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7" r:id="rId2"/>
    <p:sldId id="543" r:id="rId3"/>
    <p:sldId id="260" r:id="rId4"/>
    <p:sldId id="267" r:id="rId5"/>
    <p:sldId id="268" r:id="rId6"/>
    <p:sldId id="551" r:id="rId7"/>
    <p:sldId id="269" r:id="rId8"/>
    <p:sldId id="550" r:id="rId9"/>
    <p:sldId id="557" r:id="rId10"/>
    <p:sldId id="581" r:id="rId11"/>
    <p:sldId id="580" r:id="rId12"/>
    <p:sldId id="567" r:id="rId13"/>
    <p:sldId id="582" r:id="rId14"/>
    <p:sldId id="568" r:id="rId15"/>
    <p:sldId id="569" r:id="rId16"/>
    <p:sldId id="571" r:id="rId17"/>
    <p:sldId id="572" r:id="rId18"/>
    <p:sldId id="561" r:id="rId19"/>
    <p:sldId id="565" r:id="rId20"/>
    <p:sldId id="564" r:id="rId21"/>
    <p:sldId id="566" r:id="rId22"/>
    <p:sldId id="270" r:id="rId23"/>
    <p:sldId id="271" r:id="rId24"/>
    <p:sldId id="272" r:id="rId25"/>
    <p:sldId id="273" r:id="rId26"/>
    <p:sldId id="274" r:id="rId27"/>
    <p:sldId id="552" r:id="rId28"/>
    <p:sldId id="577" r:id="rId29"/>
    <p:sldId id="554" r:id="rId30"/>
    <p:sldId id="555" r:id="rId31"/>
    <p:sldId id="556" r:id="rId32"/>
    <p:sldId id="275" r:id="rId33"/>
    <p:sldId id="584" r:id="rId34"/>
    <p:sldId id="276" r:id="rId35"/>
    <p:sldId id="305" r:id="rId36"/>
    <p:sldId id="536" r:id="rId37"/>
    <p:sldId id="537" r:id="rId38"/>
    <p:sldId id="307" r:id="rId39"/>
    <p:sldId id="587" r:id="rId40"/>
    <p:sldId id="585" r:id="rId41"/>
    <p:sldId id="311" r:id="rId42"/>
    <p:sldId id="545" r:id="rId43"/>
    <p:sldId id="313" r:id="rId44"/>
    <p:sldId id="314" r:id="rId45"/>
    <p:sldId id="573" r:id="rId46"/>
    <p:sldId id="539" r:id="rId47"/>
    <p:sldId id="548" r:id="rId48"/>
    <p:sldId id="317" r:id="rId49"/>
    <p:sldId id="579" r:id="rId50"/>
    <p:sldId id="578" r:id="rId51"/>
    <p:sldId id="574" r:id="rId52"/>
    <p:sldId id="575" r:id="rId53"/>
    <p:sldId id="586" r:id="rId5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FFFF"/>
    <a:srgbClr val="571F1F"/>
    <a:srgbClr val="2BA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1" autoAdjust="0"/>
    <p:restoredTop sz="94660"/>
  </p:normalViewPr>
  <p:slideViewPr>
    <p:cSldViewPr snapToGrid="0">
      <p:cViewPr varScale="1">
        <p:scale>
          <a:sx n="116" d="100"/>
          <a:sy n="116" d="100"/>
        </p:scale>
        <p:origin x="162" y="108"/>
      </p:cViewPr>
      <p:guideLst/>
    </p:cSldViewPr>
  </p:slideViewPr>
  <p:notesTextViewPr>
    <p:cViewPr>
      <p:scale>
        <a:sx n="1" d="1"/>
        <a:sy n="1" d="1"/>
      </p:scale>
      <p:origin x="0" y="0"/>
    </p:cViewPr>
  </p:notesTextViewPr>
  <p:sorterViewPr>
    <p:cViewPr>
      <p:scale>
        <a:sx n="144" d="100"/>
        <a:sy n="144" d="100"/>
      </p:scale>
      <p:origin x="0" y="-68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image" Target="../media/image110.png"/><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diagrams/_rels/data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image" Target="../media/image118.jpg"/></Relationships>
</file>

<file path=ppt/diagrams/_rels/drawing1.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image" Target="../media/image110.png"/><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image" Target="../media/image118.jp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321F49-E876-42DD-96A6-AC2740CD2916}" type="doc">
      <dgm:prSet loTypeId="urn:microsoft.com/office/officeart/2005/8/layout/vList3" loCatId="list" qsTypeId="urn:microsoft.com/office/officeart/2005/8/quickstyle/simple1" qsCatId="simple" csTypeId="urn:microsoft.com/office/officeart/2005/8/colors/accent0_2" csCatId="mainScheme" phldr="1"/>
      <dgm:spPr/>
    </dgm:pt>
    <dgm:pt modelId="{1CFB0543-274D-4CC4-B5E9-8D4CCEA90A5F}">
      <dgm:prSet phldrT="[Metin]"/>
      <dgm:spPr>
        <a:solidFill>
          <a:schemeClr val="accent3">
            <a:lumMod val="20000"/>
            <a:lumOff val="80000"/>
          </a:schemeClr>
        </a:solidFill>
      </dgm:spPr>
      <dgm:t>
        <a:bodyPr/>
        <a:lstStyle/>
        <a:p>
          <a:pPr algn="l"/>
          <a:r>
            <a:rPr lang="tr-TR" b="1" dirty="0" smtClean="0">
              <a:solidFill>
                <a:srgbClr val="FF0000"/>
              </a:solidFill>
              <a:latin typeface="+mn-lt"/>
            </a:rPr>
            <a:t>   M1-   </a:t>
          </a:r>
          <a:r>
            <a:rPr lang="tr-TR" dirty="0" err="1" smtClean="0">
              <a:latin typeface="+mn-lt"/>
            </a:rPr>
            <a:t>Olgunlaşma</a:t>
          </a:r>
          <a:r>
            <a:rPr lang="tr-TR" dirty="0" smtClean="0">
              <a:latin typeface="+mn-lt"/>
            </a:rPr>
            <a:t> </a:t>
          </a:r>
          <a:r>
            <a:rPr lang="tr-TR" dirty="0" err="1" smtClean="0">
              <a:latin typeface="+mn-lt"/>
            </a:rPr>
            <a:t>göstermeyen</a:t>
          </a:r>
          <a:r>
            <a:rPr lang="tr-TR" dirty="0" smtClean="0">
              <a:latin typeface="+mn-lt"/>
            </a:rPr>
            <a:t> AML</a:t>
          </a:r>
          <a:endParaRPr lang="tr-TR" dirty="0">
            <a:latin typeface="+mn-lt"/>
          </a:endParaRPr>
        </a:p>
      </dgm:t>
    </dgm:pt>
    <dgm:pt modelId="{C9C84C51-06D1-49FB-AA60-9F58F600A129}" type="parTrans" cxnId="{D4A7D0F4-1EFD-4900-9002-4C6EDAC3B47C}">
      <dgm:prSet/>
      <dgm:spPr/>
      <dgm:t>
        <a:bodyPr/>
        <a:lstStyle/>
        <a:p>
          <a:endParaRPr lang="tr-TR"/>
        </a:p>
      </dgm:t>
    </dgm:pt>
    <dgm:pt modelId="{725117A2-1893-47D3-B8DC-4725C4D81886}" type="sibTrans" cxnId="{D4A7D0F4-1EFD-4900-9002-4C6EDAC3B47C}">
      <dgm:prSet/>
      <dgm:spPr/>
      <dgm:t>
        <a:bodyPr/>
        <a:lstStyle/>
        <a:p>
          <a:endParaRPr lang="tr-TR"/>
        </a:p>
      </dgm:t>
    </dgm:pt>
    <dgm:pt modelId="{811B70E8-6240-44D7-BE0A-BAABFC69D152}">
      <dgm:prSet phldrT="[Metin]"/>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M2- </a:t>
          </a:r>
          <a:r>
            <a:rPr lang="tr-TR" dirty="0" smtClean="0">
              <a:latin typeface="+mn-lt"/>
            </a:rPr>
            <a:t>  </a:t>
          </a:r>
          <a:r>
            <a:rPr lang="tr-TR" dirty="0" err="1" smtClean="0">
              <a:latin typeface="+mn-lt"/>
            </a:rPr>
            <a:t>Granülositik</a:t>
          </a:r>
          <a:r>
            <a:rPr lang="tr-TR" dirty="0" smtClean="0">
              <a:latin typeface="+mn-lt"/>
            </a:rPr>
            <a:t> </a:t>
          </a:r>
          <a:r>
            <a:rPr lang="tr-TR" dirty="0" err="1" smtClean="0">
              <a:latin typeface="+mn-lt"/>
            </a:rPr>
            <a:t>olgunlaşma</a:t>
          </a:r>
          <a:r>
            <a:rPr lang="tr-TR" dirty="0" smtClean="0">
              <a:latin typeface="+mn-lt"/>
            </a:rPr>
            <a:t> </a:t>
          </a:r>
          <a:r>
            <a:rPr lang="tr-TR" dirty="0" err="1" smtClean="0">
              <a:latin typeface="+mn-lt"/>
            </a:rPr>
            <a:t>gösteren</a:t>
          </a:r>
          <a:r>
            <a:rPr lang="tr-TR" dirty="0" smtClean="0">
              <a:latin typeface="+mn-lt"/>
            </a:rPr>
            <a:t> AML</a:t>
          </a:r>
          <a:endParaRPr lang="tr-TR" dirty="0">
            <a:latin typeface="+mn-lt"/>
          </a:endParaRPr>
        </a:p>
      </dgm:t>
    </dgm:pt>
    <dgm:pt modelId="{E6A2D628-698D-4428-B5DF-0E764E0BEDD6}" type="parTrans" cxnId="{2D2D49D8-CC98-4152-931D-1FE9AD9120C5}">
      <dgm:prSet/>
      <dgm:spPr/>
      <dgm:t>
        <a:bodyPr/>
        <a:lstStyle/>
        <a:p>
          <a:endParaRPr lang="tr-TR"/>
        </a:p>
      </dgm:t>
    </dgm:pt>
    <dgm:pt modelId="{F704085C-A094-436A-A879-A6497ED12B66}" type="sibTrans" cxnId="{2D2D49D8-CC98-4152-931D-1FE9AD9120C5}">
      <dgm:prSet/>
      <dgm:spPr/>
      <dgm:t>
        <a:bodyPr/>
        <a:lstStyle/>
        <a:p>
          <a:endParaRPr lang="tr-TR"/>
        </a:p>
      </dgm:t>
    </dgm:pt>
    <dgm:pt modelId="{CD09496A-BB7F-4127-B15A-49D03DAED714}">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M0- </a:t>
          </a:r>
          <a:r>
            <a:rPr lang="tr-TR" dirty="0" smtClean="0">
              <a:latin typeface="+mn-lt"/>
            </a:rPr>
            <a:t> Minimal </a:t>
          </a:r>
          <a:r>
            <a:rPr lang="tr-TR" dirty="0" err="1" smtClean="0">
              <a:latin typeface="+mn-lt"/>
            </a:rPr>
            <a:t>farklılaşma</a:t>
          </a:r>
          <a:r>
            <a:rPr lang="tr-TR" dirty="0" smtClean="0">
              <a:latin typeface="+mn-lt"/>
            </a:rPr>
            <a:t> </a:t>
          </a:r>
          <a:r>
            <a:rPr lang="tr-TR" dirty="0" err="1" smtClean="0">
              <a:latin typeface="+mn-lt"/>
            </a:rPr>
            <a:t>gösteren</a:t>
          </a:r>
          <a:r>
            <a:rPr lang="tr-TR" dirty="0" smtClean="0">
              <a:latin typeface="+mn-lt"/>
            </a:rPr>
            <a:t> AML</a:t>
          </a:r>
        </a:p>
      </dgm:t>
    </dgm:pt>
    <dgm:pt modelId="{1FD435CC-15FB-4EE4-A5EC-3DCA4513F1D3}" type="parTrans" cxnId="{4ECBA45A-00D8-44B4-80CB-610BE711E47E}">
      <dgm:prSet/>
      <dgm:spPr/>
      <dgm:t>
        <a:bodyPr/>
        <a:lstStyle/>
        <a:p>
          <a:endParaRPr lang="tr-TR"/>
        </a:p>
      </dgm:t>
    </dgm:pt>
    <dgm:pt modelId="{653A7360-A6AA-4CAA-B39A-D417398F2586}" type="sibTrans" cxnId="{4ECBA45A-00D8-44B4-80CB-610BE711E47E}">
      <dgm:prSet/>
      <dgm:spPr/>
      <dgm:t>
        <a:bodyPr/>
        <a:lstStyle/>
        <a:p>
          <a:endParaRPr lang="tr-TR"/>
        </a:p>
      </dgm:t>
    </dgm:pt>
    <dgm:pt modelId="{BE23B9D0-F090-468D-B5E3-E6FB7784470D}">
      <dgm:prSet/>
      <dgm:spPr>
        <a:solidFill>
          <a:schemeClr val="accent3">
            <a:lumMod val="20000"/>
            <a:lumOff val="80000"/>
          </a:schemeClr>
        </a:solidFill>
      </dgm:spPr>
      <dgm:t>
        <a:bodyPr/>
        <a:lstStyle/>
        <a:p>
          <a:pPr algn="l"/>
          <a:r>
            <a:rPr lang="tr-TR" dirty="0" smtClean="0">
              <a:latin typeface="Comic Sans MS" panose="030F0702030302020204" pitchFamily="66" charset="0"/>
            </a:rPr>
            <a:t>  </a:t>
          </a:r>
          <a:r>
            <a:rPr lang="tr-TR" b="1" dirty="0" smtClean="0">
              <a:solidFill>
                <a:srgbClr val="FF0000"/>
              </a:solidFill>
              <a:latin typeface="+mn-lt"/>
            </a:rPr>
            <a:t>M3-</a:t>
          </a:r>
          <a:r>
            <a:rPr lang="tr-TR" dirty="0" smtClean="0">
              <a:latin typeface="+mn-lt"/>
            </a:rPr>
            <a:t>  Akut </a:t>
          </a:r>
          <a:r>
            <a:rPr lang="tr-TR" dirty="0" err="1" smtClean="0">
              <a:latin typeface="+mn-lt"/>
            </a:rPr>
            <a:t>promiyelositer</a:t>
          </a:r>
          <a:r>
            <a:rPr lang="tr-TR" dirty="0" smtClean="0">
              <a:latin typeface="+mn-lt"/>
            </a:rPr>
            <a:t> </a:t>
          </a:r>
          <a:r>
            <a:rPr lang="tr-TR" dirty="0" err="1" smtClean="0">
              <a:latin typeface="+mn-lt"/>
            </a:rPr>
            <a:t>lösemi</a:t>
          </a:r>
          <a:r>
            <a:rPr lang="tr-TR" dirty="0" smtClean="0">
              <a:latin typeface="+mn-lt"/>
            </a:rPr>
            <a:t> </a:t>
          </a:r>
          <a:endParaRPr lang="tr-TR" dirty="0">
            <a:latin typeface="+mn-lt"/>
          </a:endParaRPr>
        </a:p>
      </dgm:t>
    </dgm:pt>
    <dgm:pt modelId="{B993150F-643C-4046-ACBB-B399C0F40A91}" type="sibTrans" cxnId="{5F00E9A0-EBD8-4B36-8E8E-06A8CE1A06C1}">
      <dgm:prSet/>
      <dgm:spPr/>
      <dgm:t>
        <a:bodyPr/>
        <a:lstStyle/>
        <a:p>
          <a:endParaRPr lang="tr-TR"/>
        </a:p>
      </dgm:t>
    </dgm:pt>
    <dgm:pt modelId="{4721AE3C-A9DE-4991-A81B-B001D38A3252}" type="parTrans" cxnId="{5F00E9A0-EBD8-4B36-8E8E-06A8CE1A06C1}">
      <dgm:prSet/>
      <dgm:spPr/>
      <dgm:t>
        <a:bodyPr/>
        <a:lstStyle/>
        <a:p>
          <a:endParaRPr lang="tr-TR"/>
        </a:p>
      </dgm:t>
    </dgm:pt>
    <dgm:pt modelId="{92CE87F5-40B2-4D8F-A1EC-AB9D6A56C813}">
      <dgm:prSet/>
      <dgm:spPr>
        <a:solidFill>
          <a:schemeClr val="accent3">
            <a:lumMod val="20000"/>
            <a:lumOff val="80000"/>
          </a:schemeClr>
        </a:solidFill>
      </dgm:spPr>
      <dgm:t>
        <a:bodyPr/>
        <a:lstStyle/>
        <a:p>
          <a:pPr algn="l"/>
          <a:r>
            <a:rPr lang="tr-TR" dirty="0" smtClean="0">
              <a:latin typeface="+mn-lt"/>
            </a:rPr>
            <a:t>  </a:t>
          </a:r>
          <a:r>
            <a:rPr lang="tr-TR" b="1" dirty="0" smtClean="0">
              <a:latin typeface="+mn-lt"/>
            </a:rPr>
            <a:t> </a:t>
          </a:r>
          <a:r>
            <a:rPr lang="tr-TR" b="1" dirty="0" smtClean="0">
              <a:solidFill>
                <a:srgbClr val="FF0000"/>
              </a:solidFill>
              <a:latin typeface="+mn-lt"/>
            </a:rPr>
            <a:t>M4-</a:t>
          </a:r>
          <a:r>
            <a:rPr lang="tr-TR" b="1" dirty="0" smtClean="0">
              <a:latin typeface="+mn-lt"/>
            </a:rPr>
            <a:t>   </a:t>
          </a:r>
          <a:r>
            <a:rPr lang="tr-TR" dirty="0" smtClean="0">
              <a:latin typeface="+mn-lt"/>
            </a:rPr>
            <a:t>Akut </a:t>
          </a:r>
          <a:r>
            <a:rPr lang="tr-TR" dirty="0" err="1" smtClean="0">
              <a:latin typeface="+mn-lt"/>
            </a:rPr>
            <a:t>miyelomonositer</a:t>
          </a:r>
          <a:r>
            <a:rPr lang="tr-TR" dirty="0" smtClean="0">
              <a:latin typeface="+mn-lt"/>
            </a:rPr>
            <a:t> </a:t>
          </a:r>
          <a:r>
            <a:rPr lang="tr-TR" dirty="0" err="1" smtClean="0">
              <a:latin typeface="+mn-lt"/>
            </a:rPr>
            <a:t>lösemi</a:t>
          </a:r>
          <a:endParaRPr lang="tr-TR" dirty="0">
            <a:latin typeface="+mn-lt"/>
          </a:endParaRPr>
        </a:p>
      </dgm:t>
    </dgm:pt>
    <dgm:pt modelId="{70E4424C-F36A-44AF-B8DC-CD1A48D4F783}" type="parTrans" cxnId="{9D766E1A-2BB5-4B39-84DD-D4DDBA5232D6}">
      <dgm:prSet/>
      <dgm:spPr/>
      <dgm:t>
        <a:bodyPr/>
        <a:lstStyle/>
        <a:p>
          <a:endParaRPr lang="tr-TR"/>
        </a:p>
      </dgm:t>
    </dgm:pt>
    <dgm:pt modelId="{A5DDE00F-BBE8-40EC-A532-A553AFF29E5B}" type="sibTrans" cxnId="{9D766E1A-2BB5-4B39-84DD-D4DDBA5232D6}">
      <dgm:prSet/>
      <dgm:spPr/>
      <dgm:t>
        <a:bodyPr/>
        <a:lstStyle/>
        <a:p>
          <a:endParaRPr lang="tr-TR"/>
        </a:p>
      </dgm:t>
    </dgm:pt>
    <dgm:pt modelId="{28D8C83E-13CF-4920-86FB-BBA7138E7558}">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M5- </a:t>
          </a:r>
          <a:r>
            <a:rPr lang="tr-TR" dirty="0" smtClean="0">
              <a:latin typeface="+mn-lt"/>
            </a:rPr>
            <a:t> Akut </a:t>
          </a:r>
          <a:r>
            <a:rPr lang="tr-TR" dirty="0" err="1" smtClean="0">
              <a:latin typeface="+mn-lt"/>
            </a:rPr>
            <a:t>monoblastik</a:t>
          </a:r>
          <a:r>
            <a:rPr lang="tr-TR" dirty="0" smtClean="0">
              <a:latin typeface="+mn-lt"/>
            </a:rPr>
            <a:t>/</a:t>
          </a:r>
          <a:r>
            <a:rPr lang="tr-TR" dirty="0" err="1" smtClean="0">
              <a:latin typeface="+mn-lt"/>
            </a:rPr>
            <a:t>monositer</a:t>
          </a:r>
          <a:r>
            <a:rPr lang="tr-TR" dirty="0" smtClean="0">
              <a:latin typeface="+mn-lt"/>
            </a:rPr>
            <a:t> </a:t>
          </a:r>
          <a:r>
            <a:rPr lang="tr-TR" dirty="0" err="1" smtClean="0">
              <a:latin typeface="+mn-lt"/>
            </a:rPr>
            <a:t>lösemi</a:t>
          </a:r>
          <a:endParaRPr lang="tr-TR" dirty="0">
            <a:latin typeface="+mn-lt"/>
          </a:endParaRPr>
        </a:p>
      </dgm:t>
    </dgm:pt>
    <dgm:pt modelId="{560CBC84-455B-4858-AA9B-89366CF7F08D}" type="parTrans" cxnId="{ACF42419-E54B-4069-8443-E4FF975433A8}">
      <dgm:prSet/>
      <dgm:spPr/>
      <dgm:t>
        <a:bodyPr/>
        <a:lstStyle/>
        <a:p>
          <a:endParaRPr lang="tr-TR"/>
        </a:p>
      </dgm:t>
    </dgm:pt>
    <dgm:pt modelId="{A92E0B03-38A1-4457-84D6-71E80259BAC0}" type="sibTrans" cxnId="{ACF42419-E54B-4069-8443-E4FF975433A8}">
      <dgm:prSet/>
      <dgm:spPr/>
      <dgm:t>
        <a:bodyPr/>
        <a:lstStyle/>
        <a:p>
          <a:endParaRPr lang="tr-TR"/>
        </a:p>
      </dgm:t>
    </dgm:pt>
    <dgm:pt modelId="{D3259A15-762C-4A9C-8229-2CBFCE1DA634}">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M6-   </a:t>
          </a:r>
          <a:r>
            <a:rPr lang="tr-TR" dirty="0" smtClean="0">
              <a:latin typeface="+mn-lt"/>
            </a:rPr>
            <a:t>Akut </a:t>
          </a:r>
          <a:r>
            <a:rPr lang="tr-TR" dirty="0" err="1" smtClean="0">
              <a:latin typeface="+mn-lt"/>
            </a:rPr>
            <a:t>eritrolösemi</a:t>
          </a:r>
          <a:endParaRPr lang="tr-TR" dirty="0">
            <a:latin typeface="+mn-lt"/>
          </a:endParaRPr>
        </a:p>
      </dgm:t>
    </dgm:pt>
    <dgm:pt modelId="{1EC80166-4ADF-484D-9763-E5012B973110}" type="parTrans" cxnId="{2F2BEA23-9820-4634-9BE0-13245BC736E9}">
      <dgm:prSet/>
      <dgm:spPr/>
      <dgm:t>
        <a:bodyPr/>
        <a:lstStyle/>
        <a:p>
          <a:endParaRPr lang="tr-TR"/>
        </a:p>
      </dgm:t>
    </dgm:pt>
    <dgm:pt modelId="{BB9D948A-797A-4A27-802C-EC7E9985F153}" type="sibTrans" cxnId="{2F2BEA23-9820-4634-9BE0-13245BC736E9}">
      <dgm:prSet/>
      <dgm:spPr/>
      <dgm:t>
        <a:bodyPr/>
        <a:lstStyle/>
        <a:p>
          <a:endParaRPr lang="tr-TR"/>
        </a:p>
      </dgm:t>
    </dgm:pt>
    <dgm:pt modelId="{454528DB-1F77-48E3-B5CC-188E0E81F623}">
      <dgm:prSet/>
      <dgm:spPr>
        <a:solidFill>
          <a:schemeClr val="accent3">
            <a:lumMod val="20000"/>
            <a:lumOff val="80000"/>
          </a:schemeClr>
        </a:solidFill>
      </dgm:spPr>
      <dgm:t>
        <a:bodyPr/>
        <a:lstStyle/>
        <a:p>
          <a:pPr algn="l"/>
          <a:r>
            <a:rPr lang="tr-TR" dirty="0" smtClean="0">
              <a:latin typeface="+mn-lt"/>
            </a:rPr>
            <a:t> </a:t>
          </a:r>
          <a:r>
            <a:rPr lang="tr-TR" b="1" dirty="0" smtClean="0">
              <a:solidFill>
                <a:srgbClr val="FF0000"/>
              </a:solidFill>
              <a:latin typeface="+mn-lt"/>
            </a:rPr>
            <a:t>  M7-   </a:t>
          </a:r>
          <a:r>
            <a:rPr lang="tr-TR" dirty="0" smtClean="0">
              <a:latin typeface="+mn-lt"/>
            </a:rPr>
            <a:t>Akut </a:t>
          </a:r>
          <a:r>
            <a:rPr lang="tr-TR" dirty="0" err="1" smtClean="0">
              <a:latin typeface="+mn-lt"/>
            </a:rPr>
            <a:t>megakaryoblastik</a:t>
          </a:r>
          <a:r>
            <a:rPr lang="tr-TR" dirty="0" smtClean="0">
              <a:latin typeface="+mn-lt"/>
            </a:rPr>
            <a:t> </a:t>
          </a:r>
          <a:r>
            <a:rPr lang="tr-TR" dirty="0" err="1" smtClean="0">
              <a:latin typeface="+mn-lt"/>
            </a:rPr>
            <a:t>lösemi</a:t>
          </a:r>
          <a:r>
            <a:rPr lang="tr-TR" dirty="0" smtClean="0">
              <a:latin typeface="+mn-lt"/>
            </a:rPr>
            <a:t>  </a:t>
          </a:r>
          <a:endParaRPr lang="tr-TR" dirty="0">
            <a:latin typeface="+mn-lt"/>
          </a:endParaRPr>
        </a:p>
      </dgm:t>
    </dgm:pt>
    <dgm:pt modelId="{A43175BE-D268-4F7C-8FA3-7D11F4B0737D}" type="parTrans" cxnId="{4163923F-6ACE-491E-92D5-5011352B6B4F}">
      <dgm:prSet/>
      <dgm:spPr/>
      <dgm:t>
        <a:bodyPr/>
        <a:lstStyle/>
        <a:p>
          <a:endParaRPr lang="tr-TR"/>
        </a:p>
      </dgm:t>
    </dgm:pt>
    <dgm:pt modelId="{826A86E6-C7C7-4380-903F-D78BB4D1DFB4}" type="sibTrans" cxnId="{4163923F-6ACE-491E-92D5-5011352B6B4F}">
      <dgm:prSet/>
      <dgm:spPr/>
      <dgm:t>
        <a:bodyPr/>
        <a:lstStyle/>
        <a:p>
          <a:endParaRPr lang="tr-TR"/>
        </a:p>
      </dgm:t>
    </dgm:pt>
    <dgm:pt modelId="{7705F798-90B7-4A73-AD73-BDD8AC06FD8F}" type="pres">
      <dgm:prSet presAssocID="{46321F49-E876-42DD-96A6-AC2740CD2916}" presName="linearFlow" presStyleCnt="0">
        <dgm:presLayoutVars>
          <dgm:dir/>
          <dgm:resizeHandles val="exact"/>
        </dgm:presLayoutVars>
      </dgm:prSet>
      <dgm:spPr/>
    </dgm:pt>
    <dgm:pt modelId="{CC8D45E9-2BA9-4A28-9124-FF230B101353}" type="pres">
      <dgm:prSet presAssocID="{CD09496A-BB7F-4127-B15A-49D03DAED714}" presName="composite" presStyleCnt="0"/>
      <dgm:spPr/>
    </dgm:pt>
    <dgm:pt modelId="{DD135FB9-0123-4F4E-AF5C-A7880794F1F3}" type="pres">
      <dgm:prSet presAssocID="{CD09496A-BB7F-4127-B15A-49D03DAED714}" presName="imgShp" presStyleLbl="fgImgPlace1" presStyleIdx="0" presStyleCnt="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a:solidFill>
            <a:srgbClr val="FF0000"/>
          </a:solidFill>
        </a:ln>
      </dgm:spPr>
    </dgm:pt>
    <dgm:pt modelId="{AA2439BD-9F5E-42E2-8226-4BA8C0C2E457}" type="pres">
      <dgm:prSet presAssocID="{CD09496A-BB7F-4127-B15A-49D03DAED714}" presName="txShp" presStyleLbl="node1" presStyleIdx="0" presStyleCnt="8">
        <dgm:presLayoutVars>
          <dgm:bulletEnabled val="1"/>
        </dgm:presLayoutVars>
      </dgm:prSet>
      <dgm:spPr/>
      <dgm:t>
        <a:bodyPr/>
        <a:lstStyle/>
        <a:p>
          <a:endParaRPr lang="tr-TR"/>
        </a:p>
      </dgm:t>
    </dgm:pt>
    <dgm:pt modelId="{347D2B77-CEFF-407C-A744-6CFDAC2090CC}" type="pres">
      <dgm:prSet presAssocID="{653A7360-A6AA-4CAA-B39A-D417398F2586}" presName="spacing" presStyleCnt="0"/>
      <dgm:spPr/>
    </dgm:pt>
    <dgm:pt modelId="{B15E6084-60F5-4D8E-B0DD-0FE920D93CE9}" type="pres">
      <dgm:prSet presAssocID="{1CFB0543-274D-4CC4-B5E9-8D4CCEA90A5F}" presName="composite" presStyleCnt="0"/>
      <dgm:spPr/>
    </dgm:pt>
    <dgm:pt modelId="{D56AF754-91E7-4AF8-A4BD-1344CFE142B6}" type="pres">
      <dgm:prSet presAssocID="{1CFB0543-274D-4CC4-B5E9-8D4CCEA90A5F}" presName="imgShp" presStyleLbl="fgImgPlace1" presStyleIdx="1" presStyleCnt="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a:solidFill>
            <a:srgbClr val="FF0000"/>
          </a:solidFill>
        </a:ln>
      </dgm:spPr>
    </dgm:pt>
    <dgm:pt modelId="{601289EE-7E8E-4537-9789-457FF0E32E2F}" type="pres">
      <dgm:prSet presAssocID="{1CFB0543-274D-4CC4-B5E9-8D4CCEA90A5F}" presName="txShp" presStyleLbl="node1" presStyleIdx="1" presStyleCnt="8">
        <dgm:presLayoutVars>
          <dgm:bulletEnabled val="1"/>
        </dgm:presLayoutVars>
      </dgm:prSet>
      <dgm:spPr/>
      <dgm:t>
        <a:bodyPr/>
        <a:lstStyle/>
        <a:p>
          <a:endParaRPr lang="tr-TR"/>
        </a:p>
      </dgm:t>
    </dgm:pt>
    <dgm:pt modelId="{4F427A49-CF4C-45CA-88CD-B576C2C32B31}" type="pres">
      <dgm:prSet presAssocID="{725117A2-1893-47D3-B8DC-4725C4D81886}" presName="spacing" presStyleCnt="0"/>
      <dgm:spPr/>
    </dgm:pt>
    <dgm:pt modelId="{D5B05BAE-9D01-4F3A-8956-0136B57884DC}" type="pres">
      <dgm:prSet presAssocID="{811B70E8-6240-44D7-BE0A-BAABFC69D152}" presName="composite" presStyleCnt="0"/>
      <dgm:spPr/>
    </dgm:pt>
    <dgm:pt modelId="{62A03F1F-D6BA-4D4A-8C13-FE81C29AF64B}" type="pres">
      <dgm:prSet presAssocID="{811B70E8-6240-44D7-BE0A-BAABFC69D152}" presName="imgShp" presStyleLbl="fgImgPlace1" presStyleIdx="2" presStyleCnt="8"/>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000" b="-1000"/>
          </a:stretch>
        </a:blipFill>
        <a:ln>
          <a:solidFill>
            <a:srgbClr val="FF0000"/>
          </a:solidFill>
        </a:ln>
      </dgm:spPr>
    </dgm:pt>
    <dgm:pt modelId="{E322FA60-56B2-45C7-9377-2F91E035A718}" type="pres">
      <dgm:prSet presAssocID="{811B70E8-6240-44D7-BE0A-BAABFC69D152}" presName="txShp" presStyleLbl="node1" presStyleIdx="2" presStyleCnt="8" custScaleX="100926" custLinFactNeighborX="-121" custLinFactNeighborY="34">
        <dgm:presLayoutVars>
          <dgm:bulletEnabled val="1"/>
        </dgm:presLayoutVars>
      </dgm:prSet>
      <dgm:spPr/>
      <dgm:t>
        <a:bodyPr/>
        <a:lstStyle/>
        <a:p>
          <a:endParaRPr lang="tr-TR"/>
        </a:p>
      </dgm:t>
    </dgm:pt>
    <dgm:pt modelId="{B78C9399-9D9A-4CEE-8570-BB47A5A946ED}" type="pres">
      <dgm:prSet presAssocID="{F704085C-A094-436A-A879-A6497ED12B66}" presName="spacing" presStyleCnt="0"/>
      <dgm:spPr/>
    </dgm:pt>
    <dgm:pt modelId="{5328F302-230A-498D-9C45-10C78760616D}" type="pres">
      <dgm:prSet presAssocID="{BE23B9D0-F090-468D-B5E3-E6FB7784470D}" presName="composite" presStyleCnt="0"/>
      <dgm:spPr/>
    </dgm:pt>
    <dgm:pt modelId="{0221886D-8E5F-46B6-A958-7568DF291547}" type="pres">
      <dgm:prSet presAssocID="{BE23B9D0-F090-468D-B5E3-E6FB7784470D}" presName="imgShp" presStyleLbl="fgImgPlace1" presStyleIdx="3" presStyleCnt="8"/>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0" r="-10000"/>
          </a:stretch>
        </a:blipFill>
        <a:ln>
          <a:solidFill>
            <a:srgbClr val="FF0000"/>
          </a:solidFill>
        </a:ln>
      </dgm:spPr>
    </dgm:pt>
    <dgm:pt modelId="{9FEF540F-9519-4D0F-9797-0D281DB4988B}" type="pres">
      <dgm:prSet presAssocID="{BE23B9D0-F090-468D-B5E3-E6FB7784470D}" presName="txShp" presStyleLbl="node1" presStyleIdx="3" presStyleCnt="8">
        <dgm:presLayoutVars>
          <dgm:bulletEnabled val="1"/>
        </dgm:presLayoutVars>
      </dgm:prSet>
      <dgm:spPr/>
      <dgm:t>
        <a:bodyPr/>
        <a:lstStyle/>
        <a:p>
          <a:endParaRPr lang="tr-TR"/>
        </a:p>
      </dgm:t>
    </dgm:pt>
    <dgm:pt modelId="{D2CDB5BB-A2C1-4E02-A7E4-41F262481828}" type="pres">
      <dgm:prSet presAssocID="{B993150F-643C-4046-ACBB-B399C0F40A91}" presName="spacing" presStyleCnt="0"/>
      <dgm:spPr/>
    </dgm:pt>
    <dgm:pt modelId="{A0EBA62E-7ED0-42CF-9778-A670D411FAA1}" type="pres">
      <dgm:prSet presAssocID="{92CE87F5-40B2-4D8F-A1EC-AB9D6A56C813}" presName="composite" presStyleCnt="0"/>
      <dgm:spPr/>
    </dgm:pt>
    <dgm:pt modelId="{85038B54-639B-454E-BB2A-B6CA09439E3F}" type="pres">
      <dgm:prSet presAssocID="{92CE87F5-40B2-4D8F-A1EC-AB9D6A56C813}" presName="imgShp" presStyleLbl="fgImgPlace1" presStyleIdx="4" presStyleCnt="8"/>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3000" r="-13000"/>
          </a:stretch>
        </a:blipFill>
        <a:ln>
          <a:solidFill>
            <a:srgbClr val="FF0000"/>
          </a:solidFill>
        </a:ln>
      </dgm:spPr>
    </dgm:pt>
    <dgm:pt modelId="{C2DD65B0-868C-433B-94B0-7C291E8EF353}" type="pres">
      <dgm:prSet presAssocID="{92CE87F5-40B2-4D8F-A1EC-AB9D6A56C813}" presName="txShp" presStyleLbl="node1" presStyleIdx="4" presStyleCnt="8">
        <dgm:presLayoutVars>
          <dgm:bulletEnabled val="1"/>
        </dgm:presLayoutVars>
      </dgm:prSet>
      <dgm:spPr/>
      <dgm:t>
        <a:bodyPr/>
        <a:lstStyle/>
        <a:p>
          <a:endParaRPr lang="tr-TR"/>
        </a:p>
      </dgm:t>
    </dgm:pt>
    <dgm:pt modelId="{47CF6855-2DBF-415A-9C92-BC8B8A7176DC}" type="pres">
      <dgm:prSet presAssocID="{A5DDE00F-BBE8-40EC-A532-A553AFF29E5B}" presName="spacing" presStyleCnt="0"/>
      <dgm:spPr/>
    </dgm:pt>
    <dgm:pt modelId="{FCC7681A-7E61-450D-92D6-C31D40803A28}" type="pres">
      <dgm:prSet presAssocID="{28D8C83E-13CF-4920-86FB-BBA7138E7558}" presName="composite" presStyleCnt="0"/>
      <dgm:spPr/>
    </dgm:pt>
    <dgm:pt modelId="{FFC1BBB4-BF20-474E-87CF-02A32EFD43A7}" type="pres">
      <dgm:prSet presAssocID="{28D8C83E-13CF-4920-86FB-BBA7138E7558}" presName="imgShp" presStyleLbl="fgImgPlace1" presStyleIdx="5" presStyleCnt="8"/>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10000" r="-10000"/>
          </a:stretch>
        </a:blipFill>
        <a:ln>
          <a:solidFill>
            <a:srgbClr val="FF0000"/>
          </a:solidFill>
        </a:ln>
      </dgm:spPr>
    </dgm:pt>
    <dgm:pt modelId="{972F4432-B66B-4E41-9BA9-B09A108F8C3E}" type="pres">
      <dgm:prSet presAssocID="{28D8C83E-13CF-4920-86FB-BBA7138E7558}" presName="txShp" presStyleLbl="node1" presStyleIdx="5" presStyleCnt="8">
        <dgm:presLayoutVars>
          <dgm:bulletEnabled val="1"/>
        </dgm:presLayoutVars>
      </dgm:prSet>
      <dgm:spPr/>
      <dgm:t>
        <a:bodyPr/>
        <a:lstStyle/>
        <a:p>
          <a:endParaRPr lang="tr-TR"/>
        </a:p>
      </dgm:t>
    </dgm:pt>
    <dgm:pt modelId="{B9F420BA-CA2F-4181-975F-56E87C39955C}" type="pres">
      <dgm:prSet presAssocID="{A92E0B03-38A1-4457-84D6-71E80259BAC0}" presName="spacing" presStyleCnt="0"/>
      <dgm:spPr/>
    </dgm:pt>
    <dgm:pt modelId="{F4709341-45CF-43F4-A042-E4792808FB55}" type="pres">
      <dgm:prSet presAssocID="{D3259A15-762C-4A9C-8229-2CBFCE1DA634}" presName="composite" presStyleCnt="0"/>
      <dgm:spPr/>
    </dgm:pt>
    <dgm:pt modelId="{723A02FF-A2E3-416B-BAF5-B516F36FA4B0}" type="pres">
      <dgm:prSet presAssocID="{D3259A15-762C-4A9C-8229-2CBFCE1DA634}" presName="imgShp" presStyleLbl="fgImgPlace1" presStyleIdx="6" presStyleCnt="8"/>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14000" r="-14000"/>
          </a:stretch>
        </a:blipFill>
        <a:ln>
          <a:solidFill>
            <a:srgbClr val="FF0000"/>
          </a:solidFill>
        </a:ln>
      </dgm:spPr>
    </dgm:pt>
    <dgm:pt modelId="{1B330533-6FC1-40D6-AEE6-44148286754F}" type="pres">
      <dgm:prSet presAssocID="{D3259A15-762C-4A9C-8229-2CBFCE1DA634}" presName="txShp" presStyleLbl="node1" presStyleIdx="6" presStyleCnt="8">
        <dgm:presLayoutVars>
          <dgm:bulletEnabled val="1"/>
        </dgm:presLayoutVars>
      </dgm:prSet>
      <dgm:spPr/>
      <dgm:t>
        <a:bodyPr/>
        <a:lstStyle/>
        <a:p>
          <a:endParaRPr lang="tr-TR"/>
        </a:p>
      </dgm:t>
    </dgm:pt>
    <dgm:pt modelId="{8CFC26C2-7A50-460A-A893-48AA4B83DAB6}" type="pres">
      <dgm:prSet presAssocID="{BB9D948A-797A-4A27-802C-EC7E9985F153}" presName="spacing" presStyleCnt="0"/>
      <dgm:spPr/>
    </dgm:pt>
    <dgm:pt modelId="{FFF1B5F3-0CF9-46EC-B54B-EA59A4E07848}" type="pres">
      <dgm:prSet presAssocID="{454528DB-1F77-48E3-B5CC-188E0E81F623}" presName="composite" presStyleCnt="0"/>
      <dgm:spPr/>
    </dgm:pt>
    <dgm:pt modelId="{F7C48351-09CB-40C4-9CF9-5D44819BBAB4}" type="pres">
      <dgm:prSet presAssocID="{454528DB-1F77-48E3-B5CC-188E0E81F623}" presName="imgShp" presStyleLbl="fgImgPlace1" presStyleIdx="7" presStyleCnt="8"/>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a:solidFill>
            <a:srgbClr val="FF0000"/>
          </a:solidFill>
        </a:ln>
      </dgm:spPr>
    </dgm:pt>
    <dgm:pt modelId="{E5628E02-071E-471E-BE0F-0B7433477DF5}" type="pres">
      <dgm:prSet presAssocID="{454528DB-1F77-48E3-B5CC-188E0E81F623}" presName="txShp" presStyleLbl="node1" presStyleIdx="7" presStyleCnt="8">
        <dgm:presLayoutVars>
          <dgm:bulletEnabled val="1"/>
        </dgm:presLayoutVars>
      </dgm:prSet>
      <dgm:spPr/>
      <dgm:t>
        <a:bodyPr/>
        <a:lstStyle/>
        <a:p>
          <a:endParaRPr lang="tr-TR"/>
        </a:p>
      </dgm:t>
    </dgm:pt>
  </dgm:ptLst>
  <dgm:cxnLst>
    <dgm:cxn modelId="{9D766E1A-2BB5-4B39-84DD-D4DDBA5232D6}" srcId="{46321F49-E876-42DD-96A6-AC2740CD2916}" destId="{92CE87F5-40B2-4D8F-A1EC-AB9D6A56C813}" srcOrd="4" destOrd="0" parTransId="{70E4424C-F36A-44AF-B8DC-CD1A48D4F783}" sibTransId="{A5DDE00F-BBE8-40EC-A532-A553AFF29E5B}"/>
    <dgm:cxn modelId="{5F00E9A0-EBD8-4B36-8E8E-06A8CE1A06C1}" srcId="{46321F49-E876-42DD-96A6-AC2740CD2916}" destId="{BE23B9D0-F090-468D-B5E3-E6FB7784470D}" srcOrd="3" destOrd="0" parTransId="{4721AE3C-A9DE-4991-A81B-B001D38A3252}" sibTransId="{B993150F-643C-4046-ACBB-B399C0F40A91}"/>
    <dgm:cxn modelId="{AC9BA099-203A-49F7-8DF1-83CA5566061E}" type="presOf" srcId="{1CFB0543-274D-4CC4-B5E9-8D4CCEA90A5F}" destId="{601289EE-7E8E-4537-9789-457FF0E32E2F}" srcOrd="0" destOrd="0" presId="urn:microsoft.com/office/officeart/2005/8/layout/vList3"/>
    <dgm:cxn modelId="{AB7F4982-B9B1-4C30-B68B-E1B9D3885182}" type="presOf" srcId="{811B70E8-6240-44D7-BE0A-BAABFC69D152}" destId="{E322FA60-56B2-45C7-9377-2F91E035A718}" srcOrd="0" destOrd="0" presId="urn:microsoft.com/office/officeart/2005/8/layout/vList3"/>
    <dgm:cxn modelId="{AF4A0059-D4C4-4B16-A72E-A54D11BB2C62}" type="presOf" srcId="{CD09496A-BB7F-4127-B15A-49D03DAED714}" destId="{AA2439BD-9F5E-42E2-8226-4BA8C0C2E457}" srcOrd="0" destOrd="0" presId="urn:microsoft.com/office/officeart/2005/8/layout/vList3"/>
    <dgm:cxn modelId="{4ECBA45A-00D8-44B4-80CB-610BE711E47E}" srcId="{46321F49-E876-42DD-96A6-AC2740CD2916}" destId="{CD09496A-BB7F-4127-B15A-49D03DAED714}" srcOrd="0" destOrd="0" parTransId="{1FD435CC-15FB-4EE4-A5EC-3DCA4513F1D3}" sibTransId="{653A7360-A6AA-4CAA-B39A-D417398F2586}"/>
    <dgm:cxn modelId="{ACF42419-E54B-4069-8443-E4FF975433A8}" srcId="{46321F49-E876-42DD-96A6-AC2740CD2916}" destId="{28D8C83E-13CF-4920-86FB-BBA7138E7558}" srcOrd="5" destOrd="0" parTransId="{560CBC84-455B-4858-AA9B-89366CF7F08D}" sibTransId="{A92E0B03-38A1-4457-84D6-71E80259BAC0}"/>
    <dgm:cxn modelId="{DE5CD1AB-78E8-4C53-A133-88AF686AEB4B}" type="presOf" srcId="{92CE87F5-40B2-4D8F-A1EC-AB9D6A56C813}" destId="{C2DD65B0-868C-433B-94B0-7C291E8EF353}" srcOrd="0" destOrd="0" presId="urn:microsoft.com/office/officeart/2005/8/layout/vList3"/>
    <dgm:cxn modelId="{7781D4F8-6416-4C8B-BD13-E9CA5FB42AD7}" type="presOf" srcId="{D3259A15-762C-4A9C-8229-2CBFCE1DA634}" destId="{1B330533-6FC1-40D6-AEE6-44148286754F}" srcOrd="0" destOrd="0" presId="urn:microsoft.com/office/officeart/2005/8/layout/vList3"/>
    <dgm:cxn modelId="{8320380E-8183-498D-8680-5E721BAFE7CF}" type="presOf" srcId="{454528DB-1F77-48E3-B5CC-188E0E81F623}" destId="{E5628E02-071E-471E-BE0F-0B7433477DF5}" srcOrd="0" destOrd="0" presId="urn:microsoft.com/office/officeart/2005/8/layout/vList3"/>
    <dgm:cxn modelId="{D4A7D0F4-1EFD-4900-9002-4C6EDAC3B47C}" srcId="{46321F49-E876-42DD-96A6-AC2740CD2916}" destId="{1CFB0543-274D-4CC4-B5E9-8D4CCEA90A5F}" srcOrd="1" destOrd="0" parTransId="{C9C84C51-06D1-49FB-AA60-9F58F600A129}" sibTransId="{725117A2-1893-47D3-B8DC-4725C4D81886}"/>
    <dgm:cxn modelId="{5772CC5D-2930-4054-A85B-886A6AB96A07}" type="presOf" srcId="{46321F49-E876-42DD-96A6-AC2740CD2916}" destId="{7705F798-90B7-4A73-AD73-BDD8AC06FD8F}" srcOrd="0" destOrd="0" presId="urn:microsoft.com/office/officeart/2005/8/layout/vList3"/>
    <dgm:cxn modelId="{DB5CEE98-1C8D-48BE-8EDB-356F5C5AFD4A}" type="presOf" srcId="{BE23B9D0-F090-468D-B5E3-E6FB7784470D}" destId="{9FEF540F-9519-4D0F-9797-0D281DB4988B}" srcOrd="0" destOrd="0" presId="urn:microsoft.com/office/officeart/2005/8/layout/vList3"/>
    <dgm:cxn modelId="{4163923F-6ACE-491E-92D5-5011352B6B4F}" srcId="{46321F49-E876-42DD-96A6-AC2740CD2916}" destId="{454528DB-1F77-48E3-B5CC-188E0E81F623}" srcOrd="7" destOrd="0" parTransId="{A43175BE-D268-4F7C-8FA3-7D11F4B0737D}" sibTransId="{826A86E6-C7C7-4380-903F-D78BB4D1DFB4}"/>
    <dgm:cxn modelId="{FE128268-F553-4023-B439-031FA381A7D7}" type="presOf" srcId="{28D8C83E-13CF-4920-86FB-BBA7138E7558}" destId="{972F4432-B66B-4E41-9BA9-B09A108F8C3E}" srcOrd="0" destOrd="0" presId="urn:microsoft.com/office/officeart/2005/8/layout/vList3"/>
    <dgm:cxn modelId="{2F2BEA23-9820-4634-9BE0-13245BC736E9}" srcId="{46321F49-E876-42DD-96A6-AC2740CD2916}" destId="{D3259A15-762C-4A9C-8229-2CBFCE1DA634}" srcOrd="6" destOrd="0" parTransId="{1EC80166-4ADF-484D-9763-E5012B973110}" sibTransId="{BB9D948A-797A-4A27-802C-EC7E9985F153}"/>
    <dgm:cxn modelId="{2D2D49D8-CC98-4152-931D-1FE9AD9120C5}" srcId="{46321F49-E876-42DD-96A6-AC2740CD2916}" destId="{811B70E8-6240-44D7-BE0A-BAABFC69D152}" srcOrd="2" destOrd="0" parTransId="{E6A2D628-698D-4428-B5DF-0E764E0BEDD6}" sibTransId="{F704085C-A094-436A-A879-A6497ED12B66}"/>
    <dgm:cxn modelId="{82B361E1-8616-4881-8A4F-E64AC9F7F147}" type="presParOf" srcId="{7705F798-90B7-4A73-AD73-BDD8AC06FD8F}" destId="{CC8D45E9-2BA9-4A28-9124-FF230B101353}" srcOrd="0" destOrd="0" presId="urn:microsoft.com/office/officeart/2005/8/layout/vList3"/>
    <dgm:cxn modelId="{B76F5CFD-6CBB-4BA8-B001-0CC1B8A6759C}" type="presParOf" srcId="{CC8D45E9-2BA9-4A28-9124-FF230B101353}" destId="{DD135FB9-0123-4F4E-AF5C-A7880794F1F3}" srcOrd="0" destOrd="0" presId="urn:microsoft.com/office/officeart/2005/8/layout/vList3"/>
    <dgm:cxn modelId="{40D4779F-C3B3-4B51-BC0E-BDC1A9A3EFC6}" type="presParOf" srcId="{CC8D45E9-2BA9-4A28-9124-FF230B101353}" destId="{AA2439BD-9F5E-42E2-8226-4BA8C0C2E457}" srcOrd="1" destOrd="0" presId="urn:microsoft.com/office/officeart/2005/8/layout/vList3"/>
    <dgm:cxn modelId="{1B5F14E0-7623-48B6-B4E5-5F078051A934}" type="presParOf" srcId="{7705F798-90B7-4A73-AD73-BDD8AC06FD8F}" destId="{347D2B77-CEFF-407C-A744-6CFDAC2090CC}" srcOrd="1" destOrd="0" presId="urn:microsoft.com/office/officeart/2005/8/layout/vList3"/>
    <dgm:cxn modelId="{015DE684-7818-4E48-A11A-1446FAC1409B}" type="presParOf" srcId="{7705F798-90B7-4A73-AD73-BDD8AC06FD8F}" destId="{B15E6084-60F5-4D8E-B0DD-0FE920D93CE9}" srcOrd="2" destOrd="0" presId="urn:microsoft.com/office/officeart/2005/8/layout/vList3"/>
    <dgm:cxn modelId="{E586595E-16A0-4F34-9C33-E7669824E33F}" type="presParOf" srcId="{B15E6084-60F5-4D8E-B0DD-0FE920D93CE9}" destId="{D56AF754-91E7-4AF8-A4BD-1344CFE142B6}" srcOrd="0" destOrd="0" presId="urn:microsoft.com/office/officeart/2005/8/layout/vList3"/>
    <dgm:cxn modelId="{A25D1BD2-DBD1-43FB-9C12-ACA6D0E839FC}" type="presParOf" srcId="{B15E6084-60F5-4D8E-B0DD-0FE920D93CE9}" destId="{601289EE-7E8E-4537-9789-457FF0E32E2F}" srcOrd="1" destOrd="0" presId="urn:microsoft.com/office/officeart/2005/8/layout/vList3"/>
    <dgm:cxn modelId="{4026B7F7-F341-4AE3-9F6C-86A1E4AB786B}" type="presParOf" srcId="{7705F798-90B7-4A73-AD73-BDD8AC06FD8F}" destId="{4F427A49-CF4C-45CA-88CD-B576C2C32B31}" srcOrd="3" destOrd="0" presId="urn:microsoft.com/office/officeart/2005/8/layout/vList3"/>
    <dgm:cxn modelId="{9AE2C8AA-5944-46C7-B746-CC55A7C96359}" type="presParOf" srcId="{7705F798-90B7-4A73-AD73-BDD8AC06FD8F}" destId="{D5B05BAE-9D01-4F3A-8956-0136B57884DC}" srcOrd="4" destOrd="0" presId="urn:microsoft.com/office/officeart/2005/8/layout/vList3"/>
    <dgm:cxn modelId="{131F498D-4D4C-4EB5-82AE-851B1590C0C9}" type="presParOf" srcId="{D5B05BAE-9D01-4F3A-8956-0136B57884DC}" destId="{62A03F1F-D6BA-4D4A-8C13-FE81C29AF64B}" srcOrd="0" destOrd="0" presId="urn:microsoft.com/office/officeart/2005/8/layout/vList3"/>
    <dgm:cxn modelId="{1A4328C0-A9A3-43B6-A1FF-0027F2AAEDF8}" type="presParOf" srcId="{D5B05BAE-9D01-4F3A-8956-0136B57884DC}" destId="{E322FA60-56B2-45C7-9377-2F91E035A718}" srcOrd="1" destOrd="0" presId="urn:microsoft.com/office/officeart/2005/8/layout/vList3"/>
    <dgm:cxn modelId="{3D1DCB14-B996-4638-9455-589ACFE44B60}" type="presParOf" srcId="{7705F798-90B7-4A73-AD73-BDD8AC06FD8F}" destId="{B78C9399-9D9A-4CEE-8570-BB47A5A946ED}" srcOrd="5" destOrd="0" presId="urn:microsoft.com/office/officeart/2005/8/layout/vList3"/>
    <dgm:cxn modelId="{8F0CD42D-EA0A-4C5F-B476-31B6E12536F4}" type="presParOf" srcId="{7705F798-90B7-4A73-AD73-BDD8AC06FD8F}" destId="{5328F302-230A-498D-9C45-10C78760616D}" srcOrd="6" destOrd="0" presId="urn:microsoft.com/office/officeart/2005/8/layout/vList3"/>
    <dgm:cxn modelId="{C22B5A8A-71D9-4803-ACA1-9687D3DFE979}" type="presParOf" srcId="{5328F302-230A-498D-9C45-10C78760616D}" destId="{0221886D-8E5F-46B6-A958-7568DF291547}" srcOrd="0" destOrd="0" presId="urn:microsoft.com/office/officeart/2005/8/layout/vList3"/>
    <dgm:cxn modelId="{0F48E75E-E7B2-4F99-AD6B-B75D5E13948B}" type="presParOf" srcId="{5328F302-230A-498D-9C45-10C78760616D}" destId="{9FEF540F-9519-4D0F-9797-0D281DB4988B}" srcOrd="1" destOrd="0" presId="urn:microsoft.com/office/officeart/2005/8/layout/vList3"/>
    <dgm:cxn modelId="{2C64F6B8-B73D-490E-8D39-655119CBBE14}" type="presParOf" srcId="{7705F798-90B7-4A73-AD73-BDD8AC06FD8F}" destId="{D2CDB5BB-A2C1-4E02-A7E4-41F262481828}" srcOrd="7" destOrd="0" presId="urn:microsoft.com/office/officeart/2005/8/layout/vList3"/>
    <dgm:cxn modelId="{8B792777-DEC7-4EF0-ACB7-3E701E898BC0}" type="presParOf" srcId="{7705F798-90B7-4A73-AD73-BDD8AC06FD8F}" destId="{A0EBA62E-7ED0-42CF-9778-A670D411FAA1}" srcOrd="8" destOrd="0" presId="urn:microsoft.com/office/officeart/2005/8/layout/vList3"/>
    <dgm:cxn modelId="{10B5AD82-3199-4B0B-93D5-C6131E5E1B13}" type="presParOf" srcId="{A0EBA62E-7ED0-42CF-9778-A670D411FAA1}" destId="{85038B54-639B-454E-BB2A-B6CA09439E3F}" srcOrd="0" destOrd="0" presId="urn:microsoft.com/office/officeart/2005/8/layout/vList3"/>
    <dgm:cxn modelId="{1C58F8D4-0DA6-4585-AF3D-4B8D05AA673A}" type="presParOf" srcId="{A0EBA62E-7ED0-42CF-9778-A670D411FAA1}" destId="{C2DD65B0-868C-433B-94B0-7C291E8EF353}" srcOrd="1" destOrd="0" presId="urn:microsoft.com/office/officeart/2005/8/layout/vList3"/>
    <dgm:cxn modelId="{EEC54E6B-5CE7-4212-A366-1DF6145BFC0A}" type="presParOf" srcId="{7705F798-90B7-4A73-AD73-BDD8AC06FD8F}" destId="{47CF6855-2DBF-415A-9C92-BC8B8A7176DC}" srcOrd="9" destOrd="0" presId="urn:microsoft.com/office/officeart/2005/8/layout/vList3"/>
    <dgm:cxn modelId="{F79E419C-3497-409F-9C04-84BDEA692362}" type="presParOf" srcId="{7705F798-90B7-4A73-AD73-BDD8AC06FD8F}" destId="{FCC7681A-7E61-450D-92D6-C31D40803A28}" srcOrd="10" destOrd="0" presId="urn:microsoft.com/office/officeart/2005/8/layout/vList3"/>
    <dgm:cxn modelId="{E8191124-140A-4B9C-8426-8DCABC87D906}" type="presParOf" srcId="{FCC7681A-7E61-450D-92D6-C31D40803A28}" destId="{FFC1BBB4-BF20-474E-87CF-02A32EFD43A7}" srcOrd="0" destOrd="0" presId="urn:microsoft.com/office/officeart/2005/8/layout/vList3"/>
    <dgm:cxn modelId="{7248775B-AA45-4FA2-ADEC-966BB1A7EEFF}" type="presParOf" srcId="{FCC7681A-7E61-450D-92D6-C31D40803A28}" destId="{972F4432-B66B-4E41-9BA9-B09A108F8C3E}" srcOrd="1" destOrd="0" presId="urn:microsoft.com/office/officeart/2005/8/layout/vList3"/>
    <dgm:cxn modelId="{BC34DFCD-4E0C-4A58-B6FF-9380D9DBA1D2}" type="presParOf" srcId="{7705F798-90B7-4A73-AD73-BDD8AC06FD8F}" destId="{B9F420BA-CA2F-4181-975F-56E87C39955C}" srcOrd="11" destOrd="0" presId="urn:microsoft.com/office/officeart/2005/8/layout/vList3"/>
    <dgm:cxn modelId="{5B3A8777-854E-41A3-A516-8C812812307C}" type="presParOf" srcId="{7705F798-90B7-4A73-AD73-BDD8AC06FD8F}" destId="{F4709341-45CF-43F4-A042-E4792808FB55}" srcOrd="12" destOrd="0" presId="urn:microsoft.com/office/officeart/2005/8/layout/vList3"/>
    <dgm:cxn modelId="{80227978-2326-4F5D-8605-4E6290DDAC7B}" type="presParOf" srcId="{F4709341-45CF-43F4-A042-E4792808FB55}" destId="{723A02FF-A2E3-416B-BAF5-B516F36FA4B0}" srcOrd="0" destOrd="0" presId="urn:microsoft.com/office/officeart/2005/8/layout/vList3"/>
    <dgm:cxn modelId="{5DFD1830-5DA0-42C3-912C-6199BBD8F1C5}" type="presParOf" srcId="{F4709341-45CF-43F4-A042-E4792808FB55}" destId="{1B330533-6FC1-40D6-AEE6-44148286754F}" srcOrd="1" destOrd="0" presId="urn:microsoft.com/office/officeart/2005/8/layout/vList3"/>
    <dgm:cxn modelId="{25676C6B-03FE-4C90-A864-90880F86EA97}" type="presParOf" srcId="{7705F798-90B7-4A73-AD73-BDD8AC06FD8F}" destId="{8CFC26C2-7A50-460A-A893-48AA4B83DAB6}" srcOrd="13" destOrd="0" presId="urn:microsoft.com/office/officeart/2005/8/layout/vList3"/>
    <dgm:cxn modelId="{822C812A-4672-4E71-9BC1-EF843DFCC5EE}" type="presParOf" srcId="{7705F798-90B7-4A73-AD73-BDD8AC06FD8F}" destId="{FFF1B5F3-0CF9-46EC-B54B-EA59A4E07848}" srcOrd="14" destOrd="0" presId="urn:microsoft.com/office/officeart/2005/8/layout/vList3"/>
    <dgm:cxn modelId="{59FC5D55-F174-42C1-8D7C-7545471EB204}" type="presParOf" srcId="{FFF1B5F3-0CF9-46EC-B54B-EA59A4E07848}" destId="{F7C48351-09CB-40C4-9CF9-5D44819BBAB4}" srcOrd="0" destOrd="0" presId="urn:microsoft.com/office/officeart/2005/8/layout/vList3"/>
    <dgm:cxn modelId="{E45F5AC9-47E3-4BF3-A861-C2D42D0BF9F9}" type="presParOf" srcId="{FFF1B5F3-0CF9-46EC-B54B-EA59A4E07848}" destId="{E5628E02-071E-471E-BE0F-0B7433477DF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8A7141-143F-429C-ADE3-A51BEA410E96}" type="doc">
      <dgm:prSet loTypeId="urn:microsoft.com/office/officeart/2005/8/layout/vList3" loCatId="list" qsTypeId="urn:microsoft.com/office/officeart/2005/8/quickstyle/simple1" qsCatId="simple" csTypeId="urn:microsoft.com/office/officeart/2005/8/colors/accent0_2" csCatId="mainScheme" phldr="1"/>
      <dgm:spPr/>
    </dgm:pt>
    <dgm:pt modelId="{E4A98000-F581-4532-A25D-7A38251B131B}">
      <dgm:prSet phldrT="[Metin]"/>
      <dgm:spPr>
        <a:solidFill>
          <a:schemeClr val="accent3">
            <a:lumMod val="20000"/>
            <a:lumOff val="80000"/>
          </a:schemeClr>
        </a:solidFill>
      </dgm:spPr>
      <dgm:t>
        <a:bodyPr/>
        <a:lstStyle/>
        <a:p>
          <a:r>
            <a:rPr lang="tr-TR" b="1" dirty="0" smtClean="0">
              <a:solidFill>
                <a:srgbClr val="FF0000"/>
              </a:solidFill>
            </a:rPr>
            <a:t> L1-ALL </a:t>
          </a:r>
          <a:r>
            <a:rPr lang="tr-TR" dirty="0" smtClean="0"/>
            <a:t>(Küçük </a:t>
          </a:r>
          <a:r>
            <a:rPr lang="tr-TR" dirty="0" err="1" smtClean="0"/>
            <a:t>homejen</a:t>
          </a:r>
          <a:r>
            <a:rPr lang="tr-TR" dirty="0" smtClean="0"/>
            <a:t> lenfosit morfolojisi)</a:t>
          </a:r>
          <a:endParaRPr lang="tr-TR" dirty="0"/>
        </a:p>
      </dgm:t>
    </dgm:pt>
    <dgm:pt modelId="{8D0E2094-3005-4290-A38B-C17612533BF2}" type="parTrans" cxnId="{31EF3EE1-3106-4A3B-86BF-BA5BEDC5391D}">
      <dgm:prSet/>
      <dgm:spPr/>
      <dgm:t>
        <a:bodyPr/>
        <a:lstStyle/>
        <a:p>
          <a:endParaRPr lang="tr-TR"/>
        </a:p>
      </dgm:t>
    </dgm:pt>
    <dgm:pt modelId="{E2D83525-E147-4FEC-B35F-2E417C1A13B5}" type="sibTrans" cxnId="{31EF3EE1-3106-4A3B-86BF-BA5BEDC5391D}">
      <dgm:prSet/>
      <dgm:spPr/>
      <dgm:t>
        <a:bodyPr/>
        <a:lstStyle/>
        <a:p>
          <a:endParaRPr lang="tr-TR"/>
        </a:p>
      </dgm:t>
    </dgm:pt>
    <dgm:pt modelId="{0C4BA253-AFC1-4FFA-B9D9-0DFCF671D13B}">
      <dgm:prSet phldrT="[Metin]"/>
      <dgm:spPr>
        <a:solidFill>
          <a:schemeClr val="accent3">
            <a:lumMod val="20000"/>
            <a:lumOff val="80000"/>
          </a:schemeClr>
        </a:solidFill>
      </dgm:spPr>
      <dgm:t>
        <a:bodyPr/>
        <a:lstStyle/>
        <a:p>
          <a:pPr algn="l"/>
          <a:r>
            <a:rPr lang="tr-TR" b="1" dirty="0" smtClean="0">
              <a:solidFill>
                <a:srgbClr val="FF0000"/>
              </a:solidFill>
            </a:rPr>
            <a:t>L2-ALL </a:t>
          </a:r>
          <a:r>
            <a:rPr lang="tr-TR" dirty="0" smtClean="0"/>
            <a:t>( heterojen Büyük/küçük Lenfositler</a:t>
          </a:r>
          <a:endParaRPr lang="tr-TR" dirty="0"/>
        </a:p>
      </dgm:t>
    </dgm:pt>
    <dgm:pt modelId="{56EFBD6F-ABD8-46DB-B02C-D0C2F96D0B6C}" type="parTrans" cxnId="{DD32E565-DC62-4D36-B178-13E9F68070FB}">
      <dgm:prSet/>
      <dgm:spPr/>
      <dgm:t>
        <a:bodyPr/>
        <a:lstStyle/>
        <a:p>
          <a:endParaRPr lang="tr-TR"/>
        </a:p>
      </dgm:t>
    </dgm:pt>
    <dgm:pt modelId="{17079BBD-4313-4140-AB37-8D42C7DDC161}" type="sibTrans" cxnId="{DD32E565-DC62-4D36-B178-13E9F68070FB}">
      <dgm:prSet/>
      <dgm:spPr/>
      <dgm:t>
        <a:bodyPr/>
        <a:lstStyle/>
        <a:p>
          <a:endParaRPr lang="tr-TR"/>
        </a:p>
      </dgm:t>
    </dgm:pt>
    <dgm:pt modelId="{00F64E23-FE08-4127-9657-57B20CF32CAE}">
      <dgm:prSet phldrT="[Metin]"/>
      <dgm:spPr>
        <a:solidFill>
          <a:schemeClr val="accent3">
            <a:lumMod val="20000"/>
            <a:lumOff val="80000"/>
          </a:schemeClr>
        </a:solidFill>
      </dgm:spPr>
      <dgm:t>
        <a:bodyPr/>
        <a:lstStyle/>
        <a:p>
          <a:pPr algn="l"/>
          <a:r>
            <a:rPr lang="tr-TR" b="1" dirty="0" smtClean="0">
              <a:solidFill>
                <a:srgbClr val="FF0000"/>
              </a:solidFill>
            </a:rPr>
            <a:t> L3-ALL </a:t>
          </a:r>
          <a:r>
            <a:rPr lang="tr-TR" dirty="0" smtClean="0"/>
            <a:t>(</a:t>
          </a:r>
          <a:r>
            <a:rPr lang="tr-TR" dirty="0" err="1" smtClean="0"/>
            <a:t>Vakuollü</a:t>
          </a:r>
          <a:r>
            <a:rPr lang="tr-TR" dirty="0" smtClean="0"/>
            <a:t> Lenfositler</a:t>
          </a:r>
          <a:endParaRPr lang="tr-TR" dirty="0"/>
        </a:p>
      </dgm:t>
    </dgm:pt>
    <dgm:pt modelId="{899C2144-CD2F-45D4-B33D-24A5C4CC1D86}" type="parTrans" cxnId="{88CD5EFB-583D-4F70-8F13-12E4ED6455FA}">
      <dgm:prSet/>
      <dgm:spPr/>
      <dgm:t>
        <a:bodyPr/>
        <a:lstStyle/>
        <a:p>
          <a:endParaRPr lang="tr-TR"/>
        </a:p>
      </dgm:t>
    </dgm:pt>
    <dgm:pt modelId="{98B0AC5D-DDF1-4189-AAEE-AAB7281E4042}" type="sibTrans" cxnId="{88CD5EFB-583D-4F70-8F13-12E4ED6455FA}">
      <dgm:prSet/>
      <dgm:spPr/>
      <dgm:t>
        <a:bodyPr/>
        <a:lstStyle/>
        <a:p>
          <a:endParaRPr lang="tr-TR"/>
        </a:p>
      </dgm:t>
    </dgm:pt>
    <dgm:pt modelId="{E0DDA8B7-90AE-4FEA-B2B6-CFF97D43ACF1}" type="pres">
      <dgm:prSet presAssocID="{9F8A7141-143F-429C-ADE3-A51BEA410E96}" presName="linearFlow" presStyleCnt="0">
        <dgm:presLayoutVars>
          <dgm:dir/>
          <dgm:resizeHandles val="exact"/>
        </dgm:presLayoutVars>
      </dgm:prSet>
      <dgm:spPr/>
    </dgm:pt>
    <dgm:pt modelId="{E1393516-2A98-4CEA-8E32-37EE98DAD1AF}" type="pres">
      <dgm:prSet presAssocID="{E4A98000-F581-4532-A25D-7A38251B131B}" presName="composite" presStyleCnt="0"/>
      <dgm:spPr/>
    </dgm:pt>
    <dgm:pt modelId="{EFF54EB8-D8E2-412F-B3A2-68BB38BA8AEA}" type="pres">
      <dgm:prSet presAssocID="{E4A98000-F581-4532-A25D-7A38251B131B}"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28575">
          <a:solidFill>
            <a:srgbClr val="FF0000"/>
          </a:solidFill>
        </a:ln>
      </dgm:spPr>
    </dgm:pt>
    <dgm:pt modelId="{39CE389B-585E-4EC1-86CC-3C379ECCBD85}" type="pres">
      <dgm:prSet presAssocID="{E4A98000-F581-4532-A25D-7A38251B131B}" presName="txShp" presStyleLbl="node1" presStyleIdx="0" presStyleCnt="3">
        <dgm:presLayoutVars>
          <dgm:bulletEnabled val="1"/>
        </dgm:presLayoutVars>
      </dgm:prSet>
      <dgm:spPr/>
      <dgm:t>
        <a:bodyPr/>
        <a:lstStyle/>
        <a:p>
          <a:endParaRPr lang="tr-TR"/>
        </a:p>
      </dgm:t>
    </dgm:pt>
    <dgm:pt modelId="{285A09E3-B97B-4356-89E9-F8A6F73129F3}" type="pres">
      <dgm:prSet presAssocID="{E2D83525-E147-4FEC-B35F-2E417C1A13B5}" presName="spacing" presStyleCnt="0"/>
      <dgm:spPr/>
    </dgm:pt>
    <dgm:pt modelId="{C4613E19-1975-4A5D-9B6B-55CE38C394B3}" type="pres">
      <dgm:prSet presAssocID="{0C4BA253-AFC1-4FFA-B9D9-0DFCF671D13B}" presName="composite" presStyleCnt="0"/>
      <dgm:spPr/>
    </dgm:pt>
    <dgm:pt modelId="{D7FED541-5135-49A4-B417-DA6263A5FADE}" type="pres">
      <dgm:prSet presAssocID="{0C4BA253-AFC1-4FFA-B9D9-0DFCF671D13B}"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2000" r="-22000"/>
          </a:stretch>
        </a:blipFill>
        <a:ln w="28575">
          <a:solidFill>
            <a:srgbClr val="FF0000"/>
          </a:solidFill>
        </a:ln>
      </dgm:spPr>
    </dgm:pt>
    <dgm:pt modelId="{BC3DA63F-B358-4804-9443-EB786525C20E}" type="pres">
      <dgm:prSet presAssocID="{0C4BA253-AFC1-4FFA-B9D9-0DFCF671D13B}" presName="txShp" presStyleLbl="node1" presStyleIdx="1" presStyleCnt="3">
        <dgm:presLayoutVars>
          <dgm:bulletEnabled val="1"/>
        </dgm:presLayoutVars>
      </dgm:prSet>
      <dgm:spPr/>
      <dgm:t>
        <a:bodyPr/>
        <a:lstStyle/>
        <a:p>
          <a:endParaRPr lang="tr-TR"/>
        </a:p>
      </dgm:t>
    </dgm:pt>
    <dgm:pt modelId="{879E5D3A-A9DA-4AF8-8446-DC0E8246BB6E}" type="pres">
      <dgm:prSet presAssocID="{17079BBD-4313-4140-AB37-8D42C7DDC161}" presName="spacing" presStyleCnt="0"/>
      <dgm:spPr/>
    </dgm:pt>
    <dgm:pt modelId="{713A979E-0F2C-4F7B-A829-08B31DB548B7}" type="pres">
      <dgm:prSet presAssocID="{00F64E23-FE08-4127-9657-57B20CF32CAE}" presName="composite" presStyleCnt="0"/>
      <dgm:spPr/>
    </dgm:pt>
    <dgm:pt modelId="{F3144714-02E4-40AB-B229-61DC8199E2E5}" type="pres">
      <dgm:prSet presAssocID="{00F64E23-FE08-4127-9657-57B20CF32CAE}"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28575">
          <a:solidFill>
            <a:srgbClr val="FF0000"/>
          </a:solidFill>
        </a:ln>
      </dgm:spPr>
    </dgm:pt>
    <dgm:pt modelId="{9BE31C33-CEEE-4448-994C-6E98AA05B43C}" type="pres">
      <dgm:prSet presAssocID="{00F64E23-FE08-4127-9657-57B20CF32CAE}" presName="txShp" presStyleLbl="node1" presStyleIdx="2" presStyleCnt="3">
        <dgm:presLayoutVars>
          <dgm:bulletEnabled val="1"/>
        </dgm:presLayoutVars>
      </dgm:prSet>
      <dgm:spPr/>
      <dgm:t>
        <a:bodyPr/>
        <a:lstStyle/>
        <a:p>
          <a:endParaRPr lang="tr-TR"/>
        </a:p>
      </dgm:t>
    </dgm:pt>
  </dgm:ptLst>
  <dgm:cxnLst>
    <dgm:cxn modelId="{52A87CBF-0F14-4FA8-BD55-7A609B9C25AA}" type="presOf" srcId="{E4A98000-F581-4532-A25D-7A38251B131B}" destId="{39CE389B-585E-4EC1-86CC-3C379ECCBD85}" srcOrd="0" destOrd="0" presId="urn:microsoft.com/office/officeart/2005/8/layout/vList3"/>
    <dgm:cxn modelId="{DC5FB673-E6F8-4F0A-AB67-95814AE0BBC9}" type="presOf" srcId="{9F8A7141-143F-429C-ADE3-A51BEA410E96}" destId="{E0DDA8B7-90AE-4FEA-B2B6-CFF97D43ACF1}" srcOrd="0" destOrd="0" presId="urn:microsoft.com/office/officeart/2005/8/layout/vList3"/>
    <dgm:cxn modelId="{1373E876-8242-49F8-8500-72DE56F81F1D}" type="presOf" srcId="{00F64E23-FE08-4127-9657-57B20CF32CAE}" destId="{9BE31C33-CEEE-4448-994C-6E98AA05B43C}" srcOrd="0" destOrd="0" presId="urn:microsoft.com/office/officeart/2005/8/layout/vList3"/>
    <dgm:cxn modelId="{DD32E565-DC62-4D36-B178-13E9F68070FB}" srcId="{9F8A7141-143F-429C-ADE3-A51BEA410E96}" destId="{0C4BA253-AFC1-4FFA-B9D9-0DFCF671D13B}" srcOrd="1" destOrd="0" parTransId="{56EFBD6F-ABD8-46DB-B02C-D0C2F96D0B6C}" sibTransId="{17079BBD-4313-4140-AB37-8D42C7DDC161}"/>
    <dgm:cxn modelId="{88CD5EFB-583D-4F70-8F13-12E4ED6455FA}" srcId="{9F8A7141-143F-429C-ADE3-A51BEA410E96}" destId="{00F64E23-FE08-4127-9657-57B20CF32CAE}" srcOrd="2" destOrd="0" parTransId="{899C2144-CD2F-45D4-B33D-24A5C4CC1D86}" sibTransId="{98B0AC5D-DDF1-4189-AAEE-AAB7281E4042}"/>
    <dgm:cxn modelId="{20337123-6BE3-44CF-9478-B5743D9E1A61}" type="presOf" srcId="{0C4BA253-AFC1-4FFA-B9D9-0DFCF671D13B}" destId="{BC3DA63F-B358-4804-9443-EB786525C20E}" srcOrd="0" destOrd="0" presId="urn:microsoft.com/office/officeart/2005/8/layout/vList3"/>
    <dgm:cxn modelId="{31EF3EE1-3106-4A3B-86BF-BA5BEDC5391D}" srcId="{9F8A7141-143F-429C-ADE3-A51BEA410E96}" destId="{E4A98000-F581-4532-A25D-7A38251B131B}" srcOrd="0" destOrd="0" parTransId="{8D0E2094-3005-4290-A38B-C17612533BF2}" sibTransId="{E2D83525-E147-4FEC-B35F-2E417C1A13B5}"/>
    <dgm:cxn modelId="{825E02F2-94AF-4182-AF5B-C4D359ABB3DE}" type="presParOf" srcId="{E0DDA8B7-90AE-4FEA-B2B6-CFF97D43ACF1}" destId="{E1393516-2A98-4CEA-8E32-37EE98DAD1AF}" srcOrd="0" destOrd="0" presId="urn:microsoft.com/office/officeart/2005/8/layout/vList3"/>
    <dgm:cxn modelId="{65E0D29A-3AD0-48ED-AD47-D8ED7B824843}" type="presParOf" srcId="{E1393516-2A98-4CEA-8E32-37EE98DAD1AF}" destId="{EFF54EB8-D8E2-412F-B3A2-68BB38BA8AEA}" srcOrd="0" destOrd="0" presId="urn:microsoft.com/office/officeart/2005/8/layout/vList3"/>
    <dgm:cxn modelId="{B83BC038-32DD-4A2A-9859-CF35D2E5D60F}" type="presParOf" srcId="{E1393516-2A98-4CEA-8E32-37EE98DAD1AF}" destId="{39CE389B-585E-4EC1-86CC-3C379ECCBD85}" srcOrd="1" destOrd="0" presId="urn:microsoft.com/office/officeart/2005/8/layout/vList3"/>
    <dgm:cxn modelId="{953D3726-32E1-4898-B313-D79BB067B212}" type="presParOf" srcId="{E0DDA8B7-90AE-4FEA-B2B6-CFF97D43ACF1}" destId="{285A09E3-B97B-4356-89E9-F8A6F73129F3}" srcOrd="1" destOrd="0" presId="urn:microsoft.com/office/officeart/2005/8/layout/vList3"/>
    <dgm:cxn modelId="{0B54B458-F38F-42DE-9C79-144832A8EF00}" type="presParOf" srcId="{E0DDA8B7-90AE-4FEA-B2B6-CFF97D43ACF1}" destId="{C4613E19-1975-4A5D-9B6B-55CE38C394B3}" srcOrd="2" destOrd="0" presId="urn:microsoft.com/office/officeart/2005/8/layout/vList3"/>
    <dgm:cxn modelId="{9BEEE96B-141C-4BFB-B9A2-CA147BB776DC}" type="presParOf" srcId="{C4613E19-1975-4A5D-9B6B-55CE38C394B3}" destId="{D7FED541-5135-49A4-B417-DA6263A5FADE}" srcOrd="0" destOrd="0" presId="urn:microsoft.com/office/officeart/2005/8/layout/vList3"/>
    <dgm:cxn modelId="{98DAD646-39C5-4BA1-A605-CD2574C3AF47}" type="presParOf" srcId="{C4613E19-1975-4A5D-9B6B-55CE38C394B3}" destId="{BC3DA63F-B358-4804-9443-EB786525C20E}" srcOrd="1" destOrd="0" presId="urn:microsoft.com/office/officeart/2005/8/layout/vList3"/>
    <dgm:cxn modelId="{420D4B3F-0430-4966-8403-2E9A8201F7E6}" type="presParOf" srcId="{E0DDA8B7-90AE-4FEA-B2B6-CFF97D43ACF1}" destId="{879E5D3A-A9DA-4AF8-8446-DC0E8246BB6E}" srcOrd="3" destOrd="0" presId="urn:microsoft.com/office/officeart/2005/8/layout/vList3"/>
    <dgm:cxn modelId="{21D36521-028B-4249-B574-45F3155D5767}" type="presParOf" srcId="{E0DDA8B7-90AE-4FEA-B2B6-CFF97D43ACF1}" destId="{713A979E-0F2C-4F7B-A829-08B31DB548B7}" srcOrd="4" destOrd="0" presId="urn:microsoft.com/office/officeart/2005/8/layout/vList3"/>
    <dgm:cxn modelId="{42782BCD-B8C2-4382-8CF4-088A4C2C6C68}" type="presParOf" srcId="{713A979E-0F2C-4F7B-A829-08B31DB548B7}" destId="{F3144714-02E4-40AB-B229-61DC8199E2E5}" srcOrd="0" destOrd="0" presId="urn:microsoft.com/office/officeart/2005/8/layout/vList3"/>
    <dgm:cxn modelId="{6A98B327-FEF6-4E0A-ADBC-62EBE610B8A6}" type="presParOf" srcId="{713A979E-0F2C-4F7B-A829-08B31DB548B7}" destId="{9BE31C33-CEEE-4448-994C-6E98AA05B43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411725-56BD-4BA2-8AAB-FF68159C5AD5}" type="doc">
      <dgm:prSet loTypeId="urn:microsoft.com/office/officeart/2005/8/layout/StepDownProcess" loCatId="process" qsTypeId="urn:microsoft.com/office/officeart/2005/8/quickstyle/simple1" qsCatId="simple" csTypeId="urn:microsoft.com/office/officeart/2005/8/colors/accent2_1" csCatId="accent2" phldr="1"/>
      <dgm:spPr/>
      <dgm:t>
        <a:bodyPr/>
        <a:lstStyle/>
        <a:p>
          <a:endParaRPr lang="tr-TR"/>
        </a:p>
      </dgm:t>
    </dgm:pt>
    <dgm:pt modelId="{FAC0B143-F51B-4F93-AE73-69F90C4F279B}">
      <dgm:prSet phldrT="[Metin]"/>
      <dgm:spPr/>
      <dgm:t>
        <a:bodyPr/>
        <a:lstStyle/>
        <a:p>
          <a:r>
            <a:rPr lang="tr-TR" dirty="0" smtClean="0"/>
            <a:t>Remisyon</a:t>
          </a:r>
        </a:p>
        <a:p>
          <a:r>
            <a:rPr lang="tr-TR" dirty="0" smtClean="0"/>
            <a:t>KEMOTERAPİSİ</a:t>
          </a:r>
          <a:endParaRPr lang="tr-TR" dirty="0"/>
        </a:p>
      </dgm:t>
    </dgm:pt>
    <dgm:pt modelId="{24AA362B-6F42-47D3-BEEA-AB56E3875ED9}" type="parTrans" cxnId="{5B6C90EC-CB0E-411A-9355-43A4D945C2AC}">
      <dgm:prSet/>
      <dgm:spPr/>
      <dgm:t>
        <a:bodyPr/>
        <a:lstStyle/>
        <a:p>
          <a:endParaRPr lang="tr-TR"/>
        </a:p>
      </dgm:t>
    </dgm:pt>
    <dgm:pt modelId="{62EB60BA-17A6-4DB6-B537-12BF9425BEA9}" type="sibTrans" cxnId="{5B6C90EC-CB0E-411A-9355-43A4D945C2AC}">
      <dgm:prSet/>
      <dgm:spPr/>
      <dgm:t>
        <a:bodyPr/>
        <a:lstStyle/>
        <a:p>
          <a:endParaRPr lang="tr-TR"/>
        </a:p>
      </dgm:t>
    </dgm:pt>
    <dgm:pt modelId="{161D6D0A-ADA4-41B2-BC54-1BF35ED7D3A8}">
      <dgm:prSet phldrT="[Metin]"/>
      <dgm:spPr/>
      <dgm:t>
        <a:bodyPr/>
        <a:lstStyle/>
        <a:p>
          <a:r>
            <a:rPr lang="tr-TR" dirty="0" smtClean="0"/>
            <a:t>Konsolidasyon</a:t>
          </a:r>
        </a:p>
        <a:p>
          <a:r>
            <a:rPr lang="tr-TR" dirty="0" smtClean="0"/>
            <a:t>KEMOTERAPİSİ</a:t>
          </a:r>
          <a:endParaRPr lang="tr-TR" dirty="0"/>
        </a:p>
      </dgm:t>
    </dgm:pt>
    <dgm:pt modelId="{D5B85437-AFF0-44FF-A998-2CBD76C6BEC2}" type="parTrans" cxnId="{B3C1DF52-24C9-46C2-A422-5E8F745B0B36}">
      <dgm:prSet/>
      <dgm:spPr/>
      <dgm:t>
        <a:bodyPr/>
        <a:lstStyle/>
        <a:p>
          <a:endParaRPr lang="tr-TR"/>
        </a:p>
      </dgm:t>
    </dgm:pt>
    <dgm:pt modelId="{275E94AF-8B3D-4720-8CAA-9F6540DBCED7}" type="sibTrans" cxnId="{B3C1DF52-24C9-46C2-A422-5E8F745B0B36}">
      <dgm:prSet/>
      <dgm:spPr/>
      <dgm:t>
        <a:bodyPr/>
        <a:lstStyle/>
        <a:p>
          <a:endParaRPr lang="tr-TR"/>
        </a:p>
      </dgm:t>
    </dgm:pt>
    <dgm:pt modelId="{22DE8985-F81A-452F-AF2C-216FAC5D35C4}">
      <dgm:prSet phldrT="[Metin]"/>
      <dgm:spPr/>
      <dgm:t>
        <a:bodyPr/>
        <a:lstStyle/>
        <a:p>
          <a:r>
            <a:rPr lang="tr-TR" dirty="0" smtClean="0"/>
            <a:t>Risk </a:t>
          </a:r>
          <a:r>
            <a:rPr lang="az-Cyrl-AZ" dirty="0" smtClean="0">
              <a:latin typeface="Calibri" panose="020F0502020204030204" pitchFamily="34" charset="0"/>
            </a:rPr>
            <a:t>ф</a:t>
          </a:r>
          <a:r>
            <a:rPr lang="tr-TR" dirty="0" smtClean="0"/>
            <a:t> /  İdame  KEMOTERAPİSİ           </a:t>
          </a:r>
          <a:r>
            <a:rPr lang="az-Cyrl-AZ" b="1" dirty="0" smtClean="0">
              <a:latin typeface="Calibri" panose="020F0502020204030204" pitchFamily="34" charset="0"/>
              <a:sym typeface="Symbol" panose="05050102010706020507" pitchFamily="18" charset="2"/>
            </a:rPr>
            <a:t></a:t>
          </a:r>
          <a:r>
            <a:rPr lang="tr-TR" b="1" dirty="0" smtClean="0">
              <a:latin typeface="Calibri" panose="020F0502020204030204" pitchFamily="34" charset="0"/>
              <a:sym typeface="Symbol" panose="05050102010706020507" pitchFamily="18" charset="2"/>
            </a:rPr>
            <a:t> </a:t>
          </a:r>
          <a:r>
            <a:rPr lang="tr-TR" dirty="0" smtClean="0"/>
            <a:t>SSS  </a:t>
          </a:r>
          <a:r>
            <a:rPr lang="tr-TR" dirty="0" err="1" smtClean="0"/>
            <a:t>proflaksi</a:t>
          </a:r>
          <a:endParaRPr lang="tr-TR" dirty="0"/>
        </a:p>
      </dgm:t>
    </dgm:pt>
    <dgm:pt modelId="{C0BF5F5A-6551-4E07-832D-63484A0B0E7A}" type="parTrans" cxnId="{DA04674B-B8AC-4DBF-905F-619B065EBA50}">
      <dgm:prSet/>
      <dgm:spPr/>
      <dgm:t>
        <a:bodyPr/>
        <a:lstStyle/>
        <a:p>
          <a:endParaRPr lang="tr-TR"/>
        </a:p>
      </dgm:t>
    </dgm:pt>
    <dgm:pt modelId="{B815B1F4-7329-4788-9689-F8D52077A79B}" type="sibTrans" cxnId="{DA04674B-B8AC-4DBF-905F-619B065EBA50}">
      <dgm:prSet/>
      <dgm:spPr/>
      <dgm:t>
        <a:bodyPr/>
        <a:lstStyle/>
        <a:p>
          <a:endParaRPr lang="tr-TR"/>
        </a:p>
      </dgm:t>
    </dgm:pt>
    <dgm:pt modelId="{1A124A71-B1E0-4932-A985-92C29C79504A}" type="pres">
      <dgm:prSet presAssocID="{8C411725-56BD-4BA2-8AAB-FF68159C5AD5}" presName="rootnode" presStyleCnt="0">
        <dgm:presLayoutVars>
          <dgm:chMax/>
          <dgm:chPref/>
          <dgm:dir/>
          <dgm:animLvl val="lvl"/>
        </dgm:presLayoutVars>
      </dgm:prSet>
      <dgm:spPr/>
      <dgm:t>
        <a:bodyPr/>
        <a:lstStyle/>
        <a:p>
          <a:endParaRPr lang="tr-TR"/>
        </a:p>
      </dgm:t>
    </dgm:pt>
    <dgm:pt modelId="{9FCF512D-2EC3-4D06-886F-F0B999457AA4}" type="pres">
      <dgm:prSet presAssocID="{FAC0B143-F51B-4F93-AE73-69F90C4F279B}" presName="composite" presStyleCnt="0"/>
      <dgm:spPr/>
      <dgm:t>
        <a:bodyPr/>
        <a:lstStyle/>
        <a:p>
          <a:endParaRPr lang="tr-TR"/>
        </a:p>
      </dgm:t>
    </dgm:pt>
    <dgm:pt modelId="{AE61532D-7C93-4FA4-AC61-9EFFE9BCEA17}" type="pres">
      <dgm:prSet presAssocID="{FAC0B143-F51B-4F93-AE73-69F90C4F279B}" presName="bentUpArrow1" presStyleLbl="alignImgPlace1" presStyleIdx="0" presStyleCnt="2" custScaleX="75605" custLinFactX="-25536" custLinFactNeighborX="-100000" custLinFactNeighborY="-32665"/>
      <dgm:spPr>
        <a:solidFill>
          <a:schemeClr val="bg1">
            <a:lumMod val="75000"/>
          </a:schemeClr>
        </a:solidFill>
      </dgm:spPr>
      <dgm:t>
        <a:bodyPr/>
        <a:lstStyle/>
        <a:p>
          <a:endParaRPr lang="tr-TR"/>
        </a:p>
      </dgm:t>
    </dgm:pt>
    <dgm:pt modelId="{6CF56ABA-59DF-4B91-9338-6E7F22519F5C}" type="pres">
      <dgm:prSet presAssocID="{FAC0B143-F51B-4F93-AE73-69F90C4F279B}" presName="ParentText" presStyleLbl="node1" presStyleIdx="0" presStyleCnt="3" custScaleY="79552" custLinFactNeighborX="-98024" custLinFactNeighborY="9784">
        <dgm:presLayoutVars>
          <dgm:chMax val="1"/>
          <dgm:chPref val="1"/>
          <dgm:bulletEnabled val="1"/>
        </dgm:presLayoutVars>
      </dgm:prSet>
      <dgm:spPr/>
      <dgm:t>
        <a:bodyPr/>
        <a:lstStyle/>
        <a:p>
          <a:endParaRPr lang="tr-TR"/>
        </a:p>
      </dgm:t>
    </dgm:pt>
    <dgm:pt modelId="{131115AB-77AE-425C-B8C4-A8372DD88B59}" type="pres">
      <dgm:prSet presAssocID="{FAC0B143-F51B-4F93-AE73-69F90C4F279B}" presName="ChildText" presStyleLbl="revTx" presStyleIdx="0" presStyleCnt="2" custLinFactX="-15160" custLinFactNeighborX="-100000">
        <dgm:presLayoutVars>
          <dgm:chMax val="0"/>
          <dgm:chPref val="0"/>
          <dgm:bulletEnabled val="1"/>
        </dgm:presLayoutVars>
      </dgm:prSet>
      <dgm:spPr/>
      <dgm:t>
        <a:bodyPr/>
        <a:lstStyle/>
        <a:p>
          <a:endParaRPr lang="tr-TR"/>
        </a:p>
      </dgm:t>
    </dgm:pt>
    <dgm:pt modelId="{02061D34-18CA-433E-9ED8-36AAA2C5B233}" type="pres">
      <dgm:prSet presAssocID="{62EB60BA-17A6-4DB6-B537-12BF9425BEA9}" presName="sibTrans" presStyleCnt="0"/>
      <dgm:spPr/>
      <dgm:t>
        <a:bodyPr/>
        <a:lstStyle/>
        <a:p>
          <a:endParaRPr lang="tr-TR"/>
        </a:p>
      </dgm:t>
    </dgm:pt>
    <dgm:pt modelId="{B21CDAD0-F897-46CE-81F7-68E59464D273}" type="pres">
      <dgm:prSet presAssocID="{161D6D0A-ADA4-41B2-BC54-1BF35ED7D3A8}" presName="composite" presStyleCnt="0"/>
      <dgm:spPr/>
      <dgm:t>
        <a:bodyPr/>
        <a:lstStyle/>
        <a:p>
          <a:endParaRPr lang="tr-TR"/>
        </a:p>
      </dgm:t>
    </dgm:pt>
    <dgm:pt modelId="{E1E318AD-9FA6-449B-B8B7-3B265BFDA082}" type="pres">
      <dgm:prSet presAssocID="{161D6D0A-ADA4-41B2-BC54-1BF35ED7D3A8}" presName="bentUpArrow1" presStyleLbl="alignImgPlace1" presStyleIdx="1" presStyleCnt="2" custScaleX="204059" custLinFactNeighborX="-84289" custLinFactNeighborY="-62717"/>
      <dgm:spPr>
        <a:solidFill>
          <a:schemeClr val="bg1">
            <a:lumMod val="75000"/>
          </a:schemeClr>
        </a:solidFill>
      </dgm:spPr>
      <dgm:t>
        <a:bodyPr/>
        <a:lstStyle/>
        <a:p>
          <a:endParaRPr lang="tr-TR"/>
        </a:p>
      </dgm:t>
    </dgm:pt>
    <dgm:pt modelId="{8C560EDA-432D-40EB-9442-59ED1C86631D}" type="pres">
      <dgm:prSet presAssocID="{161D6D0A-ADA4-41B2-BC54-1BF35ED7D3A8}" presName="ParentText" presStyleLbl="node1" presStyleIdx="1" presStyleCnt="3" custScaleY="64773" custLinFactX="-15523" custLinFactNeighborX="-100000" custLinFactNeighborY="-9609">
        <dgm:presLayoutVars>
          <dgm:chMax val="1"/>
          <dgm:chPref val="1"/>
          <dgm:bulletEnabled val="1"/>
        </dgm:presLayoutVars>
      </dgm:prSet>
      <dgm:spPr/>
      <dgm:t>
        <a:bodyPr/>
        <a:lstStyle/>
        <a:p>
          <a:endParaRPr lang="tr-TR"/>
        </a:p>
      </dgm:t>
    </dgm:pt>
    <dgm:pt modelId="{0B11A856-437A-416C-8059-0DBC576CB6E9}" type="pres">
      <dgm:prSet presAssocID="{161D6D0A-ADA4-41B2-BC54-1BF35ED7D3A8}" presName="ChildText" presStyleLbl="revTx" presStyleIdx="1" presStyleCnt="2" custLinFactX="-58345" custLinFactNeighborX="-100000" custLinFactNeighborY="-15240">
        <dgm:presLayoutVars>
          <dgm:chMax val="0"/>
          <dgm:chPref val="0"/>
          <dgm:bulletEnabled val="1"/>
        </dgm:presLayoutVars>
      </dgm:prSet>
      <dgm:spPr/>
      <dgm:t>
        <a:bodyPr/>
        <a:lstStyle/>
        <a:p>
          <a:endParaRPr lang="tr-TR"/>
        </a:p>
      </dgm:t>
    </dgm:pt>
    <dgm:pt modelId="{06FF6AAB-3281-47CF-848A-B22B8DDDE653}" type="pres">
      <dgm:prSet presAssocID="{275E94AF-8B3D-4720-8CAA-9F6540DBCED7}" presName="sibTrans" presStyleCnt="0"/>
      <dgm:spPr/>
      <dgm:t>
        <a:bodyPr/>
        <a:lstStyle/>
        <a:p>
          <a:endParaRPr lang="tr-TR"/>
        </a:p>
      </dgm:t>
    </dgm:pt>
    <dgm:pt modelId="{2B440C94-9D98-4B2B-9D2E-E64717F79389}" type="pres">
      <dgm:prSet presAssocID="{22DE8985-F81A-452F-AF2C-216FAC5D35C4}" presName="composite" presStyleCnt="0"/>
      <dgm:spPr/>
      <dgm:t>
        <a:bodyPr/>
        <a:lstStyle/>
        <a:p>
          <a:endParaRPr lang="tr-TR"/>
        </a:p>
      </dgm:t>
    </dgm:pt>
    <dgm:pt modelId="{8120B9FC-2D8A-412B-B884-A97C0466FA74}" type="pres">
      <dgm:prSet presAssocID="{22DE8985-F81A-452F-AF2C-216FAC5D35C4}" presName="ParentText" presStyleLbl="node1" presStyleIdx="2" presStyleCnt="3" custScaleX="164002" custScaleY="54448" custLinFactNeighborX="-2645" custLinFactNeighborY="-63359">
        <dgm:presLayoutVars>
          <dgm:chMax val="1"/>
          <dgm:chPref val="1"/>
          <dgm:bulletEnabled val="1"/>
        </dgm:presLayoutVars>
      </dgm:prSet>
      <dgm:spPr/>
      <dgm:t>
        <a:bodyPr/>
        <a:lstStyle/>
        <a:p>
          <a:endParaRPr lang="tr-TR"/>
        </a:p>
      </dgm:t>
    </dgm:pt>
  </dgm:ptLst>
  <dgm:cxnLst>
    <dgm:cxn modelId="{93E150BE-BF72-4AE6-A011-16C096FDE518}" type="presOf" srcId="{22DE8985-F81A-452F-AF2C-216FAC5D35C4}" destId="{8120B9FC-2D8A-412B-B884-A97C0466FA74}" srcOrd="0" destOrd="0" presId="urn:microsoft.com/office/officeart/2005/8/layout/StepDownProcess"/>
    <dgm:cxn modelId="{5B6C90EC-CB0E-411A-9355-43A4D945C2AC}" srcId="{8C411725-56BD-4BA2-8AAB-FF68159C5AD5}" destId="{FAC0B143-F51B-4F93-AE73-69F90C4F279B}" srcOrd="0" destOrd="0" parTransId="{24AA362B-6F42-47D3-BEEA-AB56E3875ED9}" sibTransId="{62EB60BA-17A6-4DB6-B537-12BF9425BEA9}"/>
    <dgm:cxn modelId="{B3C1DF52-24C9-46C2-A422-5E8F745B0B36}" srcId="{8C411725-56BD-4BA2-8AAB-FF68159C5AD5}" destId="{161D6D0A-ADA4-41B2-BC54-1BF35ED7D3A8}" srcOrd="1" destOrd="0" parTransId="{D5B85437-AFF0-44FF-A998-2CBD76C6BEC2}" sibTransId="{275E94AF-8B3D-4720-8CAA-9F6540DBCED7}"/>
    <dgm:cxn modelId="{71530CAB-1219-40A8-9A48-773A4FEF7CEA}" type="presOf" srcId="{FAC0B143-F51B-4F93-AE73-69F90C4F279B}" destId="{6CF56ABA-59DF-4B91-9338-6E7F22519F5C}" srcOrd="0" destOrd="0" presId="urn:microsoft.com/office/officeart/2005/8/layout/StepDownProcess"/>
    <dgm:cxn modelId="{449D6C8D-6DC7-4C81-868F-E5379D8857A3}" type="presOf" srcId="{161D6D0A-ADA4-41B2-BC54-1BF35ED7D3A8}" destId="{8C560EDA-432D-40EB-9442-59ED1C86631D}" srcOrd="0" destOrd="0" presId="urn:microsoft.com/office/officeart/2005/8/layout/StepDownProcess"/>
    <dgm:cxn modelId="{DA04674B-B8AC-4DBF-905F-619B065EBA50}" srcId="{8C411725-56BD-4BA2-8AAB-FF68159C5AD5}" destId="{22DE8985-F81A-452F-AF2C-216FAC5D35C4}" srcOrd="2" destOrd="0" parTransId="{C0BF5F5A-6551-4E07-832D-63484A0B0E7A}" sibTransId="{B815B1F4-7329-4788-9689-F8D52077A79B}"/>
    <dgm:cxn modelId="{D54AABD9-8B6C-4011-8976-C3F8F331B02E}" type="presOf" srcId="{8C411725-56BD-4BA2-8AAB-FF68159C5AD5}" destId="{1A124A71-B1E0-4932-A985-92C29C79504A}" srcOrd="0" destOrd="0" presId="urn:microsoft.com/office/officeart/2005/8/layout/StepDownProcess"/>
    <dgm:cxn modelId="{6A6C5937-2A3F-4B6B-BAAC-3745E1DDBECF}" type="presParOf" srcId="{1A124A71-B1E0-4932-A985-92C29C79504A}" destId="{9FCF512D-2EC3-4D06-886F-F0B999457AA4}" srcOrd="0" destOrd="0" presId="urn:microsoft.com/office/officeart/2005/8/layout/StepDownProcess"/>
    <dgm:cxn modelId="{45B11718-1C7D-4B03-93D5-003B13E20CAD}" type="presParOf" srcId="{9FCF512D-2EC3-4D06-886F-F0B999457AA4}" destId="{AE61532D-7C93-4FA4-AC61-9EFFE9BCEA17}" srcOrd="0" destOrd="0" presId="urn:microsoft.com/office/officeart/2005/8/layout/StepDownProcess"/>
    <dgm:cxn modelId="{C3A45403-BC84-4033-A8F3-530CA0AAF7F0}" type="presParOf" srcId="{9FCF512D-2EC3-4D06-886F-F0B999457AA4}" destId="{6CF56ABA-59DF-4B91-9338-6E7F22519F5C}" srcOrd="1" destOrd="0" presId="urn:microsoft.com/office/officeart/2005/8/layout/StepDownProcess"/>
    <dgm:cxn modelId="{6E922C77-109E-4690-8DF6-ADB58557B135}" type="presParOf" srcId="{9FCF512D-2EC3-4D06-886F-F0B999457AA4}" destId="{131115AB-77AE-425C-B8C4-A8372DD88B59}" srcOrd="2" destOrd="0" presId="urn:microsoft.com/office/officeart/2005/8/layout/StepDownProcess"/>
    <dgm:cxn modelId="{96D4BDA9-51E3-47B7-AA58-47B8A4687EB0}" type="presParOf" srcId="{1A124A71-B1E0-4932-A985-92C29C79504A}" destId="{02061D34-18CA-433E-9ED8-36AAA2C5B233}" srcOrd="1" destOrd="0" presId="urn:microsoft.com/office/officeart/2005/8/layout/StepDownProcess"/>
    <dgm:cxn modelId="{69845419-0BA5-45CE-9805-07F2800AC62C}" type="presParOf" srcId="{1A124A71-B1E0-4932-A985-92C29C79504A}" destId="{B21CDAD0-F897-46CE-81F7-68E59464D273}" srcOrd="2" destOrd="0" presId="urn:microsoft.com/office/officeart/2005/8/layout/StepDownProcess"/>
    <dgm:cxn modelId="{066113ED-B908-44DB-9334-A16786524F02}" type="presParOf" srcId="{B21CDAD0-F897-46CE-81F7-68E59464D273}" destId="{E1E318AD-9FA6-449B-B8B7-3B265BFDA082}" srcOrd="0" destOrd="0" presId="urn:microsoft.com/office/officeart/2005/8/layout/StepDownProcess"/>
    <dgm:cxn modelId="{7FC50F4F-3811-4AF5-A663-B02A24543E04}" type="presParOf" srcId="{B21CDAD0-F897-46CE-81F7-68E59464D273}" destId="{8C560EDA-432D-40EB-9442-59ED1C86631D}" srcOrd="1" destOrd="0" presId="urn:microsoft.com/office/officeart/2005/8/layout/StepDownProcess"/>
    <dgm:cxn modelId="{9DC186B7-A87B-4942-BFB5-5FAF9D82EADC}" type="presParOf" srcId="{B21CDAD0-F897-46CE-81F7-68E59464D273}" destId="{0B11A856-437A-416C-8059-0DBC576CB6E9}" srcOrd="2" destOrd="0" presId="urn:microsoft.com/office/officeart/2005/8/layout/StepDownProcess"/>
    <dgm:cxn modelId="{7FEAE6A5-35FF-455A-8C7B-EB147F45080A}" type="presParOf" srcId="{1A124A71-B1E0-4932-A985-92C29C79504A}" destId="{06FF6AAB-3281-47CF-848A-B22B8DDDE653}" srcOrd="3" destOrd="0" presId="urn:microsoft.com/office/officeart/2005/8/layout/StepDownProcess"/>
    <dgm:cxn modelId="{8E1C7973-67DF-4186-848E-387622223BA3}" type="presParOf" srcId="{1A124A71-B1E0-4932-A985-92C29C79504A}" destId="{2B440C94-9D98-4B2B-9D2E-E64717F79389}" srcOrd="4" destOrd="0" presId="urn:microsoft.com/office/officeart/2005/8/layout/StepDownProcess"/>
    <dgm:cxn modelId="{2186ED43-ACA3-4FD6-869D-8CBAA69D3DA6}" type="presParOf" srcId="{2B440C94-9D98-4B2B-9D2E-E64717F79389}" destId="{8120B9FC-2D8A-412B-B884-A97C0466FA74}"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439BD-9F5E-42E2-8226-4BA8C0C2E457}">
      <dsp:nvSpPr>
        <dsp:cNvPr id="0" name=""/>
        <dsp:cNvSpPr/>
      </dsp:nvSpPr>
      <dsp:spPr>
        <a:xfrm rot="10800000">
          <a:off x="1443488" y="3268"/>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solidFill>
                <a:srgbClr val="FF0000"/>
              </a:solidFill>
              <a:latin typeface="+mn-lt"/>
            </a:rPr>
            <a:t>M0- </a:t>
          </a:r>
          <a:r>
            <a:rPr lang="tr-TR" sz="1900" kern="1200" dirty="0" smtClean="0">
              <a:latin typeface="+mn-lt"/>
            </a:rPr>
            <a:t> Minimal </a:t>
          </a:r>
          <a:r>
            <a:rPr lang="tr-TR" sz="1900" kern="1200" dirty="0" err="1" smtClean="0">
              <a:latin typeface="+mn-lt"/>
            </a:rPr>
            <a:t>farklılaşma</a:t>
          </a:r>
          <a:r>
            <a:rPr lang="tr-TR" sz="1900" kern="1200" dirty="0" smtClean="0">
              <a:latin typeface="+mn-lt"/>
            </a:rPr>
            <a:t> </a:t>
          </a:r>
          <a:r>
            <a:rPr lang="tr-TR" sz="1900" kern="1200" dirty="0" err="1" smtClean="0">
              <a:latin typeface="+mn-lt"/>
            </a:rPr>
            <a:t>gösteren</a:t>
          </a:r>
          <a:r>
            <a:rPr lang="tr-TR" sz="1900" kern="1200" dirty="0" smtClean="0">
              <a:latin typeface="+mn-lt"/>
            </a:rPr>
            <a:t> AML</a:t>
          </a:r>
        </a:p>
      </dsp:txBody>
      <dsp:txXfrm rot="10800000">
        <a:off x="1557870" y="3268"/>
        <a:ext cx="5162366" cy="457529"/>
      </dsp:txXfrm>
    </dsp:sp>
    <dsp:sp modelId="{DD135FB9-0123-4F4E-AF5C-A7880794F1F3}">
      <dsp:nvSpPr>
        <dsp:cNvPr id="0" name=""/>
        <dsp:cNvSpPr/>
      </dsp:nvSpPr>
      <dsp:spPr>
        <a:xfrm>
          <a:off x="1214723" y="3268"/>
          <a:ext cx="457529" cy="45752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601289EE-7E8E-4537-9789-457FF0E32E2F}">
      <dsp:nvSpPr>
        <dsp:cNvPr id="0" name=""/>
        <dsp:cNvSpPr/>
      </dsp:nvSpPr>
      <dsp:spPr>
        <a:xfrm rot="10800000">
          <a:off x="1443488" y="597373"/>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b="1" kern="1200" dirty="0" smtClean="0">
              <a:solidFill>
                <a:srgbClr val="FF0000"/>
              </a:solidFill>
              <a:latin typeface="+mn-lt"/>
            </a:rPr>
            <a:t>   M1-   </a:t>
          </a:r>
          <a:r>
            <a:rPr lang="tr-TR" sz="1900" kern="1200" dirty="0" err="1" smtClean="0">
              <a:latin typeface="+mn-lt"/>
            </a:rPr>
            <a:t>Olgunlaşma</a:t>
          </a:r>
          <a:r>
            <a:rPr lang="tr-TR" sz="1900" kern="1200" dirty="0" smtClean="0">
              <a:latin typeface="+mn-lt"/>
            </a:rPr>
            <a:t> </a:t>
          </a:r>
          <a:r>
            <a:rPr lang="tr-TR" sz="1900" kern="1200" dirty="0" err="1" smtClean="0">
              <a:latin typeface="+mn-lt"/>
            </a:rPr>
            <a:t>göstermeyen</a:t>
          </a:r>
          <a:r>
            <a:rPr lang="tr-TR" sz="1900" kern="1200" dirty="0" smtClean="0">
              <a:latin typeface="+mn-lt"/>
            </a:rPr>
            <a:t> AML</a:t>
          </a:r>
          <a:endParaRPr lang="tr-TR" sz="1900" kern="1200" dirty="0">
            <a:latin typeface="+mn-lt"/>
          </a:endParaRPr>
        </a:p>
      </dsp:txBody>
      <dsp:txXfrm rot="10800000">
        <a:off x="1557870" y="597373"/>
        <a:ext cx="5162366" cy="457529"/>
      </dsp:txXfrm>
    </dsp:sp>
    <dsp:sp modelId="{D56AF754-91E7-4AF8-A4BD-1344CFE142B6}">
      <dsp:nvSpPr>
        <dsp:cNvPr id="0" name=""/>
        <dsp:cNvSpPr/>
      </dsp:nvSpPr>
      <dsp:spPr>
        <a:xfrm>
          <a:off x="1214723" y="597373"/>
          <a:ext cx="457529" cy="457529"/>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E322FA60-56B2-45C7-9377-2F91E035A718}">
      <dsp:nvSpPr>
        <dsp:cNvPr id="0" name=""/>
        <dsp:cNvSpPr/>
      </dsp:nvSpPr>
      <dsp:spPr>
        <a:xfrm rot="10800000">
          <a:off x="1400456" y="1191633"/>
          <a:ext cx="5325611"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solidFill>
                <a:srgbClr val="FF0000"/>
              </a:solidFill>
              <a:latin typeface="+mn-lt"/>
            </a:rPr>
            <a:t>M2- </a:t>
          </a:r>
          <a:r>
            <a:rPr lang="tr-TR" sz="1900" kern="1200" dirty="0" smtClean="0">
              <a:latin typeface="+mn-lt"/>
            </a:rPr>
            <a:t>  </a:t>
          </a:r>
          <a:r>
            <a:rPr lang="tr-TR" sz="1900" kern="1200" dirty="0" err="1" smtClean="0">
              <a:latin typeface="+mn-lt"/>
            </a:rPr>
            <a:t>Granülositik</a:t>
          </a:r>
          <a:r>
            <a:rPr lang="tr-TR" sz="1900" kern="1200" dirty="0" smtClean="0">
              <a:latin typeface="+mn-lt"/>
            </a:rPr>
            <a:t> </a:t>
          </a:r>
          <a:r>
            <a:rPr lang="tr-TR" sz="1900" kern="1200" dirty="0" err="1" smtClean="0">
              <a:latin typeface="+mn-lt"/>
            </a:rPr>
            <a:t>olgunlaşma</a:t>
          </a:r>
          <a:r>
            <a:rPr lang="tr-TR" sz="1900" kern="1200" dirty="0" smtClean="0">
              <a:latin typeface="+mn-lt"/>
            </a:rPr>
            <a:t> </a:t>
          </a:r>
          <a:r>
            <a:rPr lang="tr-TR" sz="1900" kern="1200" dirty="0" err="1" smtClean="0">
              <a:latin typeface="+mn-lt"/>
            </a:rPr>
            <a:t>gösteren</a:t>
          </a:r>
          <a:r>
            <a:rPr lang="tr-TR" sz="1900" kern="1200" dirty="0" smtClean="0">
              <a:latin typeface="+mn-lt"/>
            </a:rPr>
            <a:t> AML</a:t>
          </a:r>
          <a:endParaRPr lang="tr-TR" sz="1900" kern="1200" dirty="0">
            <a:latin typeface="+mn-lt"/>
          </a:endParaRPr>
        </a:p>
      </dsp:txBody>
      <dsp:txXfrm rot="10800000">
        <a:off x="1514838" y="1191633"/>
        <a:ext cx="5211229" cy="457529"/>
      </dsp:txXfrm>
    </dsp:sp>
    <dsp:sp modelId="{62A03F1F-D6BA-4D4A-8C13-FE81C29AF64B}">
      <dsp:nvSpPr>
        <dsp:cNvPr id="0" name=""/>
        <dsp:cNvSpPr/>
      </dsp:nvSpPr>
      <dsp:spPr>
        <a:xfrm>
          <a:off x="1202507" y="1191478"/>
          <a:ext cx="457529" cy="45752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000" b="-1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9FEF540F-9519-4D0F-9797-0D281DB4988B}">
      <dsp:nvSpPr>
        <dsp:cNvPr id="0" name=""/>
        <dsp:cNvSpPr/>
      </dsp:nvSpPr>
      <dsp:spPr>
        <a:xfrm rot="10800000">
          <a:off x="1443488" y="1785582"/>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Comic Sans MS" panose="030F0702030302020204" pitchFamily="66" charset="0"/>
            </a:rPr>
            <a:t>  </a:t>
          </a:r>
          <a:r>
            <a:rPr lang="tr-TR" sz="1900" b="1" kern="1200" dirty="0" smtClean="0">
              <a:solidFill>
                <a:srgbClr val="FF0000"/>
              </a:solidFill>
              <a:latin typeface="+mn-lt"/>
            </a:rPr>
            <a:t>M3-</a:t>
          </a:r>
          <a:r>
            <a:rPr lang="tr-TR" sz="1900" kern="1200" dirty="0" smtClean="0">
              <a:latin typeface="+mn-lt"/>
            </a:rPr>
            <a:t>  Akut </a:t>
          </a:r>
          <a:r>
            <a:rPr lang="tr-TR" sz="1900" kern="1200" dirty="0" err="1" smtClean="0">
              <a:latin typeface="+mn-lt"/>
            </a:rPr>
            <a:t>promiyelositer</a:t>
          </a:r>
          <a:r>
            <a:rPr lang="tr-TR" sz="1900" kern="1200" dirty="0" smtClean="0">
              <a:latin typeface="+mn-lt"/>
            </a:rPr>
            <a:t> </a:t>
          </a:r>
          <a:r>
            <a:rPr lang="tr-TR" sz="1900" kern="1200" dirty="0" err="1" smtClean="0">
              <a:latin typeface="+mn-lt"/>
            </a:rPr>
            <a:t>lösemi</a:t>
          </a:r>
          <a:r>
            <a:rPr lang="tr-TR" sz="1900" kern="1200" dirty="0" smtClean="0">
              <a:latin typeface="+mn-lt"/>
            </a:rPr>
            <a:t> </a:t>
          </a:r>
          <a:endParaRPr lang="tr-TR" sz="1900" kern="1200" dirty="0">
            <a:latin typeface="+mn-lt"/>
          </a:endParaRPr>
        </a:p>
      </dsp:txBody>
      <dsp:txXfrm rot="10800000">
        <a:off x="1557870" y="1785582"/>
        <a:ext cx="5162366" cy="457529"/>
      </dsp:txXfrm>
    </dsp:sp>
    <dsp:sp modelId="{0221886D-8E5F-46B6-A958-7568DF291547}">
      <dsp:nvSpPr>
        <dsp:cNvPr id="0" name=""/>
        <dsp:cNvSpPr/>
      </dsp:nvSpPr>
      <dsp:spPr>
        <a:xfrm>
          <a:off x="1214723" y="1785582"/>
          <a:ext cx="457529" cy="457529"/>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0" r="-10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C2DD65B0-868C-433B-94B0-7C291E8EF353}">
      <dsp:nvSpPr>
        <dsp:cNvPr id="0" name=""/>
        <dsp:cNvSpPr/>
      </dsp:nvSpPr>
      <dsp:spPr>
        <a:xfrm rot="10800000">
          <a:off x="1443488" y="2379687"/>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latin typeface="+mn-lt"/>
            </a:rPr>
            <a:t> </a:t>
          </a:r>
          <a:r>
            <a:rPr lang="tr-TR" sz="1900" b="1" kern="1200" dirty="0" smtClean="0">
              <a:solidFill>
                <a:srgbClr val="FF0000"/>
              </a:solidFill>
              <a:latin typeface="+mn-lt"/>
            </a:rPr>
            <a:t>M4-</a:t>
          </a:r>
          <a:r>
            <a:rPr lang="tr-TR" sz="1900" b="1" kern="1200" dirty="0" smtClean="0">
              <a:latin typeface="+mn-lt"/>
            </a:rPr>
            <a:t>   </a:t>
          </a:r>
          <a:r>
            <a:rPr lang="tr-TR" sz="1900" kern="1200" dirty="0" smtClean="0">
              <a:latin typeface="+mn-lt"/>
            </a:rPr>
            <a:t>Akut </a:t>
          </a:r>
          <a:r>
            <a:rPr lang="tr-TR" sz="1900" kern="1200" dirty="0" err="1" smtClean="0">
              <a:latin typeface="+mn-lt"/>
            </a:rPr>
            <a:t>miyelomonositer</a:t>
          </a:r>
          <a:r>
            <a:rPr lang="tr-TR" sz="1900" kern="1200" dirty="0" smtClean="0">
              <a:latin typeface="+mn-lt"/>
            </a:rPr>
            <a:t> </a:t>
          </a:r>
          <a:r>
            <a:rPr lang="tr-TR" sz="1900" kern="1200" dirty="0" err="1" smtClean="0">
              <a:latin typeface="+mn-lt"/>
            </a:rPr>
            <a:t>lösemi</a:t>
          </a:r>
          <a:endParaRPr lang="tr-TR" sz="1900" kern="1200" dirty="0">
            <a:latin typeface="+mn-lt"/>
          </a:endParaRPr>
        </a:p>
      </dsp:txBody>
      <dsp:txXfrm rot="10800000">
        <a:off x="1557870" y="2379687"/>
        <a:ext cx="5162366" cy="457529"/>
      </dsp:txXfrm>
    </dsp:sp>
    <dsp:sp modelId="{85038B54-639B-454E-BB2A-B6CA09439E3F}">
      <dsp:nvSpPr>
        <dsp:cNvPr id="0" name=""/>
        <dsp:cNvSpPr/>
      </dsp:nvSpPr>
      <dsp:spPr>
        <a:xfrm>
          <a:off x="1214723" y="2379687"/>
          <a:ext cx="457529" cy="457529"/>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3000" r="-13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972F4432-B66B-4E41-9BA9-B09A108F8C3E}">
      <dsp:nvSpPr>
        <dsp:cNvPr id="0" name=""/>
        <dsp:cNvSpPr/>
      </dsp:nvSpPr>
      <dsp:spPr>
        <a:xfrm rot="10800000">
          <a:off x="1443488" y="2973792"/>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solidFill>
                <a:srgbClr val="FF0000"/>
              </a:solidFill>
              <a:latin typeface="+mn-lt"/>
            </a:rPr>
            <a:t>M5- </a:t>
          </a:r>
          <a:r>
            <a:rPr lang="tr-TR" sz="1900" kern="1200" dirty="0" smtClean="0">
              <a:latin typeface="+mn-lt"/>
            </a:rPr>
            <a:t> Akut </a:t>
          </a:r>
          <a:r>
            <a:rPr lang="tr-TR" sz="1900" kern="1200" dirty="0" err="1" smtClean="0">
              <a:latin typeface="+mn-lt"/>
            </a:rPr>
            <a:t>monoblastik</a:t>
          </a:r>
          <a:r>
            <a:rPr lang="tr-TR" sz="1900" kern="1200" dirty="0" smtClean="0">
              <a:latin typeface="+mn-lt"/>
            </a:rPr>
            <a:t>/</a:t>
          </a:r>
          <a:r>
            <a:rPr lang="tr-TR" sz="1900" kern="1200" dirty="0" err="1" smtClean="0">
              <a:latin typeface="+mn-lt"/>
            </a:rPr>
            <a:t>monositer</a:t>
          </a:r>
          <a:r>
            <a:rPr lang="tr-TR" sz="1900" kern="1200" dirty="0" smtClean="0">
              <a:latin typeface="+mn-lt"/>
            </a:rPr>
            <a:t> </a:t>
          </a:r>
          <a:r>
            <a:rPr lang="tr-TR" sz="1900" kern="1200" dirty="0" err="1" smtClean="0">
              <a:latin typeface="+mn-lt"/>
            </a:rPr>
            <a:t>lösemi</a:t>
          </a:r>
          <a:endParaRPr lang="tr-TR" sz="1900" kern="1200" dirty="0">
            <a:latin typeface="+mn-lt"/>
          </a:endParaRPr>
        </a:p>
      </dsp:txBody>
      <dsp:txXfrm rot="10800000">
        <a:off x="1557870" y="2973792"/>
        <a:ext cx="5162366" cy="457529"/>
      </dsp:txXfrm>
    </dsp:sp>
    <dsp:sp modelId="{FFC1BBB4-BF20-474E-87CF-02A32EFD43A7}">
      <dsp:nvSpPr>
        <dsp:cNvPr id="0" name=""/>
        <dsp:cNvSpPr/>
      </dsp:nvSpPr>
      <dsp:spPr>
        <a:xfrm>
          <a:off x="1214723" y="2973792"/>
          <a:ext cx="457529" cy="457529"/>
        </a:xfrm>
        <a:prstGeom prst="ellipse">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10000" r="-10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1B330533-6FC1-40D6-AEE6-44148286754F}">
      <dsp:nvSpPr>
        <dsp:cNvPr id="0" name=""/>
        <dsp:cNvSpPr/>
      </dsp:nvSpPr>
      <dsp:spPr>
        <a:xfrm rot="10800000">
          <a:off x="1443488" y="3567897"/>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solidFill>
                <a:srgbClr val="FF0000"/>
              </a:solidFill>
              <a:latin typeface="+mn-lt"/>
            </a:rPr>
            <a:t>M6-   </a:t>
          </a:r>
          <a:r>
            <a:rPr lang="tr-TR" sz="1900" kern="1200" dirty="0" smtClean="0">
              <a:latin typeface="+mn-lt"/>
            </a:rPr>
            <a:t>Akut </a:t>
          </a:r>
          <a:r>
            <a:rPr lang="tr-TR" sz="1900" kern="1200" dirty="0" err="1" smtClean="0">
              <a:latin typeface="+mn-lt"/>
            </a:rPr>
            <a:t>eritrolösemi</a:t>
          </a:r>
          <a:endParaRPr lang="tr-TR" sz="1900" kern="1200" dirty="0">
            <a:latin typeface="+mn-lt"/>
          </a:endParaRPr>
        </a:p>
      </dsp:txBody>
      <dsp:txXfrm rot="10800000">
        <a:off x="1557870" y="3567897"/>
        <a:ext cx="5162366" cy="457529"/>
      </dsp:txXfrm>
    </dsp:sp>
    <dsp:sp modelId="{723A02FF-A2E3-416B-BAF5-B516F36FA4B0}">
      <dsp:nvSpPr>
        <dsp:cNvPr id="0" name=""/>
        <dsp:cNvSpPr/>
      </dsp:nvSpPr>
      <dsp:spPr>
        <a:xfrm>
          <a:off x="1214723" y="3567897"/>
          <a:ext cx="457529" cy="457529"/>
        </a:xfrm>
        <a:prstGeom prst="ellipse">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14000" r="-14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E5628E02-071E-471E-BE0F-0B7433477DF5}">
      <dsp:nvSpPr>
        <dsp:cNvPr id="0" name=""/>
        <dsp:cNvSpPr/>
      </dsp:nvSpPr>
      <dsp:spPr>
        <a:xfrm rot="10800000">
          <a:off x="1443488" y="4162002"/>
          <a:ext cx="5276748" cy="45752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758" tIns="72390" rIns="135128" bIns="72390" numCol="1" spcCol="1270" anchor="ctr" anchorCtr="0">
          <a:noAutofit/>
        </a:bodyPr>
        <a:lstStyle/>
        <a:p>
          <a:pPr lvl="0" algn="l" defTabSz="844550">
            <a:lnSpc>
              <a:spcPct val="90000"/>
            </a:lnSpc>
            <a:spcBef>
              <a:spcPct val="0"/>
            </a:spcBef>
            <a:spcAft>
              <a:spcPct val="35000"/>
            </a:spcAft>
          </a:pPr>
          <a:r>
            <a:rPr lang="tr-TR" sz="1900" kern="1200" dirty="0" smtClean="0">
              <a:latin typeface="+mn-lt"/>
            </a:rPr>
            <a:t> </a:t>
          </a:r>
          <a:r>
            <a:rPr lang="tr-TR" sz="1900" b="1" kern="1200" dirty="0" smtClean="0">
              <a:solidFill>
                <a:srgbClr val="FF0000"/>
              </a:solidFill>
              <a:latin typeface="+mn-lt"/>
            </a:rPr>
            <a:t>  M7-   </a:t>
          </a:r>
          <a:r>
            <a:rPr lang="tr-TR" sz="1900" kern="1200" dirty="0" smtClean="0">
              <a:latin typeface="+mn-lt"/>
            </a:rPr>
            <a:t>Akut </a:t>
          </a:r>
          <a:r>
            <a:rPr lang="tr-TR" sz="1900" kern="1200" dirty="0" err="1" smtClean="0">
              <a:latin typeface="+mn-lt"/>
            </a:rPr>
            <a:t>megakaryoblastik</a:t>
          </a:r>
          <a:r>
            <a:rPr lang="tr-TR" sz="1900" kern="1200" dirty="0" smtClean="0">
              <a:latin typeface="+mn-lt"/>
            </a:rPr>
            <a:t> </a:t>
          </a:r>
          <a:r>
            <a:rPr lang="tr-TR" sz="1900" kern="1200" dirty="0" err="1" smtClean="0">
              <a:latin typeface="+mn-lt"/>
            </a:rPr>
            <a:t>lösemi</a:t>
          </a:r>
          <a:r>
            <a:rPr lang="tr-TR" sz="1900" kern="1200" dirty="0" smtClean="0">
              <a:latin typeface="+mn-lt"/>
            </a:rPr>
            <a:t>  </a:t>
          </a:r>
          <a:endParaRPr lang="tr-TR" sz="1900" kern="1200" dirty="0">
            <a:latin typeface="+mn-lt"/>
          </a:endParaRPr>
        </a:p>
      </dsp:txBody>
      <dsp:txXfrm rot="10800000">
        <a:off x="1557870" y="4162002"/>
        <a:ext cx="5162366" cy="457529"/>
      </dsp:txXfrm>
    </dsp:sp>
    <dsp:sp modelId="{F7C48351-09CB-40C4-9CF9-5D44819BBAB4}">
      <dsp:nvSpPr>
        <dsp:cNvPr id="0" name=""/>
        <dsp:cNvSpPr/>
      </dsp:nvSpPr>
      <dsp:spPr>
        <a:xfrm>
          <a:off x="1214723" y="4162002"/>
          <a:ext cx="457529" cy="457529"/>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389B-585E-4EC1-86CC-3C379ECCBD85}">
      <dsp:nvSpPr>
        <dsp:cNvPr id="0" name=""/>
        <dsp:cNvSpPr/>
      </dsp:nvSpPr>
      <dsp:spPr>
        <a:xfrm rot="10800000">
          <a:off x="1856899" y="2652"/>
          <a:ext cx="6381317" cy="99829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222" tIns="106680" rIns="199136" bIns="106680" numCol="1" spcCol="1270" anchor="ctr" anchorCtr="0">
          <a:noAutofit/>
        </a:bodyPr>
        <a:lstStyle/>
        <a:p>
          <a:pPr lvl="0" algn="ctr" defTabSz="1244600">
            <a:lnSpc>
              <a:spcPct val="90000"/>
            </a:lnSpc>
            <a:spcBef>
              <a:spcPct val="0"/>
            </a:spcBef>
            <a:spcAft>
              <a:spcPct val="35000"/>
            </a:spcAft>
          </a:pPr>
          <a:r>
            <a:rPr lang="tr-TR" sz="2800" b="1" kern="1200" dirty="0" smtClean="0">
              <a:solidFill>
                <a:srgbClr val="FF0000"/>
              </a:solidFill>
            </a:rPr>
            <a:t> L1-ALL </a:t>
          </a:r>
          <a:r>
            <a:rPr lang="tr-TR" sz="2800" kern="1200" dirty="0" smtClean="0"/>
            <a:t>(Küçük </a:t>
          </a:r>
          <a:r>
            <a:rPr lang="tr-TR" sz="2800" kern="1200" dirty="0" err="1" smtClean="0"/>
            <a:t>homejen</a:t>
          </a:r>
          <a:r>
            <a:rPr lang="tr-TR" sz="2800" kern="1200" dirty="0" smtClean="0"/>
            <a:t> lenfosit morfolojisi)</a:t>
          </a:r>
          <a:endParaRPr lang="tr-TR" sz="2800" kern="1200" dirty="0"/>
        </a:p>
      </dsp:txBody>
      <dsp:txXfrm rot="10800000">
        <a:off x="2106474" y="2652"/>
        <a:ext cx="6131742" cy="998299"/>
      </dsp:txXfrm>
    </dsp:sp>
    <dsp:sp modelId="{EFF54EB8-D8E2-412F-B3A2-68BB38BA8AEA}">
      <dsp:nvSpPr>
        <dsp:cNvPr id="0" name=""/>
        <dsp:cNvSpPr/>
      </dsp:nvSpPr>
      <dsp:spPr>
        <a:xfrm>
          <a:off x="1357749" y="2652"/>
          <a:ext cx="998299" cy="99829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BC3DA63F-B358-4804-9443-EB786525C20E}">
      <dsp:nvSpPr>
        <dsp:cNvPr id="0" name=""/>
        <dsp:cNvSpPr/>
      </dsp:nvSpPr>
      <dsp:spPr>
        <a:xfrm rot="10800000">
          <a:off x="1856899" y="1276692"/>
          <a:ext cx="6381317" cy="99829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222" tIns="106680" rIns="199136" bIns="106680" numCol="1" spcCol="1270" anchor="ctr" anchorCtr="0">
          <a:noAutofit/>
        </a:bodyPr>
        <a:lstStyle/>
        <a:p>
          <a:pPr lvl="0" algn="l" defTabSz="1244600">
            <a:lnSpc>
              <a:spcPct val="90000"/>
            </a:lnSpc>
            <a:spcBef>
              <a:spcPct val="0"/>
            </a:spcBef>
            <a:spcAft>
              <a:spcPct val="35000"/>
            </a:spcAft>
          </a:pPr>
          <a:r>
            <a:rPr lang="tr-TR" sz="2800" b="1" kern="1200" dirty="0" smtClean="0">
              <a:solidFill>
                <a:srgbClr val="FF0000"/>
              </a:solidFill>
            </a:rPr>
            <a:t>L2-ALL </a:t>
          </a:r>
          <a:r>
            <a:rPr lang="tr-TR" sz="2800" kern="1200" dirty="0" smtClean="0"/>
            <a:t>( heterojen Büyük/küçük Lenfositler</a:t>
          </a:r>
          <a:endParaRPr lang="tr-TR" sz="2800" kern="1200" dirty="0"/>
        </a:p>
      </dsp:txBody>
      <dsp:txXfrm rot="10800000">
        <a:off x="2106474" y="1276692"/>
        <a:ext cx="6131742" cy="998299"/>
      </dsp:txXfrm>
    </dsp:sp>
    <dsp:sp modelId="{D7FED541-5135-49A4-B417-DA6263A5FADE}">
      <dsp:nvSpPr>
        <dsp:cNvPr id="0" name=""/>
        <dsp:cNvSpPr/>
      </dsp:nvSpPr>
      <dsp:spPr>
        <a:xfrm>
          <a:off x="1357749" y="1276692"/>
          <a:ext cx="998299" cy="99829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2000" r="-22000"/>
          </a:stretch>
        </a:blip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 modelId="{9BE31C33-CEEE-4448-994C-6E98AA05B43C}">
      <dsp:nvSpPr>
        <dsp:cNvPr id="0" name=""/>
        <dsp:cNvSpPr/>
      </dsp:nvSpPr>
      <dsp:spPr>
        <a:xfrm rot="10800000">
          <a:off x="1856899" y="2550732"/>
          <a:ext cx="6381317" cy="998299"/>
        </a:xfrm>
        <a:prstGeom prst="homePlate">
          <a:avLst/>
        </a:prstGeom>
        <a:solidFill>
          <a:schemeClr val="accent3">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222" tIns="106680" rIns="199136" bIns="106680" numCol="1" spcCol="1270" anchor="ctr" anchorCtr="0">
          <a:noAutofit/>
        </a:bodyPr>
        <a:lstStyle/>
        <a:p>
          <a:pPr lvl="0" algn="l" defTabSz="1244600">
            <a:lnSpc>
              <a:spcPct val="90000"/>
            </a:lnSpc>
            <a:spcBef>
              <a:spcPct val="0"/>
            </a:spcBef>
            <a:spcAft>
              <a:spcPct val="35000"/>
            </a:spcAft>
          </a:pPr>
          <a:r>
            <a:rPr lang="tr-TR" sz="2800" b="1" kern="1200" dirty="0" smtClean="0">
              <a:solidFill>
                <a:srgbClr val="FF0000"/>
              </a:solidFill>
            </a:rPr>
            <a:t> L3-ALL </a:t>
          </a:r>
          <a:r>
            <a:rPr lang="tr-TR" sz="2800" kern="1200" dirty="0" smtClean="0"/>
            <a:t>(</a:t>
          </a:r>
          <a:r>
            <a:rPr lang="tr-TR" sz="2800" kern="1200" dirty="0" err="1" smtClean="0"/>
            <a:t>Vakuollü</a:t>
          </a:r>
          <a:r>
            <a:rPr lang="tr-TR" sz="2800" kern="1200" dirty="0" smtClean="0"/>
            <a:t> Lenfositler</a:t>
          </a:r>
          <a:endParaRPr lang="tr-TR" sz="2800" kern="1200" dirty="0"/>
        </a:p>
      </dsp:txBody>
      <dsp:txXfrm rot="10800000">
        <a:off x="2106474" y="2550732"/>
        <a:ext cx="6131742" cy="998299"/>
      </dsp:txXfrm>
    </dsp:sp>
    <dsp:sp modelId="{F3144714-02E4-40AB-B229-61DC8199E2E5}">
      <dsp:nvSpPr>
        <dsp:cNvPr id="0" name=""/>
        <dsp:cNvSpPr/>
      </dsp:nvSpPr>
      <dsp:spPr>
        <a:xfrm>
          <a:off x="1357749" y="2550732"/>
          <a:ext cx="998299" cy="99829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1532D-7C93-4FA4-AC61-9EFFE9BCEA17}">
      <dsp:nvSpPr>
        <dsp:cNvPr id="0" name=""/>
        <dsp:cNvSpPr/>
      </dsp:nvSpPr>
      <dsp:spPr>
        <a:xfrm rot="5400000">
          <a:off x="887915" y="1025901"/>
          <a:ext cx="1211434" cy="1042725"/>
        </a:xfrm>
        <a:prstGeom prst="bentUpArrow">
          <a:avLst>
            <a:gd name="adj1" fmla="val 32840"/>
            <a:gd name="adj2" fmla="val 25000"/>
            <a:gd name="adj3" fmla="val 35780"/>
          </a:avLst>
        </a:prstGeom>
        <a:solidFill>
          <a:schemeClr val="bg1">
            <a:lumMod val="75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F56ABA-59DF-4B91-9338-6E7F22519F5C}">
      <dsp:nvSpPr>
        <dsp:cNvPr id="0" name=""/>
        <dsp:cNvSpPr/>
      </dsp:nvSpPr>
      <dsp:spPr>
        <a:xfrm>
          <a:off x="299275" y="196101"/>
          <a:ext cx="2039342" cy="1135583"/>
        </a:xfrm>
        <a:prstGeom prst="roundRect">
          <a:avLst>
            <a:gd name="adj" fmla="val 1667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Remisyon</a:t>
          </a:r>
        </a:p>
        <a:p>
          <a:pPr lvl="0" algn="ctr" defTabSz="844550">
            <a:lnSpc>
              <a:spcPct val="90000"/>
            </a:lnSpc>
            <a:spcBef>
              <a:spcPct val="0"/>
            </a:spcBef>
            <a:spcAft>
              <a:spcPct val="35000"/>
            </a:spcAft>
          </a:pPr>
          <a:r>
            <a:rPr lang="tr-TR" sz="1900" kern="1200" dirty="0" smtClean="0"/>
            <a:t>KEMOTERAPİSİ</a:t>
          </a:r>
          <a:endParaRPr lang="tr-TR" sz="1900" kern="1200" dirty="0"/>
        </a:p>
      </dsp:txBody>
      <dsp:txXfrm>
        <a:off x="354720" y="251546"/>
        <a:ext cx="1928452" cy="1024693"/>
      </dsp:txXfrm>
    </dsp:sp>
    <dsp:sp modelId="{131115AB-77AE-425C-B8C4-A8372DD88B59}">
      <dsp:nvSpPr>
        <dsp:cNvPr id="0" name=""/>
        <dsp:cNvSpPr/>
      </dsp:nvSpPr>
      <dsp:spPr>
        <a:xfrm>
          <a:off x="2629583" y="46634"/>
          <a:ext cx="1483223" cy="1153747"/>
        </a:xfrm>
        <a:prstGeom prst="rect">
          <a:avLst/>
        </a:prstGeom>
        <a:noFill/>
        <a:ln>
          <a:noFill/>
        </a:ln>
        <a:effectLst/>
      </dsp:spPr>
      <dsp:style>
        <a:lnRef idx="0">
          <a:scrgbClr r="0" g="0" b="0"/>
        </a:lnRef>
        <a:fillRef idx="0">
          <a:scrgbClr r="0" g="0" b="0"/>
        </a:fillRef>
        <a:effectRef idx="0">
          <a:scrgbClr r="0" g="0" b="0"/>
        </a:effectRef>
        <a:fontRef idx="minor"/>
      </dsp:style>
    </dsp:sp>
    <dsp:sp modelId="{E1E318AD-9FA6-449B-B8B7-3B265BFDA082}">
      <dsp:nvSpPr>
        <dsp:cNvPr id="0" name=""/>
        <dsp:cNvSpPr/>
      </dsp:nvSpPr>
      <dsp:spPr>
        <a:xfrm rot="5400000">
          <a:off x="3628108" y="1243420"/>
          <a:ext cx="1211434" cy="2814331"/>
        </a:xfrm>
        <a:prstGeom prst="bentUpArrow">
          <a:avLst>
            <a:gd name="adj1" fmla="val 32840"/>
            <a:gd name="adj2" fmla="val 25000"/>
            <a:gd name="adj3" fmla="val 35780"/>
          </a:avLst>
        </a:prstGeom>
        <a:solidFill>
          <a:schemeClr val="bg1">
            <a:lumMod val="75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560EDA-432D-40EB-9442-59ED1C86631D}">
      <dsp:nvSpPr>
        <dsp:cNvPr id="0" name=""/>
        <dsp:cNvSpPr/>
      </dsp:nvSpPr>
      <dsp:spPr>
        <a:xfrm>
          <a:off x="2113734" y="1492136"/>
          <a:ext cx="2039342" cy="924617"/>
        </a:xfrm>
        <a:prstGeom prst="roundRect">
          <a:avLst>
            <a:gd name="adj" fmla="val 1667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Konsolidasyon</a:t>
          </a:r>
        </a:p>
        <a:p>
          <a:pPr lvl="0" algn="ctr" defTabSz="844550">
            <a:lnSpc>
              <a:spcPct val="90000"/>
            </a:lnSpc>
            <a:spcBef>
              <a:spcPct val="0"/>
            </a:spcBef>
            <a:spcAft>
              <a:spcPct val="35000"/>
            </a:spcAft>
          </a:pPr>
          <a:r>
            <a:rPr lang="tr-TR" sz="1900" kern="1200" dirty="0" smtClean="0"/>
            <a:t>KEMOTERAPİSİ</a:t>
          </a:r>
          <a:endParaRPr lang="tr-TR" sz="1900" kern="1200" dirty="0"/>
        </a:p>
      </dsp:txBody>
      <dsp:txXfrm>
        <a:off x="2158878" y="1537280"/>
        <a:ext cx="1949054" cy="834329"/>
      </dsp:txXfrm>
    </dsp:sp>
    <dsp:sp modelId="{0B11A856-437A-416C-8059-0DBC576CB6E9}">
      <dsp:nvSpPr>
        <dsp:cNvPr id="0" name=""/>
        <dsp:cNvSpPr/>
      </dsp:nvSpPr>
      <dsp:spPr>
        <a:xfrm>
          <a:off x="4160377" y="1338185"/>
          <a:ext cx="1483223" cy="1153747"/>
        </a:xfrm>
        <a:prstGeom prst="rect">
          <a:avLst/>
        </a:prstGeom>
        <a:noFill/>
        <a:ln>
          <a:noFill/>
        </a:ln>
        <a:effectLst/>
      </dsp:spPr>
      <dsp:style>
        <a:lnRef idx="0">
          <a:scrgbClr r="0" g="0" b="0"/>
        </a:lnRef>
        <a:fillRef idx="0">
          <a:scrgbClr r="0" g="0" b="0"/>
        </a:fillRef>
        <a:effectRef idx="0">
          <a:scrgbClr r="0" g="0" b="0"/>
        </a:effectRef>
        <a:fontRef idx="minor"/>
      </dsp:style>
    </dsp:sp>
    <dsp:sp modelId="{8120B9FC-2D8A-412B-B884-A97C0466FA74}">
      <dsp:nvSpPr>
        <dsp:cNvPr id="0" name=""/>
        <dsp:cNvSpPr/>
      </dsp:nvSpPr>
      <dsp:spPr>
        <a:xfrm>
          <a:off x="5626044" y="2076965"/>
          <a:ext cx="3344563" cy="777230"/>
        </a:xfrm>
        <a:prstGeom prst="roundRect">
          <a:avLst>
            <a:gd name="adj" fmla="val 1667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Risk </a:t>
          </a:r>
          <a:r>
            <a:rPr lang="az-Cyrl-AZ" sz="1900" kern="1200" dirty="0" smtClean="0">
              <a:latin typeface="Calibri" panose="020F0502020204030204" pitchFamily="34" charset="0"/>
            </a:rPr>
            <a:t>ф</a:t>
          </a:r>
          <a:r>
            <a:rPr lang="tr-TR" sz="1900" kern="1200" dirty="0" smtClean="0"/>
            <a:t> /  İdame  KEMOTERAPİSİ           </a:t>
          </a:r>
          <a:r>
            <a:rPr lang="az-Cyrl-AZ" sz="1900" b="1" kern="1200" dirty="0" smtClean="0">
              <a:latin typeface="Calibri" panose="020F0502020204030204" pitchFamily="34" charset="0"/>
              <a:sym typeface="Symbol" panose="05050102010706020507" pitchFamily="18" charset="2"/>
            </a:rPr>
            <a:t></a:t>
          </a:r>
          <a:r>
            <a:rPr lang="tr-TR" sz="1900" b="1" kern="1200" dirty="0" smtClean="0">
              <a:latin typeface="Calibri" panose="020F0502020204030204" pitchFamily="34" charset="0"/>
              <a:sym typeface="Symbol" panose="05050102010706020507" pitchFamily="18" charset="2"/>
            </a:rPr>
            <a:t> </a:t>
          </a:r>
          <a:r>
            <a:rPr lang="tr-TR" sz="1900" kern="1200" dirty="0" smtClean="0"/>
            <a:t>SSS  </a:t>
          </a:r>
          <a:r>
            <a:rPr lang="tr-TR" sz="1900" kern="1200" dirty="0" err="1" smtClean="0"/>
            <a:t>proflaksi</a:t>
          </a:r>
          <a:endParaRPr lang="tr-TR" sz="1900" kern="1200" dirty="0"/>
        </a:p>
      </dsp:txBody>
      <dsp:txXfrm>
        <a:off x="5663992" y="2114913"/>
        <a:ext cx="3268667" cy="701334"/>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EE004-1059-4596-98C6-38D5F1BACA80}" type="datetimeFigureOut">
              <a:rPr lang="tr-TR" smtClean="0"/>
              <a:t>4.12.2018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FE7D0-8396-4F45-B3BE-F2437CCD6D9F}" type="slidenum">
              <a:rPr lang="tr-TR" smtClean="0"/>
              <a:t>‹#›</a:t>
            </a:fld>
            <a:endParaRPr lang="tr-TR"/>
          </a:p>
        </p:txBody>
      </p:sp>
    </p:spTree>
    <p:extLst>
      <p:ext uri="{BB962C8B-B14F-4D97-AF65-F5344CB8AC3E}">
        <p14:creationId xmlns:p14="http://schemas.microsoft.com/office/powerpoint/2010/main" val="123449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C144C1-6604-4BE2-96E7-F8E269873B63}" type="slidenum">
              <a:rPr lang="tr-TR" smtClean="0">
                <a:latin typeface="Arial" panose="020B0604020202020204" pitchFamily="34" charset="0"/>
              </a:rPr>
              <a:pPr>
                <a:spcBef>
                  <a:spcPct val="0"/>
                </a:spcBef>
              </a:pPr>
              <a:t>4</a:t>
            </a:fld>
            <a:endParaRPr lang="tr-TR" smtClean="0">
              <a:latin typeface="Arial" panose="020B0604020202020204"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smtClean="0">
              <a:latin typeface="Arial" panose="020B0604020202020204" pitchFamily="34" charset="0"/>
            </a:endParaRPr>
          </a:p>
        </p:txBody>
      </p:sp>
    </p:spTree>
    <p:extLst>
      <p:ext uri="{BB962C8B-B14F-4D97-AF65-F5344CB8AC3E}">
        <p14:creationId xmlns:p14="http://schemas.microsoft.com/office/powerpoint/2010/main" val="820778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10</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10</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43107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11</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11</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9803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12</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12</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2239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13</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13</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162007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14</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14</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151415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15</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15</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2149452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16</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16</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2841845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17</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17</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3825145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54330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French-American-British (FAB) morphologic classification</a:t>
            </a:r>
            <a:r>
              <a:rPr lang="tr-TR" dirty="0" smtClean="0"/>
              <a:t> </a:t>
            </a:r>
            <a:r>
              <a:rPr lang="en-US" dirty="0" smtClean="0"/>
              <a:t>of ALL was based largely on morphology and contained</a:t>
            </a:r>
            <a:r>
              <a:rPr lang="tr-TR" dirty="0" smtClean="0"/>
              <a:t> </a:t>
            </a:r>
            <a:r>
              <a:rPr lang="en-US" dirty="0" smtClean="0"/>
              <a:t>little prognostic or therapeutic information that might help</a:t>
            </a:r>
            <a:r>
              <a:rPr lang="tr-TR" dirty="0" smtClean="0"/>
              <a:t> </a:t>
            </a:r>
            <a:r>
              <a:rPr lang="en-US" dirty="0" smtClean="0"/>
              <a:t>to guide treatment choice.</a:t>
            </a:r>
          </a:p>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20</a:t>
            </a:fld>
            <a:endParaRPr lang="en-US"/>
          </a:p>
        </p:txBody>
      </p:sp>
    </p:spTree>
    <p:extLst>
      <p:ext uri="{BB962C8B-B14F-4D97-AF65-F5344CB8AC3E}">
        <p14:creationId xmlns:p14="http://schemas.microsoft.com/office/powerpoint/2010/main" val="1144117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Fatigue and lethargy are common manifestations of anemia in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patients with ALL. In older patients, anemia-related dyspnea and</a:t>
            </a:r>
          </a:p>
          <a:p>
            <a:r>
              <a:rPr lang="en-US" sz="1200" b="0" i="0" u="none" strike="noStrike" kern="1200" baseline="0" dirty="0" smtClean="0">
                <a:solidFill>
                  <a:schemeClr val="tx1"/>
                </a:solidFill>
                <a:latin typeface="+mn-lt"/>
                <a:ea typeface="+mn-ea"/>
                <a:cs typeface="+mn-cs"/>
              </a:rPr>
              <a:t>lightheadedness may be the dominant presenting features. More than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25 percent of patients, especially young children, may have a limp</a:t>
            </a:r>
          </a:p>
          <a:p>
            <a:r>
              <a:rPr lang="en-US" sz="1200" b="0" i="0" u="none" strike="noStrike" kern="1200" baseline="0" dirty="0" smtClean="0">
                <a:solidFill>
                  <a:schemeClr val="tx1"/>
                </a:solidFill>
                <a:latin typeface="+mn-lt"/>
                <a:ea typeface="+mn-ea"/>
                <a:cs typeface="+mn-cs"/>
              </a:rPr>
              <a:t>from bone pain or arthralgia, or an unwillingness to walk because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leukemic infiltration of the periosteum, bone, or joint or because</a:t>
            </a:r>
          </a:p>
          <a:p>
            <a:r>
              <a:rPr lang="en-US" sz="1200" b="0" i="0" u="none" strike="noStrike" kern="1200" baseline="0" dirty="0" smtClean="0">
                <a:solidFill>
                  <a:schemeClr val="tx1"/>
                </a:solidFill>
                <a:latin typeface="+mn-lt"/>
                <a:ea typeface="+mn-ea"/>
                <a:cs typeface="+mn-cs"/>
              </a:rPr>
              <a:t>of expansion of the marrow cavity by leukemia cells. Children with</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prominent bone pain often have nearly normal blood counts, which</a:t>
            </a:r>
          </a:p>
          <a:p>
            <a:r>
              <a:rPr lang="en-US" sz="1200" b="0" i="0" u="none" strike="noStrike" kern="1200" baseline="0" dirty="0" smtClean="0">
                <a:solidFill>
                  <a:schemeClr val="tx1"/>
                </a:solidFill>
                <a:latin typeface="+mn-lt"/>
                <a:ea typeface="+mn-ea"/>
                <a:cs typeface="+mn-cs"/>
              </a:rPr>
              <a:t>can contribute to delayed diagnosis. In a small proportion of patients,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marrow necrosis can result in severe bone pain and tenderness, fever,</a:t>
            </a:r>
          </a:p>
          <a:p>
            <a:r>
              <a:rPr lang="en-US" sz="1200" b="0" i="0" u="none" strike="noStrike" kern="1200" baseline="0" dirty="0" smtClean="0">
                <a:solidFill>
                  <a:schemeClr val="tx1"/>
                </a:solidFill>
                <a:latin typeface="+mn-lt"/>
                <a:ea typeface="+mn-ea"/>
                <a:cs typeface="+mn-cs"/>
              </a:rPr>
              <a:t>and a very high level of serum lactate dehydrogenase.68,69 Arthralgia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bone pain are less severe in adults. Less common signs and</a:t>
            </a:r>
          </a:p>
          <a:p>
            <a:r>
              <a:rPr lang="en-US" sz="1200" b="0" i="0" u="none" strike="noStrike" kern="1200" baseline="0" dirty="0" smtClean="0">
                <a:solidFill>
                  <a:schemeClr val="tx1"/>
                </a:solidFill>
                <a:latin typeface="+mn-lt"/>
                <a:ea typeface="+mn-ea"/>
                <a:cs typeface="+mn-cs"/>
              </a:rPr>
              <a:t>symptoms include headache, vomiting, altered mental function, oliguria,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anuria. Occasionally, patients present with a life-threatening</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infection or bleeding (e.g., intracranial hematoma). Intracranial</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hemorrhage occurs mainly in patients with an initial leukocyte count</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greater than 400 × 109/L.70 Very rarely, ALL produces no signs or</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symptoms and is detected during routine examination.</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27</a:t>
            </a:fld>
            <a:endParaRPr lang="en-US"/>
          </a:p>
        </p:txBody>
      </p:sp>
    </p:spTree>
    <p:extLst>
      <p:ext uri="{BB962C8B-B14F-4D97-AF65-F5344CB8AC3E}">
        <p14:creationId xmlns:p14="http://schemas.microsoft.com/office/powerpoint/2010/main" val="252158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Fatigue and lethargy are common manifestations of anemia in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patients with ALL. In older patients, anemia-related dyspnea and</a:t>
            </a:r>
          </a:p>
          <a:p>
            <a:r>
              <a:rPr lang="en-US" sz="1200" b="0" i="0" u="none" strike="noStrike" kern="1200" baseline="0" dirty="0" smtClean="0">
                <a:solidFill>
                  <a:schemeClr val="tx1"/>
                </a:solidFill>
                <a:latin typeface="+mn-lt"/>
                <a:ea typeface="+mn-ea"/>
                <a:cs typeface="+mn-cs"/>
              </a:rPr>
              <a:t>lightheadedness may be the dominant presenting features. More than</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25 percent of patients, especially young children, may have a limp</a:t>
            </a:r>
          </a:p>
          <a:p>
            <a:r>
              <a:rPr lang="en-US" sz="1200" b="0" i="0" u="none" strike="noStrike" kern="1200" baseline="0" dirty="0" smtClean="0">
                <a:solidFill>
                  <a:schemeClr val="tx1"/>
                </a:solidFill>
                <a:latin typeface="+mn-lt"/>
                <a:ea typeface="+mn-ea"/>
                <a:cs typeface="+mn-cs"/>
              </a:rPr>
              <a:t>from bone pain or arthralgia, or an unwillingness to walk because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leukemic infiltration of the periosteum, bone, or joint or because</a:t>
            </a:r>
          </a:p>
          <a:p>
            <a:r>
              <a:rPr lang="en-US" sz="1200" b="0" i="0" u="none" strike="noStrike" kern="1200" baseline="0" dirty="0" smtClean="0">
                <a:solidFill>
                  <a:schemeClr val="tx1"/>
                </a:solidFill>
                <a:latin typeface="+mn-lt"/>
                <a:ea typeface="+mn-ea"/>
                <a:cs typeface="+mn-cs"/>
              </a:rPr>
              <a:t>of expansion of the marrow cavity by leukemia cells. Children with</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prominent bone pain often have nearly normal blood counts, which</a:t>
            </a:r>
          </a:p>
          <a:p>
            <a:r>
              <a:rPr lang="en-US" sz="1200" b="0" i="0" u="none" strike="noStrike" kern="1200" baseline="0" dirty="0" smtClean="0">
                <a:solidFill>
                  <a:schemeClr val="tx1"/>
                </a:solidFill>
                <a:latin typeface="+mn-lt"/>
                <a:ea typeface="+mn-ea"/>
                <a:cs typeface="+mn-cs"/>
              </a:rPr>
              <a:t>can contribute to delayed diagnosis. In a small proportion of patients,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marrow necrosis can result in severe bone pain and tenderness, fever,</a:t>
            </a:r>
          </a:p>
          <a:p>
            <a:r>
              <a:rPr lang="en-US" sz="1200" b="0" i="0" u="none" strike="noStrike" kern="1200" baseline="0" dirty="0" smtClean="0">
                <a:solidFill>
                  <a:schemeClr val="tx1"/>
                </a:solidFill>
                <a:latin typeface="+mn-lt"/>
                <a:ea typeface="+mn-ea"/>
                <a:cs typeface="+mn-cs"/>
              </a:rPr>
              <a:t>and a very high level of serum lactate dehydrogenase.68,69 Arthralgia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bone pain are less severe in adults. Less common signs and</a:t>
            </a:r>
          </a:p>
          <a:p>
            <a:r>
              <a:rPr lang="en-US" sz="1200" b="0" i="0" u="none" strike="noStrike" kern="1200" baseline="0" dirty="0" smtClean="0">
                <a:solidFill>
                  <a:schemeClr val="tx1"/>
                </a:solidFill>
                <a:latin typeface="+mn-lt"/>
                <a:ea typeface="+mn-ea"/>
                <a:cs typeface="+mn-cs"/>
              </a:rPr>
              <a:t>symptoms include headache, vomiting, altered mental function, oliguria,</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anuria. Occasionally, patients present with a life-threatening</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infection or bleeding (e.g., intracranial hematoma). Intracranial</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hemorrhage occurs mainly in patients with an initial leukocyte count</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greater than 400 × 109/L.70 Very rarely, ALL produces no signs or</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symptoms and is detected during routine examination.</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28</a:t>
            </a:fld>
            <a:endParaRPr lang="en-US"/>
          </a:p>
        </p:txBody>
      </p:sp>
    </p:spTree>
    <p:extLst>
      <p:ext uri="{BB962C8B-B14F-4D97-AF65-F5344CB8AC3E}">
        <p14:creationId xmlns:p14="http://schemas.microsoft.com/office/powerpoint/2010/main" val="67646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Enfeksiyon </a:t>
            </a:r>
            <a:r>
              <a:rPr lang="tr-TR" dirty="0" err="1" smtClean="0"/>
              <a:t>nötrofil</a:t>
            </a:r>
            <a:r>
              <a:rPr lang="tr-TR" dirty="0" smtClean="0"/>
              <a:t> sayısı az ve fonksiyon bozuk olabilir.</a:t>
            </a:r>
            <a:endParaRPr lang="tr-TR" dirty="0"/>
          </a:p>
        </p:txBody>
      </p:sp>
      <p:sp>
        <p:nvSpPr>
          <p:cNvPr id="4" name="Slayt Numarası Yer Tutucusu 3"/>
          <p:cNvSpPr>
            <a:spLocks noGrp="1"/>
          </p:cNvSpPr>
          <p:nvPr>
            <p:ph type="sldNum" sz="quarter" idx="10"/>
          </p:nvPr>
        </p:nvSpPr>
        <p:spPr/>
        <p:txBody>
          <a:bodyPr/>
          <a:lstStyle/>
          <a:p>
            <a:fld id="{1EEAFA36-B8BD-744F-9ACB-116DCDA1B647}" type="slidenum">
              <a:rPr lang="tr-TR" smtClean="0"/>
              <a:t>29</a:t>
            </a:fld>
            <a:endParaRPr lang="tr-TR"/>
          </a:p>
        </p:txBody>
      </p:sp>
    </p:spTree>
    <p:extLst>
      <p:ext uri="{BB962C8B-B14F-4D97-AF65-F5344CB8AC3E}">
        <p14:creationId xmlns:p14="http://schemas.microsoft.com/office/powerpoint/2010/main" val="286474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Infi </a:t>
            </a:r>
            <a:r>
              <a:rPr lang="en-US" dirty="0" err="1" smtClean="0"/>
              <a:t>ltration</a:t>
            </a:r>
            <a:r>
              <a:rPr lang="en-US" dirty="0" smtClean="0"/>
              <a:t> of the meninges, resulting</a:t>
            </a:r>
            <a:r>
              <a:rPr lang="tr-TR" dirty="0" smtClean="0"/>
              <a:t> </a:t>
            </a:r>
            <a:r>
              <a:rPr lang="en-US" dirty="0" smtClean="0"/>
              <a:t>in headache or cranial nerve palsies, is particularly common in ALL</a:t>
            </a:r>
            <a:r>
              <a:rPr lang="tr-TR" dirty="0" smtClean="0"/>
              <a:t> </a:t>
            </a:r>
            <a:r>
              <a:rPr lang="en-US" dirty="0" smtClean="0"/>
              <a:t>and consequently lumbar puncture is mandatory in newly diagnosed</a:t>
            </a:r>
            <a:r>
              <a:rPr lang="tr-TR" dirty="0" smtClean="0"/>
              <a:t> </a:t>
            </a:r>
            <a:r>
              <a:rPr lang="en-US" dirty="0" smtClean="0"/>
              <a:t>patients with</a:t>
            </a:r>
            <a:endParaRPr lang="tr-TR" dirty="0" smtClean="0"/>
          </a:p>
          <a:p>
            <a:r>
              <a:rPr lang="en-US" sz="1200" b="0" i="0" u="none" strike="noStrike" kern="1200" baseline="0" dirty="0" smtClean="0">
                <a:solidFill>
                  <a:schemeClr val="tx1"/>
                </a:solidFill>
                <a:latin typeface="+mn-lt"/>
                <a:ea typeface="+mn-ea"/>
                <a:cs typeface="+mn-cs"/>
              </a:rPr>
              <a:t>Mediastinal masses are detected by chest radiographs or computed tomography scans primarily in patients with T-lineage ALL, who also frequently have pleural involvement and may complain of chest pain.36 The fewer than 10% of ALL patients who have CNS involvement infrequently present with referable symptoms, such as headache, vomiting, neck stiffness, alteration in mental status, and focal neurologic abnormalities. Other sites of extramedullary involvement include testis, retina, and skin, although virtually any organ can be infiltrated by leukemic blast cells. </a:t>
            </a:r>
            <a:r>
              <a:rPr lang="en-US" dirty="0" smtClean="0"/>
              <a:t> ALL.</a:t>
            </a:r>
            <a:endParaRPr lang="en-US" dirty="0"/>
          </a:p>
        </p:txBody>
      </p:sp>
      <p:sp>
        <p:nvSpPr>
          <p:cNvPr id="4" name="Slayt Numarası Yer Tutucusu 3"/>
          <p:cNvSpPr>
            <a:spLocks noGrp="1"/>
          </p:cNvSpPr>
          <p:nvPr>
            <p:ph type="sldNum" sz="quarter" idx="10"/>
          </p:nvPr>
        </p:nvSpPr>
        <p:spPr/>
        <p:txBody>
          <a:bodyPr/>
          <a:lstStyle/>
          <a:p>
            <a:fld id="{3DB18AA3-BE17-4EB1-9455-4A53F2232DFD}" type="slidenum">
              <a:rPr lang="en-US" smtClean="0"/>
              <a:t>31</a:t>
            </a:fld>
            <a:endParaRPr lang="en-US"/>
          </a:p>
        </p:txBody>
      </p:sp>
    </p:spTree>
    <p:extLst>
      <p:ext uri="{BB962C8B-B14F-4D97-AF65-F5344CB8AC3E}">
        <p14:creationId xmlns:p14="http://schemas.microsoft.com/office/powerpoint/2010/main" val="2869676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35</a:t>
            </a:fld>
            <a:endParaRPr lang="en-US"/>
          </a:p>
        </p:txBody>
      </p:sp>
    </p:spTree>
    <p:extLst>
      <p:ext uri="{BB962C8B-B14F-4D97-AF65-F5344CB8AC3E}">
        <p14:creationId xmlns:p14="http://schemas.microsoft.com/office/powerpoint/2010/main" val="2494438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Flow cytometry is a technique for analyzing large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populations of single cells.</a:t>
            </a:r>
            <a:endParaRPr lang="tr-TR" dirty="0" smtClean="0"/>
          </a:p>
          <a:p>
            <a:endParaRPr lang="tr-TR" dirty="0" smtClean="0"/>
          </a:p>
          <a:p>
            <a:r>
              <a:rPr lang="en-US" dirty="0" smtClean="0"/>
              <a:t>Modern flow cytometers are able to analyze several thousand particles every second, in "real time," and can actively separate and isolate particles having specified pro</a:t>
            </a:r>
            <a:r>
              <a:rPr lang="tr-TR" dirty="0" smtClean="0"/>
              <a:t>.</a:t>
            </a:r>
          </a:p>
          <a:p>
            <a:r>
              <a:rPr lang="en-US" sz="1200" b="0" i="0" u="none" strike="noStrike" kern="1200" baseline="0" dirty="0" smtClean="0">
                <a:solidFill>
                  <a:schemeClr val="tx1"/>
                </a:solidFill>
                <a:latin typeface="+mn-lt"/>
                <a:ea typeface="+mn-ea"/>
                <a:cs typeface="+mn-cs"/>
              </a:rPr>
              <a:t>Cluster of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(CD) molecules are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cell surface, as recognized by </a:t>
            </a:r>
            <a:r>
              <a:rPr lang="en-US" sz="1200" b="0" i="0" u="none" strike="noStrike" kern="1200" baseline="0" dirty="0" err="1" smtClean="0">
                <a:solidFill>
                  <a:schemeClr val="tx1"/>
                </a:solidFill>
                <a:latin typeface="+mn-lt"/>
                <a:ea typeface="+mn-ea"/>
                <a:cs typeface="+mn-cs"/>
              </a:rPr>
              <a:t>specic</a:t>
            </a:r>
            <a:r>
              <a:rPr lang="en-US" sz="1200" b="0" i="0" u="none" strike="noStrike" kern="1200" baseline="0" dirty="0" smtClean="0">
                <a:solidFill>
                  <a:schemeClr val="tx1"/>
                </a:solidFill>
                <a:latin typeface="+mn-lt"/>
                <a:ea typeface="+mn-ea"/>
                <a:cs typeface="+mn-cs"/>
              </a:rPr>
              <a:t> sets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antibodies, used to identify the cell type, stage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and activity state of a </a:t>
            </a:r>
            <a:r>
              <a:rPr lang="en-US" sz="1200" b="0" i="0" u="none" strike="noStrike" kern="1200" baseline="0" dirty="0" err="1" smtClean="0">
                <a:solidFill>
                  <a:schemeClr val="tx1"/>
                </a:solidFill>
                <a:latin typeface="+mn-lt"/>
                <a:ea typeface="+mn-ea"/>
                <a:cs typeface="+mn-cs"/>
              </a:rPr>
              <a:t>cell</a:t>
            </a:r>
            <a:r>
              <a:rPr lang="en-US" dirty="0" err="1" smtClean="0"/>
              <a:t>perties</a:t>
            </a:r>
            <a:r>
              <a:rPr lang="tr-TR" dirty="0" smtClean="0"/>
              <a:t>. </a:t>
            </a:r>
            <a:r>
              <a:rPr lang="en-US" sz="1200" b="0" i="0" u="none" strike="noStrike" kern="1200" baseline="0" dirty="0" smtClean="0">
                <a:solidFill>
                  <a:schemeClr val="tx1"/>
                </a:solidFill>
                <a:latin typeface="+mn-lt"/>
                <a:ea typeface="+mn-ea"/>
                <a:cs typeface="+mn-cs"/>
              </a:rPr>
              <a:t>The use of multiple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cellular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simultaneously allows to</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distinguish one type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 as distinctly</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a:t>
            </a:r>
            <a:r>
              <a:rPr lang="en-US" sz="1200" b="0" i="0" u="none" strike="noStrike" kern="1200" baseline="0" dirty="0" smtClean="0">
                <a:solidFill>
                  <a:schemeClr val="tx1"/>
                </a:solidFill>
                <a:latin typeface="+mn-lt"/>
                <a:ea typeface="+mn-ea"/>
                <a:cs typeface="+mn-cs"/>
              </a:rPr>
              <a:t> from another</a:t>
            </a:r>
            <a:r>
              <a:rPr lang="tr-TR" sz="1200" b="0" i="0" u="none" strike="noStrike" kern="1200" baseline="0" dirty="0" smtClean="0">
                <a:solidFill>
                  <a:schemeClr val="tx1"/>
                </a:solidFill>
                <a:latin typeface="+mn-lt"/>
                <a:ea typeface="+mn-ea"/>
                <a:cs typeface="+mn-cs"/>
              </a:rPr>
              <a:t>.</a:t>
            </a:r>
          </a:p>
          <a:p>
            <a:endParaRPr lang="tr-TR" sz="1200" b="0" i="0" u="none" strike="noStrike" kern="1200" baseline="0" dirty="0" smtClean="0">
              <a:solidFill>
                <a:schemeClr val="tx1"/>
              </a:solidFill>
              <a:latin typeface="+mn-lt"/>
              <a:ea typeface="+mn-ea"/>
              <a:cs typeface="+mn-cs"/>
            </a:endParaRPr>
          </a:p>
          <a:p>
            <a:r>
              <a:rPr lang="en-US" dirty="0" smtClean="0"/>
              <a:t>These tests are used for </a:t>
            </a:r>
            <a:r>
              <a:rPr lang="en-US" i="1" dirty="0" err="1" smtClean="0"/>
              <a:t>immunophenotyping</a:t>
            </a:r>
            <a:r>
              <a:rPr lang="en-US" dirty="0" smtClean="0"/>
              <a:t> – classifying cells according to proteins on or in the cells. For both flow cytometry and immunohistochemistry, samples of cells are treated with antibodies that stick to certain proteins. For immunohistochemistry, the cells are examined under a microscope to see if the antibodies stuck to them and so they have those proteins, while for flow cytometry a special machine is used. </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41</a:t>
            </a:fld>
            <a:endParaRPr lang="en-US"/>
          </a:p>
        </p:txBody>
      </p:sp>
    </p:spTree>
    <p:extLst>
      <p:ext uri="{BB962C8B-B14F-4D97-AF65-F5344CB8AC3E}">
        <p14:creationId xmlns:p14="http://schemas.microsoft.com/office/powerpoint/2010/main" val="2996185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Flow cytometry is a technique for analyzing large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populations of single cells.</a:t>
            </a:r>
            <a:endParaRPr lang="tr-TR" dirty="0" smtClean="0"/>
          </a:p>
          <a:p>
            <a:endParaRPr lang="tr-TR" dirty="0" smtClean="0"/>
          </a:p>
          <a:p>
            <a:r>
              <a:rPr lang="en-US" dirty="0" smtClean="0"/>
              <a:t>Modern flow cytometers are able to analyze several thousand particles every second, in "real time," and can actively separate and isolate particles having specified pro</a:t>
            </a:r>
            <a:r>
              <a:rPr lang="tr-TR" dirty="0" smtClean="0"/>
              <a:t>.</a:t>
            </a:r>
          </a:p>
          <a:p>
            <a:r>
              <a:rPr lang="en-US" sz="1200" b="0" i="0" u="none" strike="noStrike" kern="1200" baseline="0" dirty="0" smtClean="0">
                <a:solidFill>
                  <a:schemeClr val="tx1"/>
                </a:solidFill>
                <a:latin typeface="+mn-lt"/>
                <a:ea typeface="+mn-ea"/>
                <a:cs typeface="+mn-cs"/>
              </a:rPr>
              <a:t>Cluster of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(CD) molecules are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cell surface, as recognized by </a:t>
            </a:r>
            <a:r>
              <a:rPr lang="en-US" sz="1200" b="0" i="0" u="none" strike="noStrike" kern="1200" baseline="0" dirty="0" err="1" smtClean="0">
                <a:solidFill>
                  <a:schemeClr val="tx1"/>
                </a:solidFill>
                <a:latin typeface="+mn-lt"/>
                <a:ea typeface="+mn-ea"/>
                <a:cs typeface="+mn-cs"/>
              </a:rPr>
              <a:t>specic</a:t>
            </a:r>
            <a:r>
              <a:rPr lang="en-US" sz="1200" b="0" i="0" u="none" strike="noStrike" kern="1200" baseline="0" dirty="0" smtClean="0">
                <a:solidFill>
                  <a:schemeClr val="tx1"/>
                </a:solidFill>
                <a:latin typeface="+mn-lt"/>
                <a:ea typeface="+mn-ea"/>
                <a:cs typeface="+mn-cs"/>
              </a:rPr>
              <a:t> sets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antibodies, used to identify the cell type, stage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dierentiation</a:t>
            </a:r>
            <a:r>
              <a:rPr lang="en-US" sz="1200" b="0" i="0" u="none" strike="noStrike" kern="1200" baseline="0" dirty="0" smtClean="0">
                <a:solidFill>
                  <a:schemeClr val="tx1"/>
                </a:solidFill>
                <a:latin typeface="+mn-lt"/>
                <a:ea typeface="+mn-ea"/>
                <a:cs typeface="+mn-cs"/>
              </a:rPr>
              <a:t> and activity state of a </a:t>
            </a:r>
            <a:r>
              <a:rPr lang="en-US" sz="1200" b="0" i="0" u="none" strike="noStrike" kern="1200" baseline="0" dirty="0" err="1" smtClean="0">
                <a:solidFill>
                  <a:schemeClr val="tx1"/>
                </a:solidFill>
                <a:latin typeface="+mn-lt"/>
                <a:ea typeface="+mn-ea"/>
                <a:cs typeface="+mn-cs"/>
              </a:rPr>
              <a:t>cell</a:t>
            </a:r>
            <a:r>
              <a:rPr lang="en-US" dirty="0" err="1" smtClean="0"/>
              <a:t>perties</a:t>
            </a:r>
            <a:r>
              <a:rPr lang="tr-TR" dirty="0" smtClean="0"/>
              <a:t>. </a:t>
            </a:r>
            <a:r>
              <a:rPr lang="en-US" sz="1200" b="0" i="0" u="none" strike="noStrike" kern="1200" baseline="0" dirty="0" smtClean="0">
                <a:solidFill>
                  <a:schemeClr val="tx1"/>
                </a:solidFill>
                <a:latin typeface="+mn-lt"/>
                <a:ea typeface="+mn-ea"/>
                <a:cs typeface="+mn-cs"/>
              </a:rPr>
              <a:t>The use of multiple</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cellular markers</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simultaneously allows to</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distinguish one type of</a:t>
            </a:r>
            <a:r>
              <a:rPr lang="tr-T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cell as distinctly</a:t>
            </a:r>
            <a:r>
              <a:rPr lang="tr-TR"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dierent</a:t>
            </a:r>
            <a:r>
              <a:rPr lang="en-US" sz="1200" b="0" i="0" u="none" strike="noStrike" kern="1200" baseline="0" dirty="0" smtClean="0">
                <a:solidFill>
                  <a:schemeClr val="tx1"/>
                </a:solidFill>
                <a:latin typeface="+mn-lt"/>
                <a:ea typeface="+mn-ea"/>
                <a:cs typeface="+mn-cs"/>
              </a:rPr>
              <a:t> from another</a:t>
            </a:r>
            <a:r>
              <a:rPr lang="tr-TR" sz="1200" b="0" i="0" u="none" strike="noStrike" kern="1200" baseline="0" dirty="0" smtClean="0">
                <a:solidFill>
                  <a:schemeClr val="tx1"/>
                </a:solidFill>
                <a:latin typeface="+mn-lt"/>
                <a:ea typeface="+mn-ea"/>
                <a:cs typeface="+mn-cs"/>
              </a:rPr>
              <a:t>.</a:t>
            </a:r>
          </a:p>
          <a:p>
            <a:endParaRPr lang="tr-TR" sz="1200" b="0" i="0" u="none" strike="noStrike" kern="1200" baseline="0" dirty="0" smtClean="0">
              <a:solidFill>
                <a:schemeClr val="tx1"/>
              </a:solidFill>
              <a:latin typeface="+mn-lt"/>
              <a:ea typeface="+mn-ea"/>
              <a:cs typeface="+mn-cs"/>
            </a:endParaRPr>
          </a:p>
          <a:p>
            <a:r>
              <a:rPr lang="en-US" dirty="0" smtClean="0"/>
              <a:t>These tests are used for </a:t>
            </a:r>
            <a:r>
              <a:rPr lang="en-US" i="1" dirty="0" err="1" smtClean="0"/>
              <a:t>immunophenotyping</a:t>
            </a:r>
            <a:r>
              <a:rPr lang="en-US" dirty="0" smtClean="0"/>
              <a:t> – classifying cells according to proteins on or in the cells. For both flow cytometry and immunohistochemistry, samples of cells are treated with antibodies that stick to certain proteins. For immunohistochemistry, the cells are examined under a microscope to see if the antibodies stuck to them and so they have those proteins, while for flow cytometry a special machine is used. </a:t>
            </a:r>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42</a:t>
            </a:fld>
            <a:endParaRPr lang="en-US"/>
          </a:p>
        </p:txBody>
      </p:sp>
    </p:spTree>
    <p:extLst>
      <p:ext uri="{BB962C8B-B14F-4D97-AF65-F5344CB8AC3E}">
        <p14:creationId xmlns:p14="http://schemas.microsoft.com/office/powerpoint/2010/main" val="3743469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Cytogenetic studies - To identify specific genetic alterations in leukemic blasts </a:t>
            </a:r>
          </a:p>
          <a:p>
            <a:r>
              <a:rPr lang="en-US" dirty="0" smtClean="0"/>
              <a:t>Molecular studies (</a:t>
            </a:r>
            <a:r>
              <a:rPr lang="en-US" dirty="0" err="1" smtClean="0"/>
              <a:t>eg</a:t>
            </a:r>
            <a:r>
              <a:rPr lang="en-US" dirty="0" smtClean="0"/>
              <a:t>, FISH, RT-PCR, Southern blot analysis) - To identify translocations not detected on routine karyotype analysis; to distinguish lesions that appear cytogenetically identical but are molecularly different </a:t>
            </a:r>
          </a:p>
          <a:p>
            <a:r>
              <a:rPr lang="tr-TR" sz="1200" dirty="0" smtClean="0"/>
              <a:t>C</a:t>
            </a:r>
            <a:r>
              <a:rPr lang="en-US" sz="1200" dirty="0" err="1" smtClean="0"/>
              <a:t>ytogenetic</a:t>
            </a:r>
            <a:r>
              <a:rPr lang="en-US" sz="1200" dirty="0" smtClean="0"/>
              <a:t> and, increasingly, molecular genetic findings at diagnosis constitute important, independent prognostic factors in both childhood and adult ALL</a:t>
            </a:r>
            <a:r>
              <a:rPr lang="tr-TR" sz="1200" dirty="0" smtClean="0"/>
              <a:t>.</a:t>
            </a:r>
            <a:r>
              <a:rPr lang="en-US" sz="1200" dirty="0" smtClean="0"/>
              <a:t> </a:t>
            </a:r>
            <a:endParaRPr lang="tr-TR" sz="1200" dirty="0" smtClean="0"/>
          </a:p>
          <a:p>
            <a:r>
              <a:rPr lang="en-US" sz="1200" dirty="0" smtClean="0"/>
              <a:t>With increasing age, the frequency of genetic alterations associated with favorable outcome declines and alterations associated with poor outcome such as </a:t>
            </a:r>
            <a:r>
              <a:rPr lang="en-US" sz="1200" i="1" dirty="0" smtClean="0"/>
              <a:t>BCR-ABL1</a:t>
            </a:r>
            <a:r>
              <a:rPr lang="en-US" sz="1200" dirty="0" smtClean="0"/>
              <a:t> are more common. </a:t>
            </a:r>
            <a:endParaRPr lang="tr-TR" sz="1200" dirty="0" smtClean="0"/>
          </a:p>
          <a:p>
            <a:endParaRPr lang="tr-TR"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Genetic</a:t>
            </a:r>
            <a:r>
              <a:rPr lang="en-US" dirty="0" smtClean="0"/>
              <a:t> abnormalities seem to play a role in the development of </a:t>
            </a:r>
            <a:r>
              <a:rPr lang="en-US" i="1" dirty="0" smtClean="0"/>
              <a:t>leukemia</a:t>
            </a:r>
            <a:r>
              <a:rPr lang="en-US" dirty="0" smtClean="0"/>
              <a:t>.</a:t>
            </a:r>
            <a:r>
              <a:rPr lang="tr-TR" dirty="0" smtClean="0"/>
              <a:t> </a:t>
            </a:r>
            <a:r>
              <a:rPr lang="en-US" dirty="0" smtClean="0"/>
              <a:t>Cytogenetic analysis and molecular cytogenetic studies, such as fluorescence in situ hybridization (FISH), reveal recurring chromosome abnormalities in approximately 80 percent of ALL, including numerical and structural changes, such as translocations, inversions, or deletions</a:t>
            </a:r>
          </a:p>
          <a:p>
            <a:endParaRPr lang="tr-TR" sz="1200" dirty="0" smtClean="0"/>
          </a:p>
          <a:p>
            <a:endParaRPr lang="en-US" dirty="0"/>
          </a:p>
        </p:txBody>
      </p:sp>
      <p:sp>
        <p:nvSpPr>
          <p:cNvPr id="4" name="Slayt Numarası Yer Tutucusu 3"/>
          <p:cNvSpPr>
            <a:spLocks noGrp="1"/>
          </p:cNvSpPr>
          <p:nvPr>
            <p:ph type="sldNum" sz="quarter" idx="10"/>
          </p:nvPr>
        </p:nvSpPr>
        <p:spPr/>
        <p:txBody>
          <a:bodyPr/>
          <a:lstStyle/>
          <a:p>
            <a:fld id="{9DAA8F06-D14A-46FB-8EED-5D2D1B935B8A}" type="slidenum">
              <a:rPr lang="en-US" smtClean="0"/>
              <a:t>43</a:t>
            </a:fld>
            <a:endParaRPr lang="en-US"/>
          </a:p>
        </p:txBody>
      </p:sp>
    </p:spTree>
    <p:extLst>
      <p:ext uri="{BB962C8B-B14F-4D97-AF65-F5344CB8AC3E}">
        <p14:creationId xmlns:p14="http://schemas.microsoft.com/office/powerpoint/2010/main" val="2415289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dirty="0" smtClean="0"/>
              <a:t>Asıl başlık stili için tıklatın</a:t>
            </a:r>
            <a:endParaRPr lang="tr-TR" dirty="0"/>
          </a:p>
        </p:txBody>
      </p:sp>
      <p:sp>
        <p:nvSpPr>
          <p:cNvPr id="3" name="Alt Başlık 2"/>
          <p:cNvSpPr>
            <a:spLocks noGrp="1"/>
          </p:cNvSpPr>
          <p:nvPr>
            <p:ph type="subTitle" idx="1"/>
          </p:nvPr>
        </p:nvSpPr>
        <p:spPr>
          <a:xfrm>
            <a:off x="1524000" y="38157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11"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2" name="Resim 11"/>
          <p:cNvPicPr>
            <a:picLocks noChangeAspect="1"/>
          </p:cNvPicPr>
          <p:nvPr userDrawn="1"/>
        </p:nvPicPr>
        <p:blipFill>
          <a:blip r:embed="rId3"/>
          <a:stretch>
            <a:fillRect/>
          </a:stretch>
        </p:blipFill>
        <p:spPr>
          <a:xfrm flipH="1">
            <a:off x="-2" y="0"/>
            <a:ext cx="12192001" cy="596037"/>
          </a:xfrm>
          <a:prstGeom prst="rect">
            <a:avLst/>
          </a:prstGeom>
        </p:spPr>
      </p:pic>
      <p:pic>
        <p:nvPicPr>
          <p:cNvPr id="13" name="Resim 12"/>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8001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69121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724B918-BD8F-4C2D-B397-06B684DC95CD}"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71790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724B918-BD8F-4C2D-B397-06B684DC95CD}"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03968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724B918-BD8F-4C2D-B397-06B684DC95CD}" type="datetimeFigureOut">
              <a:rPr lang="tr-TR" smtClean="0"/>
              <a:t>4.12.2018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96E713D-8D04-4CB0-8D7B-31A43F3C1D6A}" type="slidenum">
              <a:rPr lang="tr-TR" smtClean="0"/>
              <a:t>‹#›</a:t>
            </a:fld>
            <a:endParaRPr lang="tr-TR"/>
          </a:p>
        </p:txBody>
      </p:sp>
      <p:pic>
        <p:nvPicPr>
          <p:cNvPr id="10"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1" name="Resim 10"/>
          <p:cNvPicPr>
            <a:picLocks noChangeAspect="1"/>
          </p:cNvPicPr>
          <p:nvPr userDrawn="1"/>
        </p:nvPicPr>
        <p:blipFill>
          <a:blip r:embed="rId3"/>
          <a:stretch>
            <a:fillRect/>
          </a:stretch>
        </p:blipFill>
        <p:spPr>
          <a:xfrm flipH="1">
            <a:off x="-2" y="0"/>
            <a:ext cx="12192001" cy="596037"/>
          </a:xfrm>
          <a:prstGeom prst="rect">
            <a:avLst/>
          </a:prstGeom>
        </p:spPr>
      </p:pic>
      <p:pic>
        <p:nvPicPr>
          <p:cNvPr id="12" name="Resim 11"/>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44203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724B918-BD8F-4C2D-B397-06B684DC95CD}" type="datetimeFigureOut">
              <a:rPr lang="tr-TR" smtClean="0"/>
              <a:t>4.12.2018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96E713D-8D04-4CB0-8D7B-31A43F3C1D6A}" type="slidenum">
              <a:rPr lang="tr-TR" smtClean="0"/>
              <a:t>‹#›</a:t>
            </a:fld>
            <a:endParaRPr lang="tr-TR"/>
          </a:p>
        </p:txBody>
      </p:sp>
      <p:pic>
        <p:nvPicPr>
          <p:cNvPr id="6"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7" name="Resim 6"/>
          <p:cNvPicPr>
            <a:picLocks noChangeAspect="1"/>
          </p:cNvPicPr>
          <p:nvPr userDrawn="1"/>
        </p:nvPicPr>
        <p:blipFill>
          <a:blip r:embed="rId3"/>
          <a:stretch>
            <a:fillRect/>
          </a:stretch>
        </p:blipFill>
        <p:spPr>
          <a:xfrm flipH="1">
            <a:off x="-2" y="0"/>
            <a:ext cx="12192001" cy="596037"/>
          </a:xfrm>
          <a:prstGeom prst="rect">
            <a:avLst/>
          </a:prstGeom>
        </p:spPr>
      </p:pic>
      <p:pic>
        <p:nvPicPr>
          <p:cNvPr id="8" name="Resim 7"/>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7133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724B918-BD8F-4C2D-B397-06B684DC95CD}" type="datetimeFigureOut">
              <a:rPr lang="tr-TR" smtClean="0"/>
              <a:t>4.12.2018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96E713D-8D04-4CB0-8D7B-31A43F3C1D6A}" type="slidenum">
              <a:rPr lang="tr-TR" smtClean="0"/>
              <a:t>‹#›</a:t>
            </a:fld>
            <a:endParaRPr lang="tr-TR"/>
          </a:p>
        </p:txBody>
      </p:sp>
      <p:pic>
        <p:nvPicPr>
          <p:cNvPr id="5"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6" name="Resim 5"/>
          <p:cNvPicPr>
            <a:picLocks noChangeAspect="1"/>
          </p:cNvPicPr>
          <p:nvPr userDrawn="1"/>
        </p:nvPicPr>
        <p:blipFill>
          <a:blip r:embed="rId3"/>
          <a:stretch>
            <a:fillRect/>
          </a:stretch>
        </p:blipFill>
        <p:spPr>
          <a:xfrm flipH="1">
            <a:off x="-2" y="0"/>
            <a:ext cx="12192001" cy="596037"/>
          </a:xfrm>
          <a:prstGeom prst="rect">
            <a:avLst/>
          </a:prstGeom>
        </p:spPr>
      </p:pic>
      <p:pic>
        <p:nvPicPr>
          <p:cNvPr id="7" name="Resim 6"/>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507977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24B918-BD8F-4C2D-B397-06B684DC95CD}"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307611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24B918-BD8F-4C2D-B397-06B684DC95CD}" type="datetimeFigureOut">
              <a:rPr lang="tr-TR" smtClean="0"/>
              <a:t>4.12.2018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96E713D-8D04-4CB0-8D7B-31A43F3C1D6A}" type="slidenum">
              <a:rPr lang="tr-TR" smtClean="0"/>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422320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394475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24B918-BD8F-4C2D-B397-06B684DC95CD}" type="datetimeFigureOut">
              <a:rPr lang="tr-TR" smtClean="0"/>
              <a:t>4.12.2018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3"/>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3030661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tr-TR" smtClean="0"/>
              <a:t>Click to edit Master title style</a:t>
            </a:r>
            <a:endParaRPr lang="en-US"/>
          </a:p>
        </p:txBody>
      </p:sp>
      <p:sp>
        <p:nvSpPr>
          <p:cNvPr id="3" name="Text Placeholder 2"/>
          <p:cNvSpPr>
            <a:spLocks noGrp="1"/>
          </p:cNvSpPr>
          <p:nvPr>
            <p:ph type="body" sz="half" idx="1"/>
          </p:nvPr>
        </p:nvSpPr>
        <p:spPr>
          <a:xfrm>
            <a:off x="15769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68601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11"/>
          <p:cNvSpPr>
            <a:spLocks noGrp="1" noChangeArrowheads="1"/>
          </p:cNvSpPr>
          <p:nvPr>
            <p:ph type="dt" sz="half" idx="10"/>
          </p:nvPr>
        </p:nvSpPr>
        <p:spPr/>
        <p:txBody>
          <a:bodyPr/>
          <a:lstStyle>
            <a:lvl1pPr>
              <a:defRPr/>
            </a:lvl1pPr>
          </a:lstStyle>
          <a:p>
            <a:pPr>
              <a:defRPr/>
            </a:pPr>
            <a:endParaRPr lang="tr-TR"/>
          </a:p>
        </p:txBody>
      </p:sp>
      <p:sp>
        <p:nvSpPr>
          <p:cNvPr id="6" name="Rectangle 12"/>
          <p:cNvSpPr>
            <a:spLocks noGrp="1" noChangeArrowheads="1"/>
          </p:cNvSpPr>
          <p:nvPr>
            <p:ph type="ftr" sz="quarter" idx="11"/>
          </p:nvPr>
        </p:nvSpPr>
        <p:spPr/>
        <p:txBody>
          <a:bodyPr/>
          <a:lstStyle>
            <a:lvl1pPr>
              <a:defRPr/>
            </a:lvl1pPr>
          </a:lstStyle>
          <a:p>
            <a:pPr>
              <a:defRPr/>
            </a:pPr>
            <a:endParaRPr lang="tr-TR"/>
          </a:p>
        </p:txBody>
      </p:sp>
      <p:sp>
        <p:nvSpPr>
          <p:cNvPr id="7" name="Rectangle 13"/>
          <p:cNvSpPr>
            <a:spLocks noGrp="1" noChangeArrowheads="1"/>
          </p:cNvSpPr>
          <p:nvPr>
            <p:ph type="sldNum" sz="quarter" idx="12"/>
          </p:nvPr>
        </p:nvSpPr>
        <p:spPr/>
        <p:txBody>
          <a:bodyPr/>
          <a:lstStyle>
            <a:lvl1pPr>
              <a:defRPr/>
            </a:lvl1pPr>
          </a:lstStyle>
          <a:p>
            <a:pPr>
              <a:defRPr/>
            </a:pPr>
            <a:fld id="{9259FF7F-D994-476B-B8C9-4FCA41F108FA}" type="slidenum">
              <a:rPr lang="tr-TR"/>
              <a:pPr>
                <a:defRPr/>
              </a:pPr>
              <a:t>‹#›</a:t>
            </a:fld>
            <a:endParaRPr lang="tr-TR"/>
          </a:p>
        </p:txBody>
      </p:sp>
      <p:pic>
        <p:nvPicPr>
          <p:cNvPr id="8"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9" name="Resim 8"/>
          <p:cNvPicPr>
            <a:picLocks noChangeAspect="1"/>
          </p:cNvPicPr>
          <p:nvPr userDrawn="1"/>
        </p:nvPicPr>
        <p:blipFill>
          <a:blip r:embed="rId3"/>
          <a:stretch>
            <a:fillRect/>
          </a:stretch>
        </p:blipFill>
        <p:spPr>
          <a:xfrm flipH="1">
            <a:off x="-2" y="0"/>
            <a:ext cx="12192001" cy="596037"/>
          </a:xfrm>
          <a:prstGeom prst="rect">
            <a:avLst/>
          </a:prstGeom>
        </p:spPr>
      </p:pic>
      <p:pic>
        <p:nvPicPr>
          <p:cNvPr id="10" name="Resim 9"/>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2148098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tr-TR" smtClean="0"/>
              <a:t>Click to edit Master title style</a:t>
            </a:r>
            <a:endParaRPr lang="en-US"/>
          </a:p>
        </p:txBody>
      </p:sp>
      <p:sp>
        <p:nvSpPr>
          <p:cNvPr id="3" name="Text Placeholder 2"/>
          <p:cNvSpPr>
            <a:spLocks noGrp="1"/>
          </p:cNvSpPr>
          <p:nvPr>
            <p:ph type="body" sz="half" idx="1"/>
          </p:nvPr>
        </p:nvSpPr>
        <p:spPr>
          <a:xfrm>
            <a:off x="1576917" y="2017713"/>
            <a:ext cx="5080000" cy="41148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quarter" idx="2"/>
          </p:nvPr>
        </p:nvSpPr>
        <p:spPr>
          <a:xfrm>
            <a:off x="6860117" y="2017713"/>
            <a:ext cx="5080000" cy="19812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Content Placeholder 4"/>
          <p:cNvSpPr>
            <a:spLocks noGrp="1"/>
          </p:cNvSpPr>
          <p:nvPr>
            <p:ph sz="quarter" idx="3"/>
          </p:nvPr>
        </p:nvSpPr>
        <p:spPr>
          <a:xfrm>
            <a:off x="6860117" y="4151313"/>
            <a:ext cx="5080000" cy="19812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Rectangle 11"/>
          <p:cNvSpPr>
            <a:spLocks noGrp="1" noChangeArrowheads="1"/>
          </p:cNvSpPr>
          <p:nvPr>
            <p:ph type="dt" sz="half" idx="10"/>
          </p:nvPr>
        </p:nvSpPr>
        <p:spPr/>
        <p:txBody>
          <a:bodyPr/>
          <a:lstStyle>
            <a:lvl1pPr>
              <a:defRPr/>
            </a:lvl1pPr>
          </a:lstStyle>
          <a:p>
            <a:pPr>
              <a:defRPr/>
            </a:pPr>
            <a:endParaRPr lang="tr-TR"/>
          </a:p>
        </p:txBody>
      </p:sp>
      <p:sp>
        <p:nvSpPr>
          <p:cNvPr id="7" name="Rectangle 12"/>
          <p:cNvSpPr>
            <a:spLocks noGrp="1" noChangeArrowheads="1"/>
          </p:cNvSpPr>
          <p:nvPr>
            <p:ph type="ftr" sz="quarter" idx="11"/>
          </p:nvPr>
        </p:nvSpPr>
        <p:spPr/>
        <p:txBody>
          <a:bodyPr/>
          <a:lstStyle>
            <a:lvl1pPr>
              <a:defRPr/>
            </a:lvl1pPr>
          </a:lstStyle>
          <a:p>
            <a:pPr>
              <a:defRPr/>
            </a:pPr>
            <a:endParaRPr lang="tr-TR"/>
          </a:p>
        </p:txBody>
      </p:sp>
      <p:sp>
        <p:nvSpPr>
          <p:cNvPr id="8" name="Rectangle 13"/>
          <p:cNvSpPr>
            <a:spLocks noGrp="1" noChangeArrowheads="1"/>
          </p:cNvSpPr>
          <p:nvPr>
            <p:ph type="sldNum" sz="quarter" idx="12"/>
          </p:nvPr>
        </p:nvSpPr>
        <p:spPr/>
        <p:txBody>
          <a:bodyPr/>
          <a:lstStyle>
            <a:lvl1pPr>
              <a:defRPr/>
            </a:lvl1pPr>
          </a:lstStyle>
          <a:p>
            <a:pPr>
              <a:defRPr/>
            </a:pPr>
            <a:fld id="{5B207F96-C8CE-427B-8614-2BC32686C60D}" type="slidenum">
              <a:rPr lang="tr-TR"/>
              <a:pPr>
                <a:defRPr/>
              </a:pPr>
              <a:t>‹#›</a:t>
            </a:fld>
            <a:endParaRPr lang="tr-TR"/>
          </a:p>
        </p:txBody>
      </p:sp>
      <p:pic>
        <p:nvPicPr>
          <p:cNvPr id="9" name="Su1"/>
          <p:cNvPicPr>
            <a:picLocks noChangeAspect="1"/>
          </p:cNvPicPr>
          <p:nvPr userDrawn="1"/>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10" name="Resim 9"/>
          <p:cNvPicPr>
            <a:picLocks noChangeAspect="1"/>
          </p:cNvPicPr>
          <p:nvPr userDrawn="1"/>
        </p:nvPicPr>
        <p:blipFill>
          <a:blip r:embed="rId3"/>
          <a:stretch>
            <a:fillRect/>
          </a:stretch>
        </p:blipFill>
        <p:spPr>
          <a:xfrm flipH="1">
            <a:off x="-2" y="0"/>
            <a:ext cx="12192001" cy="596037"/>
          </a:xfrm>
          <a:prstGeom prst="rect">
            <a:avLst/>
          </a:prstGeom>
        </p:spPr>
      </p:pic>
      <p:pic>
        <p:nvPicPr>
          <p:cNvPr id="11" name="Resim 10"/>
          <p:cNvPicPr>
            <a:picLocks noChangeAspect="1"/>
          </p:cNvPicPr>
          <p:nvPr userDrawn="1"/>
        </p:nvPicPr>
        <p:blipFill>
          <a:blip r:embed="rId4"/>
          <a:stretch>
            <a:fillRect/>
          </a:stretch>
        </p:blipFill>
        <p:spPr>
          <a:xfrm>
            <a:off x="0" y="6481226"/>
            <a:ext cx="12192001" cy="389229"/>
          </a:xfrm>
          <a:prstGeom prst="rect">
            <a:avLst/>
          </a:prstGeom>
        </p:spPr>
      </p:pic>
    </p:spTree>
    <p:extLst>
      <p:ext uri="{BB962C8B-B14F-4D97-AF65-F5344CB8AC3E}">
        <p14:creationId xmlns:p14="http://schemas.microsoft.com/office/powerpoint/2010/main" val="4268582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4B918-BD8F-4C2D-B397-06B684DC95CD}" type="datetimeFigureOut">
              <a:rPr lang="tr-TR" smtClean="0"/>
              <a:t>4.12.2018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713D-8D04-4CB0-8D7B-31A43F3C1D6A}" type="slidenum">
              <a:rPr lang="tr-TR" smtClean="0"/>
              <a:t>‹#›</a:t>
            </a:fld>
            <a:endParaRPr lang="tr-TR"/>
          </a:p>
        </p:txBody>
      </p:sp>
      <p:pic>
        <p:nvPicPr>
          <p:cNvPr id="7" name="Su1"/>
          <p:cNvPicPr>
            <a:picLocks noChangeAspect="1"/>
          </p:cNvPicPr>
          <p:nvPr userDrawn="1"/>
        </p:nvPicPr>
        <p:blipFill rotWithShape="1">
          <a:blip r:embed="rId15"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 y="6196392"/>
            <a:ext cx="12192000" cy="433814"/>
          </a:xfrm>
          <a:prstGeom prst="rect">
            <a:avLst/>
          </a:prstGeom>
          <a:noFill/>
          <a:ln>
            <a:noFill/>
          </a:ln>
        </p:spPr>
      </p:pic>
      <p:pic>
        <p:nvPicPr>
          <p:cNvPr id="8" name="Resim 7"/>
          <p:cNvPicPr>
            <a:picLocks noChangeAspect="1"/>
          </p:cNvPicPr>
          <p:nvPr userDrawn="1"/>
        </p:nvPicPr>
        <p:blipFill>
          <a:blip r:embed="rId16"/>
          <a:stretch>
            <a:fillRect/>
          </a:stretch>
        </p:blipFill>
        <p:spPr>
          <a:xfrm flipH="1">
            <a:off x="-2" y="0"/>
            <a:ext cx="12192001" cy="596037"/>
          </a:xfrm>
          <a:prstGeom prst="rect">
            <a:avLst/>
          </a:prstGeom>
        </p:spPr>
      </p:pic>
      <p:pic>
        <p:nvPicPr>
          <p:cNvPr id="9" name="Resim 8"/>
          <p:cNvPicPr>
            <a:picLocks noChangeAspect="1"/>
          </p:cNvPicPr>
          <p:nvPr userDrawn="1"/>
        </p:nvPicPr>
        <p:blipFill>
          <a:blip r:embed="rId17"/>
          <a:stretch>
            <a:fillRect/>
          </a:stretch>
        </p:blipFill>
        <p:spPr>
          <a:xfrm>
            <a:off x="0" y="6481226"/>
            <a:ext cx="12192001" cy="389229"/>
          </a:xfrm>
          <a:prstGeom prst="rect">
            <a:avLst/>
          </a:prstGeom>
        </p:spPr>
      </p:pic>
    </p:spTree>
    <p:extLst>
      <p:ext uri="{BB962C8B-B14F-4D97-AF65-F5344CB8AC3E}">
        <p14:creationId xmlns:p14="http://schemas.microsoft.com/office/powerpoint/2010/main" val="178312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6" Type="http://schemas.openxmlformats.org/officeDocument/2006/relationships/image" Target="../media/image46.png"/><Relationship Id="rId21" Type="http://schemas.openxmlformats.org/officeDocument/2006/relationships/image" Target="../media/image41.png"/><Relationship Id="rId42" Type="http://schemas.openxmlformats.org/officeDocument/2006/relationships/image" Target="../media/image62.png"/><Relationship Id="rId47" Type="http://schemas.openxmlformats.org/officeDocument/2006/relationships/image" Target="../media/image67.png"/><Relationship Id="rId63" Type="http://schemas.openxmlformats.org/officeDocument/2006/relationships/image" Target="../media/image83.png"/><Relationship Id="rId68" Type="http://schemas.openxmlformats.org/officeDocument/2006/relationships/image" Target="../media/image88.png"/><Relationship Id="rId2" Type="http://schemas.openxmlformats.org/officeDocument/2006/relationships/image" Target="../media/image22.png"/><Relationship Id="rId16" Type="http://schemas.openxmlformats.org/officeDocument/2006/relationships/image" Target="../media/image36.png"/><Relationship Id="rId29" Type="http://schemas.openxmlformats.org/officeDocument/2006/relationships/image" Target="../media/image49.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40" Type="http://schemas.openxmlformats.org/officeDocument/2006/relationships/image" Target="../media/image60.png"/><Relationship Id="rId45" Type="http://schemas.openxmlformats.org/officeDocument/2006/relationships/image" Target="../media/image65.png"/><Relationship Id="rId53" Type="http://schemas.openxmlformats.org/officeDocument/2006/relationships/image" Target="../media/image73.png"/><Relationship Id="rId58" Type="http://schemas.openxmlformats.org/officeDocument/2006/relationships/image" Target="../media/image78.png"/><Relationship Id="rId66" Type="http://schemas.openxmlformats.org/officeDocument/2006/relationships/image" Target="../media/image86.png"/><Relationship Id="rId74" Type="http://schemas.openxmlformats.org/officeDocument/2006/relationships/image" Target="../media/image94.png"/><Relationship Id="rId5" Type="http://schemas.openxmlformats.org/officeDocument/2006/relationships/image" Target="../media/image25.png"/><Relationship Id="rId61" Type="http://schemas.openxmlformats.org/officeDocument/2006/relationships/image" Target="../media/image81.png"/><Relationship Id="rId19" Type="http://schemas.openxmlformats.org/officeDocument/2006/relationships/image" Target="../media/image3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43" Type="http://schemas.openxmlformats.org/officeDocument/2006/relationships/image" Target="../media/image63.png"/><Relationship Id="rId48" Type="http://schemas.openxmlformats.org/officeDocument/2006/relationships/image" Target="../media/image68.png"/><Relationship Id="rId56" Type="http://schemas.openxmlformats.org/officeDocument/2006/relationships/image" Target="../media/image76.png"/><Relationship Id="rId64" Type="http://schemas.openxmlformats.org/officeDocument/2006/relationships/image" Target="../media/image84.png"/><Relationship Id="rId69" Type="http://schemas.openxmlformats.org/officeDocument/2006/relationships/image" Target="../media/image89.png"/><Relationship Id="rId8" Type="http://schemas.openxmlformats.org/officeDocument/2006/relationships/image" Target="../media/image28.png"/><Relationship Id="rId51" Type="http://schemas.openxmlformats.org/officeDocument/2006/relationships/image" Target="../media/image71.png"/><Relationship Id="rId72" Type="http://schemas.openxmlformats.org/officeDocument/2006/relationships/image" Target="../media/image92.png"/><Relationship Id="rId3" Type="http://schemas.openxmlformats.org/officeDocument/2006/relationships/image" Target="../media/image23.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46" Type="http://schemas.openxmlformats.org/officeDocument/2006/relationships/image" Target="../media/image66.png"/><Relationship Id="rId59" Type="http://schemas.openxmlformats.org/officeDocument/2006/relationships/image" Target="../media/image79.png"/><Relationship Id="rId67" Type="http://schemas.openxmlformats.org/officeDocument/2006/relationships/image" Target="../media/image87.png"/><Relationship Id="rId20" Type="http://schemas.openxmlformats.org/officeDocument/2006/relationships/image" Target="../media/image40.png"/><Relationship Id="rId41" Type="http://schemas.openxmlformats.org/officeDocument/2006/relationships/image" Target="../media/image61.png"/><Relationship Id="rId54" Type="http://schemas.openxmlformats.org/officeDocument/2006/relationships/image" Target="../media/image74.png"/><Relationship Id="rId62" Type="http://schemas.openxmlformats.org/officeDocument/2006/relationships/image" Target="../media/image82.png"/><Relationship Id="rId70" Type="http://schemas.openxmlformats.org/officeDocument/2006/relationships/image" Target="../media/image90.png"/><Relationship Id="rId75"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26.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69.png"/><Relationship Id="rId57" Type="http://schemas.openxmlformats.org/officeDocument/2006/relationships/image" Target="../media/image77.png"/><Relationship Id="rId10" Type="http://schemas.openxmlformats.org/officeDocument/2006/relationships/image" Target="../media/image30.png"/><Relationship Id="rId31" Type="http://schemas.openxmlformats.org/officeDocument/2006/relationships/image" Target="../media/image51.png"/><Relationship Id="rId44" Type="http://schemas.openxmlformats.org/officeDocument/2006/relationships/image" Target="../media/image64.png"/><Relationship Id="rId52" Type="http://schemas.openxmlformats.org/officeDocument/2006/relationships/image" Target="../media/image72.png"/><Relationship Id="rId60" Type="http://schemas.openxmlformats.org/officeDocument/2006/relationships/image" Target="../media/image80.png"/><Relationship Id="rId65" Type="http://schemas.openxmlformats.org/officeDocument/2006/relationships/image" Target="../media/image85.png"/><Relationship Id="rId73" Type="http://schemas.openxmlformats.org/officeDocument/2006/relationships/image" Target="../media/image93.png"/><Relationship Id="rId4" Type="http://schemas.openxmlformats.org/officeDocument/2006/relationships/image" Target="../media/image24.png"/><Relationship Id="rId9" Type="http://schemas.openxmlformats.org/officeDocument/2006/relationships/image" Target="../media/image29.png"/><Relationship Id="rId13" Type="http://schemas.openxmlformats.org/officeDocument/2006/relationships/image" Target="../media/image33.png"/><Relationship Id="rId18" Type="http://schemas.openxmlformats.org/officeDocument/2006/relationships/image" Target="../media/image38.png"/><Relationship Id="rId39" Type="http://schemas.openxmlformats.org/officeDocument/2006/relationships/image" Target="../media/image59.png"/><Relationship Id="rId34" Type="http://schemas.openxmlformats.org/officeDocument/2006/relationships/image" Target="../media/image54.png"/><Relationship Id="rId50" Type="http://schemas.openxmlformats.org/officeDocument/2006/relationships/image" Target="../media/image70.png"/><Relationship Id="rId55" Type="http://schemas.openxmlformats.org/officeDocument/2006/relationships/image" Target="../media/image75.png"/><Relationship Id="rId7" Type="http://schemas.openxmlformats.org/officeDocument/2006/relationships/image" Target="../media/image27.png"/><Relationship Id="rId71" Type="http://schemas.openxmlformats.org/officeDocument/2006/relationships/image" Target="../media/image91.png"/></Relationships>
</file>

<file path=ppt/slides/_rels/slide10.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jpeg"/><Relationship Id="rId4" Type="http://schemas.openxmlformats.org/officeDocument/2006/relationships/image" Target="../media/image97.jpeg"/></Relationships>
</file>

<file path=ppt/slides/_rels/slide11.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98.jpeg"/><Relationship Id="rId4" Type="http://schemas.openxmlformats.org/officeDocument/2006/relationships/image" Target="../media/image97.jpeg"/></Relationships>
</file>

<file path=ppt/slides/_rels/slide12.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98.jpeg"/><Relationship Id="rId4" Type="http://schemas.openxmlformats.org/officeDocument/2006/relationships/image" Target="../media/image97.jpeg"/></Relationships>
</file>

<file path=ppt/slides/_rels/slide1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98.jpeg"/><Relationship Id="rId4" Type="http://schemas.openxmlformats.org/officeDocument/2006/relationships/image" Target="../media/image97.jpeg"/></Relationships>
</file>

<file path=ppt/slides/_rels/slide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98.jpeg"/><Relationship Id="rId4" Type="http://schemas.openxmlformats.org/officeDocument/2006/relationships/image" Target="../media/image97.jpeg"/></Relationships>
</file>

<file path=ppt/slides/_rels/slide15.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6.jpeg"/><Relationship Id="rId7" Type="http://schemas.openxmlformats.org/officeDocument/2006/relationships/image" Target="../media/image10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98.jpeg"/></Relationships>
</file>

<file path=ppt/slides/_rels/slide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17.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96.jpeg"/><Relationship Id="rId7" Type="http://schemas.openxmlformats.org/officeDocument/2006/relationships/image" Target="../media/image10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98.jpeg"/><Relationship Id="rId4" Type="http://schemas.openxmlformats.org/officeDocument/2006/relationships/image" Target="../media/image97.jpe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3.xml"/><Relationship Id="rId4" Type="http://schemas.openxmlformats.org/officeDocument/2006/relationships/image" Target="../media/image123.jpeg"/></Relationships>
</file>

<file path=ppt/slides/_rels/slide23.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jyi.org/articleimages/294/originals/img0.jpg" TargetMode="External"/><Relationship Id="rId2" Type="http://schemas.openxmlformats.org/officeDocument/2006/relationships/image" Target="../media/image125.jpeg"/><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2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image" Target="../media/image129.jpeg"/></Relationships>
</file>

<file path=ppt/slides/_rels/slide2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1.png"/><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07.png"/></Relationships>
</file>

<file path=ppt/slides/_rels/slide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29.xml.rels><?xml version="1.0" encoding="UTF-8" standalone="yes"?>
<Relationships xmlns="http://schemas.openxmlformats.org/package/2006/relationships"><Relationship Id="rId3" Type="http://schemas.openxmlformats.org/officeDocument/2006/relationships/image" Target="../media/image136.tiff"/><Relationship Id="rId7" Type="http://schemas.openxmlformats.org/officeDocument/2006/relationships/image" Target="../media/image140.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9.tiff"/><Relationship Id="rId5" Type="http://schemas.openxmlformats.org/officeDocument/2006/relationships/image" Target="../media/image138.tiff"/><Relationship Id="rId4" Type="http://schemas.openxmlformats.org/officeDocument/2006/relationships/image" Target="../media/image137.tiff"/></Relationships>
</file>

<file path=ppt/slides/_rels/slide30.xml.rels><?xml version="1.0" encoding="UTF-8" standalone="yes"?>
<Relationships xmlns="http://schemas.openxmlformats.org/package/2006/relationships"><Relationship Id="rId3" Type="http://schemas.openxmlformats.org/officeDocument/2006/relationships/image" Target="../media/image142.png"/><Relationship Id="rId7" Type="http://schemas.openxmlformats.org/officeDocument/2006/relationships/image" Target="../media/image146.png"/><Relationship Id="rId2"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45.tiff"/><Relationship Id="rId5" Type="http://schemas.openxmlformats.org/officeDocument/2006/relationships/image" Target="../media/image144.tiff"/><Relationship Id="rId4" Type="http://schemas.openxmlformats.org/officeDocument/2006/relationships/image" Target="../media/image143.png"/></Relationships>
</file>

<file path=ppt/slides/_rels/slide31.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emf"/></Relationships>
</file>

<file path=ppt/slides/_rels/slide3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3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2.png"/></Relationships>
</file>

<file path=ppt/slides/_rels/slide3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0.png"/><Relationship Id="rId1" Type="http://schemas.openxmlformats.org/officeDocument/2006/relationships/slideLayout" Target="../slideLayouts/slideLayout7.xml"/><Relationship Id="rId4" Type="http://schemas.openxmlformats.org/officeDocument/2006/relationships/image" Target="../media/image164.png"/></Relationships>
</file>

<file path=ppt/slides/_rels/slide37.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0.png"/><Relationship Id="rId1" Type="http://schemas.openxmlformats.org/officeDocument/2006/relationships/slideLayout" Target="../slideLayouts/slideLayout7.xml"/><Relationship Id="rId4" Type="http://schemas.openxmlformats.org/officeDocument/2006/relationships/image" Target="../media/image165.png"/></Relationships>
</file>

<file path=ppt/slides/_rels/slide38.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image" Target="../media/image166.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68.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0.gif"/><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7.xml"/><Relationship Id="rId4" Type="http://schemas.openxmlformats.org/officeDocument/2006/relationships/image" Target="../media/image177.png"/></Relationships>
</file>

<file path=ppt/slides/_rels/slide46.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ctrTitle"/>
          </p:nvPr>
        </p:nvSpPr>
        <p:spPr>
          <a:xfrm>
            <a:off x="2209800" y="1828801"/>
            <a:ext cx="7772400" cy="1470025"/>
          </a:xfrm>
        </p:spPr>
        <p:txBody>
          <a:bodyPr/>
          <a:lstStyle/>
          <a:p>
            <a:pPr eaLnBrk="1" hangingPunct="1"/>
            <a:r>
              <a:rPr lang="tr-TR" b="1" dirty="0" smtClean="0">
                <a:solidFill>
                  <a:srgbClr val="000066"/>
                </a:solidFill>
              </a:rPr>
              <a:t>LÖSEMİLER</a:t>
            </a:r>
          </a:p>
        </p:txBody>
      </p:sp>
      <p:sp>
        <p:nvSpPr>
          <p:cNvPr id="4099" name="Rectangle 5"/>
          <p:cNvSpPr>
            <a:spLocks noGrp="1" noChangeArrowheads="1"/>
          </p:cNvSpPr>
          <p:nvPr>
            <p:ph type="subTitle" idx="1"/>
          </p:nvPr>
        </p:nvSpPr>
        <p:spPr>
          <a:xfrm>
            <a:off x="2895600" y="4267200"/>
            <a:ext cx="6400800" cy="1752600"/>
          </a:xfrm>
        </p:spPr>
        <p:txBody>
          <a:bodyPr/>
          <a:lstStyle/>
          <a:p>
            <a:pPr eaLnBrk="1" hangingPunct="1">
              <a:buFont typeface="Wingdings" panose="05000000000000000000" pitchFamily="2" charset="2"/>
              <a:buNone/>
              <a:defRPr/>
            </a:pPr>
            <a:r>
              <a:rPr lang="tr-TR" sz="2800" dirty="0">
                <a:solidFill>
                  <a:srgbClr val="000066"/>
                </a:solidFill>
              </a:rPr>
              <a:t>Dr. </a:t>
            </a:r>
            <a:r>
              <a:rPr lang="tr-TR" sz="2800" dirty="0" smtClean="0">
                <a:solidFill>
                  <a:srgbClr val="000066"/>
                </a:solidFill>
              </a:rPr>
              <a:t>Mustafa ÇETİN</a:t>
            </a:r>
            <a:endParaRPr lang="tr-TR" sz="2800" dirty="0">
              <a:solidFill>
                <a:srgbClr val="000066"/>
              </a:solidFill>
            </a:endParaRPr>
          </a:p>
        </p:txBody>
      </p:sp>
    </p:spTree>
    <p:extLst>
      <p:ext uri="{BB962C8B-B14F-4D97-AF65-F5344CB8AC3E}">
        <p14:creationId xmlns:p14="http://schemas.microsoft.com/office/powerpoint/2010/main" val="3429948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1655442" y="2161533"/>
            <a:ext cx="8669176" cy="2174491"/>
          </a:xfrm>
        </p:spPr>
        <p:txBody>
          <a:bodyPr vert="horz" wrap="square" lIns="0" tIns="414259" rIns="0" bIns="0" rtlCol="0">
            <a:spAutoFit/>
          </a:bodyPr>
          <a:lstStyle/>
          <a:p>
            <a:pPr marL="74613" indent="0">
              <a:lnSpc>
                <a:spcPct val="152000"/>
              </a:lnSpc>
              <a:spcBef>
                <a:spcPts val="75"/>
              </a:spcBef>
              <a:buNone/>
            </a:pPr>
            <a:r>
              <a:rPr lang="tr-TR" sz="2600" b="1" i="1" dirty="0">
                <a:latin typeface="Comic Sans MS" panose="030F0702030302020204" pitchFamily="66" charset="0"/>
                <a:cs typeface="Times New Roman" panose="02020603050405020304" pitchFamily="18" charset="0"/>
              </a:rPr>
              <a:t>“ </a:t>
            </a:r>
            <a:r>
              <a:rPr lang="tr-TR" sz="2600" b="1" i="1" dirty="0" smtClean="0">
                <a:latin typeface="Comic Sans MS" panose="030F0702030302020204" pitchFamily="66" charset="0"/>
                <a:cs typeface="Times New Roman" panose="02020603050405020304" pitchFamily="18" charset="0"/>
              </a:rPr>
              <a:t> Hematopoetik Kök Hücrelerin Malign Neoplastik Proliferasyonu Sonucu İmmatür Hemapoetik Hücrelerin  Kemik İliğinde Birikmesidir.</a:t>
            </a:r>
            <a:endParaRPr lang="tr-TR" sz="2600" dirty="0">
              <a:latin typeface="Comic Sans MS" panose="030F0702030302020204" pitchFamily="66" charset="0"/>
              <a:cs typeface="Times New Roman" panose="02020603050405020304" pitchFamily="18" charset="0"/>
            </a:endParaRPr>
          </a:p>
        </p:txBody>
      </p:sp>
      <p:sp>
        <p:nvSpPr>
          <p:cNvPr id="4" name="Unvan 3"/>
          <p:cNvSpPr>
            <a:spLocks noGrp="1"/>
          </p:cNvSpPr>
          <p:nvPr>
            <p:ph type="title"/>
          </p:nvPr>
        </p:nvSpPr>
        <p:spPr/>
        <p:txBody>
          <a:bodyPr/>
          <a:lstStyle/>
          <a:p>
            <a:endParaRPr lang="tr-TR"/>
          </a:p>
        </p:txBody>
      </p:sp>
    </p:spTree>
    <p:extLst>
      <p:ext uri="{BB962C8B-B14F-4D97-AF65-F5344CB8AC3E}">
        <p14:creationId xmlns:p14="http://schemas.microsoft.com/office/powerpoint/2010/main" val="4294528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29260" y="826743"/>
            <a:ext cx="7793037" cy="1462087"/>
          </a:xfrm>
        </p:spPr>
        <p:txBody>
          <a:bodyPr/>
          <a:lstStyle/>
          <a:p>
            <a:pPr eaLnBrk="1" hangingPunct="1">
              <a:defRPr/>
            </a:pPr>
            <a:r>
              <a:rPr lang="tr-TR" b="1" i="1" dirty="0" smtClean="0">
                <a:solidFill>
                  <a:srgbClr val="571F1F"/>
                </a:solidFill>
                <a:latin typeface="Comic Sans MS" panose="030F0702030302020204" pitchFamily="66" charset="0"/>
              </a:rPr>
              <a:t>Tarihçe</a:t>
            </a:r>
            <a:endParaRPr lang="en-US" b="1" i="1" dirty="0" smtClean="0">
              <a:solidFill>
                <a:srgbClr val="571F1F"/>
              </a:solidFill>
              <a:latin typeface="Comic Sans MS" panose="030F0702030302020204" pitchFamily="66" charset="0"/>
            </a:endParaRPr>
          </a:p>
        </p:txBody>
      </p:sp>
      <p:sp>
        <p:nvSpPr>
          <p:cNvPr id="61443" name="Rectangle 3"/>
          <p:cNvSpPr>
            <a:spLocks noGrp="1" noChangeArrowheads="1"/>
          </p:cNvSpPr>
          <p:nvPr>
            <p:ph type="body" idx="1"/>
          </p:nvPr>
        </p:nvSpPr>
        <p:spPr>
          <a:xfrm>
            <a:off x="1158240" y="1131964"/>
            <a:ext cx="9946640" cy="4572000"/>
          </a:xfrm>
        </p:spPr>
        <p:txBody>
          <a:bodyPr>
            <a:normAutofit/>
          </a:bodyPr>
          <a:lstStyle/>
          <a:p>
            <a:pPr eaLnBrk="1" hangingPunct="1">
              <a:lnSpc>
                <a:spcPct val="200000"/>
              </a:lnSpc>
              <a:spcBef>
                <a:spcPct val="50000"/>
              </a:spcBef>
            </a:pPr>
            <a:endParaRPr lang="tr-TR" sz="2400" b="1" i="1" dirty="0" smtClean="0">
              <a:solidFill>
                <a:srgbClr val="000066"/>
              </a:solidFill>
              <a:latin typeface="Comic Sans MS" panose="030F0702030302020204" pitchFamily="66" charset="0"/>
            </a:endParaRPr>
          </a:p>
          <a:p>
            <a:pPr marL="0" indent="0" eaLnBrk="1" hangingPunct="1">
              <a:lnSpc>
                <a:spcPct val="200000"/>
              </a:lnSpc>
              <a:spcBef>
                <a:spcPct val="50000"/>
              </a:spcBef>
              <a:buNone/>
            </a:pPr>
            <a:r>
              <a:rPr lang="tr-TR" sz="2400" b="1" i="1" dirty="0" smtClean="0">
                <a:solidFill>
                  <a:srgbClr val="000066"/>
                </a:solidFill>
                <a:latin typeface="Comic Sans MS" panose="030F0702030302020204" pitchFamily="66" charset="0"/>
              </a:rPr>
              <a:t> ‘</a:t>
            </a:r>
            <a:r>
              <a:rPr lang="tr-TR" sz="2600" b="1" i="1" dirty="0">
                <a:latin typeface="Comic Sans MS" panose="030F0702030302020204" pitchFamily="66" charset="0"/>
                <a:cs typeface="Times New Roman" panose="02020603050405020304" pitchFamily="18" charset="0"/>
              </a:rPr>
              <a:t>’İlk olarak 1845</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de Alman patolog </a:t>
            </a:r>
            <a:r>
              <a:rPr lang="tr-TR" altLang="ja-JP" sz="2600" b="1" i="1" dirty="0" err="1">
                <a:latin typeface="Comic Sans MS" panose="030F0702030302020204" pitchFamily="66" charset="0"/>
                <a:cs typeface="Times New Roman" panose="02020603050405020304" pitchFamily="18" charset="0"/>
              </a:rPr>
              <a:t>Rudolf</a:t>
            </a:r>
            <a:r>
              <a:rPr lang="tr-TR" altLang="ja-JP" sz="2600" b="1" i="1" dirty="0">
                <a:latin typeface="Comic Sans MS" panose="030F0702030302020204" pitchFamily="66" charset="0"/>
                <a:cs typeface="Times New Roman" panose="02020603050405020304" pitchFamily="18" charset="0"/>
              </a:rPr>
              <a:t> </a:t>
            </a:r>
            <a:r>
              <a:rPr lang="tr-TR" altLang="ja-JP" sz="2600" b="1" i="1" dirty="0" err="1">
                <a:latin typeface="Comic Sans MS" panose="030F0702030302020204" pitchFamily="66" charset="0"/>
                <a:cs typeface="Times New Roman" panose="02020603050405020304" pitchFamily="18" charset="0"/>
              </a:rPr>
              <a:t>Virchow</a:t>
            </a:r>
            <a:r>
              <a:rPr lang="tr-TR" altLang="ja-JP" sz="2600" b="1" i="1" dirty="0">
                <a:latin typeface="Comic Sans MS" panose="030F0702030302020204" pitchFamily="66" charset="0"/>
                <a:cs typeface="Times New Roman" panose="02020603050405020304" pitchFamily="18" charset="0"/>
              </a:rPr>
              <a:t> </a:t>
            </a:r>
            <a:r>
              <a:rPr lang="ja-JP" altLang="tr-TR" sz="2600" b="1" i="1" dirty="0">
                <a:latin typeface="Comic Sans MS" panose="030F0702030302020204" pitchFamily="66" charset="0"/>
                <a:cs typeface="Times New Roman" panose="02020603050405020304" pitchFamily="18" charset="0"/>
              </a:rPr>
              <a:t>“</a:t>
            </a:r>
            <a:r>
              <a:rPr lang="tr-TR" altLang="ja-JP" sz="2600" b="1" i="1" dirty="0" err="1">
                <a:latin typeface="Comic Sans MS" panose="030F0702030302020204" pitchFamily="66" charset="0"/>
                <a:cs typeface="Times New Roman" panose="02020603050405020304" pitchFamily="18" charset="0"/>
              </a:rPr>
              <a:t>weisses</a:t>
            </a:r>
            <a:r>
              <a:rPr lang="tr-TR" altLang="ja-JP" sz="2600" b="1" i="1" dirty="0">
                <a:latin typeface="Comic Sans MS" panose="030F0702030302020204" pitchFamily="66" charset="0"/>
                <a:cs typeface="Times New Roman" panose="02020603050405020304" pitchFamily="18" charset="0"/>
              </a:rPr>
              <a:t> </a:t>
            </a:r>
            <a:r>
              <a:rPr lang="tr-TR" altLang="ja-JP" sz="2600" b="1" i="1" dirty="0" err="1">
                <a:latin typeface="Comic Sans MS" panose="030F0702030302020204" pitchFamily="66" charset="0"/>
                <a:cs typeface="Times New Roman" panose="02020603050405020304" pitchFamily="18" charset="0"/>
              </a:rPr>
              <a:t>blut</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 (beyaz kan) nedeniyle ölen bir hasta tanımlamış ve 1847 yılında </a:t>
            </a:r>
            <a:r>
              <a:rPr lang="ja-JP" altLang="tr-TR" sz="2600" b="1" i="1" dirty="0">
                <a:latin typeface="Comic Sans MS" panose="030F0702030302020204" pitchFamily="66" charset="0"/>
                <a:cs typeface="Times New Roman" panose="02020603050405020304" pitchFamily="18" charset="0"/>
              </a:rPr>
              <a:t>“</a:t>
            </a:r>
            <a:r>
              <a:rPr lang="tr-TR" altLang="ja-JP" sz="2600" b="1" i="1" dirty="0" err="1">
                <a:latin typeface="Comic Sans MS" panose="030F0702030302020204" pitchFamily="66" charset="0"/>
                <a:cs typeface="Times New Roman" panose="02020603050405020304" pitchFamily="18" charset="0"/>
              </a:rPr>
              <a:t>leukemia</a:t>
            </a:r>
            <a:r>
              <a:rPr lang="ja-JP" altLang="tr-TR" sz="2600" b="1" i="1" dirty="0">
                <a:latin typeface="Comic Sans MS" panose="030F0702030302020204" pitchFamily="66" charset="0"/>
                <a:cs typeface="Times New Roman" panose="02020603050405020304" pitchFamily="18" charset="0"/>
              </a:rPr>
              <a:t>”</a:t>
            </a:r>
            <a:r>
              <a:rPr lang="tr-TR" altLang="ja-JP" sz="2600" b="1" i="1" dirty="0">
                <a:latin typeface="Comic Sans MS" panose="030F0702030302020204" pitchFamily="66" charset="0"/>
                <a:cs typeface="Times New Roman" panose="02020603050405020304" pitchFamily="18" charset="0"/>
              </a:rPr>
              <a:t> terimini kullanmıştır’’</a:t>
            </a:r>
          </a:p>
          <a:p>
            <a:pPr eaLnBrk="1" hangingPunct="1">
              <a:lnSpc>
                <a:spcPct val="200000"/>
              </a:lnSpc>
              <a:spcBef>
                <a:spcPct val="50000"/>
              </a:spcBef>
            </a:pPr>
            <a:endParaRPr lang="tr-TR" sz="2600" b="1" i="1" dirty="0">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421658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83356" y="655638"/>
            <a:ext cx="10515600" cy="1325563"/>
          </a:xfrm>
        </p:spPr>
        <p:txBody>
          <a:bodyPr>
            <a:normAutofit/>
          </a:bodyPr>
          <a:lstStyle/>
          <a:p>
            <a:pPr eaLnBrk="1" hangingPunct="1">
              <a:defRPr/>
            </a:pPr>
            <a:r>
              <a:rPr lang="tr-TR" sz="4000" b="1" i="1" dirty="0" smtClean="0">
                <a:solidFill>
                  <a:srgbClr val="571F1F"/>
                </a:solidFill>
                <a:latin typeface="Comic Sans MS" panose="030F0702030302020204" pitchFamily="66" charset="0"/>
              </a:rPr>
              <a:t>  </a:t>
            </a:r>
            <a:r>
              <a:rPr lang="en-US" sz="4000" b="1" i="1" dirty="0" smtClean="0">
                <a:solidFill>
                  <a:srgbClr val="571F1F"/>
                </a:solidFill>
                <a:latin typeface="Comic Sans MS" panose="030F0702030302020204" pitchFamily="66" charset="0"/>
              </a:rPr>
              <a:t>Myeloid </a:t>
            </a:r>
            <a:r>
              <a:rPr lang="en-US" sz="4000" b="1" i="1" dirty="0" err="1" smtClean="0">
                <a:solidFill>
                  <a:srgbClr val="571F1F"/>
                </a:solidFill>
                <a:latin typeface="Comic Sans MS" panose="030F0702030302020204" pitchFamily="66" charset="0"/>
              </a:rPr>
              <a:t>matura</a:t>
            </a:r>
            <a:r>
              <a:rPr lang="tr-TR" sz="4000" b="1" i="1" dirty="0" err="1" smtClean="0">
                <a:solidFill>
                  <a:srgbClr val="571F1F"/>
                </a:solidFill>
                <a:latin typeface="Comic Sans MS" panose="030F0702030302020204" pitchFamily="66" charset="0"/>
              </a:rPr>
              <a:t>sy</a:t>
            </a:r>
            <a:r>
              <a:rPr lang="en-US" sz="4000" b="1" i="1" dirty="0" smtClean="0">
                <a:solidFill>
                  <a:srgbClr val="571F1F"/>
                </a:solidFill>
                <a:latin typeface="Comic Sans MS" panose="030F0702030302020204" pitchFamily="66" charset="0"/>
              </a:rPr>
              <a:t>on</a:t>
            </a:r>
          </a:p>
        </p:txBody>
      </p:sp>
      <p:grpSp>
        <p:nvGrpSpPr>
          <p:cNvPr id="69635" name="Group 3"/>
          <p:cNvGrpSpPr>
            <a:grpSpLocks/>
          </p:cNvGrpSpPr>
          <p:nvPr/>
        </p:nvGrpSpPr>
        <p:grpSpPr bwMode="auto">
          <a:xfrm>
            <a:off x="1844675" y="1981201"/>
            <a:ext cx="8569325" cy="3529013"/>
            <a:chOff x="202" y="1248"/>
            <a:chExt cx="5398" cy="2223"/>
          </a:xfrm>
        </p:grpSpPr>
        <p:pic>
          <p:nvPicPr>
            <p:cNvPr id="69637" name="Picture 4"/>
            <p:cNvPicPr>
              <a:picLocks noChangeAspect="1" noChangeArrowheads="1"/>
            </p:cNvPicPr>
            <p:nvPr/>
          </p:nvPicPr>
          <p:blipFill>
            <a:blip r:embed="rId3">
              <a:extLst>
                <a:ext uri="{28A0092B-C50C-407E-A947-70E740481C1C}">
                  <a14:useLocalDpi xmlns:a14="http://schemas.microsoft.com/office/drawing/2010/main" val="0"/>
                </a:ext>
              </a:extLst>
            </a:blip>
            <a:srcRect l="15118" r="25197"/>
            <a:stretch>
              <a:fillRect/>
            </a:stretch>
          </p:blipFill>
          <p:spPr bwMode="auto">
            <a:xfrm>
              <a:off x="240"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38" name="Picture 5"/>
            <p:cNvPicPr>
              <a:picLocks noChangeAspect="1" noChangeArrowheads="1"/>
            </p:cNvPicPr>
            <p:nvPr/>
          </p:nvPicPr>
          <p:blipFill>
            <a:blip r:embed="rId4">
              <a:extLst>
                <a:ext uri="{28A0092B-C50C-407E-A947-70E740481C1C}">
                  <a14:useLocalDpi xmlns:a14="http://schemas.microsoft.com/office/drawing/2010/main" val="0"/>
                </a:ext>
              </a:extLst>
            </a:blip>
            <a:srcRect l="18478" r="21838"/>
            <a:stretch>
              <a:fillRect/>
            </a:stretch>
          </p:blipFill>
          <p:spPr bwMode="auto">
            <a:xfrm>
              <a:off x="1152"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39" name="Picture 6"/>
            <p:cNvPicPr>
              <a:picLocks noChangeAspect="1" noChangeArrowheads="1"/>
            </p:cNvPicPr>
            <p:nvPr/>
          </p:nvPicPr>
          <p:blipFill>
            <a:blip r:embed="rId5">
              <a:extLst>
                <a:ext uri="{28A0092B-C50C-407E-A947-70E740481C1C}">
                  <a14:useLocalDpi xmlns:a14="http://schemas.microsoft.com/office/drawing/2010/main" val="0"/>
                </a:ext>
              </a:extLst>
            </a:blip>
            <a:srcRect l="20158" r="20158"/>
            <a:stretch>
              <a:fillRect/>
            </a:stretch>
          </p:blipFill>
          <p:spPr bwMode="auto">
            <a:xfrm>
              <a:off x="2064"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0" name="Picture 7"/>
            <p:cNvPicPr>
              <a:picLocks noChangeAspect="1" noChangeArrowheads="1"/>
            </p:cNvPicPr>
            <p:nvPr/>
          </p:nvPicPr>
          <p:blipFill>
            <a:blip r:embed="rId6">
              <a:extLst>
                <a:ext uri="{28A0092B-C50C-407E-A947-70E740481C1C}">
                  <a14:useLocalDpi xmlns:a14="http://schemas.microsoft.com/office/drawing/2010/main" val="0"/>
                </a:ext>
              </a:extLst>
            </a:blip>
            <a:srcRect l="15118" r="25197"/>
            <a:stretch>
              <a:fillRect/>
            </a:stretch>
          </p:blipFill>
          <p:spPr bwMode="auto">
            <a:xfrm>
              <a:off x="2976" y="2415"/>
              <a:ext cx="807"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1" name="Picture 8"/>
            <p:cNvPicPr>
              <a:picLocks noChangeAspect="1" noChangeArrowheads="1"/>
            </p:cNvPicPr>
            <p:nvPr/>
          </p:nvPicPr>
          <p:blipFill>
            <a:blip r:embed="rId7">
              <a:extLst>
                <a:ext uri="{28A0092B-C50C-407E-A947-70E740481C1C}">
                  <a14:useLocalDpi xmlns:a14="http://schemas.microsoft.com/office/drawing/2010/main" val="0"/>
                </a:ext>
              </a:extLst>
            </a:blip>
            <a:srcRect l="20158" r="23517" b="6129"/>
            <a:stretch>
              <a:fillRect/>
            </a:stretch>
          </p:blipFill>
          <p:spPr bwMode="auto">
            <a:xfrm>
              <a:off x="3888" y="2415"/>
              <a:ext cx="814"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42" name="Picture 9"/>
            <p:cNvPicPr>
              <a:picLocks noChangeAspect="1" noChangeArrowheads="1"/>
            </p:cNvPicPr>
            <p:nvPr/>
          </p:nvPicPr>
          <p:blipFill>
            <a:blip r:embed="rId8">
              <a:extLst>
                <a:ext uri="{28A0092B-C50C-407E-A947-70E740481C1C}">
                  <a14:useLocalDpi xmlns:a14="http://schemas.microsoft.com/office/drawing/2010/main" val="0"/>
                </a:ext>
              </a:extLst>
            </a:blip>
            <a:srcRect l="20247" r="20247"/>
            <a:stretch>
              <a:fillRect/>
            </a:stretch>
          </p:blipFill>
          <p:spPr bwMode="auto">
            <a:xfrm>
              <a:off x="4800" y="2415"/>
              <a:ext cx="800" cy="10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9643" name="Text Box 10"/>
            <p:cNvSpPr txBox="1">
              <a:spLocks noChangeArrowheads="1"/>
            </p:cNvSpPr>
            <p:nvPr/>
          </p:nvSpPr>
          <p:spPr bwMode="auto">
            <a:xfrm>
              <a:off x="202" y="1248"/>
              <a:ext cx="85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lgn="ctr">
                <a:spcBef>
                  <a:spcPct val="0"/>
                </a:spcBef>
                <a:buClrTx/>
                <a:buSzTx/>
                <a:buFontTx/>
                <a:buNone/>
              </a:pPr>
              <a:r>
                <a:rPr lang="en-US" sz="1800" i="1" dirty="0" err="1">
                  <a:latin typeface="Comic Sans MS" panose="030F0702030302020204" pitchFamily="66" charset="0"/>
                </a:rPr>
                <a:t>myeloblast</a:t>
              </a:r>
              <a:endParaRPr lang="en-US" sz="1800" i="1" dirty="0">
                <a:latin typeface="Comic Sans MS" panose="030F0702030302020204" pitchFamily="66" charset="0"/>
              </a:endParaRPr>
            </a:p>
          </p:txBody>
        </p:sp>
        <p:sp>
          <p:nvSpPr>
            <p:cNvPr id="69644" name="Text Box 11"/>
            <p:cNvSpPr txBox="1">
              <a:spLocks noChangeArrowheads="1"/>
            </p:cNvSpPr>
            <p:nvPr/>
          </p:nvSpPr>
          <p:spPr bwMode="auto">
            <a:xfrm>
              <a:off x="1056" y="1248"/>
              <a:ext cx="90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promyelo</a:t>
              </a:r>
              <a:r>
                <a:rPr lang="tr-TR" sz="1800" i="1">
                  <a:latin typeface="Comic Sans MS" panose="030F0702030302020204" pitchFamily="66" charset="0"/>
                </a:rPr>
                <a:t>sit</a:t>
              </a:r>
              <a:endParaRPr lang="en-US" sz="1800" i="1">
                <a:latin typeface="Comic Sans MS" panose="030F0702030302020204" pitchFamily="66" charset="0"/>
              </a:endParaRPr>
            </a:p>
          </p:txBody>
        </p:sp>
        <p:sp>
          <p:nvSpPr>
            <p:cNvPr id="69645" name="Text Box 12"/>
            <p:cNvSpPr txBox="1">
              <a:spLocks noChangeArrowheads="1"/>
            </p:cNvSpPr>
            <p:nvPr/>
          </p:nvSpPr>
          <p:spPr bwMode="auto">
            <a:xfrm>
              <a:off x="2064" y="1248"/>
              <a:ext cx="6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myelo</a:t>
              </a:r>
              <a:r>
                <a:rPr lang="tr-TR" sz="1800" i="1">
                  <a:latin typeface="Comic Sans MS" panose="030F0702030302020204" pitchFamily="66" charset="0"/>
                </a:rPr>
                <a:t>sit</a:t>
              </a:r>
              <a:endParaRPr lang="en-US" sz="1800" i="1">
                <a:latin typeface="Comic Sans MS" panose="030F0702030302020204" pitchFamily="66" charset="0"/>
              </a:endParaRPr>
            </a:p>
          </p:txBody>
        </p:sp>
        <p:pic>
          <p:nvPicPr>
            <p:cNvPr id="69646" name="Picture 13"/>
            <p:cNvPicPr>
              <a:picLocks noChangeAspect="1" noChangeArrowheads="1"/>
            </p:cNvPicPr>
            <p:nvPr/>
          </p:nvPicPr>
          <p:blipFill>
            <a:blip r:embed="rId9">
              <a:extLst>
                <a:ext uri="{28A0092B-C50C-407E-A947-70E740481C1C}">
                  <a14:useLocalDpi xmlns:a14="http://schemas.microsoft.com/office/drawing/2010/main" val="0"/>
                </a:ext>
              </a:extLst>
            </a:blip>
            <a:srcRect b="23041"/>
            <a:stretch>
              <a:fillRect/>
            </a:stretch>
          </p:blipFill>
          <p:spPr bwMode="auto">
            <a:xfrm>
              <a:off x="2976" y="1647"/>
              <a:ext cx="806"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7" name="Picture 14"/>
            <p:cNvPicPr>
              <a:picLocks noChangeAspect="1" noChangeArrowheads="1"/>
            </p:cNvPicPr>
            <p:nvPr/>
          </p:nvPicPr>
          <p:blipFill>
            <a:blip r:embed="rId10">
              <a:extLst>
                <a:ext uri="{28A0092B-C50C-407E-A947-70E740481C1C}">
                  <a14:useLocalDpi xmlns:a14="http://schemas.microsoft.com/office/drawing/2010/main" val="0"/>
                </a:ext>
              </a:extLst>
            </a:blip>
            <a:srcRect b="22769"/>
            <a:stretch>
              <a:fillRect/>
            </a:stretch>
          </p:blipFill>
          <p:spPr bwMode="auto">
            <a:xfrm>
              <a:off x="2064" y="1599"/>
              <a:ext cx="720"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8" name="Text Box 15"/>
            <p:cNvSpPr txBox="1">
              <a:spLocks noChangeArrowheads="1"/>
            </p:cNvSpPr>
            <p:nvPr/>
          </p:nvSpPr>
          <p:spPr bwMode="auto">
            <a:xfrm>
              <a:off x="2880" y="1248"/>
              <a:ext cx="101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metamyelo</a:t>
              </a:r>
              <a:r>
                <a:rPr lang="tr-TR" sz="1800" i="1">
                  <a:latin typeface="Comic Sans MS" panose="030F0702030302020204" pitchFamily="66" charset="0"/>
                </a:rPr>
                <a:t>sit</a:t>
              </a:r>
              <a:endParaRPr lang="en-US" sz="1800" i="1">
                <a:latin typeface="Comic Sans MS" panose="030F0702030302020204" pitchFamily="66" charset="0"/>
              </a:endParaRPr>
            </a:p>
          </p:txBody>
        </p:sp>
        <p:pic>
          <p:nvPicPr>
            <p:cNvPr id="69649" name="Picture 16"/>
            <p:cNvPicPr>
              <a:picLocks noChangeAspect="1" noChangeArrowheads="1"/>
            </p:cNvPicPr>
            <p:nvPr/>
          </p:nvPicPr>
          <p:blipFill>
            <a:blip r:embed="rId11">
              <a:extLst>
                <a:ext uri="{28A0092B-C50C-407E-A947-70E740481C1C}">
                  <a14:useLocalDpi xmlns:a14="http://schemas.microsoft.com/office/drawing/2010/main" val="0"/>
                </a:ext>
              </a:extLst>
            </a:blip>
            <a:srcRect b="21478"/>
            <a:stretch>
              <a:fillRect/>
            </a:stretch>
          </p:blipFill>
          <p:spPr bwMode="auto">
            <a:xfrm>
              <a:off x="288" y="1599"/>
              <a:ext cx="759"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0" name="Picture 17"/>
            <p:cNvPicPr>
              <a:picLocks noChangeAspect="1" noChangeArrowheads="1"/>
            </p:cNvPicPr>
            <p:nvPr/>
          </p:nvPicPr>
          <p:blipFill>
            <a:blip r:embed="rId12">
              <a:extLst>
                <a:ext uri="{28A0092B-C50C-407E-A947-70E740481C1C}">
                  <a14:useLocalDpi xmlns:a14="http://schemas.microsoft.com/office/drawing/2010/main" val="0"/>
                </a:ext>
              </a:extLst>
            </a:blip>
            <a:srcRect r="4608" b="21721"/>
            <a:stretch>
              <a:fillRect/>
            </a:stretch>
          </p:blipFill>
          <p:spPr bwMode="auto">
            <a:xfrm>
              <a:off x="1152" y="1599"/>
              <a:ext cx="816" cy="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1" name="Picture 18"/>
            <p:cNvPicPr>
              <a:picLocks noChangeAspect="1" noChangeArrowheads="1"/>
            </p:cNvPicPr>
            <p:nvPr/>
          </p:nvPicPr>
          <p:blipFill>
            <a:blip r:embed="rId13">
              <a:extLst>
                <a:ext uri="{28A0092B-C50C-407E-A947-70E740481C1C}">
                  <a14:useLocalDpi xmlns:a14="http://schemas.microsoft.com/office/drawing/2010/main" val="0"/>
                </a:ext>
              </a:extLst>
            </a:blip>
            <a:srcRect b="21979"/>
            <a:stretch>
              <a:fillRect/>
            </a:stretch>
          </p:blipFill>
          <p:spPr bwMode="auto">
            <a:xfrm>
              <a:off x="4800" y="1647"/>
              <a:ext cx="726" cy="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2" name="Picture 19"/>
            <p:cNvPicPr>
              <a:picLocks noChangeAspect="1" noChangeArrowheads="1"/>
            </p:cNvPicPr>
            <p:nvPr/>
          </p:nvPicPr>
          <p:blipFill>
            <a:blip r:embed="rId14">
              <a:extLst>
                <a:ext uri="{28A0092B-C50C-407E-A947-70E740481C1C}">
                  <a14:useLocalDpi xmlns:a14="http://schemas.microsoft.com/office/drawing/2010/main" val="0"/>
                </a:ext>
              </a:extLst>
            </a:blip>
            <a:srcRect b="22769"/>
            <a:stretch>
              <a:fillRect/>
            </a:stretch>
          </p:blipFill>
          <p:spPr bwMode="auto">
            <a:xfrm>
              <a:off x="3984" y="1647"/>
              <a:ext cx="617" cy="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3" name="Text Box 20"/>
            <p:cNvSpPr txBox="1">
              <a:spLocks noChangeArrowheads="1"/>
            </p:cNvSpPr>
            <p:nvPr/>
          </p:nvSpPr>
          <p:spPr bwMode="auto">
            <a:xfrm>
              <a:off x="4032" y="1248"/>
              <a:ext cx="4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band</a:t>
              </a:r>
            </a:p>
          </p:txBody>
        </p:sp>
        <p:sp>
          <p:nvSpPr>
            <p:cNvPr id="69654" name="Text Box 21"/>
            <p:cNvSpPr txBox="1">
              <a:spLocks noChangeArrowheads="1"/>
            </p:cNvSpPr>
            <p:nvPr/>
          </p:nvSpPr>
          <p:spPr bwMode="auto">
            <a:xfrm>
              <a:off x="4752" y="1248"/>
              <a:ext cx="63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spcBef>
                  <a:spcPct val="0"/>
                </a:spcBef>
                <a:buClrTx/>
                <a:buSzTx/>
                <a:buFontTx/>
                <a:buNone/>
              </a:pPr>
              <a:r>
                <a:rPr lang="en-US" sz="1800" i="1">
                  <a:latin typeface="Comic Sans MS" panose="030F0702030302020204" pitchFamily="66" charset="0"/>
                </a:rPr>
                <a:t>n</a:t>
              </a:r>
              <a:r>
                <a:rPr lang="tr-TR" sz="1800" i="1">
                  <a:latin typeface="Comic Sans MS" panose="030F0702030302020204" pitchFamily="66" charset="0"/>
                </a:rPr>
                <a:t>ö</a:t>
              </a:r>
              <a:r>
                <a:rPr lang="en-US" sz="1800" i="1">
                  <a:latin typeface="Comic Sans MS" panose="030F0702030302020204" pitchFamily="66" charset="0"/>
                </a:rPr>
                <a:t>tro</a:t>
              </a:r>
              <a:r>
                <a:rPr lang="tr-TR" sz="1800" i="1">
                  <a:latin typeface="Comic Sans MS" panose="030F0702030302020204" pitchFamily="66" charset="0"/>
                </a:rPr>
                <a:t>f</a:t>
              </a:r>
              <a:r>
                <a:rPr lang="en-US" sz="1800" i="1">
                  <a:latin typeface="Comic Sans MS" panose="030F0702030302020204" pitchFamily="66" charset="0"/>
                </a:rPr>
                <a:t>il</a:t>
              </a:r>
            </a:p>
          </p:txBody>
        </p:sp>
      </p:grpSp>
    </p:spTree>
    <p:extLst>
      <p:ext uri="{BB962C8B-B14F-4D97-AF65-F5344CB8AC3E}">
        <p14:creationId xmlns:p14="http://schemas.microsoft.com/office/powerpoint/2010/main" val="3782145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sz="half" idx="1"/>
          </p:nvPr>
        </p:nvSpPr>
        <p:spPr>
          <a:xfrm>
            <a:off x="1664645" y="1911311"/>
            <a:ext cx="8064500" cy="4435475"/>
          </a:xfrm>
        </p:spPr>
        <p:txBody>
          <a:bodyPr>
            <a:normAutofit/>
          </a:bodyPr>
          <a:lstStyle/>
          <a:p>
            <a:pPr eaLnBrk="1" hangingPunct="1">
              <a:buClr>
                <a:srgbClr val="336699"/>
              </a:buClr>
            </a:pPr>
            <a:r>
              <a:rPr lang="tr-TR" sz="2400" i="1" dirty="0" smtClean="0">
                <a:latin typeface="Comic Sans MS" panose="030F0702030302020204" pitchFamily="66" charset="0"/>
              </a:rPr>
              <a:t>Görülme sıklığı:  3.4/100000/yıl</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Medyan görülme yaşı: 60-65</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Erişkinde; %80-90</a:t>
            </a:r>
            <a:r>
              <a:rPr lang="ja-JP" altLang="tr-TR" sz="2400" i="1" dirty="0" smtClean="0">
                <a:latin typeface="Comic Sans MS" panose="030F0702030302020204" pitchFamily="66" charset="0"/>
              </a:rPr>
              <a:t>’</a:t>
            </a:r>
            <a:r>
              <a:rPr lang="tr-TR" altLang="ja-JP" sz="2400" i="1" dirty="0" smtClean="0">
                <a:latin typeface="Comic Sans MS" panose="030F0702030302020204" pitchFamily="66" charset="0"/>
              </a:rPr>
              <a:t>ı AML, %10-20</a:t>
            </a:r>
            <a:r>
              <a:rPr lang="ja-JP" altLang="tr-TR" sz="2400" i="1" dirty="0" smtClean="0">
                <a:latin typeface="Comic Sans MS" panose="030F0702030302020204" pitchFamily="66" charset="0"/>
              </a:rPr>
              <a:t>’</a:t>
            </a:r>
            <a:r>
              <a:rPr lang="tr-TR" altLang="ja-JP" sz="2400" i="1" dirty="0" smtClean="0">
                <a:latin typeface="Comic Sans MS" panose="030F0702030302020204" pitchFamily="66" charset="0"/>
              </a:rPr>
              <a:t>si ALL</a:t>
            </a:r>
          </a:p>
          <a:p>
            <a:pPr eaLnBrk="1" hangingPunct="1">
              <a:buClr>
                <a:srgbClr val="336699"/>
              </a:buClr>
            </a:pPr>
            <a:endParaRPr lang="tr-TR" sz="2400" i="1" dirty="0" smtClean="0">
              <a:latin typeface="Comic Sans MS" panose="030F0702030302020204" pitchFamily="66" charset="0"/>
            </a:endParaRPr>
          </a:p>
          <a:p>
            <a:pPr eaLnBrk="1" hangingPunct="1">
              <a:buClr>
                <a:srgbClr val="336699"/>
              </a:buClr>
            </a:pPr>
            <a:r>
              <a:rPr lang="tr-TR" sz="2400" i="1" dirty="0" smtClean="0">
                <a:latin typeface="Comic Sans MS" panose="030F0702030302020204" pitchFamily="66" charset="0"/>
              </a:rPr>
              <a:t>Erkek/kadın: 1/1</a:t>
            </a:r>
          </a:p>
        </p:txBody>
      </p:sp>
      <p:sp>
        <p:nvSpPr>
          <p:cNvPr id="4" name="object 3"/>
          <p:cNvSpPr txBox="1">
            <a:spLocks noGrp="1"/>
          </p:cNvSpPr>
          <p:nvPr>
            <p:ph type="title"/>
          </p:nvPr>
        </p:nvSpPr>
        <p:spPr/>
        <p:txBody>
          <a:bodyPr vert="horz" lIns="0" tIns="13575" rIns="0" bIns="0" rtlCol="0" anchor="ctr">
            <a:spAutoFit/>
          </a:bodyPr>
          <a:lstStyle/>
          <a:p>
            <a:pPr marL="10860">
              <a:spcBef>
                <a:spcPts val="107"/>
              </a:spcBef>
              <a:defRPr/>
            </a:pPr>
            <a:r>
              <a:rPr lang="tr-TR" sz="4062" b="1" i="1" spc="4" dirty="0" smtClean="0">
                <a:solidFill>
                  <a:srgbClr val="571F1F"/>
                </a:solidFill>
                <a:latin typeface="Comic Sans MS" panose="030F0702030302020204" pitchFamily="66" charset="0"/>
                <a:cs typeface="Footlight MT Light"/>
              </a:rPr>
              <a:t>Lösemi</a:t>
            </a:r>
            <a:endParaRPr sz="4062" b="1" i="1" dirty="0">
              <a:solidFill>
                <a:srgbClr val="571F1F"/>
              </a:solidFill>
              <a:latin typeface="Comic Sans MS" panose="030F0702030302020204" pitchFamily="66" charset="0"/>
              <a:cs typeface="Footlight MT Light"/>
            </a:endParaRPr>
          </a:p>
        </p:txBody>
      </p:sp>
    </p:spTree>
    <p:extLst>
      <p:ext uri="{BB962C8B-B14F-4D97-AF65-F5344CB8AC3E}">
        <p14:creationId xmlns:p14="http://schemas.microsoft.com/office/powerpoint/2010/main" val="501827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022" y="1506579"/>
            <a:ext cx="6558148" cy="4351338"/>
          </a:xfrm>
        </p:spPr>
        <p:txBody>
          <a:bodyPr>
            <a:normAutofit/>
          </a:bodyPr>
          <a:lstStyle/>
          <a:p>
            <a:pPr>
              <a:lnSpc>
                <a:spcPct val="200000"/>
              </a:lnSpc>
            </a:pPr>
            <a:r>
              <a:rPr lang="tr-TR" sz="1800" dirty="0">
                <a:latin typeface="Comic Sans MS" panose="030F0702030302020204" pitchFamily="66" charset="0"/>
              </a:rPr>
              <a:t>ALL  çocukluk çağının en yaygın kanseridir. </a:t>
            </a:r>
            <a:endParaRPr lang="tr-TR" sz="1800" dirty="0" smtClean="0">
              <a:latin typeface="Comic Sans MS" panose="030F0702030302020204" pitchFamily="66" charset="0"/>
            </a:endParaRPr>
          </a:p>
          <a:p>
            <a:pPr lvl="1">
              <a:lnSpc>
                <a:spcPct val="200000"/>
              </a:lnSpc>
            </a:pPr>
            <a:r>
              <a:rPr lang="tr-TR" sz="1400" dirty="0" smtClean="0">
                <a:latin typeface="Comic Sans MS" panose="030F0702030302020204" pitchFamily="66" charset="0"/>
              </a:rPr>
              <a:t>En </a:t>
            </a:r>
            <a:r>
              <a:rPr lang="tr-TR" sz="1400" dirty="0">
                <a:latin typeface="Comic Sans MS" panose="030F0702030302020204" pitchFamily="66" charset="0"/>
              </a:rPr>
              <a:t>yüksek </a:t>
            </a:r>
            <a:r>
              <a:rPr lang="tr-TR" sz="1400" dirty="0" err="1">
                <a:latin typeface="Comic Sans MS" panose="030F0702030302020204" pitchFamily="66" charset="0"/>
              </a:rPr>
              <a:t>insidansı</a:t>
            </a:r>
            <a:r>
              <a:rPr lang="tr-TR" sz="1400" dirty="0">
                <a:latin typeface="Comic Sans MS" panose="030F0702030302020204" pitchFamily="66" charset="0"/>
              </a:rPr>
              <a:t> 0-4 yaş arası</a:t>
            </a:r>
            <a:r>
              <a:rPr lang="tr-TR" sz="1400" dirty="0">
                <a:solidFill>
                  <a:srgbClr val="C00000"/>
                </a:solidFill>
                <a:latin typeface="Comic Sans MS" panose="030F0702030302020204" pitchFamily="66" charset="0"/>
              </a:rPr>
              <a:t> </a:t>
            </a:r>
            <a:r>
              <a:rPr lang="tr-TR" sz="1400" dirty="0">
                <a:latin typeface="Comic Sans MS" panose="030F0702030302020204" pitchFamily="66" charset="0"/>
              </a:rPr>
              <a:t>(</a:t>
            </a:r>
            <a:r>
              <a:rPr lang="en-US" sz="1400" dirty="0">
                <a:latin typeface="Comic Sans MS" panose="030F0702030302020204" pitchFamily="66" charset="0"/>
              </a:rPr>
              <a:t>3-4/100.000</a:t>
            </a:r>
            <a:r>
              <a:rPr lang="tr-TR" sz="1400" dirty="0">
                <a:latin typeface="Comic Sans MS" panose="030F0702030302020204" pitchFamily="66" charset="0"/>
              </a:rPr>
              <a:t>). </a:t>
            </a:r>
          </a:p>
          <a:p>
            <a:pPr>
              <a:lnSpc>
                <a:spcPct val="200000"/>
              </a:lnSpc>
            </a:pPr>
            <a:r>
              <a:rPr lang="tr-TR" sz="1800" dirty="0">
                <a:latin typeface="Comic Sans MS" panose="030F0702030302020204" pitchFamily="66" charset="0"/>
              </a:rPr>
              <a:t>AML ise erişkinlerde daha yaygın olarak görülür. </a:t>
            </a:r>
          </a:p>
          <a:p>
            <a:pPr lvl="1">
              <a:lnSpc>
                <a:spcPct val="200000"/>
              </a:lnSpc>
            </a:pPr>
            <a:r>
              <a:rPr lang="tr-TR" sz="1400" dirty="0" err="1">
                <a:latin typeface="Comic Sans MS" panose="030F0702030302020204" pitchFamily="66" charset="0"/>
              </a:rPr>
              <a:t>İnisidansı</a:t>
            </a:r>
            <a:r>
              <a:rPr lang="tr-TR" sz="1400" dirty="0">
                <a:latin typeface="Comic Sans MS" panose="030F0702030302020204" pitchFamily="66" charset="0"/>
              </a:rPr>
              <a:t> yıllık 4/100.000. Vakaların 2/3’ü 60 yaş üzerinde görülür. </a:t>
            </a:r>
            <a:endParaRPr lang="tr-TR" sz="1400" dirty="0" smtClean="0">
              <a:latin typeface="Comic Sans MS" panose="030F0702030302020204" pitchFamily="66" charset="0"/>
            </a:endParaRPr>
          </a:p>
          <a:p>
            <a:pPr lvl="1">
              <a:lnSpc>
                <a:spcPct val="200000"/>
              </a:lnSpc>
            </a:pPr>
            <a:r>
              <a:rPr lang="tr-TR" sz="1400" dirty="0" smtClean="0">
                <a:latin typeface="Comic Sans MS" panose="030F0702030302020204" pitchFamily="66" charset="0"/>
              </a:rPr>
              <a:t>Yaşla </a:t>
            </a:r>
            <a:r>
              <a:rPr lang="tr-TR" sz="1400" dirty="0">
                <a:latin typeface="Comic Sans MS" panose="030F0702030302020204" pitchFamily="66" charset="0"/>
              </a:rPr>
              <a:t>sıklığı artar. En sık 65-74 yaş arasında görülür</a:t>
            </a:r>
            <a:r>
              <a:rPr lang="tr-TR" sz="1400" dirty="0" smtClean="0">
                <a:latin typeface="Comic Sans MS" panose="030F0702030302020204" pitchFamily="66" charset="0"/>
              </a:rPr>
              <a:t>.</a:t>
            </a:r>
          </a:p>
          <a:p>
            <a:pPr lvl="1">
              <a:lnSpc>
                <a:spcPct val="200000"/>
              </a:lnSpc>
            </a:pPr>
            <a:r>
              <a:rPr lang="tr-TR" sz="1400" dirty="0">
                <a:latin typeface="Comic Sans MS" panose="030F0702030302020204" pitchFamily="66" charset="0"/>
              </a:rPr>
              <a:t>Genellikle </a:t>
            </a:r>
            <a:r>
              <a:rPr lang="tr-TR" sz="1400" dirty="0" err="1">
                <a:latin typeface="Comic Sans MS" panose="030F0702030302020204" pitchFamily="66" charset="0"/>
              </a:rPr>
              <a:t>sporadik</a:t>
            </a:r>
            <a:r>
              <a:rPr lang="tr-TR" sz="1400" dirty="0">
                <a:latin typeface="Comic Sans MS" panose="030F0702030302020204" pitchFamily="66" charset="0"/>
              </a:rPr>
              <a:t> görülür ancak bazı risk faktörleri görülme sıklığını artırabilir. </a:t>
            </a:r>
          </a:p>
          <a:p>
            <a:pPr lvl="1">
              <a:lnSpc>
                <a:spcPct val="200000"/>
              </a:lnSpc>
            </a:pPr>
            <a:endParaRPr lang="tr-TR" sz="1400" dirty="0">
              <a:latin typeface="Comic Sans MS" panose="030F0702030302020204" pitchFamily="66" charset="0"/>
            </a:endParaRPr>
          </a:p>
          <a:p>
            <a:pPr>
              <a:lnSpc>
                <a:spcPct val="200000"/>
              </a:lnSpc>
            </a:pPr>
            <a:endParaRPr lang="tr-TR" sz="1800" dirty="0">
              <a:latin typeface="Comic Sans MS" panose="030F0702030302020204" pitchFamily="66" charset="0"/>
            </a:endParaRPr>
          </a:p>
          <a:p>
            <a:pPr lvl="1">
              <a:lnSpc>
                <a:spcPct val="200000"/>
              </a:lnSpc>
            </a:pPr>
            <a:endParaRPr lang="tr-TR" sz="1400" dirty="0">
              <a:latin typeface="Comic Sans MS" panose="030F0702030302020204" pitchFamily="66" charset="0"/>
            </a:endParaRPr>
          </a:p>
        </p:txBody>
      </p:sp>
      <p:pic>
        <p:nvPicPr>
          <p:cNvPr id="5" name="Resim 4"/>
          <p:cNvPicPr>
            <a:picLocks noChangeAspect="1"/>
          </p:cNvPicPr>
          <p:nvPr/>
        </p:nvPicPr>
        <p:blipFill>
          <a:blip r:embed="rId2">
            <a:clrChange>
              <a:clrFrom>
                <a:srgbClr val="FFFFFF"/>
              </a:clrFrom>
              <a:clrTo>
                <a:srgbClr val="FFFFFF">
                  <a:alpha val="0"/>
                </a:srgbClr>
              </a:clrTo>
            </a:clrChange>
          </a:blip>
          <a:stretch>
            <a:fillRect/>
          </a:stretch>
        </p:blipFill>
        <p:spPr>
          <a:xfrm>
            <a:off x="8037043" y="4236772"/>
            <a:ext cx="3527859" cy="1597124"/>
          </a:xfrm>
          <a:prstGeom prst="rect">
            <a:avLst/>
          </a:prstGeom>
        </p:spPr>
      </p:pic>
      <p:sp>
        <p:nvSpPr>
          <p:cNvPr id="7" name="Metin kutusu 6"/>
          <p:cNvSpPr txBox="1"/>
          <p:nvPr/>
        </p:nvSpPr>
        <p:spPr>
          <a:xfrm>
            <a:off x="8410128" y="4236772"/>
            <a:ext cx="2444900" cy="276999"/>
          </a:xfrm>
          <a:prstGeom prst="rect">
            <a:avLst/>
          </a:prstGeom>
          <a:noFill/>
        </p:spPr>
        <p:txBody>
          <a:bodyPr wrap="none" rtlCol="0">
            <a:spAutoFit/>
          </a:bodyPr>
          <a:lstStyle/>
          <a:p>
            <a:r>
              <a:rPr lang="tr-TR" sz="1200" dirty="0">
                <a:latin typeface="Comic Sans MS" panose="030F0702030302020204" pitchFamily="66" charset="0"/>
              </a:rPr>
              <a:t>AML, yeni vakaların yaş dağılımı</a:t>
            </a:r>
          </a:p>
        </p:txBody>
      </p:sp>
      <p:sp>
        <p:nvSpPr>
          <p:cNvPr id="9" name="Rectangle 2"/>
          <p:cNvSpPr>
            <a:spLocks noGrp="1" noChangeArrowheads="1"/>
          </p:cNvSpPr>
          <p:nvPr>
            <p:ph type="title"/>
          </p:nvPr>
        </p:nvSpPr>
        <p:spPr>
          <a:xfrm>
            <a:off x="835891" y="910724"/>
            <a:ext cx="5020900" cy="825479"/>
          </a:xfrm>
        </p:spPr>
        <p:txBody>
          <a:bodyPr>
            <a:normAutofit/>
          </a:bodyPr>
          <a:lstStyle/>
          <a:p>
            <a:pPr eaLnBrk="1" hangingPunct="1"/>
            <a:r>
              <a:rPr lang="tr-TR" sz="4000" b="1" i="1" dirty="0" smtClean="0">
                <a:solidFill>
                  <a:srgbClr val="571F1F"/>
                </a:solidFill>
                <a:latin typeface="Comic Sans MS" panose="030F0702030302020204" pitchFamily="66" charset="0"/>
              </a:rPr>
              <a:t>Epidemiyoloji</a:t>
            </a:r>
            <a:endParaRPr lang="tr-TR" sz="4000" b="1" i="1" dirty="0">
              <a:solidFill>
                <a:srgbClr val="571F1F"/>
              </a:solidFill>
              <a:latin typeface="Comic Sans MS" panose="030F0702030302020204" pitchFamily="66" charset="0"/>
            </a:endParaRPr>
          </a:p>
        </p:txBody>
      </p:sp>
      <p:pic>
        <p:nvPicPr>
          <p:cNvPr id="2050" name="Picture 2" descr="acute lymphoblastic leukemia age distribu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7043" y="2015381"/>
            <a:ext cx="3416553" cy="1587411"/>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8540931" y="2015381"/>
            <a:ext cx="2393604" cy="276999"/>
          </a:xfrm>
          <a:prstGeom prst="rect">
            <a:avLst/>
          </a:prstGeom>
          <a:noFill/>
        </p:spPr>
        <p:txBody>
          <a:bodyPr wrap="none" rtlCol="0">
            <a:spAutoFit/>
          </a:bodyPr>
          <a:lstStyle/>
          <a:p>
            <a:r>
              <a:rPr lang="tr-TR" sz="1200" dirty="0">
                <a:latin typeface="Comic Sans MS" panose="030F0702030302020204" pitchFamily="66" charset="0"/>
              </a:rPr>
              <a:t>ALL, yeni vakaların yaş dağılımı</a:t>
            </a:r>
          </a:p>
        </p:txBody>
      </p:sp>
    </p:spTree>
    <p:extLst>
      <p:ext uri="{BB962C8B-B14F-4D97-AF65-F5344CB8AC3E}">
        <p14:creationId xmlns:p14="http://schemas.microsoft.com/office/powerpoint/2010/main" val="2334894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90308" y="532436"/>
            <a:ext cx="7212572" cy="699304"/>
          </a:xfrm>
        </p:spPr>
        <p:txBody>
          <a:bodyPr>
            <a:noAutofit/>
          </a:bodyPr>
          <a:lstStyle/>
          <a:p>
            <a:r>
              <a:rPr lang="tr-TR" b="1" i="1" dirty="0">
                <a:solidFill>
                  <a:srgbClr val="571F1F"/>
                </a:solidFill>
                <a:latin typeface="Comic Sans MS" panose="030F0702030302020204" pitchFamily="66" charset="0"/>
              </a:rPr>
              <a:t/>
            </a:r>
            <a:br>
              <a:rPr lang="tr-TR" b="1" i="1" dirty="0">
                <a:solidFill>
                  <a:srgbClr val="571F1F"/>
                </a:solidFill>
                <a:latin typeface="Comic Sans MS" panose="030F0702030302020204" pitchFamily="66" charset="0"/>
              </a:rPr>
            </a:br>
            <a:r>
              <a:rPr lang="tr-TR" b="1" i="1" dirty="0" err="1">
                <a:solidFill>
                  <a:srgbClr val="571F1F"/>
                </a:solidFill>
                <a:latin typeface="Comic Sans MS" panose="030F0702030302020204" pitchFamily="66" charset="0"/>
              </a:rPr>
              <a:t>Etyoloji</a:t>
            </a:r>
            <a:r>
              <a:rPr lang="tr-TR" b="1" i="1" dirty="0">
                <a:solidFill>
                  <a:srgbClr val="571F1F"/>
                </a:solidFill>
                <a:latin typeface="Comic Sans MS" panose="030F0702030302020204" pitchFamily="66" charset="0"/>
              </a:rPr>
              <a:t> </a:t>
            </a:r>
            <a:r>
              <a:rPr lang="tr-TR" b="1" i="1" dirty="0" smtClean="0">
                <a:solidFill>
                  <a:srgbClr val="571F1F"/>
                </a:solidFill>
                <a:latin typeface="Comic Sans MS" panose="030F0702030302020204" pitchFamily="66" charset="0"/>
              </a:rPr>
              <a:t>&amp;</a:t>
            </a:r>
            <a:r>
              <a:rPr lang="tr-TR" b="1" i="1" dirty="0">
                <a:solidFill>
                  <a:srgbClr val="571F1F"/>
                </a:solidFill>
                <a:latin typeface="Comic Sans MS" panose="030F0702030302020204" pitchFamily="66" charset="0"/>
              </a:rPr>
              <a:t> risk faktörleri</a:t>
            </a:r>
          </a:p>
        </p:txBody>
      </p:sp>
      <p:sp>
        <p:nvSpPr>
          <p:cNvPr id="72707" name="Text Box 4"/>
          <p:cNvSpPr txBox="1">
            <a:spLocks noChangeArrowheads="1"/>
          </p:cNvSpPr>
          <p:nvPr/>
        </p:nvSpPr>
        <p:spPr bwMode="auto">
          <a:xfrm>
            <a:off x="261813" y="1598852"/>
            <a:ext cx="9885721" cy="5170646"/>
          </a:xfrm>
          <a:prstGeom prst="rect">
            <a:avLst/>
          </a:prstGeom>
          <a:noFill/>
          <a:ln>
            <a:noFill/>
          </a:ln>
          <a:extLst/>
        </p:spPr>
        <p:txBody>
          <a:bodyPr wrap="square">
            <a:spAutoFit/>
          </a:bodyPr>
          <a:lstStyle>
            <a:lvl1pPr marL="342900" indent="-34290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lvl="1" eaLnBrk="1" hangingPunct="1">
              <a:lnSpc>
                <a:spcPct val="150000"/>
              </a:lnSpc>
              <a:spcBef>
                <a:spcPct val="0"/>
              </a:spcBef>
              <a:buClr>
                <a:srgbClr val="336699"/>
              </a:buClr>
              <a:buSzPct val="50000"/>
              <a:buFont typeface="Wingdings" panose="05000000000000000000" pitchFamily="2" charset="2"/>
              <a:buNone/>
            </a:pPr>
            <a:r>
              <a:rPr lang="tr-TR" sz="2000" i="1" dirty="0">
                <a:solidFill>
                  <a:schemeClr val="tx1"/>
                </a:solidFill>
                <a:latin typeface="Comic Sans MS" panose="030F0702030302020204" pitchFamily="66" charset="0"/>
              </a:rPr>
              <a:t> </a:t>
            </a:r>
            <a:r>
              <a:rPr lang="tr-TR" sz="2000" i="1" dirty="0">
                <a:solidFill>
                  <a:srgbClr val="C00000"/>
                </a:solidFill>
                <a:latin typeface="Comic Sans MS" panose="030F0702030302020204" pitchFamily="66" charset="0"/>
              </a:rPr>
              <a:t>Çevresel faktörler</a:t>
            </a:r>
          </a:p>
          <a:p>
            <a:pPr lvl="1" eaLnBrk="1" hangingPunct="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İyonize </a:t>
            </a:r>
            <a:r>
              <a:rPr lang="tr-TR" sz="2000" i="1" dirty="0" smtClean="0">
                <a:solidFill>
                  <a:schemeClr val="tx1"/>
                </a:solidFill>
                <a:latin typeface="Comic Sans MS" panose="030F0702030302020204" pitchFamily="66" charset="0"/>
              </a:rPr>
              <a:t>radyasyon, Benzen, </a:t>
            </a:r>
            <a:r>
              <a:rPr lang="tr-TR" sz="2000" i="1" dirty="0" err="1" smtClean="0">
                <a:solidFill>
                  <a:schemeClr val="tx1"/>
                </a:solidFill>
                <a:latin typeface="Comic Sans MS" panose="030F0702030302020204" pitchFamily="66" charset="0"/>
              </a:rPr>
              <a:t>Alkilleyici</a:t>
            </a:r>
            <a:r>
              <a:rPr lang="tr-TR" sz="2000" i="1" dirty="0" smtClean="0">
                <a:solidFill>
                  <a:schemeClr val="tx1"/>
                </a:solidFill>
                <a:latin typeface="Comic Sans MS" panose="030F0702030302020204" pitchFamily="66" charset="0"/>
              </a:rPr>
              <a:t> ajanlar</a:t>
            </a:r>
          </a:p>
          <a:p>
            <a:pPr lvl="1">
              <a:lnSpc>
                <a:spcPct val="150000"/>
              </a:lnSpc>
              <a:spcBef>
                <a:spcPct val="0"/>
              </a:spcBef>
              <a:buClrTx/>
              <a:buSzTx/>
              <a:buNone/>
            </a:pPr>
            <a:r>
              <a:rPr lang="tr-TR" sz="2000" i="1" dirty="0">
                <a:solidFill>
                  <a:srgbClr val="C00000"/>
                </a:solidFill>
                <a:latin typeface="Comic Sans MS" panose="030F0702030302020204" pitchFamily="66" charset="0"/>
              </a:rPr>
              <a:t>Genetik faktörler</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a:t>
            </a:r>
            <a:r>
              <a:rPr lang="tr-TR" sz="2000" i="1" dirty="0" err="1">
                <a:solidFill>
                  <a:schemeClr val="tx1"/>
                </a:solidFill>
                <a:latin typeface="Comic Sans MS" panose="030F0702030302020204" pitchFamily="66" charset="0"/>
              </a:rPr>
              <a:t>Down</a:t>
            </a:r>
            <a:r>
              <a:rPr lang="tr-TR" sz="2000" i="1" dirty="0">
                <a:solidFill>
                  <a:schemeClr val="tx1"/>
                </a:solidFill>
                <a:latin typeface="Comic Sans MS" panose="030F0702030302020204" pitchFamily="66" charset="0"/>
              </a:rPr>
              <a:t> </a:t>
            </a:r>
            <a:r>
              <a:rPr lang="tr-TR" sz="2000" i="1" dirty="0" smtClean="0">
                <a:solidFill>
                  <a:schemeClr val="tx1"/>
                </a:solidFill>
                <a:latin typeface="Comic Sans MS" panose="030F0702030302020204" pitchFamily="66" charset="0"/>
              </a:rPr>
              <a:t>sendromu, Fanconi anemisi, </a:t>
            </a:r>
            <a:r>
              <a:rPr lang="tr-TR" sz="2000" i="1" dirty="0" err="1" smtClean="0">
                <a:solidFill>
                  <a:schemeClr val="tx1"/>
                </a:solidFill>
                <a:latin typeface="Comic Sans MS" panose="030F0702030302020204" pitchFamily="66" charset="0"/>
              </a:rPr>
              <a:t>Bloom</a:t>
            </a:r>
            <a:r>
              <a:rPr lang="tr-TR" sz="2000" i="1" dirty="0" smtClean="0">
                <a:solidFill>
                  <a:schemeClr val="tx1"/>
                </a:solidFill>
                <a:latin typeface="Comic Sans MS" panose="030F0702030302020204" pitchFamily="66" charset="0"/>
              </a:rPr>
              <a:t> sendromu, </a:t>
            </a:r>
            <a:r>
              <a:rPr lang="tr-TR" sz="2000" i="1" dirty="0" err="1" smtClean="0">
                <a:latin typeface="Comic Sans MS" panose="030F0702030302020204" pitchFamily="66" charset="0"/>
              </a:rPr>
              <a:t>Neurofibromatozis</a:t>
            </a:r>
            <a:r>
              <a:rPr lang="tr-TR" sz="2000" i="1" dirty="0" smtClean="0">
                <a:latin typeface="Comic Sans MS" panose="030F0702030302020204" pitchFamily="66" charset="0"/>
              </a:rPr>
              <a:t> </a:t>
            </a:r>
            <a:r>
              <a:rPr lang="tr-TR" sz="2000" i="1" dirty="0">
                <a:latin typeface="Comic Sans MS" panose="030F0702030302020204" pitchFamily="66" charset="0"/>
              </a:rPr>
              <a:t>tip  1</a:t>
            </a:r>
          </a:p>
          <a:p>
            <a:pPr lvl="1">
              <a:lnSpc>
                <a:spcPct val="150000"/>
              </a:lnSpc>
              <a:spcBef>
                <a:spcPct val="0"/>
              </a:spcBef>
              <a:buClr>
                <a:srgbClr val="336699"/>
              </a:buClr>
              <a:buSzPct val="50000"/>
              <a:buFont typeface="Wingdings" panose="05000000000000000000" pitchFamily="2" charset="2"/>
              <a:buChar char="v"/>
            </a:pPr>
            <a:r>
              <a:rPr lang="tr-TR" sz="2000" i="1" dirty="0" smtClean="0">
                <a:latin typeface="Comic Sans MS" panose="030F0702030302020204" pitchFamily="66" charset="0"/>
              </a:rPr>
              <a:t> Klinefelter </a:t>
            </a:r>
            <a:r>
              <a:rPr lang="tr-TR" sz="2000" i="1" dirty="0">
                <a:latin typeface="Comic Sans MS" panose="030F0702030302020204" pitchFamily="66" charset="0"/>
              </a:rPr>
              <a:t>sendromu, </a:t>
            </a:r>
            <a:r>
              <a:rPr lang="tr-TR" sz="2000" i="1" dirty="0" err="1">
                <a:latin typeface="Comic Sans MS" panose="030F0702030302020204" pitchFamily="66" charset="0"/>
              </a:rPr>
              <a:t>Wiskott</a:t>
            </a:r>
            <a:r>
              <a:rPr lang="tr-TR" sz="2000" i="1" dirty="0">
                <a:latin typeface="Comic Sans MS" panose="030F0702030302020204" pitchFamily="66" charset="0"/>
              </a:rPr>
              <a:t>–</a:t>
            </a:r>
            <a:r>
              <a:rPr lang="tr-TR" sz="2000" i="1" dirty="0" err="1">
                <a:latin typeface="Comic Sans MS" panose="030F0702030302020204" pitchFamily="66" charset="0"/>
              </a:rPr>
              <a:t>Aldrich</a:t>
            </a:r>
            <a:r>
              <a:rPr lang="tr-TR" sz="2000" i="1" dirty="0">
                <a:latin typeface="Comic Sans MS" panose="030F0702030302020204" pitchFamily="66" charset="0"/>
              </a:rPr>
              <a:t> </a:t>
            </a:r>
            <a:r>
              <a:rPr lang="tr-TR" sz="2000" i="1" dirty="0" err="1">
                <a:latin typeface="Comic Sans MS" panose="030F0702030302020204" pitchFamily="66" charset="0"/>
              </a:rPr>
              <a:t>syndrome</a:t>
            </a:r>
            <a:r>
              <a:rPr lang="tr-TR" sz="2000" i="1" dirty="0">
                <a:latin typeface="Comic Sans MS" panose="030F0702030302020204" pitchFamily="66" charset="0"/>
              </a:rPr>
              <a:t>, </a:t>
            </a:r>
            <a:r>
              <a:rPr lang="tr-TR" sz="2000" i="1" dirty="0" err="1">
                <a:latin typeface="Comic Sans MS" panose="030F0702030302020204" pitchFamily="66" charset="0"/>
              </a:rPr>
              <a:t>Ataxia</a:t>
            </a:r>
            <a:r>
              <a:rPr lang="tr-TR" sz="2000" i="1" dirty="0">
                <a:latin typeface="Comic Sans MS" panose="030F0702030302020204" pitchFamily="66" charset="0"/>
              </a:rPr>
              <a:t> </a:t>
            </a:r>
            <a:r>
              <a:rPr lang="tr-TR" sz="2000" i="1" dirty="0" err="1">
                <a:latin typeface="Comic Sans MS" panose="030F0702030302020204" pitchFamily="66" charset="0"/>
              </a:rPr>
              <a:t>telanjektazia</a:t>
            </a:r>
            <a:r>
              <a:rPr lang="tr-TR" sz="2000" i="1" dirty="0" smtClean="0">
                <a:latin typeface="Comic Sans MS" panose="030F0702030302020204" pitchFamily="66" charset="0"/>
              </a:rPr>
              <a:t>,</a:t>
            </a:r>
          </a:p>
          <a:p>
            <a:pPr lvl="1">
              <a:lnSpc>
                <a:spcPct val="150000"/>
              </a:lnSpc>
              <a:spcBef>
                <a:spcPct val="0"/>
              </a:spcBef>
              <a:buClr>
                <a:srgbClr val="336699"/>
              </a:buClr>
              <a:buSzPct val="50000"/>
              <a:buFont typeface="Wingdings" panose="05000000000000000000" pitchFamily="2" charset="2"/>
              <a:buChar char="v"/>
            </a:pPr>
            <a:r>
              <a:rPr lang="tr-TR" sz="2000" i="1" dirty="0" smtClean="0">
                <a:latin typeface="Comic Sans MS" panose="030F0702030302020204" pitchFamily="66" charset="0"/>
              </a:rPr>
              <a:t>  Osteogenesis imperfecta kombine </a:t>
            </a:r>
            <a:r>
              <a:rPr lang="tr-TR" sz="2000" i="1" dirty="0" err="1">
                <a:latin typeface="Comic Sans MS" panose="030F0702030302020204" pitchFamily="66" charset="0"/>
              </a:rPr>
              <a:t>immünyetmezlik</a:t>
            </a:r>
            <a:r>
              <a:rPr lang="tr-TR" sz="2000" i="1" dirty="0">
                <a:latin typeface="Comic Sans MS" panose="030F0702030302020204" pitchFamily="66" charset="0"/>
              </a:rPr>
              <a:t>, </a:t>
            </a:r>
            <a:endParaRPr lang="tr-TR" sz="2000" i="1" dirty="0" smtClean="0">
              <a:solidFill>
                <a:schemeClr val="tx1"/>
              </a:solidFill>
              <a:latin typeface="Comic Sans MS" panose="030F0702030302020204" pitchFamily="66" charset="0"/>
            </a:endParaRPr>
          </a:p>
          <a:p>
            <a:pPr lvl="1">
              <a:lnSpc>
                <a:spcPct val="150000"/>
              </a:lnSpc>
              <a:spcBef>
                <a:spcPct val="0"/>
              </a:spcBef>
              <a:buClrTx/>
              <a:buSzTx/>
              <a:buNone/>
            </a:pPr>
            <a:r>
              <a:rPr lang="tr-TR" sz="2000" i="1" dirty="0">
                <a:solidFill>
                  <a:srgbClr val="C00000"/>
                </a:solidFill>
                <a:latin typeface="Comic Sans MS" panose="030F0702030302020204" pitchFamily="66" charset="0"/>
              </a:rPr>
              <a:t>Kronik </a:t>
            </a:r>
            <a:r>
              <a:rPr lang="tr-TR" sz="2000" i="1" dirty="0" err="1">
                <a:solidFill>
                  <a:srgbClr val="C00000"/>
                </a:solidFill>
                <a:latin typeface="Comic Sans MS" panose="030F0702030302020204" pitchFamily="66" charset="0"/>
              </a:rPr>
              <a:t>klonal</a:t>
            </a:r>
            <a:r>
              <a:rPr lang="tr-TR" sz="2000" i="1" dirty="0">
                <a:solidFill>
                  <a:srgbClr val="C00000"/>
                </a:solidFill>
                <a:latin typeface="Comic Sans MS" panose="030F0702030302020204" pitchFamily="66" charset="0"/>
              </a:rPr>
              <a:t> hematolojik hastalık</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Kronik </a:t>
            </a:r>
            <a:r>
              <a:rPr lang="tr-TR" sz="2000" i="1" dirty="0" err="1">
                <a:solidFill>
                  <a:schemeClr val="tx1"/>
                </a:solidFill>
                <a:latin typeface="Comic Sans MS" panose="030F0702030302020204" pitchFamily="66" charset="0"/>
              </a:rPr>
              <a:t>myeloproliferatif</a:t>
            </a:r>
            <a:r>
              <a:rPr lang="tr-TR" sz="2000" i="1" dirty="0">
                <a:solidFill>
                  <a:schemeClr val="tx1"/>
                </a:solidFill>
                <a:latin typeface="Comic Sans MS" panose="030F0702030302020204" pitchFamily="66" charset="0"/>
              </a:rPr>
              <a:t> </a:t>
            </a:r>
            <a:r>
              <a:rPr lang="tr-TR" sz="2000" i="1" dirty="0" smtClean="0">
                <a:solidFill>
                  <a:schemeClr val="tx1"/>
                </a:solidFill>
                <a:latin typeface="Comic Sans MS" panose="030F0702030302020204" pitchFamily="66" charset="0"/>
              </a:rPr>
              <a:t>hastalıklar, </a:t>
            </a:r>
            <a:r>
              <a:rPr lang="tr-TR" sz="2000" i="1" dirty="0" err="1" smtClean="0">
                <a:solidFill>
                  <a:schemeClr val="tx1"/>
                </a:solidFill>
                <a:latin typeface="Comic Sans MS" panose="030F0702030302020204" pitchFamily="66" charset="0"/>
              </a:rPr>
              <a:t>Myelodisplastik</a:t>
            </a:r>
            <a:r>
              <a:rPr lang="tr-TR" sz="2000" i="1" dirty="0" smtClean="0">
                <a:solidFill>
                  <a:schemeClr val="tx1"/>
                </a:solidFill>
                <a:latin typeface="Comic Sans MS" panose="030F0702030302020204" pitchFamily="66" charset="0"/>
              </a:rPr>
              <a:t> </a:t>
            </a:r>
            <a:r>
              <a:rPr lang="tr-TR" sz="2000" i="1" dirty="0">
                <a:solidFill>
                  <a:schemeClr val="tx1"/>
                </a:solidFill>
                <a:latin typeface="Comic Sans MS" panose="030F0702030302020204" pitchFamily="66" charset="0"/>
              </a:rPr>
              <a:t>sendromlar</a:t>
            </a:r>
          </a:p>
          <a:p>
            <a:pPr lvl="1">
              <a:lnSpc>
                <a:spcPct val="150000"/>
              </a:lnSpc>
              <a:spcBef>
                <a:spcPct val="0"/>
              </a:spcBef>
              <a:buClr>
                <a:srgbClr val="336699"/>
              </a:buClr>
              <a:buSzPct val="50000"/>
              <a:buFont typeface="Wingdings" panose="05000000000000000000" pitchFamily="2" charset="2"/>
              <a:buChar char="v"/>
            </a:pPr>
            <a:r>
              <a:rPr lang="tr-TR" sz="2000" i="1" dirty="0">
                <a:solidFill>
                  <a:schemeClr val="tx1"/>
                </a:solidFill>
                <a:latin typeface="Comic Sans MS" panose="030F0702030302020204" pitchFamily="66" charset="0"/>
              </a:rPr>
              <a:t> Paroksismal gece </a:t>
            </a:r>
            <a:r>
              <a:rPr lang="tr-TR" sz="2000" i="1" dirty="0" err="1" smtClean="0">
                <a:solidFill>
                  <a:schemeClr val="tx1"/>
                </a:solidFill>
                <a:latin typeface="Comic Sans MS" panose="030F0702030302020204" pitchFamily="66" charset="0"/>
              </a:rPr>
              <a:t>hemoglobinürisi</a:t>
            </a:r>
            <a:r>
              <a:rPr lang="tr-TR" sz="2000" i="1" dirty="0" smtClean="0">
                <a:solidFill>
                  <a:schemeClr val="tx1"/>
                </a:solidFill>
                <a:latin typeface="Comic Sans MS" panose="030F0702030302020204" pitchFamily="66" charset="0"/>
              </a:rPr>
              <a:t>, Aplastik </a:t>
            </a:r>
            <a:r>
              <a:rPr lang="tr-TR" sz="2000" i="1" dirty="0">
                <a:solidFill>
                  <a:schemeClr val="tx1"/>
                </a:solidFill>
                <a:latin typeface="Comic Sans MS" panose="030F0702030302020204" pitchFamily="66" charset="0"/>
              </a:rPr>
              <a:t>anemi</a:t>
            </a:r>
          </a:p>
          <a:p>
            <a:pPr lvl="1">
              <a:lnSpc>
                <a:spcPct val="150000"/>
              </a:lnSpc>
              <a:spcBef>
                <a:spcPct val="0"/>
              </a:spcBef>
              <a:buClr>
                <a:srgbClr val="336699"/>
              </a:buClr>
              <a:buSzPct val="50000"/>
              <a:buNone/>
            </a:pPr>
            <a:endParaRPr lang="tr-TR" sz="2000" i="1" dirty="0">
              <a:solidFill>
                <a:schemeClr val="tx1"/>
              </a:solidFill>
              <a:latin typeface="Comic Sans MS" panose="030F0702030302020204" pitchFamily="66" charset="0"/>
            </a:endParaRPr>
          </a:p>
          <a:p>
            <a:pPr lvl="1" eaLnBrk="1" hangingPunct="1">
              <a:lnSpc>
                <a:spcPct val="150000"/>
              </a:lnSpc>
              <a:spcBef>
                <a:spcPct val="0"/>
              </a:spcBef>
              <a:buClr>
                <a:srgbClr val="336699"/>
              </a:buClr>
              <a:buSzPct val="50000"/>
              <a:buFont typeface="Wingdings" panose="05000000000000000000" pitchFamily="2" charset="2"/>
              <a:buChar char="v"/>
            </a:pPr>
            <a:endParaRPr lang="tr-TR" sz="2000" i="1" dirty="0">
              <a:solidFill>
                <a:schemeClr val="tx1"/>
              </a:solidFill>
              <a:latin typeface="Comic Sans MS" panose="030F0702030302020204" pitchFamily="66" charset="0"/>
            </a:endParaRPr>
          </a:p>
        </p:txBody>
      </p:sp>
      <p:sp>
        <p:nvSpPr>
          <p:cNvPr id="2" name="Dikdörtgen 1"/>
          <p:cNvSpPr/>
          <p:nvPr/>
        </p:nvSpPr>
        <p:spPr>
          <a:xfrm>
            <a:off x="895890" y="5707804"/>
            <a:ext cx="6991529" cy="507831"/>
          </a:xfrm>
          <a:prstGeom prst="rect">
            <a:avLst/>
          </a:prstGeom>
        </p:spPr>
        <p:txBody>
          <a:bodyPr wrap="none">
            <a:spAutoFit/>
          </a:bodyPr>
          <a:lstStyle/>
          <a:p>
            <a:pPr>
              <a:lnSpc>
                <a:spcPct val="150000"/>
              </a:lnSpc>
            </a:pPr>
            <a:r>
              <a:rPr lang="tr-TR" dirty="0" smtClean="0"/>
              <a:t>Ancak vakaların </a:t>
            </a:r>
            <a:r>
              <a:rPr lang="tr-TR" dirty="0"/>
              <a:t>büyük </a:t>
            </a:r>
            <a:r>
              <a:rPr lang="tr-TR" dirty="0" smtClean="0"/>
              <a:t>kısmında (&gt;%90)  </a:t>
            </a:r>
            <a:r>
              <a:rPr lang="tr-TR" dirty="0"/>
              <a:t>risk faktörleri tespit edilemez***</a:t>
            </a:r>
          </a:p>
        </p:txBody>
      </p:sp>
      <p:pic>
        <p:nvPicPr>
          <p:cNvPr id="7" name="Resim 6"/>
          <p:cNvPicPr>
            <a:picLocks noChangeAspect="1"/>
          </p:cNvPicPr>
          <p:nvPr/>
        </p:nvPicPr>
        <p:blipFill>
          <a:blip r:embed="rId2"/>
          <a:stretch>
            <a:fillRect/>
          </a:stretch>
        </p:blipFill>
        <p:spPr>
          <a:xfrm flipH="1">
            <a:off x="10242349" y="942973"/>
            <a:ext cx="1667309" cy="1314342"/>
          </a:xfrm>
          <a:prstGeom prst="rect">
            <a:avLst/>
          </a:prstGeom>
          <a:ln>
            <a:noFill/>
          </a:ln>
          <a:effectLst>
            <a:outerShdw blurRad="190500" algn="tl" rotWithShape="0">
              <a:srgbClr val="000000">
                <a:alpha val="70000"/>
              </a:srgbClr>
            </a:outerShdw>
            <a:softEdge rad="31750"/>
          </a:effectLst>
        </p:spPr>
      </p:pic>
      <p:pic>
        <p:nvPicPr>
          <p:cNvPr id="8" name="Resim 7"/>
          <p:cNvPicPr>
            <a:picLocks noChangeAspect="1"/>
          </p:cNvPicPr>
          <p:nvPr/>
        </p:nvPicPr>
        <p:blipFill rotWithShape="1">
          <a:blip r:embed="rId3"/>
          <a:srcRect l="55955" t="39979" r="5486" b="19520"/>
          <a:stretch/>
        </p:blipFill>
        <p:spPr>
          <a:xfrm>
            <a:off x="10242349" y="2322327"/>
            <a:ext cx="1646239" cy="1298255"/>
          </a:xfrm>
          <a:prstGeom prst="rect">
            <a:avLst/>
          </a:prstGeom>
          <a:ln>
            <a:noFill/>
          </a:ln>
          <a:effectLst>
            <a:outerShdw blurRad="190500" algn="tl" rotWithShape="0">
              <a:srgbClr val="000000">
                <a:alpha val="70000"/>
              </a:srgbClr>
            </a:outerShdw>
            <a:softEdge rad="31750"/>
          </a:effectLst>
        </p:spPr>
      </p:pic>
      <p:pic>
        <p:nvPicPr>
          <p:cNvPr id="9" name="Resim 8"/>
          <p:cNvPicPr>
            <a:picLocks noChangeAspect="1"/>
          </p:cNvPicPr>
          <p:nvPr/>
        </p:nvPicPr>
        <p:blipFill>
          <a:blip r:embed="rId4"/>
          <a:stretch>
            <a:fillRect/>
          </a:stretch>
        </p:blipFill>
        <p:spPr>
          <a:xfrm>
            <a:off x="10242349" y="3729966"/>
            <a:ext cx="1646239" cy="1222016"/>
          </a:xfrm>
          <a:prstGeom prst="rect">
            <a:avLst/>
          </a:prstGeom>
          <a:ln>
            <a:noFill/>
          </a:ln>
          <a:effectLst>
            <a:outerShdw blurRad="190500" algn="tl" rotWithShape="0">
              <a:srgbClr val="000000">
                <a:alpha val="70000"/>
              </a:srgbClr>
            </a:outerShdw>
            <a:softEdge rad="31750"/>
          </a:effectLst>
        </p:spPr>
      </p:pic>
      <p:pic>
        <p:nvPicPr>
          <p:cNvPr id="10" name="Resim 9"/>
          <p:cNvPicPr>
            <a:picLocks noChangeAspect="1"/>
          </p:cNvPicPr>
          <p:nvPr/>
        </p:nvPicPr>
        <p:blipFill>
          <a:blip r:embed="rId5"/>
          <a:stretch>
            <a:fillRect/>
          </a:stretch>
        </p:blipFill>
        <p:spPr>
          <a:xfrm>
            <a:off x="10242525" y="5026448"/>
            <a:ext cx="1646063" cy="1180270"/>
          </a:xfrm>
          <a:prstGeom prst="rect">
            <a:avLst/>
          </a:prstGeom>
          <a:ln>
            <a:noFill/>
          </a:ln>
          <a:effectLst>
            <a:outerShdw blurRad="190500" algn="tl" rotWithShape="0">
              <a:srgbClr val="000000">
                <a:alpha val="70000"/>
              </a:srgbClr>
            </a:outerShdw>
            <a:softEdge rad="31750"/>
          </a:effectLst>
        </p:spPr>
      </p:pic>
      <p:sp>
        <p:nvSpPr>
          <p:cNvPr id="11" name="Dikdörtgen 10"/>
          <p:cNvSpPr/>
          <p:nvPr/>
        </p:nvSpPr>
        <p:spPr>
          <a:xfrm>
            <a:off x="10147534" y="677834"/>
            <a:ext cx="1613840" cy="338554"/>
          </a:xfrm>
          <a:prstGeom prst="rect">
            <a:avLst/>
          </a:prstGeom>
        </p:spPr>
        <p:txBody>
          <a:bodyPr wrap="none">
            <a:spAutoFit/>
          </a:bodyPr>
          <a:lstStyle/>
          <a:p>
            <a:r>
              <a:rPr lang="tr-TR" sz="1600" dirty="0" err="1"/>
              <a:t>Down</a:t>
            </a:r>
            <a:r>
              <a:rPr lang="tr-TR" sz="1600" dirty="0"/>
              <a:t> sendromu </a:t>
            </a:r>
          </a:p>
        </p:txBody>
      </p:sp>
      <p:sp>
        <p:nvSpPr>
          <p:cNvPr id="12" name="Dikdörtgen 11"/>
          <p:cNvSpPr/>
          <p:nvPr/>
        </p:nvSpPr>
        <p:spPr>
          <a:xfrm>
            <a:off x="10242349" y="3263641"/>
            <a:ext cx="1517788" cy="338554"/>
          </a:xfrm>
          <a:prstGeom prst="rect">
            <a:avLst/>
          </a:prstGeom>
        </p:spPr>
        <p:txBody>
          <a:bodyPr wrap="none">
            <a:spAutoFit/>
          </a:bodyPr>
          <a:lstStyle/>
          <a:p>
            <a:r>
              <a:rPr lang="tr-TR" sz="1600" dirty="0" err="1"/>
              <a:t>Fanconi</a:t>
            </a:r>
            <a:r>
              <a:rPr lang="tr-TR" sz="1600" dirty="0"/>
              <a:t> anemisi</a:t>
            </a:r>
          </a:p>
        </p:txBody>
      </p:sp>
      <p:sp>
        <p:nvSpPr>
          <p:cNvPr id="13" name="Dikdörtgen 12"/>
          <p:cNvSpPr/>
          <p:nvPr/>
        </p:nvSpPr>
        <p:spPr>
          <a:xfrm>
            <a:off x="10242349" y="5792443"/>
            <a:ext cx="1741054" cy="338554"/>
          </a:xfrm>
          <a:prstGeom prst="rect">
            <a:avLst/>
          </a:prstGeom>
        </p:spPr>
        <p:txBody>
          <a:bodyPr wrap="none">
            <a:spAutoFit/>
          </a:bodyPr>
          <a:lstStyle/>
          <a:p>
            <a:r>
              <a:rPr lang="tr-TR" sz="1600" dirty="0" err="1"/>
              <a:t>Neurofibromatozis</a:t>
            </a:r>
            <a:endParaRPr lang="tr-TR" sz="1600" dirty="0"/>
          </a:p>
        </p:txBody>
      </p:sp>
    </p:spTree>
    <p:extLst>
      <p:ext uri="{BB962C8B-B14F-4D97-AF65-F5344CB8AC3E}">
        <p14:creationId xmlns:p14="http://schemas.microsoft.com/office/powerpoint/2010/main" val="121514148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25033" y="538746"/>
            <a:ext cx="10515600" cy="1325563"/>
          </a:xfrm>
        </p:spPr>
        <p:txBody>
          <a:bodyPr/>
          <a:lstStyle/>
          <a:p>
            <a:r>
              <a:rPr lang="tr-TR" b="1" dirty="0" err="1" smtClean="0">
                <a:latin typeface="Comic Sans MS" panose="030F0702030302020204" pitchFamily="66" charset="0"/>
              </a:rPr>
              <a:t>Patogenez</a:t>
            </a:r>
            <a:r>
              <a:rPr lang="tr-TR" b="1" dirty="0" smtClean="0">
                <a:latin typeface="Comic Sans MS" panose="030F0702030302020204" pitchFamily="66" charset="0"/>
              </a:rPr>
              <a:t> </a:t>
            </a:r>
            <a:endParaRPr lang="tr-TR" b="1" dirty="0">
              <a:latin typeface="Comic Sans MS" panose="030F0702030302020204" pitchFamily="66" charset="0"/>
            </a:endParaRPr>
          </a:p>
        </p:txBody>
      </p:sp>
      <p:sp>
        <p:nvSpPr>
          <p:cNvPr id="3" name="İçerik Yer Tutucusu 2"/>
          <p:cNvSpPr>
            <a:spLocks noGrp="1"/>
          </p:cNvSpPr>
          <p:nvPr>
            <p:ph idx="1"/>
          </p:nvPr>
        </p:nvSpPr>
        <p:spPr>
          <a:xfrm>
            <a:off x="625033" y="1690689"/>
            <a:ext cx="11058967" cy="4351338"/>
          </a:xfrm>
        </p:spPr>
        <p:txBody>
          <a:bodyPr>
            <a:normAutofit/>
          </a:bodyPr>
          <a:lstStyle/>
          <a:p>
            <a:pPr>
              <a:lnSpc>
                <a:spcPct val="100000"/>
              </a:lnSpc>
              <a:spcBef>
                <a:spcPts val="0"/>
              </a:spcBef>
            </a:pPr>
            <a:r>
              <a:rPr lang="tr-TR" sz="2400" dirty="0" smtClean="0">
                <a:latin typeface="Comic Sans MS" panose="030F0702030302020204" pitchFamily="66" charset="0"/>
              </a:rPr>
              <a:t>Sıklıkla alta yatan genetik mutasyon mevcut. Mutasyona neden olan sebep net olarak bilinmiyor.</a:t>
            </a:r>
          </a:p>
          <a:p>
            <a:pPr>
              <a:lnSpc>
                <a:spcPct val="100000"/>
              </a:lnSpc>
              <a:spcBef>
                <a:spcPts val="0"/>
              </a:spcBef>
            </a:pPr>
            <a:endParaRPr lang="tr-TR" sz="2400" dirty="0" smtClean="0">
              <a:latin typeface="Comic Sans MS" panose="030F0702030302020204" pitchFamily="66" charset="0"/>
            </a:endParaRPr>
          </a:p>
          <a:p>
            <a:pPr>
              <a:lnSpc>
                <a:spcPct val="100000"/>
              </a:lnSpc>
              <a:spcBef>
                <a:spcPts val="0"/>
              </a:spcBef>
            </a:pPr>
            <a:r>
              <a:rPr lang="tr-TR" sz="2400" dirty="0" smtClean="0">
                <a:latin typeface="Comic Sans MS" panose="030F0702030302020204" pitchFamily="66" charset="0"/>
              </a:rPr>
              <a:t>Mutasyonlar </a:t>
            </a:r>
            <a:r>
              <a:rPr lang="tr-TR" sz="2400" dirty="0" err="1" smtClean="0">
                <a:latin typeface="Comic Sans MS" panose="030F0702030302020204" pitchFamily="66" charset="0"/>
              </a:rPr>
              <a:t>onkogen</a:t>
            </a:r>
            <a:r>
              <a:rPr lang="tr-TR" sz="2400" dirty="0" smtClean="0">
                <a:latin typeface="Comic Sans MS" panose="030F0702030302020204" pitchFamily="66" charset="0"/>
              </a:rPr>
              <a:t>/</a:t>
            </a:r>
            <a:r>
              <a:rPr lang="tr-TR" sz="2400" dirty="0" err="1" smtClean="0">
                <a:latin typeface="Comic Sans MS" panose="030F0702030302020204" pitchFamily="66" charset="0"/>
              </a:rPr>
              <a:t>proonkogenlerin</a:t>
            </a:r>
            <a:r>
              <a:rPr lang="tr-TR" sz="2400" dirty="0" smtClean="0">
                <a:latin typeface="Comic Sans MS" panose="030F0702030302020204" pitchFamily="66" charset="0"/>
              </a:rPr>
              <a:t> aktivasyonuna veya tümör </a:t>
            </a:r>
            <a:r>
              <a:rPr lang="tr-TR" sz="2400" dirty="0" err="1" smtClean="0">
                <a:latin typeface="Comic Sans MS" panose="030F0702030302020204" pitchFamily="66" charset="0"/>
              </a:rPr>
              <a:t>supressör</a:t>
            </a:r>
            <a:r>
              <a:rPr lang="tr-TR" sz="2400" dirty="0" smtClean="0">
                <a:latin typeface="Comic Sans MS" panose="030F0702030302020204" pitchFamily="66" charset="0"/>
              </a:rPr>
              <a:t> genlerin </a:t>
            </a:r>
            <a:r>
              <a:rPr lang="tr-TR" sz="2400" dirty="0" err="1" smtClean="0">
                <a:latin typeface="Comic Sans MS" panose="030F0702030302020204" pitchFamily="66" charset="0"/>
              </a:rPr>
              <a:t>supresyonuna</a:t>
            </a:r>
            <a:r>
              <a:rPr lang="tr-TR" sz="2400" dirty="0" smtClean="0">
                <a:latin typeface="Comic Sans MS" panose="030F0702030302020204" pitchFamily="66" charset="0"/>
              </a:rPr>
              <a:t> neden olur</a:t>
            </a:r>
            <a:r>
              <a:rPr lang="tr-TR" sz="2400" dirty="0">
                <a:latin typeface="Comic Sans MS" panose="030F0702030302020204" pitchFamily="66" charset="0"/>
              </a:rPr>
              <a:t> </a:t>
            </a:r>
            <a:r>
              <a:rPr lang="tr-TR" sz="2400" dirty="0" smtClean="0">
                <a:latin typeface="Comic Sans MS" panose="030F0702030302020204" pitchFamily="66" charset="0"/>
              </a:rPr>
              <a:t>veya yeni oluşan </a:t>
            </a:r>
            <a:r>
              <a:rPr lang="tr-TR" sz="2400" dirty="0" err="1" smtClean="0">
                <a:latin typeface="Comic Sans MS" panose="030F0702030302020204" pitchFamily="66" charset="0"/>
              </a:rPr>
              <a:t>kinaz</a:t>
            </a:r>
            <a:r>
              <a:rPr lang="tr-TR" sz="2400" dirty="0" smtClean="0">
                <a:latin typeface="Comic Sans MS" panose="030F0702030302020204" pitchFamily="66" charset="0"/>
              </a:rPr>
              <a:t> </a:t>
            </a:r>
            <a:r>
              <a:rPr lang="tr-TR" sz="2400" dirty="0" err="1" smtClean="0">
                <a:latin typeface="Comic Sans MS" panose="030F0702030302020204" pitchFamily="66" charset="0"/>
              </a:rPr>
              <a:t>vb</a:t>
            </a:r>
            <a:r>
              <a:rPr lang="tr-TR" sz="2400" dirty="0" smtClean="0">
                <a:latin typeface="Comic Sans MS" panose="030F0702030302020204" pitchFamily="66" charset="0"/>
              </a:rPr>
              <a:t> aktivitelere sahip proteinlerin üretilmesine sebep olabilir. </a:t>
            </a:r>
          </a:p>
          <a:p>
            <a:pPr>
              <a:lnSpc>
                <a:spcPct val="100000"/>
              </a:lnSpc>
              <a:spcBef>
                <a:spcPts val="0"/>
              </a:spcBef>
            </a:pPr>
            <a:endParaRPr lang="tr-TR" sz="2400" dirty="0" smtClean="0">
              <a:latin typeface="Comic Sans MS" panose="030F0702030302020204" pitchFamily="66" charset="0"/>
            </a:endParaRPr>
          </a:p>
          <a:p>
            <a:pPr>
              <a:lnSpc>
                <a:spcPct val="100000"/>
              </a:lnSpc>
              <a:spcBef>
                <a:spcPts val="0"/>
              </a:spcBef>
            </a:pPr>
            <a:r>
              <a:rPr lang="tr-TR" sz="2400" dirty="0" smtClean="0">
                <a:latin typeface="Comic Sans MS" panose="030F0702030302020204" pitchFamily="66" charset="0"/>
              </a:rPr>
              <a:t>AML; </a:t>
            </a:r>
            <a:r>
              <a:rPr lang="tr-TR" sz="2400" dirty="0" err="1" smtClean="0">
                <a:latin typeface="Comic Sans MS" panose="030F0702030302020204" pitchFamily="66" charset="0"/>
              </a:rPr>
              <a:t>myelodisplastik</a:t>
            </a:r>
            <a:r>
              <a:rPr lang="tr-TR" sz="2400" dirty="0" smtClean="0">
                <a:latin typeface="Comic Sans MS" panose="030F0702030302020204" pitchFamily="66" charset="0"/>
              </a:rPr>
              <a:t> sendrom veya </a:t>
            </a:r>
            <a:r>
              <a:rPr lang="tr-TR" sz="2400" dirty="0" err="1" smtClean="0">
                <a:latin typeface="Comic Sans MS" panose="030F0702030302020204" pitchFamily="66" charset="0"/>
              </a:rPr>
              <a:t>myeloproliferatif</a:t>
            </a:r>
            <a:r>
              <a:rPr lang="tr-TR" sz="2400" dirty="0" smtClean="0">
                <a:latin typeface="Comic Sans MS" panose="030F0702030302020204" pitchFamily="66" charset="0"/>
              </a:rPr>
              <a:t> hastalıklardan sonra gelişebilir.</a:t>
            </a:r>
          </a:p>
          <a:p>
            <a:pPr marL="0" indent="0">
              <a:lnSpc>
                <a:spcPct val="100000"/>
              </a:lnSpc>
              <a:spcBef>
                <a:spcPts val="0"/>
              </a:spcBef>
              <a:buNone/>
              <a:defRPr/>
            </a:pPr>
            <a:endParaRPr lang="tr-TR" sz="2400" dirty="0">
              <a:latin typeface="Comic Sans MS" panose="030F0702030302020204" pitchFamily="66" charset="0"/>
            </a:endParaRPr>
          </a:p>
        </p:txBody>
      </p:sp>
    </p:spTree>
    <p:extLst>
      <p:ext uri="{BB962C8B-B14F-4D97-AF65-F5344CB8AC3E}">
        <p14:creationId xmlns:p14="http://schemas.microsoft.com/office/powerpoint/2010/main" val="3235653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object 2"/>
          <p:cNvSpPr>
            <a:spLocks noChangeArrowheads="1"/>
          </p:cNvSpPr>
          <p:nvPr/>
        </p:nvSpPr>
        <p:spPr bwMode="auto">
          <a:xfrm>
            <a:off x="943929" y="2678114"/>
            <a:ext cx="288925" cy="2809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5" name="object 3"/>
          <p:cNvSpPr>
            <a:spLocks noChangeArrowheads="1"/>
          </p:cNvSpPr>
          <p:nvPr/>
        </p:nvSpPr>
        <p:spPr bwMode="auto">
          <a:xfrm>
            <a:off x="901066" y="2643188"/>
            <a:ext cx="373063" cy="3476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6" name="object 4"/>
          <p:cNvSpPr>
            <a:spLocks noChangeArrowheads="1"/>
          </p:cNvSpPr>
          <p:nvPr/>
        </p:nvSpPr>
        <p:spPr bwMode="auto">
          <a:xfrm>
            <a:off x="1972629" y="2673351"/>
            <a:ext cx="295275" cy="2762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77" name="object 5"/>
          <p:cNvSpPr>
            <a:spLocks noChangeArrowheads="1"/>
          </p:cNvSpPr>
          <p:nvPr/>
        </p:nvSpPr>
        <p:spPr bwMode="auto">
          <a:xfrm>
            <a:off x="1944054" y="2643188"/>
            <a:ext cx="371475" cy="3476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6" name="object 6"/>
          <p:cNvSpPr txBox="1"/>
          <p:nvPr/>
        </p:nvSpPr>
        <p:spPr>
          <a:xfrm>
            <a:off x="770890" y="3271838"/>
            <a:ext cx="984250" cy="348424"/>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dirty="0" err="1">
                <a:cs typeface="Arial" panose="020B0604020202020204" pitchFamily="34" charset="0"/>
              </a:rPr>
              <a:t>Hematopoietic</a:t>
            </a:r>
            <a:r>
              <a:rPr lang="tr-TR" sz="1100" dirty="0">
                <a:cs typeface="Arial" panose="020B0604020202020204" pitchFamily="34" charset="0"/>
              </a:rPr>
              <a:t>  </a:t>
            </a:r>
            <a:r>
              <a:rPr lang="tr-TR" sz="1100" dirty="0" err="1">
                <a:cs typeface="Arial" panose="020B0604020202020204" pitchFamily="34" charset="0"/>
              </a:rPr>
              <a:t>stem</a:t>
            </a:r>
            <a:r>
              <a:rPr lang="tr-TR" sz="1100" dirty="0">
                <a:cs typeface="Arial" panose="020B0604020202020204" pitchFamily="34" charset="0"/>
              </a:rPr>
              <a:t> </a:t>
            </a:r>
            <a:r>
              <a:rPr lang="tr-TR" sz="1100" dirty="0" err="1">
                <a:cs typeface="Arial" panose="020B0604020202020204" pitchFamily="34" charset="0"/>
              </a:rPr>
              <a:t>cell</a:t>
            </a:r>
            <a:endParaRPr lang="tr-TR" sz="1100" dirty="0">
              <a:cs typeface="Arial" panose="020B0604020202020204" pitchFamily="34" charset="0"/>
            </a:endParaRPr>
          </a:p>
        </p:txBody>
      </p:sp>
      <p:sp>
        <p:nvSpPr>
          <p:cNvPr id="233479" name="object 7"/>
          <p:cNvSpPr>
            <a:spLocks/>
          </p:cNvSpPr>
          <p:nvPr/>
        </p:nvSpPr>
        <p:spPr bwMode="auto">
          <a:xfrm>
            <a:off x="1437640" y="2784475"/>
            <a:ext cx="369888" cy="65088"/>
          </a:xfrm>
          <a:custGeom>
            <a:avLst/>
            <a:gdLst>
              <a:gd name="T0" fmla="*/ 355656 w 431800"/>
              <a:gd name="T1" fmla="*/ 42642 h 76200"/>
              <a:gd name="T2" fmla="*/ 355561 w 431800"/>
              <a:gd name="T3" fmla="*/ 75806 h 76200"/>
              <a:gd name="T4" fmla="*/ 422259 w 431800"/>
              <a:gd name="T5" fmla="*/ 42697 h 76200"/>
              <a:gd name="T6" fmla="*/ 374611 w 431800"/>
              <a:gd name="T7" fmla="*/ 42697 h 76200"/>
              <a:gd name="T8" fmla="*/ 355656 w 431800"/>
              <a:gd name="T9" fmla="*/ 42642 h 76200"/>
              <a:gd name="T10" fmla="*/ 355683 w 431800"/>
              <a:gd name="T11" fmla="*/ 33167 h 76200"/>
              <a:gd name="T12" fmla="*/ 355656 w 431800"/>
              <a:gd name="T13" fmla="*/ 42642 h 76200"/>
              <a:gd name="T14" fmla="*/ 374611 w 431800"/>
              <a:gd name="T15" fmla="*/ 42697 h 76200"/>
              <a:gd name="T16" fmla="*/ 374637 w 431800"/>
              <a:gd name="T17" fmla="*/ 33223 h 76200"/>
              <a:gd name="T18" fmla="*/ 355683 w 431800"/>
              <a:gd name="T19" fmla="*/ 33167 h 76200"/>
              <a:gd name="T20" fmla="*/ 355777 w 431800"/>
              <a:gd name="T21" fmla="*/ 0 h 76200"/>
              <a:gd name="T22" fmla="*/ 355683 w 431800"/>
              <a:gd name="T23" fmla="*/ 33167 h 76200"/>
              <a:gd name="T24" fmla="*/ 374637 w 431800"/>
              <a:gd name="T25" fmla="*/ 33223 h 76200"/>
              <a:gd name="T26" fmla="*/ 374611 w 431800"/>
              <a:gd name="T27" fmla="*/ 42697 h 76200"/>
              <a:gd name="T28" fmla="*/ 422259 w 431800"/>
              <a:gd name="T29" fmla="*/ 42697 h 76200"/>
              <a:gd name="T30" fmla="*/ 431469 w 431800"/>
              <a:gd name="T31" fmla="*/ 38125 h 76200"/>
              <a:gd name="T32" fmla="*/ 355777 w 431800"/>
              <a:gd name="T33" fmla="*/ 0 h 76200"/>
              <a:gd name="T34" fmla="*/ 38 w 431800"/>
              <a:gd name="T35" fmla="*/ 32130 h 76200"/>
              <a:gd name="T36" fmla="*/ 0 w 431800"/>
              <a:gd name="T37" fmla="*/ 41605 h 76200"/>
              <a:gd name="T38" fmla="*/ 355656 w 431800"/>
              <a:gd name="T39" fmla="*/ 42642 h 76200"/>
              <a:gd name="T40" fmla="*/ 355683 w 431800"/>
              <a:gd name="T41" fmla="*/ 33167 h 76200"/>
              <a:gd name="T42" fmla="*/ 38 w 431800"/>
              <a:gd name="T43" fmla="*/ 32130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800" h="76200">
                <a:moveTo>
                  <a:pt x="355656" y="42642"/>
                </a:moveTo>
                <a:lnTo>
                  <a:pt x="355561" y="75806"/>
                </a:lnTo>
                <a:lnTo>
                  <a:pt x="422259" y="42697"/>
                </a:lnTo>
                <a:lnTo>
                  <a:pt x="374611" y="42697"/>
                </a:lnTo>
                <a:lnTo>
                  <a:pt x="355656" y="42642"/>
                </a:lnTo>
                <a:close/>
              </a:path>
              <a:path w="431800" h="76200">
                <a:moveTo>
                  <a:pt x="355683" y="33167"/>
                </a:moveTo>
                <a:lnTo>
                  <a:pt x="355656" y="42642"/>
                </a:lnTo>
                <a:lnTo>
                  <a:pt x="374611" y="42697"/>
                </a:lnTo>
                <a:lnTo>
                  <a:pt x="374637" y="33223"/>
                </a:lnTo>
                <a:lnTo>
                  <a:pt x="355683" y="33167"/>
                </a:lnTo>
                <a:close/>
              </a:path>
              <a:path w="431800" h="76200">
                <a:moveTo>
                  <a:pt x="355777" y="0"/>
                </a:moveTo>
                <a:lnTo>
                  <a:pt x="355683" y="33167"/>
                </a:lnTo>
                <a:lnTo>
                  <a:pt x="374637" y="33223"/>
                </a:lnTo>
                <a:lnTo>
                  <a:pt x="374611" y="42697"/>
                </a:lnTo>
                <a:lnTo>
                  <a:pt x="422259" y="42697"/>
                </a:lnTo>
                <a:lnTo>
                  <a:pt x="431469" y="38125"/>
                </a:lnTo>
                <a:lnTo>
                  <a:pt x="355777" y="0"/>
                </a:lnTo>
                <a:close/>
              </a:path>
              <a:path w="431800" h="76200">
                <a:moveTo>
                  <a:pt x="38" y="32130"/>
                </a:moveTo>
                <a:lnTo>
                  <a:pt x="0" y="41605"/>
                </a:lnTo>
                <a:lnTo>
                  <a:pt x="355656" y="42642"/>
                </a:lnTo>
                <a:lnTo>
                  <a:pt x="355683" y="33167"/>
                </a:lnTo>
                <a:lnTo>
                  <a:pt x="38" y="32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0" name="object 8"/>
          <p:cNvSpPr>
            <a:spLocks noChangeArrowheads="1"/>
          </p:cNvSpPr>
          <p:nvPr/>
        </p:nvSpPr>
        <p:spPr bwMode="auto">
          <a:xfrm>
            <a:off x="761366" y="2506663"/>
            <a:ext cx="314325" cy="7302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81" name="object 9"/>
          <p:cNvSpPr>
            <a:spLocks noChangeArrowheads="1"/>
          </p:cNvSpPr>
          <p:nvPr/>
        </p:nvSpPr>
        <p:spPr bwMode="auto">
          <a:xfrm>
            <a:off x="4872038" y="3911601"/>
            <a:ext cx="322262" cy="327025"/>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82" name="object 10"/>
          <p:cNvSpPr>
            <a:spLocks/>
          </p:cNvSpPr>
          <p:nvPr/>
        </p:nvSpPr>
        <p:spPr bwMode="auto">
          <a:xfrm>
            <a:off x="4826000" y="3870326"/>
            <a:ext cx="412750" cy="403225"/>
          </a:xfrm>
          <a:custGeom>
            <a:avLst/>
            <a:gdLst>
              <a:gd name="T0" fmla="*/ 213585 w 481329"/>
              <a:gd name="T1" fmla="*/ 0 h 472439"/>
              <a:gd name="T2" fmla="*/ 163477 w 481329"/>
              <a:gd name="T3" fmla="*/ 9208 h 472439"/>
              <a:gd name="T4" fmla="*/ 121611 w 481329"/>
              <a:gd name="T5" fmla="*/ 30422 h 472439"/>
              <a:gd name="T6" fmla="*/ 90352 w 481329"/>
              <a:gd name="T7" fmla="*/ 61708 h 472439"/>
              <a:gd name="T8" fmla="*/ 58874 w 481329"/>
              <a:gd name="T9" fmla="*/ 105876 h 472439"/>
              <a:gd name="T10" fmla="*/ 30865 w 481329"/>
              <a:gd name="T11" fmla="*/ 157598 h 472439"/>
              <a:gd name="T12" fmla="*/ 10011 w 481329"/>
              <a:gd name="T13" fmla="*/ 211545 h 472439"/>
              <a:gd name="T14" fmla="*/ 0 w 481329"/>
              <a:gd name="T15" fmla="*/ 262390 h 472439"/>
              <a:gd name="T16" fmla="*/ 4517 w 481329"/>
              <a:gd name="T17" fmla="*/ 304805 h 472439"/>
              <a:gd name="T18" fmla="*/ 56408 w 481329"/>
              <a:gd name="T19" fmla="*/ 371579 h 472439"/>
              <a:gd name="T20" fmla="*/ 98399 w 481329"/>
              <a:gd name="T21" fmla="*/ 404393 h 472439"/>
              <a:gd name="T22" fmla="*/ 145623 w 481329"/>
              <a:gd name="T23" fmla="*/ 433427 h 472439"/>
              <a:gd name="T24" fmla="*/ 193985 w 481329"/>
              <a:gd name="T25" fmla="*/ 456131 h 472439"/>
              <a:gd name="T26" fmla="*/ 239387 w 481329"/>
              <a:gd name="T27" fmla="*/ 469957 h 472439"/>
              <a:gd name="T28" fmla="*/ 277732 w 481329"/>
              <a:gd name="T29" fmla="*/ 472356 h 472439"/>
              <a:gd name="T30" fmla="*/ 329039 w 481329"/>
              <a:gd name="T31" fmla="*/ 465640 h 472439"/>
              <a:gd name="T32" fmla="*/ 372020 w 481329"/>
              <a:gd name="T33" fmla="*/ 447314 h 472439"/>
              <a:gd name="T34" fmla="*/ 407135 w 481329"/>
              <a:gd name="T35" fmla="*/ 420109 h 472439"/>
              <a:gd name="T36" fmla="*/ 434839 w 481329"/>
              <a:gd name="T37" fmla="*/ 386758 h 472439"/>
              <a:gd name="T38" fmla="*/ 455591 w 481329"/>
              <a:gd name="T39" fmla="*/ 349992 h 472439"/>
              <a:gd name="T40" fmla="*/ 469847 w 481329"/>
              <a:gd name="T41" fmla="*/ 312543 h 472439"/>
              <a:gd name="T42" fmla="*/ 480704 w 481329"/>
              <a:gd name="T43" fmla="*/ 246525 h 472439"/>
              <a:gd name="T44" fmla="*/ 473730 w 481329"/>
              <a:gd name="T45" fmla="*/ 199573 h 472439"/>
              <a:gd name="T46" fmla="*/ 454892 w 481329"/>
              <a:gd name="T47" fmla="*/ 149476 h 472439"/>
              <a:gd name="T48" fmla="*/ 427310 w 481329"/>
              <a:gd name="T49" fmla="*/ 101245 h 472439"/>
              <a:gd name="T50" fmla="*/ 394106 w 481329"/>
              <a:gd name="T51" fmla="*/ 59890 h 472439"/>
              <a:gd name="T52" fmla="*/ 358403 w 481329"/>
              <a:gd name="T53" fmla="*/ 30422 h 472439"/>
              <a:gd name="T54" fmla="*/ 316543 w 481329"/>
              <a:gd name="T55" fmla="*/ 12006 h 472439"/>
              <a:gd name="T56" fmla="*/ 266438 w 481329"/>
              <a:gd name="T57" fmla="*/ 1399 h 472439"/>
              <a:gd name="T58" fmla="*/ 213585 w 481329"/>
              <a:gd name="T59" fmla="*/ 0 h 47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1329" h="472439">
                <a:moveTo>
                  <a:pt x="213585" y="0"/>
                </a:moveTo>
                <a:lnTo>
                  <a:pt x="163477" y="9208"/>
                </a:lnTo>
                <a:lnTo>
                  <a:pt x="121611" y="30422"/>
                </a:lnTo>
                <a:lnTo>
                  <a:pt x="90352" y="61708"/>
                </a:lnTo>
                <a:lnTo>
                  <a:pt x="58874" y="105876"/>
                </a:lnTo>
                <a:lnTo>
                  <a:pt x="30865" y="157598"/>
                </a:lnTo>
                <a:lnTo>
                  <a:pt x="10011" y="211545"/>
                </a:lnTo>
                <a:lnTo>
                  <a:pt x="0" y="262390"/>
                </a:lnTo>
                <a:lnTo>
                  <a:pt x="4517" y="304805"/>
                </a:lnTo>
                <a:lnTo>
                  <a:pt x="56408" y="371579"/>
                </a:lnTo>
                <a:lnTo>
                  <a:pt x="98399" y="404393"/>
                </a:lnTo>
                <a:lnTo>
                  <a:pt x="145623" y="433427"/>
                </a:lnTo>
                <a:lnTo>
                  <a:pt x="193985" y="456131"/>
                </a:lnTo>
                <a:lnTo>
                  <a:pt x="239387" y="469957"/>
                </a:lnTo>
                <a:lnTo>
                  <a:pt x="277732" y="472356"/>
                </a:lnTo>
                <a:lnTo>
                  <a:pt x="329039" y="465640"/>
                </a:lnTo>
                <a:lnTo>
                  <a:pt x="372020" y="447314"/>
                </a:lnTo>
                <a:lnTo>
                  <a:pt x="407135" y="420109"/>
                </a:lnTo>
                <a:lnTo>
                  <a:pt x="434839" y="386758"/>
                </a:lnTo>
                <a:lnTo>
                  <a:pt x="455591" y="349992"/>
                </a:lnTo>
                <a:lnTo>
                  <a:pt x="469847" y="312543"/>
                </a:lnTo>
                <a:lnTo>
                  <a:pt x="480704" y="246525"/>
                </a:lnTo>
                <a:lnTo>
                  <a:pt x="473730" y="199573"/>
                </a:lnTo>
                <a:lnTo>
                  <a:pt x="454892" y="149476"/>
                </a:lnTo>
                <a:lnTo>
                  <a:pt x="427310" y="101245"/>
                </a:lnTo>
                <a:lnTo>
                  <a:pt x="394106" y="59890"/>
                </a:lnTo>
                <a:lnTo>
                  <a:pt x="358403" y="30422"/>
                </a:lnTo>
                <a:lnTo>
                  <a:pt x="316543" y="12006"/>
                </a:lnTo>
                <a:lnTo>
                  <a:pt x="266438" y="1399"/>
                </a:lnTo>
                <a:lnTo>
                  <a:pt x="213585" y="0"/>
                </a:lnTo>
                <a:close/>
              </a:path>
            </a:pathLst>
          </a:custGeom>
          <a:solidFill>
            <a:srgbClr val="000080">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3" name="object 11"/>
          <p:cNvSpPr>
            <a:spLocks/>
          </p:cNvSpPr>
          <p:nvPr/>
        </p:nvSpPr>
        <p:spPr bwMode="auto">
          <a:xfrm>
            <a:off x="4824414" y="3868739"/>
            <a:ext cx="414337" cy="407987"/>
          </a:xfrm>
          <a:custGeom>
            <a:avLst/>
            <a:gdLst>
              <a:gd name="T0" fmla="*/ 154724 w 484504"/>
              <a:gd name="T1" fmla="*/ 13969 h 476250"/>
              <a:gd name="T2" fmla="*/ 122529 w 484504"/>
              <a:gd name="T3" fmla="*/ 31750 h 476250"/>
              <a:gd name="T4" fmla="*/ 93002 w 484504"/>
              <a:gd name="T5" fmla="*/ 60960 h 476250"/>
              <a:gd name="T6" fmla="*/ 36118 w 484504"/>
              <a:gd name="T7" fmla="*/ 148589 h 476250"/>
              <a:gd name="T8" fmla="*/ 241 w 484504"/>
              <a:gd name="T9" fmla="*/ 284480 h 476250"/>
              <a:gd name="T10" fmla="*/ 4864 w 484504"/>
              <a:gd name="T11" fmla="*/ 307339 h 476250"/>
              <a:gd name="T12" fmla="*/ 82689 w 484504"/>
              <a:gd name="T13" fmla="*/ 396239 h 476250"/>
              <a:gd name="T14" fmla="*/ 143662 w 484504"/>
              <a:gd name="T15" fmla="*/ 435610 h 476250"/>
              <a:gd name="T16" fmla="*/ 196723 w 484504"/>
              <a:gd name="T17" fmla="*/ 461010 h 476250"/>
              <a:gd name="T18" fmla="*/ 246189 w 484504"/>
              <a:gd name="T19" fmla="*/ 474980 h 476250"/>
              <a:gd name="T20" fmla="*/ 312889 w 484504"/>
              <a:gd name="T21" fmla="*/ 473710 h 476250"/>
              <a:gd name="T22" fmla="*/ 227990 w 484504"/>
              <a:gd name="T23" fmla="*/ 467360 h 476250"/>
              <a:gd name="T24" fmla="*/ 176949 w 484504"/>
              <a:gd name="T25" fmla="*/ 448310 h 476250"/>
              <a:gd name="T26" fmla="*/ 124269 w 484504"/>
              <a:gd name="T27" fmla="*/ 420369 h 476250"/>
              <a:gd name="T28" fmla="*/ 75387 w 484504"/>
              <a:gd name="T29" fmla="*/ 386080 h 476250"/>
              <a:gd name="T30" fmla="*/ 35699 w 484504"/>
              <a:gd name="T31" fmla="*/ 349250 h 476250"/>
              <a:gd name="T32" fmla="*/ 10617 w 484504"/>
              <a:gd name="T33" fmla="*/ 313689 h 476250"/>
              <a:gd name="T34" fmla="*/ 4952 w 484504"/>
              <a:gd name="T35" fmla="*/ 295910 h 476250"/>
              <a:gd name="T36" fmla="*/ 3238 w 484504"/>
              <a:gd name="T37" fmla="*/ 267969 h 476250"/>
              <a:gd name="T38" fmla="*/ 11468 w 484504"/>
              <a:gd name="T39" fmla="*/ 220980 h 476250"/>
              <a:gd name="T40" fmla="*/ 29603 w 484504"/>
              <a:gd name="T41" fmla="*/ 170180 h 476250"/>
              <a:gd name="T42" fmla="*/ 54622 w 484504"/>
              <a:gd name="T43" fmla="*/ 121919 h 476250"/>
              <a:gd name="T44" fmla="*/ 83489 w 484504"/>
              <a:gd name="T45" fmla="*/ 77469 h 476250"/>
              <a:gd name="T46" fmla="*/ 113106 w 484504"/>
              <a:gd name="T47" fmla="*/ 43180 h 476250"/>
              <a:gd name="T48" fmla="*/ 142468 w 484504"/>
              <a:gd name="T49" fmla="*/ 22860 h 476250"/>
              <a:gd name="T50" fmla="*/ 177698 w 484504"/>
              <a:gd name="T51" fmla="*/ 10160 h 476250"/>
              <a:gd name="T52" fmla="*/ 283171 w 484504"/>
              <a:gd name="T53" fmla="*/ 3810 h 476250"/>
              <a:gd name="T54" fmla="*/ 422490 w 484504"/>
              <a:gd name="T55" fmla="*/ 405130 h 476250"/>
              <a:gd name="T56" fmla="*/ 386981 w 484504"/>
              <a:gd name="T57" fmla="*/ 439419 h 476250"/>
              <a:gd name="T58" fmla="*/ 363143 w 484504"/>
              <a:gd name="T59" fmla="*/ 453389 h 476250"/>
              <a:gd name="T60" fmla="*/ 336207 w 484504"/>
              <a:gd name="T61" fmla="*/ 464819 h 476250"/>
              <a:gd name="T62" fmla="*/ 306069 w 484504"/>
              <a:gd name="T63" fmla="*/ 471169 h 476250"/>
              <a:gd name="T64" fmla="*/ 331279 w 484504"/>
              <a:gd name="T65" fmla="*/ 469900 h 476250"/>
              <a:gd name="T66" fmla="*/ 364578 w 484504"/>
              <a:gd name="T67" fmla="*/ 455930 h 476250"/>
              <a:gd name="T68" fmla="*/ 388848 w 484504"/>
              <a:gd name="T69" fmla="*/ 441960 h 476250"/>
              <a:gd name="T70" fmla="*/ 424929 w 484504"/>
              <a:gd name="T71" fmla="*/ 407669 h 476250"/>
              <a:gd name="T72" fmla="*/ 460146 w 484504"/>
              <a:gd name="T73" fmla="*/ 341630 h 476250"/>
              <a:gd name="T74" fmla="*/ 435355 w 484504"/>
              <a:gd name="T75" fmla="*/ 388619 h 476250"/>
              <a:gd name="T76" fmla="*/ 449262 w 484504"/>
              <a:gd name="T77" fmla="*/ 372110 h 476250"/>
              <a:gd name="T78" fmla="*/ 460121 w 484504"/>
              <a:gd name="T79" fmla="*/ 342900 h 476250"/>
              <a:gd name="T80" fmla="*/ 470179 w 484504"/>
              <a:gd name="T81" fmla="*/ 314960 h 476250"/>
              <a:gd name="T82" fmla="*/ 466813 w 484504"/>
              <a:gd name="T83" fmla="*/ 334010 h 476250"/>
              <a:gd name="T84" fmla="*/ 476846 w 484504"/>
              <a:gd name="T85" fmla="*/ 288289 h 476250"/>
              <a:gd name="T86" fmla="*/ 274612 w 484504"/>
              <a:gd name="T87" fmla="*/ 6350 h 476250"/>
              <a:gd name="T88" fmla="*/ 313537 w 484504"/>
              <a:gd name="T89" fmla="*/ 13969 h 476250"/>
              <a:gd name="T90" fmla="*/ 347713 w 484504"/>
              <a:gd name="T91" fmla="*/ 27939 h 476250"/>
              <a:gd name="T92" fmla="*/ 376123 w 484504"/>
              <a:gd name="T93" fmla="*/ 45719 h 476250"/>
              <a:gd name="T94" fmla="*/ 403428 w 484504"/>
              <a:gd name="T95" fmla="*/ 72389 h 476250"/>
              <a:gd name="T96" fmla="*/ 428815 w 484504"/>
              <a:gd name="T97" fmla="*/ 105410 h 476250"/>
              <a:gd name="T98" fmla="*/ 450735 w 484504"/>
              <a:gd name="T99" fmla="*/ 143510 h 476250"/>
              <a:gd name="T100" fmla="*/ 467690 w 484504"/>
              <a:gd name="T101" fmla="*/ 181610 h 476250"/>
              <a:gd name="T102" fmla="*/ 478205 w 484504"/>
              <a:gd name="T103" fmla="*/ 220980 h 476250"/>
              <a:gd name="T104" fmla="*/ 480809 w 484504"/>
              <a:gd name="T105" fmla="*/ 255269 h 476250"/>
              <a:gd name="T106" fmla="*/ 479945 w 484504"/>
              <a:gd name="T107" fmla="*/ 288289 h 476250"/>
              <a:gd name="T108" fmla="*/ 484124 w 484504"/>
              <a:gd name="T109" fmla="*/ 248919 h 476250"/>
              <a:gd name="T110" fmla="*/ 449478 w 484504"/>
              <a:gd name="T111" fmla="*/ 134619 h 476250"/>
              <a:gd name="T112" fmla="*/ 405803 w 484504"/>
              <a:gd name="T113" fmla="*/ 71119 h 476250"/>
              <a:gd name="T114" fmla="*/ 283171 w 484504"/>
              <a:gd name="T115" fmla="*/ 3810 h 476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4504" h="476250">
                <a:moveTo>
                  <a:pt x="250215" y="0"/>
                </a:moveTo>
                <a:lnTo>
                  <a:pt x="216941" y="0"/>
                </a:lnTo>
                <a:lnTo>
                  <a:pt x="176936" y="6350"/>
                </a:lnTo>
                <a:lnTo>
                  <a:pt x="169341" y="8889"/>
                </a:lnTo>
                <a:lnTo>
                  <a:pt x="154724" y="13969"/>
                </a:lnTo>
                <a:lnTo>
                  <a:pt x="147751" y="16510"/>
                </a:lnTo>
                <a:lnTo>
                  <a:pt x="141020" y="20319"/>
                </a:lnTo>
                <a:lnTo>
                  <a:pt x="134556" y="22860"/>
                </a:lnTo>
                <a:lnTo>
                  <a:pt x="128384" y="26669"/>
                </a:lnTo>
                <a:lnTo>
                  <a:pt x="122529" y="31750"/>
                </a:lnTo>
                <a:lnTo>
                  <a:pt x="116776" y="35560"/>
                </a:lnTo>
                <a:lnTo>
                  <a:pt x="110934" y="41910"/>
                </a:lnTo>
                <a:lnTo>
                  <a:pt x="105003" y="46989"/>
                </a:lnTo>
                <a:lnTo>
                  <a:pt x="99021" y="53339"/>
                </a:lnTo>
                <a:lnTo>
                  <a:pt x="93002" y="60960"/>
                </a:lnTo>
                <a:lnTo>
                  <a:pt x="86982" y="67310"/>
                </a:lnTo>
                <a:lnTo>
                  <a:pt x="80962" y="76200"/>
                </a:lnTo>
                <a:lnTo>
                  <a:pt x="57492" y="110489"/>
                </a:lnTo>
                <a:lnTo>
                  <a:pt x="41186" y="139700"/>
                </a:lnTo>
                <a:lnTo>
                  <a:pt x="36118" y="148589"/>
                </a:lnTo>
                <a:lnTo>
                  <a:pt x="18389" y="189230"/>
                </a:lnTo>
                <a:lnTo>
                  <a:pt x="5854" y="229869"/>
                </a:lnTo>
                <a:lnTo>
                  <a:pt x="88" y="267969"/>
                </a:lnTo>
                <a:lnTo>
                  <a:pt x="0" y="280669"/>
                </a:lnTo>
                <a:lnTo>
                  <a:pt x="241" y="284480"/>
                </a:lnTo>
                <a:lnTo>
                  <a:pt x="1168" y="293369"/>
                </a:lnTo>
                <a:lnTo>
                  <a:pt x="1854" y="297180"/>
                </a:lnTo>
                <a:lnTo>
                  <a:pt x="2692" y="300989"/>
                </a:lnTo>
                <a:lnTo>
                  <a:pt x="3695" y="303530"/>
                </a:lnTo>
                <a:lnTo>
                  <a:pt x="4864" y="307339"/>
                </a:lnTo>
                <a:lnTo>
                  <a:pt x="26898" y="344169"/>
                </a:lnTo>
                <a:lnTo>
                  <a:pt x="55994" y="373380"/>
                </a:lnTo>
                <a:lnTo>
                  <a:pt x="64503" y="381000"/>
                </a:lnTo>
                <a:lnTo>
                  <a:pt x="73418" y="388619"/>
                </a:lnTo>
                <a:lnTo>
                  <a:pt x="82689" y="396239"/>
                </a:lnTo>
                <a:lnTo>
                  <a:pt x="92290" y="402589"/>
                </a:lnTo>
                <a:lnTo>
                  <a:pt x="102184" y="410210"/>
                </a:lnTo>
                <a:lnTo>
                  <a:pt x="112293" y="416560"/>
                </a:lnTo>
                <a:lnTo>
                  <a:pt x="122618" y="422910"/>
                </a:lnTo>
                <a:lnTo>
                  <a:pt x="143662" y="435610"/>
                </a:lnTo>
                <a:lnTo>
                  <a:pt x="154304" y="440689"/>
                </a:lnTo>
                <a:lnTo>
                  <a:pt x="164985" y="447039"/>
                </a:lnTo>
                <a:lnTo>
                  <a:pt x="175628" y="452119"/>
                </a:lnTo>
                <a:lnTo>
                  <a:pt x="186232" y="455930"/>
                </a:lnTo>
                <a:lnTo>
                  <a:pt x="196723" y="461010"/>
                </a:lnTo>
                <a:lnTo>
                  <a:pt x="207073" y="464819"/>
                </a:lnTo>
                <a:lnTo>
                  <a:pt x="217233" y="467360"/>
                </a:lnTo>
                <a:lnTo>
                  <a:pt x="227164" y="471169"/>
                </a:lnTo>
                <a:lnTo>
                  <a:pt x="236842" y="472439"/>
                </a:lnTo>
                <a:lnTo>
                  <a:pt x="246189" y="474980"/>
                </a:lnTo>
                <a:lnTo>
                  <a:pt x="255269" y="476250"/>
                </a:lnTo>
                <a:lnTo>
                  <a:pt x="293344" y="476250"/>
                </a:lnTo>
                <a:lnTo>
                  <a:pt x="300012" y="474980"/>
                </a:lnTo>
                <a:lnTo>
                  <a:pt x="306489" y="474980"/>
                </a:lnTo>
                <a:lnTo>
                  <a:pt x="312889" y="473710"/>
                </a:lnTo>
                <a:lnTo>
                  <a:pt x="259880" y="473710"/>
                </a:lnTo>
                <a:lnTo>
                  <a:pt x="255574" y="472439"/>
                </a:lnTo>
                <a:lnTo>
                  <a:pt x="246722" y="471169"/>
                </a:lnTo>
                <a:lnTo>
                  <a:pt x="237515" y="469900"/>
                </a:lnTo>
                <a:lnTo>
                  <a:pt x="227990" y="467360"/>
                </a:lnTo>
                <a:lnTo>
                  <a:pt x="218173" y="464819"/>
                </a:lnTo>
                <a:lnTo>
                  <a:pt x="208114" y="461010"/>
                </a:lnTo>
                <a:lnTo>
                  <a:pt x="197865" y="457200"/>
                </a:lnTo>
                <a:lnTo>
                  <a:pt x="187451" y="453389"/>
                </a:lnTo>
                <a:lnTo>
                  <a:pt x="176949" y="448310"/>
                </a:lnTo>
                <a:lnTo>
                  <a:pt x="166369" y="443230"/>
                </a:lnTo>
                <a:lnTo>
                  <a:pt x="155765" y="438150"/>
                </a:lnTo>
                <a:lnTo>
                  <a:pt x="145186" y="433069"/>
                </a:lnTo>
                <a:lnTo>
                  <a:pt x="134670" y="426719"/>
                </a:lnTo>
                <a:lnTo>
                  <a:pt x="124269" y="420369"/>
                </a:lnTo>
                <a:lnTo>
                  <a:pt x="114020" y="414019"/>
                </a:lnTo>
                <a:lnTo>
                  <a:pt x="103962" y="407669"/>
                </a:lnTo>
                <a:lnTo>
                  <a:pt x="94132" y="400050"/>
                </a:lnTo>
                <a:lnTo>
                  <a:pt x="84594" y="393700"/>
                </a:lnTo>
                <a:lnTo>
                  <a:pt x="75387" y="386080"/>
                </a:lnTo>
                <a:lnTo>
                  <a:pt x="66548" y="378460"/>
                </a:lnTo>
                <a:lnTo>
                  <a:pt x="58102" y="372110"/>
                </a:lnTo>
                <a:lnTo>
                  <a:pt x="50126" y="364489"/>
                </a:lnTo>
                <a:lnTo>
                  <a:pt x="42646" y="356869"/>
                </a:lnTo>
                <a:lnTo>
                  <a:pt x="35699" y="349250"/>
                </a:lnTo>
                <a:lnTo>
                  <a:pt x="29349" y="341630"/>
                </a:lnTo>
                <a:lnTo>
                  <a:pt x="23622" y="335280"/>
                </a:lnTo>
                <a:lnTo>
                  <a:pt x="18554" y="327660"/>
                </a:lnTo>
                <a:lnTo>
                  <a:pt x="14211" y="320039"/>
                </a:lnTo>
                <a:lnTo>
                  <a:pt x="10617" y="313689"/>
                </a:lnTo>
                <a:lnTo>
                  <a:pt x="9131" y="309880"/>
                </a:lnTo>
                <a:lnTo>
                  <a:pt x="7835" y="306069"/>
                </a:lnTo>
                <a:lnTo>
                  <a:pt x="6718" y="303530"/>
                </a:lnTo>
                <a:lnTo>
                  <a:pt x="5765" y="299719"/>
                </a:lnTo>
                <a:lnTo>
                  <a:pt x="4952" y="295910"/>
                </a:lnTo>
                <a:lnTo>
                  <a:pt x="4292" y="292100"/>
                </a:lnTo>
                <a:lnTo>
                  <a:pt x="3771" y="288289"/>
                </a:lnTo>
                <a:lnTo>
                  <a:pt x="3390" y="284480"/>
                </a:lnTo>
                <a:lnTo>
                  <a:pt x="3149" y="280669"/>
                </a:lnTo>
                <a:lnTo>
                  <a:pt x="3238" y="267969"/>
                </a:lnTo>
                <a:lnTo>
                  <a:pt x="3949" y="259080"/>
                </a:lnTo>
                <a:lnTo>
                  <a:pt x="5156" y="250189"/>
                </a:lnTo>
                <a:lnTo>
                  <a:pt x="6819" y="240030"/>
                </a:lnTo>
                <a:lnTo>
                  <a:pt x="8928" y="231139"/>
                </a:lnTo>
                <a:lnTo>
                  <a:pt x="11468" y="220980"/>
                </a:lnTo>
                <a:lnTo>
                  <a:pt x="14389" y="210819"/>
                </a:lnTo>
                <a:lnTo>
                  <a:pt x="17691" y="200660"/>
                </a:lnTo>
                <a:lnTo>
                  <a:pt x="21348" y="190500"/>
                </a:lnTo>
                <a:lnTo>
                  <a:pt x="25323" y="180339"/>
                </a:lnTo>
                <a:lnTo>
                  <a:pt x="29603" y="170180"/>
                </a:lnTo>
                <a:lnTo>
                  <a:pt x="34150" y="160019"/>
                </a:lnTo>
                <a:lnTo>
                  <a:pt x="38950" y="151130"/>
                </a:lnTo>
                <a:lnTo>
                  <a:pt x="43980" y="140969"/>
                </a:lnTo>
                <a:lnTo>
                  <a:pt x="49212" y="130810"/>
                </a:lnTo>
                <a:lnTo>
                  <a:pt x="54622" y="121919"/>
                </a:lnTo>
                <a:lnTo>
                  <a:pt x="60185" y="111760"/>
                </a:lnTo>
                <a:lnTo>
                  <a:pt x="65874" y="102869"/>
                </a:lnTo>
                <a:lnTo>
                  <a:pt x="71678" y="93980"/>
                </a:lnTo>
                <a:lnTo>
                  <a:pt x="77546" y="86360"/>
                </a:lnTo>
                <a:lnTo>
                  <a:pt x="83489" y="77469"/>
                </a:lnTo>
                <a:lnTo>
                  <a:pt x="89446" y="69850"/>
                </a:lnTo>
                <a:lnTo>
                  <a:pt x="95415" y="62230"/>
                </a:lnTo>
                <a:lnTo>
                  <a:pt x="101371" y="55880"/>
                </a:lnTo>
                <a:lnTo>
                  <a:pt x="107264" y="49530"/>
                </a:lnTo>
                <a:lnTo>
                  <a:pt x="113106" y="43180"/>
                </a:lnTo>
                <a:lnTo>
                  <a:pt x="118846" y="38100"/>
                </a:lnTo>
                <a:lnTo>
                  <a:pt x="124460" y="34289"/>
                </a:lnTo>
                <a:lnTo>
                  <a:pt x="130149" y="30480"/>
                </a:lnTo>
                <a:lnTo>
                  <a:pt x="136169" y="26669"/>
                </a:lnTo>
                <a:lnTo>
                  <a:pt x="142468" y="22860"/>
                </a:lnTo>
                <a:lnTo>
                  <a:pt x="149047" y="19050"/>
                </a:lnTo>
                <a:lnTo>
                  <a:pt x="155879" y="16510"/>
                </a:lnTo>
                <a:lnTo>
                  <a:pt x="162940" y="13969"/>
                </a:lnTo>
                <a:lnTo>
                  <a:pt x="170230" y="11429"/>
                </a:lnTo>
                <a:lnTo>
                  <a:pt x="177698" y="10160"/>
                </a:lnTo>
                <a:lnTo>
                  <a:pt x="185343" y="7620"/>
                </a:lnTo>
                <a:lnTo>
                  <a:pt x="193128" y="6350"/>
                </a:lnTo>
                <a:lnTo>
                  <a:pt x="201053" y="5079"/>
                </a:lnTo>
                <a:lnTo>
                  <a:pt x="209080" y="3810"/>
                </a:lnTo>
                <a:lnTo>
                  <a:pt x="283171" y="3810"/>
                </a:lnTo>
                <a:lnTo>
                  <a:pt x="275043" y="2539"/>
                </a:lnTo>
                <a:lnTo>
                  <a:pt x="266801" y="2539"/>
                </a:lnTo>
                <a:lnTo>
                  <a:pt x="250215" y="0"/>
                </a:lnTo>
                <a:close/>
              </a:path>
              <a:path w="484504" h="476250">
                <a:moveTo>
                  <a:pt x="429183" y="396239"/>
                </a:moveTo>
                <a:lnTo>
                  <a:pt x="422490" y="405130"/>
                </a:lnTo>
                <a:lnTo>
                  <a:pt x="415391" y="414019"/>
                </a:lnTo>
                <a:lnTo>
                  <a:pt x="407847" y="421639"/>
                </a:lnTo>
                <a:lnTo>
                  <a:pt x="399846" y="429260"/>
                </a:lnTo>
                <a:lnTo>
                  <a:pt x="391375" y="435610"/>
                </a:lnTo>
                <a:lnTo>
                  <a:pt x="386981" y="439419"/>
                </a:lnTo>
                <a:lnTo>
                  <a:pt x="382460" y="441960"/>
                </a:lnTo>
                <a:lnTo>
                  <a:pt x="377812" y="445769"/>
                </a:lnTo>
                <a:lnTo>
                  <a:pt x="373037" y="448310"/>
                </a:lnTo>
                <a:lnTo>
                  <a:pt x="368147" y="450850"/>
                </a:lnTo>
                <a:lnTo>
                  <a:pt x="363143" y="453389"/>
                </a:lnTo>
                <a:lnTo>
                  <a:pt x="358000" y="455930"/>
                </a:lnTo>
                <a:lnTo>
                  <a:pt x="352742" y="458469"/>
                </a:lnTo>
                <a:lnTo>
                  <a:pt x="347357" y="461010"/>
                </a:lnTo>
                <a:lnTo>
                  <a:pt x="341845" y="462280"/>
                </a:lnTo>
                <a:lnTo>
                  <a:pt x="336207" y="464819"/>
                </a:lnTo>
                <a:lnTo>
                  <a:pt x="330441" y="466089"/>
                </a:lnTo>
                <a:lnTo>
                  <a:pt x="324548" y="467360"/>
                </a:lnTo>
                <a:lnTo>
                  <a:pt x="318515" y="469900"/>
                </a:lnTo>
                <a:lnTo>
                  <a:pt x="312419" y="469900"/>
                </a:lnTo>
                <a:lnTo>
                  <a:pt x="306069" y="471169"/>
                </a:lnTo>
                <a:lnTo>
                  <a:pt x="299643" y="472439"/>
                </a:lnTo>
                <a:lnTo>
                  <a:pt x="286448" y="472439"/>
                </a:lnTo>
                <a:lnTo>
                  <a:pt x="279425" y="473710"/>
                </a:lnTo>
                <a:lnTo>
                  <a:pt x="312889" y="473710"/>
                </a:lnTo>
                <a:lnTo>
                  <a:pt x="331279" y="469900"/>
                </a:lnTo>
                <a:lnTo>
                  <a:pt x="337146" y="467360"/>
                </a:lnTo>
                <a:lnTo>
                  <a:pt x="342900" y="466089"/>
                </a:lnTo>
                <a:lnTo>
                  <a:pt x="353987" y="461010"/>
                </a:lnTo>
                <a:lnTo>
                  <a:pt x="359346" y="459739"/>
                </a:lnTo>
                <a:lnTo>
                  <a:pt x="364578" y="455930"/>
                </a:lnTo>
                <a:lnTo>
                  <a:pt x="369671" y="453389"/>
                </a:lnTo>
                <a:lnTo>
                  <a:pt x="374650" y="450850"/>
                </a:lnTo>
                <a:lnTo>
                  <a:pt x="379514" y="448310"/>
                </a:lnTo>
                <a:lnTo>
                  <a:pt x="384238" y="444500"/>
                </a:lnTo>
                <a:lnTo>
                  <a:pt x="388848" y="441960"/>
                </a:lnTo>
                <a:lnTo>
                  <a:pt x="393331" y="438150"/>
                </a:lnTo>
                <a:lnTo>
                  <a:pt x="401993" y="430530"/>
                </a:lnTo>
                <a:lnTo>
                  <a:pt x="410057" y="424180"/>
                </a:lnTo>
                <a:lnTo>
                  <a:pt x="417715" y="415289"/>
                </a:lnTo>
                <a:lnTo>
                  <a:pt x="424929" y="407669"/>
                </a:lnTo>
                <a:lnTo>
                  <a:pt x="431673" y="398780"/>
                </a:lnTo>
                <a:lnTo>
                  <a:pt x="432572" y="397510"/>
                </a:lnTo>
                <a:lnTo>
                  <a:pt x="429145" y="397510"/>
                </a:lnTo>
                <a:lnTo>
                  <a:pt x="429183" y="396239"/>
                </a:lnTo>
                <a:close/>
              </a:path>
              <a:path w="484504" h="476250">
                <a:moveTo>
                  <a:pt x="460146" y="341630"/>
                </a:moveTo>
                <a:lnTo>
                  <a:pt x="455993" y="351789"/>
                </a:lnTo>
                <a:lnTo>
                  <a:pt x="451459" y="360680"/>
                </a:lnTo>
                <a:lnTo>
                  <a:pt x="446506" y="369569"/>
                </a:lnTo>
                <a:lnTo>
                  <a:pt x="441147" y="379730"/>
                </a:lnTo>
                <a:lnTo>
                  <a:pt x="435355" y="388619"/>
                </a:lnTo>
                <a:lnTo>
                  <a:pt x="429145" y="397510"/>
                </a:lnTo>
                <a:lnTo>
                  <a:pt x="432572" y="397510"/>
                </a:lnTo>
                <a:lnTo>
                  <a:pt x="437972" y="389889"/>
                </a:lnTo>
                <a:lnTo>
                  <a:pt x="443826" y="381000"/>
                </a:lnTo>
                <a:lnTo>
                  <a:pt x="449262" y="372110"/>
                </a:lnTo>
                <a:lnTo>
                  <a:pt x="454266" y="361950"/>
                </a:lnTo>
                <a:lnTo>
                  <a:pt x="458850" y="353060"/>
                </a:lnTo>
                <a:lnTo>
                  <a:pt x="463041" y="344169"/>
                </a:lnTo>
                <a:lnTo>
                  <a:pt x="463513" y="342900"/>
                </a:lnTo>
                <a:lnTo>
                  <a:pt x="460121" y="342900"/>
                </a:lnTo>
                <a:lnTo>
                  <a:pt x="460146" y="341630"/>
                </a:lnTo>
                <a:close/>
              </a:path>
              <a:path w="484504" h="476250">
                <a:moveTo>
                  <a:pt x="476846" y="287019"/>
                </a:moveTo>
                <a:lnTo>
                  <a:pt x="474979" y="295910"/>
                </a:lnTo>
                <a:lnTo>
                  <a:pt x="472757" y="304800"/>
                </a:lnTo>
                <a:lnTo>
                  <a:pt x="470179" y="314960"/>
                </a:lnTo>
                <a:lnTo>
                  <a:pt x="467207" y="323850"/>
                </a:lnTo>
                <a:lnTo>
                  <a:pt x="463867" y="332739"/>
                </a:lnTo>
                <a:lnTo>
                  <a:pt x="460121" y="342900"/>
                </a:lnTo>
                <a:lnTo>
                  <a:pt x="463513" y="342900"/>
                </a:lnTo>
                <a:lnTo>
                  <a:pt x="466813" y="334010"/>
                </a:lnTo>
                <a:lnTo>
                  <a:pt x="470192" y="325119"/>
                </a:lnTo>
                <a:lnTo>
                  <a:pt x="475818" y="306069"/>
                </a:lnTo>
                <a:lnTo>
                  <a:pt x="478066" y="297180"/>
                </a:lnTo>
                <a:lnTo>
                  <a:pt x="479945" y="288289"/>
                </a:lnTo>
                <a:lnTo>
                  <a:pt x="476846" y="288289"/>
                </a:lnTo>
                <a:lnTo>
                  <a:pt x="476846" y="287019"/>
                </a:lnTo>
                <a:close/>
              </a:path>
              <a:path w="484504" h="476250">
                <a:moveTo>
                  <a:pt x="283171" y="3810"/>
                </a:moveTo>
                <a:lnTo>
                  <a:pt x="258254" y="3810"/>
                </a:lnTo>
                <a:lnTo>
                  <a:pt x="266484" y="5079"/>
                </a:lnTo>
                <a:lnTo>
                  <a:pt x="274612" y="6350"/>
                </a:lnTo>
                <a:lnTo>
                  <a:pt x="282638" y="7620"/>
                </a:lnTo>
                <a:lnTo>
                  <a:pt x="290575" y="8889"/>
                </a:lnTo>
                <a:lnTo>
                  <a:pt x="298386" y="10160"/>
                </a:lnTo>
                <a:lnTo>
                  <a:pt x="306044" y="12700"/>
                </a:lnTo>
                <a:lnTo>
                  <a:pt x="313537" y="13969"/>
                </a:lnTo>
                <a:lnTo>
                  <a:pt x="320827" y="16510"/>
                </a:lnTo>
                <a:lnTo>
                  <a:pt x="327926" y="19050"/>
                </a:lnTo>
                <a:lnTo>
                  <a:pt x="334784" y="21589"/>
                </a:lnTo>
                <a:lnTo>
                  <a:pt x="341388" y="24130"/>
                </a:lnTo>
                <a:lnTo>
                  <a:pt x="347713" y="27939"/>
                </a:lnTo>
                <a:lnTo>
                  <a:pt x="353745" y="30480"/>
                </a:lnTo>
                <a:lnTo>
                  <a:pt x="359460" y="34289"/>
                </a:lnTo>
                <a:lnTo>
                  <a:pt x="365010" y="38100"/>
                </a:lnTo>
                <a:lnTo>
                  <a:pt x="370573" y="41910"/>
                </a:lnTo>
                <a:lnTo>
                  <a:pt x="376123" y="45719"/>
                </a:lnTo>
                <a:lnTo>
                  <a:pt x="381660" y="50800"/>
                </a:lnTo>
                <a:lnTo>
                  <a:pt x="387184" y="55880"/>
                </a:lnTo>
                <a:lnTo>
                  <a:pt x="392658" y="60960"/>
                </a:lnTo>
                <a:lnTo>
                  <a:pt x="398081" y="67310"/>
                </a:lnTo>
                <a:lnTo>
                  <a:pt x="403428" y="72389"/>
                </a:lnTo>
                <a:lnTo>
                  <a:pt x="408711" y="78739"/>
                </a:lnTo>
                <a:lnTo>
                  <a:pt x="413905" y="85089"/>
                </a:lnTo>
                <a:lnTo>
                  <a:pt x="418998" y="91439"/>
                </a:lnTo>
                <a:lnTo>
                  <a:pt x="423964" y="99060"/>
                </a:lnTo>
                <a:lnTo>
                  <a:pt x="428815" y="105410"/>
                </a:lnTo>
                <a:lnTo>
                  <a:pt x="433527" y="113030"/>
                </a:lnTo>
                <a:lnTo>
                  <a:pt x="438086" y="120650"/>
                </a:lnTo>
                <a:lnTo>
                  <a:pt x="442480" y="128269"/>
                </a:lnTo>
                <a:lnTo>
                  <a:pt x="446697" y="135889"/>
                </a:lnTo>
                <a:lnTo>
                  <a:pt x="450735" y="143510"/>
                </a:lnTo>
                <a:lnTo>
                  <a:pt x="454571" y="151130"/>
                </a:lnTo>
                <a:lnTo>
                  <a:pt x="458203" y="158750"/>
                </a:lnTo>
                <a:lnTo>
                  <a:pt x="461606" y="166369"/>
                </a:lnTo>
                <a:lnTo>
                  <a:pt x="464769" y="173989"/>
                </a:lnTo>
                <a:lnTo>
                  <a:pt x="467690" y="181610"/>
                </a:lnTo>
                <a:lnTo>
                  <a:pt x="470357" y="190500"/>
                </a:lnTo>
                <a:lnTo>
                  <a:pt x="472757" y="198119"/>
                </a:lnTo>
                <a:lnTo>
                  <a:pt x="474865" y="205739"/>
                </a:lnTo>
                <a:lnTo>
                  <a:pt x="476681" y="213360"/>
                </a:lnTo>
                <a:lnTo>
                  <a:pt x="478205" y="220980"/>
                </a:lnTo>
                <a:lnTo>
                  <a:pt x="479399" y="227330"/>
                </a:lnTo>
                <a:lnTo>
                  <a:pt x="480263" y="234950"/>
                </a:lnTo>
                <a:lnTo>
                  <a:pt x="480796" y="242569"/>
                </a:lnTo>
                <a:lnTo>
                  <a:pt x="480974" y="248919"/>
                </a:lnTo>
                <a:lnTo>
                  <a:pt x="480809" y="255269"/>
                </a:lnTo>
                <a:lnTo>
                  <a:pt x="480326" y="262889"/>
                </a:lnTo>
                <a:lnTo>
                  <a:pt x="479501" y="270510"/>
                </a:lnTo>
                <a:lnTo>
                  <a:pt x="478345" y="279400"/>
                </a:lnTo>
                <a:lnTo>
                  <a:pt x="476846" y="288289"/>
                </a:lnTo>
                <a:lnTo>
                  <a:pt x="479945" y="288289"/>
                </a:lnTo>
                <a:lnTo>
                  <a:pt x="481469" y="279400"/>
                </a:lnTo>
                <a:lnTo>
                  <a:pt x="482638" y="271780"/>
                </a:lnTo>
                <a:lnTo>
                  <a:pt x="483463" y="264160"/>
                </a:lnTo>
                <a:lnTo>
                  <a:pt x="483958" y="256539"/>
                </a:lnTo>
                <a:lnTo>
                  <a:pt x="484124" y="248919"/>
                </a:lnTo>
                <a:lnTo>
                  <a:pt x="483946" y="241300"/>
                </a:lnTo>
                <a:lnTo>
                  <a:pt x="475780" y="196850"/>
                </a:lnTo>
                <a:lnTo>
                  <a:pt x="470674" y="181610"/>
                </a:lnTo>
                <a:lnTo>
                  <a:pt x="467715" y="172719"/>
                </a:lnTo>
                <a:lnTo>
                  <a:pt x="449478" y="134619"/>
                </a:lnTo>
                <a:lnTo>
                  <a:pt x="445223" y="125730"/>
                </a:lnTo>
                <a:lnTo>
                  <a:pt x="440791" y="119380"/>
                </a:lnTo>
                <a:lnTo>
                  <a:pt x="436194" y="111760"/>
                </a:lnTo>
                <a:lnTo>
                  <a:pt x="431444" y="104139"/>
                </a:lnTo>
                <a:lnTo>
                  <a:pt x="405803" y="71119"/>
                </a:lnTo>
                <a:lnTo>
                  <a:pt x="378117" y="43180"/>
                </a:lnTo>
                <a:lnTo>
                  <a:pt x="349110" y="25400"/>
                </a:lnTo>
                <a:lnTo>
                  <a:pt x="342671" y="21589"/>
                </a:lnTo>
                <a:lnTo>
                  <a:pt x="291198" y="6350"/>
                </a:lnTo>
                <a:lnTo>
                  <a:pt x="283171" y="3810"/>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4" name="object 12"/>
          <p:cNvSpPr>
            <a:spLocks/>
          </p:cNvSpPr>
          <p:nvPr/>
        </p:nvSpPr>
        <p:spPr bwMode="auto">
          <a:xfrm>
            <a:off x="5295901" y="3551239"/>
            <a:ext cx="492125" cy="369887"/>
          </a:xfrm>
          <a:custGeom>
            <a:avLst/>
            <a:gdLst>
              <a:gd name="T0" fmla="*/ 512303 w 575945"/>
              <a:gd name="T1" fmla="*/ 41684 h 433704"/>
              <a:gd name="T2" fmla="*/ 0 w 575945"/>
              <a:gd name="T3" fmla="*/ 425767 h 433704"/>
              <a:gd name="T4" fmla="*/ 5676 w 575945"/>
              <a:gd name="T5" fmla="*/ 433349 h 433704"/>
              <a:gd name="T6" fmla="*/ 517986 w 575945"/>
              <a:gd name="T7" fmla="*/ 49262 h 433704"/>
              <a:gd name="T8" fmla="*/ 512303 w 575945"/>
              <a:gd name="T9" fmla="*/ 41684 h 433704"/>
              <a:gd name="T10" fmla="*/ 560630 w 575945"/>
              <a:gd name="T11" fmla="*/ 30314 h 433704"/>
              <a:gd name="T12" fmla="*/ 527469 w 575945"/>
              <a:gd name="T13" fmla="*/ 30314 h 433704"/>
              <a:gd name="T14" fmla="*/ 533146 w 575945"/>
              <a:gd name="T15" fmla="*/ 37896 h 433704"/>
              <a:gd name="T16" fmla="*/ 517986 w 575945"/>
              <a:gd name="T17" fmla="*/ 49262 h 433704"/>
              <a:gd name="T18" fmla="*/ 537883 w 575945"/>
              <a:gd name="T19" fmla="*/ 75793 h 433704"/>
              <a:gd name="T20" fmla="*/ 560630 w 575945"/>
              <a:gd name="T21" fmla="*/ 30314 h 433704"/>
              <a:gd name="T22" fmla="*/ 527469 w 575945"/>
              <a:gd name="T23" fmla="*/ 30314 h 433704"/>
              <a:gd name="T24" fmla="*/ 512303 w 575945"/>
              <a:gd name="T25" fmla="*/ 41684 h 433704"/>
              <a:gd name="T26" fmla="*/ 517986 w 575945"/>
              <a:gd name="T27" fmla="*/ 49262 h 433704"/>
              <a:gd name="T28" fmla="*/ 533146 w 575945"/>
              <a:gd name="T29" fmla="*/ 37896 h 433704"/>
              <a:gd name="T30" fmla="*/ 527469 w 575945"/>
              <a:gd name="T31" fmla="*/ 30314 h 433704"/>
              <a:gd name="T32" fmla="*/ 575792 w 575945"/>
              <a:gd name="T33" fmla="*/ 0 h 433704"/>
              <a:gd name="T34" fmla="*/ 492404 w 575945"/>
              <a:gd name="T35" fmla="*/ 15151 h 433704"/>
              <a:gd name="T36" fmla="*/ 512303 w 575945"/>
              <a:gd name="T37" fmla="*/ 41684 h 433704"/>
              <a:gd name="T38" fmla="*/ 527469 w 575945"/>
              <a:gd name="T39" fmla="*/ 30314 h 433704"/>
              <a:gd name="T40" fmla="*/ 560630 w 575945"/>
              <a:gd name="T41" fmla="*/ 30314 h 433704"/>
              <a:gd name="T42" fmla="*/ 575792 w 575945"/>
              <a:gd name="T43" fmla="*/ 0 h 433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945" h="433704">
                <a:moveTo>
                  <a:pt x="512303" y="41684"/>
                </a:moveTo>
                <a:lnTo>
                  <a:pt x="0" y="425767"/>
                </a:lnTo>
                <a:lnTo>
                  <a:pt x="5676" y="433349"/>
                </a:lnTo>
                <a:lnTo>
                  <a:pt x="517986" y="49262"/>
                </a:lnTo>
                <a:lnTo>
                  <a:pt x="512303" y="41684"/>
                </a:lnTo>
                <a:close/>
              </a:path>
              <a:path w="575945" h="433704">
                <a:moveTo>
                  <a:pt x="560630" y="30314"/>
                </a:moveTo>
                <a:lnTo>
                  <a:pt x="527469" y="30314"/>
                </a:lnTo>
                <a:lnTo>
                  <a:pt x="533146" y="37896"/>
                </a:lnTo>
                <a:lnTo>
                  <a:pt x="517986" y="49262"/>
                </a:lnTo>
                <a:lnTo>
                  <a:pt x="537883" y="75793"/>
                </a:lnTo>
                <a:lnTo>
                  <a:pt x="560630" y="30314"/>
                </a:lnTo>
                <a:close/>
              </a:path>
              <a:path w="575945" h="433704">
                <a:moveTo>
                  <a:pt x="527469" y="30314"/>
                </a:moveTo>
                <a:lnTo>
                  <a:pt x="512303" y="41684"/>
                </a:lnTo>
                <a:lnTo>
                  <a:pt x="517986" y="49262"/>
                </a:lnTo>
                <a:lnTo>
                  <a:pt x="533146" y="37896"/>
                </a:lnTo>
                <a:lnTo>
                  <a:pt x="527469" y="30314"/>
                </a:lnTo>
                <a:close/>
              </a:path>
              <a:path w="575945" h="433704">
                <a:moveTo>
                  <a:pt x="575792" y="0"/>
                </a:moveTo>
                <a:lnTo>
                  <a:pt x="492404" y="15151"/>
                </a:lnTo>
                <a:lnTo>
                  <a:pt x="512303" y="41684"/>
                </a:lnTo>
                <a:lnTo>
                  <a:pt x="527469" y="30314"/>
                </a:lnTo>
                <a:lnTo>
                  <a:pt x="560630" y="30314"/>
                </a:lnTo>
                <a:lnTo>
                  <a:pt x="5757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5" name="object 13"/>
          <p:cNvSpPr>
            <a:spLocks/>
          </p:cNvSpPr>
          <p:nvPr/>
        </p:nvSpPr>
        <p:spPr bwMode="auto">
          <a:xfrm>
            <a:off x="5297489" y="4157663"/>
            <a:ext cx="490537" cy="195262"/>
          </a:xfrm>
          <a:custGeom>
            <a:avLst/>
            <a:gdLst>
              <a:gd name="T0" fmla="*/ 501977 w 574675"/>
              <a:gd name="T1" fmla="*/ 197043 h 228600"/>
              <a:gd name="T2" fmla="*/ 490334 w 574675"/>
              <a:gd name="T3" fmla="*/ 228104 h 228600"/>
              <a:gd name="T4" fmla="*/ 574611 w 574675"/>
              <a:gd name="T5" fmla="*/ 219214 h 228600"/>
              <a:gd name="T6" fmla="*/ 560196 w 574675"/>
              <a:gd name="T7" fmla="*/ 203695 h 228600"/>
              <a:gd name="T8" fmla="*/ 519722 w 574675"/>
              <a:gd name="T9" fmla="*/ 203695 h 228600"/>
              <a:gd name="T10" fmla="*/ 501977 w 574675"/>
              <a:gd name="T11" fmla="*/ 197043 h 228600"/>
              <a:gd name="T12" fmla="*/ 505299 w 574675"/>
              <a:gd name="T13" fmla="*/ 188181 h 228600"/>
              <a:gd name="T14" fmla="*/ 501977 w 574675"/>
              <a:gd name="T15" fmla="*/ 197043 h 228600"/>
              <a:gd name="T16" fmla="*/ 519722 w 574675"/>
              <a:gd name="T17" fmla="*/ 203695 h 228600"/>
              <a:gd name="T18" fmla="*/ 523036 w 574675"/>
              <a:gd name="T19" fmla="*/ 194830 h 228600"/>
              <a:gd name="T20" fmla="*/ 505299 w 574675"/>
              <a:gd name="T21" fmla="*/ 188181 h 228600"/>
              <a:gd name="T22" fmla="*/ 516940 w 574675"/>
              <a:gd name="T23" fmla="*/ 157124 h 228600"/>
              <a:gd name="T24" fmla="*/ 505299 w 574675"/>
              <a:gd name="T25" fmla="*/ 188181 h 228600"/>
              <a:gd name="T26" fmla="*/ 523036 w 574675"/>
              <a:gd name="T27" fmla="*/ 194830 h 228600"/>
              <a:gd name="T28" fmla="*/ 519722 w 574675"/>
              <a:gd name="T29" fmla="*/ 203695 h 228600"/>
              <a:gd name="T30" fmla="*/ 560196 w 574675"/>
              <a:gd name="T31" fmla="*/ 203695 h 228600"/>
              <a:gd name="T32" fmla="*/ 516940 w 574675"/>
              <a:gd name="T33" fmla="*/ 157124 h 228600"/>
              <a:gd name="T34" fmla="*/ 3327 w 574675"/>
              <a:gd name="T35" fmla="*/ 0 h 228600"/>
              <a:gd name="T36" fmla="*/ 0 w 574675"/>
              <a:gd name="T37" fmla="*/ 8877 h 228600"/>
              <a:gd name="T38" fmla="*/ 501977 w 574675"/>
              <a:gd name="T39" fmla="*/ 197043 h 228600"/>
              <a:gd name="T40" fmla="*/ 505299 w 574675"/>
              <a:gd name="T41" fmla="*/ 188181 h 228600"/>
              <a:gd name="T42" fmla="*/ 3327 w 574675"/>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675" h="228600">
                <a:moveTo>
                  <a:pt x="501977" y="197043"/>
                </a:moveTo>
                <a:lnTo>
                  <a:pt x="490334" y="228104"/>
                </a:lnTo>
                <a:lnTo>
                  <a:pt x="574611" y="219214"/>
                </a:lnTo>
                <a:lnTo>
                  <a:pt x="560196" y="203695"/>
                </a:lnTo>
                <a:lnTo>
                  <a:pt x="519722" y="203695"/>
                </a:lnTo>
                <a:lnTo>
                  <a:pt x="501977" y="197043"/>
                </a:lnTo>
                <a:close/>
              </a:path>
              <a:path w="574675" h="228600">
                <a:moveTo>
                  <a:pt x="505299" y="188181"/>
                </a:moveTo>
                <a:lnTo>
                  <a:pt x="501977" y="197043"/>
                </a:lnTo>
                <a:lnTo>
                  <a:pt x="519722" y="203695"/>
                </a:lnTo>
                <a:lnTo>
                  <a:pt x="523036" y="194830"/>
                </a:lnTo>
                <a:lnTo>
                  <a:pt x="505299" y="188181"/>
                </a:lnTo>
                <a:close/>
              </a:path>
              <a:path w="574675" h="228600">
                <a:moveTo>
                  <a:pt x="516940" y="157124"/>
                </a:moveTo>
                <a:lnTo>
                  <a:pt x="505299" y="188181"/>
                </a:lnTo>
                <a:lnTo>
                  <a:pt x="523036" y="194830"/>
                </a:lnTo>
                <a:lnTo>
                  <a:pt x="519722" y="203695"/>
                </a:lnTo>
                <a:lnTo>
                  <a:pt x="560196" y="203695"/>
                </a:lnTo>
                <a:lnTo>
                  <a:pt x="516940" y="157124"/>
                </a:lnTo>
                <a:close/>
              </a:path>
              <a:path w="574675" h="228600">
                <a:moveTo>
                  <a:pt x="3327" y="0"/>
                </a:moveTo>
                <a:lnTo>
                  <a:pt x="0" y="8877"/>
                </a:lnTo>
                <a:lnTo>
                  <a:pt x="501977" y="197043"/>
                </a:lnTo>
                <a:lnTo>
                  <a:pt x="505299" y="188181"/>
                </a:lnTo>
                <a:lnTo>
                  <a:pt x="33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6" name="object 14"/>
          <p:cNvSpPr>
            <a:spLocks/>
          </p:cNvSpPr>
          <p:nvPr/>
        </p:nvSpPr>
        <p:spPr bwMode="auto">
          <a:xfrm>
            <a:off x="5297489" y="3954463"/>
            <a:ext cx="492125" cy="88900"/>
          </a:xfrm>
          <a:custGeom>
            <a:avLst/>
            <a:gdLst>
              <a:gd name="T0" fmla="*/ 497745 w 574039"/>
              <a:gd name="T1" fmla="*/ 32901 h 105410"/>
              <a:gd name="T2" fmla="*/ 0 w 574039"/>
              <a:gd name="T3" fmla="*/ 96012 h 105410"/>
              <a:gd name="T4" fmla="*/ 1193 w 574039"/>
              <a:gd name="T5" fmla="*/ 105409 h 105410"/>
              <a:gd name="T6" fmla="*/ 498938 w 574039"/>
              <a:gd name="T7" fmla="*/ 42300 h 105410"/>
              <a:gd name="T8" fmla="*/ 497745 w 574039"/>
              <a:gd name="T9" fmla="*/ 32901 h 105410"/>
              <a:gd name="T10" fmla="*/ 569881 w 574039"/>
              <a:gd name="T11" fmla="*/ 30518 h 105410"/>
              <a:gd name="T12" fmla="*/ 516547 w 574039"/>
              <a:gd name="T13" fmla="*/ 30518 h 105410"/>
              <a:gd name="T14" fmla="*/ 517740 w 574039"/>
              <a:gd name="T15" fmla="*/ 39916 h 105410"/>
              <a:gd name="T16" fmla="*/ 498938 w 574039"/>
              <a:gd name="T17" fmla="*/ 42300 h 105410"/>
              <a:gd name="T18" fmla="*/ 503110 w 574039"/>
              <a:gd name="T19" fmla="*/ 75196 h 105410"/>
              <a:gd name="T20" fmla="*/ 569881 w 574039"/>
              <a:gd name="T21" fmla="*/ 30518 h 105410"/>
              <a:gd name="T22" fmla="*/ 516547 w 574039"/>
              <a:gd name="T23" fmla="*/ 30518 h 105410"/>
              <a:gd name="T24" fmla="*/ 497745 w 574039"/>
              <a:gd name="T25" fmla="*/ 32901 h 105410"/>
              <a:gd name="T26" fmla="*/ 498938 w 574039"/>
              <a:gd name="T27" fmla="*/ 42300 h 105410"/>
              <a:gd name="T28" fmla="*/ 517740 w 574039"/>
              <a:gd name="T29" fmla="*/ 39916 h 105410"/>
              <a:gd name="T30" fmla="*/ 516547 w 574039"/>
              <a:gd name="T31" fmla="*/ 30518 h 105410"/>
              <a:gd name="T32" fmla="*/ 493572 w 574039"/>
              <a:gd name="T33" fmla="*/ 0 h 105410"/>
              <a:gd name="T34" fmla="*/ 497745 w 574039"/>
              <a:gd name="T35" fmla="*/ 32901 h 105410"/>
              <a:gd name="T36" fmla="*/ 516547 w 574039"/>
              <a:gd name="T37" fmla="*/ 30518 h 105410"/>
              <a:gd name="T38" fmla="*/ 569881 w 574039"/>
              <a:gd name="T39" fmla="*/ 30518 h 105410"/>
              <a:gd name="T40" fmla="*/ 573544 w 574039"/>
              <a:gd name="T41" fmla="*/ 28066 h 105410"/>
              <a:gd name="T42" fmla="*/ 493572 w 574039"/>
              <a:gd name="T43" fmla="*/ 0 h 105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105410">
                <a:moveTo>
                  <a:pt x="497745" y="32901"/>
                </a:moveTo>
                <a:lnTo>
                  <a:pt x="0" y="96012"/>
                </a:lnTo>
                <a:lnTo>
                  <a:pt x="1193" y="105409"/>
                </a:lnTo>
                <a:lnTo>
                  <a:pt x="498938" y="42300"/>
                </a:lnTo>
                <a:lnTo>
                  <a:pt x="497745" y="32901"/>
                </a:lnTo>
                <a:close/>
              </a:path>
              <a:path w="574039" h="105410">
                <a:moveTo>
                  <a:pt x="569881" y="30518"/>
                </a:moveTo>
                <a:lnTo>
                  <a:pt x="516547" y="30518"/>
                </a:lnTo>
                <a:lnTo>
                  <a:pt x="517740" y="39916"/>
                </a:lnTo>
                <a:lnTo>
                  <a:pt x="498938" y="42300"/>
                </a:lnTo>
                <a:lnTo>
                  <a:pt x="503110" y="75196"/>
                </a:lnTo>
                <a:lnTo>
                  <a:pt x="569881" y="30518"/>
                </a:lnTo>
                <a:close/>
              </a:path>
              <a:path w="574039" h="105410">
                <a:moveTo>
                  <a:pt x="516547" y="30518"/>
                </a:moveTo>
                <a:lnTo>
                  <a:pt x="497745" y="32901"/>
                </a:lnTo>
                <a:lnTo>
                  <a:pt x="498938" y="42300"/>
                </a:lnTo>
                <a:lnTo>
                  <a:pt x="517740" y="39916"/>
                </a:lnTo>
                <a:lnTo>
                  <a:pt x="516547" y="30518"/>
                </a:lnTo>
                <a:close/>
              </a:path>
              <a:path w="574039" h="105410">
                <a:moveTo>
                  <a:pt x="493572" y="0"/>
                </a:moveTo>
                <a:lnTo>
                  <a:pt x="497745" y="32901"/>
                </a:lnTo>
                <a:lnTo>
                  <a:pt x="516547" y="30518"/>
                </a:lnTo>
                <a:lnTo>
                  <a:pt x="569881" y="30518"/>
                </a:lnTo>
                <a:lnTo>
                  <a:pt x="573544" y="28066"/>
                </a:lnTo>
                <a:lnTo>
                  <a:pt x="4935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7" name="object 15"/>
          <p:cNvSpPr>
            <a:spLocks/>
          </p:cNvSpPr>
          <p:nvPr/>
        </p:nvSpPr>
        <p:spPr bwMode="auto">
          <a:xfrm>
            <a:off x="5295901" y="4281489"/>
            <a:ext cx="493713" cy="433387"/>
          </a:xfrm>
          <a:custGeom>
            <a:avLst/>
            <a:gdLst>
              <a:gd name="T0" fmla="*/ 515948 w 576579"/>
              <a:gd name="T1" fmla="*/ 459364 h 506095"/>
              <a:gd name="T2" fmla="*/ 494093 w 576579"/>
              <a:gd name="T3" fmla="*/ 484301 h 506095"/>
              <a:gd name="T4" fmla="*/ 576072 w 576579"/>
              <a:gd name="T5" fmla="*/ 505764 h 506095"/>
              <a:gd name="T6" fmla="*/ 562237 w 576579"/>
              <a:gd name="T7" fmla="*/ 471855 h 506095"/>
              <a:gd name="T8" fmla="*/ 530199 w 576579"/>
              <a:gd name="T9" fmla="*/ 471855 h 506095"/>
              <a:gd name="T10" fmla="*/ 515948 w 576579"/>
              <a:gd name="T11" fmla="*/ 459364 h 506095"/>
              <a:gd name="T12" fmla="*/ 522193 w 576579"/>
              <a:gd name="T13" fmla="*/ 452237 h 506095"/>
              <a:gd name="T14" fmla="*/ 515948 w 576579"/>
              <a:gd name="T15" fmla="*/ 459364 h 506095"/>
              <a:gd name="T16" fmla="*/ 530199 w 576579"/>
              <a:gd name="T17" fmla="*/ 471855 h 506095"/>
              <a:gd name="T18" fmla="*/ 536448 w 576579"/>
              <a:gd name="T19" fmla="*/ 464731 h 506095"/>
              <a:gd name="T20" fmla="*/ 522193 w 576579"/>
              <a:gd name="T21" fmla="*/ 452237 h 506095"/>
              <a:gd name="T22" fmla="*/ 544055 w 576579"/>
              <a:gd name="T23" fmla="*/ 427291 h 506095"/>
              <a:gd name="T24" fmla="*/ 522193 w 576579"/>
              <a:gd name="T25" fmla="*/ 452237 h 506095"/>
              <a:gd name="T26" fmla="*/ 536448 w 576579"/>
              <a:gd name="T27" fmla="*/ 464731 h 506095"/>
              <a:gd name="T28" fmla="*/ 530199 w 576579"/>
              <a:gd name="T29" fmla="*/ 471855 h 506095"/>
              <a:gd name="T30" fmla="*/ 562237 w 576579"/>
              <a:gd name="T31" fmla="*/ 471855 h 506095"/>
              <a:gd name="T32" fmla="*/ 544055 w 576579"/>
              <a:gd name="T33" fmla="*/ 427291 h 506095"/>
              <a:gd name="T34" fmla="*/ 6248 w 576579"/>
              <a:gd name="T35" fmla="*/ 0 h 506095"/>
              <a:gd name="T36" fmla="*/ 0 w 576579"/>
              <a:gd name="T37" fmla="*/ 7124 h 506095"/>
              <a:gd name="T38" fmla="*/ 515948 w 576579"/>
              <a:gd name="T39" fmla="*/ 459364 h 506095"/>
              <a:gd name="T40" fmla="*/ 522193 w 576579"/>
              <a:gd name="T41" fmla="*/ 452237 h 506095"/>
              <a:gd name="T42" fmla="*/ 6248 w 576579"/>
              <a:gd name="T43" fmla="*/ 0 h 50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6579" h="506095">
                <a:moveTo>
                  <a:pt x="515948" y="459364"/>
                </a:moveTo>
                <a:lnTo>
                  <a:pt x="494093" y="484301"/>
                </a:lnTo>
                <a:lnTo>
                  <a:pt x="576072" y="505764"/>
                </a:lnTo>
                <a:lnTo>
                  <a:pt x="562237" y="471855"/>
                </a:lnTo>
                <a:lnTo>
                  <a:pt x="530199" y="471855"/>
                </a:lnTo>
                <a:lnTo>
                  <a:pt x="515948" y="459364"/>
                </a:lnTo>
                <a:close/>
              </a:path>
              <a:path w="576579" h="506095">
                <a:moveTo>
                  <a:pt x="522193" y="452237"/>
                </a:moveTo>
                <a:lnTo>
                  <a:pt x="515948" y="459364"/>
                </a:lnTo>
                <a:lnTo>
                  <a:pt x="530199" y="471855"/>
                </a:lnTo>
                <a:lnTo>
                  <a:pt x="536448" y="464731"/>
                </a:lnTo>
                <a:lnTo>
                  <a:pt x="522193" y="452237"/>
                </a:lnTo>
                <a:close/>
              </a:path>
              <a:path w="576579" h="506095">
                <a:moveTo>
                  <a:pt x="544055" y="427291"/>
                </a:moveTo>
                <a:lnTo>
                  <a:pt x="522193" y="452237"/>
                </a:lnTo>
                <a:lnTo>
                  <a:pt x="536448" y="464731"/>
                </a:lnTo>
                <a:lnTo>
                  <a:pt x="530199" y="471855"/>
                </a:lnTo>
                <a:lnTo>
                  <a:pt x="562237" y="471855"/>
                </a:lnTo>
                <a:lnTo>
                  <a:pt x="544055" y="427291"/>
                </a:lnTo>
                <a:close/>
              </a:path>
              <a:path w="576579" h="506095">
                <a:moveTo>
                  <a:pt x="6248" y="0"/>
                </a:moveTo>
                <a:lnTo>
                  <a:pt x="0" y="7124"/>
                </a:lnTo>
                <a:lnTo>
                  <a:pt x="515948" y="459364"/>
                </a:lnTo>
                <a:lnTo>
                  <a:pt x="522193" y="452237"/>
                </a:lnTo>
                <a:lnTo>
                  <a:pt x="62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8" name="object 16"/>
          <p:cNvSpPr>
            <a:spLocks/>
          </p:cNvSpPr>
          <p:nvPr/>
        </p:nvSpPr>
        <p:spPr bwMode="auto">
          <a:xfrm>
            <a:off x="5295901" y="4405314"/>
            <a:ext cx="493713" cy="738187"/>
          </a:xfrm>
          <a:custGeom>
            <a:avLst/>
            <a:gdLst>
              <a:gd name="T0" fmla="*/ 530903 w 577214"/>
              <a:gd name="T1" fmla="*/ 801308 h 862329"/>
              <a:gd name="T2" fmla="*/ 503313 w 577214"/>
              <a:gd name="T3" fmla="*/ 819708 h 862329"/>
              <a:gd name="T4" fmla="*/ 576897 w 577214"/>
              <a:gd name="T5" fmla="*/ 861745 h 862329"/>
              <a:gd name="T6" fmla="*/ 571310 w 577214"/>
              <a:gd name="T7" fmla="*/ 817067 h 862329"/>
              <a:gd name="T8" fmla="*/ 541413 w 577214"/>
              <a:gd name="T9" fmla="*/ 817067 h 862329"/>
              <a:gd name="T10" fmla="*/ 530903 w 577214"/>
              <a:gd name="T11" fmla="*/ 801308 h 862329"/>
              <a:gd name="T12" fmla="*/ 538789 w 577214"/>
              <a:gd name="T13" fmla="*/ 796048 h 862329"/>
              <a:gd name="T14" fmla="*/ 530903 w 577214"/>
              <a:gd name="T15" fmla="*/ 801308 h 862329"/>
              <a:gd name="T16" fmla="*/ 541413 w 577214"/>
              <a:gd name="T17" fmla="*/ 817067 h 862329"/>
              <a:gd name="T18" fmla="*/ 549300 w 577214"/>
              <a:gd name="T19" fmla="*/ 811809 h 862329"/>
              <a:gd name="T20" fmla="*/ 538789 w 577214"/>
              <a:gd name="T21" fmla="*/ 796048 h 862329"/>
              <a:gd name="T22" fmla="*/ 566381 w 577214"/>
              <a:gd name="T23" fmla="*/ 777646 h 862329"/>
              <a:gd name="T24" fmla="*/ 538789 w 577214"/>
              <a:gd name="T25" fmla="*/ 796048 h 862329"/>
              <a:gd name="T26" fmla="*/ 549300 w 577214"/>
              <a:gd name="T27" fmla="*/ 811809 h 862329"/>
              <a:gd name="T28" fmla="*/ 541413 w 577214"/>
              <a:gd name="T29" fmla="*/ 817067 h 862329"/>
              <a:gd name="T30" fmla="*/ 571310 w 577214"/>
              <a:gd name="T31" fmla="*/ 817067 h 862329"/>
              <a:gd name="T32" fmla="*/ 566381 w 577214"/>
              <a:gd name="T33" fmla="*/ 777646 h 862329"/>
              <a:gd name="T34" fmla="*/ 7886 w 577214"/>
              <a:gd name="T35" fmla="*/ 0 h 862329"/>
              <a:gd name="T36" fmla="*/ 0 w 577214"/>
              <a:gd name="T37" fmla="*/ 5245 h 862329"/>
              <a:gd name="T38" fmla="*/ 530903 w 577214"/>
              <a:gd name="T39" fmla="*/ 801308 h 862329"/>
              <a:gd name="T40" fmla="*/ 538789 w 577214"/>
              <a:gd name="T41" fmla="*/ 796048 h 862329"/>
              <a:gd name="T42" fmla="*/ 7886 w 577214"/>
              <a:gd name="T43" fmla="*/ 0 h 86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7214" h="862329">
                <a:moveTo>
                  <a:pt x="530903" y="801308"/>
                </a:moveTo>
                <a:lnTo>
                  <a:pt x="503313" y="819708"/>
                </a:lnTo>
                <a:lnTo>
                  <a:pt x="576897" y="861745"/>
                </a:lnTo>
                <a:lnTo>
                  <a:pt x="571310" y="817067"/>
                </a:lnTo>
                <a:lnTo>
                  <a:pt x="541413" y="817067"/>
                </a:lnTo>
                <a:lnTo>
                  <a:pt x="530903" y="801308"/>
                </a:lnTo>
                <a:close/>
              </a:path>
              <a:path w="577214" h="862329">
                <a:moveTo>
                  <a:pt x="538789" y="796048"/>
                </a:moveTo>
                <a:lnTo>
                  <a:pt x="530903" y="801308"/>
                </a:lnTo>
                <a:lnTo>
                  <a:pt x="541413" y="817067"/>
                </a:lnTo>
                <a:lnTo>
                  <a:pt x="549300" y="811809"/>
                </a:lnTo>
                <a:lnTo>
                  <a:pt x="538789" y="796048"/>
                </a:lnTo>
                <a:close/>
              </a:path>
              <a:path w="577214" h="862329">
                <a:moveTo>
                  <a:pt x="566381" y="777646"/>
                </a:moveTo>
                <a:lnTo>
                  <a:pt x="538789" y="796048"/>
                </a:lnTo>
                <a:lnTo>
                  <a:pt x="549300" y="811809"/>
                </a:lnTo>
                <a:lnTo>
                  <a:pt x="541413" y="817067"/>
                </a:lnTo>
                <a:lnTo>
                  <a:pt x="571310" y="817067"/>
                </a:lnTo>
                <a:lnTo>
                  <a:pt x="566381" y="777646"/>
                </a:lnTo>
                <a:close/>
              </a:path>
              <a:path w="577214" h="862329">
                <a:moveTo>
                  <a:pt x="7886" y="0"/>
                </a:moveTo>
                <a:lnTo>
                  <a:pt x="0" y="5245"/>
                </a:lnTo>
                <a:lnTo>
                  <a:pt x="530903" y="801308"/>
                </a:lnTo>
                <a:lnTo>
                  <a:pt x="538789" y="796048"/>
                </a:lnTo>
                <a:lnTo>
                  <a:pt x="78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89" name="object 17"/>
          <p:cNvSpPr>
            <a:spLocks/>
          </p:cNvSpPr>
          <p:nvPr/>
        </p:nvSpPr>
        <p:spPr bwMode="auto">
          <a:xfrm>
            <a:off x="5294314" y="4527551"/>
            <a:ext cx="496887" cy="1044575"/>
          </a:xfrm>
          <a:custGeom>
            <a:avLst/>
            <a:gdLst>
              <a:gd name="T0" fmla="*/ 540717 w 579754"/>
              <a:gd name="T1" fmla="*/ 1154623 h 1221739"/>
              <a:gd name="T2" fmla="*/ 510705 w 579754"/>
              <a:gd name="T3" fmla="*/ 1168730 h 1221739"/>
              <a:gd name="T4" fmla="*/ 577240 w 579754"/>
              <a:gd name="T5" fmla="*/ 1221219 h 1221739"/>
              <a:gd name="T6" fmla="*/ 578448 w 579754"/>
              <a:gd name="T7" fmla="*/ 1171778 h 1221739"/>
              <a:gd name="T8" fmla="*/ 548779 w 579754"/>
              <a:gd name="T9" fmla="*/ 1171778 h 1221739"/>
              <a:gd name="T10" fmla="*/ 540717 w 579754"/>
              <a:gd name="T11" fmla="*/ 1154623 h 1221739"/>
              <a:gd name="T12" fmla="*/ 549294 w 579754"/>
              <a:gd name="T13" fmla="*/ 1150592 h 1221739"/>
              <a:gd name="T14" fmla="*/ 540717 w 579754"/>
              <a:gd name="T15" fmla="*/ 1154623 h 1221739"/>
              <a:gd name="T16" fmla="*/ 548779 w 579754"/>
              <a:gd name="T17" fmla="*/ 1171778 h 1221739"/>
              <a:gd name="T18" fmla="*/ 557352 w 579754"/>
              <a:gd name="T19" fmla="*/ 1167739 h 1221739"/>
              <a:gd name="T20" fmla="*/ 549294 w 579754"/>
              <a:gd name="T21" fmla="*/ 1150592 h 1221739"/>
              <a:gd name="T22" fmla="*/ 579310 w 579754"/>
              <a:gd name="T23" fmla="*/ 1136484 h 1221739"/>
              <a:gd name="T24" fmla="*/ 549294 w 579754"/>
              <a:gd name="T25" fmla="*/ 1150592 h 1221739"/>
              <a:gd name="T26" fmla="*/ 557352 w 579754"/>
              <a:gd name="T27" fmla="*/ 1167739 h 1221739"/>
              <a:gd name="T28" fmla="*/ 548779 w 579754"/>
              <a:gd name="T29" fmla="*/ 1171778 h 1221739"/>
              <a:gd name="T30" fmla="*/ 578448 w 579754"/>
              <a:gd name="T31" fmla="*/ 1171778 h 1221739"/>
              <a:gd name="T32" fmla="*/ 579310 w 579754"/>
              <a:gd name="T33" fmla="*/ 1136484 h 1221739"/>
              <a:gd name="T34" fmla="*/ 8572 w 579754"/>
              <a:gd name="T35" fmla="*/ 0 h 1221739"/>
              <a:gd name="T36" fmla="*/ 0 w 579754"/>
              <a:gd name="T37" fmla="*/ 4038 h 1221739"/>
              <a:gd name="T38" fmla="*/ 540717 w 579754"/>
              <a:gd name="T39" fmla="*/ 1154623 h 1221739"/>
              <a:gd name="T40" fmla="*/ 549294 w 579754"/>
              <a:gd name="T41" fmla="*/ 1150592 h 1221739"/>
              <a:gd name="T42" fmla="*/ 8572 w 579754"/>
              <a:gd name="T43" fmla="*/ 0 h 122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9754" h="1221739">
                <a:moveTo>
                  <a:pt x="540717" y="1154623"/>
                </a:moveTo>
                <a:lnTo>
                  <a:pt x="510705" y="1168730"/>
                </a:lnTo>
                <a:lnTo>
                  <a:pt x="577240" y="1221219"/>
                </a:lnTo>
                <a:lnTo>
                  <a:pt x="578448" y="1171778"/>
                </a:lnTo>
                <a:lnTo>
                  <a:pt x="548779" y="1171778"/>
                </a:lnTo>
                <a:lnTo>
                  <a:pt x="540717" y="1154623"/>
                </a:lnTo>
                <a:close/>
              </a:path>
              <a:path w="579754" h="1221739">
                <a:moveTo>
                  <a:pt x="549294" y="1150592"/>
                </a:moveTo>
                <a:lnTo>
                  <a:pt x="540717" y="1154623"/>
                </a:lnTo>
                <a:lnTo>
                  <a:pt x="548779" y="1171778"/>
                </a:lnTo>
                <a:lnTo>
                  <a:pt x="557352" y="1167739"/>
                </a:lnTo>
                <a:lnTo>
                  <a:pt x="549294" y="1150592"/>
                </a:lnTo>
                <a:close/>
              </a:path>
              <a:path w="579754" h="1221739">
                <a:moveTo>
                  <a:pt x="579310" y="1136484"/>
                </a:moveTo>
                <a:lnTo>
                  <a:pt x="549294" y="1150592"/>
                </a:lnTo>
                <a:lnTo>
                  <a:pt x="557352" y="1167739"/>
                </a:lnTo>
                <a:lnTo>
                  <a:pt x="548779" y="1171778"/>
                </a:lnTo>
                <a:lnTo>
                  <a:pt x="578448" y="1171778"/>
                </a:lnTo>
                <a:lnTo>
                  <a:pt x="579310" y="1136484"/>
                </a:lnTo>
                <a:close/>
              </a:path>
              <a:path w="579754" h="1221739">
                <a:moveTo>
                  <a:pt x="8572" y="0"/>
                </a:moveTo>
                <a:lnTo>
                  <a:pt x="0" y="4038"/>
                </a:lnTo>
                <a:lnTo>
                  <a:pt x="540717" y="1154623"/>
                </a:lnTo>
                <a:lnTo>
                  <a:pt x="549294" y="1150592"/>
                </a:lnTo>
                <a:lnTo>
                  <a:pt x="85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490" name="object 18"/>
          <p:cNvSpPr>
            <a:spLocks noChangeArrowheads="1"/>
          </p:cNvSpPr>
          <p:nvPr/>
        </p:nvSpPr>
        <p:spPr bwMode="auto">
          <a:xfrm>
            <a:off x="5845176" y="3270250"/>
            <a:ext cx="403225" cy="3873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1" name="object 19"/>
          <p:cNvSpPr>
            <a:spLocks noChangeArrowheads="1"/>
          </p:cNvSpPr>
          <p:nvPr/>
        </p:nvSpPr>
        <p:spPr bwMode="auto">
          <a:xfrm>
            <a:off x="6907214" y="3254375"/>
            <a:ext cx="371475" cy="34925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2" name="object 20"/>
          <p:cNvSpPr>
            <a:spLocks noChangeArrowheads="1"/>
          </p:cNvSpPr>
          <p:nvPr/>
        </p:nvSpPr>
        <p:spPr bwMode="auto">
          <a:xfrm>
            <a:off x="6958013" y="3302001"/>
            <a:ext cx="273050" cy="2254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3" name="object 21"/>
          <p:cNvSpPr>
            <a:spLocks/>
          </p:cNvSpPr>
          <p:nvPr/>
        </p:nvSpPr>
        <p:spPr bwMode="auto">
          <a:xfrm>
            <a:off x="6338889" y="3397250"/>
            <a:ext cx="490537" cy="65088"/>
          </a:xfrm>
          <a:custGeom>
            <a:avLst/>
            <a:gdLst>
              <a:gd name="T0" fmla="*/ 497151 w 573404"/>
              <a:gd name="T1" fmla="*/ 42634 h 76200"/>
              <a:gd name="T2" fmla="*/ 497039 w 573404"/>
              <a:gd name="T3" fmla="*/ 75806 h 76200"/>
              <a:gd name="T4" fmla="*/ 563804 w 573404"/>
              <a:gd name="T5" fmla="*/ 42697 h 76200"/>
              <a:gd name="T6" fmla="*/ 516102 w 573404"/>
              <a:gd name="T7" fmla="*/ 42697 h 76200"/>
              <a:gd name="T8" fmla="*/ 497151 w 573404"/>
              <a:gd name="T9" fmla="*/ 42634 h 76200"/>
              <a:gd name="T10" fmla="*/ 497182 w 573404"/>
              <a:gd name="T11" fmla="*/ 33160 h 76200"/>
              <a:gd name="T12" fmla="*/ 497151 w 573404"/>
              <a:gd name="T13" fmla="*/ 42634 h 76200"/>
              <a:gd name="T14" fmla="*/ 516102 w 573404"/>
              <a:gd name="T15" fmla="*/ 42697 h 76200"/>
              <a:gd name="T16" fmla="*/ 516127 w 573404"/>
              <a:gd name="T17" fmla="*/ 33223 h 76200"/>
              <a:gd name="T18" fmla="*/ 497182 w 573404"/>
              <a:gd name="T19" fmla="*/ 33160 h 76200"/>
              <a:gd name="T20" fmla="*/ 497293 w 573404"/>
              <a:gd name="T21" fmla="*/ 0 h 76200"/>
              <a:gd name="T22" fmla="*/ 497182 w 573404"/>
              <a:gd name="T23" fmla="*/ 33160 h 76200"/>
              <a:gd name="T24" fmla="*/ 516127 w 573404"/>
              <a:gd name="T25" fmla="*/ 33223 h 76200"/>
              <a:gd name="T26" fmla="*/ 516102 w 573404"/>
              <a:gd name="T27" fmla="*/ 42697 h 76200"/>
              <a:gd name="T28" fmla="*/ 563804 w 573404"/>
              <a:gd name="T29" fmla="*/ 42697 h 76200"/>
              <a:gd name="T30" fmla="*/ 572973 w 573404"/>
              <a:gd name="T31" fmla="*/ 38150 h 76200"/>
              <a:gd name="T32" fmla="*/ 497293 w 573404"/>
              <a:gd name="T33" fmla="*/ 0 h 76200"/>
              <a:gd name="T34" fmla="*/ 25 w 573404"/>
              <a:gd name="T35" fmla="*/ 31521 h 76200"/>
              <a:gd name="T36" fmla="*/ 0 w 573404"/>
              <a:gd name="T37" fmla="*/ 40995 h 76200"/>
              <a:gd name="T38" fmla="*/ 497151 w 573404"/>
              <a:gd name="T39" fmla="*/ 42634 h 76200"/>
              <a:gd name="T40" fmla="*/ 497182 w 573404"/>
              <a:gd name="T41" fmla="*/ 33160 h 76200"/>
              <a:gd name="T42" fmla="*/ 25 w 573404"/>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1" y="42634"/>
                </a:moveTo>
                <a:lnTo>
                  <a:pt x="497039" y="75806"/>
                </a:lnTo>
                <a:lnTo>
                  <a:pt x="563804" y="42697"/>
                </a:lnTo>
                <a:lnTo>
                  <a:pt x="516102" y="42697"/>
                </a:lnTo>
                <a:lnTo>
                  <a:pt x="497151" y="42634"/>
                </a:lnTo>
                <a:close/>
              </a:path>
              <a:path w="573404" h="76200">
                <a:moveTo>
                  <a:pt x="497182" y="33160"/>
                </a:moveTo>
                <a:lnTo>
                  <a:pt x="497151" y="42634"/>
                </a:lnTo>
                <a:lnTo>
                  <a:pt x="516102" y="42697"/>
                </a:lnTo>
                <a:lnTo>
                  <a:pt x="516127" y="33223"/>
                </a:lnTo>
                <a:lnTo>
                  <a:pt x="497182" y="33160"/>
                </a:lnTo>
                <a:close/>
              </a:path>
              <a:path w="573404" h="76200">
                <a:moveTo>
                  <a:pt x="497293" y="0"/>
                </a:moveTo>
                <a:lnTo>
                  <a:pt x="497182" y="33160"/>
                </a:lnTo>
                <a:lnTo>
                  <a:pt x="516127" y="33223"/>
                </a:lnTo>
                <a:lnTo>
                  <a:pt x="516102" y="42697"/>
                </a:lnTo>
                <a:lnTo>
                  <a:pt x="563804" y="42697"/>
                </a:lnTo>
                <a:lnTo>
                  <a:pt x="572973" y="38150"/>
                </a:lnTo>
                <a:lnTo>
                  <a:pt x="497293" y="0"/>
                </a:lnTo>
                <a:close/>
              </a:path>
              <a:path w="573404" h="76200">
                <a:moveTo>
                  <a:pt x="25" y="31521"/>
                </a:moveTo>
                <a:lnTo>
                  <a:pt x="0" y="40995"/>
                </a:lnTo>
                <a:lnTo>
                  <a:pt x="497151" y="42634"/>
                </a:lnTo>
                <a:lnTo>
                  <a:pt x="497182" y="33160"/>
                </a:lnTo>
                <a:lnTo>
                  <a:pt x="25"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2" name="object 22"/>
          <p:cNvSpPr txBox="1"/>
          <p:nvPr/>
        </p:nvSpPr>
        <p:spPr>
          <a:xfrm>
            <a:off x="7508876" y="3332164"/>
            <a:ext cx="784225" cy="194087"/>
          </a:xfrm>
          <a:prstGeom prst="rect">
            <a:avLst/>
          </a:prstGeom>
        </p:spPr>
        <p:txBody>
          <a:bodyPr lIns="0" tIns="9774" rIns="0" bIns="0">
            <a:spAutoFit/>
          </a:bodyPr>
          <a:lstStyle/>
          <a:p>
            <a:pPr marL="10860">
              <a:spcBef>
                <a:spcPts val="77"/>
              </a:spcBef>
              <a:defRPr/>
            </a:pPr>
            <a:r>
              <a:rPr sz="1197" spc="-9" dirty="0">
                <a:latin typeface="Arial"/>
                <a:cs typeface="Arial"/>
              </a:rPr>
              <a:t>Neutrophils</a:t>
            </a:r>
            <a:endParaRPr sz="1197">
              <a:latin typeface="Arial"/>
              <a:cs typeface="Arial"/>
            </a:endParaRPr>
          </a:p>
        </p:txBody>
      </p:sp>
      <p:sp>
        <p:nvSpPr>
          <p:cNvPr id="233495" name="object 23"/>
          <p:cNvSpPr>
            <a:spLocks noChangeArrowheads="1"/>
          </p:cNvSpPr>
          <p:nvPr/>
        </p:nvSpPr>
        <p:spPr bwMode="auto">
          <a:xfrm>
            <a:off x="5899150" y="3784600"/>
            <a:ext cx="331788" cy="319088"/>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6" name="object 24"/>
          <p:cNvSpPr>
            <a:spLocks noChangeArrowheads="1"/>
          </p:cNvSpPr>
          <p:nvPr/>
        </p:nvSpPr>
        <p:spPr bwMode="auto">
          <a:xfrm>
            <a:off x="5867400" y="3744914"/>
            <a:ext cx="414338" cy="40957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7" name="object 25"/>
          <p:cNvSpPr>
            <a:spLocks noChangeArrowheads="1"/>
          </p:cNvSpPr>
          <p:nvPr/>
        </p:nvSpPr>
        <p:spPr bwMode="auto">
          <a:xfrm>
            <a:off x="6907214" y="3744913"/>
            <a:ext cx="371475" cy="34766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8" name="object 26"/>
          <p:cNvSpPr>
            <a:spLocks noChangeArrowheads="1"/>
          </p:cNvSpPr>
          <p:nvPr/>
        </p:nvSpPr>
        <p:spPr bwMode="auto">
          <a:xfrm>
            <a:off x="6959601" y="3794125"/>
            <a:ext cx="265113" cy="2349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499" name="object 27"/>
          <p:cNvSpPr>
            <a:spLocks noChangeArrowheads="1"/>
          </p:cNvSpPr>
          <p:nvPr/>
        </p:nvSpPr>
        <p:spPr bwMode="auto">
          <a:xfrm>
            <a:off x="6919914" y="3749675"/>
            <a:ext cx="346075" cy="331788"/>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0" name="object 28"/>
          <p:cNvSpPr>
            <a:spLocks/>
          </p:cNvSpPr>
          <p:nvPr/>
        </p:nvSpPr>
        <p:spPr bwMode="auto">
          <a:xfrm>
            <a:off x="6338889" y="3887789"/>
            <a:ext cx="490537" cy="65087"/>
          </a:xfrm>
          <a:custGeom>
            <a:avLst/>
            <a:gdLst>
              <a:gd name="T0" fmla="*/ 497151 w 573404"/>
              <a:gd name="T1" fmla="*/ 42634 h 76200"/>
              <a:gd name="T2" fmla="*/ 497039 w 573404"/>
              <a:gd name="T3" fmla="*/ 75793 h 76200"/>
              <a:gd name="T4" fmla="*/ 563801 w 573404"/>
              <a:gd name="T5" fmla="*/ 42697 h 76200"/>
              <a:gd name="T6" fmla="*/ 516102 w 573404"/>
              <a:gd name="T7" fmla="*/ 42697 h 76200"/>
              <a:gd name="T8" fmla="*/ 497151 w 573404"/>
              <a:gd name="T9" fmla="*/ 42634 h 76200"/>
              <a:gd name="T10" fmla="*/ 497182 w 573404"/>
              <a:gd name="T11" fmla="*/ 33160 h 76200"/>
              <a:gd name="T12" fmla="*/ 497151 w 573404"/>
              <a:gd name="T13" fmla="*/ 42634 h 76200"/>
              <a:gd name="T14" fmla="*/ 516102 w 573404"/>
              <a:gd name="T15" fmla="*/ 42697 h 76200"/>
              <a:gd name="T16" fmla="*/ 516127 w 573404"/>
              <a:gd name="T17" fmla="*/ 33223 h 76200"/>
              <a:gd name="T18" fmla="*/ 497182 w 573404"/>
              <a:gd name="T19" fmla="*/ 33160 h 76200"/>
              <a:gd name="T20" fmla="*/ 497293 w 573404"/>
              <a:gd name="T21" fmla="*/ 0 h 76200"/>
              <a:gd name="T22" fmla="*/ 497182 w 573404"/>
              <a:gd name="T23" fmla="*/ 33160 h 76200"/>
              <a:gd name="T24" fmla="*/ 516127 w 573404"/>
              <a:gd name="T25" fmla="*/ 33223 h 76200"/>
              <a:gd name="T26" fmla="*/ 516102 w 573404"/>
              <a:gd name="T27" fmla="*/ 42697 h 76200"/>
              <a:gd name="T28" fmla="*/ 563801 w 573404"/>
              <a:gd name="T29" fmla="*/ 42697 h 76200"/>
              <a:gd name="T30" fmla="*/ 572973 w 573404"/>
              <a:gd name="T31" fmla="*/ 38150 h 76200"/>
              <a:gd name="T32" fmla="*/ 497293 w 573404"/>
              <a:gd name="T33" fmla="*/ 0 h 76200"/>
              <a:gd name="T34" fmla="*/ 25 w 573404"/>
              <a:gd name="T35" fmla="*/ 31508 h 76200"/>
              <a:gd name="T36" fmla="*/ 0 w 573404"/>
              <a:gd name="T37" fmla="*/ 40995 h 76200"/>
              <a:gd name="T38" fmla="*/ 497151 w 573404"/>
              <a:gd name="T39" fmla="*/ 42634 h 76200"/>
              <a:gd name="T40" fmla="*/ 497182 w 573404"/>
              <a:gd name="T41" fmla="*/ 33160 h 76200"/>
              <a:gd name="T42" fmla="*/ 25 w 573404"/>
              <a:gd name="T43" fmla="*/ 31508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1" y="42634"/>
                </a:moveTo>
                <a:lnTo>
                  <a:pt x="497039" y="75793"/>
                </a:lnTo>
                <a:lnTo>
                  <a:pt x="563801" y="42697"/>
                </a:lnTo>
                <a:lnTo>
                  <a:pt x="516102" y="42697"/>
                </a:lnTo>
                <a:lnTo>
                  <a:pt x="497151" y="42634"/>
                </a:lnTo>
                <a:close/>
              </a:path>
              <a:path w="573404" h="76200">
                <a:moveTo>
                  <a:pt x="497182" y="33160"/>
                </a:moveTo>
                <a:lnTo>
                  <a:pt x="497151" y="42634"/>
                </a:lnTo>
                <a:lnTo>
                  <a:pt x="516102" y="42697"/>
                </a:lnTo>
                <a:lnTo>
                  <a:pt x="516127" y="33223"/>
                </a:lnTo>
                <a:lnTo>
                  <a:pt x="497182" y="33160"/>
                </a:lnTo>
                <a:close/>
              </a:path>
              <a:path w="573404" h="76200">
                <a:moveTo>
                  <a:pt x="497293" y="0"/>
                </a:moveTo>
                <a:lnTo>
                  <a:pt x="497182" y="33160"/>
                </a:lnTo>
                <a:lnTo>
                  <a:pt x="516127" y="33223"/>
                </a:lnTo>
                <a:lnTo>
                  <a:pt x="516102" y="42697"/>
                </a:lnTo>
                <a:lnTo>
                  <a:pt x="563801" y="42697"/>
                </a:lnTo>
                <a:lnTo>
                  <a:pt x="572973" y="38150"/>
                </a:lnTo>
                <a:lnTo>
                  <a:pt x="497293" y="0"/>
                </a:lnTo>
                <a:close/>
              </a:path>
              <a:path w="573404" h="76200">
                <a:moveTo>
                  <a:pt x="25" y="31508"/>
                </a:moveTo>
                <a:lnTo>
                  <a:pt x="0" y="40995"/>
                </a:lnTo>
                <a:lnTo>
                  <a:pt x="497151" y="42634"/>
                </a:lnTo>
                <a:lnTo>
                  <a:pt x="497182" y="33160"/>
                </a:lnTo>
                <a:lnTo>
                  <a:pt x="25" y="315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1" name="object 29"/>
          <p:cNvSpPr>
            <a:spLocks noChangeArrowheads="1"/>
          </p:cNvSpPr>
          <p:nvPr/>
        </p:nvSpPr>
        <p:spPr bwMode="auto">
          <a:xfrm>
            <a:off x="5903913" y="4275139"/>
            <a:ext cx="317500" cy="33337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2" name="object 30"/>
          <p:cNvSpPr>
            <a:spLocks noChangeArrowheads="1"/>
          </p:cNvSpPr>
          <p:nvPr/>
        </p:nvSpPr>
        <p:spPr bwMode="auto">
          <a:xfrm>
            <a:off x="5857875" y="4243388"/>
            <a:ext cx="400050" cy="41910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3" name="object 31"/>
          <p:cNvSpPr>
            <a:spLocks noChangeArrowheads="1"/>
          </p:cNvSpPr>
          <p:nvPr/>
        </p:nvSpPr>
        <p:spPr bwMode="auto">
          <a:xfrm>
            <a:off x="6907214" y="4295776"/>
            <a:ext cx="371475" cy="347663"/>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4" name="object 32"/>
          <p:cNvSpPr>
            <a:spLocks noChangeArrowheads="1"/>
          </p:cNvSpPr>
          <p:nvPr/>
        </p:nvSpPr>
        <p:spPr bwMode="auto">
          <a:xfrm>
            <a:off x="6961188" y="4346575"/>
            <a:ext cx="265112" cy="234950"/>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5" name="object 33"/>
          <p:cNvSpPr>
            <a:spLocks/>
          </p:cNvSpPr>
          <p:nvPr/>
        </p:nvSpPr>
        <p:spPr bwMode="auto">
          <a:xfrm>
            <a:off x="7199313" y="4530726"/>
            <a:ext cx="36512" cy="36513"/>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53 h 43814"/>
              <a:gd name="T10" fmla="*/ 553 w 42545"/>
              <a:gd name="T11" fmla="*/ 29222 h 43814"/>
              <a:gd name="T12" fmla="*/ 4105 w 42545"/>
              <a:gd name="T13" fmla="*/ 37017 h 43814"/>
              <a:gd name="T14" fmla="*/ 10241 w 42545"/>
              <a:gd name="T15" fmla="*/ 41457 h 43814"/>
              <a:gd name="T16" fmla="*/ 17243 w 42545"/>
              <a:gd name="T17" fmla="*/ 43247 h 43814"/>
              <a:gd name="T18" fmla="*/ 23388 w 42545"/>
              <a:gd name="T19" fmla="*/ 43091 h 43814"/>
              <a:gd name="T20" fmla="*/ 30055 w 42545"/>
              <a:gd name="T21" fmla="*/ 41922 h 43814"/>
              <a:gd name="T22" fmla="*/ 37891 w 42545"/>
              <a:gd name="T23" fmla="*/ 36448 h 43814"/>
              <a:gd name="T24" fmla="*/ 39999 w 42545"/>
              <a:gd name="T25" fmla="*/ 30987 h 43814"/>
              <a:gd name="T26" fmla="*/ 42018 w 42545"/>
              <a:gd name="T27" fmla="*/ 26136 h 43814"/>
              <a:gd name="T28" fmla="*/ 38069 w 42545"/>
              <a:gd name="T29" fmla="*/ 18783 h 43814"/>
              <a:gd name="T30" fmla="*/ 35193 w 42545"/>
              <a:gd name="T31" fmla="*/ 14370 h 43814"/>
              <a:gd name="T32" fmla="*/ 27735 w 42545"/>
              <a:gd name="T33" fmla="*/ 5968 h 43814"/>
              <a:gd name="T34" fmla="*/ 27248 w 42545"/>
              <a:gd name="T35" fmla="*/ 5968 h 43814"/>
              <a:gd name="T36" fmla="*/ 18663 w 42545"/>
              <a:gd name="T37" fmla="*/ 2755 h 43814"/>
              <a:gd name="T38" fmla="*/ 13037 w 42545"/>
              <a:gd name="T39" fmla="*/ 0 h 43814"/>
              <a:gd name="T40" fmla="*/ 27363 w 42545"/>
              <a:gd name="T41" fmla="*/ 5549 h 43814"/>
              <a:gd name="T42" fmla="*/ 27248 w 42545"/>
              <a:gd name="T43" fmla="*/ 5968 h 43814"/>
              <a:gd name="T44" fmla="*/ 27735 w 42545"/>
              <a:gd name="T45" fmla="*/ 5968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53"/>
                </a:lnTo>
                <a:lnTo>
                  <a:pt x="553" y="29222"/>
                </a:lnTo>
                <a:lnTo>
                  <a:pt x="4105" y="37017"/>
                </a:lnTo>
                <a:lnTo>
                  <a:pt x="10241" y="41457"/>
                </a:lnTo>
                <a:lnTo>
                  <a:pt x="17243" y="43247"/>
                </a:lnTo>
                <a:lnTo>
                  <a:pt x="23388" y="43091"/>
                </a:lnTo>
                <a:lnTo>
                  <a:pt x="30055" y="41922"/>
                </a:lnTo>
                <a:lnTo>
                  <a:pt x="37891" y="36448"/>
                </a:lnTo>
                <a:lnTo>
                  <a:pt x="39999" y="30987"/>
                </a:lnTo>
                <a:lnTo>
                  <a:pt x="42018" y="26136"/>
                </a:lnTo>
                <a:lnTo>
                  <a:pt x="38069" y="18783"/>
                </a:lnTo>
                <a:lnTo>
                  <a:pt x="35193" y="14370"/>
                </a:lnTo>
                <a:lnTo>
                  <a:pt x="27735" y="5968"/>
                </a:lnTo>
                <a:lnTo>
                  <a:pt x="27248" y="5968"/>
                </a:lnTo>
                <a:lnTo>
                  <a:pt x="18663" y="2755"/>
                </a:lnTo>
                <a:lnTo>
                  <a:pt x="13037" y="0"/>
                </a:lnTo>
                <a:close/>
              </a:path>
              <a:path w="42545" h="43814">
                <a:moveTo>
                  <a:pt x="27363" y="5549"/>
                </a:moveTo>
                <a:lnTo>
                  <a:pt x="27248" y="5968"/>
                </a:lnTo>
                <a:lnTo>
                  <a:pt x="27735" y="5968"/>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6" name="object 34"/>
          <p:cNvSpPr>
            <a:spLocks noChangeArrowheads="1"/>
          </p:cNvSpPr>
          <p:nvPr/>
        </p:nvSpPr>
        <p:spPr bwMode="auto">
          <a:xfrm>
            <a:off x="7199313" y="4530726"/>
            <a:ext cx="36512" cy="3651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7" name="object 35"/>
          <p:cNvSpPr>
            <a:spLocks/>
          </p:cNvSpPr>
          <p:nvPr/>
        </p:nvSpPr>
        <p:spPr bwMode="auto">
          <a:xfrm>
            <a:off x="7143751" y="4581525"/>
            <a:ext cx="34925"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48 h 43814"/>
              <a:gd name="T10" fmla="*/ 551 w 42545"/>
              <a:gd name="T11" fmla="*/ 29209 h 43814"/>
              <a:gd name="T12" fmla="*/ 4103 w 42545"/>
              <a:gd name="T13" fmla="*/ 37004 h 43814"/>
              <a:gd name="T14" fmla="*/ 10240 w 42545"/>
              <a:gd name="T15" fmla="*/ 41444 h 43814"/>
              <a:gd name="T16" fmla="*/ 17241 w 42545"/>
              <a:gd name="T17" fmla="*/ 43234 h 43814"/>
              <a:gd name="T18" fmla="*/ 23386 w 42545"/>
              <a:gd name="T19" fmla="*/ 43078 h 43814"/>
              <a:gd name="T20" fmla="*/ 30053 w 42545"/>
              <a:gd name="T21" fmla="*/ 41922 h 43814"/>
              <a:gd name="T22" fmla="*/ 37889 w 42545"/>
              <a:gd name="T23" fmla="*/ 36448 h 43814"/>
              <a:gd name="T24" fmla="*/ 39997 w 42545"/>
              <a:gd name="T25" fmla="*/ 30987 h 43814"/>
              <a:gd name="T26" fmla="*/ 42017 w 42545"/>
              <a:gd name="T27" fmla="*/ 26123 h 43814"/>
              <a:gd name="T28" fmla="*/ 38067 w 42545"/>
              <a:gd name="T29" fmla="*/ 18770 h 43814"/>
              <a:gd name="T30" fmla="*/ 35190 w 42545"/>
              <a:gd name="T31" fmla="*/ 14368 h 43814"/>
              <a:gd name="T32" fmla="*/ 27732 w 42545"/>
              <a:gd name="T33" fmla="*/ 5956 h 43814"/>
              <a:gd name="T34" fmla="*/ 27247 w 42545"/>
              <a:gd name="T35" fmla="*/ 5956 h 43814"/>
              <a:gd name="T36" fmla="*/ 18661 w 42545"/>
              <a:gd name="T37" fmla="*/ 2743 h 43814"/>
              <a:gd name="T38" fmla="*/ 13035 w 42545"/>
              <a:gd name="T39" fmla="*/ 0 h 43814"/>
              <a:gd name="T40" fmla="*/ 27361 w 42545"/>
              <a:gd name="T41" fmla="*/ 5537 h 43814"/>
              <a:gd name="T42" fmla="*/ 27247 w 42545"/>
              <a:gd name="T43" fmla="*/ 5956 h 43814"/>
              <a:gd name="T44" fmla="*/ 27732 w 42545"/>
              <a:gd name="T45" fmla="*/ 5956 h 43814"/>
              <a:gd name="T46" fmla="*/ 27361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48"/>
                </a:lnTo>
                <a:lnTo>
                  <a:pt x="551" y="29209"/>
                </a:lnTo>
                <a:lnTo>
                  <a:pt x="4103" y="37004"/>
                </a:lnTo>
                <a:lnTo>
                  <a:pt x="10240" y="41444"/>
                </a:lnTo>
                <a:lnTo>
                  <a:pt x="17241" y="43234"/>
                </a:lnTo>
                <a:lnTo>
                  <a:pt x="23386" y="43078"/>
                </a:lnTo>
                <a:lnTo>
                  <a:pt x="30053" y="41922"/>
                </a:lnTo>
                <a:lnTo>
                  <a:pt x="37889" y="36448"/>
                </a:lnTo>
                <a:lnTo>
                  <a:pt x="39997" y="30987"/>
                </a:lnTo>
                <a:lnTo>
                  <a:pt x="42017" y="26123"/>
                </a:lnTo>
                <a:lnTo>
                  <a:pt x="38067" y="18770"/>
                </a:lnTo>
                <a:lnTo>
                  <a:pt x="35190" y="14368"/>
                </a:lnTo>
                <a:lnTo>
                  <a:pt x="27732" y="5956"/>
                </a:lnTo>
                <a:lnTo>
                  <a:pt x="27247" y="5956"/>
                </a:lnTo>
                <a:lnTo>
                  <a:pt x="18661" y="2743"/>
                </a:lnTo>
                <a:lnTo>
                  <a:pt x="13035" y="0"/>
                </a:lnTo>
                <a:close/>
              </a:path>
              <a:path w="42545" h="43814">
                <a:moveTo>
                  <a:pt x="27361" y="5537"/>
                </a:moveTo>
                <a:lnTo>
                  <a:pt x="27247" y="5956"/>
                </a:lnTo>
                <a:lnTo>
                  <a:pt x="27732" y="5956"/>
                </a:lnTo>
                <a:lnTo>
                  <a:pt x="27361"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08" name="object 36"/>
          <p:cNvSpPr>
            <a:spLocks noChangeArrowheads="1"/>
          </p:cNvSpPr>
          <p:nvPr/>
        </p:nvSpPr>
        <p:spPr bwMode="auto">
          <a:xfrm>
            <a:off x="7143751" y="4581526"/>
            <a:ext cx="34925" cy="36513"/>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09" name="object 37"/>
          <p:cNvSpPr>
            <a:spLocks/>
          </p:cNvSpPr>
          <p:nvPr/>
        </p:nvSpPr>
        <p:spPr bwMode="auto">
          <a:xfrm>
            <a:off x="7138988" y="4530726"/>
            <a:ext cx="36512" cy="36513"/>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53 h 43814"/>
              <a:gd name="T10" fmla="*/ 553 w 42545"/>
              <a:gd name="T11" fmla="*/ 29222 h 43814"/>
              <a:gd name="T12" fmla="*/ 4105 w 42545"/>
              <a:gd name="T13" fmla="*/ 37017 h 43814"/>
              <a:gd name="T14" fmla="*/ 10241 w 42545"/>
              <a:gd name="T15" fmla="*/ 41457 h 43814"/>
              <a:gd name="T16" fmla="*/ 17243 w 42545"/>
              <a:gd name="T17" fmla="*/ 43247 h 43814"/>
              <a:gd name="T18" fmla="*/ 23388 w 42545"/>
              <a:gd name="T19" fmla="*/ 43091 h 43814"/>
              <a:gd name="T20" fmla="*/ 30055 w 42545"/>
              <a:gd name="T21" fmla="*/ 41922 h 43814"/>
              <a:gd name="T22" fmla="*/ 37891 w 42545"/>
              <a:gd name="T23" fmla="*/ 36448 h 43814"/>
              <a:gd name="T24" fmla="*/ 39999 w 42545"/>
              <a:gd name="T25" fmla="*/ 30987 h 43814"/>
              <a:gd name="T26" fmla="*/ 42018 w 42545"/>
              <a:gd name="T27" fmla="*/ 26136 h 43814"/>
              <a:gd name="T28" fmla="*/ 38069 w 42545"/>
              <a:gd name="T29" fmla="*/ 18783 h 43814"/>
              <a:gd name="T30" fmla="*/ 35193 w 42545"/>
              <a:gd name="T31" fmla="*/ 14370 h 43814"/>
              <a:gd name="T32" fmla="*/ 27735 w 42545"/>
              <a:gd name="T33" fmla="*/ 5968 h 43814"/>
              <a:gd name="T34" fmla="*/ 27248 w 42545"/>
              <a:gd name="T35" fmla="*/ 5968 h 43814"/>
              <a:gd name="T36" fmla="*/ 18663 w 42545"/>
              <a:gd name="T37" fmla="*/ 2755 h 43814"/>
              <a:gd name="T38" fmla="*/ 13037 w 42545"/>
              <a:gd name="T39" fmla="*/ 0 h 43814"/>
              <a:gd name="T40" fmla="*/ 27363 w 42545"/>
              <a:gd name="T41" fmla="*/ 5549 h 43814"/>
              <a:gd name="T42" fmla="*/ 27248 w 42545"/>
              <a:gd name="T43" fmla="*/ 5968 h 43814"/>
              <a:gd name="T44" fmla="*/ 27735 w 42545"/>
              <a:gd name="T45" fmla="*/ 5968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53"/>
                </a:lnTo>
                <a:lnTo>
                  <a:pt x="553" y="29222"/>
                </a:lnTo>
                <a:lnTo>
                  <a:pt x="4105" y="37017"/>
                </a:lnTo>
                <a:lnTo>
                  <a:pt x="10241" y="41457"/>
                </a:lnTo>
                <a:lnTo>
                  <a:pt x="17243" y="43247"/>
                </a:lnTo>
                <a:lnTo>
                  <a:pt x="23388" y="43091"/>
                </a:lnTo>
                <a:lnTo>
                  <a:pt x="30055" y="41922"/>
                </a:lnTo>
                <a:lnTo>
                  <a:pt x="37891" y="36448"/>
                </a:lnTo>
                <a:lnTo>
                  <a:pt x="39999" y="30987"/>
                </a:lnTo>
                <a:lnTo>
                  <a:pt x="42018" y="26136"/>
                </a:lnTo>
                <a:lnTo>
                  <a:pt x="38069" y="18783"/>
                </a:lnTo>
                <a:lnTo>
                  <a:pt x="35193" y="14370"/>
                </a:lnTo>
                <a:lnTo>
                  <a:pt x="27735" y="5968"/>
                </a:lnTo>
                <a:lnTo>
                  <a:pt x="27248" y="5968"/>
                </a:lnTo>
                <a:lnTo>
                  <a:pt x="18663" y="2755"/>
                </a:lnTo>
                <a:lnTo>
                  <a:pt x="13037" y="0"/>
                </a:lnTo>
                <a:close/>
              </a:path>
              <a:path w="42545" h="43814">
                <a:moveTo>
                  <a:pt x="27363" y="5549"/>
                </a:moveTo>
                <a:lnTo>
                  <a:pt x="27248" y="5968"/>
                </a:lnTo>
                <a:lnTo>
                  <a:pt x="27735" y="5968"/>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0" name="object 38"/>
          <p:cNvSpPr>
            <a:spLocks noChangeArrowheads="1"/>
          </p:cNvSpPr>
          <p:nvPr/>
        </p:nvSpPr>
        <p:spPr bwMode="auto">
          <a:xfrm>
            <a:off x="7138988" y="4530726"/>
            <a:ext cx="36512" cy="3651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1" name="object 39"/>
          <p:cNvSpPr>
            <a:spLocks/>
          </p:cNvSpPr>
          <p:nvPr/>
        </p:nvSpPr>
        <p:spPr bwMode="auto">
          <a:xfrm>
            <a:off x="7002463" y="4327525"/>
            <a:ext cx="36512" cy="38100"/>
          </a:xfrm>
          <a:custGeom>
            <a:avLst/>
            <a:gdLst>
              <a:gd name="T0" fmla="*/ 13035 w 42545"/>
              <a:gd name="T1" fmla="*/ 0 h 43814"/>
              <a:gd name="T2" fmla="*/ 9377 w 42545"/>
              <a:gd name="T3" fmla="*/ 4165 h 43814"/>
              <a:gd name="T4" fmla="*/ 4593 w 42545"/>
              <a:gd name="T5" fmla="*/ 7348 h 43814"/>
              <a:gd name="T6" fmla="*/ 1405 w 42545"/>
              <a:gd name="T7" fmla="*/ 14376 h 43814"/>
              <a:gd name="T8" fmla="*/ 0 w 42545"/>
              <a:gd name="T9" fmla="*/ 22548 h 43814"/>
              <a:gd name="T10" fmla="*/ 551 w 42545"/>
              <a:gd name="T11" fmla="*/ 29210 h 43814"/>
              <a:gd name="T12" fmla="*/ 4105 w 42545"/>
              <a:gd name="T13" fmla="*/ 37004 h 43814"/>
              <a:gd name="T14" fmla="*/ 10244 w 42545"/>
              <a:gd name="T15" fmla="*/ 41444 h 43814"/>
              <a:gd name="T16" fmla="*/ 17246 w 42545"/>
              <a:gd name="T17" fmla="*/ 43234 h 43814"/>
              <a:gd name="T18" fmla="*/ 23386 w 42545"/>
              <a:gd name="T19" fmla="*/ 43078 h 43814"/>
              <a:gd name="T20" fmla="*/ 30066 w 42545"/>
              <a:gd name="T21" fmla="*/ 41922 h 43814"/>
              <a:gd name="T22" fmla="*/ 37889 w 42545"/>
              <a:gd name="T23" fmla="*/ 36449 h 43814"/>
              <a:gd name="T24" fmla="*/ 39997 w 42545"/>
              <a:gd name="T25" fmla="*/ 30975 h 43814"/>
              <a:gd name="T26" fmla="*/ 42016 w 42545"/>
              <a:gd name="T27" fmla="*/ 26123 h 43814"/>
              <a:gd name="T28" fmla="*/ 38067 w 42545"/>
              <a:gd name="T29" fmla="*/ 18770 h 43814"/>
              <a:gd name="T30" fmla="*/ 35202 w 42545"/>
              <a:gd name="T31" fmla="*/ 14368 h 43814"/>
              <a:gd name="T32" fmla="*/ 27745 w 42545"/>
              <a:gd name="T33" fmla="*/ 5956 h 43814"/>
              <a:gd name="T34" fmla="*/ 27246 w 42545"/>
              <a:gd name="T35" fmla="*/ 5956 h 43814"/>
              <a:gd name="T36" fmla="*/ 18674 w 42545"/>
              <a:gd name="T37" fmla="*/ 2743 h 43814"/>
              <a:gd name="T38" fmla="*/ 13035 w 42545"/>
              <a:gd name="T39" fmla="*/ 0 h 43814"/>
              <a:gd name="T40" fmla="*/ 27373 w 42545"/>
              <a:gd name="T41" fmla="*/ 5537 h 43814"/>
              <a:gd name="T42" fmla="*/ 27246 w 42545"/>
              <a:gd name="T43" fmla="*/ 5956 h 43814"/>
              <a:gd name="T44" fmla="*/ 27745 w 42545"/>
              <a:gd name="T45" fmla="*/ 5956 h 43814"/>
              <a:gd name="T46" fmla="*/ 27373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65"/>
                </a:lnTo>
                <a:lnTo>
                  <a:pt x="4593" y="7348"/>
                </a:lnTo>
                <a:lnTo>
                  <a:pt x="1405" y="14376"/>
                </a:lnTo>
                <a:lnTo>
                  <a:pt x="0" y="22548"/>
                </a:lnTo>
                <a:lnTo>
                  <a:pt x="551" y="29210"/>
                </a:lnTo>
                <a:lnTo>
                  <a:pt x="4105" y="37004"/>
                </a:lnTo>
                <a:lnTo>
                  <a:pt x="10244" y="41444"/>
                </a:lnTo>
                <a:lnTo>
                  <a:pt x="17246" y="43234"/>
                </a:lnTo>
                <a:lnTo>
                  <a:pt x="23386" y="43078"/>
                </a:lnTo>
                <a:lnTo>
                  <a:pt x="30066" y="41922"/>
                </a:lnTo>
                <a:lnTo>
                  <a:pt x="37889" y="36449"/>
                </a:lnTo>
                <a:lnTo>
                  <a:pt x="39997" y="30975"/>
                </a:lnTo>
                <a:lnTo>
                  <a:pt x="42016" y="26123"/>
                </a:lnTo>
                <a:lnTo>
                  <a:pt x="38067" y="18770"/>
                </a:lnTo>
                <a:lnTo>
                  <a:pt x="35202" y="14368"/>
                </a:lnTo>
                <a:lnTo>
                  <a:pt x="27745" y="5956"/>
                </a:lnTo>
                <a:lnTo>
                  <a:pt x="27246" y="5956"/>
                </a:lnTo>
                <a:lnTo>
                  <a:pt x="18674" y="2743"/>
                </a:lnTo>
                <a:lnTo>
                  <a:pt x="13035" y="0"/>
                </a:lnTo>
                <a:close/>
              </a:path>
              <a:path w="42545" h="43814">
                <a:moveTo>
                  <a:pt x="27373" y="5537"/>
                </a:moveTo>
                <a:lnTo>
                  <a:pt x="27246" y="5956"/>
                </a:lnTo>
                <a:lnTo>
                  <a:pt x="27745" y="5956"/>
                </a:lnTo>
                <a:lnTo>
                  <a:pt x="27373"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2" name="object 40"/>
          <p:cNvSpPr>
            <a:spLocks noChangeArrowheads="1"/>
          </p:cNvSpPr>
          <p:nvPr/>
        </p:nvSpPr>
        <p:spPr bwMode="auto">
          <a:xfrm>
            <a:off x="7002463" y="4327526"/>
            <a:ext cx="36512" cy="36513"/>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3" name="object 41"/>
          <p:cNvSpPr>
            <a:spLocks/>
          </p:cNvSpPr>
          <p:nvPr/>
        </p:nvSpPr>
        <p:spPr bwMode="auto">
          <a:xfrm>
            <a:off x="7045325" y="4324351"/>
            <a:ext cx="38100" cy="36513"/>
          </a:xfrm>
          <a:custGeom>
            <a:avLst/>
            <a:gdLst>
              <a:gd name="T0" fmla="*/ 13281 w 43179"/>
              <a:gd name="T1" fmla="*/ 0 h 43814"/>
              <a:gd name="T2" fmla="*/ 9547 w 43179"/>
              <a:gd name="T3" fmla="*/ 4178 h 43814"/>
              <a:gd name="T4" fmla="*/ 4690 w 43179"/>
              <a:gd name="T5" fmla="*/ 7370 h 43814"/>
              <a:gd name="T6" fmla="*/ 1445 w 43179"/>
              <a:gd name="T7" fmla="*/ 14400 h 43814"/>
              <a:gd name="T8" fmla="*/ 0 w 43179"/>
              <a:gd name="T9" fmla="*/ 22589 h 43814"/>
              <a:gd name="T10" fmla="*/ 543 w 43179"/>
              <a:gd name="T11" fmla="*/ 29260 h 43814"/>
              <a:gd name="T12" fmla="*/ 4126 w 43179"/>
              <a:gd name="T13" fmla="*/ 37049 h 43814"/>
              <a:gd name="T14" fmla="*/ 10339 w 43179"/>
              <a:gd name="T15" fmla="*/ 41475 h 43814"/>
              <a:gd name="T16" fmla="*/ 17436 w 43179"/>
              <a:gd name="T17" fmla="*/ 43248 h 43814"/>
              <a:gd name="T18" fmla="*/ 23670 w 43179"/>
              <a:gd name="T19" fmla="*/ 43078 h 43814"/>
              <a:gd name="T20" fmla="*/ 30439 w 43179"/>
              <a:gd name="T21" fmla="*/ 41897 h 43814"/>
              <a:gd name="T22" fmla="*/ 38402 w 43179"/>
              <a:gd name="T23" fmla="*/ 36398 h 43814"/>
              <a:gd name="T24" fmla="*/ 40548 w 43179"/>
              <a:gd name="T25" fmla="*/ 30924 h 43814"/>
              <a:gd name="T26" fmla="*/ 42618 w 43179"/>
              <a:gd name="T27" fmla="*/ 26060 h 43814"/>
              <a:gd name="T28" fmla="*/ 38617 w 43179"/>
              <a:gd name="T29" fmla="*/ 18719 h 43814"/>
              <a:gd name="T30" fmla="*/ 35722 w 43179"/>
              <a:gd name="T31" fmla="*/ 14325 h 43814"/>
              <a:gd name="T32" fmla="*/ 28162 w 43179"/>
              <a:gd name="T33" fmla="*/ 5918 h 43814"/>
              <a:gd name="T34" fmla="*/ 27683 w 43179"/>
              <a:gd name="T35" fmla="*/ 5918 h 43814"/>
              <a:gd name="T36" fmla="*/ 18983 w 43179"/>
              <a:gd name="T37" fmla="*/ 2730 h 43814"/>
              <a:gd name="T38" fmla="*/ 13281 w 43179"/>
              <a:gd name="T39" fmla="*/ 0 h 43814"/>
              <a:gd name="T40" fmla="*/ 27797 w 43179"/>
              <a:gd name="T41" fmla="*/ 5511 h 43814"/>
              <a:gd name="T42" fmla="*/ 27683 w 43179"/>
              <a:gd name="T43" fmla="*/ 5918 h 43814"/>
              <a:gd name="T44" fmla="*/ 28162 w 43179"/>
              <a:gd name="T45" fmla="*/ 5918 h 43814"/>
              <a:gd name="T46" fmla="*/ 27797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1" y="0"/>
                </a:moveTo>
                <a:lnTo>
                  <a:pt x="9547" y="4178"/>
                </a:lnTo>
                <a:lnTo>
                  <a:pt x="4690" y="7370"/>
                </a:lnTo>
                <a:lnTo>
                  <a:pt x="1445" y="14400"/>
                </a:lnTo>
                <a:lnTo>
                  <a:pt x="0" y="22589"/>
                </a:lnTo>
                <a:lnTo>
                  <a:pt x="543" y="29260"/>
                </a:lnTo>
                <a:lnTo>
                  <a:pt x="4126" y="37049"/>
                </a:lnTo>
                <a:lnTo>
                  <a:pt x="10339" y="41475"/>
                </a:lnTo>
                <a:lnTo>
                  <a:pt x="17436" y="43248"/>
                </a:lnTo>
                <a:lnTo>
                  <a:pt x="23670" y="43078"/>
                </a:lnTo>
                <a:lnTo>
                  <a:pt x="30439" y="41897"/>
                </a:lnTo>
                <a:lnTo>
                  <a:pt x="38402" y="36398"/>
                </a:lnTo>
                <a:lnTo>
                  <a:pt x="40548" y="30924"/>
                </a:lnTo>
                <a:lnTo>
                  <a:pt x="42618" y="26060"/>
                </a:lnTo>
                <a:lnTo>
                  <a:pt x="38617" y="18719"/>
                </a:lnTo>
                <a:lnTo>
                  <a:pt x="35722" y="14325"/>
                </a:lnTo>
                <a:lnTo>
                  <a:pt x="28162" y="5918"/>
                </a:lnTo>
                <a:lnTo>
                  <a:pt x="27683" y="5918"/>
                </a:lnTo>
                <a:lnTo>
                  <a:pt x="18983" y="2730"/>
                </a:lnTo>
                <a:lnTo>
                  <a:pt x="13281" y="0"/>
                </a:lnTo>
                <a:close/>
              </a:path>
              <a:path w="43179" h="43814">
                <a:moveTo>
                  <a:pt x="27797" y="5511"/>
                </a:moveTo>
                <a:lnTo>
                  <a:pt x="27683" y="5918"/>
                </a:lnTo>
                <a:lnTo>
                  <a:pt x="28162" y="5918"/>
                </a:lnTo>
                <a:lnTo>
                  <a:pt x="27797" y="5511"/>
                </a:lnTo>
                <a:close/>
              </a:path>
            </a:pathLst>
          </a:custGeom>
          <a:solidFill>
            <a:srgbClr val="FFFFFF">
              <a:alpha val="7097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4" name="object 42"/>
          <p:cNvSpPr>
            <a:spLocks noChangeArrowheads="1"/>
          </p:cNvSpPr>
          <p:nvPr/>
        </p:nvSpPr>
        <p:spPr bwMode="auto">
          <a:xfrm>
            <a:off x="7045326" y="4324351"/>
            <a:ext cx="36513" cy="36513"/>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5" name="object 43"/>
          <p:cNvSpPr>
            <a:spLocks/>
          </p:cNvSpPr>
          <p:nvPr/>
        </p:nvSpPr>
        <p:spPr bwMode="auto">
          <a:xfrm>
            <a:off x="7086601" y="4303713"/>
            <a:ext cx="36513" cy="36512"/>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17 h 43814"/>
              <a:gd name="T14" fmla="*/ 10240 w 42545"/>
              <a:gd name="T15" fmla="*/ 41457 h 43814"/>
              <a:gd name="T16" fmla="*/ 17241 w 42545"/>
              <a:gd name="T17" fmla="*/ 43247 h 43814"/>
              <a:gd name="T18" fmla="*/ 23386 w 42545"/>
              <a:gd name="T19" fmla="*/ 43091 h 43814"/>
              <a:gd name="T20" fmla="*/ 30066 w 42545"/>
              <a:gd name="T21" fmla="*/ 41922 h 43814"/>
              <a:gd name="T22" fmla="*/ 37889 w 42545"/>
              <a:gd name="T23" fmla="*/ 36448 h 43814"/>
              <a:gd name="T24" fmla="*/ 39997 w 42545"/>
              <a:gd name="T25" fmla="*/ 30987 h 43814"/>
              <a:gd name="T26" fmla="*/ 42017 w 42545"/>
              <a:gd name="T27" fmla="*/ 26136 h 43814"/>
              <a:gd name="T28" fmla="*/ 38067 w 42545"/>
              <a:gd name="T29" fmla="*/ 18783 h 43814"/>
              <a:gd name="T30" fmla="*/ 35191 w 42545"/>
              <a:gd name="T31" fmla="*/ 14370 h 43814"/>
              <a:gd name="T32" fmla="*/ 27733 w 42545"/>
              <a:gd name="T33" fmla="*/ 5968 h 43814"/>
              <a:gd name="T34" fmla="*/ 27247 w 42545"/>
              <a:gd name="T35" fmla="*/ 5968 h 43814"/>
              <a:gd name="T36" fmla="*/ 18674 w 42545"/>
              <a:gd name="T37" fmla="*/ 2755 h 43814"/>
              <a:gd name="T38" fmla="*/ 13035 w 42545"/>
              <a:gd name="T39" fmla="*/ 0 h 43814"/>
              <a:gd name="T40" fmla="*/ 27361 w 42545"/>
              <a:gd name="T41" fmla="*/ 5549 h 43814"/>
              <a:gd name="T42" fmla="*/ 27247 w 42545"/>
              <a:gd name="T43" fmla="*/ 5968 h 43814"/>
              <a:gd name="T44" fmla="*/ 27733 w 42545"/>
              <a:gd name="T45" fmla="*/ 5968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17"/>
                </a:lnTo>
                <a:lnTo>
                  <a:pt x="10240" y="41457"/>
                </a:lnTo>
                <a:lnTo>
                  <a:pt x="17241" y="43247"/>
                </a:lnTo>
                <a:lnTo>
                  <a:pt x="23386" y="43091"/>
                </a:lnTo>
                <a:lnTo>
                  <a:pt x="30066" y="41922"/>
                </a:lnTo>
                <a:lnTo>
                  <a:pt x="37889" y="36448"/>
                </a:lnTo>
                <a:lnTo>
                  <a:pt x="39997" y="30987"/>
                </a:lnTo>
                <a:lnTo>
                  <a:pt x="42017" y="26136"/>
                </a:lnTo>
                <a:lnTo>
                  <a:pt x="38067" y="18783"/>
                </a:lnTo>
                <a:lnTo>
                  <a:pt x="35191" y="14370"/>
                </a:lnTo>
                <a:lnTo>
                  <a:pt x="27733" y="5968"/>
                </a:lnTo>
                <a:lnTo>
                  <a:pt x="27247" y="5968"/>
                </a:lnTo>
                <a:lnTo>
                  <a:pt x="18674" y="2755"/>
                </a:lnTo>
                <a:lnTo>
                  <a:pt x="13035" y="0"/>
                </a:lnTo>
                <a:close/>
              </a:path>
              <a:path w="42545" h="43814">
                <a:moveTo>
                  <a:pt x="27361" y="5549"/>
                </a:moveTo>
                <a:lnTo>
                  <a:pt x="27247" y="5968"/>
                </a:lnTo>
                <a:lnTo>
                  <a:pt x="27733" y="5968"/>
                </a:lnTo>
                <a:lnTo>
                  <a:pt x="27361"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6" name="object 44"/>
          <p:cNvSpPr>
            <a:spLocks noChangeArrowheads="1"/>
          </p:cNvSpPr>
          <p:nvPr/>
        </p:nvSpPr>
        <p:spPr bwMode="auto">
          <a:xfrm>
            <a:off x="7086601" y="4303713"/>
            <a:ext cx="34925" cy="3651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7" name="object 45"/>
          <p:cNvSpPr>
            <a:spLocks/>
          </p:cNvSpPr>
          <p:nvPr/>
        </p:nvSpPr>
        <p:spPr bwMode="auto">
          <a:xfrm>
            <a:off x="7094538" y="4586288"/>
            <a:ext cx="36512" cy="38100"/>
          </a:xfrm>
          <a:custGeom>
            <a:avLst/>
            <a:gdLst>
              <a:gd name="T0" fmla="*/ 13035 w 42545"/>
              <a:gd name="T1" fmla="*/ 0 h 43814"/>
              <a:gd name="T2" fmla="*/ 9377 w 42545"/>
              <a:gd name="T3" fmla="*/ 4165 h 43814"/>
              <a:gd name="T4" fmla="*/ 4593 w 42545"/>
              <a:gd name="T5" fmla="*/ 7348 h 43814"/>
              <a:gd name="T6" fmla="*/ 1406 w 42545"/>
              <a:gd name="T7" fmla="*/ 14376 h 43814"/>
              <a:gd name="T8" fmla="*/ 0 w 42545"/>
              <a:gd name="T9" fmla="*/ 22553 h 43814"/>
              <a:gd name="T10" fmla="*/ 551 w 42545"/>
              <a:gd name="T11" fmla="*/ 29222 h 43814"/>
              <a:gd name="T12" fmla="*/ 4103 w 42545"/>
              <a:gd name="T13" fmla="*/ 37009 h 43814"/>
              <a:gd name="T14" fmla="*/ 10239 w 42545"/>
              <a:gd name="T15" fmla="*/ 41448 h 43814"/>
              <a:gd name="T16" fmla="*/ 17241 w 42545"/>
              <a:gd name="T17" fmla="*/ 43240 h 43814"/>
              <a:gd name="T18" fmla="*/ 23386 w 42545"/>
              <a:gd name="T19" fmla="*/ 43091 h 43814"/>
              <a:gd name="T20" fmla="*/ 30066 w 42545"/>
              <a:gd name="T21" fmla="*/ 41922 h 43814"/>
              <a:gd name="T22" fmla="*/ 37889 w 42545"/>
              <a:gd name="T23" fmla="*/ 36449 h 43814"/>
              <a:gd name="T24" fmla="*/ 39997 w 42545"/>
              <a:gd name="T25" fmla="*/ 30987 h 43814"/>
              <a:gd name="T26" fmla="*/ 42016 w 42545"/>
              <a:gd name="T27" fmla="*/ 26123 h 43814"/>
              <a:gd name="T28" fmla="*/ 38067 w 42545"/>
              <a:gd name="T29" fmla="*/ 18783 h 43814"/>
              <a:gd name="T30" fmla="*/ 35204 w 42545"/>
              <a:gd name="T31" fmla="*/ 14370 h 43814"/>
              <a:gd name="T32" fmla="*/ 27734 w 42545"/>
              <a:gd name="T33" fmla="*/ 5956 h 43814"/>
              <a:gd name="T34" fmla="*/ 27246 w 42545"/>
              <a:gd name="T35" fmla="*/ 5956 h 43814"/>
              <a:gd name="T36" fmla="*/ 18674 w 42545"/>
              <a:gd name="T37" fmla="*/ 2743 h 43814"/>
              <a:gd name="T38" fmla="*/ 13035 w 42545"/>
              <a:gd name="T39" fmla="*/ 0 h 43814"/>
              <a:gd name="T40" fmla="*/ 27373 w 42545"/>
              <a:gd name="T41" fmla="*/ 5549 h 43814"/>
              <a:gd name="T42" fmla="*/ 27246 w 42545"/>
              <a:gd name="T43" fmla="*/ 5956 h 43814"/>
              <a:gd name="T44" fmla="*/ 27734 w 42545"/>
              <a:gd name="T45" fmla="*/ 5956 h 43814"/>
              <a:gd name="T46" fmla="*/ 2737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65"/>
                </a:lnTo>
                <a:lnTo>
                  <a:pt x="4593" y="7348"/>
                </a:lnTo>
                <a:lnTo>
                  <a:pt x="1406" y="14376"/>
                </a:lnTo>
                <a:lnTo>
                  <a:pt x="0" y="22553"/>
                </a:lnTo>
                <a:lnTo>
                  <a:pt x="551" y="29222"/>
                </a:lnTo>
                <a:lnTo>
                  <a:pt x="4103" y="37009"/>
                </a:lnTo>
                <a:lnTo>
                  <a:pt x="10239" y="41448"/>
                </a:lnTo>
                <a:lnTo>
                  <a:pt x="17241" y="43240"/>
                </a:lnTo>
                <a:lnTo>
                  <a:pt x="23386" y="43091"/>
                </a:lnTo>
                <a:lnTo>
                  <a:pt x="30066" y="41922"/>
                </a:lnTo>
                <a:lnTo>
                  <a:pt x="37889" y="36449"/>
                </a:lnTo>
                <a:lnTo>
                  <a:pt x="39997" y="30987"/>
                </a:lnTo>
                <a:lnTo>
                  <a:pt x="42016" y="26123"/>
                </a:lnTo>
                <a:lnTo>
                  <a:pt x="38067" y="18783"/>
                </a:lnTo>
                <a:lnTo>
                  <a:pt x="35204" y="14370"/>
                </a:lnTo>
                <a:lnTo>
                  <a:pt x="27734" y="5956"/>
                </a:lnTo>
                <a:lnTo>
                  <a:pt x="27246" y="5956"/>
                </a:lnTo>
                <a:lnTo>
                  <a:pt x="18674" y="2743"/>
                </a:lnTo>
                <a:lnTo>
                  <a:pt x="13035" y="0"/>
                </a:lnTo>
                <a:close/>
              </a:path>
              <a:path w="42545" h="43814">
                <a:moveTo>
                  <a:pt x="27373" y="5549"/>
                </a:moveTo>
                <a:lnTo>
                  <a:pt x="27246" y="5956"/>
                </a:lnTo>
                <a:lnTo>
                  <a:pt x="27734" y="5956"/>
                </a:lnTo>
                <a:lnTo>
                  <a:pt x="2737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18" name="object 46"/>
          <p:cNvSpPr>
            <a:spLocks noChangeArrowheads="1"/>
          </p:cNvSpPr>
          <p:nvPr/>
        </p:nvSpPr>
        <p:spPr bwMode="auto">
          <a:xfrm>
            <a:off x="7094538" y="4586288"/>
            <a:ext cx="36512" cy="3810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19" name="object 47"/>
          <p:cNvSpPr>
            <a:spLocks/>
          </p:cNvSpPr>
          <p:nvPr/>
        </p:nvSpPr>
        <p:spPr bwMode="auto">
          <a:xfrm>
            <a:off x="7215188" y="4478338"/>
            <a:ext cx="36512"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09 h 43814"/>
              <a:gd name="T14" fmla="*/ 10240 w 42545"/>
              <a:gd name="T15" fmla="*/ 41446 h 43814"/>
              <a:gd name="T16" fmla="*/ 17241 w 42545"/>
              <a:gd name="T17" fmla="*/ 43235 h 43814"/>
              <a:gd name="T18" fmla="*/ 23386 w 42545"/>
              <a:gd name="T19" fmla="*/ 43078 h 43814"/>
              <a:gd name="T20" fmla="*/ 30053 w 42545"/>
              <a:gd name="T21" fmla="*/ 41922 h 43814"/>
              <a:gd name="T22" fmla="*/ 37889 w 42545"/>
              <a:gd name="T23" fmla="*/ 36449 h 43814"/>
              <a:gd name="T24" fmla="*/ 39997 w 42545"/>
              <a:gd name="T25" fmla="*/ 30987 h 43814"/>
              <a:gd name="T26" fmla="*/ 42017 w 42545"/>
              <a:gd name="T27" fmla="*/ 26123 h 43814"/>
              <a:gd name="T28" fmla="*/ 38067 w 42545"/>
              <a:gd name="T29" fmla="*/ 18783 h 43814"/>
              <a:gd name="T30" fmla="*/ 35191 w 42545"/>
              <a:gd name="T31" fmla="*/ 14370 h 43814"/>
              <a:gd name="T32" fmla="*/ 27722 w 42545"/>
              <a:gd name="T33" fmla="*/ 5956 h 43814"/>
              <a:gd name="T34" fmla="*/ 27247 w 42545"/>
              <a:gd name="T35" fmla="*/ 5956 h 43814"/>
              <a:gd name="T36" fmla="*/ 18661 w 42545"/>
              <a:gd name="T37" fmla="*/ 2743 h 43814"/>
              <a:gd name="T38" fmla="*/ 13035 w 42545"/>
              <a:gd name="T39" fmla="*/ 0 h 43814"/>
              <a:gd name="T40" fmla="*/ 27361 w 42545"/>
              <a:gd name="T41" fmla="*/ 5549 h 43814"/>
              <a:gd name="T42" fmla="*/ 27247 w 42545"/>
              <a:gd name="T43" fmla="*/ 5956 h 43814"/>
              <a:gd name="T44" fmla="*/ 27722 w 42545"/>
              <a:gd name="T45" fmla="*/ 5956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09"/>
                </a:lnTo>
                <a:lnTo>
                  <a:pt x="10240" y="41446"/>
                </a:lnTo>
                <a:lnTo>
                  <a:pt x="17241" y="43235"/>
                </a:lnTo>
                <a:lnTo>
                  <a:pt x="23386" y="43078"/>
                </a:lnTo>
                <a:lnTo>
                  <a:pt x="30053" y="41922"/>
                </a:lnTo>
                <a:lnTo>
                  <a:pt x="37889" y="36449"/>
                </a:lnTo>
                <a:lnTo>
                  <a:pt x="39997" y="30987"/>
                </a:lnTo>
                <a:lnTo>
                  <a:pt x="42017" y="26123"/>
                </a:lnTo>
                <a:lnTo>
                  <a:pt x="38067" y="18783"/>
                </a:lnTo>
                <a:lnTo>
                  <a:pt x="35191" y="14370"/>
                </a:lnTo>
                <a:lnTo>
                  <a:pt x="27722" y="5956"/>
                </a:lnTo>
                <a:lnTo>
                  <a:pt x="27247" y="5956"/>
                </a:lnTo>
                <a:lnTo>
                  <a:pt x="18661" y="2743"/>
                </a:lnTo>
                <a:lnTo>
                  <a:pt x="13035" y="0"/>
                </a:lnTo>
                <a:close/>
              </a:path>
              <a:path w="42545" h="43814">
                <a:moveTo>
                  <a:pt x="27361" y="5549"/>
                </a:moveTo>
                <a:lnTo>
                  <a:pt x="27247" y="5956"/>
                </a:lnTo>
                <a:lnTo>
                  <a:pt x="27722" y="5956"/>
                </a:lnTo>
                <a:lnTo>
                  <a:pt x="27361"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0" name="object 48"/>
          <p:cNvSpPr>
            <a:spLocks noChangeArrowheads="1"/>
          </p:cNvSpPr>
          <p:nvPr/>
        </p:nvSpPr>
        <p:spPr bwMode="auto">
          <a:xfrm>
            <a:off x="7215188" y="4478338"/>
            <a:ext cx="36512" cy="38100"/>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21" name="object 49"/>
          <p:cNvSpPr>
            <a:spLocks/>
          </p:cNvSpPr>
          <p:nvPr/>
        </p:nvSpPr>
        <p:spPr bwMode="auto">
          <a:xfrm>
            <a:off x="6923088" y="4462463"/>
            <a:ext cx="36512"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400 h 42545"/>
              <a:gd name="T12" fmla="*/ 6289 w 43179"/>
              <a:gd name="T13" fmla="*/ 36129 h 42545"/>
              <a:gd name="T14" fmla="*/ 13115 w 43179"/>
              <a:gd name="T15" fmla="*/ 40665 h 42545"/>
              <a:gd name="T16" fmla="*/ 21475 w 43179"/>
              <a:gd name="T17" fmla="*/ 42329 h 42545"/>
              <a:gd name="T18" fmla="*/ 29835 w 43179"/>
              <a:gd name="T19" fmla="*/ 40665 h 42545"/>
              <a:gd name="T20" fmla="*/ 36661 w 43179"/>
              <a:gd name="T21" fmla="*/ 36129 h 42545"/>
              <a:gd name="T22" fmla="*/ 41263 w 43179"/>
              <a:gd name="T23" fmla="*/ 29400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400"/>
                </a:lnTo>
                <a:lnTo>
                  <a:pt x="6289" y="36129"/>
                </a:lnTo>
                <a:lnTo>
                  <a:pt x="13115" y="40665"/>
                </a:lnTo>
                <a:lnTo>
                  <a:pt x="21475" y="42329"/>
                </a:lnTo>
                <a:lnTo>
                  <a:pt x="29835" y="40665"/>
                </a:lnTo>
                <a:lnTo>
                  <a:pt x="36661" y="36129"/>
                </a:lnTo>
                <a:lnTo>
                  <a:pt x="41263" y="29400"/>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2" name="object 50"/>
          <p:cNvSpPr>
            <a:spLocks/>
          </p:cNvSpPr>
          <p:nvPr/>
        </p:nvSpPr>
        <p:spPr bwMode="auto">
          <a:xfrm>
            <a:off x="7050088" y="4589463"/>
            <a:ext cx="36512"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400 h 42545"/>
              <a:gd name="T12" fmla="*/ 6289 w 43179"/>
              <a:gd name="T13" fmla="*/ 36129 h 42545"/>
              <a:gd name="T14" fmla="*/ 13115 w 43179"/>
              <a:gd name="T15" fmla="*/ 40665 h 42545"/>
              <a:gd name="T16" fmla="*/ 21475 w 43179"/>
              <a:gd name="T17" fmla="*/ 42329 h 42545"/>
              <a:gd name="T18" fmla="*/ 29835 w 43179"/>
              <a:gd name="T19" fmla="*/ 40665 h 42545"/>
              <a:gd name="T20" fmla="*/ 36661 w 43179"/>
              <a:gd name="T21" fmla="*/ 36129 h 42545"/>
              <a:gd name="T22" fmla="*/ 41263 w 43179"/>
              <a:gd name="T23" fmla="*/ 29400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400"/>
                </a:lnTo>
                <a:lnTo>
                  <a:pt x="6289" y="36129"/>
                </a:lnTo>
                <a:lnTo>
                  <a:pt x="13115" y="40665"/>
                </a:lnTo>
                <a:lnTo>
                  <a:pt x="21475" y="42329"/>
                </a:lnTo>
                <a:lnTo>
                  <a:pt x="29835" y="40665"/>
                </a:lnTo>
                <a:lnTo>
                  <a:pt x="36661" y="36129"/>
                </a:lnTo>
                <a:lnTo>
                  <a:pt x="41263" y="29400"/>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3" name="object 51"/>
          <p:cNvSpPr>
            <a:spLocks/>
          </p:cNvSpPr>
          <p:nvPr/>
        </p:nvSpPr>
        <p:spPr bwMode="auto">
          <a:xfrm>
            <a:off x="7078663" y="4600576"/>
            <a:ext cx="38100" cy="36513"/>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5 h 42545"/>
              <a:gd name="T12" fmla="*/ 6289 w 43179"/>
              <a:gd name="T13" fmla="*/ 36125 h 42545"/>
              <a:gd name="T14" fmla="*/ 13115 w 43179"/>
              <a:gd name="T15" fmla="*/ 40664 h 42545"/>
              <a:gd name="T16" fmla="*/ 21475 w 43179"/>
              <a:gd name="T17" fmla="*/ 42329 h 42545"/>
              <a:gd name="T18" fmla="*/ 29835 w 43179"/>
              <a:gd name="T19" fmla="*/ 40664 h 42545"/>
              <a:gd name="T20" fmla="*/ 36661 w 43179"/>
              <a:gd name="T21" fmla="*/ 36125 h 42545"/>
              <a:gd name="T22" fmla="*/ 41263 w 43179"/>
              <a:gd name="T23" fmla="*/ 29395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5"/>
                </a:lnTo>
                <a:lnTo>
                  <a:pt x="6289" y="36125"/>
                </a:lnTo>
                <a:lnTo>
                  <a:pt x="13115" y="40664"/>
                </a:lnTo>
                <a:lnTo>
                  <a:pt x="21475" y="42329"/>
                </a:lnTo>
                <a:lnTo>
                  <a:pt x="29835" y="40664"/>
                </a:lnTo>
                <a:lnTo>
                  <a:pt x="36661" y="36125"/>
                </a:lnTo>
                <a:lnTo>
                  <a:pt x="41263" y="29395"/>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4" name="object 52"/>
          <p:cNvSpPr>
            <a:spLocks/>
          </p:cNvSpPr>
          <p:nvPr/>
        </p:nvSpPr>
        <p:spPr bwMode="auto">
          <a:xfrm>
            <a:off x="7213600" y="4514850"/>
            <a:ext cx="38100" cy="38100"/>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5 h 43179"/>
              <a:gd name="T12" fmla="*/ 6289 w 43179"/>
              <a:gd name="T13" fmla="*/ 36661 h 43179"/>
              <a:gd name="T14" fmla="*/ 13115 w 43179"/>
              <a:gd name="T15" fmla="*/ 41263 h 43179"/>
              <a:gd name="T16" fmla="*/ 21475 w 43179"/>
              <a:gd name="T17" fmla="*/ 42951 h 43179"/>
              <a:gd name="T18" fmla="*/ 29835 w 43179"/>
              <a:gd name="T19" fmla="*/ 41263 h 43179"/>
              <a:gd name="T20" fmla="*/ 36661 w 43179"/>
              <a:gd name="T21" fmla="*/ 36661 h 43179"/>
              <a:gd name="T22" fmla="*/ 41263 w 43179"/>
              <a:gd name="T23" fmla="*/ 29835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5"/>
                </a:lnTo>
                <a:lnTo>
                  <a:pt x="6289" y="36661"/>
                </a:lnTo>
                <a:lnTo>
                  <a:pt x="13115" y="41263"/>
                </a:lnTo>
                <a:lnTo>
                  <a:pt x="21475" y="42951"/>
                </a:lnTo>
                <a:lnTo>
                  <a:pt x="29835" y="41263"/>
                </a:lnTo>
                <a:lnTo>
                  <a:pt x="36661" y="36661"/>
                </a:lnTo>
                <a:lnTo>
                  <a:pt x="41263" y="29835"/>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5" name="object 53"/>
          <p:cNvSpPr>
            <a:spLocks/>
          </p:cNvSpPr>
          <p:nvPr/>
        </p:nvSpPr>
        <p:spPr bwMode="auto">
          <a:xfrm>
            <a:off x="7204076" y="4551363"/>
            <a:ext cx="36513" cy="36512"/>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6" name="object 54"/>
          <p:cNvSpPr>
            <a:spLocks/>
          </p:cNvSpPr>
          <p:nvPr/>
        </p:nvSpPr>
        <p:spPr bwMode="auto">
          <a:xfrm>
            <a:off x="7169151" y="4583113"/>
            <a:ext cx="36513" cy="36512"/>
          </a:xfrm>
          <a:custGeom>
            <a:avLst/>
            <a:gdLst>
              <a:gd name="T0" fmla="*/ 21158 w 42545"/>
              <a:gd name="T1" fmla="*/ 0 h 43179"/>
              <a:gd name="T2" fmla="*/ 12923 w 42545"/>
              <a:gd name="T3" fmla="*/ 1689 h 43179"/>
              <a:gd name="T4" fmla="*/ 6197 w 42545"/>
              <a:gd name="T5" fmla="*/ 6296 h 43179"/>
              <a:gd name="T6" fmla="*/ 1662 w 42545"/>
              <a:gd name="T7" fmla="*/ 13126 h 43179"/>
              <a:gd name="T8" fmla="*/ 0 w 42545"/>
              <a:gd name="T9" fmla="*/ 21488 h 43179"/>
              <a:gd name="T10" fmla="*/ 1662 w 42545"/>
              <a:gd name="T11" fmla="*/ 29848 h 43179"/>
              <a:gd name="T12" fmla="*/ 6197 w 42545"/>
              <a:gd name="T13" fmla="*/ 36674 h 43179"/>
              <a:gd name="T14" fmla="*/ 12923 w 42545"/>
              <a:gd name="T15" fmla="*/ 41276 h 43179"/>
              <a:gd name="T16" fmla="*/ 21158 w 42545"/>
              <a:gd name="T17" fmla="*/ 42964 h 43179"/>
              <a:gd name="T18" fmla="*/ 29400 w 42545"/>
              <a:gd name="T19" fmla="*/ 41276 h 43179"/>
              <a:gd name="T20" fmla="*/ 36129 w 42545"/>
              <a:gd name="T21" fmla="*/ 36674 h 43179"/>
              <a:gd name="T22" fmla="*/ 40665 w 42545"/>
              <a:gd name="T23" fmla="*/ 29848 h 43179"/>
              <a:gd name="T24" fmla="*/ 42329 w 42545"/>
              <a:gd name="T25" fmla="*/ 21488 h 43179"/>
              <a:gd name="T26" fmla="*/ 40665 w 42545"/>
              <a:gd name="T27" fmla="*/ 13126 h 43179"/>
              <a:gd name="T28" fmla="*/ 36129 w 42545"/>
              <a:gd name="T29" fmla="*/ 6296 h 43179"/>
              <a:gd name="T30" fmla="*/ 29400 w 42545"/>
              <a:gd name="T31" fmla="*/ 1689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9"/>
                </a:lnTo>
                <a:lnTo>
                  <a:pt x="6197" y="6296"/>
                </a:lnTo>
                <a:lnTo>
                  <a:pt x="1662" y="13126"/>
                </a:lnTo>
                <a:lnTo>
                  <a:pt x="0" y="21488"/>
                </a:lnTo>
                <a:lnTo>
                  <a:pt x="1662" y="29848"/>
                </a:lnTo>
                <a:lnTo>
                  <a:pt x="6197" y="36674"/>
                </a:lnTo>
                <a:lnTo>
                  <a:pt x="12923" y="41276"/>
                </a:lnTo>
                <a:lnTo>
                  <a:pt x="21158" y="42964"/>
                </a:lnTo>
                <a:lnTo>
                  <a:pt x="29400" y="41276"/>
                </a:lnTo>
                <a:lnTo>
                  <a:pt x="36129" y="36674"/>
                </a:lnTo>
                <a:lnTo>
                  <a:pt x="40665" y="29848"/>
                </a:lnTo>
                <a:lnTo>
                  <a:pt x="42329" y="21488"/>
                </a:lnTo>
                <a:lnTo>
                  <a:pt x="40665" y="13126"/>
                </a:lnTo>
                <a:lnTo>
                  <a:pt x="36129" y="6296"/>
                </a:lnTo>
                <a:lnTo>
                  <a:pt x="29400" y="1689"/>
                </a:lnTo>
                <a:lnTo>
                  <a:pt x="21158" y="0"/>
                </a:lnTo>
                <a:close/>
              </a:path>
            </a:pathLst>
          </a:custGeom>
          <a:solidFill>
            <a:srgbClr val="31015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7" name="object 55"/>
          <p:cNvSpPr>
            <a:spLocks/>
          </p:cNvSpPr>
          <p:nvPr/>
        </p:nvSpPr>
        <p:spPr bwMode="auto">
          <a:xfrm>
            <a:off x="7013575" y="4314826"/>
            <a:ext cx="38100" cy="36513"/>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8" name="object 56"/>
          <p:cNvSpPr>
            <a:spLocks/>
          </p:cNvSpPr>
          <p:nvPr/>
        </p:nvSpPr>
        <p:spPr bwMode="auto">
          <a:xfrm>
            <a:off x="6954838" y="4359276"/>
            <a:ext cx="36512" cy="36513"/>
          </a:xfrm>
          <a:custGeom>
            <a:avLst/>
            <a:gdLst>
              <a:gd name="T0" fmla="*/ 21488 w 43179"/>
              <a:gd name="T1" fmla="*/ 0 h 43179"/>
              <a:gd name="T2" fmla="*/ 13126 w 43179"/>
              <a:gd name="T3" fmla="*/ 1687 h 43179"/>
              <a:gd name="T4" fmla="*/ 6296 w 43179"/>
              <a:gd name="T5" fmla="*/ 6289 h 43179"/>
              <a:gd name="T6" fmla="*/ 1689 w 43179"/>
              <a:gd name="T7" fmla="*/ 13115 h 43179"/>
              <a:gd name="T8" fmla="*/ 0 w 43179"/>
              <a:gd name="T9" fmla="*/ 21475 h 43179"/>
              <a:gd name="T10" fmla="*/ 1689 w 43179"/>
              <a:gd name="T11" fmla="*/ 29835 h 43179"/>
              <a:gd name="T12" fmla="*/ 6296 w 43179"/>
              <a:gd name="T13" fmla="*/ 36661 h 43179"/>
              <a:gd name="T14" fmla="*/ 13126 w 43179"/>
              <a:gd name="T15" fmla="*/ 41263 h 43179"/>
              <a:gd name="T16" fmla="*/ 21488 w 43179"/>
              <a:gd name="T17" fmla="*/ 42951 h 43179"/>
              <a:gd name="T18" fmla="*/ 29848 w 43179"/>
              <a:gd name="T19" fmla="*/ 41263 h 43179"/>
              <a:gd name="T20" fmla="*/ 36674 w 43179"/>
              <a:gd name="T21" fmla="*/ 36661 h 43179"/>
              <a:gd name="T22" fmla="*/ 41276 w 43179"/>
              <a:gd name="T23" fmla="*/ 29835 h 43179"/>
              <a:gd name="T24" fmla="*/ 42964 w 43179"/>
              <a:gd name="T25" fmla="*/ 21475 h 43179"/>
              <a:gd name="T26" fmla="*/ 41276 w 43179"/>
              <a:gd name="T27" fmla="*/ 13115 h 43179"/>
              <a:gd name="T28" fmla="*/ 36674 w 43179"/>
              <a:gd name="T29" fmla="*/ 6289 h 43179"/>
              <a:gd name="T30" fmla="*/ 29848 w 43179"/>
              <a:gd name="T31" fmla="*/ 1687 h 43179"/>
              <a:gd name="T32" fmla="*/ 21488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88" y="0"/>
                </a:moveTo>
                <a:lnTo>
                  <a:pt x="13126" y="1687"/>
                </a:lnTo>
                <a:lnTo>
                  <a:pt x="6296" y="6289"/>
                </a:lnTo>
                <a:lnTo>
                  <a:pt x="1689" y="13115"/>
                </a:lnTo>
                <a:lnTo>
                  <a:pt x="0" y="21475"/>
                </a:lnTo>
                <a:lnTo>
                  <a:pt x="1689" y="29835"/>
                </a:lnTo>
                <a:lnTo>
                  <a:pt x="6296" y="36661"/>
                </a:lnTo>
                <a:lnTo>
                  <a:pt x="13126" y="41263"/>
                </a:lnTo>
                <a:lnTo>
                  <a:pt x="21488" y="42951"/>
                </a:lnTo>
                <a:lnTo>
                  <a:pt x="29848" y="41263"/>
                </a:lnTo>
                <a:lnTo>
                  <a:pt x="36674" y="36661"/>
                </a:lnTo>
                <a:lnTo>
                  <a:pt x="41276" y="29835"/>
                </a:lnTo>
                <a:lnTo>
                  <a:pt x="42964" y="21475"/>
                </a:lnTo>
                <a:lnTo>
                  <a:pt x="41276" y="13115"/>
                </a:lnTo>
                <a:lnTo>
                  <a:pt x="36674" y="6289"/>
                </a:lnTo>
                <a:lnTo>
                  <a:pt x="29848" y="1687"/>
                </a:lnTo>
                <a:lnTo>
                  <a:pt x="2148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29" name="object 57"/>
          <p:cNvSpPr>
            <a:spLocks/>
          </p:cNvSpPr>
          <p:nvPr/>
        </p:nvSpPr>
        <p:spPr bwMode="auto">
          <a:xfrm>
            <a:off x="6942138" y="4387851"/>
            <a:ext cx="36512" cy="36513"/>
          </a:xfrm>
          <a:custGeom>
            <a:avLst/>
            <a:gdLst>
              <a:gd name="T0" fmla="*/ 21475 w 43179"/>
              <a:gd name="T1" fmla="*/ 0 h 42545"/>
              <a:gd name="T2" fmla="*/ 13115 w 43179"/>
              <a:gd name="T3" fmla="*/ 1663 h 42545"/>
              <a:gd name="T4" fmla="*/ 6289 w 43179"/>
              <a:gd name="T5" fmla="*/ 6199 h 42545"/>
              <a:gd name="T6" fmla="*/ 1687 w 43179"/>
              <a:gd name="T7" fmla="*/ 12928 h 42545"/>
              <a:gd name="T8" fmla="*/ 0 w 43179"/>
              <a:gd name="T9" fmla="*/ 21170 h 42545"/>
              <a:gd name="T10" fmla="*/ 1687 w 43179"/>
              <a:gd name="T11" fmla="*/ 29406 h 42545"/>
              <a:gd name="T12" fmla="*/ 6289 w 43179"/>
              <a:gd name="T13" fmla="*/ 36131 h 42545"/>
              <a:gd name="T14" fmla="*/ 13115 w 43179"/>
              <a:gd name="T15" fmla="*/ 40666 h 42545"/>
              <a:gd name="T16" fmla="*/ 21475 w 43179"/>
              <a:gd name="T17" fmla="*/ 42329 h 42545"/>
              <a:gd name="T18" fmla="*/ 29835 w 43179"/>
              <a:gd name="T19" fmla="*/ 40666 h 42545"/>
              <a:gd name="T20" fmla="*/ 36661 w 43179"/>
              <a:gd name="T21" fmla="*/ 36131 h 42545"/>
              <a:gd name="T22" fmla="*/ 41263 w 43179"/>
              <a:gd name="T23" fmla="*/ 29406 h 42545"/>
              <a:gd name="T24" fmla="*/ 42951 w 43179"/>
              <a:gd name="T25" fmla="*/ 21170 h 42545"/>
              <a:gd name="T26" fmla="*/ 41263 w 43179"/>
              <a:gd name="T27" fmla="*/ 12928 h 42545"/>
              <a:gd name="T28" fmla="*/ 36661 w 43179"/>
              <a:gd name="T29" fmla="*/ 6199 h 42545"/>
              <a:gd name="T30" fmla="*/ 29835 w 43179"/>
              <a:gd name="T31" fmla="*/ 1663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3"/>
                </a:lnTo>
                <a:lnTo>
                  <a:pt x="6289" y="6199"/>
                </a:lnTo>
                <a:lnTo>
                  <a:pt x="1687" y="12928"/>
                </a:lnTo>
                <a:lnTo>
                  <a:pt x="0" y="21170"/>
                </a:lnTo>
                <a:lnTo>
                  <a:pt x="1687" y="29406"/>
                </a:lnTo>
                <a:lnTo>
                  <a:pt x="6289" y="36131"/>
                </a:lnTo>
                <a:lnTo>
                  <a:pt x="13115" y="40666"/>
                </a:lnTo>
                <a:lnTo>
                  <a:pt x="21475" y="42329"/>
                </a:lnTo>
                <a:lnTo>
                  <a:pt x="29835" y="40666"/>
                </a:lnTo>
                <a:lnTo>
                  <a:pt x="36661" y="36131"/>
                </a:lnTo>
                <a:lnTo>
                  <a:pt x="41263" y="29406"/>
                </a:lnTo>
                <a:lnTo>
                  <a:pt x="42951" y="21170"/>
                </a:lnTo>
                <a:lnTo>
                  <a:pt x="41263" y="12928"/>
                </a:lnTo>
                <a:lnTo>
                  <a:pt x="36661" y="6199"/>
                </a:lnTo>
                <a:lnTo>
                  <a:pt x="29835" y="1663"/>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0" name="object 58"/>
          <p:cNvSpPr>
            <a:spLocks/>
          </p:cNvSpPr>
          <p:nvPr/>
        </p:nvSpPr>
        <p:spPr bwMode="auto">
          <a:xfrm>
            <a:off x="6908801" y="4486276"/>
            <a:ext cx="36513" cy="36513"/>
          </a:xfrm>
          <a:custGeom>
            <a:avLst/>
            <a:gdLst>
              <a:gd name="T0" fmla="*/ 21488 w 43179"/>
              <a:gd name="T1" fmla="*/ 0 h 43179"/>
              <a:gd name="T2" fmla="*/ 13126 w 43179"/>
              <a:gd name="T3" fmla="*/ 1687 h 43179"/>
              <a:gd name="T4" fmla="*/ 6296 w 43179"/>
              <a:gd name="T5" fmla="*/ 6289 h 43179"/>
              <a:gd name="T6" fmla="*/ 1689 w 43179"/>
              <a:gd name="T7" fmla="*/ 13115 h 43179"/>
              <a:gd name="T8" fmla="*/ 0 w 43179"/>
              <a:gd name="T9" fmla="*/ 21475 h 43179"/>
              <a:gd name="T10" fmla="*/ 1689 w 43179"/>
              <a:gd name="T11" fmla="*/ 29837 h 43179"/>
              <a:gd name="T12" fmla="*/ 6296 w 43179"/>
              <a:gd name="T13" fmla="*/ 36668 h 43179"/>
              <a:gd name="T14" fmla="*/ 13126 w 43179"/>
              <a:gd name="T15" fmla="*/ 41274 h 43179"/>
              <a:gd name="T16" fmla="*/ 21488 w 43179"/>
              <a:gd name="T17" fmla="*/ 42964 h 43179"/>
              <a:gd name="T18" fmla="*/ 29848 w 43179"/>
              <a:gd name="T19" fmla="*/ 41274 h 43179"/>
              <a:gd name="T20" fmla="*/ 36674 w 43179"/>
              <a:gd name="T21" fmla="*/ 36668 h 43179"/>
              <a:gd name="T22" fmla="*/ 41276 w 43179"/>
              <a:gd name="T23" fmla="*/ 29837 h 43179"/>
              <a:gd name="T24" fmla="*/ 42964 w 43179"/>
              <a:gd name="T25" fmla="*/ 21475 h 43179"/>
              <a:gd name="T26" fmla="*/ 41276 w 43179"/>
              <a:gd name="T27" fmla="*/ 13115 h 43179"/>
              <a:gd name="T28" fmla="*/ 36674 w 43179"/>
              <a:gd name="T29" fmla="*/ 6289 h 43179"/>
              <a:gd name="T30" fmla="*/ 29848 w 43179"/>
              <a:gd name="T31" fmla="*/ 1687 h 43179"/>
              <a:gd name="T32" fmla="*/ 21488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88" y="0"/>
                </a:moveTo>
                <a:lnTo>
                  <a:pt x="13126" y="1687"/>
                </a:lnTo>
                <a:lnTo>
                  <a:pt x="6296" y="6289"/>
                </a:lnTo>
                <a:lnTo>
                  <a:pt x="1689" y="13115"/>
                </a:lnTo>
                <a:lnTo>
                  <a:pt x="0" y="21475"/>
                </a:lnTo>
                <a:lnTo>
                  <a:pt x="1689" y="29837"/>
                </a:lnTo>
                <a:lnTo>
                  <a:pt x="6296" y="36668"/>
                </a:lnTo>
                <a:lnTo>
                  <a:pt x="13126" y="41274"/>
                </a:lnTo>
                <a:lnTo>
                  <a:pt x="21488" y="42964"/>
                </a:lnTo>
                <a:lnTo>
                  <a:pt x="29848" y="41274"/>
                </a:lnTo>
                <a:lnTo>
                  <a:pt x="36674" y="36668"/>
                </a:lnTo>
                <a:lnTo>
                  <a:pt x="41276" y="29837"/>
                </a:lnTo>
                <a:lnTo>
                  <a:pt x="42964" y="21475"/>
                </a:lnTo>
                <a:lnTo>
                  <a:pt x="41276" y="13115"/>
                </a:lnTo>
                <a:lnTo>
                  <a:pt x="36674" y="6289"/>
                </a:lnTo>
                <a:lnTo>
                  <a:pt x="29848" y="1687"/>
                </a:lnTo>
                <a:lnTo>
                  <a:pt x="2148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1" name="object 59"/>
          <p:cNvSpPr>
            <a:spLocks/>
          </p:cNvSpPr>
          <p:nvPr/>
        </p:nvSpPr>
        <p:spPr bwMode="auto">
          <a:xfrm>
            <a:off x="7040563" y="4305301"/>
            <a:ext cx="38100" cy="36513"/>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5 h 43179"/>
              <a:gd name="T12" fmla="*/ 6289 w 43179"/>
              <a:gd name="T13" fmla="*/ 36661 h 43179"/>
              <a:gd name="T14" fmla="*/ 13115 w 43179"/>
              <a:gd name="T15" fmla="*/ 41263 h 43179"/>
              <a:gd name="T16" fmla="*/ 21475 w 43179"/>
              <a:gd name="T17" fmla="*/ 42951 h 43179"/>
              <a:gd name="T18" fmla="*/ 29835 w 43179"/>
              <a:gd name="T19" fmla="*/ 41263 h 43179"/>
              <a:gd name="T20" fmla="*/ 36661 w 43179"/>
              <a:gd name="T21" fmla="*/ 36661 h 43179"/>
              <a:gd name="T22" fmla="*/ 41263 w 43179"/>
              <a:gd name="T23" fmla="*/ 29835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5"/>
                </a:lnTo>
                <a:lnTo>
                  <a:pt x="6289" y="36661"/>
                </a:lnTo>
                <a:lnTo>
                  <a:pt x="13115" y="41263"/>
                </a:lnTo>
                <a:lnTo>
                  <a:pt x="21475" y="42951"/>
                </a:lnTo>
                <a:lnTo>
                  <a:pt x="29835" y="41263"/>
                </a:lnTo>
                <a:lnTo>
                  <a:pt x="36661" y="36661"/>
                </a:lnTo>
                <a:lnTo>
                  <a:pt x="41263" y="29835"/>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2" name="object 60"/>
          <p:cNvSpPr>
            <a:spLocks/>
          </p:cNvSpPr>
          <p:nvPr/>
        </p:nvSpPr>
        <p:spPr bwMode="auto">
          <a:xfrm>
            <a:off x="7213601" y="4386263"/>
            <a:ext cx="36513" cy="36512"/>
          </a:xfrm>
          <a:custGeom>
            <a:avLst/>
            <a:gdLst>
              <a:gd name="T0" fmla="*/ 21170 w 42545"/>
              <a:gd name="T1" fmla="*/ 0 h 43179"/>
              <a:gd name="T2" fmla="*/ 12928 w 42545"/>
              <a:gd name="T3" fmla="*/ 1687 h 43179"/>
              <a:gd name="T4" fmla="*/ 6199 w 42545"/>
              <a:gd name="T5" fmla="*/ 6289 h 43179"/>
              <a:gd name="T6" fmla="*/ 1663 w 42545"/>
              <a:gd name="T7" fmla="*/ 13115 h 43179"/>
              <a:gd name="T8" fmla="*/ 0 w 42545"/>
              <a:gd name="T9" fmla="*/ 21475 h 43179"/>
              <a:gd name="T10" fmla="*/ 1663 w 42545"/>
              <a:gd name="T11" fmla="*/ 29835 h 43179"/>
              <a:gd name="T12" fmla="*/ 6199 w 42545"/>
              <a:gd name="T13" fmla="*/ 36661 h 43179"/>
              <a:gd name="T14" fmla="*/ 12928 w 42545"/>
              <a:gd name="T15" fmla="*/ 41263 h 43179"/>
              <a:gd name="T16" fmla="*/ 21170 w 42545"/>
              <a:gd name="T17" fmla="*/ 42951 h 43179"/>
              <a:gd name="T18" fmla="*/ 29406 w 42545"/>
              <a:gd name="T19" fmla="*/ 41263 h 43179"/>
              <a:gd name="T20" fmla="*/ 36131 w 42545"/>
              <a:gd name="T21" fmla="*/ 36661 h 43179"/>
              <a:gd name="T22" fmla="*/ 40666 w 42545"/>
              <a:gd name="T23" fmla="*/ 29835 h 43179"/>
              <a:gd name="T24" fmla="*/ 42329 w 42545"/>
              <a:gd name="T25" fmla="*/ 21475 h 43179"/>
              <a:gd name="T26" fmla="*/ 40666 w 42545"/>
              <a:gd name="T27" fmla="*/ 13115 h 43179"/>
              <a:gd name="T28" fmla="*/ 36131 w 42545"/>
              <a:gd name="T29" fmla="*/ 6289 h 43179"/>
              <a:gd name="T30" fmla="*/ 29406 w 42545"/>
              <a:gd name="T31" fmla="*/ 1687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7"/>
                </a:lnTo>
                <a:lnTo>
                  <a:pt x="6199" y="6289"/>
                </a:lnTo>
                <a:lnTo>
                  <a:pt x="1663" y="13115"/>
                </a:lnTo>
                <a:lnTo>
                  <a:pt x="0" y="21475"/>
                </a:lnTo>
                <a:lnTo>
                  <a:pt x="1663" y="29835"/>
                </a:lnTo>
                <a:lnTo>
                  <a:pt x="6199" y="36661"/>
                </a:lnTo>
                <a:lnTo>
                  <a:pt x="12928" y="41263"/>
                </a:lnTo>
                <a:lnTo>
                  <a:pt x="21170" y="42951"/>
                </a:lnTo>
                <a:lnTo>
                  <a:pt x="29406" y="41263"/>
                </a:lnTo>
                <a:lnTo>
                  <a:pt x="36131" y="36661"/>
                </a:lnTo>
                <a:lnTo>
                  <a:pt x="40666" y="29835"/>
                </a:lnTo>
                <a:lnTo>
                  <a:pt x="42329" y="21475"/>
                </a:lnTo>
                <a:lnTo>
                  <a:pt x="40666" y="13115"/>
                </a:lnTo>
                <a:lnTo>
                  <a:pt x="36131" y="6289"/>
                </a:lnTo>
                <a:lnTo>
                  <a:pt x="29406" y="1687"/>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3" name="object 61"/>
          <p:cNvSpPr>
            <a:spLocks/>
          </p:cNvSpPr>
          <p:nvPr/>
        </p:nvSpPr>
        <p:spPr bwMode="auto">
          <a:xfrm>
            <a:off x="7112001" y="4303713"/>
            <a:ext cx="36513"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3 h 42545"/>
              <a:gd name="T12" fmla="*/ 6289 w 43179"/>
              <a:gd name="T13" fmla="*/ 36118 h 42545"/>
              <a:gd name="T14" fmla="*/ 13115 w 43179"/>
              <a:gd name="T15" fmla="*/ 40653 h 42545"/>
              <a:gd name="T16" fmla="*/ 21475 w 43179"/>
              <a:gd name="T17" fmla="*/ 42316 h 42545"/>
              <a:gd name="T18" fmla="*/ 29835 w 43179"/>
              <a:gd name="T19" fmla="*/ 40653 h 42545"/>
              <a:gd name="T20" fmla="*/ 36661 w 43179"/>
              <a:gd name="T21" fmla="*/ 36118 h 42545"/>
              <a:gd name="T22" fmla="*/ 41263 w 43179"/>
              <a:gd name="T23" fmla="*/ 29393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3"/>
                </a:lnTo>
                <a:lnTo>
                  <a:pt x="6289" y="36118"/>
                </a:lnTo>
                <a:lnTo>
                  <a:pt x="13115" y="40653"/>
                </a:lnTo>
                <a:lnTo>
                  <a:pt x="21475" y="42316"/>
                </a:lnTo>
                <a:lnTo>
                  <a:pt x="29835" y="40653"/>
                </a:lnTo>
                <a:lnTo>
                  <a:pt x="36661" y="36118"/>
                </a:lnTo>
                <a:lnTo>
                  <a:pt x="41263" y="29393"/>
                </a:lnTo>
                <a:lnTo>
                  <a:pt x="42951" y="21158"/>
                </a:lnTo>
                <a:lnTo>
                  <a:pt x="41263" y="12923"/>
                </a:lnTo>
                <a:lnTo>
                  <a:pt x="36661" y="6197"/>
                </a:lnTo>
                <a:lnTo>
                  <a:pt x="29835" y="1662"/>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4" name="object 62"/>
          <p:cNvSpPr>
            <a:spLocks/>
          </p:cNvSpPr>
          <p:nvPr/>
        </p:nvSpPr>
        <p:spPr bwMode="auto">
          <a:xfrm>
            <a:off x="6967538" y="4541838"/>
            <a:ext cx="36512" cy="36512"/>
          </a:xfrm>
          <a:custGeom>
            <a:avLst/>
            <a:gdLst>
              <a:gd name="T0" fmla="*/ 21170 w 42545"/>
              <a:gd name="T1" fmla="*/ 0 h 42545"/>
              <a:gd name="T2" fmla="*/ 12928 w 42545"/>
              <a:gd name="T3" fmla="*/ 1663 h 42545"/>
              <a:gd name="T4" fmla="*/ 6199 w 42545"/>
              <a:gd name="T5" fmla="*/ 6199 h 42545"/>
              <a:gd name="T6" fmla="*/ 1663 w 42545"/>
              <a:gd name="T7" fmla="*/ 12928 h 42545"/>
              <a:gd name="T8" fmla="*/ 0 w 42545"/>
              <a:gd name="T9" fmla="*/ 21170 h 42545"/>
              <a:gd name="T10" fmla="*/ 1663 w 42545"/>
              <a:gd name="T11" fmla="*/ 29406 h 42545"/>
              <a:gd name="T12" fmla="*/ 6199 w 42545"/>
              <a:gd name="T13" fmla="*/ 36131 h 42545"/>
              <a:gd name="T14" fmla="*/ 12928 w 42545"/>
              <a:gd name="T15" fmla="*/ 40666 h 42545"/>
              <a:gd name="T16" fmla="*/ 21170 w 42545"/>
              <a:gd name="T17" fmla="*/ 42329 h 42545"/>
              <a:gd name="T18" fmla="*/ 29406 w 42545"/>
              <a:gd name="T19" fmla="*/ 40666 h 42545"/>
              <a:gd name="T20" fmla="*/ 36131 w 42545"/>
              <a:gd name="T21" fmla="*/ 36131 h 42545"/>
              <a:gd name="T22" fmla="*/ 40666 w 42545"/>
              <a:gd name="T23" fmla="*/ 29406 h 42545"/>
              <a:gd name="T24" fmla="*/ 42329 w 42545"/>
              <a:gd name="T25" fmla="*/ 21170 h 42545"/>
              <a:gd name="T26" fmla="*/ 40666 w 42545"/>
              <a:gd name="T27" fmla="*/ 12928 h 42545"/>
              <a:gd name="T28" fmla="*/ 36131 w 42545"/>
              <a:gd name="T29" fmla="*/ 6199 h 42545"/>
              <a:gd name="T30" fmla="*/ 29406 w 42545"/>
              <a:gd name="T31" fmla="*/ 1663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3"/>
                </a:lnTo>
                <a:lnTo>
                  <a:pt x="6199" y="6199"/>
                </a:lnTo>
                <a:lnTo>
                  <a:pt x="1663" y="12928"/>
                </a:lnTo>
                <a:lnTo>
                  <a:pt x="0" y="21170"/>
                </a:lnTo>
                <a:lnTo>
                  <a:pt x="1663" y="29406"/>
                </a:lnTo>
                <a:lnTo>
                  <a:pt x="6199" y="36131"/>
                </a:lnTo>
                <a:lnTo>
                  <a:pt x="12928" y="40666"/>
                </a:lnTo>
                <a:lnTo>
                  <a:pt x="21170" y="42329"/>
                </a:lnTo>
                <a:lnTo>
                  <a:pt x="29406" y="40666"/>
                </a:lnTo>
                <a:lnTo>
                  <a:pt x="36131" y="36131"/>
                </a:lnTo>
                <a:lnTo>
                  <a:pt x="40666" y="29406"/>
                </a:lnTo>
                <a:lnTo>
                  <a:pt x="42329" y="21170"/>
                </a:lnTo>
                <a:lnTo>
                  <a:pt x="40666" y="12928"/>
                </a:lnTo>
                <a:lnTo>
                  <a:pt x="36131" y="6199"/>
                </a:lnTo>
                <a:lnTo>
                  <a:pt x="29406" y="1663"/>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5" name="object 63"/>
          <p:cNvSpPr>
            <a:spLocks/>
          </p:cNvSpPr>
          <p:nvPr/>
        </p:nvSpPr>
        <p:spPr bwMode="auto">
          <a:xfrm>
            <a:off x="6973888" y="4556126"/>
            <a:ext cx="36512" cy="36513"/>
          </a:xfrm>
          <a:custGeom>
            <a:avLst/>
            <a:gdLst>
              <a:gd name="T0" fmla="*/ 21475 w 43179"/>
              <a:gd name="T1" fmla="*/ 0 h 43179"/>
              <a:gd name="T2" fmla="*/ 13115 w 43179"/>
              <a:gd name="T3" fmla="*/ 1689 h 43179"/>
              <a:gd name="T4" fmla="*/ 6289 w 43179"/>
              <a:gd name="T5" fmla="*/ 6296 h 43179"/>
              <a:gd name="T6" fmla="*/ 1687 w 43179"/>
              <a:gd name="T7" fmla="*/ 13126 h 43179"/>
              <a:gd name="T8" fmla="*/ 0 w 43179"/>
              <a:gd name="T9" fmla="*/ 21488 h 43179"/>
              <a:gd name="T10" fmla="*/ 1687 w 43179"/>
              <a:gd name="T11" fmla="*/ 29848 h 43179"/>
              <a:gd name="T12" fmla="*/ 6289 w 43179"/>
              <a:gd name="T13" fmla="*/ 36674 h 43179"/>
              <a:gd name="T14" fmla="*/ 13115 w 43179"/>
              <a:gd name="T15" fmla="*/ 41276 h 43179"/>
              <a:gd name="T16" fmla="*/ 21475 w 43179"/>
              <a:gd name="T17" fmla="*/ 42964 h 43179"/>
              <a:gd name="T18" fmla="*/ 29837 w 43179"/>
              <a:gd name="T19" fmla="*/ 41276 h 43179"/>
              <a:gd name="T20" fmla="*/ 36668 w 43179"/>
              <a:gd name="T21" fmla="*/ 36674 h 43179"/>
              <a:gd name="T22" fmla="*/ 41274 w 43179"/>
              <a:gd name="T23" fmla="*/ 29848 h 43179"/>
              <a:gd name="T24" fmla="*/ 42964 w 43179"/>
              <a:gd name="T25" fmla="*/ 21488 h 43179"/>
              <a:gd name="T26" fmla="*/ 41274 w 43179"/>
              <a:gd name="T27" fmla="*/ 13126 h 43179"/>
              <a:gd name="T28" fmla="*/ 36668 w 43179"/>
              <a:gd name="T29" fmla="*/ 6296 h 43179"/>
              <a:gd name="T30" fmla="*/ 29837 w 43179"/>
              <a:gd name="T31" fmla="*/ 1689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9"/>
                </a:lnTo>
                <a:lnTo>
                  <a:pt x="6289" y="6296"/>
                </a:lnTo>
                <a:lnTo>
                  <a:pt x="1687" y="13126"/>
                </a:lnTo>
                <a:lnTo>
                  <a:pt x="0" y="21488"/>
                </a:lnTo>
                <a:lnTo>
                  <a:pt x="1687" y="29848"/>
                </a:lnTo>
                <a:lnTo>
                  <a:pt x="6289" y="36674"/>
                </a:lnTo>
                <a:lnTo>
                  <a:pt x="13115" y="41276"/>
                </a:lnTo>
                <a:lnTo>
                  <a:pt x="21475" y="42964"/>
                </a:lnTo>
                <a:lnTo>
                  <a:pt x="29837" y="41276"/>
                </a:lnTo>
                <a:lnTo>
                  <a:pt x="36668" y="36674"/>
                </a:lnTo>
                <a:lnTo>
                  <a:pt x="41274" y="29848"/>
                </a:lnTo>
                <a:lnTo>
                  <a:pt x="42964" y="21488"/>
                </a:lnTo>
                <a:lnTo>
                  <a:pt x="41274" y="13126"/>
                </a:lnTo>
                <a:lnTo>
                  <a:pt x="36668" y="6296"/>
                </a:lnTo>
                <a:lnTo>
                  <a:pt x="29837" y="1689"/>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6" name="object 64"/>
          <p:cNvSpPr>
            <a:spLocks/>
          </p:cNvSpPr>
          <p:nvPr/>
        </p:nvSpPr>
        <p:spPr bwMode="auto">
          <a:xfrm>
            <a:off x="7178676" y="4340226"/>
            <a:ext cx="36513" cy="36513"/>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7 h 43179"/>
              <a:gd name="T12" fmla="*/ 6289 w 43179"/>
              <a:gd name="T13" fmla="*/ 36668 h 43179"/>
              <a:gd name="T14" fmla="*/ 13115 w 43179"/>
              <a:gd name="T15" fmla="*/ 41274 h 43179"/>
              <a:gd name="T16" fmla="*/ 21475 w 43179"/>
              <a:gd name="T17" fmla="*/ 42964 h 43179"/>
              <a:gd name="T18" fmla="*/ 29835 w 43179"/>
              <a:gd name="T19" fmla="*/ 41274 h 43179"/>
              <a:gd name="T20" fmla="*/ 36661 w 43179"/>
              <a:gd name="T21" fmla="*/ 36668 h 43179"/>
              <a:gd name="T22" fmla="*/ 41263 w 43179"/>
              <a:gd name="T23" fmla="*/ 29837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7"/>
                </a:lnTo>
                <a:lnTo>
                  <a:pt x="6289" y="36668"/>
                </a:lnTo>
                <a:lnTo>
                  <a:pt x="13115" y="41274"/>
                </a:lnTo>
                <a:lnTo>
                  <a:pt x="21475" y="42964"/>
                </a:lnTo>
                <a:lnTo>
                  <a:pt x="29835" y="41274"/>
                </a:lnTo>
                <a:lnTo>
                  <a:pt x="36661" y="36668"/>
                </a:lnTo>
                <a:lnTo>
                  <a:pt x="41263" y="29837"/>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7" name="object 65"/>
          <p:cNvSpPr>
            <a:spLocks/>
          </p:cNvSpPr>
          <p:nvPr/>
        </p:nvSpPr>
        <p:spPr bwMode="auto">
          <a:xfrm>
            <a:off x="7234238" y="4478338"/>
            <a:ext cx="36512" cy="36512"/>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400 w 42545"/>
              <a:gd name="T19" fmla="*/ 40666 h 42545"/>
              <a:gd name="T20" fmla="*/ 36129 w 42545"/>
              <a:gd name="T21" fmla="*/ 36131 h 42545"/>
              <a:gd name="T22" fmla="*/ 40665 w 42545"/>
              <a:gd name="T23" fmla="*/ 29406 h 42545"/>
              <a:gd name="T24" fmla="*/ 42329 w 42545"/>
              <a:gd name="T25" fmla="*/ 21170 h 42545"/>
              <a:gd name="T26" fmla="*/ 40665 w 42545"/>
              <a:gd name="T27" fmla="*/ 12928 h 42545"/>
              <a:gd name="T28" fmla="*/ 36129 w 42545"/>
              <a:gd name="T29" fmla="*/ 6199 h 42545"/>
              <a:gd name="T30" fmla="*/ 29400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400" y="40666"/>
                </a:lnTo>
                <a:lnTo>
                  <a:pt x="36129" y="36131"/>
                </a:lnTo>
                <a:lnTo>
                  <a:pt x="40665" y="29406"/>
                </a:lnTo>
                <a:lnTo>
                  <a:pt x="42329" y="21170"/>
                </a:lnTo>
                <a:lnTo>
                  <a:pt x="40665" y="12928"/>
                </a:lnTo>
                <a:lnTo>
                  <a:pt x="36129" y="6199"/>
                </a:lnTo>
                <a:lnTo>
                  <a:pt x="29400" y="1663"/>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8" name="object 66"/>
          <p:cNvSpPr>
            <a:spLocks/>
          </p:cNvSpPr>
          <p:nvPr/>
        </p:nvSpPr>
        <p:spPr bwMode="auto">
          <a:xfrm>
            <a:off x="6929438" y="4511676"/>
            <a:ext cx="36512" cy="36513"/>
          </a:xfrm>
          <a:custGeom>
            <a:avLst/>
            <a:gdLst>
              <a:gd name="T0" fmla="*/ 13035 w 42545"/>
              <a:gd name="T1" fmla="*/ 0 h 43814"/>
              <a:gd name="T2" fmla="*/ 9377 w 42545"/>
              <a:gd name="T3" fmla="*/ 4152 h 43814"/>
              <a:gd name="T4" fmla="*/ 4593 w 42545"/>
              <a:gd name="T5" fmla="*/ 7335 h 43814"/>
              <a:gd name="T6" fmla="*/ 1406 w 42545"/>
              <a:gd name="T7" fmla="*/ 14363 h 43814"/>
              <a:gd name="T8" fmla="*/ 0 w 42545"/>
              <a:gd name="T9" fmla="*/ 22540 h 43814"/>
              <a:gd name="T10" fmla="*/ 551 w 42545"/>
              <a:gd name="T11" fmla="*/ 29209 h 43814"/>
              <a:gd name="T12" fmla="*/ 4105 w 42545"/>
              <a:gd name="T13" fmla="*/ 37004 h 43814"/>
              <a:gd name="T14" fmla="*/ 10246 w 42545"/>
              <a:gd name="T15" fmla="*/ 41444 h 43814"/>
              <a:gd name="T16" fmla="*/ 17251 w 42545"/>
              <a:gd name="T17" fmla="*/ 43234 h 43814"/>
              <a:gd name="T18" fmla="*/ 23398 w 42545"/>
              <a:gd name="T19" fmla="*/ 43078 h 43814"/>
              <a:gd name="T20" fmla="*/ 30066 w 42545"/>
              <a:gd name="T21" fmla="*/ 41922 h 43814"/>
              <a:gd name="T22" fmla="*/ 37889 w 42545"/>
              <a:gd name="T23" fmla="*/ 36436 h 43814"/>
              <a:gd name="T24" fmla="*/ 39997 w 42545"/>
              <a:gd name="T25" fmla="*/ 30975 h 43814"/>
              <a:gd name="T26" fmla="*/ 42016 w 42545"/>
              <a:gd name="T27" fmla="*/ 26123 h 43814"/>
              <a:gd name="T28" fmla="*/ 38067 w 42545"/>
              <a:gd name="T29" fmla="*/ 18770 h 43814"/>
              <a:gd name="T30" fmla="*/ 35204 w 42545"/>
              <a:gd name="T31" fmla="*/ 14357 h 43814"/>
              <a:gd name="T32" fmla="*/ 27745 w 42545"/>
              <a:gd name="T33" fmla="*/ 5956 h 43814"/>
              <a:gd name="T34" fmla="*/ 27246 w 42545"/>
              <a:gd name="T35" fmla="*/ 5956 h 43814"/>
              <a:gd name="T36" fmla="*/ 18674 w 42545"/>
              <a:gd name="T37" fmla="*/ 2743 h 43814"/>
              <a:gd name="T38" fmla="*/ 13035 w 42545"/>
              <a:gd name="T39" fmla="*/ 0 h 43814"/>
              <a:gd name="T40" fmla="*/ 27373 w 42545"/>
              <a:gd name="T41" fmla="*/ 5537 h 43814"/>
              <a:gd name="T42" fmla="*/ 27246 w 42545"/>
              <a:gd name="T43" fmla="*/ 5956 h 43814"/>
              <a:gd name="T44" fmla="*/ 27745 w 42545"/>
              <a:gd name="T45" fmla="*/ 5956 h 43814"/>
              <a:gd name="T46" fmla="*/ 27373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77" y="4152"/>
                </a:lnTo>
                <a:lnTo>
                  <a:pt x="4593" y="7335"/>
                </a:lnTo>
                <a:lnTo>
                  <a:pt x="1406" y="14363"/>
                </a:lnTo>
                <a:lnTo>
                  <a:pt x="0" y="22540"/>
                </a:lnTo>
                <a:lnTo>
                  <a:pt x="551" y="29209"/>
                </a:lnTo>
                <a:lnTo>
                  <a:pt x="4105" y="37004"/>
                </a:lnTo>
                <a:lnTo>
                  <a:pt x="10246" y="41444"/>
                </a:lnTo>
                <a:lnTo>
                  <a:pt x="17251" y="43234"/>
                </a:lnTo>
                <a:lnTo>
                  <a:pt x="23398" y="43078"/>
                </a:lnTo>
                <a:lnTo>
                  <a:pt x="30066" y="41922"/>
                </a:lnTo>
                <a:lnTo>
                  <a:pt x="37889" y="36436"/>
                </a:lnTo>
                <a:lnTo>
                  <a:pt x="39997" y="30975"/>
                </a:lnTo>
                <a:lnTo>
                  <a:pt x="42016" y="26123"/>
                </a:lnTo>
                <a:lnTo>
                  <a:pt x="38067" y="18770"/>
                </a:lnTo>
                <a:lnTo>
                  <a:pt x="35204" y="14357"/>
                </a:lnTo>
                <a:lnTo>
                  <a:pt x="27745" y="5956"/>
                </a:lnTo>
                <a:lnTo>
                  <a:pt x="27246" y="5956"/>
                </a:lnTo>
                <a:lnTo>
                  <a:pt x="18674" y="2743"/>
                </a:lnTo>
                <a:lnTo>
                  <a:pt x="13035" y="0"/>
                </a:lnTo>
                <a:close/>
              </a:path>
              <a:path w="42545" h="43814">
                <a:moveTo>
                  <a:pt x="27373" y="5537"/>
                </a:moveTo>
                <a:lnTo>
                  <a:pt x="27246" y="5956"/>
                </a:lnTo>
                <a:lnTo>
                  <a:pt x="27745" y="5956"/>
                </a:lnTo>
                <a:lnTo>
                  <a:pt x="27373"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39" name="object 67"/>
          <p:cNvSpPr>
            <a:spLocks noChangeArrowheads="1"/>
          </p:cNvSpPr>
          <p:nvPr/>
        </p:nvSpPr>
        <p:spPr bwMode="auto">
          <a:xfrm>
            <a:off x="6929438" y="4511676"/>
            <a:ext cx="36512" cy="36513"/>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0" name="object 68"/>
          <p:cNvSpPr>
            <a:spLocks/>
          </p:cNvSpPr>
          <p:nvPr/>
        </p:nvSpPr>
        <p:spPr bwMode="auto">
          <a:xfrm>
            <a:off x="7107238" y="4551363"/>
            <a:ext cx="36512" cy="38100"/>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09 h 43814"/>
              <a:gd name="T14" fmla="*/ 10240 w 42545"/>
              <a:gd name="T15" fmla="*/ 41446 h 43814"/>
              <a:gd name="T16" fmla="*/ 17241 w 42545"/>
              <a:gd name="T17" fmla="*/ 43235 h 43814"/>
              <a:gd name="T18" fmla="*/ 23386 w 42545"/>
              <a:gd name="T19" fmla="*/ 43078 h 43814"/>
              <a:gd name="T20" fmla="*/ 30053 w 42545"/>
              <a:gd name="T21" fmla="*/ 41922 h 43814"/>
              <a:gd name="T22" fmla="*/ 37889 w 42545"/>
              <a:gd name="T23" fmla="*/ 36448 h 43814"/>
              <a:gd name="T24" fmla="*/ 39997 w 42545"/>
              <a:gd name="T25" fmla="*/ 30987 h 43814"/>
              <a:gd name="T26" fmla="*/ 42017 w 42545"/>
              <a:gd name="T27" fmla="*/ 26123 h 43814"/>
              <a:gd name="T28" fmla="*/ 38067 w 42545"/>
              <a:gd name="T29" fmla="*/ 18783 h 43814"/>
              <a:gd name="T30" fmla="*/ 35191 w 42545"/>
              <a:gd name="T31" fmla="*/ 14370 h 43814"/>
              <a:gd name="T32" fmla="*/ 27722 w 42545"/>
              <a:gd name="T33" fmla="*/ 5956 h 43814"/>
              <a:gd name="T34" fmla="*/ 27247 w 42545"/>
              <a:gd name="T35" fmla="*/ 5956 h 43814"/>
              <a:gd name="T36" fmla="*/ 18661 w 42545"/>
              <a:gd name="T37" fmla="*/ 2743 h 43814"/>
              <a:gd name="T38" fmla="*/ 13035 w 42545"/>
              <a:gd name="T39" fmla="*/ 0 h 43814"/>
              <a:gd name="T40" fmla="*/ 27361 w 42545"/>
              <a:gd name="T41" fmla="*/ 5549 h 43814"/>
              <a:gd name="T42" fmla="*/ 27247 w 42545"/>
              <a:gd name="T43" fmla="*/ 5956 h 43814"/>
              <a:gd name="T44" fmla="*/ 27722 w 42545"/>
              <a:gd name="T45" fmla="*/ 5956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09"/>
                </a:lnTo>
                <a:lnTo>
                  <a:pt x="10240" y="41446"/>
                </a:lnTo>
                <a:lnTo>
                  <a:pt x="17241" y="43235"/>
                </a:lnTo>
                <a:lnTo>
                  <a:pt x="23386" y="43078"/>
                </a:lnTo>
                <a:lnTo>
                  <a:pt x="30053" y="41922"/>
                </a:lnTo>
                <a:lnTo>
                  <a:pt x="37889" y="36448"/>
                </a:lnTo>
                <a:lnTo>
                  <a:pt x="39997" y="30987"/>
                </a:lnTo>
                <a:lnTo>
                  <a:pt x="42017" y="26123"/>
                </a:lnTo>
                <a:lnTo>
                  <a:pt x="38067" y="18783"/>
                </a:lnTo>
                <a:lnTo>
                  <a:pt x="35191" y="14370"/>
                </a:lnTo>
                <a:lnTo>
                  <a:pt x="27722" y="5956"/>
                </a:lnTo>
                <a:lnTo>
                  <a:pt x="27247" y="5956"/>
                </a:lnTo>
                <a:lnTo>
                  <a:pt x="18661" y="2743"/>
                </a:lnTo>
                <a:lnTo>
                  <a:pt x="13035" y="0"/>
                </a:lnTo>
                <a:close/>
              </a:path>
              <a:path w="42545" h="43814">
                <a:moveTo>
                  <a:pt x="27361" y="5549"/>
                </a:moveTo>
                <a:lnTo>
                  <a:pt x="27247" y="5956"/>
                </a:lnTo>
                <a:lnTo>
                  <a:pt x="27722" y="5956"/>
                </a:lnTo>
                <a:lnTo>
                  <a:pt x="27361"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1" name="object 69"/>
          <p:cNvSpPr>
            <a:spLocks noChangeArrowheads="1"/>
          </p:cNvSpPr>
          <p:nvPr/>
        </p:nvSpPr>
        <p:spPr bwMode="auto">
          <a:xfrm>
            <a:off x="7107238" y="4551363"/>
            <a:ext cx="36512"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2" name="object 70"/>
          <p:cNvSpPr>
            <a:spLocks/>
          </p:cNvSpPr>
          <p:nvPr/>
        </p:nvSpPr>
        <p:spPr bwMode="auto">
          <a:xfrm>
            <a:off x="7094538" y="4505326"/>
            <a:ext cx="36512" cy="36513"/>
          </a:xfrm>
          <a:custGeom>
            <a:avLst/>
            <a:gdLst>
              <a:gd name="T0" fmla="*/ 13279 w 43179"/>
              <a:gd name="T1" fmla="*/ 0 h 43814"/>
              <a:gd name="T2" fmla="*/ 9558 w 43179"/>
              <a:gd name="T3" fmla="*/ 4178 h 43814"/>
              <a:gd name="T4" fmla="*/ 4699 w 43179"/>
              <a:gd name="T5" fmla="*/ 7372 h 43814"/>
              <a:gd name="T6" fmla="*/ 1449 w 43179"/>
              <a:gd name="T7" fmla="*/ 14404 h 43814"/>
              <a:gd name="T8" fmla="*/ 0 w 43179"/>
              <a:gd name="T9" fmla="*/ 22594 h 43814"/>
              <a:gd name="T10" fmla="*/ 541 w 43179"/>
              <a:gd name="T11" fmla="*/ 29260 h 43814"/>
              <a:gd name="T12" fmla="*/ 4126 w 43179"/>
              <a:gd name="T13" fmla="*/ 37049 h 43814"/>
              <a:gd name="T14" fmla="*/ 10344 w 43179"/>
              <a:gd name="T15" fmla="*/ 41475 h 43814"/>
              <a:gd name="T16" fmla="*/ 17445 w 43179"/>
              <a:gd name="T17" fmla="*/ 43248 h 43814"/>
              <a:gd name="T18" fmla="*/ 23680 w 43179"/>
              <a:gd name="T19" fmla="*/ 43078 h 43814"/>
              <a:gd name="T20" fmla="*/ 30449 w 43179"/>
              <a:gd name="T21" fmla="*/ 41897 h 43814"/>
              <a:gd name="T22" fmla="*/ 38412 w 43179"/>
              <a:gd name="T23" fmla="*/ 36398 h 43814"/>
              <a:gd name="T24" fmla="*/ 40559 w 43179"/>
              <a:gd name="T25" fmla="*/ 30924 h 43814"/>
              <a:gd name="T26" fmla="*/ 42616 w 43179"/>
              <a:gd name="T27" fmla="*/ 26060 h 43814"/>
              <a:gd name="T28" fmla="*/ 38628 w 43179"/>
              <a:gd name="T29" fmla="*/ 18719 h 43814"/>
              <a:gd name="T30" fmla="*/ 35733 w 43179"/>
              <a:gd name="T31" fmla="*/ 14325 h 43814"/>
              <a:gd name="T32" fmla="*/ 28173 w 43179"/>
              <a:gd name="T33" fmla="*/ 5918 h 43814"/>
              <a:gd name="T34" fmla="*/ 27681 w 43179"/>
              <a:gd name="T35" fmla="*/ 5918 h 43814"/>
              <a:gd name="T36" fmla="*/ 18994 w 43179"/>
              <a:gd name="T37" fmla="*/ 2730 h 43814"/>
              <a:gd name="T38" fmla="*/ 13279 w 43179"/>
              <a:gd name="T39" fmla="*/ 0 h 43814"/>
              <a:gd name="T40" fmla="*/ 27808 w 43179"/>
              <a:gd name="T41" fmla="*/ 5511 h 43814"/>
              <a:gd name="T42" fmla="*/ 27681 w 43179"/>
              <a:gd name="T43" fmla="*/ 5918 h 43814"/>
              <a:gd name="T44" fmla="*/ 28173 w 43179"/>
              <a:gd name="T45" fmla="*/ 5918 h 43814"/>
              <a:gd name="T46" fmla="*/ 27808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79" y="0"/>
                </a:moveTo>
                <a:lnTo>
                  <a:pt x="9558" y="4178"/>
                </a:lnTo>
                <a:lnTo>
                  <a:pt x="4699" y="7372"/>
                </a:lnTo>
                <a:lnTo>
                  <a:pt x="1449" y="14404"/>
                </a:lnTo>
                <a:lnTo>
                  <a:pt x="0" y="22594"/>
                </a:lnTo>
                <a:lnTo>
                  <a:pt x="541" y="29260"/>
                </a:lnTo>
                <a:lnTo>
                  <a:pt x="4126" y="37049"/>
                </a:lnTo>
                <a:lnTo>
                  <a:pt x="10344" y="41475"/>
                </a:lnTo>
                <a:lnTo>
                  <a:pt x="17445" y="43248"/>
                </a:lnTo>
                <a:lnTo>
                  <a:pt x="23680" y="43078"/>
                </a:lnTo>
                <a:lnTo>
                  <a:pt x="30449" y="41897"/>
                </a:lnTo>
                <a:lnTo>
                  <a:pt x="38412" y="36398"/>
                </a:lnTo>
                <a:lnTo>
                  <a:pt x="40559" y="30924"/>
                </a:lnTo>
                <a:lnTo>
                  <a:pt x="42616" y="26060"/>
                </a:lnTo>
                <a:lnTo>
                  <a:pt x="38628" y="18719"/>
                </a:lnTo>
                <a:lnTo>
                  <a:pt x="35733" y="14325"/>
                </a:lnTo>
                <a:lnTo>
                  <a:pt x="28173" y="5918"/>
                </a:lnTo>
                <a:lnTo>
                  <a:pt x="27681" y="5918"/>
                </a:lnTo>
                <a:lnTo>
                  <a:pt x="18994" y="2730"/>
                </a:lnTo>
                <a:lnTo>
                  <a:pt x="13279" y="0"/>
                </a:lnTo>
                <a:close/>
              </a:path>
              <a:path w="43179" h="43814">
                <a:moveTo>
                  <a:pt x="27808" y="5511"/>
                </a:moveTo>
                <a:lnTo>
                  <a:pt x="27681" y="5918"/>
                </a:lnTo>
                <a:lnTo>
                  <a:pt x="28173" y="5918"/>
                </a:lnTo>
                <a:lnTo>
                  <a:pt x="27808" y="5511"/>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3" name="object 71"/>
          <p:cNvSpPr>
            <a:spLocks noChangeArrowheads="1"/>
          </p:cNvSpPr>
          <p:nvPr/>
        </p:nvSpPr>
        <p:spPr bwMode="auto">
          <a:xfrm>
            <a:off x="7094538" y="4505326"/>
            <a:ext cx="36512" cy="36513"/>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4" name="object 72"/>
          <p:cNvSpPr>
            <a:spLocks/>
          </p:cNvSpPr>
          <p:nvPr/>
        </p:nvSpPr>
        <p:spPr bwMode="auto">
          <a:xfrm>
            <a:off x="7170738" y="4510088"/>
            <a:ext cx="36512" cy="38100"/>
          </a:xfrm>
          <a:custGeom>
            <a:avLst/>
            <a:gdLst>
              <a:gd name="T0" fmla="*/ 13281 w 43179"/>
              <a:gd name="T1" fmla="*/ 0 h 43814"/>
              <a:gd name="T2" fmla="*/ 9547 w 43179"/>
              <a:gd name="T3" fmla="*/ 4178 h 43814"/>
              <a:gd name="T4" fmla="*/ 4690 w 43179"/>
              <a:gd name="T5" fmla="*/ 7377 h 43814"/>
              <a:gd name="T6" fmla="*/ 1445 w 43179"/>
              <a:gd name="T7" fmla="*/ 14409 h 43814"/>
              <a:gd name="T8" fmla="*/ 0 w 43179"/>
              <a:gd name="T9" fmla="*/ 22596 h 43814"/>
              <a:gd name="T10" fmla="*/ 543 w 43179"/>
              <a:gd name="T11" fmla="*/ 29260 h 43814"/>
              <a:gd name="T12" fmla="*/ 4128 w 43179"/>
              <a:gd name="T13" fmla="*/ 37049 h 43814"/>
              <a:gd name="T14" fmla="*/ 10346 w 43179"/>
              <a:gd name="T15" fmla="*/ 41475 h 43814"/>
              <a:gd name="T16" fmla="*/ 17447 w 43179"/>
              <a:gd name="T17" fmla="*/ 43248 h 43814"/>
              <a:gd name="T18" fmla="*/ 23682 w 43179"/>
              <a:gd name="T19" fmla="*/ 43078 h 43814"/>
              <a:gd name="T20" fmla="*/ 30451 w 43179"/>
              <a:gd name="T21" fmla="*/ 41897 h 43814"/>
              <a:gd name="T22" fmla="*/ 38402 w 43179"/>
              <a:gd name="T23" fmla="*/ 36398 h 43814"/>
              <a:gd name="T24" fmla="*/ 40561 w 43179"/>
              <a:gd name="T25" fmla="*/ 30937 h 43814"/>
              <a:gd name="T26" fmla="*/ 42618 w 43179"/>
              <a:gd name="T27" fmla="*/ 26073 h 43814"/>
              <a:gd name="T28" fmla="*/ 38630 w 43179"/>
              <a:gd name="T29" fmla="*/ 18732 h 43814"/>
              <a:gd name="T30" fmla="*/ 35735 w 43179"/>
              <a:gd name="T31" fmla="*/ 14325 h 43814"/>
              <a:gd name="T32" fmla="*/ 28187 w 43179"/>
              <a:gd name="T33" fmla="*/ 5930 h 43814"/>
              <a:gd name="T34" fmla="*/ 27683 w 43179"/>
              <a:gd name="T35" fmla="*/ 5930 h 43814"/>
              <a:gd name="T36" fmla="*/ 18996 w 43179"/>
              <a:gd name="T37" fmla="*/ 2730 h 43814"/>
              <a:gd name="T38" fmla="*/ 13281 w 43179"/>
              <a:gd name="T39" fmla="*/ 0 h 43814"/>
              <a:gd name="T40" fmla="*/ 27810 w 43179"/>
              <a:gd name="T41" fmla="*/ 5511 h 43814"/>
              <a:gd name="T42" fmla="*/ 27683 w 43179"/>
              <a:gd name="T43" fmla="*/ 5930 h 43814"/>
              <a:gd name="T44" fmla="*/ 28187 w 43179"/>
              <a:gd name="T45" fmla="*/ 5930 h 43814"/>
              <a:gd name="T46" fmla="*/ 27810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1" y="0"/>
                </a:moveTo>
                <a:lnTo>
                  <a:pt x="9547" y="4178"/>
                </a:lnTo>
                <a:lnTo>
                  <a:pt x="4690" y="7377"/>
                </a:lnTo>
                <a:lnTo>
                  <a:pt x="1445" y="14409"/>
                </a:lnTo>
                <a:lnTo>
                  <a:pt x="0" y="22596"/>
                </a:lnTo>
                <a:lnTo>
                  <a:pt x="543" y="29260"/>
                </a:lnTo>
                <a:lnTo>
                  <a:pt x="4128" y="37049"/>
                </a:lnTo>
                <a:lnTo>
                  <a:pt x="10346" y="41475"/>
                </a:lnTo>
                <a:lnTo>
                  <a:pt x="17447" y="43248"/>
                </a:lnTo>
                <a:lnTo>
                  <a:pt x="23682" y="43078"/>
                </a:lnTo>
                <a:lnTo>
                  <a:pt x="30451" y="41897"/>
                </a:lnTo>
                <a:lnTo>
                  <a:pt x="38402" y="36398"/>
                </a:lnTo>
                <a:lnTo>
                  <a:pt x="40561" y="30937"/>
                </a:lnTo>
                <a:lnTo>
                  <a:pt x="42618" y="26073"/>
                </a:lnTo>
                <a:lnTo>
                  <a:pt x="38630" y="18732"/>
                </a:lnTo>
                <a:lnTo>
                  <a:pt x="35735" y="14325"/>
                </a:lnTo>
                <a:lnTo>
                  <a:pt x="28187" y="5930"/>
                </a:lnTo>
                <a:lnTo>
                  <a:pt x="27683" y="5930"/>
                </a:lnTo>
                <a:lnTo>
                  <a:pt x="18996" y="2730"/>
                </a:lnTo>
                <a:lnTo>
                  <a:pt x="13281" y="0"/>
                </a:lnTo>
                <a:close/>
              </a:path>
              <a:path w="43179" h="43814">
                <a:moveTo>
                  <a:pt x="27810" y="5511"/>
                </a:moveTo>
                <a:lnTo>
                  <a:pt x="27683" y="5930"/>
                </a:lnTo>
                <a:lnTo>
                  <a:pt x="28187" y="5930"/>
                </a:lnTo>
                <a:lnTo>
                  <a:pt x="27810" y="5511"/>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5" name="object 73"/>
          <p:cNvSpPr>
            <a:spLocks noChangeArrowheads="1"/>
          </p:cNvSpPr>
          <p:nvPr/>
        </p:nvSpPr>
        <p:spPr bwMode="auto">
          <a:xfrm>
            <a:off x="7170738" y="4510088"/>
            <a:ext cx="36512"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46" name="object 74"/>
          <p:cNvSpPr>
            <a:spLocks/>
          </p:cNvSpPr>
          <p:nvPr/>
        </p:nvSpPr>
        <p:spPr bwMode="auto">
          <a:xfrm>
            <a:off x="6926263" y="4419601"/>
            <a:ext cx="36512" cy="36513"/>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7" name="object 75"/>
          <p:cNvSpPr>
            <a:spLocks/>
          </p:cNvSpPr>
          <p:nvPr/>
        </p:nvSpPr>
        <p:spPr bwMode="auto">
          <a:xfrm>
            <a:off x="7159626" y="4562476"/>
            <a:ext cx="36513" cy="36513"/>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8" name="object 76"/>
          <p:cNvSpPr>
            <a:spLocks/>
          </p:cNvSpPr>
          <p:nvPr/>
        </p:nvSpPr>
        <p:spPr bwMode="auto">
          <a:xfrm>
            <a:off x="7232651" y="4435476"/>
            <a:ext cx="34925" cy="36513"/>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49" name="object 77"/>
          <p:cNvSpPr>
            <a:spLocks/>
          </p:cNvSpPr>
          <p:nvPr/>
        </p:nvSpPr>
        <p:spPr bwMode="auto">
          <a:xfrm>
            <a:off x="6918326" y="4446588"/>
            <a:ext cx="36513" cy="36512"/>
          </a:xfrm>
          <a:custGeom>
            <a:avLst/>
            <a:gdLst>
              <a:gd name="T0" fmla="*/ 13042 w 42545"/>
              <a:gd name="T1" fmla="*/ 0 h 43814"/>
              <a:gd name="T2" fmla="*/ 9372 w 42545"/>
              <a:gd name="T3" fmla="*/ 4165 h 43814"/>
              <a:gd name="T4" fmla="*/ 4589 w 42545"/>
              <a:gd name="T5" fmla="*/ 7348 h 43814"/>
              <a:gd name="T6" fmla="*/ 1405 w 42545"/>
              <a:gd name="T7" fmla="*/ 14376 h 43814"/>
              <a:gd name="T8" fmla="*/ 0 w 42545"/>
              <a:gd name="T9" fmla="*/ 22548 h 43814"/>
              <a:gd name="T10" fmla="*/ 546 w 42545"/>
              <a:gd name="T11" fmla="*/ 29210 h 43814"/>
              <a:gd name="T12" fmla="*/ 4099 w 42545"/>
              <a:gd name="T13" fmla="*/ 37004 h 43814"/>
              <a:gd name="T14" fmla="*/ 10240 w 42545"/>
              <a:gd name="T15" fmla="*/ 41444 h 43814"/>
              <a:gd name="T16" fmla="*/ 17246 w 42545"/>
              <a:gd name="T17" fmla="*/ 43234 h 43814"/>
              <a:gd name="T18" fmla="*/ 23393 w 42545"/>
              <a:gd name="T19" fmla="*/ 43078 h 43814"/>
              <a:gd name="T20" fmla="*/ 30060 w 42545"/>
              <a:gd name="T21" fmla="*/ 41922 h 43814"/>
              <a:gd name="T22" fmla="*/ 37896 w 42545"/>
              <a:gd name="T23" fmla="*/ 36436 h 43814"/>
              <a:gd name="T24" fmla="*/ 39992 w 42545"/>
              <a:gd name="T25" fmla="*/ 30975 h 43814"/>
              <a:gd name="T26" fmla="*/ 42011 w 42545"/>
              <a:gd name="T27" fmla="*/ 26123 h 43814"/>
              <a:gd name="T28" fmla="*/ 38061 w 42545"/>
              <a:gd name="T29" fmla="*/ 18770 h 43814"/>
              <a:gd name="T30" fmla="*/ 35197 w 42545"/>
              <a:gd name="T31" fmla="*/ 14368 h 43814"/>
              <a:gd name="T32" fmla="*/ 27740 w 42545"/>
              <a:gd name="T33" fmla="*/ 5956 h 43814"/>
              <a:gd name="T34" fmla="*/ 27241 w 42545"/>
              <a:gd name="T35" fmla="*/ 5956 h 43814"/>
              <a:gd name="T36" fmla="*/ 18668 w 42545"/>
              <a:gd name="T37" fmla="*/ 2743 h 43814"/>
              <a:gd name="T38" fmla="*/ 13042 w 42545"/>
              <a:gd name="T39" fmla="*/ 0 h 43814"/>
              <a:gd name="T40" fmla="*/ 27368 w 42545"/>
              <a:gd name="T41" fmla="*/ 5537 h 43814"/>
              <a:gd name="T42" fmla="*/ 27241 w 42545"/>
              <a:gd name="T43" fmla="*/ 5956 h 43814"/>
              <a:gd name="T44" fmla="*/ 27740 w 42545"/>
              <a:gd name="T45" fmla="*/ 5956 h 43814"/>
              <a:gd name="T46" fmla="*/ 27368 w 42545"/>
              <a:gd name="T47" fmla="*/ 5537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42" y="0"/>
                </a:moveTo>
                <a:lnTo>
                  <a:pt x="9372" y="4165"/>
                </a:lnTo>
                <a:lnTo>
                  <a:pt x="4589" y="7348"/>
                </a:lnTo>
                <a:lnTo>
                  <a:pt x="1405" y="14376"/>
                </a:lnTo>
                <a:lnTo>
                  <a:pt x="0" y="22548"/>
                </a:lnTo>
                <a:lnTo>
                  <a:pt x="546" y="29210"/>
                </a:lnTo>
                <a:lnTo>
                  <a:pt x="4099" y="37004"/>
                </a:lnTo>
                <a:lnTo>
                  <a:pt x="10240" y="41444"/>
                </a:lnTo>
                <a:lnTo>
                  <a:pt x="17246" y="43234"/>
                </a:lnTo>
                <a:lnTo>
                  <a:pt x="23393" y="43078"/>
                </a:lnTo>
                <a:lnTo>
                  <a:pt x="30060" y="41922"/>
                </a:lnTo>
                <a:lnTo>
                  <a:pt x="37896" y="36436"/>
                </a:lnTo>
                <a:lnTo>
                  <a:pt x="39992" y="30975"/>
                </a:lnTo>
                <a:lnTo>
                  <a:pt x="42011" y="26123"/>
                </a:lnTo>
                <a:lnTo>
                  <a:pt x="38061" y="18770"/>
                </a:lnTo>
                <a:lnTo>
                  <a:pt x="35197" y="14368"/>
                </a:lnTo>
                <a:lnTo>
                  <a:pt x="27740" y="5956"/>
                </a:lnTo>
                <a:lnTo>
                  <a:pt x="27241" y="5956"/>
                </a:lnTo>
                <a:lnTo>
                  <a:pt x="18668" y="2743"/>
                </a:lnTo>
                <a:lnTo>
                  <a:pt x="13042" y="0"/>
                </a:lnTo>
                <a:close/>
              </a:path>
              <a:path w="42545" h="43814">
                <a:moveTo>
                  <a:pt x="27368" y="5537"/>
                </a:moveTo>
                <a:lnTo>
                  <a:pt x="27241" y="5956"/>
                </a:lnTo>
                <a:lnTo>
                  <a:pt x="27740" y="5956"/>
                </a:lnTo>
                <a:lnTo>
                  <a:pt x="27368" y="5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0" name="object 78"/>
          <p:cNvSpPr>
            <a:spLocks noChangeArrowheads="1"/>
          </p:cNvSpPr>
          <p:nvPr/>
        </p:nvSpPr>
        <p:spPr bwMode="auto">
          <a:xfrm>
            <a:off x="6918326" y="4446588"/>
            <a:ext cx="36513" cy="36512"/>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51" name="object 79"/>
          <p:cNvSpPr>
            <a:spLocks/>
          </p:cNvSpPr>
          <p:nvPr/>
        </p:nvSpPr>
        <p:spPr bwMode="auto">
          <a:xfrm>
            <a:off x="6959601" y="4497388"/>
            <a:ext cx="36513" cy="36512"/>
          </a:xfrm>
          <a:custGeom>
            <a:avLst/>
            <a:gdLst>
              <a:gd name="T0" fmla="*/ 21170 w 42545"/>
              <a:gd name="T1" fmla="*/ 0 h 42545"/>
              <a:gd name="T2" fmla="*/ 12928 w 42545"/>
              <a:gd name="T3" fmla="*/ 1662 h 42545"/>
              <a:gd name="T4" fmla="*/ 6199 w 42545"/>
              <a:gd name="T5" fmla="*/ 6197 h 42545"/>
              <a:gd name="T6" fmla="*/ 1663 w 42545"/>
              <a:gd name="T7" fmla="*/ 12923 h 42545"/>
              <a:gd name="T8" fmla="*/ 0 w 42545"/>
              <a:gd name="T9" fmla="*/ 21158 h 42545"/>
              <a:gd name="T10" fmla="*/ 1663 w 42545"/>
              <a:gd name="T11" fmla="*/ 29400 h 42545"/>
              <a:gd name="T12" fmla="*/ 6199 w 42545"/>
              <a:gd name="T13" fmla="*/ 36129 h 42545"/>
              <a:gd name="T14" fmla="*/ 12928 w 42545"/>
              <a:gd name="T15" fmla="*/ 40665 h 42545"/>
              <a:gd name="T16" fmla="*/ 21170 w 42545"/>
              <a:gd name="T17" fmla="*/ 42329 h 42545"/>
              <a:gd name="T18" fmla="*/ 29406 w 42545"/>
              <a:gd name="T19" fmla="*/ 40665 h 42545"/>
              <a:gd name="T20" fmla="*/ 36131 w 42545"/>
              <a:gd name="T21" fmla="*/ 36129 h 42545"/>
              <a:gd name="T22" fmla="*/ 40666 w 42545"/>
              <a:gd name="T23" fmla="*/ 29400 h 42545"/>
              <a:gd name="T24" fmla="*/ 42329 w 42545"/>
              <a:gd name="T25" fmla="*/ 21158 h 42545"/>
              <a:gd name="T26" fmla="*/ 40666 w 42545"/>
              <a:gd name="T27" fmla="*/ 12923 h 42545"/>
              <a:gd name="T28" fmla="*/ 36131 w 42545"/>
              <a:gd name="T29" fmla="*/ 6197 h 42545"/>
              <a:gd name="T30" fmla="*/ 29406 w 42545"/>
              <a:gd name="T31" fmla="*/ 1662 h 42545"/>
              <a:gd name="T32" fmla="*/ 21170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70" y="0"/>
                </a:moveTo>
                <a:lnTo>
                  <a:pt x="12928" y="1662"/>
                </a:lnTo>
                <a:lnTo>
                  <a:pt x="6199" y="6197"/>
                </a:lnTo>
                <a:lnTo>
                  <a:pt x="1663" y="12923"/>
                </a:lnTo>
                <a:lnTo>
                  <a:pt x="0" y="21158"/>
                </a:lnTo>
                <a:lnTo>
                  <a:pt x="1663" y="29400"/>
                </a:lnTo>
                <a:lnTo>
                  <a:pt x="6199" y="36129"/>
                </a:lnTo>
                <a:lnTo>
                  <a:pt x="12928" y="40665"/>
                </a:lnTo>
                <a:lnTo>
                  <a:pt x="21170" y="42329"/>
                </a:lnTo>
                <a:lnTo>
                  <a:pt x="29406" y="40665"/>
                </a:lnTo>
                <a:lnTo>
                  <a:pt x="36131" y="36129"/>
                </a:lnTo>
                <a:lnTo>
                  <a:pt x="40666" y="29400"/>
                </a:lnTo>
                <a:lnTo>
                  <a:pt x="42329" y="21158"/>
                </a:lnTo>
                <a:lnTo>
                  <a:pt x="40666" y="12923"/>
                </a:lnTo>
                <a:lnTo>
                  <a:pt x="36131" y="6197"/>
                </a:lnTo>
                <a:lnTo>
                  <a:pt x="29406" y="1662"/>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2" name="object 80"/>
          <p:cNvSpPr>
            <a:spLocks/>
          </p:cNvSpPr>
          <p:nvPr/>
        </p:nvSpPr>
        <p:spPr bwMode="auto">
          <a:xfrm>
            <a:off x="7164388" y="4438651"/>
            <a:ext cx="36512" cy="36513"/>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3" name="object 81"/>
          <p:cNvSpPr>
            <a:spLocks/>
          </p:cNvSpPr>
          <p:nvPr/>
        </p:nvSpPr>
        <p:spPr bwMode="auto">
          <a:xfrm>
            <a:off x="7024688" y="4513263"/>
            <a:ext cx="38100" cy="36512"/>
          </a:xfrm>
          <a:custGeom>
            <a:avLst/>
            <a:gdLst>
              <a:gd name="T0" fmla="*/ 21475 w 43179"/>
              <a:gd name="T1" fmla="*/ 0 h 43179"/>
              <a:gd name="T2" fmla="*/ 13115 w 43179"/>
              <a:gd name="T3" fmla="*/ 1687 h 43179"/>
              <a:gd name="T4" fmla="*/ 6289 w 43179"/>
              <a:gd name="T5" fmla="*/ 6289 h 43179"/>
              <a:gd name="T6" fmla="*/ 1687 w 43179"/>
              <a:gd name="T7" fmla="*/ 13115 h 43179"/>
              <a:gd name="T8" fmla="*/ 0 w 43179"/>
              <a:gd name="T9" fmla="*/ 21475 h 43179"/>
              <a:gd name="T10" fmla="*/ 1687 w 43179"/>
              <a:gd name="T11" fmla="*/ 29837 h 43179"/>
              <a:gd name="T12" fmla="*/ 6289 w 43179"/>
              <a:gd name="T13" fmla="*/ 36668 h 43179"/>
              <a:gd name="T14" fmla="*/ 13115 w 43179"/>
              <a:gd name="T15" fmla="*/ 41274 h 43179"/>
              <a:gd name="T16" fmla="*/ 21475 w 43179"/>
              <a:gd name="T17" fmla="*/ 42964 h 43179"/>
              <a:gd name="T18" fmla="*/ 29835 w 43179"/>
              <a:gd name="T19" fmla="*/ 41274 h 43179"/>
              <a:gd name="T20" fmla="*/ 36661 w 43179"/>
              <a:gd name="T21" fmla="*/ 36668 h 43179"/>
              <a:gd name="T22" fmla="*/ 41263 w 43179"/>
              <a:gd name="T23" fmla="*/ 29837 h 43179"/>
              <a:gd name="T24" fmla="*/ 42951 w 43179"/>
              <a:gd name="T25" fmla="*/ 21475 h 43179"/>
              <a:gd name="T26" fmla="*/ 41263 w 43179"/>
              <a:gd name="T27" fmla="*/ 13115 h 43179"/>
              <a:gd name="T28" fmla="*/ 36661 w 43179"/>
              <a:gd name="T29" fmla="*/ 6289 h 43179"/>
              <a:gd name="T30" fmla="*/ 29835 w 43179"/>
              <a:gd name="T31" fmla="*/ 1687 h 43179"/>
              <a:gd name="T32" fmla="*/ 21475 w 43179"/>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3179">
                <a:moveTo>
                  <a:pt x="21475" y="0"/>
                </a:moveTo>
                <a:lnTo>
                  <a:pt x="13115" y="1687"/>
                </a:lnTo>
                <a:lnTo>
                  <a:pt x="6289" y="6289"/>
                </a:lnTo>
                <a:lnTo>
                  <a:pt x="1687" y="13115"/>
                </a:lnTo>
                <a:lnTo>
                  <a:pt x="0" y="21475"/>
                </a:lnTo>
                <a:lnTo>
                  <a:pt x="1687" y="29837"/>
                </a:lnTo>
                <a:lnTo>
                  <a:pt x="6289" y="36668"/>
                </a:lnTo>
                <a:lnTo>
                  <a:pt x="13115" y="41274"/>
                </a:lnTo>
                <a:lnTo>
                  <a:pt x="21475" y="42964"/>
                </a:lnTo>
                <a:lnTo>
                  <a:pt x="29835" y="41274"/>
                </a:lnTo>
                <a:lnTo>
                  <a:pt x="36661" y="36668"/>
                </a:lnTo>
                <a:lnTo>
                  <a:pt x="41263" y="29837"/>
                </a:lnTo>
                <a:lnTo>
                  <a:pt x="42951" y="21475"/>
                </a:lnTo>
                <a:lnTo>
                  <a:pt x="41263" y="13115"/>
                </a:lnTo>
                <a:lnTo>
                  <a:pt x="36661" y="6289"/>
                </a:lnTo>
                <a:lnTo>
                  <a:pt x="29835" y="1687"/>
                </a:lnTo>
                <a:lnTo>
                  <a:pt x="21475"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4" name="object 82"/>
          <p:cNvSpPr>
            <a:spLocks/>
          </p:cNvSpPr>
          <p:nvPr/>
        </p:nvSpPr>
        <p:spPr bwMode="auto">
          <a:xfrm>
            <a:off x="7207251" y="4405313"/>
            <a:ext cx="36513"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400 w 42545"/>
              <a:gd name="T19" fmla="*/ 41263 h 43179"/>
              <a:gd name="T20" fmla="*/ 36129 w 42545"/>
              <a:gd name="T21" fmla="*/ 36661 h 43179"/>
              <a:gd name="T22" fmla="*/ 40665 w 42545"/>
              <a:gd name="T23" fmla="*/ 29835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400" y="41263"/>
                </a:lnTo>
                <a:lnTo>
                  <a:pt x="36129" y="36661"/>
                </a:lnTo>
                <a:lnTo>
                  <a:pt x="40665" y="29835"/>
                </a:lnTo>
                <a:lnTo>
                  <a:pt x="42329" y="21475"/>
                </a:lnTo>
                <a:lnTo>
                  <a:pt x="40665" y="13115"/>
                </a:lnTo>
                <a:lnTo>
                  <a:pt x="36129" y="6289"/>
                </a:lnTo>
                <a:lnTo>
                  <a:pt x="29400"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5" name="object 83"/>
          <p:cNvSpPr>
            <a:spLocks/>
          </p:cNvSpPr>
          <p:nvPr/>
        </p:nvSpPr>
        <p:spPr bwMode="auto">
          <a:xfrm>
            <a:off x="7059613" y="4484688"/>
            <a:ext cx="36512" cy="36512"/>
          </a:xfrm>
          <a:custGeom>
            <a:avLst/>
            <a:gdLst>
              <a:gd name="T0" fmla="*/ 13035 w 42545"/>
              <a:gd name="T1" fmla="*/ 0 h 43814"/>
              <a:gd name="T2" fmla="*/ 9365 w 42545"/>
              <a:gd name="T3" fmla="*/ 4165 h 43814"/>
              <a:gd name="T4" fmla="*/ 4587 w 42545"/>
              <a:gd name="T5" fmla="*/ 7348 h 43814"/>
              <a:gd name="T6" fmla="*/ 1404 w 42545"/>
              <a:gd name="T7" fmla="*/ 14376 h 43814"/>
              <a:gd name="T8" fmla="*/ 0 w 42545"/>
              <a:gd name="T9" fmla="*/ 22553 h 43814"/>
              <a:gd name="T10" fmla="*/ 551 w 42545"/>
              <a:gd name="T11" fmla="*/ 29222 h 43814"/>
              <a:gd name="T12" fmla="*/ 4103 w 42545"/>
              <a:gd name="T13" fmla="*/ 37017 h 43814"/>
              <a:gd name="T14" fmla="*/ 10240 w 42545"/>
              <a:gd name="T15" fmla="*/ 41457 h 43814"/>
              <a:gd name="T16" fmla="*/ 17241 w 42545"/>
              <a:gd name="T17" fmla="*/ 43247 h 43814"/>
              <a:gd name="T18" fmla="*/ 23386 w 42545"/>
              <a:gd name="T19" fmla="*/ 43091 h 43814"/>
              <a:gd name="T20" fmla="*/ 30066 w 42545"/>
              <a:gd name="T21" fmla="*/ 41935 h 43814"/>
              <a:gd name="T22" fmla="*/ 37889 w 42545"/>
              <a:gd name="T23" fmla="*/ 36449 h 43814"/>
              <a:gd name="T24" fmla="*/ 39997 w 42545"/>
              <a:gd name="T25" fmla="*/ 30988 h 43814"/>
              <a:gd name="T26" fmla="*/ 42017 w 42545"/>
              <a:gd name="T27" fmla="*/ 26136 h 43814"/>
              <a:gd name="T28" fmla="*/ 38067 w 42545"/>
              <a:gd name="T29" fmla="*/ 18783 h 43814"/>
              <a:gd name="T30" fmla="*/ 35191 w 42545"/>
              <a:gd name="T31" fmla="*/ 14370 h 43814"/>
              <a:gd name="T32" fmla="*/ 27733 w 42545"/>
              <a:gd name="T33" fmla="*/ 5969 h 43814"/>
              <a:gd name="T34" fmla="*/ 27247 w 42545"/>
              <a:gd name="T35" fmla="*/ 5969 h 43814"/>
              <a:gd name="T36" fmla="*/ 18674 w 42545"/>
              <a:gd name="T37" fmla="*/ 2755 h 43814"/>
              <a:gd name="T38" fmla="*/ 13035 w 42545"/>
              <a:gd name="T39" fmla="*/ 0 h 43814"/>
              <a:gd name="T40" fmla="*/ 27361 w 42545"/>
              <a:gd name="T41" fmla="*/ 5549 h 43814"/>
              <a:gd name="T42" fmla="*/ 27247 w 42545"/>
              <a:gd name="T43" fmla="*/ 5969 h 43814"/>
              <a:gd name="T44" fmla="*/ 27733 w 42545"/>
              <a:gd name="T45" fmla="*/ 5969 h 43814"/>
              <a:gd name="T46" fmla="*/ 27361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5" y="0"/>
                </a:moveTo>
                <a:lnTo>
                  <a:pt x="9365" y="4165"/>
                </a:lnTo>
                <a:lnTo>
                  <a:pt x="4587" y="7348"/>
                </a:lnTo>
                <a:lnTo>
                  <a:pt x="1404" y="14376"/>
                </a:lnTo>
                <a:lnTo>
                  <a:pt x="0" y="22553"/>
                </a:lnTo>
                <a:lnTo>
                  <a:pt x="551" y="29222"/>
                </a:lnTo>
                <a:lnTo>
                  <a:pt x="4103" y="37017"/>
                </a:lnTo>
                <a:lnTo>
                  <a:pt x="10240" y="41457"/>
                </a:lnTo>
                <a:lnTo>
                  <a:pt x="17241" y="43247"/>
                </a:lnTo>
                <a:lnTo>
                  <a:pt x="23386" y="43091"/>
                </a:lnTo>
                <a:lnTo>
                  <a:pt x="30066" y="41935"/>
                </a:lnTo>
                <a:lnTo>
                  <a:pt x="37889" y="36449"/>
                </a:lnTo>
                <a:lnTo>
                  <a:pt x="39997" y="30988"/>
                </a:lnTo>
                <a:lnTo>
                  <a:pt x="42017" y="26136"/>
                </a:lnTo>
                <a:lnTo>
                  <a:pt x="38067" y="18783"/>
                </a:lnTo>
                <a:lnTo>
                  <a:pt x="35191" y="14370"/>
                </a:lnTo>
                <a:lnTo>
                  <a:pt x="27733" y="5969"/>
                </a:lnTo>
                <a:lnTo>
                  <a:pt x="27247" y="5969"/>
                </a:lnTo>
                <a:lnTo>
                  <a:pt x="18674" y="2755"/>
                </a:lnTo>
                <a:lnTo>
                  <a:pt x="13035" y="0"/>
                </a:lnTo>
                <a:close/>
              </a:path>
              <a:path w="42545" h="43814">
                <a:moveTo>
                  <a:pt x="27361" y="5549"/>
                </a:moveTo>
                <a:lnTo>
                  <a:pt x="27247" y="5969"/>
                </a:lnTo>
                <a:lnTo>
                  <a:pt x="27733" y="5969"/>
                </a:lnTo>
                <a:lnTo>
                  <a:pt x="27361"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6" name="object 84"/>
          <p:cNvSpPr>
            <a:spLocks noChangeArrowheads="1"/>
          </p:cNvSpPr>
          <p:nvPr/>
        </p:nvSpPr>
        <p:spPr bwMode="auto">
          <a:xfrm>
            <a:off x="7059614" y="4484688"/>
            <a:ext cx="34925" cy="3651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57" name="object 85"/>
          <p:cNvSpPr>
            <a:spLocks/>
          </p:cNvSpPr>
          <p:nvPr/>
        </p:nvSpPr>
        <p:spPr bwMode="auto">
          <a:xfrm>
            <a:off x="7107238" y="4494213"/>
            <a:ext cx="36512"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7 h 43179"/>
              <a:gd name="T12" fmla="*/ 6197 w 42545"/>
              <a:gd name="T13" fmla="*/ 36668 h 43179"/>
              <a:gd name="T14" fmla="*/ 12923 w 42545"/>
              <a:gd name="T15" fmla="*/ 41274 h 43179"/>
              <a:gd name="T16" fmla="*/ 21158 w 42545"/>
              <a:gd name="T17" fmla="*/ 42964 h 43179"/>
              <a:gd name="T18" fmla="*/ 29400 w 42545"/>
              <a:gd name="T19" fmla="*/ 41274 h 43179"/>
              <a:gd name="T20" fmla="*/ 36129 w 42545"/>
              <a:gd name="T21" fmla="*/ 36668 h 43179"/>
              <a:gd name="T22" fmla="*/ 40665 w 42545"/>
              <a:gd name="T23" fmla="*/ 29837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7"/>
                </a:lnTo>
                <a:lnTo>
                  <a:pt x="6197" y="36668"/>
                </a:lnTo>
                <a:lnTo>
                  <a:pt x="12923" y="41274"/>
                </a:lnTo>
                <a:lnTo>
                  <a:pt x="21158" y="42964"/>
                </a:lnTo>
                <a:lnTo>
                  <a:pt x="29400" y="41274"/>
                </a:lnTo>
                <a:lnTo>
                  <a:pt x="36129" y="36668"/>
                </a:lnTo>
                <a:lnTo>
                  <a:pt x="40665" y="29837"/>
                </a:lnTo>
                <a:lnTo>
                  <a:pt x="42329" y="21475"/>
                </a:lnTo>
                <a:lnTo>
                  <a:pt x="40665" y="13115"/>
                </a:lnTo>
                <a:lnTo>
                  <a:pt x="36129" y="6289"/>
                </a:lnTo>
                <a:lnTo>
                  <a:pt x="29400"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8" name="object 86"/>
          <p:cNvSpPr>
            <a:spLocks/>
          </p:cNvSpPr>
          <p:nvPr/>
        </p:nvSpPr>
        <p:spPr bwMode="auto">
          <a:xfrm>
            <a:off x="7059613" y="4445001"/>
            <a:ext cx="36512" cy="36513"/>
          </a:xfrm>
          <a:custGeom>
            <a:avLst/>
            <a:gdLst>
              <a:gd name="T0" fmla="*/ 21170 w 42545"/>
              <a:gd name="T1" fmla="*/ 0 h 43179"/>
              <a:gd name="T2" fmla="*/ 12928 w 42545"/>
              <a:gd name="T3" fmla="*/ 1687 h 43179"/>
              <a:gd name="T4" fmla="*/ 6199 w 42545"/>
              <a:gd name="T5" fmla="*/ 6289 h 43179"/>
              <a:gd name="T6" fmla="*/ 1663 w 42545"/>
              <a:gd name="T7" fmla="*/ 13115 h 43179"/>
              <a:gd name="T8" fmla="*/ 0 w 42545"/>
              <a:gd name="T9" fmla="*/ 21475 h 43179"/>
              <a:gd name="T10" fmla="*/ 1663 w 42545"/>
              <a:gd name="T11" fmla="*/ 29835 h 43179"/>
              <a:gd name="T12" fmla="*/ 6199 w 42545"/>
              <a:gd name="T13" fmla="*/ 36661 h 43179"/>
              <a:gd name="T14" fmla="*/ 12928 w 42545"/>
              <a:gd name="T15" fmla="*/ 41263 h 43179"/>
              <a:gd name="T16" fmla="*/ 21170 w 42545"/>
              <a:gd name="T17" fmla="*/ 42951 h 43179"/>
              <a:gd name="T18" fmla="*/ 29406 w 42545"/>
              <a:gd name="T19" fmla="*/ 41263 h 43179"/>
              <a:gd name="T20" fmla="*/ 36131 w 42545"/>
              <a:gd name="T21" fmla="*/ 36661 h 43179"/>
              <a:gd name="T22" fmla="*/ 40666 w 42545"/>
              <a:gd name="T23" fmla="*/ 29835 h 43179"/>
              <a:gd name="T24" fmla="*/ 42329 w 42545"/>
              <a:gd name="T25" fmla="*/ 21475 h 43179"/>
              <a:gd name="T26" fmla="*/ 40666 w 42545"/>
              <a:gd name="T27" fmla="*/ 13115 h 43179"/>
              <a:gd name="T28" fmla="*/ 36131 w 42545"/>
              <a:gd name="T29" fmla="*/ 6289 h 43179"/>
              <a:gd name="T30" fmla="*/ 29406 w 42545"/>
              <a:gd name="T31" fmla="*/ 1687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7"/>
                </a:lnTo>
                <a:lnTo>
                  <a:pt x="6199" y="6289"/>
                </a:lnTo>
                <a:lnTo>
                  <a:pt x="1663" y="13115"/>
                </a:lnTo>
                <a:lnTo>
                  <a:pt x="0" y="21475"/>
                </a:lnTo>
                <a:lnTo>
                  <a:pt x="1663" y="29835"/>
                </a:lnTo>
                <a:lnTo>
                  <a:pt x="6199" y="36661"/>
                </a:lnTo>
                <a:lnTo>
                  <a:pt x="12928" y="41263"/>
                </a:lnTo>
                <a:lnTo>
                  <a:pt x="21170" y="42951"/>
                </a:lnTo>
                <a:lnTo>
                  <a:pt x="29406" y="41263"/>
                </a:lnTo>
                <a:lnTo>
                  <a:pt x="36131" y="36661"/>
                </a:lnTo>
                <a:lnTo>
                  <a:pt x="40666" y="29835"/>
                </a:lnTo>
                <a:lnTo>
                  <a:pt x="42329" y="21475"/>
                </a:lnTo>
                <a:lnTo>
                  <a:pt x="40666" y="13115"/>
                </a:lnTo>
                <a:lnTo>
                  <a:pt x="36131" y="6289"/>
                </a:lnTo>
                <a:lnTo>
                  <a:pt x="29406" y="1687"/>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59" name="object 87"/>
          <p:cNvSpPr>
            <a:spLocks/>
          </p:cNvSpPr>
          <p:nvPr/>
        </p:nvSpPr>
        <p:spPr bwMode="auto">
          <a:xfrm>
            <a:off x="7083426" y="4524376"/>
            <a:ext cx="36513" cy="36513"/>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393 w 42545"/>
              <a:gd name="T19" fmla="*/ 40666 h 42545"/>
              <a:gd name="T20" fmla="*/ 36118 w 42545"/>
              <a:gd name="T21" fmla="*/ 36131 h 42545"/>
              <a:gd name="T22" fmla="*/ 40653 w 42545"/>
              <a:gd name="T23" fmla="*/ 29406 h 42545"/>
              <a:gd name="T24" fmla="*/ 42316 w 42545"/>
              <a:gd name="T25" fmla="*/ 21170 h 42545"/>
              <a:gd name="T26" fmla="*/ 40653 w 42545"/>
              <a:gd name="T27" fmla="*/ 12928 h 42545"/>
              <a:gd name="T28" fmla="*/ 36118 w 42545"/>
              <a:gd name="T29" fmla="*/ 6199 h 42545"/>
              <a:gd name="T30" fmla="*/ 29393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393" y="40666"/>
                </a:lnTo>
                <a:lnTo>
                  <a:pt x="36118" y="36131"/>
                </a:lnTo>
                <a:lnTo>
                  <a:pt x="40653" y="29406"/>
                </a:lnTo>
                <a:lnTo>
                  <a:pt x="42316" y="21170"/>
                </a:lnTo>
                <a:lnTo>
                  <a:pt x="40653" y="12928"/>
                </a:lnTo>
                <a:lnTo>
                  <a:pt x="36118" y="6199"/>
                </a:lnTo>
                <a:lnTo>
                  <a:pt x="29393" y="1663"/>
                </a:lnTo>
                <a:lnTo>
                  <a:pt x="21158"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0" name="object 88"/>
          <p:cNvSpPr>
            <a:spLocks/>
          </p:cNvSpPr>
          <p:nvPr/>
        </p:nvSpPr>
        <p:spPr bwMode="auto">
          <a:xfrm>
            <a:off x="7024688" y="4354513"/>
            <a:ext cx="38100" cy="36512"/>
          </a:xfrm>
          <a:custGeom>
            <a:avLst/>
            <a:gdLst>
              <a:gd name="T0" fmla="*/ 21475 w 43179"/>
              <a:gd name="T1" fmla="*/ 0 h 42545"/>
              <a:gd name="T2" fmla="*/ 13115 w 43179"/>
              <a:gd name="T3" fmla="*/ 1662 h 42545"/>
              <a:gd name="T4" fmla="*/ 6289 w 43179"/>
              <a:gd name="T5" fmla="*/ 6197 h 42545"/>
              <a:gd name="T6" fmla="*/ 1687 w 43179"/>
              <a:gd name="T7" fmla="*/ 12923 h 42545"/>
              <a:gd name="T8" fmla="*/ 0 w 43179"/>
              <a:gd name="T9" fmla="*/ 21158 h 42545"/>
              <a:gd name="T10" fmla="*/ 1687 w 43179"/>
              <a:gd name="T11" fmla="*/ 29395 h 42545"/>
              <a:gd name="T12" fmla="*/ 6289 w 43179"/>
              <a:gd name="T13" fmla="*/ 36125 h 42545"/>
              <a:gd name="T14" fmla="*/ 13115 w 43179"/>
              <a:gd name="T15" fmla="*/ 40664 h 42545"/>
              <a:gd name="T16" fmla="*/ 21475 w 43179"/>
              <a:gd name="T17" fmla="*/ 42329 h 42545"/>
              <a:gd name="T18" fmla="*/ 29835 w 43179"/>
              <a:gd name="T19" fmla="*/ 40664 h 42545"/>
              <a:gd name="T20" fmla="*/ 36661 w 43179"/>
              <a:gd name="T21" fmla="*/ 36125 h 42545"/>
              <a:gd name="T22" fmla="*/ 41263 w 43179"/>
              <a:gd name="T23" fmla="*/ 29395 h 42545"/>
              <a:gd name="T24" fmla="*/ 42951 w 43179"/>
              <a:gd name="T25" fmla="*/ 21158 h 42545"/>
              <a:gd name="T26" fmla="*/ 41263 w 43179"/>
              <a:gd name="T27" fmla="*/ 12923 h 42545"/>
              <a:gd name="T28" fmla="*/ 36661 w 43179"/>
              <a:gd name="T29" fmla="*/ 6197 h 42545"/>
              <a:gd name="T30" fmla="*/ 29835 w 43179"/>
              <a:gd name="T31" fmla="*/ 1662 h 42545"/>
              <a:gd name="T32" fmla="*/ 21475 w 43179"/>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79" h="42545">
                <a:moveTo>
                  <a:pt x="21475" y="0"/>
                </a:moveTo>
                <a:lnTo>
                  <a:pt x="13115" y="1662"/>
                </a:lnTo>
                <a:lnTo>
                  <a:pt x="6289" y="6197"/>
                </a:lnTo>
                <a:lnTo>
                  <a:pt x="1687" y="12923"/>
                </a:lnTo>
                <a:lnTo>
                  <a:pt x="0" y="21158"/>
                </a:lnTo>
                <a:lnTo>
                  <a:pt x="1687" y="29395"/>
                </a:lnTo>
                <a:lnTo>
                  <a:pt x="6289" y="36125"/>
                </a:lnTo>
                <a:lnTo>
                  <a:pt x="13115" y="40664"/>
                </a:lnTo>
                <a:lnTo>
                  <a:pt x="21475" y="42329"/>
                </a:lnTo>
                <a:lnTo>
                  <a:pt x="29835" y="40664"/>
                </a:lnTo>
                <a:lnTo>
                  <a:pt x="36661" y="36125"/>
                </a:lnTo>
                <a:lnTo>
                  <a:pt x="41263" y="29395"/>
                </a:lnTo>
                <a:lnTo>
                  <a:pt x="42951" y="21158"/>
                </a:lnTo>
                <a:lnTo>
                  <a:pt x="41263" y="12923"/>
                </a:lnTo>
                <a:lnTo>
                  <a:pt x="36661" y="6197"/>
                </a:lnTo>
                <a:lnTo>
                  <a:pt x="29835" y="1662"/>
                </a:lnTo>
                <a:lnTo>
                  <a:pt x="21475"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1" name="object 89"/>
          <p:cNvSpPr>
            <a:spLocks/>
          </p:cNvSpPr>
          <p:nvPr/>
        </p:nvSpPr>
        <p:spPr bwMode="auto">
          <a:xfrm>
            <a:off x="7026276" y="4578350"/>
            <a:ext cx="36513" cy="38100"/>
          </a:xfrm>
          <a:custGeom>
            <a:avLst/>
            <a:gdLst>
              <a:gd name="T0" fmla="*/ 13042 w 42545"/>
              <a:gd name="T1" fmla="*/ 0 h 43814"/>
              <a:gd name="T2" fmla="*/ 9372 w 42545"/>
              <a:gd name="T3" fmla="*/ 4165 h 43814"/>
              <a:gd name="T4" fmla="*/ 4589 w 42545"/>
              <a:gd name="T5" fmla="*/ 7348 h 43814"/>
              <a:gd name="T6" fmla="*/ 1405 w 42545"/>
              <a:gd name="T7" fmla="*/ 14376 h 43814"/>
              <a:gd name="T8" fmla="*/ 0 w 42545"/>
              <a:gd name="T9" fmla="*/ 22553 h 43814"/>
              <a:gd name="T10" fmla="*/ 546 w 42545"/>
              <a:gd name="T11" fmla="*/ 29222 h 43814"/>
              <a:gd name="T12" fmla="*/ 4105 w 42545"/>
              <a:gd name="T13" fmla="*/ 37009 h 43814"/>
              <a:gd name="T14" fmla="*/ 10245 w 42545"/>
              <a:gd name="T15" fmla="*/ 41446 h 43814"/>
              <a:gd name="T16" fmla="*/ 17248 w 42545"/>
              <a:gd name="T17" fmla="*/ 43235 h 43814"/>
              <a:gd name="T18" fmla="*/ 23393 w 42545"/>
              <a:gd name="T19" fmla="*/ 43078 h 43814"/>
              <a:gd name="T20" fmla="*/ 30060 w 42545"/>
              <a:gd name="T21" fmla="*/ 41922 h 43814"/>
              <a:gd name="T22" fmla="*/ 37896 w 42545"/>
              <a:gd name="T23" fmla="*/ 36449 h 43814"/>
              <a:gd name="T24" fmla="*/ 40005 w 42545"/>
              <a:gd name="T25" fmla="*/ 30987 h 43814"/>
              <a:gd name="T26" fmla="*/ 42024 w 42545"/>
              <a:gd name="T27" fmla="*/ 26123 h 43814"/>
              <a:gd name="T28" fmla="*/ 38074 w 42545"/>
              <a:gd name="T29" fmla="*/ 18783 h 43814"/>
              <a:gd name="T30" fmla="*/ 35198 w 42545"/>
              <a:gd name="T31" fmla="*/ 14370 h 43814"/>
              <a:gd name="T32" fmla="*/ 27729 w 42545"/>
              <a:gd name="T33" fmla="*/ 5956 h 43814"/>
              <a:gd name="T34" fmla="*/ 27254 w 42545"/>
              <a:gd name="T35" fmla="*/ 5956 h 43814"/>
              <a:gd name="T36" fmla="*/ 18669 w 42545"/>
              <a:gd name="T37" fmla="*/ 2743 h 43814"/>
              <a:gd name="T38" fmla="*/ 13042 w 42545"/>
              <a:gd name="T39" fmla="*/ 0 h 43814"/>
              <a:gd name="T40" fmla="*/ 27368 w 42545"/>
              <a:gd name="T41" fmla="*/ 5549 h 43814"/>
              <a:gd name="T42" fmla="*/ 27254 w 42545"/>
              <a:gd name="T43" fmla="*/ 5956 h 43814"/>
              <a:gd name="T44" fmla="*/ 27729 w 42545"/>
              <a:gd name="T45" fmla="*/ 5956 h 43814"/>
              <a:gd name="T46" fmla="*/ 27368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42" y="0"/>
                </a:moveTo>
                <a:lnTo>
                  <a:pt x="9372" y="4165"/>
                </a:lnTo>
                <a:lnTo>
                  <a:pt x="4589" y="7348"/>
                </a:lnTo>
                <a:lnTo>
                  <a:pt x="1405" y="14376"/>
                </a:lnTo>
                <a:lnTo>
                  <a:pt x="0" y="22553"/>
                </a:lnTo>
                <a:lnTo>
                  <a:pt x="546" y="29222"/>
                </a:lnTo>
                <a:lnTo>
                  <a:pt x="4105" y="37009"/>
                </a:lnTo>
                <a:lnTo>
                  <a:pt x="10245" y="41446"/>
                </a:lnTo>
                <a:lnTo>
                  <a:pt x="17248" y="43235"/>
                </a:lnTo>
                <a:lnTo>
                  <a:pt x="23393" y="43078"/>
                </a:lnTo>
                <a:lnTo>
                  <a:pt x="30060" y="41922"/>
                </a:lnTo>
                <a:lnTo>
                  <a:pt x="37896" y="36449"/>
                </a:lnTo>
                <a:lnTo>
                  <a:pt x="40005" y="30987"/>
                </a:lnTo>
                <a:lnTo>
                  <a:pt x="42024" y="26123"/>
                </a:lnTo>
                <a:lnTo>
                  <a:pt x="38074" y="18783"/>
                </a:lnTo>
                <a:lnTo>
                  <a:pt x="35198" y="14370"/>
                </a:lnTo>
                <a:lnTo>
                  <a:pt x="27729" y="5956"/>
                </a:lnTo>
                <a:lnTo>
                  <a:pt x="27254" y="5956"/>
                </a:lnTo>
                <a:lnTo>
                  <a:pt x="18669" y="2743"/>
                </a:lnTo>
                <a:lnTo>
                  <a:pt x="13042" y="0"/>
                </a:lnTo>
                <a:close/>
              </a:path>
              <a:path w="42545" h="43814">
                <a:moveTo>
                  <a:pt x="27368" y="5549"/>
                </a:moveTo>
                <a:lnTo>
                  <a:pt x="27254" y="5956"/>
                </a:lnTo>
                <a:lnTo>
                  <a:pt x="27729" y="5956"/>
                </a:lnTo>
                <a:lnTo>
                  <a:pt x="27368" y="5549"/>
                </a:lnTo>
                <a:close/>
              </a:path>
            </a:pathLst>
          </a:custGeom>
          <a:solidFill>
            <a:srgbClr val="FFFFFF">
              <a:alpha val="32156"/>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2" name="object 90"/>
          <p:cNvSpPr>
            <a:spLocks noChangeArrowheads="1"/>
          </p:cNvSpPr>
          <p:nvPr/>
        </p:nvSpPr>
        <p:spPr bwMode="auto">
          <a:xfrm>
            <a:off x="7026276" y="4578350"/>
            <a:ext cx="36513" cy="38100"/>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63" name="object 91"/>
          <p:cNvSpPr>
            <a:spLocks/>
          </p:cNvSpPr>
          <p:nvPr/>
        </p:nvSpPr>
        <p:spPr bwMode="auto">
          <a:xfrm>
            <a:off x="7064376" y="4333876"/>
            <a:ext cx="36513" cy="36513"/>
          </a:xfrm>
          <a:custGeom>
            <a:avLst/>
            <a:gdLst>
              <a:gd name="T0" fmla="*/ 21158 w 42545"/>
              <a:gd name="T1" fmla="*/ 0 h 42545"/>
              <a:gd name="T2" fmla="*/ 12923 w 42545"/>
              <a:gd name="T3" fmla="*/ 1663 h 42545"/>
              <a:gd name="T4" fmla="*/ 6197 w 42545"/>
              <a:gd name="T5" fmla="*/ 6199 h 42545"/>
              <a:gd name="T6" fmla="*/ 1662 w 42545"/>
              <a:gd name="T7" fmla="*/ 12928 h 42545"/>
              <a:gd name="T8" fmla="*/ 0 w 42545"/>
              <a:gd name="T9" fmla="*/ 21170 h 42545"/>
              <a:gd name="T10" fmla="*/ 1662 w 42545"/>
              <a:gd name="T11" fmla="*/ 29406 h 42545"/>
              <a:gd name="T12" fmla="*/ 6197 w 42545"/>
              <a:gd name="T13" fmla="*/ 36131 h 42545"/>
              <a:gd name="T14" fmla="*/ 12923 w 42545"/>
              <a:gd name="T15" fmla="*/ 40666 h 42545"/>
              <a:gd name="T16" fmla="*/ 21158 w 42545"/>
              <a:gd name="T17" fmla="*/ 42329 h 42545"/>
              <a:gd name="T18" fmla="*/ 29393 w 42545"/>
              <a:gd name="T19" fmla="*/ 40666 h 42545"/>
              <a:gd name="T20" fmla="*/ 36118 w 42545"/>
              <a:gd name="T21" fmla="*/ 36131 h 42545"/>
              <a:gd name="T22" fmla="*/ 40653 w 42545"/>
              <a:gd name="T23" fmla="*/ 29406 h 42545"/>
              <a:gd name="T24" fmla="*/ 42316 w 42545"/>
              <a:gd name="T25" fmla="*/ 21170 h 42545"/>
              <a:gd name="T26" fmla="*/ 40653 w 42545"/>
              <a:gd name="T27" fmla="*/ 12928 h 42545"/>
              <a:gd name="T28" fmla="*/ 36118 w 42545"/>
              <a:gd name="T29" fmla="*/ 6199 h 42545"/>
              <a:gd name="T30" fmla="*/ 29393 w 42545"/>
              <a:gd name="T31" fmla="*/ 1663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3"/>
                </a:lnTo>
                <a:lnTo>
                  <a:pt x="6197" y="6199"/>
                </a:lnTo>
                <a:lnTo>
                  <a:pt x="1662" y="12928"/>
                </a:lnTo>
                <a:lnTo>
                  <a:pt x="0" y="21170"/>
                </a:lnTo>
                <a:lnTo>
                  <a:pt x="1662" y="29406"/>
                </a:lnTo>
                <a:lnTo>
                  <a:pt x="6197" y="36131"/>
                </a:lnTo>
                <a:lnTo>
                  <a:pt x="12923" y="40666"/>
                </a:lnTo>
                <a:lnTo>
                  <a:pt x="21158" y="42329"/>
                </a:lnTo>
                <a:lnTo>
                  <a:pt x="29393" y="40666"/>
                </a:lnTo>
                <a:lnTo>
                  <a:pt x="36118" y="36131"/>
                </a:lnTo>
                <a:lnTo>
                  <a:pt x="40653" y="29406"/>
                </a:lnTo>
                <a:lnTo>
                  <a:pt x="42316" y="21170"/>
                </a:lnTo>
                <a:lnTo>
                  <a:pt x="40653" y="12928"/>
                </a:lnTo>
                <a:lnTo>
                  <a:pt x="36118" y="6199"/>
                </a:lnTo>
                <a:lnTo>
                  <a:pt x="29393" y="1663"/>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4" name="object 92"/>
          <p:cNvSpPr>
            <a:spLocks/>
          </p:cNvSpPr>
          <p:nvPr/>
        </p:nvSpPr>
        <p:spPr bwMode="auto">
          <a:xfrm>
            <a:off x="7078663" y="4406901"/>
            <a:ext cx="36512" cy="36513"/>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400 w 42545"/>
              <a:gd name="T19" fmla="*/ 41263 h 43179"/>
              <a:gd name="T20" fmla="*/ 36129 w 42545"/>
              <a:gd name="T21" fmla="*/ 36661 h 43179"/>
              <a:gd name="T22" fmla="*/ 40665 w 42545"/>
              <a:gd name="T23" fmla="*/ 29835 h 43179"/>
              <a:gd name="T24" fmla="*/ 42329 w 42545"/>
              <a:gd name="T25" fmla="*/ 21475 h 43179"/>
              <a:gd name="T26" fmla="*/ 40665 w 42545"/>
              <a:gd name="T27" fmla="*/ 13115 h 43179"/>
              <a:gd name="T28" fmla="*/ 36129 w 42545"/>
              <a:gd name="T29" fmla="*/ 6289 h 43179"/>
              <a:gd name="T30" fmla="*/ 29400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400" y="41263"/>
                </a:lnTo>
                <a:lnTo>
                  <a:pt x="36129" y="36661"/>
                </a:lnTo>
                <a:lnTo>
                  <a:pt x="40665" y="29835"/>
                </a:lnTo>
                <a:lnTo>
                  <a:pt x="42329" y="21475"/>
                </a:lnTo>
                <a:lnTo>
                  <a:pt x="40665" y="13115"/>
                </a:lnTo>
                <a:lnTo>
                  <a:pt x="36129" y="6289"/>
                </a:lnTo>
                <a:lnTo>
                  <a:pt x="29400" y="1687"/>
                </a:lnTo>
                <a:lnTo>
                  <a:pt x="21158" y="0"/>
                </a:lnTo>
                <a:close/>
              </a:path>
            </a:pathLst>
          </a:custGeom>
          <a:solidFill>
            <a:srgbClr val="31015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5" name="object 93"/>
          <p:cNvSpPr>
            <a:spLocks/>
          </p:cNvSpPr>
          <p:nvPr/>
        </p:nvSpPr>
        <p:spPr bwMode="auto">
          <a:xfrm>
            <a:off x="6945313" y="4433888"/>
            <a:ext cx="36512" cy="36512"/>
          </a:xfrm>
          <a:custGeom>
            <a:avLst/>
            <a:gdLst>
              <a:gd name="T0" fmla="*/ 21158 w 42545"/>
              <a:gd name="T1" fmla="*/ 0 h 43179"/>
              <a:gd name="T2" fmla="*/ 12923 w 42545"/>
              <a:gd name="T3" fmla="*/ 1687 h 43179"/>
              <a:gd name="T4" fmla="*/ 6197 w 42545"/>
              <a:gd name="T5" fmla="*/ 6289 h 43179"/>
              <a:gd name="T6" fmla="*/ 1662 w 42545"/>
              <a:gd name="T7" fmla="*/ 13115 h 43179"/>
              <a:gd name="T8" fmla="*/ 0 w 42545"/>
              <a:gd name="T9" fmla="*/ 21475 h 43179"/>
              <a:gd name="T10" fmla="*/ 1662 w 42545"/>
              <a:gd name="T11" fmla="*/ 29835 h 43179"/>
              <a:gd name="T12" fmla="*/ 6197 w 42545"/>
              <a:gd name="T13" fmla="*/ 36661 h 43179"/>
              <a:gd name="T14" fmla="*/ 12923 w 42545"/>
              <a:gd name="T15" fmla="*/ 41263 h 43179"/>
              <a:gd name="T16" fmla="*/ 21158 w 42545"/>
              <a:gd name="T17" fmla="*/ 42951 h 43179"/>
              <a:gd name="T18" fmla="*/ 29393 w 42545"/>
              <a:gd name="T19" fmla="*/ 41263 h 43179"/>
              <a:gd name="T20" fmla="*/ 36118 w 42545"/>
              <a:gd name="T21" fmla="*/ 36661 h 43179"/>
              <a:gd name="T22" fmla="*/ 40653 w 42545"/>
              <a:gd name="T23" fmla="*/ 29835 h 43179"/>
              <a:gd name="T24" fmla="*/ 42316 w 42545"/>
              <a:gd name="T25" fmla="*/ 21475 h 43179"/>
              <a:gd name="T26" fmla="*/ 40653 w 42545"/>
              <a:gd name="T27" fmla="*/ 13115 h 43179"/>
              <a:gd name="T28" fmla="*/ 36118 w 42545"/>
              <a:gd name="T29" fmla="*/ 6289 h 43179"/>
              <a:gd name="T30" fmla="*/ 29393 w 42545"/>
              <a:gd name="T31" fmla="*/ 1687 h 43179"/>
              <a:gd name="T32" fmla="*/ 21158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58" y="0"/>
                </a:moveTo>
                <a:lnTo>
                  <a:pt x="12923" y="1687"/>
                </a:lnTo>
                <a:lnTo>
                  <a:pt x="6197" y="6289"/>
                </a:lnTo>
                <a:lnTo>
                  <a:pt x="1662" y="13115"/>
                </a:lnTo>
                <a:lnTo>
                  <a:pt x="0" y="21475"/>
                </a:lnTo>
                <a:lnTo>
                  <a:pt x="1662" y="29835"/>
                </a:lnTo>
                <a:lnTo>
                  <a:pt x="6197" y="36661"/>
                </a:lnTo>
                <a:lnTo>
                  <a:pt x="12923" y="41263"/>
                </a:lnTo>
                <a:lnTo>
                  <a:pt x="21158" y="42951"/>
                </a:lnTo>
                <a:lnTo>
                  <a:pt x="29393" y="41263"/>
                </a:lnTo>
                <a:lnTo>
                  <a:pt x="36118" y="36661"/>
                </a:lnTo>
                <a:lnTo>
                  <a:pt x="40653" y="29835"/>
                </a:lnTo>
                <a:lnTo>
                  <a:pt x="42316" y="21475"/>
                </a:lnTo>
                <a:lnTo>
                  <a:pt x="40653" y="13115"/>
                </a:lnTo>
                <a:lnTo>
                  <a:pt x="36118" y="6289"/>
                </a:lnTo>
                <a:lnTo>
                  <a:pt x="29393" y="1687"/>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6" name="object 94"/>
          <p:cNvSpPr>
            <a:spLocks/>
          </p:cNvSpPr>
          <p:nvPr/>
        </p:nvSpPr>
        <p:spPr bwMode="auto">
          <a:xfrm>
            <a:off x="7118351" y="4430713"/>
            <a:ext cx="36513" cy="36512"/>
          </a:xfrm>
          <a:custGeom>
            <a:avLst/>
            <a:gdLst>
              <a:gd name="T0" fmla="*/ 21158 w 42545"/>
              <a:gd name="T1" fmla="*/ 0 h 42545"/>
              <a:gd name="T2" fmla="*/ 12923 w 42545"/>
              <a:gd name="T3" fmla="*/ 1662 h 42545"/>
              <a:gd name="T4" fmla="*/ 6197 w 42545"/>
              <a:gd name="T5" fmla="*/ 6197 h 42545"/>
              <a:gd name="T6" fmla="*/ 1662 w 42545"/>
              <a:gd name="T7" fmla="*/ 12923 h 42545"/>
              <a:gd name="T8" fmla="*/ 0 w 42545"/>
              <a:gd name="T9" fmla="*/ 21158 h 42545"/>
              <a:gd name="T10" fmla="*/ 1662 w 42545"/>
              <a:gd name="T11" fmla="*/ 29393 h 42545"/>
              <a:gd name="T12" fmla="*/ 6197 w 42545"/>
              <a:gd name="T13" fmla="*/ 36118 h 42545"/>
              <a:gd name="T14" fmla="*/ 12923 w 42545"/>
              <a:gd name="T15" fmla="*/ 40653 h 42545"/>
              <a:gd name="T16" fmla="*/ 21158 w 42545"/>
              <a:gd name="T17" fmla="*/ 42316 h 42545"/>
              <a:gd name="T18" fmla="*/ 29393 w 42545"/>
              <a:gd name="T19" fmla="*/ 40653 h 42545"/>
              <a:gd name="T20" fmla="*/ 36118 w 42545"/>
              <a:gd name="T21" fmla="*/ 36118 h 42545"/>
              <a:gd name="T22" fmla="*/ 40653 w 42545"/>
              <a:gd name="T23" fmla="*/ 29393 h 42545"/>
              <a:gd name="T24" fmla="*/ 42316 w 42545"/>
              <a:gd name="T25" fmla="*/ 21158 h 42545"/>
              <a:gd name="T26" fmla="*/ 40653 w 42545"/>
              <a:gd name="T27" fmla="*/ 12923 h 42545"/>
              <a:gd name="T28" fmla="*/ 36118 w 42545"/>
              <a:gd name="T29" fmla="*/ 6197 h 42545"/>
              <a:gd name="T30" fmla="*/ 29393 w 42545"/>
              <a:gd name="T31" fmla="*/ 1662 h 42545"/>
              <a:gd name="T32" fmla="*/ 21158 w 42545"/>
              <a:gd name="T33" fmla="*/ 0 h 4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2545">
                <a:moveTo>
                  <a:pt x="21158" y="0"/>
                </a:moveTo>
                <a:lnTo>
                  <a:pt x="12923" y="1662"/>
                </a:lnTo>
                <a:lnTo>
                  <a:pt x="6197" y="6197"/>
                </a:lnTo>
                <a:lnTo>
                  <a:pt x="1662" y="12923"/>
                </a:lnTo>
                <a:lnTo>
                  <a:pt x="0" y="21158"/>
                </a:lnTo>
                <a:lnTo>
                  <a:pt x="1662" y="29393"/>
                </a:lnTo>
                <a:lnTo>
                  <a:pt x="6197" y="36118"/>
                </a:lnTo>
                <a:lnTo>
                  <a:pt x="12923" y="40653"/>
                </a:lnTo>
                <a:lnTo>
                  <a:pt x="21158" y="42316"/>
                </a:lnTo>
                <a:lnTo>
                  <a:pt x="29393" y="40653"/>
                </a:lnTo>
                <a:lnTo>
                  <a:pt x="36118" y="36118"/>
                </a:lnTo>
                <a:lnTo>
                  <a:pt x="40653" y="29393"/>
                </a:lnTo>
                <a:lnTo>
                  <a:pt x="42316" y="21158"/>
                </a:lnTo>
                <a:lnTo>
                  <a:pt x="40653" y="12923"/>
                </a:lnTo>
                <a:lnTo>
                  <a:pt x="36118" y="6197"/>
                </a:lnTo>
                <a:lnTo>
                  <a:pt x="29393" y="1662"/>
                </a:lnTo>
                <a:lnTo>
                  <a:pt x="21158"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7" name="object 95"/>
          <p:cNvSpPr>
            <a:spLocks/>
          </p:cNvSpPr>
          <p:nvPr/>
        </p:nvSpPr>
        <p:spPr bwMode="auto">
          <a:xfrm>
            <a:off x="7150101" y="4502151"/>
            <a:ext cx="36513" cy="36513"/>
          </a:xfrm>
          <a:custGeom>
            <a:avLst/>
            <a:gdLst>
              <a:gd name="T0" fmla="*/ 13286 w 43179"/>
              <a:gd name="T1" fmla="*/ 0 h 43814"/>
              <a:gd name="T2" fmla="*/ 9552 w 43179"/>
              <a:gd name="T3" fmla="*/ 4178 h 43814"/>
              <a:gd name="T4" fmla="*/ 4695 w 43179"/>
              <a:gd name="T5" fmla="*/ 7377 h 43814"/>
              <a:gd name="T6" fmla="*/ 1448 w 43179"/>
              <a:gd name="T7" fmla="*/ 14409 h 43814"/>
              <a:gd name="T8" fmla="*/ 0 w 43179"/>
              <a:gd name="T9" fmla="*/ 22596 h 43814"/>
              <a:gd name="T10" fmla="*/ 535 w 43179"/>
              <a:gd name="T11" fmla="*/ 29260 h 43814"/>
              <a:gd name="T12" fmla="*/ 4126 w 43179"/>
              <a:gd name="T13" fmla="*/ 37049 h 43814"/>
              <a:gd name="T14" fmla="*/ 10343 w 43179"/>
              <a:gd name="T15" fmla="*/ 41475 h 43814"/>
              <a:gd name="T16" fmla="*/ 17441 w 43179"/>
              <a:gd name="T17" fmla="*/ 43248 h 43814"/>
              <a:gd name="T18" fmla="*/ 23675 w 43179"/>
              <a:gd name="T19" fmla="*/ 43078 h 43814"/>
              <a:gd name="T20" fmla="*/ 30444 w 43179"/>
              <a:gd name="T21" fmla="*/ 41897 h 43814"/>
              <a:gd name="T22" fmla="*/ 38407 w 43179"/>
              <a:gd name="T23" fmla="*/ 36398 h 43814"/>
              <a:gd name="T24" fmla="*/ 40553 w 43179"/>
              <a:gd name="T25" fmla="*/ 30937 h 43814"/>
              <a:gd name="T26" fmla="*/ 42611 w 43179"/>
              <a:gd name="T27" fmla="*/ 26073 h 43814"/>
              <a:gd name="T28" fmla="*/ 38623 w 43179"/>
              <a:gd name="T29" fmla="*/ 18719 h 43814"/>
              <a:gd name="T30" fmla="*/ 35727 w 43179"/>
              <a:gd name="T31" fmla="*/ 14325 h 43814"/>
              <a:gd name="T32" fmla="*/ 28179 w 43179"/>
              <a:gd name="T33" fmla="*/ 5930 h 43814"/>
              <a:gd name="T34" fmla="*/ 27688 w 43179"/>
              <a:gd name="T35" fmla="*/ 5930 h 43814"/>
              <a:gd name="T36" fmla="*/ 18989 w 43179"/>
              <a:gd name="T37" fmla="*/ 2730 h 43814"/>
              <a:gd name="T38" fmla="*/ 13286 w 43179"/>
              <a:gd name="T39" fmla="*/ 0 h 43814"/>
              <a:gd name="T40" fmla="*/ 27802 w 43179"/>
              <a:gd name="T41" fmla="*/ 5511 h 43814"/>
              <a:gd name="T42" fmla="*/ 27688 w 43179"/>
              <a:gd name="T43" fmla="*/ 5930 h 43814"/>
              <a:gd name="T44" fmla="*/ 28179 w 43179"/>
              <a:gd name="T45" fmla="*/ 5930 h 43814"/>
              <a:gd name="T46" fmla="*/ 27802 w 43179"/>
              <a:gd name="T47" fmla="*/ 5511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179" h="43814">
                <a:moveTo>
                  <a:pt x="13286" y="0"/>
                </a:moveTo>
                <a:lnTo>
                  <a:pt x="9552" y="4178"/>
                </a:lnTo>
                <a:lnTo>
                  <a:pt x="4695" y="7377"/>
                </a:lnTo>
                <a:lnTo>
                  <a:pt x="1448" y="14409"/>
                </a:lnTo>
                <a:lnTo>
                  <a:pt x="0" y="22596"/>
                </a:lnTo>
                <a:lnTo>
                  <a:pt x="535" y="29260"/>
                </a:lnTo>
                <a:lnTo>
                  <a:pt x="4126" y="37049"/>
                </a:lnTo>
                <a:lnTo>
                  <a:pt x="10343" y="41475"/>
                </a:lnTo>
                <a:lnTo>
                  <a:pt x="17441" y="43248"/>
                </a:lnTo>
                <a:lnTo>
                  <a:pt x="23675" y="43078"/>
                </a:lnTo>
                <a:lnTo>
                  <a:pt x="30444" y="41897"/>
                </a:lnTo>
                <a:lnTo>
                  <a:pt x="38407" y="36398"/>
                </a:lnTo>
                <a:lnTo>
                  <a:pt x="40553" y="30937"/>
                </a:lnTo>
                <a:lnTo>
                  <a:pt x="42611" y="26073"/>
                </a:lnTo>
                <a:lnTo>
                  <a:pt x="38623" y="18719"/>
                </a:lnTo>
                <a:lnTo>
                  <a:pt x="35727" y="14325"/>
                </a:lnTo>
                <a:lnTo>
                  <a:pt x="28179" y="5930"/>
                </a:lnTo>
                <a:lnTo>
                  <a:pt x="27688" y="5930"/>
                </a:lnTo>
                <a:lnTo>
                  <a:pt x="18989" y="2730"/>
                </a:lnTo>
                <a:lnTo>
                  <a:pt x="13286" y="0"/>
                </a:lnTo>
                <a:close/>
              </a:path>
              <a:path w="43179" h="43814">
                <a:moveTo>
                  <a:pt x="27802" y="5511"/>
                </a:moveTo>
                <a:lnTo>
                  <a:pt x="27688" y="5930"/>
                </a:lnTo>
                <a:lnTo>
                  <a:pt x="28179" y="5930"/>
                </a:lnTo>
                <a:lnTo>
                  <a:pt x="27802" y="55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68" name="object 96"/>
          <p:cNvSpPr>
            <a:spLocks noChangeArrowheads="1"/>
          </p:cNvSpPr>
          <p:nvPr/>
        </p:nvSpPr>
        <p:spPr bwMode="auto">
          <a:xfrm>
            <a:off x="7150101" y="4502151"/>
            <a:ext cx="36513" cy="36513"/>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69" name="object 97"/>
          <p:cNvSpPr>
            <a:spLocks/>
          </p:cNvSpPr>
          <p:nvPr/>
        </p:nvSpPr>
        <p:spPr bwMode="auto">
          <a:xfrm>
            <a:off x="7138988" y="4316413"/>
            <a:ext cx="36512" cy="38100"/>
          </a:xfrm>
          <a:custGeom>
            <a:avLst/>
            <a:gdLst>
              <a:gd name="T0" fmla="*/ 13037 w 42545"/>
              <a:gd name="T1" fmla="*/ 0 h 43814"/>
              <a:gd name="T2" fmla="*/ 9367 w 42545"/>
              <a:gd name="T3" fmla="*/ 4165 h 43814"/>
              <a:gd name="T4" fmla="*/ 4584 w 42545"/>
              <a:gd name="T5" fmla="*/ 7348 h 43814"/>
              <a:gd name="T6" fmla="*/ 1401 w 42545"/>
              <a:gd name="T7" fmla="*/ 14376 h 43814"/>
              <a:gd name="T8" fmla="*/ 0 w 42545"/>
              <a:gd name="T9" fmla="*/ 22548 h 43814"/>
              <a:gd name="T10" fmla="*/ 553 w 42545"/>
              <a:gd name="T11" fmla="*/ 29210 h 43814"/>
              <a:gd name="T12" fmla="*/ 4105 w 42545"/>
              <a:gd name="T13" fmla="*/ 37004 h 43814"/>
              <a:gd name="T14" fmla="*/ 10241 w 42545"/>
              <a:gd name="T15" fmla="*/ 41444 h 43814"/>
              <a:gd name="T16" fmla="*/ 17243 w 42545"/>
              <a:gd name="T17" fmla="*/ 43234 h 43814"/>
              <a:gd name="T18" fmla="*/ 23388 w 42545"/>
              <a:gd name="T19" fmla="*/ 43078 h 43814"/>
              <a:gd name="T20" fmla="*/ 30055 w 42545"/>
              <a:gd name="T21" fmla="*/ 41922 h 43814"/>
              <a:gd name="T22" fmla="*/ 37891 w 42545"/>
              <a:gd name="T23" fmla="*/ 36449 h 43814"/>
              <a:gd name="T24" fmla="*/ 39999 w 42545"/>
              <a:gd name="T25" fmla="*/ 30988 h 43814"/>
              <a:gd name="T26" fmla="*/ 42018 w 42545"/>
              <a:gd name="T27" fmla="*/ 26123 h 43814"/>
              <a:gd name="T28" fmla="*/ 38069 w 42545"/>
              <a:gd name="T29" fmla="*/ 18770 h 43814"/>
              <a:gd name="T30" fmla="*/ 35191 w 42545"/>
              <a:gd name="T31" fmla="*/ 14368 h 43814"/>
              <a:gd name="T32" fmla="*/ 27723 w 42545"/>
              <a:gd name="T33" fmla="*/ 5956 h 43814"/>
              <a:gd name="T34" fmla="*/ 27248 w 42545"/>
              <a:gd name="T35" fmla="*/ 5956 h 43814"/>
              <a:gd name="T36" fmla="*/ 18663 w 42545"/>
              <a:gd name="T37" fmla="*/ 2743 h 43814"/>
              <a:gd name="T38" fmla="*/ 13037 w 42545"/>
              <a:gd name="T39" fmla="*/ 0 h 43814"/>
              <a:gd name="T40" fmla="*/ 27363 w 42545"/>
              <a:gd name="T41" fmla="*/ 5549 h 43814"/>
              <a:gd name="T42" fmla="*/ 27248 w 42545"/>
              <a:gd name="T43" fmla="*/ 5956 h 43814"/>
              <a:gd name="T44" fmla="*/ 27723 w 42545"/>
              <a:gd name="T45" fmla="*/ 5956 h 43814"/>
              <a:gd name="T46" fmla="*/ 27363 w 42545"/>
              <a:gd name="T47" fmla="*/ 5549 h 4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45" h="43814">
                <a:moveTo>
                  <a:pt x="13037" y="0"/>
                </a:moveTo>
                <a:lnTo>
                  <a:pt x="9367" y="4165"/>
                </a:lnTo>
                <a:lnTo>
                  <a:pt x="4584" y="7348"/>
                </a:lnTo>
                <a:lnTo>
                  <a:pt x="1401" y="14376"/>
                </a:lnTo>
                <a:lnTo>
                  <a:pt x="0" y="22548"/>
                </a:lnTo>
                <a:lnTo>
                  <a:pt x="553" y="29210"/>
                </a:lnTo>
                <a:lnTo>
                  <a:pt x="4105" y="37004"/>
                </a:lnTo>
                <a:lnTo>
                  <a:pt x="10241" y="41444"/>
                </a:lnTo>
                <a:lnTo>
                  <a:pt x="17243" y="43234"/>
                </a:lnTo>
                <a:lnTo>
                  <a:pt x="23388" y="43078"/>
                </a:lnTo>
                <a:lnTo>
                  <a:pt x="30055" y="41922"/>
                </a:lnTo>
                <a:lnTo>
                  <a:pt x="37891" y="36449"/>
                </a:lnTo>
                <a:lnTo>
                  <a:pt x="39999" y="30988"/>
                </a:lnTo>
                <a:lnTo>
                  <a:pt x="42018" y="26123"/>
                </a:lnTo>
                <a:lnTo>
                  <a:pt x="38069" y="18770"/>
                </a:lnTo>
                <a:lnTo>
                  <a:pt x="35191" y="14368"/>
                </a:lnTo>
                <a:lnTo>
                  <a:pt x="27723" y="5956"/>
                </a:lnTo>
                <a:lnTo>
                  <a:pt x="27248" y="5956"/>
                </a:lnTo>
                <a:lnTo>
                  <a:pt x="18663" y="2743"/>
                </a:lnTo>
                <a:lnTo>
                  <a:pt x="13037" y="0"/>
                </a:lnTo>
                <a:close/>
              </a:path>
              <a:path w="42545" h="43814">
                <a:moveTo>
                  <a:pt x="27363" y="5549"/>
                </a:moveTo>
                <a:lnTo>
                  <a:pt x="27248" y="5956"/>
                </a:lnTo>
                <a:lnTo>
                  <a:pt x="27723" y="5956"/>
                </a:lnTo>
                <a:lnTo>
                  <a:pt x="27363" y="5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0" name="object 98"/>
          <p:cNvSpPr>
            <a:spLocks noChangeArrowheads="1"/>
          </p:cNvSpPr>
          <p:nvPr/>
        </p:nvSpPr>
        <p:spPr bwMode="auto">
          <a:xfrm>
            <a:off x="7138988" y="4316413"/>
            <a:ext cx="36512" cy="36512"/>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1" name="object 99"/>
          <p:cNvSpPr>
            <a:spLocks/>
          </p:cNvSpPr>
          <p:nvPr/>
        </p:nvSpPr>
        <p:spPr bwMode="auto">
          <a:xfrm>
            <a:off x="7113588" y="4364038"/>
            <a:ext cx="36512" cy="36512"/>
          </a:xfrm>
          <a:custGeom>
            <a:avLst/>
            <a:gdLst>
              <a:gd name="T0" fmla="*/ 21170 w 42545"/>
              <a:gd name="T1" fmla="*/ 0 h 43179"/>
              <a:gd name="T2" fmla="*/ 12928 w 42545"/>
              <a:gd name="T3" fmla="*/ 1689 h 43179"/>
              <a:gd name="T4" fmla="*/ 6199 w 42545"/>
              <a:gd name="T5" fmla="*/ 6296 h 43179"/>
              <a:gd name="T6" fmla="*/ 1663 w 42545"/>
              <a:gd name="T7" fmla="*/ 13126 h 43179"/>
              <a:gd name="T8" fmla="*/ 0 w 42545"/>
              <a:gd name="T9" fmla="*/ 21488 h 43179"/>
              <a:gd name="T10" fmla="*/ 1663 w 42545"/>
              <a:gd name="T11" fmla="*/ 29848 h 43179"/>
              <a:gd name="T12" fmla="*/ 6199 w 42545"/>
              <a:gd name="T13" fmla="*/ 36674 h 43179"/>
              <a:gd name="T14" fmla="*/ 12928 w 42545"/>
              <a:gd name="T15" fmla="*/ 41276 h 43179"/>
              <a:gd name="T16" fmla="*/ 21170 w 42545"/>
              <a:gd name="T17" fmla="*/ 42964 h 43179"/>
              <a:gd name="T18" fmla="*/ 29406 w 42545"/>
              <a:gd name="T19" fmla="*/ 41276 h 43179"/>
              <a:gd name="T20" fmla="*/ 36131 w 42545"/>
              <a:gd name="T21" fmla="*/ 36674 h 43179"/>
              <a:gd name="T22" fmla="*/ 40666 w 42545"/>
              <a:gd name="T23" fmla="*/ 29848 h 43179"/>
              <a:gd name="T24" fmla="*/ 42329 w 42545"/>
              <a:gd name="T25" fmla="*/ 21488 h 43179"/>
              <a:gd name="T26" fmla="*/ 40666 w 42545"/>
              <a:gd name="T27" fmla="*/ 13126 h 43179"/>
              <a:gd name="T28" fmla="*/ 36131 w 42545"/>
              <a:gd name="T29" fmla="*/ 6296 h 43179"/>
              <a:gd name="T30" fmla="*/ 29406 w 42545"/>
              <a:gd name="T31" fmla="*/ 1689 h 43179"/>
              <a:gd name="T32" fmla="*/ 21170 w 42545"/>
              <a:gd name="T33" fmla="*/ 0 h 4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45" h="43179">
                <a:moveTo>
                  <a:pt x="21170" y="0"/>
                </a:moveTo>
                <a:lnTo>
                  <a:pt x="12928" y="1689"/>
                </a:lnTo>
                <a:lnTo>
                  <a:pt x="6199" y="6296"/>
                </a:lnTo>
                <a:lnTo>
                  <a:pt x="1663" y="13126"/>
                </a:lnTo>
                <a:lnTo>
                  <a:pt x="0" y="21488"/>
                </a:lnTo>
                <a:lnTo>
                  <a:pt x="1663" y="29848"/>
                </a:lnTo>
                <a:lnTo>
                  <a:pt x="6199" y="36674"/>
                </a:lnTo>
                <a:lnTo>
                  <a:pt x="12928" y="41276"/>
                </a:lnTo>
                <a:lnTo>
                  <a:pt x="21170" y="42964"/>
                </a:lnTo>
                <a:lnTo>
                  <a:pt x="29406" y="41276"/>
                </a:lnTo>
                <a:lnTo>
                  <a:pt x="36131" y="36674"/>
                </a:lnTo>
                <a:lnTo>
                  <a:pt x="40666" y="29848"/>
                </a:lnTo>
                <a:lnTo>
                  <a:pt x="42329" y="21488"/>
                </a:lnTo>
                <a:lnTo>
                  <a:pt x="40666" y="13126"/>
                </a:lnTo>
                <a:lnTo>
                  <a:pt x="36131" y="6296"/>
                </a:lnTo>
                <a:lnTo>
                  <a:pt x="29406" y="1689"/>
                </a:lnTo>
                <a:lnTo>
                  <a:pt x="21170" y="0"/>
                </a:lnTo>
                <a:close/>
              </a:path>
            </a:pathLst>
          </a:custGeom>
          <a:solidFill>
            <a:srgbClr val="3101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2" name="object 100"/>
          <p:cNvSpPr>
            <a:spLocks/>
          </p:cNvSpPr>
          <p:nvPr/>
        </p:nvSpPr>
        <p:spPr bwMode="auto">
          <a:xfrm>
            <a:off x="6338889" y="4376739"/>
            <a:ext cx="490537" cy="65087"/>
          </a:xfrm>
          <a:custGeom>
            <a:avLst/>
            <a:gdLst>
              <a:gd name="T0" fmla="*/ 497150 w 573404"/>
              <a:gd name="T1" fmla="*/ 42642 h 76200"/>
              <a:gd name="T2" fmla="*/ 497077 w 573404"/>
              <a:gd name="T3" fmla="*/ 75806 h 76200"/>
              <a:gd name="T4" fmla="*/ 563677 w 573404"/>
              <a:gd name="T5" fmla="*/ 42684 h 76200"/>
              <a:gd name="T6" fmla="*/ 516102 w 573404"/>
              <a:gd name="T7" fmla="*/ 42684 h 76200"/>
              <a:gd name="T8" fmla="*/ 497150 w 573404"/>
              <a:gd name="T9" fmla="*/ 42642 h 76200"/>
              <a:gd name="T10" fmla="*/ 497170 w 573404"/>
              <a:gd name="T11" fmla="*/ 33156 h 76200"/>
              <a:gd name="T12" fmla="*/ 497150 w 573404"/>
              <a:gd name="T13" fmla="*/ 42642 h 76200"/>
              <a:gd name="T14" fmla="*/ 516102 w 573404"/>
              <a:gd name="T15" fmla="*/ 42684 h 76200"/>
              <a:gd name="T16" fmla="*/ 516127 w 573404"/>
              <a:gd name="T17" fmla="*/ 33197 h 76200"/>
              <a:gd name="T18" fmla="*/ 497170 w 573404"/>
              <a:gd name="T19" fmla="*/ 33156 h 76200"/>
              <a:gd name="T20" fmla="*/ 497243 w 573404"/>
              <a:gd name="T21" fmla="*/ 0 h 76200"/>
              <a:gd name="T22" fmla="*/ 497170 w 573404"/>
              <a:gd name="T23" fmla="*/ 33156 h 76200"/>
              <a:gd name="T24" fmla="*/ 516127 w 573404"/>
              <a:gd name="T25" fmla="*/ 33197 h 76200"/>
              <a:gd name="T26" fmla="*/ 516102 w 573404"/>
              <a:gd name="T27" fmla="*/ 42684 h 76200"/>
              <a:gd name="T28" fmla="*/ 563677 w 573404"/>
              <a:gd name="T29" fmla="*/ 42684 h 76200"/>
              <a:gd name="T30" fmla="*/ 572973 w 573404"/>
              <a:gd name="T31" fmla="*/ 38061 h 76200"/>
              <a:gd name="T32" fmla="*/ 497243 w 573404"/>
              <a:gd name="T33" fmla="*/ 0 h 76200"/>
              <a:gd name="T34" fmla="*/ 25 w 573404"/>
              <a:gd name="T35" fmla="*/ 32067 h 76200"/>
              <a:gd name="T36" fmla="*/ 0 w 573404"/>
              <a:gd name="T37" fmla="*/ 41541 h 76200"/>
              <a:gd name="T38" fmla="*/ 497150 w 573404"/>
              <a:gd name="T39" fmla="*/ 42642 h 76200"/>
              <a:gd name="T40" fmla="*/ 497170 w 573404"/>
              <a:gd name="T41" fmla="*/ 33156 h 76200"/>
              <a:gd name="T42" fmla="*/ 25 w 573404"/>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0" y="42642"/>
                </a:moveTo>
                <a:lnTo>
                  <a:pt x="497077" y="75806"/>
                </a:lnTo>
                <a:lnTo>
                  <a:pt x="563677" y="42684"/>
                </a:lnTo>
                <a:lnTo>
                  <a:pt x="516102" y="42684"/>
                </a:lnTo>
                <a:lnTo>
                  <a:pt x="497150" y="42642"/>
                </a:lnTo>
                <a:close/>
              </a:path>
              <a:path w="573404" h="76200">
                <a:moveTo>
                  <a:pt x="497170" y="33156"/>
                </a:moveTo>
                <a:lnTo>
                  <a:pt x="497150" y="42642"/>
                </a:lnTo>
                <a:lnTo>
                  <a:pt x="516102" y="42684"/>
                </a:lnTo>
                <a:lnTo>
                  <a:pt x="516127" y="33197"/>
                </a:lnTo>
                <a:lnTo>
                  <a:pt x="497170" y="33156"/>
                </a:lnTo>
                <a:close/>
              </a:path>
              <a:path w="573404" h="76200">
                <a:moveTo>
                  <a:pt x="497243" y="0"/>
                </a:moveTo>
                <a:lnTo>
                  <a:pt x="497170" y="33156"/>
                </a:lnTo>
                <a:lnTo>
                  <a:pt x="516127" y="33197"/>
                </a:lnTo>
                <a:lnTo>
                  <a:pt x="516102" y="42684"/>
                </a:lnTo>
                <a:lnTo>
                  <a:pt x="563677" y="42684"/>
                </a:lnTo>
                <a:lnTo>
                  <a:pt x="572973" y="38061"/>
                </a:lnTo>
                <a:lnTo>
                  <a:pt x="497243" y="0"/>
                </a:lnTo>
                <a:close/>
              </a:path>
              <a:path w="573404" h="76200">
                <a:moveTo>
                  <a:pt x="25" y="32067"/>
                </a:moveTo>
                <a:lnTo>
                  <a:pt x="0" y="41541"/>
                </a:lnTo>
                <a:lnTo>
                  <a:pt x="497150" y="42642"/>
                </a:lnTo>
                <a:lnTo>
                  <a:pt x="497170" y="33156"/>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3" name="object 101"/>
          <p:cNvSpPr>
            <a:spLocks noChangeArrowheads="1"/>
          </p:cNvSpPr>
          <p:nvPr/>
        </p:nvSpPr>
        <p:spPr bwMode="auto">
          <a:xfrm>
            <a:off x="5908676" y="4776788"/>
            <a:ext cx="322263" cy="315912"/>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4" name="object 102"/>
          <p:cNvSpPr>
            <a:spLocks noChangeArrowheads="1"/>
          </p:cNvSpPr>
          <p:nvPr/>
        </p:nvSpPr>
        <p:spPr bwMode="auto">
          <a:xfrm>
            <a:off x="5848350" y="4740275"/>
            <a:ext cx="406400" cy="388938"/>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5" name="object 103"/>
          <p:cNvSpPr>
            <a:spLocks noChangeArrowheads="1"/>
          </p:cNvSpPr>
          <p:nvPr/>
        </p:nvSpPr>
        <p:spPr bwMode="auto">
          <a:xfrm>
            <a:off x="6997701" y="4810126"/>
            <a:ext cx="252413" cy="284163"/>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6" name="object 104"/>
          <p:cNvSpPr>
            <a:spLocks noChangeArrowheads="1"/>
          </p:cNvSpPr>
          <p:nvPr/>
        </p:nvSpPr>
        <p:spPr bwMode="auto">
          <a:xfrm>
            <a:off x="6907214" y="4786313"/>
            <a:ext cx="371475" cy="347662"/>
          </a:xfrm>
          <a:prstGeom prst="rect">
            <a:avLst/>
          </a:prstGeom>
          <a:blipFill dpi="0" rotWithShape="1">
            <a:blip r:embed="rId3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7" name="object 105"/>
          <p:cNvSpPr>
            <a:spLocks/>
          </p:cNvSpPr>
          <p:nvPr/>
        </p:nvSpPr>
        <p:spPr bwMode="auto">
          <a:xfrm>
            <a:off x="6338889" y="4868864"/>
            <a:ext cx="490537" cy="65087"/>
          </a:xfrm>
          <a:custGeom>
            <a:avLst/>
            <a:gdLst>
              <a:gd name="T0" fmla="*/ 497786 w 574039"/>
              <a:gd name="T1" fmla="*/ 42634 h 76200"/>
              <a:gd name="T2" fmla="*/ 497674 w 574039"/>
              <a:gd name="T3" fmla="*/ 75806 h 76200"/>
              <a:gd name="T4" fmla="*/ 564439 w 574039"/>
              <a:gd name="T5" fmla="*/ 42697 h 76200"/>
              <a:gd name="T6" fmla="*/ 516737 w 574039"/>
              <a:gd name="T7" fmla="*/ 42697 h 76200"/>
              <a:gd name="T8" fmla="*/ 497786 w 574039"/>
              <a:gd name="T9" fmla="*/ 42634 h 76200"/>
              <a:gd name="T10" fmla="*/ 497817 w 574039"/>
              <a:gd name="T11" fmla="*/ 33160 h 76200"/>
              <a:gd name="T12" fmla="*/ 497786 w 574039"/>
              <a:gd name="T13" fmla="*/ 42634 h 76200"/>
              <a:gd name="T14" fmla="*/ 516737 w 574039"/>
              <a:gd name="T15" fmla="*/ 42697 h 76200"/>
              <a:gd name="T16" fmla="*/ 516763 w 574039"/>
              <a:gd name="T17" fmla="*/ 33223 h 76200"/>
              <a:gd name="T18" fmla="*/ 497817 w 574039"/>
              <a:gd name="T19" fmla="*/ 33160 h 76200"/>
              <a:gd name="T20" fmla="*/ 497928 w 574039"/>
              <a:gd name="T21" fmla="*/ 0 h 76200"/>
              <a:gd name="T22" fmla="*/ 497817 w 574039"/>
              <a:gd name="T23" fmla="*/ 33160 h 76200"/>
              <a:gd name="T24" fmla="*/ 516763 w 574039"/>
              <a:gd name="T25" fmla="*/ 33223 h 76200"/>
              <a:gd name="T26" fmla="*/ 516737 w 574039"/>
              <a:gd name="T27" fmla="*/ 42697 h 76200"/>
              <a:gd name="T28" fmla="*/ 564439 w 574039"/>
              <a:gd name="T29" fmla="*/ 42697 h 76200"/>
              <a:gd name="T30" fmla="*/ 573608 w 574039"/>
              <a:gd name="T31" fmla="*/ 38150 h 76200"/>
              <a:gd name="T32" fmla="*/ 497928 w 574039"/>
              <a:gd name="T33" fmla="*/ 0 h 76200"/>
              <a:gd name="T34" fmla="*/ 25 w 574039"/>
              <a:gd name="T35" fmla="*/ 31521 h 76200"/>
              <a:gd name="T36" fmla="*/ 0 w 574039"/>
              <a:gd name="T37" fmla="*/ 40995 h 76200"/>
              <a:gd name="T38" fmla="*/ 497786 w 574039"/>
              <a:gd name="T39" fmla="*/ 42634 h 76200"/>
              <a:gd name="T40" fmla="*/ 497817 w 574039"/>
              <a:gd name="T41" fmla="*/ 33160 h 76200"/>
              <a:gd name="T42" fmla="*/ 25 w 574039"/>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76200">
                <a:moveTo>
                  <a:pt x="497786" y="42634"/>
                </a:moveTo>
                <a:lnTo>
                  <a:pt x="497674" y="75806"/>
                </a:lnTo>
                <a:lnTo>
                  <a:pt x="564439" y="42697"/>
                </a:lnTo>
                <a:lnTo>
                  <a:pt x="516737" y="42697"/>
                </a:lnTo>
                <a:lnTo>
                  <a:pt x="497786" y="42634"/>
                </a:lnTo>
                <a:close/>
              </a:path>
              <a:path w="574039" h="76200">
                <a:moveTo>
                  <a:pt x="497817" y="33160"/>
                </a:moveTo>
                <a:lnTo>
                  <a:pt x="497786" y="42634"/>
                </a:lnTo>
                <a:lnTo>
                  <a:pt x="516737" y="42697"/>
                </a:lnTo>
                <a:lnTo>
                  <a:pt x="516763" y="33223"/>
                </a:lnTo>
                <a:lnTo>
                  <a:pt x="497817" y="33160"/>
                </a:lnTo>
                <a:close/>
              </a:path>
              <a:path w="574039" h="76200">
                <a:moveTo>
                  <a:pt x="497928" y="0"/>
                </a:moveTo>
                <a:lnTo>
                  <a:pt x="497817" y="33160"/>
                </a:lnTo>
                <a:lnTo>
                  <a:pt x="516763" y="33223"/>
                </a:lnTo>
                <a:lnTo>
                  <a:pt x="516737" y="42697"/>
                </a:lnTo>
                <a:lnTo>
                  <a:pt x="564439" y="42697"/>
                </a:lnTo>
                <a:lnTo>
                  <a:pt x="573608" y="38150"/>
                </a:lnTo>
                <a:lnTo>
                  <a:pt x="497928" y="0"/>
                </a:lnTo>
                <a:close/>
              </a:path>
              <a:path w="574039" h="76200">
                <a:moveTo>
                  <a:pt x="25" y="31521"/>
                </a:moveTo>
                <a:lnTo>
                  <a:pt x="0" y="40995"/>
                </a:lnTo>
                <a:lnTo>
                  <a:pt x="497786" y="42634"/>
                </a:lnTo>
                <a:lnTo>
                  <a:pt x="497817" y="33160"/>
                </a:lnTo>
                <a:lnTo>
                  <a:pt x="25"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78" name="object 106"/>
          <p:cNvSpPr>
            <a:spLocks noChangeArrowheads="1"/>
          </p:cNvSpPr>
          <p:nvPr/>
        </p:nvSpPr>
        <p:spPr bwMode="auto">
          <a:xfrm>
            <a:off x="5899150" y="5253039"/>
            <a:ext cx="331788" cy="320675"/>
          </a:xfrm>
          <a:prstGeom prst="rect">
            <a:avLst/>
          </a:prstGeom>
          <a:blipFill dpi="0" rotWithShape="1">
            <a:blip r:embed="rId3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79" name="object 107"/>
          <p:cNvSpPr>
            <a:spLocks noChangeArrowheads="1"/>
          </p:cNvSpPr>
          <p:nvPr/>
        </p:nvSpPr>
        <p:spPr bwMode="auto">
          <a:xfrm>
            <a:off x="5867400" y="5214939"/>
            <a:ext cx="414338" cy="409575"/>
          </a:xfrm>
          <a:prstGeom prst="rect">
            <a:avLst/>
          </a:prstGeom>
          <a:blipFill dpi="0" rotWithShape="1">
            <a:blip r:embed="rId3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0" name="object 108"/>
          <p:cNvSpPr>
            <a:spLocks noChangeArrowheads="1"/>
          </p:cNvSpPr>
          <p:nvPr/>
        </p:nvSpPr>
        <p:spPr bwMode="auto">
          <a:xfrm>
            <a:off x="6891338" y="5391150"/>
            <a:ext cx="61912" cy="57150"/>
          </a:xfrm>
          <a:prstGeom prst="rect">
            <a:avLst/>
          </a:prstGeom>
          <a:blipFill dpi="0" rotWithShape="1">
            <a:blip r:embed="rId3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1" name="object 109"/>
          <p:cNvSpPr>
            <a:spLocks noChangeArrowheads="1"/>
          </p:cNvSpPr>
          <p:nvPr/>
        </p:nvSpPr>
        <p:spPr bwMode="auto">
          <a:xfrm>
            <a:off x="6888164" y="5386389"/>
            <a:ext cx="219075" cy="117475"/>
          </a:xfrm>
          <a:prstGeom prst="rect">
            <a:avLst/>
          </a:prstGeom>
          <a:blipFill dpi="0" rotWithShape="1">
            <a:blip r:embed="rId3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2" name="object 110"/>
          <p:cNvSpPr>
            <a:spLocks noChangeArrowheads="1"/>
          </p:cNvSpPr>
          <p:nvPr/>
        </p:nvSpPr>
        <p:spPr bwMode="auto">
          <a:xfrm>
            <a:off x="7227889" y="5360988"/>
            <a:ext cx="103187" cy="107950"/>
          </a:xfrm>
          <a:prstGeom prst="rect">
            <a:avLst/>
          </a:prstGeom>
          <a:blipFill dpi="0" rotWithShape="1">
            <a:blip r:embed="rId4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3" name="object 111"/>
          <p:cNvSpPr>
            <a:spLocks noChangeArrowheads="1"/>
          </p:cNvSpPr>
          <p:nvPr/>
        </p:nvSpPr>
        <p:spPr bwMode="auto">
          <a:xfrm>
            <a:off x="6923088" y="5397501"/>
            <a:ext cx="184150" cy="144463"/>
          </a:xfrm>
          <a:prstGeom prst="rect">
            <a:avLst/>
          </a:prstGeom>
          <a:blipFill dpi="0" rotWithShape="1">
            <a:blip r:embed="rId4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4" name="object 112"/>
          <p:cNvSpPr>
            <a:spLocks noChangeArrowheads="1"/>
          </p:cNvSpPr>
          <p:nvPr/>
        </p:nvSpPr>
        <p:spPr bwMode="auto">
          <a:xfrm>
            <a:off x="6923089" y="5497513"/>
            <a:ext cx="65087" cy="44450"/>
          </a:xfrm>
          <a:prstGeom prst="rect">
            <a:avLst/>
          </a:prstGeom>
          <a:blipFill dpi="0" rotWithShape="1">
            <a:blip r:embed="rId4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5" name="object 113"/>
          <p:cNvSpPr>
            <a:spLocks noChangeArrowheads="1"/>
          </p:cNvSpPr>
          <p:nvPr/>
        </p:nvSpPr>
        <p:spPr bwMode="auto">
          <a:xfrm>
            <a:off x="7000876" y="5321300"/>
            <a:ext cx="119063" cy="71438"/>
          </a:xfrm>
          <a:prstGeom prst="rect">
            <a:avLst/>
          </a:prstGeom>
          <a:blipFill dpi="0" rotWithShape="1">
            <a:blip r:embed="rId4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6" name="object 114"/>
          <p:cNvSpPr>
            <a:spLocks noChangeArrowheads="1"/>
          </p:cNvSpPr>
          <p:nvPr/>
        </p:nvSpPr>
        <p:spPr bwMode="auto">
          <a:xfrm>
            <a:off x="7077075" y="5497513"/>
            <a:ext cx="96838" cy="80962"/>
          </a:xfrm>
          <a:prstGeom prst="rect">
            <a:avLst/>
          </a:prstGeom>
          <a:blipFill dpi="0" rotWithShape="1">
            <a:blip r:embed="rId4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7" name="object 115"/>
          <p:cNvSpPr>
            <a:spLocks noChangeArrowheads="1"/>
          </p:cNvSpPr>
          <p:nvPr/>
        </p:nvSpPr>
        <p:spPr bwMode="auto">
          <a:xfrm>
            <a:off x="7077076" y="5535613"/>
            <a:ext cx="47625" cy="42862"/>
          </a:xfrm>
          <a:prstGeom prst="rect">
            <a:avLst/>
          </a:prstGeom>
          <a:blipFill dpi="0" rotWithShape="1">
            <a:blip r:embed="rId4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8" name="object 116"/>
          <p:cNvSpPr>
            <a:spLocks noChangeArrowheads="1"/>
          </p:cNvSpPr>
          <p:nvPr/>
        </p:nvSpPr>
        <p:spPr bwMode="auto">
          <a:xfrm>
            <a:off x="7126288" y="5391151"/>
            <a:ext cx="61912" cy="61913"/>
          </a:xfrm>
          <a:prstGeom prst="rect">
            <a:avLst/>
          </a:prstGeom>
          <a:blipFill dpi="0" rotWithShape="1">
            <a:blip r:embed="rId4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89" name="object 117"/>
          <p:cNvSpPr>
            <a:spLocks/>
          </p:cNvSpPr>
          <p:nvPr/>
        </p:nvSpPr>
        <p:spPr bwMode="auto">
          <a:xfrm>
            <a:off x="6338889" y="5357814"/>
            <a:ext cx="490537" cy="65087"/>
          </a:xfrm>
          <a:custGeom>
            <a:avLst/>
            <a:gdLst>
              <a:gd name="T0" fmla="*/ 497150 w 573404"/>
              <a:gd name="T1" fmla="*/ 42642 h 76200"/>
              <a:gd name="T2" fmla="*/ 497077 w 573404"/>
              <a:gd name="T3" fmla="*/ 75806 h 76200"/>
              <a:gd name="T4" fmla="*/ 563677 w 573404"/>
              <a:gd name="T5" fmla="*/ 42684 h 76200"/>
              <a:gd name="T6" fmla="*/ 516102 w 573404"/>
              <a:gd name="T7" fmla="*/ 42684 h 76200"/>
              <a:gd name="T8" fmla="*/ 497150 w 573404"/>
              <a:gd name="T9" fmla="*/ 42642 h 76200"/>
              <a:gd name="T10" fmla="*/ 497170 w 573404"/>
              <a:gd name="T11" fmla="*/ 33156 h 76200"/>
              <a:gd name="T12" fmla="*/ 497150 w 573404"/>
              <a:gd name="T13" fmla="*/ 42642 h 76200"/>
              <a:gd name="T14" fmla="*/ 516102 w 573404"/>
              <a:gd name="T15" fmla="*/ 42684 h 76200"/>
              <a:gd name="T16" fmla="*/ 516127 w 573404"/>
              <a:gd name="T17" fmla="*/ 33197 h 76200"/>
              <a:gd name="T18" fmla="*/ 497170 w 573404"/>
              <a:gd name="T19" fmla="*/ 33156 h 76200"/>
              <a:gd name="T20" fmla="*/ 497243 w 573404"/>
              <a:gd name="T21" fmla="*/ 0 h 76200"/>
              <a:gd name="T22" fmla="*/ 497170 w 573404"/>
              <a:gd name="T23" fmla="*/ 33156 h 76200"/>
              <a:gd name="T24" fmla="*/ 516127 w 573404"/>
              <a:gd name="T25" fmla="*/ 33197 h 76200"/>
              <a:gd name="T26" fmla="*/ 516102 w 573404"/>
              <a:gd name="T27" fmla="*/ 42684 h 76200"/>
              <a:gd name="T28" fmla="*/ 563677 w 573404"/>
              <a:gd name="T29" fmla="*/ 42684 h 76200"/>
              <a:gd name="T30" fmla="*/ 572973 w 573404"/>
              <a:gd name="T31" fmla="*/ 38061 h 76200"/>
              <a:gd name="T32" fmla="*/ 497243 w 573404"/>
              <a:gd name="T33" fmla="*/ 0 h 76200"/>
              <a:gd name="T34" fmla="*/ 25 w 573404"/>
              <a:gd name="T35" fmla="*/ 32067 h 76200"/>
              <a:gd name="T36" fmla="*/ 0 w 573404"/>
              <a:gd name="T37" fmla="*/ 41541 h 76200"/>
              <a:gd name="T38" fmla="*/ 497150 w 573404"/>
              <a:gd name="T39" fmla="*/ 42642 h 76200"/>
              <a:gd name="T40" fmla="*/ 497170 w 573404"/>
              <a:gd name="T41" fmla="*/ 33156 h 76200"/>
              <a:gd name="T42" fmla="*/ 25 w 573404"/>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0" y="42642"/>
                </a:moveTo>
                <a:lnTo>
                  <a:pt x="497077" y="75806"/>
                </a:lnTo>
                <a:lnTo>
                  <a:pt x="563677" y="42684"/>
                </a:lnTo>
                <a:lnTo>
                  <a:pt x="516102" y="42684"/>
                </a:lnTo>
                <a:lnTo>
                  <a:pt x="497150" y="42642"/>
                </a:lnTo>
                <a:close/>
              </a:path>
              <a:path w="573404" h="76200">
                <a:moveTo>
                  <a:pt x="497170" y="33156"/>
                </a:moveTo>
                <a:lnTo>
                  <a:pt x="497150" y="42642"/>
                </a:lnTo>
                <a:lnTo>
                  <a:pt x="516102" y="42684"/>
                </a:lnTo>
                <a:lnTo>
                  <a:pt x="516127" y="33197"/>
                </a:lnTo>
                <a:lnTo>
                  <a:pt x="497170" y="33156"/>
                </a:lnTo>
                <a:close/>
              </a:path>
              <a:path w="573404" h="76200">
                <a:moveTo>
                  <a:pt x="497243" y="0"/>
                </a:moveTo>
                <a:lnTo>
                  <a:pt x="497170" y="33156"/>
                </a:lnTo>
                <a:lnTo>
                  <a:pt x="516127" y="33197"/>
                </a:lnTo>
                <a:lnTo>
                  <a:pt x="516102" y="42684"/>
                </a:lnTo>
                <a:lnTo>
                  <a:pt x="563677" y="42684"/>
                </a:lnTo>
                <a:lnTo>
                  <a:pt x="572973" y="38061"/>
                </a:lnTo>
                <a:lnTo>
                  <a:pt x="497243" y="0"/>
                </a:lnTo>
                <a:close/>
              </a:path>
              <a:path w="573404" h="76200">
                <a:moveTo>
                  <a:pt x="25" y="32067"/>
                </a:moveTo>
                <a:lnTo>
                  <a:pt x="0" y="41541"/>
                </a:lnTo>
                <a:lnTo>
                  <a:pt x="497150" y="42642"/>
                </a:lnTo>
                <a:lnTo>
                  <a:pt x="497170" y="33156"/>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0" name="object 118"/>
          <p:cNvSpPr>
            <a:spLocks/>
          </p:cNvSpPr>
          <p:nvPr/>
        </p:nvSpPr>
        <p:spPr bwMode="auto">
          <a:xfrm>
            <a:off x="7115175" y="5632450"/>
            <a:ext cx="236538" cy="236538"/>
          </a:xfrm>
          <a:custGeom>
            <a:avLst/>
            <a:gdLst>
              <a:gd name="T0" fmla="*/ 138023 w 276225"/>
              <a:gd name="T1" fmla="*/ 0 h 276225"/>
              <a:gd name="T2" fmla="*/ 94398 w 276225"/>
              <a:gd name="T3" fmla="*/ 7036 h 276225"/>
              <a:gd name="T4" fmla="*/ 56509 w 276225"/>
              <a:gd name="T5" fmla="*/ 26631 h 276225"/>
              <a:gd name="T6" fmla="*/ 26631 w 276225"/>
              <a:gd name="T7" fmla="*/ 56510 h 276225"/>
              <a:gd name="T8" fmla="*/ 7036 w 276225"/>
              <a:gd name="T9" fmla="*/ 94400 h 276225"/>
              <a:gd name="T10" fmla="*/ 0 w 276225"/>
              <a:gd name="T11" fmla="*/ 138027 h 276225"/>
              <a:gd name="T12" fmla="*/ 7036 w 276225"/>
              <a:gd name="T13" fmla="*/ 181654 h 276225"/>
              <a:gd name="T14" fmla="*/ 26631 w 276225"/>
              <a:gd name="T15" fmla="*/ 219545 h 276225"/>
              <a:gd name="T16" fmla="*/ 56509 w 276225"/>
              <a:gd name="T17" fmla="*/ 249424 h 276225"/>
              <a:gd name="T18" fmla="*/ 94398 w 276225"/>
              <a:gd name="T19" fmla="*/ 269019 h 276225"/>
              <a:gd name="T20" fmla="*/ 138023 w 276225"/>
              <a:gd name="T21" fmla="*/ 276056 h 276225"/>
              <a:gd name="T22" fmla="*/ 181654 w 276225"/>
              <a:gd name="T23" fmla="*/ 269019 h 276225"/>
              <a:gd name="T24" fmla="*/ 219547 w 276225"/>
              <a:gd name="T25" fmla="*/ 249424 h 276225"/>
              <a:gd name="T26" fmla="*/ 249427 w 276225"/>
              <a:gd name="T27" fmla="*/ 219545 h 276225"/>
              <a:gd name="T28" fmla="*/ 269022 w 276225"/>
              <a:gd name="T29" fmla="*/ 181654 h 276225"/>
              <a:gd name="T30" fmla="*/ 276059 w 276225"/>
              <a:gd name="T31" fmla="*/ 138027 h 276225"/>
              <a:gd name="T32" fmla="*/ 269022 w 276225"/>
              <a:gd name="T33" fmla="*/ 94400 h 276225"/>
              <a:gd name="T34" fmla="*/ 249427 w 276225"/>
              <a:gd name="T35" fmla="*/ 56510 h 276225"/>
              <a:gd name="T36" fmla="*/ 219547 w 276225"/>
              <a:gd name="T37" fmla="*/ 26631 h 276225"/>
              <a:gd name="T38" fmla="*/ 181654 w 276225"/>
              <a:gd name="T39" fmla="*/ 7036 h 276225"/>
              <a:gd name="T40" fmla="*/ 138023 w 276225"/>
              <a:gd name="T41" fmla="*/ 0 h 276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225" h="276225">
                <a:moveTo>
                  <a:pt x="138023" y="0"/>
                </a:moveTo>
                <a:lnTo>
                  <a:pt x="94398" y="7036"/>
                </a:lnTo>
                <a:lnTo>
                  <a:pt x="56509" y="26631"/>
                </a:lnTo>
                <a:lnTo>
                  <a:pt x="26631" y="56510"/>
                </a:lnTo>
                <a:lnTo>
                  <a:pt x="7036" y="94400"/>
                </a:lnTo>
                <a:lnTo>
                  <a:pt x="0" y="138027"/>
                </a:lnTo>
                <a:lnTo>
                  <a:pt x="7036" y="181654"/>
                </a:lnTo>
                <a:lnTo>
                  <a:pt x="26631" y="219545"/>
                </a:lnTo>
                <a:lnTo>
                  <a:pt x="56509" y="249424"/>
                </a:lnTo>
                <a:lnTo>
                  <a:pt x="94398" y="269019"/>
                </a:lnTo>
                <a:lnTo>
                  <a:pt x="138023" y="276056"/>
                </a:lnTo>
                <a:lnTo>
                  <a:pt x="181654" y="269019"/>
                </a:lnTo>
                <a:lnTo>
                  <a:pt x="219547" y="249424"/>
                </a:lnTo>
                <a:lnTo>
                  <a:pt x="249427" y="219545"/>
                </a:lnTo>
                <a:lnTo>
                  <a:pt x="269022" y="181654"/>
                </a:lnTo>
                <a:lnTo>
                  <a:pt x="276059" y="138027"/>
                </a:lnTo>
                <a:lnTo>
                  <a:pt x="269022" y="94400"/>
                </a:lnTo>
                <a:lnTo>
                  <a:pt x="249427" y="56510"/>
                </a:lnTo>
                <a:lnTo>
                  <a:pt x="219547" y="26631"/>
                </a:lnTo>
                <a:lnTo>
                  <a:pt x="181654" y="7036"/>
                </a:lnTo>
                <a:lnTo>
                  <a:pt x="138023"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1" name="object 119"/>
          <p:cNvSpPr>
            <a:spLocks noChangeArrowheads="1"/>
          </p:cNvSpPr>
          <p:nvPr/>
        </p:nvSpPr>
        <p:spPr bwMode="auto">
          <a:xfrm>
            <a:off x="7153275" y="5667376"/>
            <a:ext cx="158750" cy="157163"/>
          </a:xfrm>
          <a:prstGeom prst="rect">
            <a:avLst/>
          </a:prstGeom>
          <a:blipFill dpi="0" rotWithShape="1">
            <a:blip r:embed="rId4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2" name="object 120"/>
          <p:cNvSpPr>
            <a:spLocks/>
          </p:cNvSpPr>
          <p:nvPr/>
        </p:nvSpPr>
        <p:spPr bwMode="auto">
          <a:xfrm>
            <a:off x="6892926" y="5826125"/>
            <a:ext cx="233363" cy="217488"/>
          </a:xfrm>
          <a:custGeom>
            <a:avLst/>
            <a:gdLst>
              <a:gd name="T0" fmla="*/ 136349 w 274320"/>
              <a:gd name="T1" fmla="*/ 0 h 254000"/>
              <a:gd name="T2" fmla="*/ 94582 w 274320"/>
              <a:gd name="T3" fmla="*/ 3804 h 254000"/>
              <a:gd name="T4" fmla="*/ 57182 w 274320"/>
              <a:gd name="T5" fmla="*/ 19127 h 254000"/>
              <a:gd name="T6" fmla="*/ 26994 w 274320"/>
              <a:gd name="T7" fmla="*/ 44803 h 254000"/>
              <a:gd name="T8" fmla="*/ 6866 w 274320"/>
              <a:gd name="T9" fmla="*/ 79666 h 254000"/>
              <a:gd name="T10" fmla="*/ 0 w 274320"/>
              <a:gd name="T11" fmla="*/ 119333 h 254000"/>
              <a:gd name="T12" fmla="*/ 6742 w 274320"/>
              <a:gd name="T13" fmla="*/ 158386 h 254000"/>
              <a:gd name="T14" fmla="*/ 25654 w 274320"/>
              <a:gd name="T15" fmla="*/ 194106 h 254000"/>
              <a:gd name="T16" fmla="*/ 55296 w 274320"/>
              <a:gd name="T17" fmla="*/ 223775 h 254000"/>
              <a:gd name="T18" fmla="*/ 94229 w 274320"/>
              <a:gd name="T19" fmla="*/ 244677 h 254000"/>
              <a:gd name="T20" fmla="*/ 137523 w 274320"/>
              <a:gd name="T21" fmla="*/ 253558 h 254000"/>
              <a:gd name="T22" fmla="*/ 179293 w 274320"/>
              <a:gd name="T23" fmla="*/ 249754 h 254000"/>
              <a:gd name="T24" fmla="*/ 216696 w 274320"/>
              <a:gd name="T25" fmla="*/ 234431 h 254000"/>
              <a:gd name="T26" fmla="*/ 246884 w 274320"/>
              <a:gd name="T27" fmla="*/ 208755 h 254000"/>
              <a:gd name="T28" fmla="*/ 267013 w 274320"/>
              <a:gd name="T29" fmla="*/ 173893 h 254000"/>
              <a:gd name="T30" fmla="*/ 273879 w 274320"/>
              <a:gd name="T31" fmla="*/ 134225 h 254000"/>
              <a:gd name="T32" fmla="*/ 267135 w 274320"/>
              <a:gd name="T33" fmla="*/ 95173 h 254000"/>
              <a:gd name="T34" fmla="*/ 248222 w 274320"/>
              <a:gd name="T35" fmla="*/ 59452 h 254000"/>
              <a:gd name="T36" fmla="*/ 218576 w 274320"/>
              <a:gd name="T37" fmla="*/ 29782 h 254000"/>
              <a:gd name="T38" fmla="*/ 179637 w 274320"/>
              <a:gd name="T39" fmla="*/ 8880 h 254000"/>
              <a:gd name="T40" fmla="*/ 136349 w 274320"/>
              <a:gd name="T41" fmla="*/ 0 h 25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4320" h="254000">
                <a:moveTo>
                  <a:pt x="136349" y="0"/>
                </a:moveTo>
                <a:lnTo>
                  <a:pt x="94582" y="3804"/>
                </a:lnTo>
                <a:lnTo>
                  <a:pt x="57182" y="19127"/>
                </a:lnTo>
                <a:lnTo>
                  <a:pt x="26994" y="44803"/>
                </a:lnTo>
                <a:lnTo>
                  <a:pt x="6866" y="79666"/>
                </a:lnTo>
                <a:lnTo>
                  <a:pt x="0" y="119333"/>
                </a:lnTo>
                <a:lnTo>
                  <a:pt x="6742" y="158386"/>
                </a:lnTo>
                <a:lnTo>
                  <a:pt x="25654" y="194106"/>
                </a:lnTo>
                <a:lnTo>
                  <a:pt x="55296" y="223775"/>
                </a:lnTo>
                <a:lnTo>
                  <a:pt x="94229" y="244677"/>
                </a:lnTo>
                <a:lnTo>
                  <a:pt x="137523" y="253558"/>
                </a:lnTo>
                <a:lnTo>
                  <a:pt x="179293" y="249754"/>
                </a:lnTo>
                <a:lnTo>
                  <a:pt x="216696" y="234431"/>
                </a:lnTo>
                <a:lnTo>
                  <a:pt x="246884" y="208755"/>
                </a:lnTo>
                <a:lnTo>
                  <a:pt x="267013" y="173893"/>
                </a:lnTo>
                <a:lnTo>
                  <a:pt x="273879" y="134225"/>
                </a:lnTo>
                <a:lnTo>
                  <a:pt x="267135" y="95173"/>
                </a:lnTo>
                <a:lnTo>
                  <a:pt x="248222" y="59452"/>
                </a:lnTo>
                <a:lnTo>
                  <a:pt x="218576" y="29782"/>
                </a:lnTo>
                <a:lnTo>
                  <a:pt x="179637" y="8880"/>
                </a:lnTo>
                <a:lnTo>
                  <a:pt x="136349"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3" name="object 121"/>
          <p:cNvSpPr>
            <a:spLocks noChangeArrowheads="1"/>
          </p:cNvSpPr>
          <p:nvPr/>
        </p:nvSpPr>
        <p:spPr bwMode="auto">
          <a:xfrm>
            <a:off x="6935788" y="5862638"/>
            <a:ext cx="157162" cy="144462"/>
          </a:xfrm>
          <a:prstGeom prst="rect">
            <a:avLst/>
          </a:prstGeom>
          <a:blipFill dpi="0" rotWithShape="1">
            <a:blip r:embed="rId4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4" name="object 122"/>
          <p:cNvSpPr>
            <a:spLocks/>
          </p:cNvSpPr>
          <p:nvPr/>
        </p:nvSpPr>
        <p:spPr bwMode="auto">
          <a:xfrm>
            <a:off x="7197725" y="5881688"/>
            <a:ext cx="217488" cy="195262"/>
          </a:xfrm>
          <a:custGeom>
            <a:avLst/>
            <a:gdLst>
              <a:gd name="T0" fmla="*/ 169052 w 255904"/>
              <a:gd name="T1" fmla="*/ 0 h 227965"/>
              <a:gd name="T2" fmla="*/ 120451 w 255904"/>
              <a:gd name="T3" fmla="*/ 8621 h 227965"/>
              <a:gd name="T4" fmla="*/ 71321 w 255904"/>
              <a:gd name="T5" fmla="*/ 33885 h 227965"/>
              <a:gd name="T6" fmla="*/ 31059 w 255904"/>
              <a:gd name="T7" fmla="*/ 71722 h 227965"/>
              <a:gd name="T8" fmla="*/ 6660 w 255904"/>
              <a:gd name="T9" fmla="*/ 114630 h 227965"/>
              <a:gd name="T10" fmla="*/ 0 w 255904"/>
              <a:gd name="T11" fmla="*/ 157427 h 227965"/>
              <a:gd name="T12" fmla="*/ 12952 w 255904"/>
              <a:gd name="T13" fmla="*/ 194934 h 227965"/>
              <a:gd name="T14" fmla="*/ 43959 w 255904"/>
              <a:gd name="T15" fmla="*/ 219701 h 227965"/>
              <a:gd name="T16" fmla="*/ 86518 w 255904"/>
              <a:gd name="T17" fmla="*/ 227757 h 227965"/>
              <a:gd name="T18" fmla="*/ 135119 w 255904"/>
              <a:gd name="T19" fmla="*/ 219135 h 227965"/>
              <a:gd name="T20" fmla="*/ 184249 w 255904"/>
              <a:gd name="T21" fmla="*/ 193871 h 227965"/>
              <a:gd name="T22" fmla="*/ 224511 w 255904"/>
              <a:gd name="T23" fmla="*/ 156034 h 227965"/>
              <a:gd name="T24" fmla="*/ 248910 w 255904"/>
              <a:gd name="T25" fmla="*/ 113126 h 227965"/>
              <a:gd name="T26" fmla="*/ 255571 w 255904"/>
              <a:gd name="T27" fmla="*/ 70329 h 227965"/>
              <a:gd name="T28" fmla="*/ 242619 w 255904"/>
              <a:gd name="T29" fmla="*/ 32822 h 227965"/>
              <a:gd name="T30" fmla="*/ 211612 w 255904"/>
              <a:gd name="T31" fmla="*/ 8055 h 227965"/>
              <a:gd name="T32" fmla="*/ 169052 w 255904"/>
              <a:gd name="T33" fmla="*/ 0 h 227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904" h="227965">
                <a:moveTo>
                  <a:pt x="169052" y="0"/>
                </a:moveTo>
                <a:lnTo>
                  <a:pt x="120451" y="8621"/>
                </a:lnTo>
                <a:lnTo>
                  <a:pt x="71321" y="33885"/>
                </a:lnTo>
                <a:lnTo>
                  <a:pt x="31059" y="71722"/>
                </a:lnTo>
                <a:lnTo>
                  <a:pt x="6660" y="114630"/>
                </a:lnTo>
                <a:lnTo>
                  <a:pt x="0" y="157427"/>
                </a:lnTo>
                <a:lnTo>
                  <a:pt x="12952" y="194934"/>
                </a:lnTo>
                <a:lnTo>
                  <a:pt x="43959" y="219701"/>
                </a:lnTo>
                <a:lnTo>
                  <a:pt x="86518" y="227757"/>
                </a:lnTo>
                <a:lnTo>
                  <a:pt x="135119" y="219135"/>
                </a:lnTo>
                <a:lnTo>
                  <a:pt x="184249" y="193871"/>
                </a:lnTo>
                <a:lnTo>
                  <a:pt x="224511" y="156034"/>
                </a:lnTo>
                <a:lnTo>
                  <a:pt x="248910" y="113126"/>
                </a:lnTo>
                <a:lnTo>
                  <a:pt x="255571" y="70329"/>
                </a:lnTo>
                <a:lnTo>
                  <a:pt x="242619" y="32822"/>
                </a:lnTo>
                <a:lnTo>
                  <a:pt x="211612" y="8055"/>
                </a:lnTo>
                <a:lnTo>
                  <a:pt x="169052" y="0"/>
                </a:lnTo>
                <a:close/>
              </a:path>
            </a:pathLst>
          </a:custGeom>
          <a:solidFill>
            <a:srgbClr val="FF000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595" name="object 123"/>
          <p:cNvSpPr>
            <a:spLocks noChangeArrowheads="1"/>
          </p:cNvSpPr>
          <p:nvPr/>
        </p:nvSpPr>
        <p:spPr bwMode="auto">
          <a:xfrm>
            <a:off x="7229475" y="5911851"/>
            <a:ext cx="147638" cy="131763"/>
          </a:xfrm>
          <a:prstGeom prst="rect">
            <a:avLst/>
          </a:prstGeom>
          <a:blipFill dpi="0" rotWithShape="1">
            <a:blip r:embed="rId4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6" name="object 124"/>
          <p:cNvSpPr>
            <a:spLocks noChangeArrowheads="1"/>
          </p:cNvSpPr>
          <p:nvPr/>
        </p:nvSpPr>
        <p:spPr bwMode="auto">
          <a:xfrm>
            <a:off x="5908676" y="5754688"/>
            <a:ext cx="322263" cy="317500"/>
          </a:xfrm>
          <a:prstGeom prst="rect">
            <a:avLst/>
          </a:prstGeom>
          <a:blipFill dpi="0" rotWithShape="1">
            <a:blip r:embed="rId5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7" name="object 125"/>
          <p:cNvSpPr>
            <a:spLocks noChangeArrowheads="1"/>
          </p:cNvSpPr>
          <p:nvPr/>
        </p:nvSpPr>
        <p:spPr bwMode="auto">
          <a:xfrm>
            <a:off x="5848350" y="5718176"/>
            <a:ext cx="406400" cy="390525"/>
          </a:xfrm>
          <a:prstGeom prst="rect">
            <a:avLst/>
          </a:prstGeom>
          <a:blipFill dpi="0" rotWithShape="1">
            <a:blip r:embed="rId5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598" name="object 126"/>
          <p:cNvSpPr>
            <a:spLocks/>
          </p:cNvSpPr>
          <p:nvPr/>
        </p:nvSpPr>
        <p:spPr bwMode="auto">
          <a:xfrm>
            <a:off x="6338889" y="5849939"/>
            <a:ext cx="490537" cy="65087"/>
          </a:xfrm>
          <a:custGeom>
            <a:avLst/>
            <a:gdLst>
              <a:gd name="T0" fmla="*/ 497785 w 574039"/>
              <a:gd name="T1" fmla="*/ 42640 h 76200"/>
              <a:gd name="T2" fmla="*/ 497713 w 574039"/>
              <a:gd name="T3" fmla="*/ 75805 h 76200"/>
              <a:gd name="T4" fmla="*/ 564331 w 574039"/>
              <a:gd name="T5" fmla="*/ 42682 h 76200"/>
              <a:gd name="T6" fmla="*/ 516737 w 574039"/>
              <a:gd name="T7" fmla="*/ 42682 h 76200"/>
              <a:gd name="T8" fmla="*/ 497785 w 574039"/>
              <a:gd name="T9" fmla="*/ 42640 h 76200"/>
              <a:gd name="T10" fmla="*/ 497805 w 574039"/>
              <a:gd name="T11" fmla="*/ 33164 h 76200"/>
              <a:gd name="T12" fmla="*/ 497785 w 574039"/>
              <a:gd name="T13" fmla="*/ 42640 h 76200"/>
              <a:gd name="T14" fmla="*/ 516737 w 574039"/>
              <a:gd name="T15" fmla="*/ 42682 h 76200"/>
              <a:gd name="T16" fmla="*/ 516763 w 574039"/>
              <a:gd name="T17" fmla="*/ 33206 h 76200"/>
              <a:gd name="T18" fmla="*/ 497805 w 574039"/>
              <a:gd name="T19" fmla="*/ 33164 h 76200"/>
              <a:gd name="T20" fmla="*/ 497878 w 574039"/>
              <a:gd name="T21" fmla="*/ 0 h 76200"/>
              <a:gd name="T22" fmla="*/ 497805 w 574039"/>
              <a:gd name="T23" fmla="*/ 33164 h 76200"/>
              <a:gd name="T24" fmla="*/ 516763 w 574039"/>
              <a:gd name="T25" fmla="*/ 33206 h 76200"/>
              <a:gd name="T26" fmla="*/ 516737 w 574039"/>
              <a:gd name="T27" fmla="*/ 42682 h 76200"/>
              <a:gd name="T28" fmla="*/ 564331 w 574039"/>
              <a:gd name="T29" fmla="*/ 42682 h 76200"/>
              <a:gd name="T30" fmla="*/ 573608 w 574039"/>
              <a:gd name="T31" fmla="*/ 38069 h 76200"/>
              <a:gd name="T32" fmla="*/ 497878 w 574039"/>
              <a:gd name="T33" fmla="*/ 0 h 76200"/>
              <a:gd name="T34" fmla="*/ 25 w 574039"/>
              <a:gd name="T35" fmla="*/ 32067 h 76200"/>
              <a:gd name="T36" fmla="*/ 0 w 574039"/>
              <a:gd name="T37" fmla="*/ 41542 h 76200"/>
              <a:gd name="T38" fmla="*/ 497785 w 574039"/>
              <a:gd name="T39" fmla="*/ 42640 h 76200"/>
              <a:gd name="T40" fmla="*/ 497805 w 574039"/>
              <a:gd name="T41" fmla="*/ 33164 h 76200"/>
              <a:gd name="T42" fmla="*/ 25 w 574039"/>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39" h="76200">
                <a:moveTo>
                  <a:pt x="497785" y="42640"/>
                </a:moveTo>
                <a:lnTo>
                  <a:pt x="497713" y="75805"/>
                </a:lnTo>
                <a:lnTo>
                  <a:pt x="564331" y="42682"/>
                </a:lnTo>
                <a:lnTo>
                  <a:pt x="516737" y="42682"/>
                </a:lnTo>
                <a:lnTo>
                  <a:pt x="497785" y="42640"/>
                </a:lnTo>
                <a:close/>
              </a:path>
              <a:path w="574039" h="76200">
                <a:moveTo>
                  <a:pt x="497805" y="33164"/>
                </a:moveTo>
                <a:lnTo>
                  <a:pt x="497785" y="42640"/>
                </a:lnTo>
                <a:lnTo>
                  <a:pt x="516737" y="42682"/>
                </a:lnTo>
                <a:lnTo>
                  <a:pt x="516763" y="33206"/>
                </a:lnTo>
                <a:lnTo>
                  <a:pt x="497805" y="33164"/>
                </a:lnTo>
                <a:close/>
              </a:path>
              <a:path w="574039" h="76200">
                <a:moveTo>
                  <a:pt x="497878" y="0"/>
                </a:moveTo>
                <a:lnTo>
                  <a:pt x="497805" y="33164"/>
                </a:lnTo>
                <a:lnTo>
                  <a:pt x="516763" y="33206"/>
                </a:lnTo>
                <a:lnTo>
                  <a:pt x="516737" y="42682"/>
                </a:lnTo>
                <a:lnTo>
                  <a:pt x="564331" y="42682"/>
                </a:lnTo>
                <a:lnTo>
                  <a:pt x="573608" y="38069"/>
                </a:lnTo>
                <a:lnTo>
                  <a:pt x="497878" y="0"/>
                </a:lnTo>
                <a:close/>
              </a:path>
              <a:path w="574039" h="76200">
                <a:moveTo>
                  <a:pt x="25" y="32067"/>
                </a:moveTo>
                <a:lnTo>
                  <a:pt x="0" y="41542"/>
                </a:lnTo>
                <a:lnTo>
                  <a:pt x="497785" y="42640"/>
                </a:lnTo>
                <a:lnTo>
                  <a:pt x="497805" y="33164"/>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127" name="object 127"/>
          <p:cNvSpPr txBox="1"/>
          <p:nvPr/>
        </p:nvSpPr>
        <p:spPr>
          <a:xfrm>
            <a:off x="7508875" y="3821113"/>
            <a:ext cx="793750" cy="2169948"/>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Eosinophils</a:t>
            </a:r>
          </a:p>
          <a:p>
            <a:pPr>
              <a:lnSpc>
                <a:spcPct val="269000"/>
              </a:lnSpc>
            </a:pPr>
            <a:r>
              <a:rPr lang="tr-TR" sz="1100">
                <a:cs typeface="Arial" panose="020B0604020202020204" pitchFamily="34" charset="0"/>
              </a:rPr>
              <a:t>Basophiles  Monocyte  Platelets  Red cells</a:t>
            </a:r>
          </a:p>
        </p:txBody>
      </p:sp>
      <p:sp>
        <p:nvSpPr>
          <p:cNvPr id="128" name="object 128"/>
          <p:cNvSpPr txBox="1"/>
          <p:nvPr/>
        </p:nvSpPr>
        <p:spPr>
          <a:xfrm>
            <a:off x="4752975" y="3330576"/>
            <a:ext cx="700088" cy="517701"/>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Myeloid  progenitor</a:t>
            </a:r>
          </a:p>
        </p:txBody>
      </p:sp>
      <p:sp>
        <p:nvSpPr>
          <p:cNvPr id="233601" name="object 129"/>
          <p:cNvSpPr>
            <a:spLocks/>
          </p:cNvSpPr>
          <p:nvPr/>
        </p:nvSpPr>
        <p:spPr bwMode="auto">
          <a:xfrm>
            <a:off x="4194176" y="3117850"/>
            <a:ext cx="492125" cy="554038"/>
          </a:xfrm>
          <a:custGeom>
            <a:avLst/>
            <a:gdLst>
              <a:gd name="T0" fmla="*/ 522583 w 576579"/>
              <a:gd name="T1" fmla="*/ 593989 h 647700"/>
              <a:gd name="T2" fmla="*/ 497801 w 576579"/>
              <a:gd name="T3" fmla="*/ 616026 h 647700"/>
              <a:gd name="T4" fmla="*/ 576491 w 576579"/>
              <a:gd name="T5" fmla="*/ 647496 h 647700"/>
              <a:gd name="T6" fmla="*/ 565891 w 576579"/>
              <a:gd name="T7" fmla="*/ 608152 h 647700"/>
              <a:gd name="T8" fmla="*/ 535178 w 576579"/>
              <a:gd name="T9" fmla="*/ 608152 h 647700"/>
              <a:gd name="T10" fmla="*/ 522583 w 576579"/>
              <a:gd name="T11" fmla="*/ 593989 h 647700"/>
              <a:gd name="T12" fmla="*/ 529663 w 576579"/>
              <a:gd name="T13" fmla="*/ 587693 h 647700"/>
              <a:gd name="T14" fmla="*/ 522583 w 576579"/>
              <a:gd name="T15" fmla="*/ 593989 h 647700"/>
              <a:gd name="T16" fmla="*/ 535178 w 576579"/>
              <a:gd name="T17" fmla="*/ 608152 h 647700"/>
              <a:gd name="T18" fmla="*/ 542264 w 576579"/>
              <a:gd name="T19" fmla="*/ 601865 h 647700"/>
              <a:gd name="T20" fmla="*/ 529663 w 576579"/>
              <a:gd name="T21" fmla="*/ 587693 h 647700"/>
              <a:gd name="T22" fmla="*/ 554443 w 576579"/>
              <a:gd name="T23" fmla="*/ 565658 h 647700"/>
              <a:gd name="T24" fmla="*/ 529663 w 576579"/>
              <a:gd name="T25" fmla="*/ 587693 h 647700"/>
              <a:gd name="T26" fmla="*/ 542264 w 576579"/>
              <a:gd name="T27" fmla="*/ 601865 h 647700"/>
              <a:gd name="T28" fmla="*/ 535178 w 576579"/>
              <a:gd name="T29" fmla="*/ 608152 h 647700"/>
              <a:gd name="T30" fmla="*/ 565891 w 576579"/>
              <a:gd name="T31" fmla="*/ 608152 h 647700"/>
              <a:gd name="T32" fmla="*/ 554443 w 576579"/>
              <a:gd name="T33" fmla="*/ 565658 h 647700"/>
              <a:gd name="T34" fmla="*/ 7086 w 576579"/>
              <a:gd name="T35" fmla="*/ 0 h 647700"/>
              <a:gd name="T36" fmla="*/ 0 w 576579"/>
              <a:gd name="T37" fmla="*/ 6299 h 647700"/>
              <a:gd name="T38" fmla="*/ 522583 w 576579"/>
              <a:gd name="T39" fmla="*/ 593989 h 647700"/>
              <a:gd name="T40" fmla="*/ 529663 w 576579"/>
              <a:gd name="T41" fmla="*/ 587693 h 647700"/>
              <a:gd name="T42" fmla="*/ 7086 w 576579"/>
              <a:gd name="T43" fmla="*/ 0 h 647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6579" h="647700">
                <a:moveTo>
                  <a:pt x="522583" y="593989"/>
                </a:moveTo>
                <a:lnTo>
                  <a:pt x="497801" y="616026"/>
                </a:lnTo>
                <a:lnTo>
                  <a:pt x="576491" y="647496"/>
                </a:lnTo>
                <a:lnTo>
                  <a:pt x="565891" y="608152"/>
                </a:lnTo>
                <a:lnTo>
                  <a:pt x="535178" y="608152"/>
                </a:lnTo>
                <a:lnTo>
                  <a:pt x="522583" y="593989"/>
                </a:lnTo>
                <a:close/>
              </a:path>
              <a:path w="576579" h="647700">
                <a:moveTo>
                  <a:pt x="529663" y="587693"/>
                </a:moveTo>
                <a:lnTo>
                  <a:pt x="522583" y="593989"/>
                </a:lnTo>
                <a:lnTo>
                  <a:pt x="535178" y="608152"/>
                </a:lnTo>
                <a:lnTo>
                  <a:pt x="542264" y="601865"/>
                </a:lnTo>
                <a:lnTo>
                  <a:pt x="529663" y="587693"/>
                </a:lnTo>
                <a:close/>
              </a:path>
              <a:path w="576579" h="647700">
                <a:moveTo>
                  <a:pt x="554443" y="565658"/>
                </a:moveTo>
                <a:lnTo>
                  <a:pt x="529663" y="587693"/>
                </a:lnTo>
                <a:lnTo>
                  <a:pt x="542264" y="601865"/>
                </a:lnTo>
                <a:lnTo>
                  <a:pt x="535178" y="608152"/>
                </a:lnTo>
                <a:lnTo>
                  <a:pt x="565891" y="608152"/>
                </a:lnTo>
                <a:lnTo>
                  <a:pt x="554443" y="565658"/>
                </a:lnTo>
                <a:close/>
              </a:path>
              <a:path w="576579" h="647700">
                <a:moveTo>
                  <a:pt x="7086" y="0"/>
                </a:moveTo>
                <a:lnTo>
                  <a:pt x="0" y="6299"/>
                </a:lnTo>
                <a:lnTo>
                  <a:pt x="522583" y="593989"/>
                </a:lnTo>
                <a:lnTo>
                  <a:pt x="529663" y="587693"/>
                </a:lnTo>
                <a:lnTo>
                  <a:pt x="70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2" name="object 130"/>
          <p:cNvSpPr>
            <a:spLocks/>
          </p:cNvSpPr>
          <p:nvPr/>
        </p:nvSpPr>
        <p:spPr bwMode="auto">
          <a:xfrm>
            <a:off x="4194176" y="2079626"/>
            <a:ext cx="493713" cy="493713"/>
          </a:xfrm>
          <a:custGeom>
            <a:avLst/>
            <a:gdLst>
              <a:gd name="T0" fmla="*/ 519954 w 577214"/>
              <a:gd name="T1" fmla="*/ 50222 h 576580"/>
              <a:gd name="T2" fmla="*/ 0 w 577214"/>
              <a:gd name="T3" fmla="*/ 569607 h 576580"/>
              <a:gd name="T4" fmla="*/ 6692 w 577214"/>
              <a:gd name="T5" fmla="*/ 576313 h 576580"/>
              <a:gd name="T6" fmla="*/ 526656 w 577214"/>
              <a:gd name="T7" fmla="*/ 56931 h 576580"/>
              <a:gd name="T8" fmla="*/ 519954 w 577214"/>
              <a:gd name="T9" fmla="*/ 50222 h 576580"/>
              <a:gd name="T10" fmla="*/ 564635 w 577214"/>
              <a:gd name="T11" fmla="*/ 36829 h 576580"/>
              <a:gd name="T12" fmla="*/ 533361 w 577214"/>
              <a:gd name="T13" fmla="*/ 36829 h 576580"/>
              <a:gd name="T14" fmla="*/ 540067 w 577214"/>
              <a:gd name="T15" fmla="*/ 43535 h 576580"/>
              <a:gd name="T16" fmla="*/ 526656 w 577214"/>
              <a:gd name="T17" fmla="*/ 56931 h 576580"/>
              <a:gd name="T18" fmla="*/ 550087 w 577214"/>
              <a:gd name="T19" fmla="*/ 80390 h 576580"/>
              <a:gd name="T20" fmla="*/ 564635 w 577214"/>
              <a:gd name="T21" fmla="*/ 36829 h 576580"/>
              <a:gd name="T22" fmla="*/ 533361 w 577214"/>
              <a:gd name="T23" fmla="*/ 36829 h 576580"/>
              <a:gd name="T24" fmla="*/ 519954 w 577214"/>
              <a:gd name="T25" fmla="*/ 50222 h 576580"/>
              <a:gd name="T26" fmla="*/ 526656 w 577214"/>
              <a:gd name="T27" fmla="*/ 56931 h 576580"/>
              <a:gd name="T28" fmla="*/ 540067 w 577214"/>
              <a:gd name="T29" fmla="*/ 43535 h 576580"/>
              <a:gd name="T30" fmla="*/ 533361 w 577214"/>
              <a:gd name="T31" fmla="*/ 36829 h 576580"/>
              <a:gd name="T32" fmla="*/ 576935 w 577214"/>
              <a:gd name="T33" fmla="*/ 0 h 576580"/>
              <a:gd name="T34" fmla="*/ 496519 w 577214"/>
              <a:gd name="T35" fmla="*/ 26758 h 576580"/>
              <a:gd name="T36" fmla="*/ 519954 w 577214"/>
              <a:gd name="T37" fmla="*/ 50222 h 576580"/>
              <a:gd name="T38" fmla="*/ 533361 w 577214"/>
              <a:gd name="T39" fmla="*/ 36829 h 576580"/>
              <a:gd name="T40" fmla="*/ 564635 w 577214"/>
              <a:gd name="T41" fmla="*/ 36829 h 576580"/>
              <a:gd name="T42" fmla="*/ 576935 w 577214"/>
              <a:gd name="T43" fmla="*/ 0 h 576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7214" h="576580">
                <a:moveTo>
                  <a:pt x="519954" y="50222"/>
                </a:moveTo>
                <a:lnTo>
                  <a:pt x="0" y="569607"/>
                </a:lnTo>
                <a:lnTo>
                  <a:pt x="6692" y="576313"/>
                </a:lnTo>
                <a:lnTo>
                  <a:pt x="526656" y="56931"/>
                </a:lnTo>
                <a:lnTo>
                  <a:pt x="519954" y="50222"/>
                </a:lnTo>
                <a:close/>
              </a:path>
              <a:path w="577214" h="576580">
                <a:moveTo>
                  <a:pt x="564635" y="36829"/>
                </a:moveTo>
                <a:lnTo>
                  <a:pt x="533361" y="36829"/>
                </a:lnTo>
                <a:lnTo>
                  <a:pt x="540067" y="43535"/>
                </a:lnTo>
                <a:lnTo>
                  <a:pt x="526656" y="56931"/>
                </a:lnTo>
                <a:lnTo>
                  <a:pt x="550087" y="80390"/>
                </a:lnTo>
                <a:lnTo>
                  <a:pt x="564635" y="36829"/>
                </a:lnTo>
                <a:close/>
              </a:path>
              <a:path w="577214" h="576580">
                <a:moveTo>
                  <a:pt x="533361" y="36829"/>
                </a:moveTo>
                <a:lnTo>
                  <a:pt x="519954" y="50222"/>
                </a:lnTo>
                <a:lnTo>
                  <a:pt x="526656" y="56931"/>
                </a:lnTo>
                <a:lnTo>
                  <a:pt x="540067" y="43535"/>
                </a:lnTo>
                <a:lnTo>
                  <a:pt x="533361" y="36829"/>
                </a:lnTo>
                <a:close/>
              </a:path>
              <a:path w="577214" h="576580">
                <a:moveTo>
                  <a:pt x="576935" y="0"/>
                </a:moveTo>
                <a:lnTo>
                  <a:pt x="496519" y="26758"/>
                </a:lnTo>
                <a:lnTo>
                  <a:pt x="519954" y="50222"/>
                </a:lnTo>
                <a:lnTo>
                  <a:pt x="533361" y="36829"/>
                </a:lnTo>
                <a:lnTo>
                  <a:pt x="564635" y="36829"/>
                </a:lnTo>
                <a:lnTo>
                  <a:pt x="5769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3" name="object 131"/>
          <p:cNvSpPr>
            <a:spLocks noChangeArrowheads="1"/>
          </p:cNvSpPr>
          <p:nvPr/>
        </p:nvSpPr>
        <p:spPr bwMode="auto">
          <a:xfrm>
            <a:off x="7566025" y="1162050"/>
            <a:ext cx="1041400" cy="795338"/>
          </a:xfrm>
          <a:prstGeom prst="rect">
            <a:avLst/>
          </a:prstGeom>
          <a:blipFill dpi="0" rotWithShape="1">
            <a:blip r:embed="rId5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04" name="object 132"/>
          <p:cNvSpPr>
            <a:spLocks noChangeArrowheads="1"/>
          </p:cNvSpPr>
          <p:nvPr/>
        </p:nvSpPr>
        <p:spPr bwMode="auto">
          <a:xfrm>
            <a:off x="4803776" y="1738314"/>
            <a:ext cx="403225" cy="388937"/>
          </a:xfrm>
          <a:prstGeom prst="rect">
            <a:avLst/>
          </a:prstGeom>
          <a:blipFill dpi="0" rotWithShape="1">
            <a:blip r:embed="rId5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33" name="object 133"/>
          <p:cNvSpPr txBox="1"/>
          <p:nvPr/>
        </p:nvSpPr>
        <p:spPr>
          <a:xfrm>
            <a:off x="4754563" y="2166939"/>
            <a:ext cx="698500" cy="517701"/>
          </a:xfrm>
          <a:prstGeom prst="rect">
            <a:avLst/>
          </a:prstGeom>
        </p:spPr>
        <p:txBody>
          <a:bodyPr lIns="0" tIns="9774" rIns="0" bIns="0">
            <a:spAutoFit/>
          </a:bodyPr>
          <a:lstStyle>
            <a:lvl1pPr marL="9525">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Lymphoid  progenitor</a:t>
            </a:r>
          </a:p>
        </p:txBody>
      </p:sp>
      <p:sp>
        <p:nvSpPr>
          <p:cNvPr id="233606" name="object 134"/>
          <p:cNvSpPr>
            <a:spLocks/>
          </p:cNvSpPr>
          <p:nvPr/>
        </p:nvSpPr>
        <p:spPr bwMode="auto">
          <a:xfrm>
            <a:off x="6902450" y="1362076"/>
            <a:ext cx="234950" cy="252413"/>
          </a:xfrm>
          <a:custGeom>
            <a:avLst/>
            <a:gdLst>
              <a:gd name="T0" fmla="*/ 109280 w 276225"/>
              <a:gd name="T1" fmla="*/ 0 h 295910"/>
              <a:gd name="T2" fmla="*/ 69960 w 276225"/>
              <a:gd name="T3" fmla="*/ 7531 h 295910"/>
              <a:gd name="T4" fmla="*/ 40280 w 276225"/>
              <a:gd name="T5" fmla="*/ 39778 h 295910"/>
              <a:gd name="T6" fmla="*/ 15069 w 276225"/>
              <a:gd name="T7" fmla="*/ 91370 h 295910"/>
              <a:gd name="T8" fmla="*/ 0 w 276225"/>
              <a:gd name="T9" fmla="*/ 147392 h 295910"/>
              <a:gd name="T10" fmla="*/ 745 w 276225"/>
              <a:gd name="T11" fmla="*/ 192926 h 295910"/>
              <a:gd name="T12" fmla="*/ 18792 w 276225"/>
              <a:gd name="T13" fmla="*/ 239321 h 295910"/>
              <a:gd name="T14" fmla="*/ 49633 w 276225"/>
              <a:gd name="T15" fmla="*/ 270417 h 295910"/>
              <a:gd name="T16" fmla="*/ 86894 w 276225"/>
              <a:gd name="T17" fmla="*/ 288509 h 295910"/>
              <a:gd name="T18" fmla="*/ 124200 w 276225"/>
              <a:gd name="T19" fmla="*/ 295894 h 295910"/>
              <a:gd name="T20" fmla="*/ 155177 w 276225"/>
              <a:gd name="T21" fmla="*/ 294869 h 295910"/>
              <a:gd name="T22" fmla="*/ 222560 w 276225"/>
              <a:gd name="T23" fmla="*/ 258596 h 295910"/>
              <a:gd name="T24" fmla="*/ 250978 w 276225"/>
              <a:gd name="T25" fmla="*/ 228762 h 295910"/>
              <a:gd name="T26" fmla="*/ 276158 w 276225"/>
              <a:gd name="T27" fmla="*/ 162088 h 295910"/>
              <a:gd name="T28" fmla="*/ 274597 w 276225"/>
              <a:gd name="T29" fmla="*/ 121391 h 295910"/>
              <a:gd name="T30" fmla="*/ 263942 w 276225"/>
              <a:gd name="T31" fmla="*/ 82274 h 295910"/>
              <a:gd name="T32" fmla="*/ 208065 w 276225"/>
              <a:gd name="T33" fmla="*/ 27875 h 295910"/>
              <a:gd name="T34" fmla="*/ 159281 w 276225"/>
              <a:gd name="T35" fmla="*/ 8723 h 295910"/>
              <a:gd name="T36" fmla="*/ 109280 w 276225"/>
              <a:gd name="T37" fmla="*/ 0 h 295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6225" h="295910">
                <a:moveTo>
                  <a:pt x="109280" y="0"/>
                </a:moveTo>
                <a:lnTo>
                  <a:pt x="69960" y="7531"/>
                </a:lnTo>
                <a:lnTo>
                  <a:pt x="40280" y="39778"/>
                </a:lnTo>
                <a:lnTo>
                  <a:pt x="15069" y="91370"/>
                </a:lnTo>
                <a:lnTo>
                  <a:pt x="0" y="147392"/>
                </a:lnTo>
                <a:lnTo>
                  <a:pt x="745" y="192926"/>
                </a:lnTo>
                <a:lnTo>
                  <a:pt x="18792" y="239321"/>
                </a:lnTo>
                <a:lnTo>
                  <a:pt x="49633" y="270417"/>
                </a:lnTo>
                <a:lnTo>
                  <a:pt x="86894" y="288509"/>
                </a:lnTo>
                <a:lnTo>
                  <a:pt x="124200" y="295894"/>
                </a:lnTo>
                <a:lnTo>
                  <a:pt x="155177" y="294869"/>
                </a:lnTo>
                <a:lnTo>
                  <a:pt x="222560" y="258596"/>
                </a:lnTo>
                <a:lnTo>
                  <a:pt x="250978" y="228762"/>
                </a:lnTo>
                <a:lnTo>
                  <a:pt x="276158" y="162088"/>
                </a:lnTo>
                <a:lnTo>
                  <a:pt x="274597" y="121391"/>
                </a:lnTo>
                <a:lnTo>
                  <a:pt x="263942" y="82274"/>
                </a:lnTo>
                <a:lnTo>
                  <a:pt x="208065" y="27875"/>
                </a:lnTo>
                <a:lnTo>
                  <a:pt x="159281" y="8723"/>
                </a:lnTo>
                <a:lnTo>
                  <a:pt x="109280" y="0"/>
                </a:lnTo>
                <a:close/>
              </a:path>
            </a:pathLst>
          </a:custGeom>
          <a:solidFill>
            <a:srgbClr val="0000FF">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7" name="object 135"/>
          <p:cNvSpPr>
            <a:spLocks/>
          </p:cNvSpPr>
          <p:nvPr/>
        </p:nvSpPr>
        <p:spPr bwMode="auto">
          <a:xfrm>
            <a:off x="6899276" y="1360489"/>
            <a:ext cx="239713" cy="255587"/>
          </a:xfrm>
          <a:custGeom>
            <a:avLst/>
            <a:gdLst>
              <a:gd name="T0" fmla="*/ 154711 w 281940"/>
              <a:gd name="T1" fmla="*/ 298450 h 298450"/>
              <a:gd name="T2" fmla="*/ 90843 w 281940"/>
              <a:gd name="T3" fmla="*/ 1270 h 298450"/>
              <a:gd name="T4" fmla="*/ 19862 w 281940"/>
              <a:gd name="T5" fmla="*/ 85089 h 298450"/>
              <a:gd name="T6" fmla="*/ 9944 w 281940"/>
              <a:gd name="T7" fmla="*/ 113029 h 298450"/>
              <a:gd name="T8" fmla="*/ 0 w 281940"/>
              <a:gd name="T9" fmla="*/ 173989 h 298450"/>
              <a:gd name="T10" fmla="*/ 2743 w 281940"/>
              <a:gd name="T11" fmla="*/ 194310 h 298450"/>
              <a:gd name="T12" fmla="*/ 23469 w 281940"/>
              <a:gd name="T13" fmla="*/ 245110 h 298450"/>
              <a:gd name="T14" fmla="*/ 100837 w 281940"/>
              <a:gd name="T15" fmla="*/ 294639 h 298450"/>
              <a:gd name="T16" fmla="*/ 130048 w 281940"/>
              <a:gd name="T17" fmla="*/ 295910 h 298450"/>
              <a:gd name="T18" fmla="*/ 107416 w 281940"/>
              <a:gd name="T19" fmla="*/ 292100 h 298450"/>
              <a:gd name="T20" fmla="*/ 83781 w 281940"/>
              <a:gd name="T21" fmla="*/ 285750 h 298450"/>
              <a:gd name="T22" fmla="*/ 60642 w 281940"/>
              <a:gd name="T23" fmla="*/ 274320 h 298450"/>
              <a:gd name="T24" fmla="*/ 39560 w 281940"/>
              <a:gd name="T25" fmla="*/ 259079 h 298450"/>
              <a:gd name="T26" fmla="*/ 22072 w 281940"/>
              <a:gd name="T27" fmla="*/ 237489 h 298450"/>
              <a:gd name="T28" fmla="*/ 9651 w 281940"/>
              <a:gd name="T29" fmla="*/ 209550 h 298450"/>
              <a:gd name="T30" fmla="*/ 5829 w 281940"/>
              <a:gd name="T31" fmla="*/ 194310 h 298450"/>
              <a:gd name="T32" fmla="*/ 3149 w 281940"/>
              <a:gd name="T33" fmla="*/ 173989 h 298450"/>
              <a:gd name="T34" fmla="*/ 10972 w 281940"/>
              <a:gd name="T35" fmla="*/ 120650 h 298450"/>
              <a:gd name="T36" fmla="*/ 17551 w 281940"/>
              <a:gd name="T37" fmla="*/ 100329 h 298450"/>
              <a:gd name="T38" fmla="*/ 28613 w 281940"/>
              <a:gd name="T39" fmla="*/ 72389 h 298450"/>
              <a:gd name="T40" fmla="*/ 41668 w 281940"/>
              <a:gd name="T41" fmla="*/ 46989 h 298450"/>
              <a:gd name="T42" fmla="*/ 55968 w 281940"/>
              <a:gd name="T43" fmla="*/ 26670 h 298450"/>
              <a:gd name="T44" fmla="*/ 70713 w 281940"/>
              <a:gd name="T45" fmla="*/ 12700 h 298450"/>
              <a:gd name="T46" fmla="*/ 78003 w 281940"/>
              <a:gd name="T47" fmla="*/ 7620 h 298450"/>
              <a:gd name="T48" fmla="*/ 91414 w 281940"/>
              <a:gd name="T49" fmla="*/ 3810 h 298450"/>
              <a:gd name="T50" fmla="*/ 124917 w 281940"/>
              <a:gd name="T51" fmla="*/ 0 h 298450"/>
              <a:gd name="T52" fmla="*/ 130695 w 281940"/>
              <a:gd name="T53" fmla="*/ 3810 h 298450"/>
              <a:gd name="T54" fmla="*/ 156006 w 281940"/>
              <a:gd name="T55" fmla="*/ 10160 h 298450"/>
              <a:gd name="T56" fmla="*/ 199555 w 281940"/>
              <a:gd name="T57" fmla="*/ 25400 h 298450"/>
              <a:gd name="T58" fmla="*/ 230962 w 281940"/>
              <a:gd name="T59" fmla="*/ 41910 h 298450"/>
              <a:gd name="T60" fmla="*/ 246202 w 281940"/>
              <a:gd name="T61" fmla="*/ 53339 h 298450"/>
              <a:gd name="T62" fmla="*/ 257289 w 281940"/>
              <a:gd name="T63" fmla="*/ 67310 h 298450"/>
              <a:gd name="T64" fmla="*/ 266039 w 281940"/>
              <a:gd name="T65" fmla="*/ 83820 h 298450"/>
              <a:gd name="T66" fmla="*/ 272453 w 281940"/>
              <a:gd name="T67" fmla="*/ 102870 h 298450"/>
              <a:gd name="T68" fmla="*/ 276567 w 281940"/>
              <a:gd name="T69" fmla="*/ 123189 h 298450"/>
              <a:gd name="T70" fmla="*/ 278447 w 281940"/>
              <a:gd name="T71" fmla="*/ 143510 h 298450"/>
              <a:gd name="T72" fmla="*/ 275640 w 281940"/>
              <a:gd name="T73" fmla="*/ 181610 h 298450"/>
              <a:gd name="T74" fmla="*/ 271119 w 281940"/>
              <a:gd name="T75" fmla="*/ 198120 h 298450"/>
              <a:gd name="T76" fmla="*/ 263791 w 281940"/>
              <a:gd name="T77" fmla="*/ 213360 h 298450"/>
              <a:gd name="T78" fmla="*/ 240106 w 281940"/>
              <a:gd name="T79" fmla="*/ 243839 h 298450"/>
              <a:gd name="T80" fmla="*/ 208661 w 281940"/>
              <a:gd name="T81" fmla="*/ 271779 h 298450"/>
              <a:gd name="T82" fmla="*/ 183146 w 281940"/>
              <a:gd name="T83" fmla="*/ 285750 h 298450"/>
              <a:gd name="T84" fmla="*/ 166420 w 281940"/>
              <a:gd name="T85" fmla="*/ 292100 h 298450"/>
              <a:gd name="T86" fmla="*/ 149936 w 281940"/>
              <a:gd name="T87" fmla="*/ 295910 h 298450"/>
              <a:gd name="T88" fmla="*/ 184480 w 281940"/>
              <a:gd name="T89" fmla="*/ 289560 h 298450"/>
              <a:gd name="T90" fmla="*/ 234950 w 281940"/>
              <a:gd name="T91" fmla="*/ 254000 h 298450"/>
              <a:gd name="T92" fmla="*/ 276682 w 281940"/>
              <a:gd name="T93" fmla="*/ 190500 h 298450"/>
              <a:gd name="T94" fmla="*/ 281266 w 281940"/>
              <a:gd name="T95" fmla="*/ 163829 h 298450"/>
              <a:gd name="T96" fmla="*/ 272516 w 281940"/>
              <a:gd name="T97" fmla="*/ 92710 h 298450"/>
              <a:gd name="T98" fmla="*/ 264744 w 281940"/>
              <a:gd name="T99" fmla="*/ 73660 h 298450"/>
              <a:gd name="T100" fmla="*/ 237134 w 281940"/>
              <a:gd name="T101" fmla="*/ 41910 h 298450"/>
              <a:gd name="T102" fmla="*/ 212356 w 281940"/>
              <a:gd name="T103" fmla="*/ 27939 h 298450"/>
              <a:gd name="T104" fmla="*/ 156806 w 281940"/>
              <a:gd name="T105" fmla="*/ 6350 h 298450"/>
              <a:gd name="T106" fmla="*/ 7581 w 281940"/>
              <a:gd name="T107" fmla="*/ 135889 h 298450"/>
              <a:gd name="T108" fmla="*/ 10960 w 281940"/>
              <a:gd name="T109" fmla="*/ 121920 h 29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940" h="298450">
                <a:moveTo>
                  <a:pt x="159029" y="297179"/>
                </a:moveTo>
                <a:lnTo>
                  <a:pt x="118567" y="297179"/>
                </a:lnTo>
                <a:lnTo>
                  <a:pt x="124282" y="298450"/>
                </a:lnTo>
                <a:lnTo>
                  <a:pt x="154711" y="298450"/>
                </a:lnTo>
                <a:lnTo>
                  <a:pt x="159029" y="297179"/>
                </a:lnTo>
                <a:close/>
              </a:path>
              <a:path w="281940" h="298450">
                <a:moveTo>
                  <a:pt x="124917" y="0"/>
                </a:moveTo>
                <a:lnTo>
                  <a:pt x="96037" y="0"/>
                </a:lnTo>
                <a:lnTo>
                  <a:pt x="90843" y="1270"/>
                </a:lnTo>
                <a:lnTo>
                  <a:pt x="57315" y="20320"/>
                </a:lnTo>
                <a:lnTo>
                  <a:pt x="42494" y="40639"/>
                </a:lnTo>
                <a:lnTo>
                  <a:pt x="38963" y="45720"/>
                </a:lnTo>
                <a:lnTo>
                  <a:pt x="19862" y="85089"/>
                </a:lnTo>
                <a:lnTo>
                  <a:pt x="17132" y="91439"/>
                </a:lnTo>
                <a:lnTo>
                  <a:pt x="14566" y="99060"/>
                </a:lnTo>
                <a:lnTo>
                  <a:pt x="12166" y="106679"/>
                </a:lnTo>
                <a:lnTo>
                  <a:pt x="9944" y="113029"/>
                </a:lnTo>
                <a:lnTo>
                  <a:pt x="7924" y="120650"/>
                </a:lnTo>
                <a:lnTo>
                  <a:pt x="6108" y="127000"/>
                </a:lnTo>
                <a:lnTo>
                  <a:pt x="4495" y="134620"/>
                </a:lnTo>
                <a:lnTo>
                  <a:pt x="0" y="173989"/>
                </a:lnTo>
                <a:lnTo>
                  <a:pt x="203" y="179070"/>
                </a:lnTo>
                <a:lnTo>
                  <a:pt x="723" y="184150"/>
                </a:lnTo>
                <a:lnTo>
                  <a:pt x="1574" y="189229"/>
                </a:lnTo>
                <a:lnTo>
                  <a:pt x="2743" y="194310"/>
                </a:lnTo>
                <a:lnTo>
                  <a:pt x="3530" y="198120"/>
                </a:lnTo>
                <a:lnTo>
                  <a:pt x="4457" y="203200"/>
                </a:lnTo>
                <a:lnTo>
                  <a:pt x="5499" y="207010"/>
                </a:lnTo>
                <a:lnTo>
                  <a:pt x="23469" y="245110"/>
                </a:lnTo>
                <a:lnTo>
                  <a:pt x="53352" y="273050"/>
                </a:lnTo>
                <a:lnTo>
                  <a:pt x="88709" y="290829"/>
                </a:lnTo>
                <a:lnTo>
                  <a:pt x="94754" y="292100"/>
                </a:lnTo>
                <a:lnTo>
                  <a:pt x="100837" y="294639"/>
                </a:lnTo>
                <a:lnTo>
                  <a:pt x="112687" y="297179"/>
                </a:lnTo>
                <a:lnTo>
                  <a:pt x="163067" y="297179"/>
                </a:lnTo>
                <a:lnTo>
                  <a:pt x="167314" y="295910"/>
                </a:lnTo>
                <a:lnTo>
                  <a:pt x="130048" y="295910"/>
                </a:lnTo>
                <a:lnTo>
                  <a:pt x="124536" y="294639"/>
                </a:lnTo>
                <a:lnTo>
                  <a:pt x="118999" y="294639"/>
                </a:lnTo>
                <a:lnTo>
                  <a:pt x="113220" y="293370"/>
                </a:lnTo>
                <a:lnTo>
                  <a:pt x="107416" y="292100"/>
                </a:lnTo>
                <a:lnTo>
                  <a:pt x="101549" y="290829"/>
                </a:lnTo>
                <a:lnTo>
                  <a:pt x="95630" y="289560"/>
                </a:lnTo>
                <a:lnTo>
                  <a:pt x="89700" y="288289"/>
                </a:lnTo>
                <a:lnTo>
                  <a:pt x="83781" y="285750"/>
                </a:lnTo>
                <a:lnTo>
                  <a:pt x="77889" y="283210"/>
                </a:lnTo>
                <a:lnTo>
                  <a:pt x="72047" y="280670"/>
                </a:lnTo>
                <a:lnTo>
                  <a:pt x="66293" y="278129"/>
                </a:lnTo>
                <a:lnTo>
                  <a:pt x="60642" y="274320"/>
                </a:lnTo>
                <a:lnTo>
                  <a:pt x="55117" y="270510"/>
                </a:lnTo>
                <a:lnTo>
                  <a:pt x="49745" y="266700"/>
                </a:lnTo>
                <a:lnTo>
                  <a:pt x="44564" y="262889"/>
                </a:lnTo>
                <a:lnTo>
                  <a:pt x="39560" y="259079"/>
                </a:lnTo>
                <a:lnTo>
                  <a:pt x="34798" y="254000"/>
                </a:lnTo>
                <a:lnTo>
                  <a:pt x="30276" y="248920"/>
                </a:lnTo>
                <a:lnTo>
                  <a:pt x="26022" y="242570"/>
                </a:lnTo>
                <a:lnTo>
                  <a:pt x="22072" y="237489"/>
                </a:lnTo>
                <a:lnTo>
                  <a:pt x="18427" y="231139"/>
                </a:lnTo>
                <a:lnTo>
                  <a:pt x="15138" y="224789"/>
                </a:lnTo>
                <a:lnTo>
                  <a:pt x="12204" y="217170"/>
                </a:lnTo>
                <a:lnTo>
                  <a:pt x="9651" y="209550"/>
                </a:lnTo>
                <a:lnTo>
                  <a:pt x="8547" y="205739"/>
                </a:lnTo>
                <a:lnTo>
                  <a:pt x="7531" y="201929"/>
                </a:lnTo>
                <a:lnTo>
                  <a:pt x="6629" y="198120"/>
                </a:lnTo>
                <a:lnTo>
                  <a:pt x="5829" y="194310"/>
                </a:lnTo>
                <a:lnTo>
                  <a:pt x="4660" y="189229"/>
                </a:lnTo>
                <a:lnTo>
                  <a:pt x="3860" y="184150"/>
                </a:lnTo>
                <a:lnTo>
                  <a:pt x="3352" y="179070"/>
                </a:lnTo>
                <a:lnTo>
                  <a:pt x="3149" y="173989"/>
                </a:lnTo>
                <a:lnTo>
                  <a:pt x="7581" y="134620"/>
                </a:lnTo>
                <a:lnTo>
                  <a:pt x="7846" y="134620"/>
                </a:lnTo>
                <a:lnTo>
                  <a:pt x="9169" y="128270"/>
                </a:lnTo>
                <a:lnTo>
                  <a:pt x="10972" y="120650"/>
                </a:lnTo>
                <a:lnTo>
                  <a:pt x="11296" y="120650"/>
                </a:lnTo>
                <a:lnTo>
                  <a:pt x="12979" y="114300"/>
                </a:lnTo>
                <a:lnTo>
                  <a:pt x="15176" y="106679"/>
                </a:lnTo>
                <a:lnTo>
                  <a:pt x="17551" y="100329"/>
                </a:lnTo>
                <a:lnTo>
                  <a:pt x="20091" y="92710"/>
                </a:lnTo>
                <a:lnTo>
                  <a:pt x="22783" y="86360"/>
                </a:lnTo>
                <a:lnTo>
                  <a:pt x="25641" y="78739"/>
                </a:lnTo>
                <a:lnTo>
                  <a:pt x="28613" y="72389"/>
                </a:lnTo>
                <a:lnTo>
                  <a:pt x="31724" y="66039"/>
                </a:lnTo>
                <a:lnTo>
                  <a:pt x="34937" y="59689"/>
                </a:lnTo>
                <a:lnTo>
                  <a:pt x="38265" y="53339"/>
                </a:lnTo>
                <a:lnTo>
                  <a:pt x="41668" y="46989"/>
                </a:lnTo>
                <a:lnTo>
                  <a:pt x="45161" y="41910"/>
                </a:lnTo>
                <a:lnTo>
                  <a:pt x="48717" y="36829"/>
                </a:lnTo>
                <a:lnTo>
                  <a:pt x="52324" y="31750"/>
                </a:lnTo>
                <a:lnTo>
                  <a:pt x="55968" y="26670"/>
                </a:lnTo>
                <a:lnTo>
                  <a:pt x="59639" y="22860"/>
                </a:lnTo>
                <a:lnTo>
                  <a:pt x="63334" y="19050"/>
                </a:lnTo>
                <a:lnTo>
                  <a:pt x="67030" y="15239"/>
                </a:lnTo>
                <a:lnTo>
                  <a:pt x="70713" y="12700"/>
                </a:lnTo>
                <a:lnTo>
                  <a:pt x="74358" y="10160"/>
                </a:lnTo>
                <a:lnTo>
                  <a:pt x="74218" y="10160"/>
                </a:lnTo>
                <a:lnTo>
                  <a:pt x="78143" y="7620"/>
                </a:lnTo>
                <a:lnTo>
                  <a:pt x="78003" y="7620"/>
                </a:lnTo>
                <a:lnTo>
                  <a:pt x="82257" y="6350"/>
                </a:lnTo>
                <a:lnTo>
                  <a:pt x="82118" y="6350"/>
                </a:lnTo>
                <a:lnTo>
                  <a:pt x="86690" y="5079"/>
                </a:lnTo>
                <a:lnTo>
                  <a:pt x="91414" y="3810"/>
                </a:lnTo>
                <a:lnTo>
                  <a:pt x="96316" y="3810"/>
                </a:lnTo>
                <a:lnTo>
                  <a:pt x="101650" y="2539"/>
                </a:lnTo>
                <a:lnTo>
                  <a:pt x="137536" y="2539"/>
                </a:lnTo>
                <a:lnTo>
                  <a:pt x="124917" y="0"/>
                </a:lnTo>
                <a:close/>
              </a:path>
              <a:path w="281940" h="298450">
                <a:moveTo>
                  <a:pt x="137536" y="2539"/>
                </a:moveTo>
                <a:lnTo>
                  <a:pt x="118579" y="2539"/>
                </a:lnTo>
                <a:lnTo>
                  <a:pt x="124625" y="3810"/>
                </a:lnTo>
                <a:lnTo>
                  <a:pt x="130695" y="3810"/>
                </a:lnTo>
                <a:lnTo>
                  <a:pt x="136969" y="5079"/>
                </a:lnTo>
                <a:lnTo>
                  <a:pt x="143268" y="6350"/>
                </a:lnTo>
                <a:lnTo>
                  <a:pt x="149618" y="7620"/>
                </a:lnTo>
                <a:lnTo>
                  <a:pt x="156006" y="10160"/>
                </a:lnTo>
                <a:lnTo>
                  <a:pt x="162394" y="11429"/>
                </a:lnTo>
                <a:lnTo>
                  <a:pt x="175120" y="15239"/>
                </a:lnTo>
                <a:lnTo>
                  <a:pt x="187553" y="20320"/>
                </a:lnTo>
                <a:lnTo>
                  <a:pt x="199555" y="25400"/>
                </a:lnTo>
                <a:lnTo>
                  <a:pt x="210921" y="30479"/>
                </a:lnTo>
                <a:lnTo>
                  <a:pt x="221462" y="35560"/>
                </a:lnTo>
                <a:lnTo>
                  <a:pt x="226339" y="39370"/>
                </a:lnTo>
                <a:lnTo>
                  <a:pt x="230962" y="41910"/>
                </a:lnTo>
                <a:lnTo>
                  <a:pt x="235292" y="44450"/>
                </a:lnTo>
                <a:lnTo>
                  <a:pt x="239280" y="48260"/>
                </a:lnTo>
                <a:lnTo>
                  <a:pt x="242925" y="50800"/>
                </a:lnTo>
                <a:lnTo>
                  <a:pt x="246202" y="53339"/>
                </a:lnTo>
                <a:lnTo>
                  <a:pt x="249199" y="57150"/>
                </a:lnTo>
                <a:lnTo>
                  <a:pt x="252044" y="59689"/>
                </a:lnTo>
                <a:lnTo>
                  <a:pt x="254736" y="63500"/>
                </a:lnTo>
                <a:lnTo>
                  <a:pt x="257289" y="67310"/>
                </a:lnTo>
                <a:lnTo>
                  <a:pt x="259702" y="71120"/>
                </a:lnTo>
                <a:lnTo>
                  <a:pt x="261950" y="74929"/>
                </a:lnTo>
                <a:lnTo>
                  <a:pt x="264071" y="80010"/>
                </a:lnTo>
                <a:lnTo>
                  <a:pt x="266039" y="83820"/>
                </a:lnTo>
                <a:lnTo>
                  <a:pt x="267855" y="88900"/>
                </a:lnTo>
                <a:lnTo>
                  <a:pt x="269532" y="92710"/>
                </a:lnTo>
                <a:lnTo>
                  <a:pt x="271068" y="97789"/>
                </a:lnTo>
                <a:lnTo>
                  <a:pt x="272453" y="102870"/>
                </a:lnTo>
                <a:lnTo>
                  <a:pt x="273697" y="107950"/>
                </a:lnTo>
                <a:lnTo>
                  <a:pt x="274802" y="113029"/>
                </a:lnTo>
                <a:lnTo>
                  <a:pt x="275755" y="118110"/>
                </a:lnTo>
                <a:lnTo>
                  <a:pt x="276567" y="123189"/>
                </a:lnTo>
                <a:lnTo>
                  <a:pt x="277253" y="128270"/>
                </a:lnTo>
                <a:lnTo>
                  <a:pt x="277787" y="133350"/>
                </a:lnTo>
                <a:lnTo>
                  <a:pt x="278180" y="138429"/>
                </a:lnTo>
                <a:lnTo>
                  <a:pt x="278447" y="143510"/>
                </a:lnTo>
                <a:lnTo>
                  <a:pt x="278487" y="154939"/>
                </a:lnTo>
                <a:lnTo>
                  <a:pt x="278117" y="162560"/>
                </a:lnTo>
                <a:lnTo>
                  <a:pt x="277139" y="172720"/>
                </a:lnTo>
                <a:lnTo>
                  <a:pt x="275640" y="181610"/>
                </a:lnTo>
                <a:lnTo>
                  <a:pt x="274713" y="185420"/>
                </a:lnTo>
                <a:lnTo>
                  <a:pt x="273634" y="190500"/>
                </a:lnTo>
                <a:lnTo>
                  <a:pt x="272440" y="194310"/>
                </a:lnTo>
                <a:lnTo>
                  <a:pt x="271119" y="198120"/>
                </a:lnTo>
                <a:lnTo>
                  <a:pt x="269621" y="201929"/>
                </a:lnTo>
                <a:lnTo>
                  <a:pt x="267893" y="205739"/>
                </a:lnTo>
                <a:lnTo>
                  <a:pt x="265950" y="209550"/>
                </a:lnTo>
                <a:lnTo>
                  <a:pt x="263791" y="213360"/>
                </a:lnTo>
                <a:lnTo>
                  <a:pt x="258864" y="220979"/>
                </a:lnTo>
                <a:lnTo>
                  <a:pt x="253225" y="228600"/>
                </a:lnTo>
                <a:lnTo>
                  <a:pt x="246951" y="236220"/>
                </a:lnTo>
                <a:lnTo>
                  <a:pt x="240106" y="243839"/>
                </a:lnTo>
                <a:lnTo>
                  <a:pt x="232765" y="251460"/>
                </a:lnTo>
                <a:lnTo>
                  <a:pt x="225031" y="259079"/>
                </a:lnTo>
                <a:lnTo>
                  <a:pt x="216966" y="265429"/>
                </a:lnTo>
                <a:lnTo>
                  <a:pt x="208661" y="271779"/>
                </a:lnTo>
                <a:lnTo>
                  <a:pt x="200202" y="276860"/>
                </a:lnTo>
                <a:lnTo>
                  <a:pt x="191655" y="281939"/>
                </a:lnTo>
                <a:lnTo>
                  <a:pt x="187401" y="284479"/>
                </a:lnTo>
                <a:lnTo>
                  <a:pt x="183146" y="285750"/>
                </a:lnTo>
                <a:lnTo>
                  <a:pt x="178904" y="288289"/>
                </a:lnTo>
                <a:lnTo>
                  <a:pt x="174688" y="289560"/>
                </a:lnTo>
                <a:lnTo>
                  <a:pt x="170522" y="290829"/>
                </a:lnTo>
                <a:lnTo>
                  <a:pt x="166420" y="292100"/>
                </a:lnTo>
                <a:lnTo>
                  <a:pt x="162369" y="293370"/>
                </a:lnTo>
                <a:lnTo>
                  <a:pt x="158394" y="294639"/>
                </a:lnTo>
                <a:lnTo>
                  <a:pt x="154381" y="294639"/>
                </a:lnTo>
                <a:lnTo>
                  <a:pt x="149936" y="295910"/>
                </a:lnTo>
                <a:lnTo>
                  <a:pt x="167314" y="295910"/>
                </a:lnTo>
                <a:lnTo>
                  <a:pt x="175806" y="293370"/>
                </a:lnTo>
                <a:lnTo>
                  <a:pt x="180187" y="290829"/>
                </a:lnTo>
                <a:lnTo>
                  <a:pt x="184480" y="289560"/>
                </a:lnTo>
                <a:lnTo>
                  <a:pt x="210553" y="274320"/>
                </a:lnTo>
                <a:lnTo>
                  <a:pt x="218909" y="267970"/>
                </a:lnTo>
                <a:lnTo>
                  <a:pt x="227088" y="260350"/>
                </a:lnTo>
                <a:lnTo>
                  <a:pt x="234950" y="254000"/>
                </a:lnTo>
                <a:lnTo>
                  <a:pt x="261480" y="223520"/>
                </a:lnTo>
                <a:lnTo>
                  <a:pt x="266509" y="214629"/>
                </a:lnTo>
                <a:lnTo>
                  <a:pt x="268731" y="210820"/>
                </a:lnTo>
                <a:lnTo>
                  <a:pt x="276682" y="190500"/>
                </a:lnTo>
                <a:lnTo>
                  <a:pt x="277787" y="186689"/>
                </a:lnTo>
                <a:lnTo>
                  <a:pt x="278752" y="182879"/>
                </a:lnTo>
                <a:lnTo>
                  <a:pt x="280276" y="172720"/>
                </a:lnTo>
                <a:lnTo>
                  <a:pt x="281266" y="163829"/>
                </a:lnTo>
                <a:lnTo>
                  <a:pt x="281655" y="154939"/>
                </a:lnTo>
                <a:lnTo>
                  <a:pt x="281597" y="143510"/>
                </a:lnTo>
                <a:lnTo>
                  <a:pt x="275501" y="101600"/>
                </a:lnTo>
                <a:lnTo>
                  <a:pt x="272516" y="92710"/>
                </a:lnTo>
                <a:lnTo>
                  <a:pt x="270802" y="87629"/>
                </a:lnTo>
                <a:lnTo>
                  <a:pt x="268935" y="82550"/>
                </a:lnTo>
                <a:lnTo>
                  <a:pt x="266915" y="78739"/>
                </a:lnTo>
                <a:lnTo>
                  <a:pt x="264744" y="73660"/>
                </a:lnTo>
                <a:lnTo>
                  <a:pt x="248399" y="52070"/>
                </a:lnTo>
                <a:lnTo>
                  <a:pt x="244995" y="48260"/>
                </a:lnTo>
                <a:lnTo>
                  <a:pt x="241223" y="45720"/>
                </a:lnTo>
                <a:lnTo>
                  <a:pt x="237134" y="41910"/>
                </a:lnTo>
                <a:lnTo>
                  <a:pt x="232714" y="39370"/>
                </a:lnTo>
                <a:lnTo>
                  <a:pt x="227965" y="36829"/>
                </a:lnTo>
                <a:lnTo>
                  <a:pt x="223024" y="33020"/>
                </a:lnTo>
                <a:lnTo>
                  <a:pt x="212356" y="27939"/>
                </a:lnTo>
                <a:lnTo>
                  <a:pt x="200850" y="21589"/>
                </a:lnTo>
                <a:lnTo>
                  <a:pt x="188722" y="16510"/>
                </a:lnTo>
                <a:lnTo>
                  <a:pt x="163296" y="8889"/>
                </a:lnTo>
                <a:lnTo>
                  <a:pt x="156806" y="6350"/>
                </a:lnTo>
                <a:lnTo>
                  <a:pt x="137536" y="2539"/>
                </a:lnTo>
                <a:close/>
              </a:path>
              <a:path w="281940" h="298450">
                <a:moveTo>
                  <a:pt x="7846" y="134620"/>
                </a:moveTo>
                <a:lnTo>
                  <a:pt x="7581" y="134620"/>
                </a:lnTo>
                <a:lnTo>
                  <a:pt x="7581" y="135889"/>
                </a:lnTo>
                <a:lnTo>
                  <a:pt x="7846" y="134620"/>
                </a:lnTo>
                <a:close/>
              </a:path>
              <a:path w="281940" h="298450">
                <a:moveTo>
                  <a:pt x="11296" y="120650"/>
                </a:moveTo>
                <a:lnTo>
                  <a:pt x="10972" y="120650"/>
                </a:lnTo>
                <a:lnTo>
                  <a:pt x="10960" y="121920"/>
                </a:lnTo>
                <a:lnTo>
                  <a:pt x="11296" y="120650"/>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08" name="object 136"/>
          <p:cNvSpPr>
            <a:spLocks noChangeArrowheads="1"/>
          </p:cNvSpPr>
          <p:nvPr/>
        </p:nvSpPr>
        <p:spPr bwMode="auto">
          <a:xfrm>
            <a:off x="6915150" y="1389064"/>
            <a:ext cx="203200" cy="200025"/>
          </a:xfrm>
          <a:prstGeom prst="rect">
            <a:avLst/>
          </a:prstGeom>
          <a:blipFill dpi="0" rotWithShape="1">
            <a:blip r:embed="rId5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09" name="object 137"/>
          <p:cNvSpPr>
            <a:spLocks noChangeArrowheads="1"/>
          </p:cNvSpPr>
          <p:nvPr/>
        </p:nvSpPr>
        <p:spPr bwMode="auto">
          <a:xfrm>
            <a:off x="6915150" y="1389064"/>
            <a:ext cx="203200" cy="200025"/>
          </a:xfrm>
          <a:prstGeom prst="rect">
            <a:avLst/>
          </a:prstGeom>
          <a:blipFill dpi="0" rotWithShape="1">
            <a:blip r:embed="rId5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0" name="object 138"/>
          <p:cNvSpPr>
            <a:spLocks noChangeArrowheads="1"/>
          </p:cNvSpPr>
          <p:nvPr/>
        </p:nvSpPr>
        <p:spPr bwMode="auto">
          <a:xfrm>
            <a:off x="5899151" y="2070100"/>
            <a:ext cx="333375" cy="319088"/>
          </a:xfrm>
          <a:prstGeom prst="rect">
            <a:avLst/>
          </a:prstGeom>
          <a:blipFill dpi="0" rotWithShape="1">
            <a:blip r:embed="rId5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1" name="object 139"/>
          <p:cNvSpPr>
            <a:spLocks noChangeArrowheads="1"/>
          </p:cNvSpPr>
          <p:nvPr/>
        </p:nvSpPr>
        <p:spPr bwMode="auto">
          <a:xfrm>
            <a:off x="5867400" y="2030414"/>
            <a:ext cx="414338" cy="409575"/>
          </a:xfrm>
          <a:prstGeom prst="rect">
            <a:avLst/>
          </a:prstGeom>
          <a:blipFill dpi="0" rotWithShape="1">
            <a:blip r:embed="rId5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2" name="object 140"/>
          <p:cNvSpPr>
            <a:spLocks noChangeArrowheads="1"/>
          </p:cNvSpPr>
          <p:nvPr/>
        </p:nvSpPr>
        <p:spPr bwMode="auto">
          <a:xfrm>
            <a:off x="9115425" y="1574801"/>
            <a:ext cx="293688" cy="290513"/>
          </a:xfrm>
          <a:prstGeom prst="rect">
            <a:avLst/>
          </a:prstGeom>
          <a:blipFill dpi="0" rotWithShape="1">
            <a:blip r:embed="rId5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3" name="object 141"/>
          <p:cNvSpPr>
            <a:spLocks noChangeArrowheads="1"/>
          </p:cNvSpPr>
          <p:nvPr/>
        </p:nvSpPr>
        <p:spPr bwMode="auto">
          <a:xfrm>
            <a:off x="9142413" y="1598614"/>
            <a:ext cx="163512" cy="179387"/>
          </a:xfrm>
          <a:prstGeom prst="rect">
            <a:avLst/>
          </a:prstGeom>
          <a:blipFill dpi="0" rotWithShape="1">
            <a:blip r:embed="rId5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4" name="object 142"/>
          <p:cNvSpPr>
            <a:spLocks noChangeArrowheads="1"/>
          </p:cNvSpPr>
          <p:nvPr/>
        </p:nvSpPr>
        <p:spPr bwMode="auto">
          <a:xfrm>
            <a:off x="9142413" y="1598614"/>
            <a:ext cx="163512" cy="179387"/>
          </a:xfrm>
          <a:prstGeom prst="rect">
            <a:avLst/>
          </a:prstGeom>
          <a:blipFill dpi="0" rotWithShape="1">
            <a:blip r:embed="rId6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5" name="object 143"/>
          <p:cNvSpPr>
            <a:spLocks noChangeArrowheads="1"/>
          </p:cNvSpPr>
          <p:nvPr/>
        </p:nvSpPr>
        <p:spPr bwMode="auto">
          <a:xfrm>
            <a:off x="9018588" y="1277939"/>
            <a:ext cx="304800" cy="288925"/>
          </a:xfrm>
          <a:prstGeom prst="rect">
            <a:avLst/>
          </a:prstGeom>
          <a:blipFill dpi="0" rotWithShape="1">
            <a:blip r:embed="rId6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6" name="object 144"/>
          <p:cNvSpPr>
            <a:spLocks noChangeArrowheads="1"/>
          </p:cNvSpPr>
          <p:nvPr/>
        </p:nvSpPr>
        <p:spPr bwMode="auto">
          <a:xfrm>
            <a:off x="9107489" y="1373188"/>
            <a:ext cx="192087" cy="176212"/>
          </a:xfrm>
          <a:prstGeom prst="rect">
            <a:avLst/>
          </a:prstGeom>
          <a:blipFill dpi="0" rotWithShape="1">
            <a:blip r:embed="rId6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7" name="object 145"/>
          <p:cNvSpPr>
            <a:spLocks noChangeArrowheads="1"/>
          </p:cNvSpPr>
          <p:nvPr/>
        </p:nvSpPr>
        <p:spPr bwMode="auto">
          <a:xfrm>
            <a:off x="9107489" y="1373188"/>
            <a:ext cx="192087" cy="176212"/>
          </a:xfrm>
          <a:prstGeom prst="rect">
            <a:avLst/>
          </a:prstGeom>
          <a:blipFill dpi="0" rotWithShape="1">
            <a:blip r:embed="rId6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8" name="object 146"/>
          <p:cNvSpPr>
            <a:spLocks noChangeArrowheads="1"/>
          </p:cNvSpPr>
          <p:nvPr/>
        </p:nvSpPr>
        <p:spPr bwMode="auto">
          <a:xfrm>
            <a:off x="9344025" y="1344614"/>
            <a:ext cx="260350" cy="357187"/>
          </a:xfrm>
          <a:prstGeom prst="rect">
            <a:avLst/>
          </a:prstGeom>
          <a:blipFill dpi="0" rotWithShape="1">
            <a:blip r:embed="rId6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19" name="object 147"/>
          <p:cNvSpPr>
            <a:spLocks noChangeArrowheads="1"/>
          </p:cNvSpPr>
          <p:nvPr/>
        </p:nvSpPr>
        <p:spPr bwMode="auto">
          <a:xfrm>
            <a:off x="9353551" y="1425576"/>
            <a:ext cx="176213" cy="201613"/>
          </a:xfrm>
          <a:prstGeom prst="rect">
            <a:avLst/>
          </a:prstGeom>
          <a:blipFill dpi="0" rotWithShape="1">
            <a:blip r:embed="rId6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0" name="object 148"/>
          <p:cNvSpPr>
            <a:spLocks noChangeArrowheads="1"/>
          </p:cNvSpPr>
          <p:nvPr/>
        </p:nvSpPr>
        <p:spPr bwMode="auto">
          <a:xfrm>
            <a:off x="9353551" y="1425576"/>
            <a:ext cx="176213" cy="201613"/>
          </a:xfrm>
          <a:prstGeom prst="rect">
            <a:avLst/>
          </a:prstGeom>
          <a:blipFill dpi="0" rotWithShape="1">
            <a:blip r:embed="rId6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1" name="object 149"/>
          <p:cNvSpPr>
            <a:spLocks noChangeArrowheads="1"/>
          </p:cNvSpPr>
          <p:nvPr/>
        </p:nvSpPr>
        <p:spPr bwMode="auto">
          <a:xfrm>
            <a:off x="5903913" y="1335088"/>
            <a:ext cx="317500" cy="334962"/>
          </a:xfrm>
          <a:prstGeom prst="rect">
            <a:avLst/>
          </a:prstGeom>
          <a:blipFill dpi="0" rotWithShape="1">
            <a:blip r:embed="rId6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2" name="object 150"/>
          <p:cNvSpPr>
            <a:spLocks noChangeArrowheads="1"/>
          </p:cNvSpPr>
          <p:nvPr/>
        </p:nvSpPr>
        <p:spPr bwMode="auto">
          <a:xfrm>
            <a:off x="5857875" y="1303338"/>
            <a:ext cx="400050" cy="419100"/>
          </a:xfrm>
          <a:prstGeom prst="rect">
            <a:avLst/>
          </a:prstGeom>
          <a:blipFill dpi="0" rotWithShape="1">
            <a:blip r:embed="rId6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3" name="object 151"/>
          <p:cNvSpPr>
            <a:spLocks noChangeArrowheads="1"/>
          </p:cNvSpPr>
          <p:nvPr/>
        </p:nvSpPr>
        <p:spPr bwMode="auto">
          <a:xfrm>
            <a:off x="7834313" y="1238250"/>
            <a:ext cx="349250" cy="361950"/>
          </a:xfrm>
          <a:prstGeom prst="rect">
            <a:avLst/>
          </a:prstGeom>
          <a:blipFill dpi="0" rotWithShape="1">
            <a:blip r:embed="rId6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4" name="object 152"/>
          <p:cNvSpPr>
            <a:spLocks noChangeArrowheads="1"/>
          </p:cNvSpPr>
          <p:nvPr/>
        </p:nvSpPr>
        <p:spPr bwMode="auto">
          <a:xfrm>
            <a:off x="7869238" y="1277939"/>
            <a:ext cx="298450" cy="287337"/>
          </a:xfrm>
          <a:prstGeom prst="rect">
            <a:avLst/>
          </a:prstGeom>
          <a:blipFill dpi="0" rotWithShape="1">
            <a:blip r:embed="rId7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5" name="object 153"/>
          <p:cNvSpPr>
            <a:spLocks noChangeArrowheads="1"/>
          </p:cNvSpPr>
          <p:nvPr/>
        </p:nvSpPr>
        <p:spPr bwMode="auto">
          <a:xfrm>
            <a:off x="7869238" y="1277938"/>
            <a:ext cx="539750" cy="588962"/>
          </a:xfrm>
          <a:prstGeom prst="rect">
            <a:avLst/>
          </a:prstGeom>
          <a:blipFill dpi="0" rotWithShape="1">
            <a:blip r:embed="rId7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6" name="object 154"/>
          <p:cNvSpPr>
            <a:spLocks noChangeArrowheads="1"/>
          </p:cNvSpPr>
          <p:nvPr/>
        </p:nvSpPr>
        <p:spPr bwMode="auto">
          <a:xfrm>
            <a:off x="8097838" y="1595438"/>
            <a:ext cx="273050" cy="260350"/>
          </a:xfrm>
          <a:prstGeom prst="rect">
            <a:avLst/>
          </a:prstGeom>
          <a:blipFill dpi="0" rotWithShape="1">
            <a:blip r:embed="rId7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27" name="object 155"/>
          <p:cNvSpPr>
            <a:spLocks/>
          </p:cNvSpPr>
          <p:nvPr/>
        </p:nvSpPr>
        <p:spPr bwMode="auto">
          <a:xfrm>
            <a:off x="8097838" y="1595438"/>
            <a:ext cx="273050" cy="260350"/>
          </a:xfrm>
          <a:custGeom>
            <a:avLst/>
            <a:gdLst>
              <a:gd name="T0" fmla="*/ 92100 w 319404"/>
              <a:gd name="T1" fmla="*/ 8890 h 306069"/>
              <a:gd name="T2" fmla="*/ 66687 w 319404"/>
              <a:gd name="T3" fmla="*/ 16510 h 306069"/>
              <a:gd name="T4" fmla="*/ 46621 w 319404"/>
              <a:gd name="T5" fmla="*/ 29210 h 306069"/>
              <a:gd name="T6" fmla="*/ 15100 w 319404"/>
              <a:gd name="T7" fmla="*/ 82550 h 306069"/>
              <a:gd name="T8" fmla="*/ 279 w 319404"/>
              <a:gd name="T9" fmla="*/ 190500 h 306069"/>
              <a:gd name="T10" fmla="*/ 11315 w 319404"/>
              <a:gd name="T11" fmla="*/ 238760 h 306069"/>
              <a:gd name="T12" fmla="*/ 20243 w 319404"/>
              <a:gd name="T13" fmla="*/ 254000 h 306069"/>
              <a:gd name="T14" fmla="*/ 30137 w 319404"/>
              <a:gd name="T15" fmla="*/ 266700 h 306069"/>
              <a:gd name="T16" fmla="*/ 113563 w 319404"/>
              <a:gd name="T17" fmla="*/ 306070 h 306069"/>
              <a:gd name="T18" fmla="*/ 113792 w 319404"/>
              <a:gd name="T19" fmla="*/ 302260 h 306069"/>
              <a:gd name="T20" fmla="*/ 85204 w 319404"/>
              <a:gd name="T21" fmla="*/ 297180 h 306069"/>
              <a:gd name="T22" fmla="*/ 58458 w 319404"/>
              <a:gd name="T23" fmla="*/ 285750 h 306069"/>
              <a:gd name="T24" fmla="*/ 35102 w 319404"/>
              <a:gd name="T25" fmla="*/ 267970 h 306069"/>
              <a:gd name="T26" fmla="*/ 27533 w 319404"/>
              <a:gd name="T27" fmla="*/ 259080 h 306069"/>
              <a:gd name="T28" fmla="*/ 18630 w 319404"/>
              <a:gd name="T29" fmla="*/ 245110 h 306069"/>
              <a:gd name="T30" fmla="*/ 9982 w 319404"/>
              <a:gd name="T31" fmla="*/ 227330 h 306069"/>
              <a:gd name="T32" fmla="*/ 4673 w 319404"/>
              <a:gd name="T33" fmla="*/ 203200 h 306069"/>
              <a:gd name="T34" fmla="*/ 3251 w 319404"/>
              <a:gd name="T35" fmla="*/ 167640 h 306069"/>
              <a:gd name="T36" fmla="*/ 5994 w 319404"/>
              <a:gd name="T37" fmla="*/ 135890 h 306069"/>
              <a:gd name="T38" fmla="*/ 11836 w 319404"/>
              <a:gd name="T39" fmla="*/ 105410 h 306069"/>
              <a:gd name="T40" fmla="*/ 20497 w 319404"/>
              <a:gd name="T41" fmla="*/ 76200 h 306069"/>
              <a:gd name="T42" fmla="*/ 31635 w 319404"/>
              <a:gd name="T43" fmla="*/ 52070 h 306069"/>
              <a:gd name="T44" fmla="*/ 44869 w 319404"/>
              <a:gd name="T45" fmla="*/ 34290 h 306069"/>
              <a:gd name="T46" fmla="*/ 62522 w 319404"/>
              <a:gd name="T47" fmla="*/ 22860 h 306069"/>
              <a:gd name="T48" fmla="*/ 86220 w 319404"/>
              <a:gd name="T49" fmla="*/ 12700 h 306069"/>
              <a:gd name="T50" fmla="*/ 114071 w 319404"/>
              <a:gd name="T51" fmla="*/ 7620 h 306069"/>
              <a:gd name="T52" fmla="*/ 144170 w 319404"/>
              <a:gd name="T53" fmla="*/ 3810 h 306069"/>
              <a:gd name="T54" fmla="*/ 189382 w 319404"/>
              <a:gd name="T55" fmla="*/ 3810 h 306069"/>
              <a:gd name="T56" fmla="*/ 216903 w 319404"/>
              <a:gd name="T57" fmla="*/ 7620 h 306069"/>
              <a:gd name="T58" fmla="*/ 240042 w 319404"/>
              <a:gd name="T59" fmla="*/ 12700 h 306069"/>
              <a:gd name="T60" fmla="*/ 257606 w 319404"/>
              <a:gd name="T61" fmla="*/ 20320 h 306069"/>
              <a:gd name="T62" fmla="*/ 272707 w 319404"/>
              <a:gd name="T63" fmla="*/ 31750 h 306069"/>
              <a:gd name="T64" fmla="*/ 285864 w 319404"/>
              <a:gd name="T65" fmla="*/ 45720 h 306069"/>
              <a:gd name="T66" fmla="*/ 296887 w 319404"/>
              <a:gd name="T67" fmla="*/ 63500 h 306069"/>
              <a:gd name="T68" fmla="*/ 305600 w 319404"/>
              <a:gd name="T69" fmla="*/ 82550 h 306069"/>
              <a:gd name="T70" fmla="*/ 311810 w 319404"/>
              <a:gd name="T71" fmla="*/ 101600 h 306069"/>
              <a:gd name="T72" fmla="*/ 315366 w 319404"/>
              <a:gd name="T73" fmla="*/ 121920 h 306069"/>
              <a:gd name="T74" fmla="*/ 315810 w 319404"/>
              <a:gd name="T75" fmla="*/ 144780 h 306069"/>
              <a:gd name="T76" fmla="*/ 312572 w 319404"/>
              <a:gd name="T77" fmla="*/ 162560 h 306069"/>
              <a:gd name="T78" fmla="*/ 303466 w 319404"/>
              <a:gd name="T79" fmla="*/ 186690 h 306069"/>
              <a:gd name="T80" fmla="*/ 279692 w 319404"/>
              <a:gd name="T81" fmla="*/ 226060 h 306069"/>
              <a:gd name="T82" fmla="*/ 252641 w 319404"/>
              <a:gd name="T83" fmla="*/ 256540 h 306069"/>
              <a:gd name="T84" fmla="*/ 235788 w 319404"/>
              <a:gd name="T85" fmla="*/ 271780 h 306069"/>
              <a:gd name="T86" fmla="*/ 218655 w 319404"/>
              <a:gd name="T87" fmla="*/ 283210 h 306069"/>
              <a:gd name="T88" fmla="*/ 200012 w 319404"/>
              <a:gd name="T89" fmla="*/ 290830 h 306069"/>
              <a:gd name="T90" fmla="*/ 176542 w 319404"/>
              <a:gd name="T91" fmla="*/ 298450 h 306069"/>
              <a:gd name="T92" fmla="*/ 149720 w 319404"/>
              <a:gd name="T93" fmla="*/ 302260 h 306069"/>
              <a:gd name="T94" fmla="*/ 189687 w 319404"/>
              <a:gd name="T95" fmla="*/ 298450 h 306069"/>
              <a:gd name="T96" fmla="*/ 211251 w 319404"/>
              <a:gd name="T97" fmla="*/ 290830 h 306069"/>
              <a:gd name="T98" fmla="*/ 228968 w 319404"/>
              <a:gd name="T99" fmla="*/ 280670 h 306069"/>
              <a:gd name="T100" fmla="*/ 274866 w 319404"/>
              <a:gd name="T101" fmla="*/ 237490 h 306069"/>
              <a:gd name="T102" fmla="*/ 316801 w 319404"/>
              <a:gd name="T103" fmla="*/ 158750 h 306069"/>
              <a:gd name="T104" fmla="*/ 319239 w 319404"/>
              <a:gd name="T105" fmla="*/ 130810 h 306069"/>
              <a:gd name="T106" fmla="*/ 297065 w 319404"/>
              <a:gd name="T107" fmla="*/ 57150 h 306069"/>
              <a:gd name="T108" fmla="*/ 246011 w 319404"/>
              <a:gd name="T109" fmla="*/ 11430 h 306069"/>
              <a:gd name="T110" fmla="*/ 217424 w 319404"/>
              <a:gd name="T111" fmla="*/ 3810 h 306069"/>
              <a:gd name="T112" fmla="*/ 32511 w 319404"/>
              <a:gd name="T113" fmla="*/ 264160 h 306069"/>
              <a:gd name="T114" fmla="*/ 203898 w 319404"/>
              <a:gd name="T115" fmla="*/ 2540 h 306069"/>
              <a:gd name="T116" fmla="*/ 143941 w 319404"/>
              <a:gd name="T117" fmla="*/ 1270 h 306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9404" h="306069">
                <a:moveTo>
                  <a:pt x="210756" y="2540"/>
                </a:moveTo>
                <a:lnTo>
                  <a:pt x="121043" y="2540"/>
                </a:lnTo>
                <a:lnTo>
                  <a:pt x="99072" y="6350"/>
                </a:lnTo>
                <a:lnTo>
                  <a:pt x="92100" y="8890"/>
                </a:lnTo>
                <a:lnTo>
                  <a:pt x="85344" y="10160"/>
                </a:lnTo>
                <a:lnTo>
                  <a:pt x="78828" y="12700"/>
                </a:lnTo>
                <a:lnTo>
                  <a:pt x="72605" y="13970"/>
                </a:lnTo>
                <a:lnTo>
                  <a:pt x="66687" y="16510"/>
                </a:lnTo>
                <a:lnTo>
                  <a:pt x="61099" y="19050"/>
                </a:lnTo>
                <a:lnTo>
                  <a:pt x="55879" y="22860"/>
                </a:lnTo>
                <a:lnTo>
                  <a:pt x="51041" y="25400"/>
                </a:lnTo>
                <a:lnTo>
                  <a:pt x="46621" y="29210"/>
                </a:lnTo>
                <a:lnTo>
                  <a:pt x="42659" y="31750"/>
                </a:lnTo>
                <a:lnTo>
                  <a:pt x="39001" y="35560"/>
                </a:lnTo>
                <a:lnTo>
                  <a:pt x="17538" y="74930"/>
                </a:lnTo>
                <a:lnTo>
                  <a:pt x="15100" y="82550"/>
                </a:lnTo>
                <a:lnTo>
                  <a:pt x="12814" y="88900"/>
                </a:lnTo>
                <a:lnTo>
                  <a:pt x="2857" y="135890"/>
                </a:lnTo>
                <a:lnTo>
                  <a:pt x="0" y="182880"/>
                </a:lnTo>
                <a:lnTo>
                  <a:pt x="279" y="190500"/>
                </a:lnTo>
                <a:lnTo>
                  <a:pt x="5257" y="222250"/>
                </a:lnTo>
                <a:lnTo>
                  <a:pt x="7035" y="228600"/>
                </a:lnTo>
                <a:lnTo>
                  <a:pt x="9017" y="233680"/>
                </a:lnTo>
                <a:lnTo>
                  <a:pt x="11315" y="238760"/>
                </a:lnTo>
                <a:lnTo>
                  <a:pt x="13893" y="242570"/>
                </a:lnTo>
                <a:lnTo>
                  <a:pt x="15862" y="246380"/>
                </a:lnTo>
                <a:lnTo>
                  <a:pt x="18008" y="250190"/>
                </a:lnTo>
                <a:lnTo>
                  <a:pt x="20243" y="254000"/>
                </a:lnTo>
                <a:lnTo>
                  <a:pt x="22580" y="256540"/>
                </a:lnTo>
                <a:lnTo>
                  <a:pt x="25006" y="260350"/>
                </a:lnTo>
                <a:lnTo>
                  <a:pt x="27533" y="264160"/>
                </a:lnTo>
                <a:lnTo>
                  <a:pt x="30137" y="266700"/>
                </a:lnTo>
                <a:lnTo>
                  <a:pt x="32816" y="269240"/>
                </a:lnTo>
                <a:lnTo>
                  <a:pt x="38404" y="275590"/>
                </a:lnTo>
                <a:lnTo>
                  <a:pt x="84315" y="300990"/>
                </a:lnTo>
                <a:lnTo>
                  <a:pt x="113563" y="306070"/>
                </a:lnTo>
                <a:lnTo>
                  <a:pt x="150025" y="306070"/>
                </a:lnTo>
                <a:lnTo>
                  <a:pt x="163931" y="303530"/>
                </a:lnTo>
                <a:lnTo>
                  <a:pt x="121094" y="303530"/>
                </a:lnTo>
                <a:lnTo>
                  <a:pt x="113792" y="302260"/>
                </a:lnTo>
                <a:lnTo>
                  <a:pt x="106629" y="302260"/>
                </a:lnTo>
                <a:lnTo>
                  <a:pt x="99364" y="300990"/>
                </a:lnTo>
                <a:lnTo>
                  <a:pt x="92240" y="299720"/>
                </a:lnTo>
                <a:lnTo>
                  <a:pt x="85204" y="297180"/>
                </a:lnTo>
                <a:lnTo>
                  <a:pt x="78282" y="295910"/>
                </a:lnTo>
                <a:lnTo>
                  <a:pt x="71500" y="292100"/>
                </a:lnTo>
                <a:lnTo>
                  <a:pt x="64884" y="289560"/>
                </a:lnTo>
                <a:lnTo>
                  <a:pt x="58458" y="285750"/>
                </a:lnTo>
                <a:lnTo>
                  <a:pt x="52235" y="281940"/>
                </a:lnTo>
                <a:lnTo>
                  <a:pt x="46253" y="278130"/>
                </a:lnTo>
                <a:lnTo>
                  <a:pt x="40538" y="273050"/>
                </a:lnTo>
                <a:lnTo>
                  <a:pt x="35102" y="267970"/>
                </a:lnTo>
                <a:lnTo>
                  <a:pt x="33392" y="265430"/>
                </a:lnTo>
                <a:lnTo>
                  <a:pt x="32550" y="265430"/>
                </a:lnTo>
                <a:lnTo>
                  <a:pt x="29984" y="261620"/>
                </a:lnTo>
                <a:lnTo>
                  <a:pt x="27533" y="259080"/>
                </a:lnTo>
                <a:lnTo>
                  <a:pt x="25171" y="255270"/>
                </a:lnTo>
                <a:lnTo>
                  <a:pt x="22898" y="251460"/>
                </a:lnTo>
                <a:lnTo>
                  <a:pt x="20726" y="248920"/>
                </a:lnTo>
                <a:lnTo>
                  <a:pt x="18630" y="245110"/>
                </a:lnTo>
                <a:lnTo>
                  <a:pt x="16649" y="241300"/>
                </a:lnTo>
                <a:lnTo>
                  <a:pt x="14084" y="236220"/>
                </a:lnTo>
                <a:lnTo>
                  <a:pt x="11912" y="232410"/>
                </a:lnTo>
                <a:lnTo>
                  <a:pt x="9982" y="227330"/>
                </a:lnTo>
                <a:lnTo>
                  <a:pt x="8293" y="222250"/>
                </a:lnTo>
                <a:lnTo>
                  <a:pt x="6845" y="215900"/>
                </a:lnTo>
                <a:lnTo>
                  <a:pt x="5638" y="209550"/>
                </a:lnTo>
                <a:lnTo>
                  <a:pt x="4673" y="203200"/>
                </a:lnTo>
                <a:lnTo>
                  <a:pt x="3936" y="196850"/>
                </a:lnTo>
                <a:lnTo>
                  <a:pt x="3428" y="189230"/>
                </a:lnTo>
                <a:lnTo>
                  <a:pt x="3149" y="182880"/>
                </a:lnTo>
                <a:lnTo>
                  <a:pt x="3251" y="167640"/>
                </a:lnTo>
                <a:lnTo>
                  <a:pt x="3632" y="160020"/>
                </a:lnTo>
                <a:lnTo>
                  <a:pt x="4216" y="152400"/>
                </a:lnTo>
                <a:lnTo>
                  <a:pt x="5003" y="143510"/>
                </a:lnTo>
                <a:lnTo>
                  <a:pt x="5994" y="135890"/>
                </a:lnTo>
                <a:lnTo>
                  <a:pt x="7175" y="128270"/>
                </a:lnTo>
                <a:lnTo>
                  <a:pt x="8547" y="120650"/>
                </a:lnTo>
                <a:lnTo>
                  <a:pt x="10109" y="113030"/>
                </a:lnTo>
                <a:lnTo>
                  <a:pt x="11836" y="105410"/>
                </a:lnTo>
                <a:lnTo>
                  <a:pt x="13754" y="97790"/>
                </a:lnTo>
                <a:lnTo>
                  <a:pt x="15836" y="90170"/>
                </a:lnTo>
                <a:lnTo>
                  <a:pt x="18084" y="83820"/>
                </a:lnTo>
                <a:lnTo>
                  <a:pt x="20497" y="76200"/>
                </a:lnTo>
                <a:lnTo>
                  <a:pt x="23063" y="69850"/>
                </a:lnTo>
                <a:lnTo>
                  <a:pt x="25780" y="63500"/>
                </a:lnTo>
                <a:lnTo>
                  <a:pt x="28638" y="57150"/>
                </a:lnTo>
                <a:lnTo>
                  <a:pt x="31635" y="52070"/>
                </a:lnTo>
                <a:lnTo>
                  <a:pt x="34759" y="46990"/>
                </a:lnTo>
                <a:lnTo>
                  <a:pt x="38023" y="41910"/>
                </a:lnTo>
                <a:lnTo>
                  <a:pt x="41389" y="38100"/>
                </a:lnTo>
                <a:lnTo>
                  <a:pt x="44869" y="34290"/>
                </a:lnTo>
                <a:lnTo>
                  <a:pt x="48615" y="31750"/>
                </a:lnTo>
                <a:lnTo>
                  <a:pt x="52831" y="27940"/>
                </a:lnTo>
                <a:lnTo>
                  <a:pt x="57467" y="25400"/>
                </a:lnTo>
                <a:lnTo>
                  <a:pt x="62522" y="22860"/>
                </a:lnTo>
                <a:lnTo>
                  <a:pt x="67957" y="20320"/>
                </a:lnTo>
                <a:lnTo>
                  <a:pt x="73736" y="17780"/>
                </a:lnTo>
                <a:lnTo>
                  <a:pt x="79832" y="15240"/>
                </a:lnTo>
                <a:lnTo>
                  <a:pt x="86220" y="12700"/>
                </a:lnTo>
                <a:lnTo>
                  <a:pt x="92875" y="11430"/>
                </a:lnTo>
                <a:lnTo>
                  <a:pt x="99745" y="10160"/>
                </a:lnTo>
                <a:lnTo>
                  <a:pt x="106819" y="8890"/>
                </a:lnTo>
                <a:lnTo>
                  <a:pt x="114071" y="7620"/>
                </a:lnTo>
                <a:lnTo>
                  <a:pt x="121450" y="6350"/>
                </a:lnTo>
                <a:lnTo>
                  <a:pt x="128955" y="5080"/>
                </a:lnTo>
                <a:lnTo>
                  <a:pt x="136499" y="5080"/>
                </a:lnTo>
                <a:lnTo>
                  <a:pt x="144170" y="3810"/>
                </a:lnTo>
                <a:lnTo>
                  <a:pt x="217424" y="3810"/>
                </a:lnTo>
                <a:lnTo>
                  <a:pt x="210756" y="2540"/>
                </a:lnTo>
                <a:close/>
              </a:path>
              <a:path w="319404" h="306069">
                <a:moveTo>
                  <a:pt x="217424" y="3810"/>
                </a:moveTo>
                <a:lnTo>
                  <a:pt x="189382" y="3810"/>
                </a:lnTo>
                <a:lnTo>
                  <a:pt x="196596" y="5080"/>
                </a:lnTo>
                <a:lnTo>
                  <a:pt x="203542" y="5080"/>
                </a:lnTo>
                <a:lnTo>
                  <a:pt x="210362" y="6350"/>
                </a:lnTo>
                <a:lnTo>
                  <a:pt x="216903" y="7620"/>
                </a:lnTo>
                <a:lnTo>
                  <a:pt x="223126" y="7620"/>
                </a:lnTo>
                <a:lnTo>
                  <a:pt x="229133" y="8890"/>
                </a:lnTo>
                <a:lnTo>
                  <a:pt x="234772" y="11430"/>
                </a:lnTo>
                <a:lnTo>
                  <a:pt x="240042" y="12700"/>
                </a:lnTo>
                <a:lnTo>
                  <a:pt x="244919" y="13970"/>
                </a:lnTo>
                <a:lnTo>
                  <a:pt x="249377" y="15240"/>
                </a:lnTo>
                <a:lnTo>
                  <a:pt x="253555" y="17780"/>
                </a:lnTo>
                <a:lnTo>
                  <a:pt x="257606" y="20320"/>
                </a:lnTo>
                <a:lnTo>
                  <a:pt x="261556" y="22860"/>
                </a:lnTo>
                <a:lnTo>
                  <a:pt x="265379" y="25400"/>
                </a:lnTo>
                <a:lnTo>
                  <a:pt x="269100" y="27940"/>
                </a:lnTo>
                <a:lnTo>
                  <a:pt x="272707" y="31750"/>
                </a:lnTo>
                <a:lnTo>
                  <a:pt x="276186" y="34290"/>
                </a:lnTo>
                <a:lnTo>
                  <a:pt x="279539" y="38100"/>
                </a:lnTo>
                <a:lnTo>
                  <a:pt x="282765" y="41910"/>
                </a:lnTo>
                <a:lnTo>
                  <a:pt x="285864" y="45720"/>
                </a:lnTo>
                <a:lnTo>
                  <a:pt x="288823" y="50800"/>
                </a:lnTo>
                <a:lnTo>
                  <a:pt x="291655" y="54610"/>
                </a:lnTo>
                <a:lnTo>
                  <a:pt x="294347" y="58420"/>
                </a:lnTo>
                <a:lnTo>
                  <a:pt x="296887" y="63500"/>
                </a:lnTo>
                <a:lnTo>
                  <a:pt x="299288" y="68580"/>
                </a:lnTo>
                <a:lnTo>
                  <a:pt x="301548" y="72390"/>
                </a:lnTo>
                <a:lnTo>
                  <a:pt x="303656" y="77470"/>
                </a:lnTo>
                <a:lnTo>
                  <a:pt x="305600" y="82550"/>
                </a:lnTo>
                <a:lnTo>
                  <a:pt x="307390" y="87630"/>
                </a:lnTo>
                <a:lnTo>
                  <a:pt x="309029" y="92710"/>
                </a:lnTo>
                <a:lnTo>
                  <a:pt x="310502" y="97790"/>
                </a:lnTo>
                <a:lnTo>
                  <a:pt x="311810" y="101600"/>
                </a:lnTo>
                <a:lnTo>
                  <a:pt x="312953" y="106680"/>
                </a:lnTo>
                <a:lnTo>
                  <a:pt x="313931" y="111760"/>
                </a:lnTo>
                <a:lnTo>
                  <a:pt x="314731" y="116840"/>
                </a:lnTo>
                <a:lnTo>
                  <a:pt x="315366" y="121920"/>
                </a:lnTo>
                <a:lnTo>
                  <a:pt x="315810" y="127000"/>
                </a:lnTo>
                <a:lnTo>
                  <a:pt x="316090" y="130810"/>
                </a:lnTo>
                <a:lnTo>
                  <a:pt x="316090" y="140970"/>
                </a:lnTo>
                <a:lnTo>
                  <a:pt x="315810" y="144780"/>
                </a:lnTo>
                <a:lnTo>
                  <a:pt x="315341" y="148590"/>
                </a:lnTo>
                <a:lnTo>
                  <a:pt x="314655" y="153670"/>
                </a:lnTo>
                <a:lnTo>
                  <a:pt x="313728" y="157480"/>
                </a:lnTo>
                <a:lnTo>
                  <a:pt x="312572" y="162560"/>
                </a:lnTo>
                <a:lnTo>
                  <a:pt x="311175" y="166370"/>
                </a:lnTo>
                <a:lnTo>
                  <a:pt x="309562" y="171450"/>
                </a:lnTo>
                <a:lnTo>
                  <a:pt x="307733" y="176530"/>
                </a:lnTo>
                <a:lnTo>
                  <a:pt x="303466" y="186690"/>
                </a:lnTo>
                <a:lnTo>
                  <a:pt x="298475" y="195580"/>
                </a:lnTo>
                <a:lnTo>
                  <a:pt x="292798" y="205740"/>
                </a:lnTo>
                <a:lnTo>
                  <a:pt x="286511" y="215900"/>
                </a:lnTo>
                <a:lnTo>
                  <a:pt x="279692" y="226060"/>
                </a:lnTo>
                <a:lnTo>
                  <a:pt x="272402" y="234950"/>
                </a:lnTo>
                <a:lnTo>
                  <a:pt x="264731" y="243840"/>
                </a:lnTo>
                <a:lnTo>
                  <a:pt x="256730" y="252730"/>
                </a:lnTo>
                <a:lnTo>
                  <a:pt x="252641" y="256540"/>
                </a:lnTo>
                <a:lnTo>
                  <a:pt x="248488" y="260350"/>
                </a:lnTo>
                <a:lnTo>
                  <a:pt x="244284" y="264160"/>
                </a:lnTo>
                <a:lnTo>
                  <a:pt x="240042" y="267970"/>
                </a:lnTo>
                <a:lnTo>
                  <a:pt x="235788" y="271780"/>
                </a:lnTo>
                <a:lnTo>
                  <a:pt x="231508" y="274320"/>
                </a:lnTo>
                <a:lnTo>
                  <a:pt x="227215" y="278130"/>
                </a:lnTo>
                <a:lnTo>
                  <a:pt x="222923" y="280670"/>
                </a:lnTo>
                <a:lnTo>
                  <a:pt x="218655" y="283210"/>
                </a:lnTo>
                <a:lnTo>
                  <a:pt x="214388" y="285750"/>
                </a:lnTo>
                <a:lnTo>
                  <a:pt x="209956" y="287020"/>
                </a:lnTo>
                <a:lnTo>
                  <a:pt x="205155" y="289560"/>
                </a:lnTo>
                <a:lnTo>
                  <a:pt x="200012" y="290830"/>
                </a:lnTo>
                <a:lnTo>
                  <a:pt x="194551" y="293370"/>
                </a:lnTo>
                <a:lnTo>
                  <a:pt x="188798" y="294640"/>
                </a:lnTo>
                <a:lnTo>
                  <a:pt x="182791" y="297180"/>
                </a:lnTo>
                <a:lnTo>
                  <a:pt x="176542" y="298450"/>
                </a:lnTo>
                <a:lnTo>
                  <a:pt x="170078" y="299720"/>
                </a:lnTo>
                <a:lnTo>
                  <a:pt x="163423" y="300990"/>
                </a:lnTo>
                <a:lnTo>
                  <a:pt x="156616" y="302260"/>
                </a:lnTo>
                <a:lnTo>
                  <a:pt x="149720" y="302260"/>
                </a:lnTo>
                <a:lnTo>
                  <a:pt x="142621" y="303530"/>
                </a:lnTo>
                <a:lnTo>
                  <a:pt x="163931" y="303530"/>
                </a:lnTo>
                <a:lnTo>
                  <a:pt x="183578" y="299720"/>
                </a:lnTo>
                <a:lnTo>
                  <a:pt x="189687" y="298450"/>
                </a:lnTo>
                <a:lnTo>
                  <a:pt x="195529" y="295910"/>
                </a:lnTo>
                <a:lnTo>
                  <a:pt x="201091" y="294640"/>
                </a:lnTo>
                <a:lnTo>
                  <a:pt x="206336" y="292100"/>
                </a:lnTo>
                <a:lnTo>
                  <a:pt x="211251" y="290830"/>
                </a:lnTo>
                <a:lnTo>
                  <a:pt x="215861" y="288290"/>
                </a:lnTo>
                <a:lnTo>
                  <a:pt x="220179" y="285750"/>
                </a:lnTo>
                <a:lnTo>
                  <a:pt x="224637" y="283210"/>
                </a:lnTo>
                <a:lnTo>
                  <a:pt x="228968" y="280670"/>
                </a:lnTo>
                <a:lnTo>
                  <a:pt x="233349" y="276860"/>
                </a:lnTo>
                <a:lnTo>
                  <a:pt x="237718" y="274320"/>
                </a:lnTo>
                <a:lnTo>
                  <a:pt x="242061" y="270510"/>
                </a:lnTo>
                <a:lnTo>
                  <a:pt x="274866" y="237490"/>
                </a:lnTo>
                <a:lnTo>
                  <a:pt x="295503" y="207010"/>
                </a:lnTo>
                <a:lnTo>
                  <a:pt x="301256" y="198120"/>
                </a:lnTo>
                <a:lnTo>
                  <a:pt x="315607" y="162560"/>
                </a:lnTo>
                <a:lnTo>
                  <a:pt x="316801" y="158750"/>
                </a:lnTo>
                <a:lnTo>
                  <a:pt x="318477" y="149860"/>
                </a:lnTo>
                <a:lnTo>
                  <a:pt x="318960" y="144780"/>
                </a:lnTo>
                <a:lnTo>
                  <a:pt x="319239" y="140970"/>
                </a:lnTo>
                <a:lnTo>
                  <a:pt x="319239" y="130810"/>
                </a:lnTo>
                <a:lnTo>
                  <a:pt x="312039" y="91440"/>
                </a:lnTo>
                <a:lnTo>
                  <a:pt x="302120" y="67310"/>
                </a:lnTo>
                <a:lnTo>
                  <a:pt x="299669" y="62230"/>
                </a:lnTo>
                <a:lnTo>
                  <a:pt x="297065" y="57150"/>
                </a:lnTo>
                <a:lnTo>
                  <a:pt x="294322" y="53340"/>
                </a:lnTo>
                <a:lnTo>
                  <a:pt x="291426" y="48260"/>
                </a:lnTo>
                <a:lnTo>
                  <a:pt x="263309" y="20320"/>
                </a:lnTo>
                <a:lnTo>
                  <a:pt x="246011" y="11430"/>
                </a:lnTo>
                <a:lnTo>
                  <a:pt x="240982" y="8890"/>
                </a:lnTo>
                <a:lnTo>
                  <a:pt x="235584" y="7620"/>
                </a:lnTo>
                <a:lnTo>
                  <a:pt x="229844" y="6350"/>
                </a:lnTo>
                <a:lnTo>
                  <a:pt x="217424" y="3810"/>
                </a:lnTo>
                <a:close/>
              </a:path>
              <a:path w="319404" h="306069">
                <a:moveTo>
                  <a:pt x="32511" y="264160"/>
                </a:moveTo>
                <a:lnTo>
                  <a:pt x="32550" y="265430"/>
                </a:lnTo>
                <a:lnTo>
                  <a:pt x="33392" y="265430"/>
                </a:lnTo>
                <a:lnTo>
                  <a:pt x="32511" y="264160"/>
                </a:lnTo>
                <a:close/>
              </a:path>
              <a:path w="319404" h="306069">
                <a:moveTo>
                  <a:pt x="196837" y="1270"/>
                </a:moveTo>
                <a:lnTo>
                  <a:pt x="136232" y="1270"/>
                </a:lnTo>
                <a:lnTo>
                  <a:pt x="128574" y="2540"/>
                </a:lnTo>
                <a:lnTo>
                  <a:pt x="203898" y="2540"/>
                </a:lnTo>
                <a:lnTo>
                  <a:pt x="196837" y="1270"/>
                </a:lnTo>
                <a:close/>
              </a:path>
              <a:path w="319404" h="306069">
                <a:moveTo>
                  <a:pt x="174675" y="0"/>
                </a:moveTo>
                <a:lnTo>
                  <a:pt x="151663" y="0"/>
                </a:lnTo>
                <a:lnTo>
                  <a:pt x="143941" y="1270"/>
                </a:lnTo>
                <a:lnTo>
                  <a:pt x="189572" y="1270"/>
                </a:lnTo>
                <a:lnTo>
                  <a:pt x="174675" y="0"/>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28" name="object 156"/>
          <p:cNvSpPr>
            <a:spLocks/>
          </p:cNvSpPr>
          <p:nvPr/>
        </p:nvSpPr>
        <p:spPr bwMode="auto">
          <a:xfrm>
            <a:off x="5297489" y="1644651"/>
            <a:ext cx="492125" cy="195263"/>
          </a:xfrm>
          <a:custGeom>
            <a:avLst/>
            <a:gdLst>
              <a:gd name="T0" fmla="*/ 502596 w 575310"/>
              <a:gd name="T1" fmla="*/ 31054 h 228600"/>
              <a:gd name="T2" fmla="*/ 0 w 575310"/>
              <a:gd name="T3" fmla="*/ 219252 h 228600"/>
              <a:gd name="T4" fmla="*/ 3314 w 575310"/>
              <a:gd name="T5" fmla="*/ 228130 h 228600"/>
              <a:gd name="T6" fmla="*/ 505921 w 575310"/>
              <a:gd name="T7" fmla="*/ 39933 h 228600"/>
              <a:gd name="T8" fmla="*/ 502596 w 575310"/>
              <a:gd name="T9" fmla="*/ 31054 h 228600"/>
              <a:gd name="T10" fmla="*/ 560846 w 575310"/>
              <a:gd name="T11" fmla="*/ 24409 h 228600"/>
              <a:gd name="T12" fmla="*/ 520344 w 575310"/>
              <a:gd name="T13" fmla="*/ 24409 h 228600"/>
              <a:gd name="T14" fmla="*/ 523671 w 575310"/>
              <a:gd name="T15" fmla="*/ 33286 h 228600"/>
              <a:gd name="T16" fmla="*/ 505921 w 575310"/>
              <a:gd name="T17" fmla="*/ 39933 h 228600"/>
              <a:gd name="T18" fmla="*/ 517550 w 575310"/>
              <a:gd name="T19" fmla="*/ 70992 h 228600"/>
              <a:gd name="T20" fmla="*/ 560846 w 575310"/>
              <a:gd name="T21" fmla="*/ 24409 h 228600"/>
              <a:gd name="T22" fmla="*/ 520344 w 575310"/>
              <a:gd name="T23" fmla="*/ 24409 h 228600"/>
              <a:gd name="T24" fmla="*/ 502596 w 575310"/>
              <a:gd name="T25" fmla="*/ 31054 h 228600"/>
              <a:gd name="T26" fmla="*/ 505921 w 575310"/>
              <a:gd name="T27" fmla="*/ 39933 h 228600"/>
              <a:gd name="T28" fmla="*/ 523671 w 575310"/>
              <a:gd name="T29" fmla="*/ 33286 h 228600"/>
              <a:gd name="T30" fmla="*/ 520344 w 575310"/>
              <a:gd name="T31" fmla="*/ 24409 h 228600"/>
              <a:gd name="T32" fmla="*/ 490969 w 575310"/>
              <a:gd name="T33" fmla="*/ 0 h 228600"/>
              <a:gd name="T34" fmla="*/ 502596 w 575310"/>
              <a:gd name="T35" fmla="*/ 31054 h 228600"/>
              <a:gd name="T36" fmla="*/ 520344 w 575310"/>
              <a:gd name="T37" fmla="*/ 24409 h 228600"/>
              <a:gd name="T38" fmla="*/ 560846 w 575310"/>
              <a:gd name="T39" fmla="*/ 24409 h 228600"/>
              <a:gd name="T40" fmla="*/ 575246 w 575310"/>
              <a:gd name="T41" fmla="*/ 8915 h 228600"/>
              <a:gd name="T42" fmla="*/ 490969 w 575310"/>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310" h="228600">
                <a:moveTo>
                  <a:pt x="502596" y="31054"/>
                </a:moveTo>
                <a:lnTo>
                  <a:pt x="0" y="219252"/>
                </a:lnTo>
                <a:lnTo>
                  <a:pt x="3314" y="228130"/>
                </a:lnTo>
                <a:lnTo>
                  <a:pt x="505921" y="39933"/>
                </a:lnTo>
                <a:lnTo>
                  <a:pt x="502596" y="31054"/>
                </a:lnTo>
                <a:close/>
              </a:path>
              <a:path w="575310" h="228600">
                <a:moveTo>
                  <a:pt x="560846" y="24409"/>
                </a:moveTo>
                <a:lnTo>
                  <a:pt x="520344" y="24409"/>
                </a:lnTo>
                <a:lnTo>
                  <a:pt x="523671" y="33286"/>
                </a:lnTo>
                <a:lnTo>
                  <a:pt x="505921" y="39933"/>
                </a:lnTo>
                <a:lnTo>
                  <a:pt x="517550" y="70992"/>
                </a:lnTo>
                <a:lnTo>
                  <a:pt x="560846" y="24409"/>
                </a:lnTo>
                <a:close/>
              </a:path>
              <a:path w="575310" h="228600">
                <a:moveTo>
                  <a:pt x="520344" y="24409"/>
                </a:moveTo>
                <a:lnTo>
                  <a:pt x="502596" y="31054"/>
                </a:lnTo>
                <a:lnTo>
                  <a:pt x="505921" y="39933"/>
                </a:lnTo>
                <a:lnTo>
                  <a:pt x="523671" y="33286"/>
                </a:lnTo>
                <a:lnTo>
                  <a:pt x="520344" y="24409"/>
                </a:lnTo>
                <a:close/>
              </a:path>
              <a:path w="575310" h="228600">
                <a:moveTo>
                  <a:pt x="490969" y="0"/>
                </a:moveTo>
                <a:lnTo>
                  <a:pt x="502596" y="31054"/>
                </a:lnTo>
                <a:lnTo>
                  <a:pt x="520344" y="24409"/>
                </a:lnTo>
                <a:lnTo>
                  <a:pt x="560846" y="24409"/>
                </a:lnTo>
                <a:lnTo>
                  <a:pt x="575246" y="8915"/>
                </a:lnTo>
                <a:lnTo>
                  <a:pt x="4909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29" name="object 157"/>
          <p:cNvSpPr>
            <a:spLocks/>
          </p:cNvSpPr>
          <p:nvPr/>
        </p:nvSpPr>
        <p:spPr bwMode="auto">
          <a:xfrm>
            <a:off x="5297489" y="1952625"/>
            <a:ext cx="492125" cy="196850"/>
          </a:xfrm>
          <a:custGeom>
            <a:avLst/>
            <a:gdLst>
              <a:gd name="T0" fmla="*/ 502596 w 575310"/>
              <a:gd name="T1" fmla="*/ 197075 h 228600"/>
              <a:gd name="T2" fmla="*/ 490969 w 575310"/>
              <a:gd name="T3" fmla="*/ 228130 h 228600"/>
              <a:gd name="T4" fmla="*/ 575246 w 575310"/>
              <a:gd name="T5" fmla="*/ 219214 h 228600"/>
              <a:gd name="T6" fmla="*/ 560846 w 575310"/>
              <a:gd name="T7" fmla="*/ 203720 h 228600"/>
              <a:gd name="T8" fmla="*/ 520344 w 575310"/>
              <a:gd name="T9" fmla="*/ 203720 h 228600"/>
              <a:gd name="T10" fmla="*/ 502596 w 575310"/>
              <a:gd name="T11" fmla="*/ 197075 h 228600"/>
              <a:gd name="T12" fmla="*/ 505921 w 575310"/>
              <a:gd name="T13" fmla="*/ 188196 h 228600"/>
              <a:gd name="T14" fmla="*/ 502596 w 575310"/>
              <a:gd name="T15" fmla="*/ 197075 h 228600"/>
              <a:gd name="T16" fmla="*/ 520344 w 575310"/>
              <a:gd name="T17" fmla="*/ 203720 h 228600"/>
              <a:gd name="T18" fmla="*/ 523671 w 575310"/>
              <a:gd name="T19" fmla="*/ 194843 h 228600"/>
              <a:gd name="T20" fmla="*/ 505921 w 575310"/>
              <a:gd name="T21" fmla="*/ 188196 h 228600"/>
              <a:gd name="T22" fmla="*/ 517550 w 575310"/>
              <a:gd name="T23" fmla="*/ 157137 h 228600"/>
              <a:gd name="T24" fmla="*/ 505921 w 575310"/>
              <a:gd name="T25" fmla="*/ 188196 h 228600"/>
              <a:gd name="T26" fmla="*/ 523671 w 575310"/>
              <a:gd name="T27" fmla="*/ 194843 h 228600"/>
              <a:gd name="T28" fmla="*/ 520344 w 575310"/>
              <a:gd name="T29" fmla="*/ 203720 h 228600"/>
              <a:gd name="T30" fmla="*/ 560846 w 575310"/>
              <a:gd name="T31" fmla="*/ 203720 h 228600"/>
              <a:gd name="T32" fmla="*/ 517550 w 575310"/>
              <a:gd name="T33" fmla="*/ 157137 h 228600"/>
              <a:gd name="T34" fmla="*/ 3314 w 575310"/>
              <a:gd name="T35" fmla="*/ 0 h 228600"/>
              <a:gd name="T36" fmla="*/ 0 w 575310"/>
              <a:gd name="T37" fmla="*/ 8877 h 228600"/>
              <a:gd name="T38" fmla="*/ 502596 w 575310"/>
              <a:gd name="T39" fmla="*/ 197075 h 228600"/>
              <a:gd name="T40" fmla="*/ 505921 w 575310"/>
              <a:gd name="T41" fmla="*/ 188196 h 228600"/>
              <a:gd name="T42" fmla="*/ 3314 w 575310"/>
              <a:gd name="T43" fmla="*/ 0 h 228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5310" h="228600">
                <a:moveTo>
                  <a:pt x="502596" y="197075"/>
                </a:moveTo>
                <a:lnTo>
                  <a:pt x="490969" y="228130"/>
                </a:lnTo>
                <a:lnTo>
                  <a:pt x="575246" y="219214"/>
                </a:lnTo>
                <a:lnTo>
                  <a:pt x="560846" y="203720"/>
                </a:lnTo>
                <a:lnTo>
                  <a:pt x="520344" y="203720"/>
                </a:lnTo>
                <a:lnTo>
                  <a:pt x="502596" y="197075"/>
                </a:lnTo>
                <a:close/>
              </a:path>
              <a:path w="575310" h="228600">
                <a:moveTo>
                  <a:pt x="505921" y="188196"/>
                </a:moveTo>
                <a:lnTo>
                  <a:pt x="502596" y="197075"/>
                </a:lnTo>
                <a:lnTo>
                  <a:pt x="520344" y="203720"/>
                </a:lnTo>
                <a:lnTo>
                  <a:pt x="523671" y="194843"/>
                </a:lnTo>
                <a:lnTo>
                  <a:pt x="505921" y="188196"/>
                </a:lnTo>
                <a:close/>
              </a:path>
              <a:path w="575310" h="228600">
                <a:moveTo>
                  <a:pt x="517550" y="157137"/>
                </a:moveTo>
                <a:lnTo>
                  <a:pt x="505921" y="188196"/>
                </a:lnTo>
                <a:lnTo>
                  <a:pt x="523671" y="194843"/>
                </a:lnTo>
                <a:lnTo>
                  <a:pt x="520344" y="203720"/>
                </a:lnTo>
                <a:lnTo>
                  <a:pt x="560846" y="203720"/>
                </a:lnTo>
                <a:lnTo>
                  <a:pt x="517550" y="157137"/>
                </a:lnTo>
                <a:close/>
              </a:path>
              <a:path w="575310" h="228600">
                <a:moveTo>
                  <a:pt x="3314" y="0"/>
                </a:moveTo>
                <a:lnTo>
                  <a:pt x="0" y="8877"/>
                </a:lnTo>
                <a:lnTo>
                  <a:pt x="502596" y="197075"/>
                </a:lnTo>
                <a:lnTo>
                  <a:pt x="505921" y="188196"/>
                </a:lnTo>
                <a:lnTo>
                  <a:pt x="33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0" name="object 158"/>
          <p:cNvSpPr>
            <a:spLocks/>
          </p:cNvSpPr>
          <p:nvPr/>
        </p:nvSpPr>
        <p:spPr bwMode="auto">
          <a:xfrm>
            <a:off x="6340475" y="1435100"/>
            <a:ext cx="490538" cy="65088"/>
          </a:xfrm>
          <a:custGeom>
            <a:avLst/>
            <a:gdLst>
              <a:gd name="T0" fmla="*/ 497158 w 573404"/>
              <a:gd name="T1" fmla="*/ 42634 h 76200"/>
              <a:gd name="T2" fmla="*/ 497052 w 573404"/>
              <a:gd name="T3" fmla="*/ 75806 h 76200"/>
              <a:gd name="T4" fmla="*/ 563806 w 573404"/>
              <a:gd name="T5" fmla="*/ 42697 h 76200"/>
              <a:gd name="T6" fmla="*/ 516102 w 573404"/>
              <a:gd name="T7" fmla="*/ 42697 h 76200"/>
              <a:gd name="T8" fmla="*/ 497158 w 573404"/>
              <a:gd name="T9" fmla="*/ 42634 h 76200"/>
              <a:gd name="T10" fmla="*/ 497188 w 573404"/>
              <a:gd name="T11" fmla="*/ 33160 h 76200"/>
              <a:gd name="T12" fmla="*/ 497158 w 573404"/>
              <a:gd name="T13" fmla="*/ 42634 h 76200"/>
              <a:gd name="T14" fmla="*/ 516102 w 573404"/>
              <a:gd name="T15" fmla="*/ 42697 h 76200"/>
              <a:gd name="T16" fmla="*/ 516140 w 573404"/>
              <a:gd name="T17" fmla="*/ 33223 h 76200"/>
              <a:gd name="T18" fmla="*/ 497188 w 573404"/>
              <a:gd name="T19" fmla="*/ 33160 h 76200"/>
              <a:gd name="T20" fmla="*/ 497293 w 573404"/>
              <a:gd name="T21" fmla="*/ 0 h 76200"/>
              <a:gd name="T22" fmla="*/ 497188 w 573404"/>
              <a:gd name="T23" fmla="*/ 33160 h 76200"/>
              <a:gd name="T24" fmla="*/ 516140 w 573404"/>
              <a:gd name="T25" fmla="*/ 33223 h 76200"/>
              <a:gd name="T26" fmla="*/ 516102 w 573404"/>
              <a:gd name="T27" fmla="*/ 42697 h 76200"/>
              <a:gd name="T28" fmla="*/ 563806 w 573404"/>
              <a:gd name="T29" fmla="*/ 42697 h 76200"/>
              <a:gd name="T30" fmla="*/ 572973 w 573404"/>
              <a:gd name="T31" fmla="*/ 38150 h 76200"/>
              <a:gd name="T32" fmla="*/ 497293 w 573404"/>
              <a:gd name="T33" fmla="*/ 0 h 76200"/>
              <a:gd name="T34" fmla="*/ 38 w 573404"/>
              <a:gd name="T35" fmla="*/ 31521 h 76200"/>
              <a:gd name="T36" fmla="*/ 0 w 573404"/>
              <a:gd name="T37" fmla="*/ 40995 h 76200"/>
              <a:gd name="T38" fmla="*/ 497158 w 573404"/>
              <a:gd name="T39" fmla="*/ 42634 h 76200"/>
              <a:gd name="T40" fmla="*/ 497188 w 573404"/>
              <a:gd name="T41" fmla="*/ 33160 h 76200"/>
              <a:gd name="T42" fmla="*/ 38 w 573404"/>
              <a:gd name="T43" fmla="*/ 31521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3404" h="76200">
                <a:moveTo>
                  <a:pt x="497158" y="42634"/>
                </a:moveTo>
                <a:lnTo>
                  <a:pt x="497052" y="75806"/>
                </a:lnTo>
                <a:lnTo>
                  <a:pt x="563806" y="42697"/>
                </a:lnTo>
                <a:lnTo>
                  <a:pt x="516102" y="42697"/>
                </a:lnTo>
                <a:lnTo>
                  <a:pt x="497158" y="42634"/>
                </a:lnTo>
                <a:close/>
              </a:path>
              <a:path w="573404" h="76200">
                <a:moveTo>
                  <a:pt x="497188" y="33160"/>
                </a:moveTo>
                <a:lnTo>
                  <a:pt x="497158" y="42634"/>
                </a:lnTo>
                <a:lnTo>
                  <a:pt x="516102" y="42697"/>
                </a:lnTo>
                <a:lnTo>
                  <a:pt x="516140" y="33223"/>
                </a:lnTo>
                <a:lnTo>
                  <a:pt x="497188" y="33160"/>
                </a:lnTo>
                <a:close/>
              </a:path>
              <a:path w="573404" h="76200">
                <a:moveTo>
                  <a:pt x="497293" y="0"/>
                </a:moveTo>
                <a:lnTo>
                  <a:pt x="497188" y="33160"/>
                </a:lnTo>
                <a:lnTo>
                  <a:pt x="516140" y="33223"/>
                </a:lnTo>
                <a:lnTo>
                  <a:pt x="516102" y="42697"/>
                </a:lnTo>
                <a:lnTo>
                  <a:pt x="563806" y="42697"/>
                </a:lnTo>
                <a:lnTo>
                  <a:pt x="572973" y="38150"/>
                </a:lnTo>
                <a:lnTo>
                  <a:pt x="497293" y="0"/>
                </a:lnTo>
                <a:close/>
              </a:path>
              <a:path w="573404" h="76200">
                <a:moveTo>
                  <a:pt x="38" y="31521"/>
                </a:moveTo>
                <a:lnTo>
                  <a:pt x="0" y="40995"/>
                </a:lnTo>
                <a:lnTo>
                  <a:pt x="497158" y="42634"/>
                </a:lnTo>
                <a:lnTo>
                  <a:pt x="497188" y="33160"/>
                </a:lnTo>
                <a:lnTo>
                  <a:pt x="38" y="315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1" name="object 159"/>
          <p:cNvSpPr>
            <a:spLocks/>
          </p:cNvSpPr>
          <p:nvPr/>
        </p:nvSpPr>
        <p:spPr bwMode="auto">
          <a:xfrm>
            <a:off x="6340476" y="2171700"/>
            <a:ext cx="1470025" cy="65088"/>
          </a:xfrm>
          <a:custGeom>
            <a:avLst/>
            <a:gdLst>
              <a:gd name="T0" fmla="*/ 1643699 w 1719579"/>
              <a:gd name="T1" fmla="*/ 42632 h 76200"/>
              <a:gd name="T2" fmla="*/ 1643672 w 1719579"/>
              <a:gd name="T3" fmla="*/ 75806 h 76200"/>
              <a:gd name="T4" fmla="*/ 1710113 w 1719579"/>
              <a:gd name="T5" fmla="*/ 42646 h 76200"/>
              <a:gd name="T6" fmla="*/ 1643699 w 1719579"/>
              <a:gd name="T7" fmla="*/ 42632 h 76200"/>
              <a:gd name="T8" fmla="*/ 1643707 w 1719579"/>
              <a:gd name="T9" fmla="*/ 33158 h 76200"/>
              <a:gd name="T10" fmla="*/ 1643699 w 1719579"/>
              <a:gd name="T11" fmla="*/ 42632 h 76200"/>
              <a:gd name="T12" fmla="*/ 1662658 w 1719579"/>
              <a:gd name="T13" fmla="*/ 42646 h 76200"/>
              <a:gd name="T14" fmla="*/ 1662658 w 1719579"/>
              <a:gd name="T15" fmla="*/ 33172 h 76200"/>
              <a:gd name="T16" fmla="*/ 1643707 w 1719579"/>
              <a:gd name="T17" fmla="*/ 33158 h 76200"/>
              <a:gd name="T18" fmla="*/ 1643735 w 1719579"/>
              <a:gd name="T19" fmla="*/ 0 h 76200"/>
              <a:gd name="T20" fmla="*/ 1643707 w 1719579"/>
              <a:gd name="T21" fmla="*/ 33158 h 76200"/>
              <a:gd name="T22" fmla="*/ 1662658 w 1719579"/>
              <a:gd name="T23" fmla="*/ 33172 h 76200"/>
              <a:gd name="T24" fmla="*/ 1662658 w 1719579"/>
              <a:gd name="T25" fmla="*/ 42646 h 76200"/>
              <a:gd name="T26" fmla="*/ 1710113 w 1719579"/>
              <a:gd name="T27" fmla="*/ 42646 h 76200"/>
              <a:gd name="T28" fmla="*/ 1719503 w 1719579"/>
              <a:gd name="T29" fmla="*/ 37960 h 76200"/>
              <a:gd name="T30" fmla="*/ 1643735 w 1719579"/>
              <a:gd name="T31" fmla="*/ 0 h 76200"/>
              <a:gd name="T32" fmla="*/ 12 w 1719579"/>
              <a:gd name="T33" fmla="*/ 31953 h 76200"/>
              <a:gd name="T34" fmla="*/ 0 w 1719579"/>
              <a:gd name="T35" fmla="*/ 41427 h 76200"/>
              <a:gd name="T36" fmla="*/ 1643699 w 1719579"/>
              <a:gd name="T37" fmla="*/ 42632 h 76200"/>
              <a:gd name="T38" fmla="*/ 1643707 w 1719579"/>
              <a:gd name="T39" fmla="*/ 33158 h 76200"/>
              <a:gd name="T40" fmla="*/ 12 w 1719579"/>
              <a:gd name="T41" fmla="*/ 31953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19579" h="76200">
                <a:moveTo>
                  <a:pt x="1643699" y="42632"/>
                </a:moveTo>
                <a:lnTo>
                  <a:pt x="1643672" y="75806"/>
                </a:lnTo>
                <a:lnTo>
                  <a:pt x="1710113" y="42646"/>
                </a:lnTo>
                <a:lnTo>
                  <a:pt x="1643699" y="42632"/>
                </a:lnTo>
                <a:close/>
              </a:path>
              <a:path w="1719579" h="76200">
                <a:moveTo>
                  <a:pt x="1643707" y="33158"/>
                </a:moveTo>
                <a:lnTo>
                  <a:pt x="1643699" y="42632"/>
                </a:lnTo>
                <a:lnTo>
                  <a:pt x="1662658" y="42646"/>
                </a:lnTo>
                <a:lnTo>
                  <a:pt x="1662658" y="33172"/>
                </a:lnTo>
                <a:lnTo>
                  <a:pt x="1643707" y="33158"/>
                </a:lnTo>
                <a:close/>
              </a:path>
              <a:path w="1719579" h="76200">
                <a:moveTo>
                  <a:pt x="1643735" y="0"/>
                </a:moveTo>
                <a:lnTo>
                  <a:pt x="1643707" y="33158"/>
                </a:lnTo>
                <a:lnTo>
                  <a:pt x="1662658" y="33172"/>
                </a:lnTo>
                <a:lnTo>
                  <a:pt x="1662658" y="42646"/>
                </a:lnTo>
                <a:lnTo>
                  <a:pt x="1710113" y="42646"/>
                </a:lnTo>
                <a:lnTo>
                  <a:pt x="1719503" y="37960"/>
                </a:lnTo>
                <a:lnTo>
                  <a:pt x="1643735" y="0"/>
                </a:lnTo>
                <a:close/>
              </a:path>
              <a:path w="1719579" h="76200">
                <a:moveTo>
                  <a:pt x="12" y="31953"/>
                </a:moveTo>
                <a:lnTo>
                  <a:pt x="0" y="41427"/>
                </a:lnTo>
                <a:lnTo>
                  <a:pt x="1643699" y="42632"/>
                </a:lnTo>
                <a:lnTo>
                  <a:pt x="1643707" y="33158"/>
                </a:lnTo>
                <a:lnTo>
                  <a:pt x="12" y="319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2" name="object 160"/>
          <p:cNvSpPr>
            <a:spLocks/>
          </p:cNvSpPr>
          <p:nvPr/>
        </p:nvSpPr>
        <p:spPr bwMode="auto">
          <a:xfrm>
            <a:off x="7259639" y="1436689"/>
            <a:ext cx="490537" cy="65087"/>
          </a:xfrm>
          <a:custGeom>
            <a:avLst/>
            <a:gdLst>
              <a:gd name="T0" fmla="*/ 497785 w 574040"/>
              <a:gd name="T1" fmla="*/ 42642 h 76200"/>
              <a:gd name="T2" fmla="*/ 497713 w 574040"/>
              <a:gd name="T3" fmla="*/ 75806 h 76200"/>
              <a:gd name="T4" fmla="*/ 564312 w 574040"/>
              <a:gd name="T5" fmla="*/ 42684 h 76200"/>
              <a:gd name="T6" fmla="*/ 516737 w 574040"/>
              <a:gd name="T7" fmla="*/ 42684 h 76200"/>
              <a:gd name="T8" fmla="*/ 497785 w 574040"/>
              <a:gd name="T9" fmla="*/ 42642 h 76200"/>
              <a:gd name="T10" fmla="*/ 497805 w 574040"/>
              <a:gd name="T11" fmla="*/ 33168 h 76200"/>
              <a:gd name="T12" fmla="*/ 497785 w 574040"/>
              <a:gd name="T13" fmla="*/ 42642 h 76200"/>
              <a:gd name="T14" fmla="*/ 516737 w 574040"/>
              <a:gd name="T15" fmla="*/ 42684 h 76200"/>
              <a:gd name="T16" fmla="*/ 516763 w 574040"/>
              <a:gd name="T17" fmla="*/ 33210 h 76200"/>
              <a:gd name="T18" fmla="*/ 497805 w 574040"/>
              <a:gd name="T19" fmla="*/ 33168 h 76200"/>
              <a:gd name="T20" fmla="*/ 497878 w 574040"/>
              <a:gd name="T21" fmla="*/ 0 h 76200"/>
              <a:gd name="T22" fmla="*/ 497805 w 574040"/>
              <a:gd name="T23" fmla="*/ 33168 h 76200"/>
              <a:gd name="T24" fmla="*/ 516763 w 574040"/>
              <a:gd name="T25" fmla="*/ 33210 h 76200"/>
              <a:gd name="T26" fmla="*/ 516737 w 574040"/>
              <a:gd name="T27" fmla="*/ 42684 h 76200"/>
              <a:gd name="T28" fmla="*/ 564312 w 574040"/>
              <a:gd name="T29" fmla="*/ 42684 h 76200"/>
              <a:gd name="T30" fmla="*/ 573608 w 574040"/>
              <a:gd name="T31" fmla="*/ 38061 h 76200"/>
              <a:gd name="T32" fmla="*/ 497878 w 574040"/>
              <a:gd name="T33" fmla="*/ 0 h 76200"/>
              <a:gd name="T34" fmla="*/ 25 w 574040"/>
              <a:gd name="T35" fmla="*/ 32067 h 76200"/>
              <a:gd name="T36" fmla="*/ 0 w 574040"/>
              <a:gd name="T37" fmla="*/ 41541 h 76200"/>
              <a:gd name="T38" fmla="*/ 497785 w 574040"/>
              <a:gd name="T39" fmla="*/ 42642 h 76200"/>
              <a:gd name="T40" fmla="*/ 497805 w 574040"/>
              <a:gd name="T41" fmla="*/ 33168 h 76200"/>
              <a:gd name="T42" fmla="*/ 25 w 574040"/>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40" h="76200">
                <a:moveTo>
                  <a:pt x="497785" y="42642"/>
                </a:moveTo>
                <a:lnTo>
                  <a:pt x="497713" y="75806"/>
                </a:lnTo>
                <a:lnTo>
                  <a:pt x="564312" y="42684"/>
                </a:lnTo>
                <a:lnTo>
                  <a:pt x="516737" y="42684"/>
                </a:lnTo>
                <a:lnTo>
                  <a:pt x="497785" y="42642"/>
                </a:lnTo>
                <a:close/>
              </a:path>
              <a:path w="574040" h="76200">
                <a:moveTo>
                  <a:pt x="497805" y="33168"/>
                </a:moveTo>
                <a:lnTo>
                  <a:pt x="497785" y="42642"/>
                </a:lnTo>
                <a:lnTo>
                  <a:pt x="516737" y="42684"/>
                </a:lnTo>
                <a:lnTo>
                  <a:pt x="516763" y="33210"/>
                </a:lnTo>
                <a:lnTo>
                  <a:pt x="497805" y="33168"/>
                </a:lnTo>
                <a:close/>
              </a:path>
              <a:path w="574040" h="76200">
                <a:moveTo>
                  <a:pt x="497878" y="0"/>
                </a:moveTo>
                <a:lnTo>
                  <a:pt x="497805" y="33168"/>
                </a:lnTo>
                <a:lnTo>
                  <a:pt x="516763" y="33210"/>
                </a:lnTo>
                <a:lnTo>
                  <a:pt x="516737" y="42684"/>
                </a:lnTo>
                <a:lnTo>
                  <a:pt x="564312" y="42684"/>
                </a:lnTo>
                <a:lnTo>
                  <a:pt x="573608" y="38061"/>
                </a:lnTo>
                <a:lnTo>
                  <a:pt x="497878" y="0"/>
                </a:lnTo>
                <a:close/>
              </a:path>
              <a:path w="574040" h="76200">
                <a:moveTo>
                  <a:pt x="25" y="32067"/>
                </a:moveTo>
                <a:lnTo>
                  <a:pt x="0" y="41541"/>
                </a:lnTo>
                <a:lnTo>
                  <a:pt x="497785" y="42642"/>
                </a:lnTo>
                <a:lnTo>
                  <a:pt x="497805" y="33168"/>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3" name="object 161"/>
          <p:cNvSpPr>
            <a:spLocks/>
          </p:cNvSpPr>
          <p:nvPr/>
        </p:nvSpPr>
        <p:spPr bwMode="auto">
          <a:xfrm>
            <a:off x="8423275" y="1436689"/>
            <a:ext cx="490538" cy="65087"/>
          </a:xfrm>
          <a:custGeom>
            <a:avLst/>
            <a:gdLst>
              <a:gd name="T0" fmla="*/ 497785 w 574040"/>
              <a:gd name="T1" fmla="*/ 42642 h 76200"/>
              <a:gd name="T2" fmla="*/ 497712 w 574040"/>
              <a:gd name="T3" fmla="*/ 75806 h 76200"/>
              <a:gd name="T4" fmla="*/ 564312 w 574040"/>
              <a:gd name="T5" fmla="*/ 42684 h 76200"/>
              <a:gd name="T6" fmla="*/ 516737 w 574040"/>
              <a:gd name="T7" fmla="*/ 42684 h 76200"/>
              <a:gd name="T8" fmla="*/ 497785 w 574040"/>
              <a:gd name="T9" fmla="*/ 42642 h 76200"/>
              <a:gd name="T10" fmla="*/ 497805 w 574040"/>
              <a:gd name="T11" fmla="*/ 33168 h 76200"/>
              <a:gd name="T12" fmla="*/ 497785 w 574040"/>
              <a:gd name="T13" fmla="*/ 42642 h 76200"/>
              <a:gd name="T14" fmla="*/ 516737 w 574040"/>
              <a:gd name="T15" fmla="*/ 42684 h 76200"/>
              <a:gd name="T16" fmla="*/ 516762 w 574040"/>
              <a:gd name="T17" fmla="*/ 33210 h 76200"/>
              <a:gd name="T18" fmla="*/ 497805 w 574040"/>
              <a:gd name="T19" fmla="*/ 33168 h 76200"/>
              <a:gd name="T20" fmla="*/ 497878 w 574040"/>
              <a:gd name="T21" fmla="*/ 0 h 76200"/>
              <a:gd name="T22" fmla="*/ 497805 w 574040"/>
              <a:gd name="T23" fmla="*/ 33168 h 76200"/>
              <a:gd name="T24" fmla="*/ 516762 w 574040"/>
              <a:gd name="T25" fmla="*/ 33210 h 76200"/>
              <a:gd name="T26" fmla="*/ 516737 w 574040"/>
              <a:gd name="T27" fmla="*/ 42684 h 76200"/>
              <a:gd name="T28" fmla="*/ 564312 w 574040"/>
              <a:gd name="T29" fmla="*/ 42684 h 76200"/>
              <a:gd name="T30" fmla="*/ 573608 w 574040"/>
              <a:gd name="T31" fmla="*/ 38061 h 76200"/>
              <a:gd name="T32" fmla="*/ 497878 w 574040"/>
              <a:gd name="T33" fmla="*/ 0 h 76200"/>
              <a:gd name="T34" fmla="*/ 25 w 574040"/>
              <a:gd name="T35" fmla="*/ 32067 h 76200"/>
              <a:gd name="T36" fmla="*/ 0 w 574040"/>
              <a:gd name="T37" fmla="*/ 41541 h 76200"/>
              <a:gd name="T38" fmla="*/ 497785 w 574040"/>
              <a:gd name="T39" fmla="*/ 42642 h 76200"/>
              <a:gd name="T40" fmla="*/ 497805 w 574040"/>
              <a:gd name="T41" fmla="*/ 33168 h 76200"/>
              <a:gd name="T42" fmla="*/ 25 w 574040"/>
              <a:gd name="T43" fmla="*/ 32067 h 76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4040" h="76200">
                <a:moveTo>
                  <a:pt x="497785" y="42642"/>
                </a:moveTo>
                <a:lnTo>
                  <a:pt x="497712" y="75806"/>
                </a:lnTo>
                <a:lnTo>
                  <a:pt x="564312" y="42684"/>
                </a:lnTo>
                <a:lnTo>
                  <a:pt x="516737" y="42684"/>
                </a:lnTo>
                <a:lnTo>
                  <a:pt x="497785" y="42642"/>
                </a:lnTo>
                <a:close/>
              </a:path>
              <a:path w="574040" h="76200">
                <a:moveTo>
                  <a:pt x="497805" y="33168"/>
                </a:moveTo>
                <a:lnTo>
                  <a:pt x="497785" y="42642"/>
                </a:lnTo>
                <a:lnTo>
                  <a:pt x="516737" y="42684"/>
                </a:lnTo>
                <a:lnTo>
                  <a:pt x="516762" y="33210"/>
                </a:lnTo>
                <a:lnTo>
                  <a:pt x="497805" y="33168"/>
                </a:lnTo>
                <a:close/>
              </a:path>
              <a:path w="574040" h="76200">
                <a:moveTo>
                  <a:pt x="497878" y="0"/>
                </a:moveTo>
                <a:lnTo>
                  <a:pt x="497805" y="33168"/>
                </a:lnTo>
                <a:lnTo>
                  <a:pt x="516762" y="33210"/>
                </a:lnTo>
                <a:lnTo>
                  <a:pt x="516737" y="42684"/>
                </a:lnTo>
                <a:lnTo>
                  <a:pt x="564312" y="42684"/>
                </a:lnTo>
                <a:lnTo>
                  <a:pt x="573608" y="38061"/>
                </a:lnTo>
                <a:lnTo>
                  <a:pt x="497878" y="0"/>
                </a:lnTo>
                <a:close/>
              </a:path>
              <a:path w="574040" h="76200">
                <a:moveTo>
                  <a:pt x="25" y="32067"/>
                </a:moveTo>
                <a:lnTo>
                  <a:pt x="0" y="41541"/>
                </a:lnTo>
                <a:lnTo>
                  <a:pt x="497785" y="42642"/>
                </a:lnTo>
                <a:lnTo>
                  <a:pt x="497805" y="33168"/>
                </a:lnTo>
                <a:lnTo>
                  <a:pt x="25" y="320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4" name="object 162"/>
          <p:cNvSpPr>
            <a:spLocks/>
          </p:cNvSpPr>
          <p:nvPr/>
        </p:nvSpPr>
        <p:spPr bwMode="auto">
          <a:xfrm>
            <a:off x="7947025" y="2087563"/>
            <a:ext cx="255588" cy="241300"/>
          </a:xfrm>
          <a:custGeom>
            <a:avLst/>
            <a:gdLst>
              <a:gd name="T0" fmla="*/ 147905 w 298450"/>
              <a:gd name="T1" fmla="*/ 0 h 282575"/>
              <a:gd name="T2" fmla="*/ 107542 w 298450"/>
              <a:gd name="T3" fmla="*/ 3799 h 282575"/>
              <a:gd name="T4" fmla="*/ 44379 w 298450"/>
              <a:gd name="T5" fmla="*/ 49535 h 282575"/>
              <a:gd name="T6" fmla="*/ 17157 w 298450"/>
              <a:gd name="T7" fmla="*/ 94319 h 282575"/>
              <a:gd name="T8" fmla="*/ 0 w 298450"/>
              <a:gd name="T9" fmla="*/ 142092 h 282575"/>
              <a:gd name="T10" fmla="*/ 686 w 298450"/>
              <a:gd name="T11" fmla="*/ 182129 h 282575"/>
              <a:gd name="T12" fmla="*/ 27376 w 298450"/>
              <a:gd name="T13" fmla="*/ 216887 h 282575"/>
              <a:gd name="T14" fmla="*/ 73892 w 298450"/>
              <a:gd name="T15" fmla="*/ 250559 h 282575"/>
              <a:gd name="T16" fmla="*/ 126509 w 298450"/>
              <a:gd name="T17" fmla="*/ 274997 h 282575"/>
              <a:gd name="T18" fmla="*/ 171501 w 298450"/>
              <a:gd name="T19" fmla="*/ 282052 h 282575"/>
              <a:gd name="T20" fmla="*/ 220302 w 298450"/>
              <a:gd name="T21" fmla="*/ 272216 h 282575"/>
              <a:gd name="T22" fmla="*/ 256217 w 298450"/>
              <a:gd name="T23" fmla="*/ 247156 h 282575"/>
              <a:gd name="T24" fmla="*/ 280419 w 298450"/>
              <a:gd name="T25" fmla="*/ 213546 h 282575"/>
              <a:gd name="T26" fmla="*/ 294081 w 298450"/>
              <a:gd name="T27" fmla="*/ 178059 h 282575"/>
              <a:gd name="T28" fmla="*/ 298374 w 298450"/>
              <a:gd name="T29" fmla="*/ 147369 h 282575"/>
              <a:gd name="T30" fmla="*/ 291690 w 298450"/>
              <a:gd name="T31" fmla="*/ 111954 h 282575"/>
              <a:gd name="T32" fmla="*/ 274178 w 298450"/>
              <a:gd name="T33" fmla="*/ 74772 h 282575"/>
              <a:gd name="T34" fmla="*/ 249650 w 298450"/>
              <a:gd name="T35" fmla="*/ 41663 h 282575"/>
              <a:gd name="T36" fmla="*/ 188268 w 298450"/>
              <a:gd name="T37" fmla="*/ 5432 h 282575"/>
              <a:gd name="T38" fmla="*/ 147905 w 298450"/>
              <a:gd name="T39" fmla="*/ 0 h 28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8450" h="282575">
                <a:moveTo>
                  <a:pt x="147905" y="0"/>
                </a:moveTo>
                <a:lnTo>
                  <a:pt x="107542" y="3799"/>
                </a:lnTo>
                <a:lnTo>
                  <a:pt x="44379" y="49535"/>
                </a:lnTo>
                <a:lnTo>
                  <a:pt x="17157" y="94319"/>
                </a:lnTo>
                <a:lnTo>
                  <a:pt x="0" y="142092"/>
                </a:lnTo>
                <a:lnTo>
                  <a:pt x="686" y="182129"/>
                </a:lnTo>
                <a:lnTo>
                  <a:pt x="27376" y="216887"/>
                </a:lnTo>
                <a:lnTo>
                  <a:pt x="73892" y="250559"/>
                </a:lnTo>
                <a:lnTo>
                  <a:pt x="126509" y="274997"/>
                </a:lnTo>
                <a:lnTo>
                  <a:pt x="171501" y="282052"/>
                </a:lnTo>
                <a:lnTo>
                  <a:pt x="220302" y="272216"/>
                </a:lnTo>
                <a:lnTo>
                  <a:pt x="256217" y="247156"/>
                </a:lnTo>
                <a:lnTo>
                  <a:pt x="280419" y="213546"/>
                </a:lnTo>
                <a:lnTo>
                  <a:pt x="294081" y="178059"/>
                </a:lnTo>
                <a:lnTo>
                  <a:pt x="298374" y="147369"/>
                </a:lnTo>
                <a:lnTo>
                  <a:pt x="291690" y="111954"/>
                </a:lnTo>
                <a:lnTo>
                  <a:pt x="274178" y="74772"/>
                </a:lnTo>
                <a:lnTo>
                  <a:pt x="249650" y="41663"/>
                </a:lnTo>
                <a:lnTo>
                  <a:pt x="188268" y="5432"/>
                </a:lnTo>
                <a:lnTo>
                  <a:pt x="147905" y="0"/>
                </a:lnTo>
                <a:close/>
              </a:path>
            </a:pathLst>
          </a:custGeom>
          <a:solidFill>
            <a:srgbClr val="0000FF">
              <a:alpha val="38039"/>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5" name="object 163"/>
          <p:cNvSpPr>
            <a:spLocks/>
          </p:cNvSpPr>
          <p:nvPr/>
        </p:nvSpPr>
        <p:spPr bwMode="auto">
          <a:xfrm>
            <a:off x="7943850" y="2087564"/>
            <a:ext cx="260350" cy="242887"/>
          </a:xfrm>
          <a:custGeom>
            <a:avLst/>
            <a:gdLst>
              <a:gd name="T0" fmla="*/ 120884 w 304165"/>
              <a:gd name="T1" fmla="*/ 1269 h 284480"/>
              <a:gd name="T2" fmla="*/ 73209 w 304165"/>
              <a:gd name="T3" fmla="*/ 21589 h 284480"/>
              <a:gd name="T4" fmla="*/ 46983 w 304165"/>
              <a:gd name="T5" fmla="*/ 49529 h 284480"/>
              <a:gd name="T6" fmla="*/ 19602 w 304165"/>
              <a:gd name="T7" fmla="*/ 95250 h 284480"/>
              <a:gd name="T8" fmla="*/ 9201 w 304165"/>
              <a:gd name="T9" fmla="*/ 119379 h 284480"/>
              <a:gd name="T10" fmla="*/ 107 w 304165"/>
              <a:gd name="T11" fmla="*/ 170179 h 284480"/>
              <a:gd name="T12" fmla="*/ 16935 w 304165"/>
              <a:gd name="T13" fmla="*/ 205739 h 284480"/>
              <a:gd name="T14" fmla="*/ 35185 w 304165"/>
              <a:gd name="T15" fmla="*/ 223519 h 284480"/>
              <a:gd name="T16" fmla="*/ 57931 w 304165"/>
              <a:gd name="T17" fmla="*/ 241300 h 284480"/>
              <a:gd name="T18" fmla="*/ 129825 w 304165"/>
              <a:gd name="T19" fmla="*/ 278129 h 284480"/>
              <a:gd name="T20" fmla="*/ 188169 w 304165"/>
              <a:gd name="T21" fmla="*/ 284479 h 284480"/>
              <a:gd name="T22" fmla="*/ 154870 w 304165"/>
              <a:gd name="T23" fmla="*/ 280669 h 284480"/>
              <a:gd name="T24" fmla="*/ 130829 w 304165"/>
              <a:gd name="T25" fmla="*/ 274319 h 284480"/>
              <a:gd name="T26" fmla="*/ 111385 w 304165"/>
              <a:gd name="T27" fmla="*/ 266700 h 284480"/>
              <a:gd name="T28" fmla="*/ 85007 w 304165"/>
              <a:gd name="T29" fmla="*/ 254000 h 284480"/>
              <a:gd name="T30" fmla="*/ 59721 w 304165"/>
              <a:gd name="T31" fmla="*/ 238759 h 284480"/>
              <a:gd name="T32" fmla="*/ 37242 w 304165"/>
              <a:gd name="T33" fmla="*/ 220979 h 284480"/>
              <a:gd name="T34" fmla="*/ 19323 w 304165"/>
              <a:gd name="T35" fmla="*/ 203200 h 284480"/>
              <a:gd name="T36" fmla="*/ 7702 w 304165"/>
              <a:gd name="T37" fmla="*/ 186689 h 284480"/>
              <a:gd name="T38" fmla="*/ 3257 w 304165"/>
              <a:gd name="T39" fmla="*/ 170179 h 284480"/>
              <a:gd name="T40" fmla="*/ 4362 w 304165"/>
              <a:gd name="T41" fmla="*/ 148589 h 284480"/>
              <a:gd name="T42" fmla="*/ 10115 w 304165"/>
              <a:gd name="T43" fmla="*/ 125729 h 284480"/>
              <a:gd name="T44" fmla="*/ 19589 w 304165"/>
              <a:gd name="T45" fmla="*/ 101600 h 284480"/>
              <a:gd name="T46" fmla="*/ 42233 w 304165"/>
              <a:gd name="T47" fmla="*/ 62229 h 284480"/>
              <a:gd name="T48" fmla="*/ 64344 w 304165"/>
              <a:gd name="T49" fmla="*/ 34289 h 284480"/>
              <a:gd name="T50" fmla="*/ 78708 w 304165"/>
              <a:gd name="T51" fmla="*/ 20319 h 284480"/>
              <a:gd name="T52" fmla="*/ 89871 w 304165"/>
              <a:gd name="T53" fmla="*/ 13969 h 284480"/>
              <a:gd name="T54" fmla="*/ 107130 w 304165"/>
              <a:gd name="T55" fmla="*/ 7619 h 284480"/>
              <a:gd name="T56" fmla="*/ 126320 w 304165"/>
              <a:gd name="T57" fmla="*/ 3809 h 284480"/>
              <a:gd name="T58" fmla="*/ 167430 w 304165"/>
              <a:gd name="T59" fmla="*/ 0 h 284480"/>
              <a:gd name="T60" fmla="*/ 231895 w 304165"/>
              <a:gd name="T61" fmla="*/ 25400 h 284480"/>
              <a:gd name="T62" fmla="*/ 252368 w 304165"/>
              <a:gd name="T63" fmla="*/ 44450 h 284480"/>
              <a:gd name="T64" fmla="*/ 276688 w 304165"/>
              <a:gd name="T65" fmla="*/ 76200 h 284480"/>
              <a:gd name="T66" fmla="*/ 294062 w 304165"/>
              <a:gd name="T67" fmla="*/ 113029 h 284480"/>
              <a:gd name="T68" fmla="*/ 298926 w 304165"/>
              <a:gd name="T69" fmla="*/ 132079 h 284480"/>
              <a:gd name="T70" fmla="*/ 300539 w 304165"/>
              <a:gd name="T71" fmla="*/ 152400 h 284480"/>
              <a:gd name="T72" fmla="*/ 298075 w 304165"/>
              <a:gd name="T73" fmla="*/ 171450 h 284480"/>
              <a:gd name="T74" fmla="*/ 292080 w 304165"/>
              <a:gd name="T75" fmla="*/ 193039 h 284480"/>
              <a:gd name="T76" fmla="*/ 282263 w 304165"/>
              <a:gd name="T77" fmla="*/ 214629 h 284480"/>
              <a:gd name="T78" fmla="*/ 268370 w 304165"/>
              <a:gd name="T79" fmla="*/ 236219 h 284480"/>
              <a:gd name="T80" fmla="*/ 250145 w 304165"/>
              <a:gd name="T81" fmla="*/ 255269 h 284480"/>
              <a:gd name="T82" fmla="*/ 227298 w 304165"/>
              <a:gd name="T83" fmla="*/ 270509 h 284480"/>
              <a:gd name="T84" fmla="*/ 199536 w 304165"/>
              <a:gd name="T85" fmla="*/ 279400 h 284480"/>
              <a:gd name="T86" fmla="*/ 200145 w 304165"/>
              <a:gd name="T87" fmla="*/ 281939 h 284480"/>
              <a:gd name="T88" fmla="*/ 262096 w 304165"/>
              <a:gd name="T89" fmla="*/ 248919 h 284480"/>
              <a:gd name="T90" fmla="*/ 278491 w 304165"/>
              <a:gd name="T91" fmla="*/ 227329 h 284480"/>
              <a:gd name="T92" fmla="*/ 290556 w 304165"/>
              <a:gd name="T93" fmla="*/ 205739 h 284480"/>
              <a:gd name="T94" fmla="*/ 303701 w 304165"/>
              <a:gd name="T95" fmla="*/ 152400 h 284480"/>
              <a:gd name="T96" fmla="*/ 301059 w 304165"/>
              <a:gd name="T97" fmla="*/ 127000 h 284480"/>
              <a:gd name="T98" fmla="*/ 293503 w 304165"/>
              <a:gd name="T99" fmla="*/ 102869 h 284480"/>
              <a:gd name="T100" fmla="*/ 254692 w 304165"/>
              <a:gd name="T101" fmla="*/ 41909 h 284480"/>
              <a:gd name="T102" fmla="*/ 117989 w 304165"/>
              <a:gd name="T103" fmla="*/ 270509 h 284480"/>
              <a:gd name="T104" fmla="*/ 217646 w 304165"/>
              <a:gd name="T105" fmla="*/ 16509 h 284480"/>
              <a:gd name="T106" fmla="*/ 230152 w 304165"/>
              <a:gd name="T107" fmla="*/ 20319 h 284480"/>
              <a:gd name="T108" fmla="*/ 82238 w 304165"/>
              <a:gd name="T109" fmla="*/ 17779 h 284480"/>
              <a:gd name="T110" fmla="*/ 156825 w 304165"/>
              <a:gd name="T111" fmla="*/ 2539 h 284480"/>
              <a:gd name="T112" fmla="*/ 182111 w 304165"/>
              <a:gd name="T113" fmla="*/ 6350 h 284480"/>
              <a:gd name="T114" fmla="*/ 213760 w 304165"/>
              <a:gd name="T115" fmla="*/ 15239 h 284480"/>
              <a:gd name="T116" fmla="*/ 219055 w 304165"/>
              <a:gd name="T117" fmla="*/ 13969 h 284480"/>
              <a:gd name="T118" fmla="*/ 192538 w 304165"/>
              <a:gd name="T119" fmla="*/ 5079 h 28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4165" h="284480">
                <a:moveTo>
                  <a:pt x="167430" y="0"/>
                </a:moveTo>
                <a:lnTo>
                  <a:pt x="130981" y="0"/>
                </a:lnTo>
                <a:lnTo>
                  <a:pt x="125926" y="1269"/>
                </a:lnTo>
                <a:lnTo>
                  <a:pt x="120884" y="1269"/>
                </a:lnTo>
                <a:lnTo>
                  <a:pt x="84410" y="13969"/>
                </a:lnTo>
                <a:lnTo>
                  <a:pt x="80524" y="15239"/>
                </a:lnTo>
                <a:lnTo>
                  <a:pt x="76841" y="17779"/>
                </a:lnTo>
                <a:lnTo>
                  <a:pt x="73209" y="21589"/>
                </a:lnTo>
                <a:lnTo>
                  <a:pt x="69538" y="24129"/>
                </a:lnTo>
                <a:lnTo>
                  <a:pt x="58273" y="35559"/>
                </a:lnTo>
                <a:lnTo>
                  <a:pt x="54489" y="40639"/>
                </a:lnTo>
                <a:lnTo>
                  <a:pt x="46983" y="49529"/>
                </a:lnTo>
                <a:lnTo>
                  <a:pt x="39617" y="59689"/>
                </a:lnTo>
                <a:lnTo>
                  <a:pt x="32505" y="71119"/>
                </a:lnTo>
                <a:lnTo>
                  <a:pt x="25800" y="82550"/>
                </a:lnTo>
                <a:lnTo>
                  <a:pt x="19602" y="95250"/>
                </a:lnTo>
                <a:lnTo>
                  <a:pt x="16719" y="100329"/>
                </a:lnTo>
                <a:lnTo>
                  <a:pt x="14027" y="106679"/>
                </a:lnTo>
                <a:lnTo>
                  <a:pt x="11512" y="113029"/>
                </a:lnTo>
                <a:lnTo>
                  <a:pt x="9201" y="119379"/>
                </a:lnTo>
                <a:lnTo>
                  <a:pt x="7118" y="125729"/>
                </a:lnTo>
                <a:lnTo>
                  <a:pt x="5251" y="130809"/>
                </a:lnTo>
                <a:lnTo>
                  <a:pt x="0" y="167639"/>
                </a:lnTo>
                <a:lnTo>
                  <a:pt x="107" y="170179"/>
                </a:lnTo>
                <a:lnTo>
                  <a:pt x="7207" y="191769"/>
                </a:lnTo>
                <a:lnTo>
                  <a:pt x="10013" y="196850"/>
                </a:lnTo>
                <a:lnTo>
                  <a:pt x="13265" y="200659"/>
                </a:lnTo>
                <a:lnTo>
                  <a:pt x="16935" y="205739"/>
                </a:lnTo>
                <a:lnTo>
                  <a:pt x="20974" y="209550"/>
                </a:lnTo>
                <a:lnTo>
                  <a:pt x="25393" y="214629"/>
                </a:lnTo>
                <a:lnTo>
                  <a:pt x="30130" y="219709"/>
                </a:lnTo>
                <a:lnTo>
                  <a:pt x="35185" y="223519"/>
                </a:lnTo>
                <a:lnTo>
                  <a:pt x="40519" y="228600"/>
                </a:lnTo>
                <a:lnTo>
                  <a:pt x="46107" y="232409"/>
                </a:lnTo>
                <a:lnTo>
                  <a:pt x="51911" y="236219"/>
                </a:lnTo>
                <a:lnTo>
                  <a:pt x="57931" y="241300"/>
                </a:lnTo>
                <a:lnTo>
                  <a:pt x="96767" y="264159"/>
                </a:lnTo>
                <a:lnTo>
                  <a:pt x="103447" y="266700"/>
                </a:lnTo>
                <a:lnTo>
                  <a:pt x="110128" y="270509"/>
                </a:lnTo>
                <a:lnTo>
                  <a:pt x="129825" y="278129"/>
                </a:lnTo>
                <a:lnTo>
                  <a:pt x="136188" y="279400"/>
                </a:lnTo>
                <a:lnTo>
                  <a:pt x="142424" y="281939"/>
                </a:lnTo>
                <a:lnTo>
                  <a:pt x="154362" y="284479"/>
                </a:lnTo>
                <a:lnTo>
                  <a:pt x="188169" y="284479"/>
                </a:lnTo>
                <a:lnTo>
                  <a:pt x="192297" y="283209"/>
                </a:lnTo>
                <a:lnTo>
                  <a:pt x="200145" y="281939"/>
                </a:lnTo>
                <a:lnTo>
                  <a:pt x="160445" y="281939"/>
                </a:lnTo>
                <a:lnTo>
                  <a:pt x="154870" y="280669"/>
                </a:lnTo>
                <a:lnTo>
                  <a:pt x="149142" y="279400"/>
                </a:lnTo>
                <a:lnTo>
                  <a:pt x="143211" y="278129"/>
                </a:lnTo>
                <a:lnTo>
                  <a:pt x="137090" y="276859"/>
                </a:lnTo>
                <a:lnTo>
                  <a:pt x="130829" y="274319"/>
                </a:lnTo>
                <a:lnTo>
                  <a:pt x="124428" y="271779"/>
                </a:lnTo>
                <a:lnTo>
                  <a:pt x="121208" y="270509"/>
                </a:lnTo>
                <a:lnTo>
                  <a:pt x="117989" y="270509"/>
                </a:lnTo>
                <a:lnTo>
                  <a:pt x="111385" y="266700"/>
                </a:lnTo>
                <a:lnTo>
                  <a:pt x="104781" y="264159"/>
                </a:lnTo>
                <a:lnTo>
                  <a:pt x="98164" y="260350"/>
                </a:lnTo>
                <a:lnTo>
                  <a:pt x="91573" y="257809"/>
                </a:lnTo>
                <a:lnTo>
                  <a:pt x="85007" y="254000"/>
                </a:lnTo>
                <a:lnTo>
                  <a:pt x="78517" y="250189"/>
                </a:lnTo>
                <a:lnTo>
                  <a:pt x="72116" y="246379"/>
                </a:lnTo>
                <a:lnTo>
                  <a:pt x="65843" y="242569"/>
                </a:lnTo>
                <a:lnTo>
                  <a:pt x="59721" y="238759"/>
                </a:lnTo>
                <a:lnTo>
                  <a:pt x="53765" y="233679"/>
                </a:lnTo>
                <a:lnTo>
                  <a:pt x="48012" y="229869"/>
                </a:lnTo>
                <a:lnTo>
                  <a:pt x="42500" y="226059"/>
                </a:lnTo>
                <a:lnTo>
                  <a:pt x="37242" y="220979"/>
                </a:lnTo>
                <a:lnTo>
                  <a:pt x="32264" y="217169"/>
                </a:lnTo>
                <a:lnTo>
                  <a:pt x="27603" y="212089"/>
                </a:lnTo>
                <a:lnTo>
                  <a:pt x="23285" y="208279"/>
                </a:lnTo>
                <a:lnTo>
                  <a:pt x="19323" y="203200"/>
                </a:lnTo>
                <a:lnTo>
                  <a:pt x="15754" y="199389"/>
                </a:lnTo>
                <a:lnTo>
                  <a:pt x="12617" y="195579"/>
                </a:lnTo>
                <a:lnTo>
                  <a:pt x="9925" y="190500"/>
                </a:lnTo>
                <a:lnTo>
                  <a:pt x="7702" y="186689"/>
                </a:lnTo>
                <a:lnTo>
                  <a:pt x="5975" y="182879"/>
                </a:lnTo>
                <a:lnTo>
                  <a:pt x="4705" y="179069"/>
                </a:lnTo>
                <a:lnTo>
                  <a:pt x="3803" y="173989"/>
                </a:lnTo>
                <a:lnTo>
                  <a:pt x="3257" y="170179"/>
                </a:lnTo>
                <a:lnTo>
                  <a:pt x="3162" y="167639"/>
                </a:lnTo>
                <a:lnTo>
                  <a:pt x="3168" y="160019"/>
                </a:lnTo>
                <a:lnTo>
                  <a:pt x="3613" y="154939"/>
                </a:lnTo>
                <a:lnTo>
                  <a:pt x="4362" y="148589"/>
                </a:lnTo>
                <a:lnTo>
                  <a:pt x="5391" y="143509"/>
                </a:lnTo>
                <a:lnTo>
                  <a:pt x="6711" y="138429"/>
                </a:lnTo>
                <a:lnTo>
                  <a:pt x="8286" y="132079"/>
                </a:lnTo>
                <a:lnTo>
                  <a:pt x="10115" y="125729"/>
                </a:lnTo>
                <a:lnTo>
                  <a:pt x="12172" y="120650"/>
                </a:lnTo>
                <a:lnTo>
                  <a:pt x="14446" y="114300"/>
                </a:lnTo>
                <a:lnTo>
                  <a:pt x="16922" y="107950"/>
                </a:lnTo>
                <a:lnTo>
                  <a:pt x="19589" y="101600"/>
                </a:lnTo>
                <a:lnTo>
                  <a:pt x="22434" y="96519"/>
                </a:lnTo>
                <a:lnTo>
                  <a:pt x="28568" y="83819"/>
                </a:lnTo>
                <a:lnTo>
                  <a:pt x="35210" y="72389"/>
                </a:lnTo>
                <a:lnTo>
                  <a:pt x="42233" y="62229"/>
                </a:lnTo>
                <a:lnTo>
                  <a:pt x="49510" y="52069"/>
                </a:lnTo>
                <a:lnTo>
                  <a:pt x="56927" y="41909"/>
                </a:lnTo>
                <a:lnTo>
                  <a:pt x="60636" y="38100"/>
                </a:lnTo>
                <a:lnTo>
                  <a:pt x="64344" y="34289"/>
                </a:lnTo>
                <a:lnTo>
                  <a:pt x="68014" y="30479"/>
                </a:lnTo>
                <a:lnTo>
                  <a:pt x="71647" y="26669"/>
                </a:lnTo>
                <a:lnTo>
                  <a:pt x="75215" y="24129"/>
                </a:lnTo>
                <a:lnTo>
                  <a:pt x="78708" y="20319"/>
                </a:lnTo>
                <a:lnTo>
                  <a:pt x="82238" y="17779"/>
                </a:lnTo>
                <a:lnTo>
                  <a:pt x="84061" y="17779"/>
                </a:lnTo>
                <a:lnTo>
                  <a:pt x="85959" y="16509"/>
                </a:lnTo>
                <a:lnTo>
                  <a:pt x="89871" y="13969"/>
                </a:lnTo>
                <a:lnTo>
                  <a:pt x="93960" y="12700"/>
                </a:lnTo>
                <a:lnTo>
                  <a:pt x="98202" y="10159"/>
                </a:lnTo>
                <a:lnTo>
                  <a:pt x="102596" y="8889"/>
                </a:lnTo>
                <a:lnTo>
                  <a:pt x="107130" y="7619"/>
                </a:lnTo>
                <a:lnTo>
                  <a:pt x="111779" y="6350"/>
                </a:lnTo>
                <a:lnTo>
                  <a:pt x="116528" y="5079"/>
                </a:lnTo>
                <a:lnTo>
                  <a:pt x="121329" y="5079"/>
                </a:lnTo>
                <a:lnTo>
                  <a:pt x="126320" y="3809"/>
                </a:lnTo>
                <a:lnTo>
                  <a:pt x="131273" y="3809"/>
                </a:lnTo>
                <a:lnTo>
                  <a:pt x="136366" y="2539"/>
                </a:lnTo>
                <a:lnTo>
                  <a:pt x="177679" y="2539"/>
                </a:lnTo>
                <a:lnTo>
                  <a:pt x="167430" y="0"/>
                </a:lnTo>
                <a:close/>
              </a:path>
              <a:path w="304165" h="284480">
                <a:moveTo>
                  <a:pt x="230152" y="20319"/>
                </a:moveTo>
                <a:lnTo>
                  <a:pt x="224936" y="20319"/>
                </a:lnTo>
                <a:lnTo>
                  <a:pt x="228453" y="22859"/>
                </a:lnTo>
                <a:lnTo>
                  <a:pt x="231895" y="25400"/>
                </a:lnTo>
                <a:lnTo>
                  <a:pt x="235350" y="27939"/>
                </a:lnTo>
                <a:lnTo>
                  <a:pt x="238804" y="30479"/>
                </a:lnTo>
                <a:lnTo>
                  <a:pt x="245662" y="36829"/>
                </a:lnTo>
                <a:lnTo>
                  <a:pt x="252368" y="44450"/>
                </a:lnTo>
                <a:lnTo>
                  <a:pt x="258883" y="50800"/>
                </a:lnTo>
                <a:lnTo>
                  <a:pt x="265156" y="59689"/>
                </a:lnTo>
                <a:lnTo>
                  <a:pt x="271113" y="67309"/>
                </a:lnTo>
                <a:lnTo>
                  <a:pt x="276688" y="76200"/>
                </a:lnTo>
                <a:lnTo>
                  <a:pt x="281832" y="86359"/>
                </a:lnTo>
                <a:lnTo>
                  <a:pt x="286480" y="95250"/>
                </a:lnTo>
                <a:lnTo>
                  <a:pt x="290582" y="104139"/>
                </a:lnTo>
                <a:lnTo>
                  <a:pt x="294062" y="113029"/>
                </a:lnTo>
                <a:lnTo>
                  <a:pt x="295535" y="118109"/>
                </a:lnTo>
                <a:lnTo>
                  <a:pt x="296856" y="123189"/>
                </a:lnTo>
                <a:lnTo>
                  <a:pt x="297986" y="127000"/>
                </a:lnTo>
                <a:lnTo>
                  <a:pt x="298926" y="132079"/>
                </a:lnTo>
                <a:lnTo>
                  <a:pt x="299662" y="135889"/>
                </a:lnTo>
                <a:lnTo>
                  <a:pt x="300208" y="139700"/>
                </a:lnTo>
                <a:lnTo>
                  <a:pt x="300539" y="144779"/>
                </a:lnTo>
                <a:lnTo>
                  <a:pt x="300539" y="152400"/>
                </a:lnTo>
                <a:lnTo>
                  <a:pt x="300234" y="157479"/>
                </a:lnTo>
                <a:lnTo>
                  <a:pt x="299726" y="161289"/>
                </a:lnTo>
                <a:lnTo>
                  <a:pt x="299015" y="166369"/>
                </a:lnTo>
                <a:lnTo>
                  <a:pt x="298075" y="171450"/>
                </a:lnTo>
                <a:lnTo>
                  <a:pt x="296919" y="176529"/>
                </a:lnTo>
                <a:lnTo>
                  <a:pt x="295535" y="181609"/>
                </a:lnTo>
                <a:lnTo>
                  <a:pt x="293922" y="187959"/>
                </a:lnTo>
                <a:lnTo>
                  <a:pt x="292080" y="193039"/>
                </a:lnTo>
                <a:lnTo>
                  <a:pt x="289985" y="198119"/>
                </a:lnTo>
                <a:lnTo>
                  <a:pt x="287661" y="204469"/>
                </a:lnTo>
                <a:lnTo>
                  <a:pt x="285095" y="209550"/>
                </a:lnTo>
                <a:lnTo>
                  <a:pt x="282263" y="214629"/>
                </a:lnTo>
                <a:lnTo>
                  <a:pt x="279190" y="220979"/>
                </a:lnTo>
                <a:lnTo>
                  <a:pt x="275850" y="226059"/>
                </a:lnTo>
                <a:lnTo>
                  <a:pt x="272243" y="231139"/>
                </a:lnTo>
                <a:lnTo>
                  <a:pt x="268370" y="236219"/>
                </a:lnTo>
                <a:lnTo>
                  <a:pt x="264229" y="241300"/>
                </a:lnTo>
                <a:lnTo>
                  <a:pt x="259822" y="246379"/>
                </a:lnTo>
                <a:lnTo>
                  <a:pt x="255123" y="251459"/>
                </a:lnTo>
                <a:lnTo>
                  <a:pt x="250145" y="255269"/>
                </a:lnTo>
                <a:lnTo>
                  <a:pt x="244875" y="259079"/>
                </a:lnTo>
                <a:lnTo>
                  <a:pt x="239312" y="262889"/>
                </a:lnTo>
                <a:lnTo>
                  <a:pt x="233457" y="266700"/>
                </a:lnTo>
                <a:lnTo>
                  <a:pt x="227298" y="270509"/>
                </a:lnTo>
                <a:lnTo>
                  <a:pt x="220833" y="273050"/>
                </a:lnTo>
                <a:lnTo>
                  <a:pt x="214052" y="275589"/>
                </a:lnTo>
                <a:lnTo>
                  <a:pt x="206952" y="278129"/>
                </a:lnTo>
                <a:lnTo>
                  <a:pt x="199536" y="279400"/>
                </a:lnTo>
                <a:lnTo>
                  <a:pt x="191789" y="280669"/>
                </a:lnTo>
                <a:lnTo>
                  <a:pt x="187864" y="280669"/>
                </a:lnTo>
                <a:lnTo>
                  <a:pt x="183737" y="281939"/>
                </a:lnTo>
                <a:lnTo>
                  <a:pt x="200145" y="281939"/>
                </a:lnTo>
                <a:lnTo>
                  <a:pt x="207765" y="280669"/>
                </a:lnTo>
                <a:lnTo>
                  <a:pt x="246754" y="261619"/>
                </a:lnTo>
                <a:lnTo>
                  <a:pt x="257282" y="252729"/>
                </a:lnTo>
                <a:lnTo>
                  <a:pt x="262096" y="248919"/>
                </a:lnTo>
                <a:lnTo>
                  <a:pt x="266617" y="243839"/>
                </a:lnTo>
                <a:lnTo>
                  <a:pt x="270859" y="238759"/>
                </a:lnTo>
                <a:lnTo>
                  <a:pt x="274808" y="233679"/>
                </a:lnTo>
                <a:lnTo>
                  <a:pt x="278491" y="227329"/>
                </a:lnTo>
                <a:lnTo>
                  <a:pt x="281908" y="222250"/>
                </a:lnTo>
                <a:lnTo>
                  <a:pt x="285045" y="217169"/>
                </a:lnTo>
                <a:lnTo>
                  <a:pt x="287928" y="210819"/>
                </a:lnTo>
                <a:lnTo>
                  <a:pt x="290556" y="205739"/>
                </a:lnTo>
                <a:lnTo>
                  <a:pt x="292931" y="199389"/>
                </a:lnTo>
                <a:lnTo>
                  <a:pt x="295052" y="194309"/>
                </a:lnTo>
                <a:lnTo>
                  <a:pt x="296932" y="187959"/>
                </a:lnTo>
                <a:lnTo>
                  <a:pt x="303701" y="152400"/>
                </a:lnTo>
                <a:lnTo>
                  <a:pt x="303603" y="143509"/>
                </a:lnTo>
                <a:lnTo>
                  <a:pt x="303345" y="139700"/>
                </a:lnTo>
                <a:lnTo>
                  <a:pt x="302025" y="130809"/>
                </a:lnTo>
                <a:lnTo>
                  <a:pt x="301059" y="127000"/>
                </a:lnTo>
                <a:lnTo>
                  <a:pt x="299904" y="121919"/>
                </a:lnTo>
                <a:lnTo>
                  <a:pt x="298557" y="116839"/>
                </a:lnTo>
                <a:lnTo>
                  <a:pt x="297021" y="113029"/>
                </a:lnTo>
                <a:lnTo>
                  <a:pt x="293503" y="102869"/>
                </a:lnTo>
                <a:lnTo>
                  <a:pt x="289337" y="93979"/>
                </a:lnTo>
                <a:lnTo>
                  <a:pt x="284613" y="83819"/>
                </a:lnTo>
                <a:lnTo>
                  <a:pt x="279393" y="74929"/>
                </a:lnTo>
                <a:lnTo>
                  <a:pt x="254692" y="41909"/>
                </a:lnTo>
                <a:lnTo>
                  <a:pt x="240849" y="27939"/>
                </a:lnTo>
                <a:lnTo>
                  <a:pt x="230152" y="20319"/>
                </a:lnTo>
                <a:close/>
              </a:path>
              <a:path w="304165" h="284480">
                <a:moveTo>
                  <a:pt x="117938" y="269239"/>
                </a:moveTo>
                <a:lnTo>
                  <a:pt x="117989" y="270509"/>
                </a:lnTo>
                <a:lnTo>
                  <a:pt x="121208" y="270509"/>
                </a:lnTo>
                <a:lnTo>
                  <a:pt x="117938" y="269239"/>
                </a:lnTo>
                <a:close/>
              </a:path>
              <a:path w="304165" h="284480">
                <a:moveTo>
                  <a:pt x="222916" y="16509"/>
                </a:moveTo>
                <a:lnTo>
                  <a:pt x="217646" y="16509"/>
                </a:lnTo>
                <a:lnTo>
                  <a:pt x="221456" y="19050"/>
                </a:lnTo>
                <a:lnTo>
                  <a:pt x="224999" y="21589"/>
                </a:lnTo>
                <a:lnTo>
                  <a:pt x="224936" y="20319"/>
                </a:lnTo>
                <a:lnTo>
                  <a:pt x="230152" y="20319"/>
                </a:lnTo>
                <a:lnTo>
                  <a:pt x="226587" y="17779"/>
                </a:lnTo>
                <a:lnTo>
                  <a:pt x="222916" y="16509"/>
                </a:lnTo>
                <a:close/>
              </a:path>
              <a:path w="304165" h="284480">
                <a:moveTo>
                  <a:pt x="84061" y="17779"/>
                </a:moveTo>
                <a:lnTo>
                  <a:pt x="82238" y="17779"/>
                </a:lnTo>
                <a:lnTo>
                  <a:pt x="82162" y="19050"/>
                </a:lnTo>
                <a:lnTo>
                  <a:pt x="84061" y="17779"/>
                </a:lnTo>
                <a:close/>
              </a:path>
              <a:path w="304165" h="284480">
                <a:moveTo>
                  <a:pt x="182721" y="2539"/>
                </a:moveTo>
                <a:lnTo>
                  <a:pt x="156825" y="2539"/>
                </a:lnTo>
                <a:lnTo>
                  <a:pt x="161994" y="3809"/>
                </a:lnTo>
                <a:lnTo>
                  <a:pt x="172116" y="3809"/>
                </a:lnTo>
                <a:lnTo>
                  <a:pt x="177171" y="5079"/>
                </a:lnTo>
                <a:lnTo>
                  <a:pt x="182111" y="6350"/>
                </a:lnTo>
                <a:lnTo>
                  <a:pt x="191776" y="7619"/>
                </a:lnTo>
                <a:lnTo>
                  <a:pt x="200983" y="10159"/>
                </a:lnTo>
                <a:lnTo>
                  <a:pt x="209683" y="13969"/>
                </a:lnTo>
                <a:lnTo>
                  <a:pt x="213760" y="15239"/>
                </a:lnTo>
                <a:lnTo>
                  <a:pt x="217697" y="17779"/>
                </a:lnTo>
                <a:lnTo>
                  <a:pt x="217646" y="16509"/>
                </a:lnTo>
                <a:lnTo>
                  <a:pt x="222916" y="16509"/>
                </a:lnTo>
                <a:lnTo>
                  <a:pt x="219055" y="13969"/>
                </a:lnTo>
                <a:lnTo>
                  <a:pt x="215004" y="12700"/>
                </a:lnTo>
                <a:lnTo>
                  <a:pt x="210788" y="10159"/>
                </a:lnTo>
                <a:lnTo>
                  <a:pt x="201936" y="7619"/>
                </a:lnTo>
                <a:lnTo>
                  <a:pt x="192538" y="5079"/>
                </a:lnTo>
                <a:lnTo>
                  <a:pt x="182721" y="2539"/>
                </a:lnTo>
                <a:close/>
              </a:path>
            </a:pathLst>
          </a:cu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33636" name="object 164"/>
          <p:cNvSpPr>
            <a:spLocks noChangeArrowheads="1"/>
          </p:cNvSpPr>
          <p:nvPr/>
        </p:nvSpPr>
        <p:spPr bwMode="auto">
          <a:xfrm>
            <a:off x="7972425" y="2116139"/>
            <a:ext cx="204788" cy="198437"/>
          </a:xfrm>
          <a:prstGeom prst="rect">
            <a:avLst/>
          </a:prstGeom>
          <a:blipFill dpi="0" rotWithShape="1">
            <a:blip r:embed="rId7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233637" name="object 165"/>
          <p:cNvSpPr>
            <a:spLocks noChangeArrowheads="1"/>
          </p:cNvSpPr>
          <p:nvPr/>
        </p:nvSpPr>
        <p:spPr bwMode="auto">
          <a:xfrm>
            <a:off x="7972425" y="2116139"/>
            <a:ext cx="204788" cy="198437"/>
          </a:xfrm>
          <a:prstGeom prst="rect">
            <a:avLst/>
          </a:prstGeom>
          <a:blipFill dpi="0" rotWithShape="1">
            <a:blip r:embed="rId7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66" name="object 166"/>
          <p:cNvSpPr txBox="1"/>
          <p:nvPr/>
        </p:nvSpPr>
        <p:spPr>
          <a:xfrm>
            <a:off x="7632701" y="2351089"/>
            <a:ext cx="1001713" cy="194087"/>
          </a:xfrm>
          <a:prstGeom prst="rect">
            <a:avLst/>
          </a:prstGeom>
        </p:spPr>
        <p:txBody>
          <a:bodyPr lIns="0" tIns="9774" rIns="0" bIns="0">
            <a:spAutoFit/>
          </a:bodyPr>
          <a:lstStyle/>
          <a:p>
            <a:pPr marL="10860">
              <a:spcBef>
                <a:spcPts val="77"/>
              </a:spcBef>
              <a:defRPr/>
            </a:pPr>
            <a:r>
              <a:rPr sz="1197" spc="-9" dirty="0">
                <a:latin typeface="Arial"/>
                <a:cs typeface="Arial"/>
              </a:rPr>
              <a:t>T-lymphocytes</a:t>
            </a:r>
            <a:endParaRPr sz="1197">
              <a:latin typeface="Arial"/>
              <a:cs typeface="Arial"/>
            </a:endParaRPr>
          </a:p>
        </p:txBody>
      </p:sp>
      <p:sp>
        <p:nvSpPr>
          <p:cNvPr id="167" name="object 167"/>
          <p:cNvSpPr txBox="1"/>
          <p:nvPr/>
        </p:nvSpPr>
        <p:spPr>
          <a:xfrm>
            <a:off x="9018588" y="1922463"/>
            <a:ext cx="525462" cy="348424"/>
          </a:xfrm>
          <a:prstGeom prst="rect">
            <a:avLst/>
          </a:prstGeom>
        </p:spPr>
        <p:txBody>
          <a:bodyPr lIns="0" tIns="9774" rIns="0" bIns="0">
            <a:spAutoFit/>
          </a:bodyPr>
          <a:lstStyle>
            <a:lvl1pPr marL="109538" indent="-100013">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a:cs typeface="Arial" panose="020B0604020202020204" pitchFamily="34" charset="0"/>
              </a:rPr>
              <a:t>Plasma  cells</a:t>
            </a:r>
          </a:p>
        </p:txBody>
      </p:sp>
      <p:sp>
        <p:nvSpPr>
          <p:cNvPr id="233640" name="object 168"/>
          <p:cNvSpPr>
            <a:spLocks noChangeArrowheads="1"/>
          </p:cNvSpPr>
          <p:nvPr/>
        </p:nvSpPr>
        <p:spPr bwMode="auto">
          <a:xfrm>
            <a:off x="7681914" y="1052513"/>
            <a:ext cx="820737" cy="190500"/>
          </a:xfrm>
          <a:prstGeom prst="rect">
            <a:avLst/>
          </a:prstGeom>
          <a:blipFill dpi="0" rotWithShape="1">
            <a:blip r:embed="rId7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endParaRPr lang="tr-TR"/>
          </a:p>
        </p:txBody>
      </p:sp>
      <p:sp>
        <p:nvSpPr>
          <p:cNvPr id="169" name="object 169"/>
          <p:cNvSpPr txBox="1"/>
          <p:nvPr/>
        </p:nvSpPr>
        <p:spPr>
          <a:xfrm>
            <a:off x="6515101" y="1138261"/>
            <a:ext cx="1108075" cy="658765"/>
          </a:xfrm>
          <a:prstGeom prst="rect">
            <a:avLst/>
          </a:prstGeom>
        </p:spPr>
        <p:txBody>
          <a:bodyPr lIns="0" tIns="9774" rIns="0" bIns="0">
            <a:spAutoFit/>
          </a:bodyPr>
          <a:lstStyle>
            <a:lvl1pPr marL="111125" indent="-100013">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spcBef>
                <a:spcPts val="75"/>
              </a:spcBef>
            </a:pPr>
            <a:r>
              <a:rPr lang="tr-TR" sz="1100" dirty="0" err="1" smtClean="0">
                <a:solidFill>
                  <a:srgbClr val="008000"/>
                </a:solidFill>
                <a:cs typeface="Arial" panose="020B0604020202020204" pitchFamily="34" charset="0"/>
              </a:rPr>
              <a:t>naïve</a:t>
            </a:r>
            <a:endParaRPr lang="tr-TR" sz="1100" dirty="0" smtClean="0">
              <a:solidFill>
                <a:srgbClr val="008000"/>
              </a:solidFill>
              <a:cs typeface="Arial" panose="020B0604020202020204" pitchFamily="34" charset="0"/>
            </a:endParaRPr>
          </a:p>
          <a:p>
            <a:pPr>
              <a:spcBef>
                <a:spcPts val="75"/>
              </a:spcBef>
            </a:pPr>
            <a:endParaRPr lang="tr-TR" sz="1100" dirty="0">
              <a:cs typeface="Arial" panose="020B0604020202020204" pitchFamily="34" charset="0"/>
            </a:endParaRPr>
          </a:p>
          <a:p>
            <a:pPr>
              <a:spcBef>
                <a:spcPts val="1000"/>
              </a:spcBef>
            </a:pPr>
            <a:r>
              <a:rPr lang="tr-TR" sz="1100" dirty="0">
                <a:cs typeface="Arial" panose="020B0604020202020204" pitchFamily="34" charset="0"/>
              </a:rPr>
              <a:t>B-</a:t>
            </a:r>
            <a:r>
              <a:rPr lang="tr-TR" sz="1100" dirty="0" err="1">
                <a:cs typeface="Arial" panose="020B0604020202020204" pitchFamily="34" charset="0"/>
              </a:rPr>
              <a:t>lymphocytes</a:t>
            </a:r>
            <a:endParaRPr lang="tr-TR" sz="1100" dirty="0">
              <a:cs typeface="Arial" panose="020B0604020202020204" pitchFamily="34" charset="0"/>
            </a:endParaRPr>
          </a:p>
        </p:txBody>
      </p:sp>
    </p:spTree>
    <p:extLst>
      <p:ext uri="{BB962C8B-B14F-4D97-AF65-F5344CB8AC3E}">
        <p14:creationId xmlns:p14="http://schemas.microsoft.com/office/powerpoint/2010/main" val="3809866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47299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4" name="Picture 4" descr="İlgili resi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0313557" y="2341727"/>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pic>
        <p:nvPicPr>
          <p:cNvPr id="258"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4079" y="3421212"/>
            <a:ext cx="2686702" cy="2413645"/>
          </a:xfrm>
          <a:prstGeom prst="ellipse">
            <a:avLst/>
          </a:prstGeom>
          <a:ln>
            <a:noFill/>
          </a:ln>
          <a:effectLst>
            <a:softEdge rad="112500"/>
          </a:effectLst>
        </p:spPr>
      </p:pic>
    </p:spTree>
    <p:extLst>
      <p:ext uri="{BB962C8B-B14F-4D97-AF65-F5344CB8AC3E}">
        <p14:creationId xmlns:p14="http://schemas.microsoft.com/office/powerpoint/2010/main" val="2182844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74"/>
                                        </p:tgtEl>
                                        <p:attrNameLst>
                                          <p:attrName>style.visibility</p:attrName>
                                        </p:attrNameLst>
                                      </p:cBhvr>
                                      <p:to>
                                        <p:strVal val="visible"/>
                                      </p:to>
                                    </p:set>
                                    <p:animEffect transition="in" filter="circle(in)">
                                      <p:cBhvr>
                                        <p:cTn id="7" dur="2000"/>
                                        <p:tgtEl>
                                          <p:spTgt spid="27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80"/>
                                        </p:tgtEl>
                                        <p:attrNameLst>
                                          <p:attrName>style.visibility</p:attrName>
                                        </p:attrNameLst>
                                      </p:cBhvr>
                                      <p:to>
                                        <p:strVal val="visible"/>
                                      </p:to>
                                    </p:set>
                                    <p:animEffect transition="in" filter="circle(in)">
                                      <p:cBhvr>
                                        <p:cTn id="10" dur="2000"/>
                                        <p:tgtEl>
                                          <p:spTgt spid="280"/>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animEffect transition="in" filter="circle(in)">
                                      <p:cBhvr>
                                        <p:cTn id="15" dur="20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47299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79752" y="3805604"/>
            <a:ext cx="1833091" cy="1902723"/>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69347" y="1960004"/>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Tree>
    <p:extLst>
      <p:ext uri="{BB962C8B-B14F-4D97-AF65-F5344CB8AC3E}">
        <p14:creationId xmlns:p14="http://schemas.microsoft.com/office/powerpoint/2010/main" val="133652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circle(in)">
                                      <p:cBhvr>
                                        <p:cTn id="7" dur="2000"/>
                                        <p:tgtEl>
                                          <p:spTgt spid="272"/>
                                        </p:tgtEl>
                                      </p:cBhvr>
                                    </p:animEffect>
                                  </p:childTnLst>
                                </p:cTn>
                              </p:par>
                              <p:par>
                                <p:cTn id="8" presetID="6" presetClass="entr" presetSubtype="16"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ircle(in)">
                                      <p:cBhvr>
                                        <p:cTn id="10" dur="2000"/>
                                        <p:tgtEl>
                                          <p:spTgt spid="27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80"/>
                                        </p:tgtEl>
                                        <p:attrNameLst>
                                          <p:attrName>style.visibility</p:attrName>
                                        </p:attrNameLst>
                                      </p:cBhvr>
                                      <p:to>
                                        <p:strVal val="visible"/>
                                      </p:to>
                                    </p:set>
                                    <p:animEffect transition="in" filter="circle(in)">
                                      <p:cBhvr>
                                        <p:cTn id="13" dur="20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55914" y="3371250"/>
            <a:ext cx="2686702" cy="2487588"/>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71659" y="2522316"/>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75" name="object 170"/>
          <p:cNvSpPr>
            <a:spLocks/>
          </p:cNvSpPr>
          <p:nvPr/>
        </p:nvSpPr>
        <p:spPr bwMode="auto">
          <a:xfrm>
            <a:off x="4212183" y="717673"/>
            <a:ext cx="2457198" cy="2054225"/>
          </a:xfrm>
          <a:custGeom>
            <a:avLst/>
            <a:gdLst>
              <a:gd name="T0" fmla="*/ 2401747 w 2402204"/>
              <a:gd name="T1" fmla="*/ 0 h 2402205"/>
              <a:gd name="T2" fmla="*/ 0 w 2402204"/>
              <a:gd name="T3" fmla="*/ 0 h 2402205"/>
              <a:gd name="T4" fmla="*/ 0 w 2402204"/>
              <a:gd name="T5" fmla="*/ 2401747 h 2402205"/>
              <a:gd name="T6" fmla="*/ 2401747 w 2402204"/>
              <a:gd name="T7" fmla="*/ 2401747 h 2402205"/>
              <a:gd name="T8" fmla="*/ 2401747 w 2402204"/>
              <a:gd name="T9" fmla="*/ 2382799 h 2402205"/>
              <a:gd name="T10" fmla="*/ 37909 w 2402204"/>
              <a:gd name="T11" fmla="*/ 2382799 h 2402205"/>
              <a:gd name="T12" fmla="*/ 18948 w 2402204"/>
              <a:gd name="T13" fmla="*/ 2363851 h 2402205"/>
              <a:gd name="T14" fmla="*/ 37909 w 2402204"/>
              <a:gd name="T15" fmla="*/ 2363851 h 2402205"/>
              <a:gd name="T16" fmla="*/ 37909 w 2402204"/>
              <a:gd name="T17" fmla="*/ 37909 h 2402205"/>
              <a:gd name="T18" fmla="*/ 18948 w 2402204"/>
              <a:gd name="T19" fmla="*/ 37909 h 2402205"/>
              <a:gd name="T20" fmla="*/ 37909 w 2402204"/>
              <a:gd name="T21" fmla="*/ 18948 h 2402205"/>
              <a:gd name="T22" fmla="*/ 2401747 w 2402204"/>
              <a:gd name="T23" fmla="*/ 18948 h 2402205"/>
              <a:gd name="T24" fmla="*/ 2401747 w 2402204"/>
              <a:gd name="T25" fmla="*/ 0 h 2402205"/>
              <a:gd name="T26" fmla="*/ 37909 w 2402204"/>
              <a:gd name="T27" fmla="*/ 2363851 h 2402205"/>
              <a:gd name="T28" fmla="*/ 18948 w 2402204"/>
              <a:gd name="T29" fmla="*/ 2363851 h 2402205"/>
              <a:gd name="T30" fmla="*/ 37909 w 2402204"/>
              <a:gd name="T31" fmla="*/ 2382799 h 2402205"/>
              <a:gd name="T32" fmla="*/ 37909 w 2402204"/>
              <a:gd name="T33" fmla="*/ 2363851 h 2402205"/>
              <a:gd name="T34" fmla="*/ 2363851 w 2402204"/>
              <a:gd name="T35" fmla="*/ 2363851 h 2402205"/>
              <a:gd name="T36" fmla="*/ 37909 w 2402204"/>
              <a:gd name="T37" fmla="*/ 2363851 h 2402205"/>
              <a:gd name="T38" fmla="*/ 37909 w 2402204"/>
              <a:gd name="T39" fmla="*/ 2382799 h 2402205"/>
              <a:gd name="T40" fmla="*/ 2363851 w 2402204"/>
              <a:gd name="T41" fmla="*/ 2382799 h 2402205"/>
              <a:gd name="T42" fmla="*/ 2363851 w 2402204"/>
              <a:gd name="T43" fmla="*/ 2363851 h 2402205"/>
              <a:gd name="T44" fmla="*/ 2363851 w 2402204"/>
              <a:gd name="T45" fmla="*/ 18948 h 2402205"/>
              <a:gd name="T46" fmla="*/ 2363851 w 2402204"/>
              <a:gd name="T47" fmla="*/ 2382799 h 2402205"/>
              <a:gd name="T48" fmla="*/ 2382799 w 2402204"/>
              <a:gd name="T49" fmla="*/ 2363851 h 2402205"/>
              <a:gd name="T50" fmla="*/ 2401747 w 2402204"/>
              <a:gd name="T51" fmla="*/ 2363851 h 2402205"/>
              <a:gd name="T52" fmla="*/ 2401747 w 2402204"/>
              <a:gd name="T53" fmla="*/ 37909 h 2402205"/>
              <a:gd name="T54" fmla="*/ 2382799 w 2402204"/>
              <a:gd name="T55" fmla="*/ 37909 h 2402205"/>
              <a:gd name="T56" fmla="*/ 2363851 w 2402204"/>
              <a:gd name="T57" fmla="*/ 18948 h 2402205"/>
              <a:gd name="T58" fmla="*/ 2401747 w 2402204"/>
              <a:gd name="T59" fmla="*/ 2363851 h 2402205"/>
              <a:gd name="T60" fmla="*/ 2382799 w 2402204"/>
              <a:gd name="T61" fmla="*/ 2363851 h 2402205"/>
              <a:gd name="T62" fmla="*/ 2363851 w 2402204"/>
              <a:gd name="T63" fmla="*/ 2382799 h 2402205"/>
              <a:gd name="T64" fmla="*/ 2401747 w 2402204"/>
              <a:gd name="T65" fmla="*/ 2382799 h 2402205"/>
              <a:gd name="T66" fmla="*/ 2401747 w 2402204"/>
              <a:gd name="T67" fmla="*/ 2363851 h 2402205"/>
              <a:gd name="T68" fmla="*/ 37909 w 2402204"/>
              <a:gd name="T69" fmla="*/ 18948 h 2402205"/>
              <a:gd name="T70" fmla="*/ 18948 w 2402204"/>
              <a:gd name="T71" fmla="*/ 37909 h 2402205"/>
              <a:gd name="T72" fmla="*/ 37909 w 2402204"/>
              <a:gd name="T73" fmla="*/ 37909 h 2402205"/>
              <a:gd name="T74" fmla="*/ 37909 w 2402204"/>
              <a:gd name="T75" fmla="*/ 18948 h 2402205"/>
              <a:gd name="T76" fmla="*/ 2363851 w 2402204"/>
              <a:gd name="T77" fmla="*/ 18948 h 2402205"/>
              <a:gd name="T78" fmla="*/ 37909 w 2402204"/>
              <a:gd name="T79" fmla="*/ 18948 h 2402205"/>
              <a:gd name="T80" fmla="*/ 37909 w 2402204"/>
              <a:gd name="T81" fmla="*/ 37909 h 2402205"/>
              <a:gd name="T82" fmla="*/ 2363851 w 2402204"/>
              <a:gd name="T83" fmla="*/ 37909 h 2402205"/>
              <a:gd name="T84" fmla="*/ 2363851 w 2402204"/>
              <a:gd name="T85" fmla="*/ 18948 h 2402205"/>
              <a:gd name="T86" fmla="*/ 2401747 w 2402204"/>
              <a:gd name="T87" fmla="*/ 18948 h 2402205"/>
              <a:gd name="T88" fmla="*/ 2363851 w 2402204"/>
              <a:gd name="T89" fmla="*/ 18948 h 2402205"/>
              <a:gd name="T90" fmla="*/ 2382799 w 2402204"/>
              <a:gd name="T91" fmla="*/ 37909 h 2402205"/>
              <a:gd name="T92" fmla="*/ 2401747 w 2402204"/>
              <a:gd name="T93" fmla="*/ 37909 h 2402205"/>
              <a:gd name="T94" fmla="*/ 2401747 w 2402204"/>
              <a:gd name="T95" fmla="*/ 18948 h 240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2402205">
                <a:moveTo>
                  <a:pt x="2401747" y="0"/>
                </a:moveTo>
                <a:lnTo>
                  <a:pt x="0" y="0"/>
                </a:lnTo>
                <a:lnTo>
                  <a:pt x="0" y="2401747"/>
                </a:lnTo>
                <a:lnTo>
                  <a:pt x="2401747" y="2401747"/>
                </a:lnTo>
                <a:lnTo>
                  <a:pt x="2401747" y="2382799"/>
                </a:lnTo>
                <a:lnTo>
                  <a:pt x="37909" y="2382799"/>
                </a:lnTo>
                <a:lnTo>
                  <a:pt x="18948" y="2363851"/>
                </a:lnTo>
                <a:lnTo>
                  <a:pt x="37909" y="2363851"/>
                </a:lnTo>
                <a:lnTo>
                  <a:pt x="37909" y="37909"/>
                </a:lnTo>
                <a:lnTo>
                  <a:pt x="18948" y="37909"/>
                </a:lnTo>
                <a:lnTo>
                  <a:pt x="37909" y="18948"/>
                </a:lnTo>
                <a:lnTo>
                  <a:pt x="2401747" y="18948"/>
                </a:lnTo>
                <a:lnTo>
                  <a:pt x="2401747" y="0"/>
                </a:lnTo>
                <a:close/>
              </a:path>
              <a:path w="2402204" h="2402205">
                <a:moveTo>
                  <a:pt x="37909" y="2363851"/>
                </a:moveTo>
                <a:lnTo>
                  <a:pt x="18948" y="2363851"/>
                </a:lnTo>
                <a:lnTo>
                  <a:pt x="37909" y="2382799"/>
                </a:lnTo>
                <a:lnTo>
                  <a:pt x="37909" y="2363851"/>
                </a:lnTo>
                <a:close/>
              </a:path>
              <a:path w="2402204" h="2402205">
                <a:moveTo>
                  <a:pt x="2363851" y="2363851"/>
                </a:moveTo>
                <a:lnTo>
                  <a:pt x="37909" y="2363851"/>
                </a:lnTo>
                <a:lnTo>
                  <a:pt x="37909" y="2382799"/>
                </a:lnTo>
                <a:lnTo>
                  <a:pt x="2363851" y="2382799"/>
                </a:lnTo>
                <a:lnTo>
                  <a:pt x="2363851" y="2363851"/>
                </a:lnTo>
                <a:close/>
              </a:path>
              <a:path w="2402204" h="2402205">
                <a:moveTo>
                  <a:pt x="2363851" y="18948"/>
                </a:moveTo>
                <a:lnTo>
                  <a:pt x="2363851" y="2382799"/>
                </a:lnTo>
                <a:lnTo>
                  <a:pt x="2382799" y="2363851"/>
                </a:lnTo>
                <a:lnTo>
                  <a:pt x="2401747" y="2363851"/>
                </a:lnTo>
                <a:lnTo>
                  <a:pt x="2401747" y="37909"/>
                </a:lnTo>
                <a:lnTo>
                  <a:pt x="2382799" y="37909"/>
                </a:lnTo>
                <a:lnTo>
                  <a:pt x="2363851" y="18948"/>
                </a:lnTo>
                <a:close/>
              </a:path>
              <a:path w="2402204" h="2402205">
                <a:moveTo>
                  <a:pt x="2401747" y="2363851"/>
                </a:moveTo>
                <a:lnTo>
                  <a:pt x="2382799" y="2363851"/>
                </a:lnTo>
                <a:lnTo>
                  <a:pt x="2363851" y="2382799"/>
                </a:lnTo>
                <a:lnTo>
                  <a:pt x="2401747" y="2382799"/>
                </a:lnTo>
                <a:lnTo>
                  <a:pt x="2401747" y="2363851"/>
                </a:lnTo>
                <a:close/>
              </a:path>
              <a:path w="2402204" h="2402205">
                <a:moveTo>
                  <a:pt x="37909" y="18948"/>
                </a:moveTo>
                <a:lnTo>
                  <a:pt x="18948" y="37909"/>
                </a:lnTo>
                <a:lnTo>
                  <a:pt x="37909" y="37909"/>
                </a:lnTo>
                <a:lnTo>
                  <a:pt x="37909" y="18948"/>
                </a:lnTo>
                <a:close/>
              </a:path>
              <a:path w="2402204" h="2402205">
                <a:moveTo>
                  <a:pt x="2363851" y="18948"/>
                </a:moveTo>
                <a:lnTo>
                  <a:pt x="37909" y="18948"/>
                </a:lnTo>
                <a:lnTo>
                  <a:pt x="37909" y="37909"/>
                </a:lnTo>
                <a:lnTo>
                  <a:pt x="2363851" y="37909"/>
                </a:lnTo>
                <a:lnTo>
                  <a:pt x="2363851" y="18948"/>
                </a:lnTo>
                <a:close/>
              </a:path>
              <a:path w="2402204" h="2402205">
                <a:moveTo>
                  <a:pt x="2401747" y="18948"/>
                </a:moveTo>
                <a:lnTo>
                  <a:pt x="2363851" y="18948"/>
                </a:lnTo>
                <a:lnTo>
                  <a:pt x="2382799" y="37909"/>
                </a:lnTo>
                <a:lnTo>
                  <a:pt x="2401747" y="37909"/>
                </a:lnTo>
                <a:lnTo>
                  <a:pt x="2401747" y="18948"/>
                </a:lnTo>
                <a:close/>
              </a:path>
            </a:pathLst>
          </a:custGeom>
          <a:solidFill>
            <a:srgbClr val="FFC000"/>
          </a:solidFill>
          <a:ln>
            <a:noFill/>
          </a:ln>
          <a:extLst/>
        </p:spPr>
        <p:txBody>
          <a:bodyPr lIns="0" tIns="0" rIns="0" bIns="0"/>
          <a:lstStyle/>
          <a:p>
            <a:endParaRPr lang="tr-TR"/>
          </a:p>
        </p:txBody>
      </p:sp>
      <p:sp>
        <p:nvSpPr>
          <p:cNvPr id="276" name="object 171"/>
          <p:cNvSpPr>
            <a:spLocks/>
          </p:cNvSpPr>
          <p:nvPr/>
        </p:nvSpPr>
        <p:spPr bwMode="auto">
          <a:xfrm>
            <a:off x="4228058" y="733547"/>
            <a:ext cx="2417320" cy="366712"/>
          </a:xfrm>
          <a:custGeom>
            <a:avLst/>
            <a:gdLst>
              <a:gd name="T0" fmla="*/ 0 w 2364104"/>
              <a:gd name="T1" fmla="*/ 0 h 429259"/>
              <a:gd name="T2" fmla="*/ 2363838 w 2364104"/>
              <a:gd name="T3" fmla="*/ 0 h 429259"/>
              <a:gd name="T4" fmla="*/ 2363838 w 2364104"/>
              <a:gd name="T5" fmla="*/ 428928 h 429259"/>
              <a:gd name="T6" fmla="*/ 0 w 2364104"/>
              <a:gd name="T7" fmla="*/ 428928 h 429259"/>
              <a:gd name="T8" fmla="*/ 0 w 2364104"/>
              <a:gd name="T9" fmla="*/ 0 h 429259"/>
            </a:gdLst>
            <a:ahLst/>
            <a:cxnLst>
              <a:cxn ang="0">
                <a:pos x="T0" y="T1"/>
              </a:cxn>
              <a:cxn ang="0">
                <a:pos x="T2" y="T3"/>
              </a:cxn>
              <a:cxn ang="0">
                <a:pos x="T4" y="T5"/>
              </a:cxn>
              <a:cxn ang="0">
                <a:pos x="T6" y="T7"/>
              </a:cxn>
              <a:cxn ang="0">
                <a:pos x="T8" y="T9"/>
              </a:cxn>
            </a:cxnLst>
            <a:rect l="0" t="0" r="r" b="b"/>
            <a:pathLst>
              <a:path w="2364104" h="429259">
                <a:moveTo>
                  <a:pt x="0" y="0"/>
                </a:moveTo>
                <a:lnTo>
                  <a:pt x="2363838" y="0"/>
                </a:lnTo>
                <a:lnTo>
                  <a:pt x="2363838" y="428928"/>
                </a:lnTo>
                <a:lnTo>
                  <a:pt x="0" y="428928"/>
                </a:lnTo>
                <a:lnTo>
                  <a:pt x="0" y="0"/>
                </a:lnTo>
                <a:close/>
              </a:path>
            </a:pathLst>
          </a:custGeom>
          <a:solidFill>
            <a:srgbClr val="FFC000"/>
          </a:solidFill>
          <a:ln>
            <a:noFill/>
          </a:ln>
          <a:extLst/>
        </p:spPr>
        <p:txBody>
          <a:bodyPr lIns="0" tIns="0" rIns="0" bIns="0"/>
          <a:lstStyle/>
          <a:p>
            <a:endParaRPr lang="tr-TR"/>
          </a:p>
        </p:txBody>
      </p:sp>
      <p:sp>
        <p:nvSpPr>
          <p:cNvPr id="277" name="object 172"/>
          <p:cNvSpPr txBox="1"/>
          <p:nvPr/>
        </p:nvSpPr>
        <p:spPr>
          <a:xfrm>
            <a:off x="5034506" y="773234"/>
            <a:ext cx="486123" cy="271898"/>
          </a:xfrm>
          <a:prstGeom prst="rect">
            <a:avLst/>
          </a:prstGeom>
          <a:solidFill>
            <a:srgbClr val="FFC000"/>
          </a:solidFill>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9" dirty="0">
                <a:solidFill>
                  <a:srgbClr val="FFFFFF"/>
                </a:solidFill>
                <a:latin typeface="Arial"/>
                <a:cs typeface="Arial"/>
              </a:rPr>
              <a:t>L</a:t>
            </a:r>
            <a:r>
              <a:rPr sz="1667" spc="13" dirty="0">
                <a:solidFill>
                  <a:srgbClr val="FFFFFF"/>
                </a:solidFill>
                <a:latin typeface="Arial"/>
                <a:cs typeface="Arial"/>
              </a:rPr>
              <a:t>L</a:t>
            </a:r>
            <a:endParaRPr sz="1667" dirty="0">
              <a:latin typeface="Arial"/>
              <a:cs typeface="Arial"/>
            </a:endParaRPr>
          </a:p>
        </p:txBody>
      </p:sp>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
        <p:nvSpPr>
          <p:cNvPr id="263"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3344271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circle(in)">
                                      <p:cBhvr>
                                        <p:cTn id="7" dur="2000"/>
                                        <p:tgtEl>
                                          <p:spTgt spid="272"/>
                                        </p:tgtEl>
                                      </p:cBhvr>
                                    </p:animEffect>
                                  </p:childTnLst>
                                </p:cTn>
                              </p:par>
                              <p:par>
                                <p:cTn id="8" presetID="6" presetClass="entr" presetSubtype="16"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circle(in)">
                                      <p:cBhvr>
                                        <p:cTn id="10" dur="2000"/>
                                        <p:tgtEl>
                                          <p:spTgt spid="27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80"/>
                                        </p:tgtEl>
                                        <p:attrNameLst>
                                          <p:attrName>style.visibility</p:attrName>
                                        </p:attrNameLst>
                                      </p:cBhvr>
                                      <p:to>
                                        <p:strVal val="visible"/>
                                      </p:to>
                                    </p:set>
                                    <p:animEffect transition="in" filter="circle(in)">
                                      <p:cBhvr>
                                        <p:cTn id="13" dur="20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57998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64319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92861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14261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26524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38593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8650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88650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488650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88650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91417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88651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71468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41529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27603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09479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71468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41529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31757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05815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76706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41529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30724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09479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71468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41529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29619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09479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71468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41529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31757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09479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41529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71468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31757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09479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261823" y="3413825"/>
            <a:ext cx="813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a:latin typeface="Comic Sans MS" panose="030F0702030302020204" pitchFamily="66" charset="0"/>
              </a:rPr>
              <a:t>Myeloid</a:t>
            </a:r>
          </a:p>
          <a:p>
            <a:pPr algn="l"/>
            <a:r>
              <a:rPr lang="en-US" sz="1000" b="1">
                <a:latin typeface="Comic Sans MS" panose="030F0702030302020204" pitchFamily="66" charset="0"/>
              </a:rPr>
              <a:t>progenitor</a:t>
            </a:r>
          </a:p>
        </p:txBody>
      </p:sp>
      <p:sp>
        <p:nvSpPr>
          <p:cNvPr id="305348" name="Line 196"/>
          <p:cNvSpPr>
            <a:spLocks noChangeShapeType="1"/>
          </p:cNvSpPr>
          <p:nvPr/>
        </p:nvSpPr>
        <p:spPr bwMode="auto">
          <a:xfrm>
            <a:off x="317691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17691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52817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31600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19189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84004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77683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98439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78565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77777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05440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81658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81658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27603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27603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2151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40383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90326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63897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21513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61848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58636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68579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2" name="Dikdörtgen 1"/>
          <p:cNvSpPr/>
          <p:nvPr/>
        </p:nvSpPr>
        <p:spPr>
          <a:xfrm>
            <a:off x="173572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72294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875789" y="839545"/>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2"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5821" y="3301704"/>
            <a:ext cx="2686702" cy="2626679"/>
          </a:xfrm>
          <a:prstGeom prst="ellipse">
            <a:avLst/>
          </a:prstGeom>
          <a:ln>
            <a:noFill/>
          </a:ln>
          <a:effectLst>
            <a:softEdge rad="112500"/>
          </a:effectLst>
        </p:spPr>
      </p:pic>
      <p:pic>
        <p:nvPicPr>
          <p:cNvPr id="274"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0371659" y="2350035"/>
            <a:ext cx="855211" cy="788284"/>
          </a:xfrm>
          <a:prstGeom prst="rect">
            <a:avLst/>
          </a:prstGeom>
          <a:noFill/>
          <a:extLst>
            <a:ext uri="{909E8E84-426E-40DD-AFC4-6F175D3DCCD1}">
              <a14:hiddenFill xmlns:a14="http://schemas.microsoft.com/office/drawing/2010/main">
                <a:solidFill>
                  <a:srgbClr val="FFFFFF"/>
                </a:solidFill>
              </a14:hiddenFill>
            </a:ext>
          </a:extLst>
        </p:spPr>
      </p:pic>
      <p:sp>
        <p:nvSpPr>
          <p:cNvPr id="278" name="object 173"/>
          <p:cNvSpPr>
            <a:spLocks/>
          </p:cNvSpPr>
          <p:nvPr/>
        </p:nvSpPr>
        <p:spPr bwMode="auto">
          <a:xfrm>
            <a:off x="4258087" y="2909028"/>
            <a:ext cx="2418581" cy="3252347"/>
          </a:xfrm>
          <a:custGeom>
            <a:avLst/>
            <a:gdLst>
              <a:gd name="T0" fmla="*/ 2401747 w 2402204"/>
              <a:gd name="T1" fmla="*/ 0 h 4051300"/>
              <a:gd name="T2" fmla="*/ 0 w 2402204"/>
              <a:gd name="T3" fmla="*/ 0 h 4051300"/>
              <a:gd name="T4" fmla="*/ 0 w 2402204"/>
              <a:gd name="T5" fmla="*/ 4051132 h 4051300"/>
              <a:gd name="T6" fmla="*/ 2401747 w 2402204"/>
              <a:gd name="T7" fmla="*/ 4051132 h 4051300"/>
              <a:gd name="T8" fmla="*/ 2401747 w 2402204"/>
              <a:gd name="T9" fmla="*/ 4032181 h 4051300"/>
              <a:gd name="T10" fmla="*/ 37909 w 2402204"/>
              <a:gd name="T11" fmla="*/ 4032181 h 4051300"/>
              <a:gd name="T12" fmla="*/ 18948 w 2402204"/>
              <a:gd name="T13" fmla="*/ 4013229 h 4051300"/>
              <a:gd name="T14" fmla="*/ 37909 w 2402204"/>
              <a:gd name="T15" fmla="*/ 4013229 h 4051300"/>
              <a:gd name="T16" fmla="*/ 37909 w 2402204"/>
              <a:gd name="T17" fmla="*/ 37909 h 4051300"/>
              <a:gd name="T18" fmla="*/ 18948 w 2402204"/>
              <a:gd name="T19" fmla="*/ 37909 h 4051300"/>
              <a:gd name="T20" fmla="*/ 37909 w 2402204"/>
              <a:gd name="T21" fmla="*/ 18948 h 4051300"/>
              <a:gd name="T22" fmla="*/ 2401747 w 2402204"/>
              <a:gd name="T23" fmla="*/ 18948 h 4051300"/>
              <a:gd name="T24" fmla="*/ 2401747 w 2402204"/>
              <a:gd name="T25" fmla="*/ 0 h 4051300"/>
              <a:gd name="T26" fmla="*/ 37909 w 2402204"/>
              <a:gd name="T27" fmla="*/ 4013229 h 4051300"/>
              <a:gd name="T28" fmla="*/ 18948 w 2402204"/>
              <a:gd name="T29" fmla="*/ 4013229 h 4051300"/>
              <a:gd name="T30" fmla="*/ 37909 w 2402204"/>
              <a:gd name="T31" fmla="*/ 4032181 h 4051300"/>
              <a:gd name="T32" fmla="*/ 37909 w 2402204"/>
              <a:gd name="T33" fmla="*/ 4013229 h 4051300"/>
              <a:gd name="T34" fmla="*/ 2363851 w 2402204"/>
              <a:gd name="T35" fmla="*/ 4013229 h 4051300"/>
              <a:gd name="T36" fmla="*/ 37909 w 2402204"/>
              <a:gd name="T37" fmla="*/ 4013229 h 4051300"/>
              <a:gd name="T38" fmla="*/ 37909 w 2402204"/>
              <a:gd name="T39" fmla="*/ 4032181 h 4051300"/>
              <a:gd name="T40" fmla="*/ 2363851 w 2402204"/>
              <a:gd name="T41" fmla="*/ 4032181 h 4051300"/>
              <a:gd name="T42" fmla="*/ 2363851 w 2402204"/>
              <a:gd name="T43" fmla="*/ 4013229 h 4051300"/>
              <a:gd name="T44" fmla="*/ 2363851 w 2402204"/>
              <a:gd name="T45" fmla="*/ 18948 h 4051300"/>
              <a:gd name="T46" fmla="*/ 2363851 w 2402204"/>
              <a:gd name="T47" fmla="*/ 4032181 h 4051300"/>
              <a:gd name="T48" fmla="*/ 2382799 w 2402204"/>
              <a:gd name="T49" fmla="*/ 4013229 h 4051300"/>
              <a:gd name="T50" fmla="*/ 2401747 w 2402204"/>
              <a:gd name="T51" fmla="*/ 4013229 h 4051300"/>
              <a:gd name="T52" fmla="*/ 2401747 w 2402204"/>
              <a:gd name="T53" fmla="*/ 37909 h 4051300"/>
              <a:gd name="T54" fmla="*/ 2382799 w 2402204"/>
              <a:gd name="T55" fmla="*/ 37909 h 4051300"/>
              <a:gd name="T56" fmla="*/ 2363851 w 2402204"/>
              <a:gd name="T57" fmla="*/ 18948 h 4051300"/>
              <a:gd name="T58" fmla="*/ 2401747 w 2402204"/>
              <a:gd name="T59" fmla="*/ 4013229 h 4051300"/>
              <a:gd name="T60" fmla="*/ 2382799 w 2402204"/>
              <a:gd name="T61" fmla="*/ 4013229 h 4051300"/>
              <a:gd name="T62" fmla="*/ 2363851 w 2402204"/>
              <a:gd name="T63" fmla="*/ 4032181 h 4051300"/>
              <a:gd name="T64" fmla="*/ 2401747 w 2402204"/>
              <a:gd name="T65" fmla="*/ 4032181 h 4051300"/>
              <a:gd name="T66" fmla="*/ 2401747 w 2402204"/>
              <a:gd name="T67" fmla="*/ 4013229 h 4051300"/>
              <a:gd name="T68" fmla="*/ 37909 w 2402204"/>
              <a:gd name="T69" fmla="*/ 18948 h 4051300"/>
              <a:gd name="T70" fmla="*/ 18948 w 2402204"/>
              <a:gd name="T71" fmla="*/ 37909 h 4051300"/>
              <a:gd name="T72" fmla="*/ 37909 w 2402204"/>
              <a:gd name="T73" fmla="*/ 37909 h 4051300"/>
              <a:gd name="T74" fmla="*/ 37909 w 2402204"/>
              <a:gd name="T75" fmla="*/ 18948 h 4051300"/>
              <a:gd name="T76" fmla="*/ 2363851 w 2402204"/>
              <a:gd name="T77" fmla="*/ 18948 h 4051300"/>
              <a:gd name="T78" fmla="*/ 37909 w 2402204"/>
              <a:gd name="T79" fmla="*/ 18948 h 4051300"/>
              <a:gd name="T80" fmla="*/ 37909 w 2402204"/>
              <a:gd name="T81" fmla="*/ 37909 h 4051300"/>
              <a:gd name="T82" fmla="*/ 2363851 w 2402204"/>
              <a:gd name="T83" fmla="*/ 37909 h 4051300"/>
              <a:gd name="T84" fmla="*/ 2363851 w 2402204"/>
              <a:gd name="T85" fmla="*/ 18948 h 4051300"/>
              <a:gd name="T86" fmla="*/ 2401747 w 2402204"/>
              <a:gd name="T87" fmla="*/ 18948 h 4051300"/>
              <a:gd name="T88" fmla="*/ 2363851 w 2402204"/>
              <a:gd name="T89" fmla="*/ 18948 h 4051300"/>
              <a:gd name="T90" fmla="*/ 2382799 w 2402204"/>
              <a:gd name="T91" fmla="*/ 37909 h 4051300"/>
              <a:gd name="T92" fmla="*/ 2401747 w 2402204"/>
              <a:gd name="T93" fmla="*/ 37909 h 4051300"/>
              <a:gd name="T94" fmla="*/ 2401747 w 2402204"/>
              <a:gd name="T95" fmla="*/ 18948 h 405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2204" h="4051300">
                <a:moveTo>
                  <a:pt x="2401747" y="0"/>
                </a:moveTo>
                <a:lnTo>
                  <a:pt x="0" y="0"/>
                </a:lnTo>
                <a:lnTo>
                  <a:pt x="0" y="4051132"/>
                </a:lnTo>
                <a:lnTo>
                  <a:pt x="2401747" y="4051132"/>
                </a:lnTo>
                <a:lnTo>
                  <a:pt x="2401747" y="4032181"/>
                </a:lnTo>
                <a:lnTo>
                  <a:pt x="37909" y="4032181"/>
                </a:lnTo>
                <a:lnTo>
                  <a:pt x="18948" y="4013229"/>
                </a:lnTo>
                <a:lnTo>
                  <a:pt x="37909" y="4013229"/>
                </a:lnTo>
                <a:lnTo>
                  <a:pt x="37909" y="37909"/>
                </a:lnTo>
                <a:lnTo>
                  <a:pt x="18948" y="37909"/>
                </a:lnTo>
                <a:lnTo>
                  <a:pt x="37909" y="18948"/>
                </a:lnTo>
                <a:lnTo>
                  <a:pt x="2401747" y="18948"/>
                </a:lnTo>
                <a:lnTo>
                  <a:pt x="2401747" y="0"/>
                </a:lnTo>
                <a:close/>
              </a:path>
              <a:path w="2402204" h="4051300">
                <a:moveTo>
                  <a:pt x="37909" y="4013229"/>
                </a:moveTo>
                <a:lnTo>
                  <a:pt x="18948" y="4013229"/>
                </a:lnTo>
                <a:lnTo>
                  <a:pt x="37909" y="4032181"/>
                </a:lnTo>
                <a:lnTo>
                  <a:pt x="37909" y="4013229"/>
                </a:lnTo>
                <a:close/>
              </a:path>
              <a:path w="2402204" h="4051300">
                <a:moveTo>
                  <a:pt x="2363851" y="4013229"/>
                </a:moveTo>
                <a:lnTo>
                  <a:pt x="37909" y="4013229"/>
                </a:lnTo>
                <a:lnTo>
                  <a:pt x="37909" y="4032181"/>
                </a:lnTo>
                <a:lnTo>
                  <a:pt x="2363851" y="4032181"/>
                </a:lnTo>
                <a:lnTo>
                  <a:pt x="2363851" y="4013229"/>
                </a:lnTo>
                <a:close/>
              </a:path>
              <a:path w="2402204" h="4051300">
                <a:moveTo>
                  <a:pt x="2363851" y="18948"/>
                </a:moveTo>
                <a:lnTo>
                  <a:pt x="2363851" y="4032181"/>
                </a:lnTo>
                <a:lnTo>
                  <a:pt x="2382799" y="4013229"/>
                </a:lnTo>
                <a:lnTo>
                  <a:pt x="2401747" y="4013229"/>
                </a:lnTo>
                <a:lnTo>
                  <a:pt x="2401747" y="37909"/>
                </a:lnTo>
                <a:lnTo>
                  <a:pt x="2382799" y="37909"/>
                </a:lnTo>
                <a:lnTo>
                  <a:pt x="2363851" y="18948"/>
                </a:lnTo>
                <a:close/>
              </a:path>
              <a:path w="2402204" h="4051300">
                <a:moveTo>
                  <a:pt x="2401747" y="4013229"/>
                </a:moveTo>
                <a:lnTo>
                  <a:pt x="2382799" y="4013229"/>
                </a:lnTo>
                <a:lnTo>
                  <a:pt x="2363851" y="4032181"/>
                </a:lnTo>
                <a:lnTo>
                  <a:pt x="2401747" y="4032181"/>
                </a:lnTo>
                <a:lnTo>
                  <a:pt x="2401747" y="4013229"/>
                </a:lnTo>
                <a:close/>
              </a:path>
              <a:path w="2402204" h="4051300">
                <a:moveTo>
                  <a:pt x="37909" y="18948"/>
                </a:moveTo>
                <a:lnTo>
                  <a:pt x="18948" y="37909"/>
                </a:lnTo>
                <a:lnTo>
                  <a:pt x="37909" y="37909"/>
                </a:lnTo>
                <a:lnTo>
                  <a:pt x="37909" y="18948"/>
                </a:lnTo>
                <a:close/>
              </a:path>
              <a:path w="2402204" h="4051300">
                <a:moveTo>
                  <a:pt x="2363851" y="18948"/>
                </a:moveTo>
                <a:lnTo>
                  <a:pt x="37909" y="18948"/>
                </a:lnTo>
                <a:lnTo>
                  <a:pt x="37909" y="37909"/>
                </a:lnTo>
                <a:lnTo>
                  <a:pt x="2363851" y="37909"/>
                </a:lnTo>
                <a:lnTo>
                  <a:pt x="2363851" y="18948"/>
                </a:lnTo>
                <a:close/>
              </a:path>
              <a:path w="2402204" h="4051300">
                <a:moveTo>
                  <a:pt x="2401747" y="18948"/>
                </a:moveTo>
                <a:lnTo>
                  <a:pt x="2363851" y="18948"/>
                </a:lnTo>
                <a:lnTo>
                  <a:pt x="2382799" y="37909"/>
                </a:lnTo>
                <a:lnTo>
                  <a:pt x="2401747" y="37909"/>
                </a:lnTo>
                <a:lnTo>
                  <a:pt x="2401747" y="1894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79" name="object 174"/>
          <p:cNvSpPr>
            <a:spLocks/>
          </p:cNvSpPr>
          <p:nvPr/>
        </p:nvSpPr>
        <p:spPr bwMode="auto">
          <a:xfrm>
            <a:off x="4278830" y="2924902"/>
            <a:ext cx="2379330" cy="345804"/>
          </a:xfrm>
          <a:custGeom>
            <a:avLst/>
            <a:gdLst>
              <a:gd name="T0" fmla="*/ 0 w 2364104"/>
              <a:gd name="T1" fmla="*/ 0 h 429895"/>
              <a:gd name="T2" fmla="*/ 2363838 w 2364104"/>
              <a:gd name="T3" fmla="*/ 0 h 429895"/>
              <a:gd name="T4" fmla="*/ 2363838 w 2364104"/>
              <a:gd name="T5" fmla="*/ 429559 h 429895"/>
              <a:gd name="T6" fmla="*/ 0 w 2364104"/>
              <a:gd name="T7" fmla="*/ 429559 h 429895"/>
              <a:gd name="T8" fmla="*/ 0 w 2364104"/>
              <a:gd name="T9" fmla="*/ 0 h 429895"/>
            </a:gdLst>
            <a:ahLst/>
            <a:cxnLst>
              <a:cxn ang="0">
                <a:pos x="T0" y="T1"/>
              </a:cxn>
              <a:cxn ang="0">
                <a:pos x="T2" y="T3"/>
              </a:cxn>
              <a:cxn ang="0">
                <a:pos x="T4" y="T5"/>
              </a:cxn>
              <a:cxn ang="0">
                <a:pos x="T6" y="T7"/>
              </a:cxn>
              <a:cxn ang="0">
                <a:pos x="T8" y="T9"/>
              </a:cxn>
            </a:cxnLst>
            <a:rect l="0" t="0" r="r" b="b"/>
            <a:pathLst>
              <a:path w="2364104" h="429895">
                <a:moveTo>
                  <a:pt x="0" y="0"/>
                </a:moveTo>
                <a:lnTo>
                  <a:pt x="2363838" y="0"/>
                </a:lnTo>
                <a:lnTo>
                  <a:pt x="2363838" y="429559"/>
                </a:lnTo>
                <a:lnTo>
                  <a:pt x="0" y="429559"/>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tr-TR"/>
          </a:p>
        </p:txBody>
      </p:sp>
      <p:sp>
        <p:nvSpPr>
          <p:cNvPr id="280" name="object 175"/>
          <p:cNvSpPr txBox="1"/>
          <p:nvPr/>
        </p:nvSpPr>
        <p:spPr>
          <a:xfrm>
            <a:off x="5282041" y="2966177"/>
            <a:ext cx="549508" cy="271898"/>
          </a:xfrm>
          <a:prstGeom prst="rect">
            <a:avLst/>
          </a:prstGeom>
        </p:spPr>
        <p:txBody>
          <a:bodyPr wrap="square" lIns="0" tIns="15204" rIns="0" bIns="0">
            <a:spAutoFit/>
          </a:bodyPr>
          <a:lstStyle/>
          <a:p>
            <a:pPr marL="10860">
              <a:spcBef>
                <a:spcPts val="120"/>
              </a:spcBef>
              <a:defRPr/>
            </a:pPr>
            <a:r>
              <a:rPr sz="1667" spc="21" dirty="0">
                <a:solidFill>
                  <a:srgbClr val="FFFFFF"/>
                </a:solidFill>
                <a:latin typeface="Arial"/>
                <a:cs typeface="Arial"/>
              </a:rPr>
              <a:t>A</a:t>
            </a:r>
            <a:r>
              <a:rPr sz="1667" spc="17" dirty="0">
                <a:solidFill>
                  <a:srgbClr val="FFFFFF"/>
                </a:solidFill>
                <a:latin typeface="Arial"/>
                <a:cs typeface="Arial"/>
              </a:rPr>
              <a:t>M</a:t>
            </a:r>
            <a:r>
              <a:rPr sz="1667" spc="13" dirty="0">
                <a:solidFill>
                  <a:srgbClr val="FFFFFF"/>
                </a:solidFill>
                <a:latin typeface="Arial"/>
                <a:cs typeface="Arial"/>
              </a:rPr>
              <a:t>L</a:t>
            </a:r>
            <a:endParaRPr sz="1667" dirty="0">
              <a:latin typeface="Arial"/>
              <a:cs typeface="Arial"/>
            </a:endParaRPr>
          </a:p>
        </p:txBody>
      </p:sp>
      <p:sp>
        <p:nvSpPr>
          <p:cNvPr id="262"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3604861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9"/>
                                        </p:tgtEl>
                                        <p:attrNameLst>
                                          <p:attrName>style.visibility</p:attrName>
                                        </p:attrNameLst>
                                      </p:cBhvr>
                                      <p:to>
                                        <p:strVal val="visible"/>
                                      </p:to>
                                    </p:set>
                                    <p:animEffect transition="in" filter="circle(in)">
                                      <p:cBhvr>
                                        <p:cTn id="7" dur="2000"/>
                                        <p:tgtEl>
                                          <p:spTgt spid="27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78"/>
                                        </p:tgtEl>
                                        <p:attrNameLst>
                                          <p:attrName>style.visibility</p:attrName>
                                        </p:attrNameLst>
                                      </p:cBhvr>
                                      <p:to>
                                        <p:strVal val="visible"/>
                                      </p:to>
                                    </p:set>
                                    <p:animEffect transition="in" filter="circle(in)">
                                      <p:cBhvr>
                                        <p:cTn id="10" dur="2000"/>
                                        <p:tgtEl>
                                          <p:spTgt spid="278"/>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72"/>
                                        </p:tgtEl>
                                        <p:attrNameLst>
                                          <p:attrName>style.visibility</p:attrName>
                                        </p:attrNameLst>
                                      </p:cBhvr>
                                      <p:to>
                                        <p:strVal val="visible"/>
                                      </p:to>
                                    </p:set>
                                    <p:animEffect transition="in" filter="circle(in)">
                                      <p:cBhvr>
                                        <p:cTn id="15" dur="2000"/>
                                        <p:tgtEl>
                                          <p:spTgt spid="272"/>
                                        </p:tgtEl>
                                      </p:cBhvr>
                                    </p:animEffect>
                                  </p:childTnLst>
                                </p:cTn>
                              </p:par>
                              <p:par>
                                <p:cTn id="16" presetID="6" presetClass="entr" presetSubtype="16" fill="hold" nodeType="withEffect">
                                  <p:stCondLst>
                                    <p:cond delay="0"/>
                                  </p:stCondLst>
                                  <p:childTnLst>
                                    <p:set>
                                      <p:cBhvr>
                                        <p:cTn id="17" dur="1" fill="hold">
                                          <p:stCondLst>
                                            <p:cond delay="0"/>
                                          </p:stCondLst>
                                        </p:cTn>
                                        <p:tgtEl>
                                          <p:spTgt spid="274"/>
                                        </p:tgtEl>
                                        <p:attrNameLst>
                                          <p:attrName>style.visibility</p:attrName>
                                        </p:attrNameLst>
                                      </p:cBhvr>
                                      <p:to>
                                        <p:strVal val="visible"/>
                                      </p:to>
                                    </p:set>
                                    <p:animEffect transition="in" filter="circle(in)">
                                      <p:cBhvr>
                                        <p:cTn id="18" dur="2000"/>
                                        <p:tgtEl>
                                          <p:spTgt spid="274"/>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80"/>
                                        </p:tgtEl>
                                        <p:attrNameLst>
                                          <p:attrName>style.visibility</p:attrName>
                                        </p:attrNameLst>
                                      </p:cBhvr>
                                      <p:to>
                                        <p:strVal val="visible"/>
                                      </p:to>
                                    </p:set>
                                    <p:animEffect transition="in" filter="circle(in)">
                                      <p:cBhvr>
                                        <p:cTn id="21" dur="20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72121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917743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5968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83201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81152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87883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66603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91598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914095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8337" t="31327" r="34251" b="54894"/>
          <a:stretch/>
        </p:blipFill>
        <p:spPr bwMode="auto">
          <a:xfrm rot="12021558">
            <a:off x="4364348" y="3541038"/>
            <a:ext cx="892712" cy="993142"/>
          </a:xfrm>
          <a:prstGeom prst="rect">
            <a:avLst/>
          </a:prstGeom>
          <a:noFill/>
          <a:extLst>
            <a:ext uri="{909E8E84-426E-40DD-AFC4-6F175D3DCCD1}">
              <a14:hiddenFill xmlns:a14="http://schemas.microsoft.com/office/drawing/2010/main">
                <a:solidFill>
                  <a:srgbClr val="FFFFFF"/>
                </a:solidFill>
              </a14:hiddenFill>
            </a:ext>
          </a:extLst>
        </p:spPr>
      </p:pic>
      <p:sp>
        <p:nvSpPr>
          <p:cNvPr id="3" name="Şimşek İşareti 2"/>
          <p:cNvSpPr/>
          <p:nvPr/>
        </p:nvSpPr>
        <p:spPr>
          <a:xfrm flipH="1">
            <a:off x="3676121" y="3320596"/>
            <a:ext cx="452085" cy="599646"/>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Patlama 2 3"/>
          <p:cNvSpPr/>
          <p:nvPr/>
        </p:nvSpPr>
        <p:spPr>
          <a:xfrm>
            <a:off x="4196106" y="2910127"/>
            <a:ext cx="6065494" cy="3072648"/>
          </a:xfrm>
          <a:prstGeom prst="irregularSeal2">
            <a:avLst/>
          </a:prstGeom>
          <a:solidFill>
            <a:schemeClr val="bg1">
              <a:lumMod val="95000"/>
            </a:schemeClr>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solidFill>
                  <a:schemeClr val="tx1"/>
                </a:solidFill>
              </a:rPr>
              <a:t>Myeloid  Kan Üretimi</a:t>
            </a:r>
          </a:p>
          <a:p>
            <a:pPr algn="ctr"/>
            <a:r>
              <a:rPr lang="tr-TR" dirty="0" smtClean="0">
                <a:solidFill>
                  <a:schemeClr val="tx1"/>
                </a:solidFill>
              </a:rPr>
              <a:t>Bloke Olur </a:t>
            </a:r>
            <a:endParaRPr lang="tr-TR" dirty="0">
              <a:solidFill>
                <a:schemeClr val="tx1"/>
              </a:solidFill>
            </a:endParaRPr>
          </a:p>
        </p:txBody>
      </p:sp>
    </p:spTree>
    <p:extLst>
      <p:ext uri="{BB962C8B-B14F-4D97-AF65-F5344CB8AC3E}">
        <p14:creationId xmlns:p14="http://schemas.microsoft.com/office/powerpoint/2010/main" val="2430567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 calcmode="lin" valueType="num">
                                      <p:cBhvr>
                                        <p:cTn id="7" dur="1000" fill="hold"/>
                                        <p:tgtEl>
                                          <p:spTgt spid="270"/>
                                        </p:tgtEl>
                                        <p:attrNameLst>
                                          <p:attrName>ppt_w</p:attrName>
                                        </p:attrNameLst>
                                      </p:cBhvr>
                                      <p:tavLst>
                                        <p:tav tm="0">
                                          <p:val>
                                            <p:fltVal val="0"/>
                                          </p:val>
                                        </p:tav>
                                        <p:tav tm="100000">
                                          <p:val>
                                            <p:strVal val="#ppt_w"/>
                                          </p:val>
                                        </p:tav>
                                      </p:tavLst>
                                    </p:anim>
                                    <p:anim calcmode="lin" valueType="num">
                                      <p:cBhvr>
                                        <p:cTn id="8" dur="1000" fill="hold"/>
                                        <p:tgtEl>
                                          <p:spTgt spid="270"/>
                                        </p:tgtEl>
                                        <p:attrNameLst>
                                          <p:attrName>ppt_h</p:attrName>
                                        </p:attrNameLst>
                                      </p:cBhvr>
                                      <p:tavLst>
                                        <p:tav tm="0">
                                          <p:val>
                                            <p:fltVal val="0"/>
                                          </p:val>
                                        </p:tav>
                                        <p:tav tm="100000">
                                          <p:val>
                                            <p:strVal val="#ppt_h"/>
                                          </p:val>
                                        </p:tav>
                                      </p:tavLst>
                                    </p:anim>
                                    <p:anim calcmode="lin" valueType="num">
                                      <p:cBhvr>
                                        <p:cTn id="9" dur="1000" fill="hold"/>
                                        <p:tgtEl>
                                          <p:spTgt spid="270"/>
                                        </p:tgtEl>
                                        <p:attrNameLst>
                                          <p:attrName>style.rotation</p:attrName>
                                        </p:attrNameLst>
                                      </p:cBhvr>
                                      <p:tavLst>
                                        <p:tav tm="0">
                                          <p:val>
                                            <p:fltVal val="90"/>
                                          </p:val>
                                        </p:tav>
                                        <p:tav tm="100000">
                                          <p:val>
                                            <p:fltVal val="0"/>
                                          </p:val>
                                        </p:tav>
                                      </p:tavLst>
                                    </p:anim>
                                    <p:animEffect transition="in" filter="fade">
                                      <p:cBhvr>
                                        <p:cTn id="10" dur="1000"/>
                                        <p:tgtEl>
                                          <p:spTgt spid="2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Line 248"/>
          <p:cNvSpPr>
            <a:spLocks noChangeShapeType="1"/>
          </p:cNvSpPr>
          <p:nvPr/>
        </p:nvSpPr>
        <p:spPr bwMode="auto">
          <a:xfrm flipV="1">
            <a:off x="8446262" y="4652674"/>
            <a:ext cx="604619" cy="99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155" name="Group 3"/>
          <p:cNvGrpSpPr>
            <a:grpSpLocks/>
          </p:cNvGrpSpPr>
          <p:nvPr/>
        </p:nvGrpSpPr>
        <p:grpSpPr bwMode="auto">
          <a:xfrm>
            <a:off x="138694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45015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73557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194957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07220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19289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4860143" y="3892385"/>
            <a:ext cx="1122154" cy="13175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4780887" y="4237126"/>
            <a:ext cx="1236144" cy="25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a:off x="4799670" y="4126039"/>
            <a:ext cx="1172640" cy="644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4799670" y="4346392"/>
            <a:ext cx="1143754" cy="5097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4721131" y="4450503"/>
            <a:ext cx="1164264" cy="73706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4693470" y="4564704"/>
            <a:ext cx="1230420" cy="9782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7" name="Text Box 195"/>
          <p:cNvSpPr txBox="1">
            <a:spLocks noChangeArrowheads="1"/>
          </p:cNvSpPr>
          <p:nvPr/>
        </p:nvSpPr>
        <p:spPr bwMode="auto">
          <a:xfrm>
            <a:off x="406165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298387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298387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33513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12296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399885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664700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58379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879135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59261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58473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786136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462354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462354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08299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08299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02209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21079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771022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44593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02209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42544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39332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49275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193312" y="1208772"/>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Myeloid Lösemi)</a:t>
            </a:r>
            <a:endParaRPr lang="en-US" sz="2400" b="1" dirty="0">
              <a:latin typeface="Comic Sans MS" panose="030F0702030302020204" pitchFamily="66" charset="0"/>
            </a:endParaRPr>
          </a:p>
        </p:txBody>
      </p:sp>
      <p:sp>
        <p:nvSpPr>
          <p:cNvPr id="2" name="Dikdörtgen 1"/>
          <p:cNvSpPr/>
          <p:nvPr/>
        </p:nvSpPr>
        <p:spPr>
          <a:xfrm>
            <a:off x="154268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52990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875487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pic>
        <p:nvPicPr>
          <p:cNvPr id="27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4108205" y="3709874"/>
            <a:ext cx="626862" cy="697384"/>
          </a:xfrm>
          <a:prstGeom prst="rect">
            <a:avLst/>
          </a:prstGeom>
          <a:noFill/>
          <a:extLst>
            <a:ext uri="{909E8E84-426E-40DD-AFC4-6F175D3DCCD1}">
              <a14:hiddenFill xmlns:a14="http://schemas.microsoft.com/office/drawing/2010/main">
                <a:solidFill>
                  <a:srgbClr val="FFFFFF"/>
                </a:solidFill>
              </a14:hiddenFill>
            </a:ext>
          </a:extLst>
        </p:spPr>
      </p:pic>
      <p:sp>
        <p:nvSpPr>
          <p:cNvPr id="3" name="Şimşek İşareti 2"/>
          <p:cNvSpPr/>
          <p:nvPr/>
        </p:nvSpPr>
        <p:spPr>
          <a:xfrm flipH="1">
            <a:off x="3435480" y="3402405"/>
            <a:ext cx="252676" cy="351713"/>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pic>
        <p:nvPicPr>
          <p:cNvPr id="28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8262" y="3531651"/>
            <a:ext cx="2456476" cy="2254068"/>
          </a:xfrm>
          <a:prstGeom prst="ellipse">
            <a:avLst/>
          </a:prstGeom>
          <a:ln>
            <a:noFill/>
          </a:ln>
          <a:effectLst>
            <a:softEdge rad="112500"/>
          </a:effectLst>
        </p:spPr>
      </p:pic>
      <p:pic>
        <p:nvPicPr>
          <p:cNvPr id="3076"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8247913" y="4294266"/>
            <a:ext cx="632224" cy="84132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 4"/>
          <p:cNvGrpSpPr/>
          <p:nvPr/>
        </p:nvGrpSpPr>
        <p:grpSpPr>
          <a:xfrm>
            <a:off x="6074603" y="3780481"/>
            <a:ext cx="1933784" cy="1916825"/>
            <a:chOff x="5906889" y="3356725"/>
            <a:chExt cx="2360964" cy="2695112"/>
          </a:xfrm>
        </p:grpSpPr>
        <p:grpSp>
          <p:nvGrpSpPr>
            <p:cNvPr id="286" name="Group 24"/>
            <p:cNvGrpSpPr>
              <a:grpSpLocks/>
            </p:cNvGrpSpPr>
            <p:nvPr/>
          </p:nvGrpSpPr>
          <p:grpSpPr bwMode="auto">
            <a:xfrm>
              <a:off x="5907722" y="3356725"/>
              <a:ext cx="529610" cy="393354"/>
              <a:chOff x="1153" y="432"/>
              <a:chExt cx="280" cy="265"/>
            </a:xfrm>
          </p:grpSpPr>
          <p:sp>
            <p:nvSpPr>
              <p:cNvPr id="28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8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289" name="Group 27"/>
            <p:cNvGrpSpPr>
              <a:grpSpLocks/>
            </p:cNvGrpSpPr>
            <p:nvPr/>
          </p:nvGrpSpPr>
          <p:grpSpPr bwMode="auto">
            <a:xfrm>
              <a:off x="7608338" y="3356725"/>
              <a:ext cx="476316" cy="342599"/>
              <a:chOff x="4103" y="1943"/>
              <a:chExt cx="286" cy="270"/>
            </a:xfrm>
          </p:grpSpPr>
          <p:sp>
            <p:nvSpPr>
              <p:cNvPr id="29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8">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29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294" name="Group 34"/>
            <p:cNvGrpSpPr>
              <a:grpSpLocks/>
            </p:cNvGrpSpPr>
            <p:nvPr/>
          </p:nvGrpSpPr>
          <p:grpSpPr bwMode="auto">
            <a:xfrm>
              <a:off x="5907722" y="3817330"/>
              <a:ext cx="529611" cy="400968"/>
              <a:chOff x="1222" y="777"/>
              <a:chExt cx="286" cy="270"/>
            </a:xfrm>
          </p:grpSpPr>
          <p:sp>
            <p:nvSpPr>
              <p:cNvPr id="295"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6"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297" name="Group 37"/>
            <p:cNvGrpSpPr>
              <a:grpSpLocks/>
            </p:cNvGrpSpPr>
            <p:nvPr/>
          </p:nvGrpSpPr>
          <p:grpSpPr bwMode="auto">
            <a:xfrm>
              <a:off x="7608338" y="3817330"/>
              <a:ext cx="476316" cy="342599"/>
              <a:chOff x="2336" y="890"/>
              <a:chExt cx="286" cy="270"/>
            </a:xfrm>
          </p:grpSpPr>
          <p:sp>
            <p:nvSpPr>
              <p:cNvPr id="298"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8">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299"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0"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4">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1"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2"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3"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4"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6"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7"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8"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9"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0"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1"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2"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3"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14"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5"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6"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7"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18"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19"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20"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1"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2"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3"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4"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5"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6"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7"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8"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29"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30"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1"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2"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33"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34"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35" name="Group 77"/>
            <p:cNvGrpSpPr>
              <a:grpSpLocks/>
            </p:cNvGrpSpPr>
            <p:nvPr/>
          </p:nvGrpSpPr>
          <p:grpSpPr bwMode="auto">
            <a:xfrm rot="5195004">
              <a:off x="5960108" y="4225352"/>
              <a:ext cx="409850" cy="516287"/>
              <a:chOff x="1222" y="777"/>
              <a:chExt cx="286" cy="270"/>
            </a:xfrm>
          </p:grpSpPr>
          <p:sp>
            <p:nvSpPr>
              <p:cNvPr id="336"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37"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38" name="Group 80"/>
            <p:cNvGrpSpPr>
              <a:grpSpLocks/>
            </p:cNvGrpSpPr>
            <p:nvPr/>
          </p:nvGrpSpPr>
          <p:grpSpPr bwMode="auto">
            <a:xfrm>
              <a:off x="7608338" y="4335036"/>
              <a:ext cx="476316" cy="342599"/>
              <a:chOff x="3288" y="798"/>
              <a:chExt cx="286" cy="270"/>
            </a:xfrm>
          </p:grpSpPr>
          <p:sp>
            <p:nvSpPr>
              <p:cNvPr id="339"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0"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1"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2"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3"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4"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5"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6"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7"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8"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49"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50"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1"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2"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3"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4"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5"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6"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7"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8"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59"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0"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1"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2"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3"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4"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5"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6"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67"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68"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69"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0"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1"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2"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3"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4"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75"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6"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7"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8"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79"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80"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1"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2"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3"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4"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85"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6"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7"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8"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89"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0"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1"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92"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93" name="Group 137"/>
            <p:cNvGrpSpPr>
              <a:grpSpLocks/>
            </p:cNvGrpSpPr>
            <p:nvPr/>
          </p:nvGrpSpPr>
          <p:grpSpPr bwMode="auto">
            <a:xfrm rot="8996137">
              <a:off x="5907722" y="4738541"/>
              <a:ext cx="542934" cy="393355"/>
              <a:chOff x="1222" y="777"/>
              <a:chExt cx="286" cy="270"/>
            </a:xfrm>
          </p:grpSpPr>
          <p:sp>
            <p:nvSpPr>
              <p:cNvPr id="394"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5"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96" name="Group 140"/>
            <p:cNvGrpSpPr>
              <a:grpSpLocks/>
            </p:cNvGrpSpPr>
            <p:nvPr/>
          </p:nvGrpSpPr>
          <p:grpSpPr bwMode="auto">
            <a:xfrm>
              <a:off x="7608338" y="4795641"/>
              <a:ext cx="476316" cy="342599"/>
              <a:chOff x="1506" y="1121"/>
              <a:chExt cx="286" cy="270"/>
            </a:xfrm>
          </p:grpSpPr>
          <p:sp>
            <p:nvSpPr>
              <p:cNvPr id="397"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4"/>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8"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99"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00"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01"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402"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403" name="Group 149"/>
            <p:cNvGrpSpPr>
              <a:grpSpLocks/>
            </p:cNvGrpSpPr>
            <p:nvPr/>
          </p:nvGrpSpPr>
          <p:grpSpPr bwMode="auto">
            <a:xfrm>
              <a:off x="5907722" y="5197877"/>
              <a:ext cx="529611" cy="400968"/>
              <a:chOff x="1222" y="777"/>
              <a:chExt cx="286" cy="270"/>
            </a:xfrm>
          </p:grpSpPr>
          <p:sp>
            <p:nvSpPr>
              <p:cNvPr id="404"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05"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6" name="Group 152"/>
            <p:cNvGrpSpPr>
              <a:grpSpLocks/>
            </p:cNvGrpSpPr>
            <p:nvPr/>
          </p:nvGrpSpPr>
          <p:grpSpPr bwMode="auto">
            <a:xfrm>
              <a:off x="7608338" y="5312077"/>
              <a:ext cx="551261" cy="233475"/>
              <a:chOff x="3531" y="2976"/>
              <a:chExt cx="331" cy="184"/>
            </a:xfrm>
          </p:grpSpPr>
          <p:grpSp>
            <p:nvGrpSpPr>
              <p:cNvPr id="407" name="Group 153"/>
              <p:cNvGrpSpPr>
                <a:grpSpLocks/>
              </p:cNvGrpSpPr>
              <p:nvPr/>
            </p:nvGrpSpPr>
            <p:grpSpPr bwMode="auto">
              <a:xfrm>
                <a:off x="3531" y="3024"/>
                <a:ext cx="48" cy="45"/>
                <a:chOff x="4377" y="845"/>
                <a:chExt cx="154" cy="181"/>
              </a:xfrm>
            </p:grpSpPr>
            <p:sp>
              <p:nvSpPr>
                <p:cNvPr id="429"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30"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8" name="Group 156"/>
              <p:cNvGrpSpPr>
                <a:grpSpLocks/>
              </p:cNvGrpSpPr>
              <p:nvPr/>
            </p:nvGrpSpPr>
            <p:grpSpPr bwMode="auto">
              <a:xfrm>
                <a:off x="3615" y="3028"/>
                <a:ext cx="74" cy="80"/>
                <a:chOff x="4604" y="890"/>
                <a:chExt cx="115" cy="139"/>
              </a:xfrm>
            </p:grpSpPr>
            <p:sp>
              <p:nvSpPr>
                <p:cNvPr id="427"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8"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09" name="Group 159"/>
              <p:cNvGrpSpPr>
                <a:grpSpLocks/>
              </p:cNvGrpSpPr>
              <p:nvPr/>
            </p:nvGrpSpPr>
            <p:grpSpPr bwMode="auto">
              <a:xfrm rot="-4287911">
                <a:off x="3785" y="3008"/>
                <a:ext cx="73" cy="80"/>
                <a:chOff x="4921" y="663"/>
                <a:chExt cx="115" cy="139"/>
              </a:xfrm>
            </p:grpSpPr>
            <p:sp>
              <p:nvSpPr>
                <p:cNvPr id="425"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6"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0" name="Group 162"/>
              <p:cNvGrpSpPr>
                <a:grpSpLocks/>
              </p:cNvGrpSpPr>
              <p:nvPr/>
            </p:nvGrpSpPr>
            <p:grpSpPr bwMode="auto">
              <a:xfrm>
                <a:off x="3557" y="3107"/>
                <a:ext cx="43" cy="31"/>
                <a:chOff x="4558" y="1117"/>
                <a:chExt cx="68" cy="55"/>
              </a:xfrm>
            </p:grpSpPr>
            <p:sp>
              <p:nvSpPr>
                <p:cNvPr id="423"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4"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1" name="Group 165"/>
              <p:cNvGrpSpPr>
                <a:grpSpLocks/>
              </p:cNvGrpSpPr>
              <p:nvPr/>
            </p:nvGrpSpPr>
            <p:grpSpPr bwMode="auto">
              <a:xfrm>
                <a:off x="3615" y="2976"/>
                <a:ext cx="84" cy="51"/>
                <a:chOff x="4604" y="799"/>
                <a:chExt cx="132" cy="89"/>
              </a:xfrm>
            </p:grpSpPr>
            <p:sp>
              <p:nvSpPr>
                <p:cNvPr id="421"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2"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2" name="Group 168"/>
              <p:cNvGrpSpPr>
                <a:grpSpLocks/>
              </p:cNvGrpSpPr>
              <p:nvPr/>
            </p:nvGrpSpPr>
            <p:grpSpPr bwMode="auto">
              <a:xfrm rot="5400000">
                <a:off x="3708" y="3101"/>
                <a:ext cx="25" cy="37"/>
                <a:chOff x="4921" y="663"/>
                <a:chExt cx="115" cy="139"/>
              </a:xfrm>
            </p:grpSpPr>
            <p:sp>
              <p:nvSpPr>
                <p:cNvPr id="419"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20"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3" name="Group 171"/>
              <p:cNvGrpSpPr>
                <a:grpSpLocks/>
              </p:cNvGrpSpPr>
              <p:nvPr/>
            </p:nvGrpSpPr>
            <p:grpSpPr bwMode="auto">
              <a:xfrm rot="12597165">
                <a:off x="3673" y="3132"/>
                <a:ext cx="28" cy="28"/>
                <a:chOff x="4604" y="890"/>
                <a:chExt cx="115" cy="139"/>
              </a:xfrm>
            </p:grpSpPr>
            <p:sp>
              <p:nvSpPr>
                <p:cNvPr id="417"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18"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414" name="Group 174"/>
              <p:cNvGrpSpPr>
                <a:grpSpLocks/>
              </p:cNvGrpSpPr>
              <p:nvPr/>
            </p:nvGrpSpPr>
            <p:grpSpPr bwMode="auto">
              <a:xfrm rot="3080412">
                <a:off x="3704" y="3026"/>
                <a:ext cx="38" cy="42"/>
                <a:chOff x="4604" y="799"/>
                <a:chExt cx="132" cy="89"/>
              </a:xfrm>
            </p:grpSpPr>
            <p:sp>
              <p:nvSpPr>
                <p:cNvPr id="415"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16"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431"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432" name="Group 180"/>
            <p:cNvGrpSpPr>
              <a:grpSpLocks/>
            </p:cNvGrpSpPr>
            <p:nvPr/>
          </p:nvGrpSpPr>
          <p:grpSpPr bwMode="auto">
            <a:xfrm>
              <a:off x="7608338" y="5601383"/>
              <a:ext cx="659515" cy="404774"/>
              <a:chOff x="3795" y="3067"/>
              <a:chExt cx="396" cy="319"/>
            </a:xfrm>
          </p:grpSpPr>
          <p:grpSp>
            <p:nvGrpSpPr>
              <p:cNvPr id="433" name="Group 181"/>
              <p:cNvGrpSpPr>
                <a:grpSpLocks noChangeAspect="1"/>
              </p:cNvGrpSpPr>
              <p:nvPr/>
            </p:nvGrpSpPr>
            <p:grpSpPr bwMode="auto">
              <a:xfrm>
                <a:off x="3961" y="3067"/>
                <a:ext cx="175" cy="175"/>
                <a:chOff x="3799" y="3158"/>
                <a:chExt cx="136" cy="136"/>
              </a:xfrm>
            </p:grpSpPr>
            <p:sp>
              <p:nvSpPr>
                <p:cNvPr id="440"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41"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434" name="Group 184"/>
              <p:cNvGrpSpPr>
                <a:grpSpLocks noChangeAspect="1"/>
              </p:cNvGrpSpPr>
              <p:nvPr/>
            </p:nvGrpSpPr>
            <p:grpSpPr bwMode="auto">
              <a:xfrm rot="6594621">
                <a:off x="3803" y="3203"/>
                <a:ext cx="159" cy="175"/>
                <a:chOff x="3799" y="3158"/>
                <a:chExt cx="136" cy="136"/>
              </a:xfrm>
            </p:grpSpPr>
            <p:sp>
              <p:nvSpPr>
                <p:cNvPr id="438"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39"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435" name="Group 187"/>
              <p:cNvGrpSpPr>
                <a:grpSpLocks noChangeAspect="1"/>
              </p:cNvGrpSpPr>
              <p:nvPr/>
            </p:nvGrpSpPr>
            <p:grpSpPr bwMode="auto">
              <a:xfrm rot="-2113055">
                <a:off x="4013" y="3262"/>
                <a:ext cx="178" cy="124"/>
                <a:chOff x="3799" y="3158"/>
                <a:chExt cx="136" cy="136"/>
              </a:xfrm>
            </p:grpSpPr>
            <p:sp>
              <p:nvSpPr>
                <p:cNvPr id="436"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437"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442" name="Group 190"/>
            <p:cNvGrpSpPr>
              <a:grpSpLocks/>
            </p:cNvGrpSpPr>
            <p:nvPr/>
          </p:nvGrpSpPr>
          <p:grpSpPr bwMode="auto">
            <a:xfrm rot="8996137">
              <a:off x="5907722" y="5658483"/>
              <a:ext cx="542934" cy="393354"/>
              <a:chOff x="1222" y="777"/>
              <a:chExt cx="286" cy="270"/>
            </a:xfrm>
          </p:grpSpPr>
          <p:sp>
            <p:nvSpPr>
              <p:cNvPr id="4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4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4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pic>
        <p:nvPicPr>
          <p:cNvPr id="44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884129" y="348719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04768" y="392421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54910" y="435095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4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5986327" y="477615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330920" y="370987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371591" y="4127882"/>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21116" y="453279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3"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086393" y="512250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4"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53480" y="496874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5"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452594" y="338602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818810" y="3753000"/>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829850" y="421834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909089" y="46155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5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032499" y="5011672"/>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931543" y="344717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347413" y="357920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307213" y="3985889"/>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3"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213999" y="430016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4"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416679" y="462548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571634" y="50022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6"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591521" y="4128308"/>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7"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543740" y="3925024"/>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8"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595306" y="4644837"/>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225186" y="3893581"/>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0"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188977" y="463658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1"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7193902" y="5002213"/>
            <a:ext cx="626862" cy="697384"/>
          </a:xfrm>
          <a:prstGeom prst="rect">
            <a:avLst/>
          </a:prstGeom>
          <a:noFill/>
          <a:extLst>
            <a:ext uri="{909E8E84-426E-40DD-AFC4-6F175D3DCCD1}">
              <a14:hiddenFill xmlns:a14="http://schemas.microsoft.com/office/drawing/2010/main">
                <a:solidFill>
                  <a:srgbClr val="FFFFFF"/>
                </a:solidFill>
              </a14:hiddenFill>
            </a:ext>
          </a:extLst>
        </p:spPr>
      </p:pic>
      <p:pic>
        <p:nvPicPr>
          <p:cNvPr id="472" name="Picture 2" descr="BONE MArrow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l="58337" t="31327" r="34251" b="54894"/>
          <a:stretch/>
        </p:blipFill>
        <p:spPr bwMode="auto">
          <a:xfrm rot="12021558">
            <a:off x="6666478" y="5033281"/>
            <a:ext cx="626862" cy="697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60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70"/>
                                        </p:tgtEl>
                                        <p:attrNameLst>
                                          <p:attrName>style.visibility</p:attrName>
                                        </p:attrNameLst>
                                      </p:cBhvr>
                                      <p:to>
                                        <p:strVal val="visible"/>
                                      </p:to>
                                    </p:set>
                                    <p:animEffect transition="in" filter="barn(inVertical)">
                                      <p:cBhvr>
                                        <p:cTn id="10" dur="500"/>
                                        <p:tgtEl>
                                          <p:spTgt spid="270"/>
                                        </p:tgtEl>
                                      </p:cBhvr>
                                    </p:animEffect>
                                  </p:childTnLst>
                                </p:cTn>
                              </p:par>
                              <p:par>
                                <p:cTn id="11" presetID="16" presetClass="entr" presetSubtype="21" fill="hold" nodeType="withEffect">
                                  <p:stCondLst>
                                    <p:cond delay="0"/>
                                  </p:stCondLst>
                                  <p:childTnLst>
                                    <p:set>
                                      <p:cBhvr>
                                        <p:cTn id="12" dur="1" fill="hold">
                                          <p:stCondLst>
                                            <p:cond delay="0"/>
                                          </p:stCondLst>
                                        </p:cTn>
                                        <p:tgtEl>
                                          <p:spTgt spid="446"/>
                                        </p:tgtEl>
                                        <p:attrNameLst>
                                          <p:attrName>style.visibility</p:attrName>
                                        </p:attrNameLst>
                                      </p:cBhvr>
                                      <p:to>
                                        <p:strVal val="visible"/>
                                      </p:to>
                                    </p:set>
                                    <p:animEffect transition="in" filter="barn(inVertical)">
                                      <p:cBhvr>
                                        <p:cTn id="13" dur="500"/>
                                        <p:tgtEl>
                                          <p:spTgt spid="446"/>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447"/>
                                        </p:tgtEl>
                                        <p:attrNameLst>
                                          <p:attrName>style.visibility</p:attrName>
                                        </p:attrNameLst>
                                      </p:cBhvr>
                                      <p:to>
                                        <p:strVal val="visible"/>
                                      </p:to>
                                    </p:set>
                                    <p:animEffect transition="in" filter="barn(inVertical)">
                                      <p:cBhvr>
                                        <p:cTn id="17" dur="250"/>
                                        <p:tgtEl>
                                          <p:spTgt spid="447"/>
                                        </p:tgtEl>
                                      </p:cBhvr>
                                    </p:animEffect>
                                  </p:childTnLst>
                                </p:cTn>
                              </p:par>
                            </p:childTnLst>
                          </p:cTn>
                        </p:par>
                        <p:par>
                          <p:cTn id="18" fill="hold">
                            <p:stCondLst>
                              <p:cond delay="750"/>
                            </p:stCondLst>
                            <p:childTnLst>
                              <p:par>
                                <p:cTn id="19" presetID="16" presetClass="entr" presetSubtype="21" fill="hold" nodeType="afterEffect">
                                  <p:stCondLst>
                                    <p:cond delay="0"/>
                                  </p:stCondLst>
                                  <p:childTnLst>
                                    <p:set>
                                      <p:cBhvr>
                                        <p:cTn id="20" dur="1" fill="hold">
                                          <p:stCondLst>
                                            <p:cond delay="0"/>
                                          </p:stCondLst>
                                        </p:cTn>
                                        <p:tgtEl>
                                          <p:spTgt spid="448"/>
                                        </p:tgtEl>
                                        <p:attrNameLst>
                                          <p:attrName>style.visibility</p:attrName>
                                        </p:attrNameLst>
                                      </p:cBhvr>
                                      <p:to>
                                        <p:strVal val="visible"/>
                                      </p:to>
                                    </p:set>
                                    <p:animEffect transition="in" filter="barn(inVertical)">
                                      <p:cBhvr>
                                        <p:cTn id="21" dur="250"/>
                                        <p:tgtEl>
                                          <p:spTgt spid="448"/>
                                        </p:tgtEl>
                                      </p:cBhvr>
                                    </p:animEffect>
                                  </p:childTnLst>
                                </p:cTn>
                              </p:par>
                            </p:childTnLst>
                          </p:cTn>
                        </p:par>
                        <p:par>
                          <p:cTn id="22" fill="hold">
                            <p:stCondLst>
                              <p:cond delay="1000"/>
                            </p:stCondLst>
                            <p:childTnLst>
                              <p:par>
                                <p:cTn id="23" presetID="16" presetClass="entr" presetSubtype="21" fill="hold" nodeType="afterEffect">
                                  <p:stCondLst>
                                    <p:cond delay="0"/>
                                  </p:stCondLst>
                                  <p:childTnLst>
                                    <p:set>
                                      <p:cBhvr>
                                        <p:cTn id="24" dur="1" fill="hold">
                                          <p:stCondLst>
                                            <p:cond delay="0"/>
                                          </p:stCondLst>
                                        </p:cTn>
                                        <p:tgtEl>
                                          <p:spTgt spid="449"/>
                                        </p:tgtEl>
                                        <p:attrNameLst>
                                          <p:attrName>style.visibility</p:attrName>
                                        </p:attrNameLst>
                                      </p:cBhvr>
                                      <p:to>
                                        <p:strVal val="visible"/>
                                      </p:to>
                                    </p:set>
                                    <p:animEffect transition="in" filter="barn(inVertical)">
                                      <p:cBhvr>
                                        <p:cTn id="25" dur="250"/>
                                        <p:tgtEl>
                                          <p:spTgt spid="449"/>
                                        </p:tgtEl>
                                      </p:cBhvr>
                                    </p:animEffect>
                                  </p:childTnLst>
                                </p:cTn>
                              </p:par>
                            </p:childTnLst>
                          </p:cTn>
                        </p:par>
                        <p:par>
                          <p:cTn id="26" fill="hold">
                            <p:stCondLst>
                              <p:cond delay="1250"/>
                            </p:stCondLst>
                            <p:childTnLst>
                              <p:par>
                                <p:cTn id="27" presetID="16" presetClass="entr" presetSubtype="21" fill="hold" nodeType="afterEffect">
                                  <p:stCondLst>
                                    <p:cond delay="0"/>
                                  </p:stCondLst>
                                  <p:childTnLst>
                                    <p:set>
                                      <p:cBhvr>
                                        <p:cTn id="28" dur="1" fill="hold">
                                          <p:stCondLst>
                                            <p:cond delay="0"/>
                                          </p:stCondLst>
                                        </p:cTn>
                                        <p:tgtEl>
                                          <p:spTgt spid="450"/>
                                        </p:tgtEl>
                                        <p:attrNameLst>
                                          <p:attrName>style.visibility</p:attrName>
                                        </p:attrNameLst>
                                      </p:cBhvr>
                                      <p:to>
                                        <p:strVal val="visible"/>
                                      </p:to>
                                    </p:set>
                                    <p:animEffect transition="in" filter="barn(inVertical)">
                                      <p:cBhvr>
                                        <p:cTn id="29" dur="250"/>
                                        <p:tgtEl>
                                          <p:spTgt spid="450"/>
                                        </p:tgtEl>
                                      </p:cBhvr>
                                    </p:animEffect>
                                  </p:childTnLst>
                                </p:cTn>
                              </p:par>
                            </p:childTnLst>
                          </p:cTn>
                        </p:par>
                        <p:par>
                          <p:cTn id="30" fill="hold">
                            <p:stCondLst>
                              <p:cond delay="1500"/>
                            </p:stCondLst>
                            <p:childTnLst>
                              <p:par>
                                <p:cTn id="31" presetID="16" presetClass="entr" presetSubtype="21" fill="hold" nodeType="afterEffect">
                                  <p:stCondLst>
                                    <p:cond delay="0"/>
                                  </p:stCondLst>
                                  <p:childTnLst>
                                    <p:set>
                                      <p:cBhvr>
                                        <p:cTn id="32" dur="1" fill="hold">
                                          <p:stCondLst>
                                            <p:cond delay="0"/>
                                          </p:stCondLst>
                                        </p:cTn>
                                        <p:tgtEl>
                                          <p:spTgt spid="451"/>
                                        </p:tgtEl>
                                        <p:attrNameLst>
                                          <p:attrName>style.visibility</p:attrName>
                                        </p:attrNameLst>
                                      </p:cBhvr>
                                      <p:to>
                                        <p:strVal val="visible"/>
                                      </p:to>
                                    </p:set>
                                    <p:animEffect transition="in" filter="barn(inVertical)">
                                      <p:cBhvr>
                                        <p:cTn id="33" dur="250"/>
                                        <p:tgtEl>
                                          <p:spTgt spid="451"/>
                                        </p:tgtEl>
                                      </p:cBhvr>
                                    </p:animEffect>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452"/>
                                        </p:tgtEl>
                                        <p:attrNameLst>
                                          <p:attrName>style.visibility</p:attrName>
                                        </p:attrNameLst>
                                      </p:cBhvr>
                                      <p:to>
                                        <p:strVal val="visible"/>
                                      </p:to>
                                    </p:set>
                                    <p:animEffect transition="in" filter="barn(inVertical)">
                                      <p:cBhvr>
                                        <p:cTn id="37" dur="250"/>
                                        <p:tgtEl>
                                          <p:spTgt spid="452"/>
                                        </p:tgtEl>
                                      </p:cBhvr>
                                    </p:animEffect>
                                  </p:childTnLst>
                                </p:cTn>
                              </p:par>
                            </p:childTnLst>
                          </p:cTn>
                        </p:par>
                        <p:par>
                          <p:cTn id="38" fill="hold">
                            <p:stCondLst>
                              <p:cond delay="2000"/>
                            </p:stCondLst>
                            <p:childTnLst>
                              <p:par>
                                <p:cTn id="39" presetID="16" presetClass="entr" presetSubtype="21" fill="hold" nodeType="afterEffect">
                                  <p:stCondLst>
                                    <p:cond delay="0"/>
                                  </p:stCondLst>
                                  <p:childTnLst>
                                    <p:set>
                                      <p:cBhvr>
                                        <p:cTn id="40" dur="1" fill="hold">
                                          <p:stCondLst>
                                            <p:cond delay="0"/>
                                          </p:stCondLst>
                                        </p:cTn>
                                        <p:tgtEl>
                                          <p:spTgt spid="453"/>
                                        </p:tgtEl>
                                        <p:attrNameLst>
                                          <p:attrName>style.visibility</p:attrName>
                                        </p:attrNameLst>
                                      </p:cBhvr>
                                      <p:to>
                                        <p:strVal val="visible"/>
                                      </p:to>
                                    </p:set>
                                    <p:animEffect transition="in" filter="barn(inVertical)">
                                      <p:cBhvr>
                                        <p:cTn id="41" dur="250"/>
                                        <p:tgtEl>
                                          <p:spTgt spid="453"/>
                                        </p:tgtEl>
                                      </p:cBhvr>
                                    </p:animEffect>
                                  </p:childTnLst>
                                </p:cTn>
                              </p:par>
                            </p:childTnLst>
                          </p:cTn>
                        </p:par>
                        <p:par>
                          <p:cTn id="42" fill="hold">
                            <p:stCondLst>
                              <p:cond delay="2250"/>
                            </p:stCondLst>
                            <p:childTnLst>
                              <p:par>
                                <p:cTn id="43" presetID="16" presetClass="entr" presetSubtype="21" fill="hold" nodeType="afterEffect">
                                  <p:stCondLst>
                                    <p:cond delay="0"/>
                                  </p:stCondLst>
                                  <p:childTnLst>
                                    <p:set>
                                      <p:cBhvr>
                                        <p:cTn id="44" dur="1" fill="hold">
                                          <p:stCondLst>
                                            <p:cond delay="0"/>
                                          </p:stCondLst>
                                        </p:cTn>
                                        <p:tgtEl>
                                          <p:spTgt spid="454"/>
                                        </p:tgtEl>
                                        <p:attrNameLst>
                                          <p:attrName>style.visibility</p:attrName>
                                        </p:attrNameLst>
                                      </p:cBhvr>
                                      <p:to>
                                        <p:strVal val="visible"/>
                                      </p:to>
                                    </p:set>
                                    <p:animEffect transition="in" filter="barn(inVertical)">
                                      <p:cBhvr>
                                        <p:cTn id="45" dur="250"/>
                                        <p:tgtEl>
                                          <p:spTgt spid="454"/>
                                        </p:tgtEl>
                                      </p:cBhvr>
                                    </p:animEffect>
                                  </p:childTnLst>
                                </p:cTn>
                              </p:par>
                            </p:childTnLst>
                          </p:cTn>
                        </p:par>
                        <p:par>
                          <p:cTn id="46" fill="hold">
                            <p:stCondLst>
                              <p:cond delay="2500"/>
                            </p:stCondLst>
                            <p:childTnLst>
                              <p:par>
                                <p:cTn id="47" presetID="16" presetClass="entr" presetSubtype="21" fill="hold" nodeType="afterEffect">
                                  <p:stCondLst>
                                    <p:cond delay="0"/>
                                  </p:stCondLst>
                                  <p:childTnLst>
                                    <p:set>
                                      <p:cBhvr>
                                        <p:cTn id="48" dur="1" fill="hold">
                                          <p:stCondLst>
                                            <p:cond delay="0"/>
                                          </p:stCondLst>
                                        </p:cTn>
                                        <p:tgtEl>
                                          <p:spTgt spid="455"/>
                                        </p:tgtEl>
                                        <p:attrNameLst>
                                          <p:attrName>style.visibility</p:attrName>
                                        </p:attrNameLst>
                                      </p:cBhvr>
                                      <p:to>
                                        <p:strVal val="visible"/>
                                      </p:to>
                                    </p:set>
                                    <p:animEffect transition="in" filter="barn(inVertical)">
                                      <p:cBhvr>
                                        <p:cTn id="49" dur="250"/>
                                        <p:tgtEl>
                                          <p:spTgt spid="455"/>
                                        </p:tgtEl>
                                      </p:cBhvr>
                                    </p:animEffect>
                                  </p:childTnLst>
                                </p:cTn>
                              </p:par>
                            </p:childTnLst>
                          </p:cTn>
                        </p:par>
                        <p:par>
                          <p:cTn id="50" fill="hold">
                            <p:stCondLst>
                              <p:cond delay="2750"/>
                            </p:stCondLst>
                            <p:childTnLst>
                              <p:par>
                                <p:cTn id="51" presetID="16" presetClass="entr" presetSubtype="21" fill="hold" nodeType="afterEffect">
                                  <p:stCondLst>
                                    <p:cond delay="0"/>
                                  </p:stCondLst>
                                  <p:childTnLst>
                                    <p:set>
                                      <p:cBhvr>
                                        <p:cTn id="52" dur="1" fill="hold">
                                          <p:stCondLst>
                                            <p:cond delay="0"/>
                                          </p:stCondLst>
                                        </p:cTn>
                                        <p:tgtEl>
                                          <p:spTgt spid="456"/>
                                        </p:tgtEl>
                                        <p:attrNameLst>
                                          <p:attrName>style.visibility</p:attrName>
                                        </p:attrNameLst>
                                      </p:cBhvr>
                                      <p:to>
                                        <p:strVal val="visible"/>
                                      </p:to>
                                    </p:set>
                                    <p:animEffect transition="in" filter="barn(inVertical)">
                                      <p:cBhvr>
                                        <p:cTn id="53" dur="250"/>
                                        <p:tgtEl>
                                          <p:spTgt spid="456"/>
                                        </p:tgtEl>
                                      </p:cBhvr>
                                    </p:animEffect>
                                  </p:childTnLst>
                                </p:cTn>
                              </p:par>
                            </p:childTnLst>
                          </p:cTn>
                        </p:par>
                        <p:par>
                          <p:cTn id="54" fill="hold">
                            <p:stCondLst>
                              <p:cond delay="3000"/>
                            </p:stCondLst>
                            <p:childTnLst>
                              <p:par>
                                <p:cTn id="55" presetID="16" presetClass="entr" presetSubtype="21" fill="hold" nodeType="afterEffect">
                                  <p:stCondLst>
                                    <p:cond delay="0"/>
                                  </p:stCondLst>
                                  <p:childTnLst>
                                    <p:set>
                                      <p:cBhvr>
                                        <p:cTn id="56" dur="1" fill="hold">
                                          <p:stCondLst>
                                            <p:cond delay="0"/>
                                          </p:stCondLst>
                                        </p:cTn>
                                        <p:tgtEl>
                                          <p:spTgt spid="457"/>
                                        </p:tgtEl>
                                        <p:attrNameLst>
                                          <p:attrName>style.visibility</p:attrName>
                                        </p:attrNameLst>
                                      </p:cBhvr>
                                      <p:to>
                                        <p:strVal val="visible"/>
                                      </p:to>
                                    </p:set>
                                    <p:animEffect transition="in" filter="barn(inVertical)">
                                      <p:cBhvr>
                                        <p:cTn id="57" dur="250"/>
                                        <p:tgtEl>
                                          <p:spTgt spid="457"/>
                                        </p:tgtEl>
                                      </p:cBhvr>
                                    </p:animEffect>
                                  </p:childTnLst>
                                </p:cTn>
                              </p:par>
                            </p:childTnLst>
                          </p:cTn>
                        </p:par>
                        <p:par>
                          <p:cTn id="58" fill="hold">
                            <p:stCondLst>
                              <p:cond delay="3250"/>
                            </p:stCondLst>
                            <p:childTnLst>
                              <p:par>
                                <p:cTn id="59" presetID="16" presetClass="entr" presetSubtype="21" fill="hold" nodeType="afterEffect">
                                  <p:stCondLst>
                                    <p:cond delay="0"/>
                                  </p:stCondLst>
                                  <p:childTnLst>
                                    <p:set>
                                      <p:cBhvr>
                                        <p:cTn id="60" dur="1" fill="hold">
                                          <p:stCondLst>
                                            <p:cond delay="0"/>
                                          </p:stCondLst>
                                        </p:cTn>
                                        <p:tgtEl>
                                          <p:spTgt spid="458"/>
                                        </p:tgtEl>
                                        <p:attrNameLst>
                                          <p:attrName>style.visibility</p:attrName>
                                        </p:attrNameLst>
                                      </p:cBhvr>
                                      <p:to>
                                        <p:strVal val="visible"/>
                                      </p:to>
                                    </p:set>
                                    <p:animEffect transition="in" filter="barn(inVertical)">
                                      <p:cBhvr>
                                        <p:cTn id="61" dur="250"/>
                                        <p:tgtEl>
                                          <p:spTgt spid="458"/>
                                        </p:tgtEl>
                                      </p:cBhvr>
                                    </p:animEffect>
                                  </p:childTnLst>
                                </p:cTn>
                              </p:par>
                            </p:childTnLst>
                          </p:cTn>
                        </p:par>
                        <p:par>
                          <p:cTn id="62" fill="hold">
                            <p:stCondLst>
                              <p:cond delay="3500"/>
                            </p:stCondLst>
                            <p:childTnLst>
                              <p:par>
                                <p:cTn id="63" presetID="16" presetClass="entr" presetSubtype="21" fill="hold" nodeType="afterEffect">
                                  <p:stCondLst>
                                    <p:cond delay="0"/>
                                  </p:stCondLst>
                                  <p:childTnLst>
                                    <p:set>
                                      <p:cBhvr>
                                        <p:cTn id="64" dur="1" fill="hold">
                                          <p:stCondLst>
                                            <p:cond delay="0"/>
                                          </p:stCondLst>
                                        </p:cTn>
                                        <p:tgtEl>
                                          <p:spTgt spid="459"/>
                                        </p:tgtEl>
                                        <p:attrNameLst>
                                          <p:attrName>style.visibility</p:attrName>
                                        </p:attrNameLst>
                                      </p:cBhvr>
                                      <p:to>
                                        <p:strVal val="visible"/>
                                      </p:to>
                                    </p:set>
                                    <p:animEffect transition="in" filter="barn(inVertical)">
                                      <p:cBhvr>
                                        <p:cTn id="65" dur="250"/>
                                        <p:tgtEl>
                                          <p:spTgt spid="459"/>
                                        </p:tgtEl>
                                      </p:cBhvr>
                                    </p:animEffect>
                                  </p:childTnLst>
                                </p:cTn>
                              </p:par>
                            </p:childTnLst>
                          </p:cTn>
                        </p:par>
                        <p:par>
                          <p:cTn id="66" fill="hold">
                            <p:stCondLst>
                              <p:cond delay="3750"/>
                            </p:stCondLst>
                            <p:childTnLst>
                              <p:par>
                                <p:cTn id="67" presetID="16" presetClass="entr" presetSubtype="21" fill="hold" nodeType="afterEffect">
                                  <p:stCondLst>
                                    <p:cond delay="0"/>
                                  </p:stCondLst>
                                  <p:childTnLst>
                                    <p:set>
                                      <p:cBhvr>
                                        <p:cTn id="68" dur="1" fill="hold">
                                          <p:stCondLst>
                                            <p:cond delay="0"/>
                                          </p:stCondLst>
                                        </p:cTn>
                                        <p:tgtEl>
                                          <p:spTgt spid="460"/>
                                        </p:tgtEl>
                                        <p:attrNameLst>
                                          <p:attrName>style.visibility</p:attrName>
                                        </p:attrNameLst>
                                      </p:cBhvr>
                                      <p:to>
                                        <p:strVal val="visible"/>
                                      </p:to>
                                    </p:set>
                                    <p:animEffect transition="in" filter="barn(inVertical)">
                                      <p:cBhvr>
                                        <p:cTn id="69" dur="250"/>
                                        <p:tgtEl>
                                          <p:spTgt spid="460"/>
                                        </p:tgtEl>
                                      </p:cBhvr>
                                    </p:animEffect>
                                  </p:childTnLst>
                                </p:cTn>
                              </p:par>
                            </p:childTnLst>
                          </p:cTn>
                        </p:par>
                        <p:par>
                          <p:cTn id="70" fill="hold">
                            <p:stCondLst>
                              <p:cond delay="4000"/>
                            </p:stCondLst>
                            <p:childTnLst>
                              <p:par>
                                <p:cTn id="71" presetID="16" presetClass="entr" presetSubtype="21" fill="hold" nodeType="afterEffect">
                                  <p:stCondLst>
                                    <p:cond delay="0"/>
                                  </p:stCondLst>
                                  <p:childTnLst>
                                    <p:set>
                                      <p:cBhvr>
                                        <p:cTn id="72" dur="1" fill="hold">
                                          <p:stCondLst>
                                            <p:cond delay="0"/>
                                          </p:stCondLst>
                                        </p:cTn>
                                        <p:tgtEl>
                                          <p:spTgt spid="461"/>
                                        </p:tgtEl>
                                        <p:attrNameLst>
                                          <p:attrName>style.visibility</p:attrName>
                                        </p:attrNameLst>
                                      </p:cBhvr>
                                      <p:to>
                                        <p:strVal val="visible"/>
                                      </p:to>
                                    </p:set>
                                    <p:animEffect transition="in" filter="barn(inVertical)">
                                      <p:cBhvr>
                                        <p:cTn id="73" dur="250"/>
                                        <p:tgtEl>
                                          <p:spTgt spid="461"/>
                                        </p:tgtEl>
                                      </p:cBhvr>
                                    </p:animEffect>
                                  </p:childTnLst>
                                </p:cTn>
                              </p:par>
                            </p:childTnLst>
                          </p:cTn>
                        </p:par>
                        <p:par>
                          <p:cTn id="74" fill="hold">
                            <p:stCondLst>
                              <p:cond delay="4250"/>
                            </p:stCondLst>
                            <p:childTnLst>
                              <p:par>
                                <p:cTn id="75" presetID="16" presetClass="entr" presetSubtype="21" fill="hold" nodeType="afterEffect">
                                  <p:stCondLst>
                                    <p:cond delay="0"/>
                                  </p:stCondLst>
                                  <p:childTnLst>
                                    <p:set>
                                      <p:cBhvr>
                                        <p:cTn id="76" dur="1" fill="hold">
                                          <p:stCondLst>
                                            <p:cond delay="0"/>
                                          </p:stCondLst>
                                        </p:cTn>
                                        <p:tgtEl>
                                          <p:spTgt spid="462"/>
                                        </p:tgtEl>
                                        <p:attrNameLst>
                                          <p:attrName>style.visibility</p:attrName>
                                        </p:attrNameLst>
                                      </p:cBhvr>
                                      <p:to>
                                        <p:strVal val="visible"/>
                                      </p:to>
                                    </p:set>
                                    <p:animEffect transition="in" filter="barn(inVertical)">
                                      <p:cBhvr>
                                        <p:cTn id="77" dur="250"/>
                                        <p:tgtEl>
                                          <p:spTgt spid="462"/>
                                        </p:tgtEl>
                                      </p:cBhvr>
                                    </p:animEffect>
                                  </p:childTnLst>
                                </p:cTn>
                              </p:par>
                            </p:childTnLst>
                          </p:cTn>
                        </p:par>
                        <p:par>
                          <p:cTn id="78" fill="hold">
                            <p:stCondLst>
                              <p:cond delay="4500"/>
                            </p:stCondLst>
                            <p:childTnLst>
                              <p:par>
                                <p:cTn id="79" presetID="16" presetClass="entr" presetSubtype="21" fill="hold" nodeType="afterEffect">
                                  <p:stCondLst>
                                    <p:cond delay="0"/>
                                  </p:stCondLst>
                                  <p:childTnLst>
                                    <p:set>
                                      <p:cBhvr>
                                        <p:cTn id="80" dur="1" fill="hold">
                                          <p:stCondLst>
                                            <p:cond delay="0"/>
                                          </p:stCondLst>
                                        </p:cTn>
                                        <p:tgtEl>
                                          <p:spTgt spid="463"/>
                                        </p:tgtEl>
                                        <p:attrNameLst>
                                          <p:attrName>style.visibility</p:attrName>
                                        </p:attrNameLst>
                                      </p:cBhvr>
                                      <p:to>
                                        <p:strVal val="visible"/>
                                      </p:to>
                                    </p:set>
                                    <p:animEffect transition="in" filter="barn(inVertical)">
                                      <p:cBhvr>
                                        <p:cTn id="81" dur="250"/>
                                        <p:tgtEl>
                                          <p:spTgt spid="463"/>
                                        </p:tgtEl>
                                      </p:cBhvr>
                                    </p:animEffect>
                                  </p:childTnLst>
                                </p:cTn>
                              </p:par>
                            </p:childTnLst>
                          </p:cTn>
                        </p:par>
                        <p:par>
                          <p:cTn id="82" fill="hold">
                            <p:stCondLst>
                              <p:cond delay="4750"/>
                            </p:stCondLst>
                            <p:childTnLst>
                              <p:par>
                                <p:cTn id="83" presetID="16" presetClass="entr" presetSubtype="21" fill="hold" nodeType="afterEffect">
                                  <p:stCondLst>
                                    <p:cond delay="0"/>
                                  </p:stCondLst>
                                  <p:childTnLst>
                                    <p:set>
                                      <p:cBhvr>
                                        <p:cTn id="84" dur="1" fill="hold">
                                          <p:stCondLst>
                                            <p:cond delay="0"/>
                                          </p:stCondLst>
                                        </p:cTn>
                                        <p:tgtEl>
                                          <p:spTgt spid="464"/>
                                        </p:tgtEl>
                                        <p:attrNameLst>
                                          <p:attrName>style.visibility</p:attrName>
                                        </p:attrNameLst>
                                      </p:cBhvr>
                                      <p:to>
                                        <p:strVal val="visible"/>
                                      </p:to>
                                    </p:set>
                                    <p:animEffect transition="in" filter="barn(inVertical)">
                                      <p:cBhvr>
                                        <p:cTn id="85" dur="250"/>
                                        <p:tgtEl>
                                          <p:spTgt spid="464"/>
                                        </p:tgtEl>
                                      </p:cBhvr>
                                    </p:animEffect>
                                  </p:childTnLst>
                                </p:cTn>
                              </p:par>
                            </p:childTnLst>
                          </p:cTn>
                        </p:par>
                        <p:par>
                          <p:cTn id="86" fill="hold">
                            <p:stCondLst>
                              <p:cond delay="5000"/>
                            </p:stCondLst>
                            <p:childTnLst>
                              <p:par>
                                <p:cTn id="87" presetID="16" presetClass="entr" presetSubtype="21" fill="hold" nodeType="afterEffect">
                                  <p:stCondLst>
                                    <p:cond delay="0"/>
                                  </p:stCondLst>
                                  <p:childTnLst>
                                    <p:set>
                                      <p:cBhvr>
                                        <p:cTn id="88" dur="1" fill="hold">
                                          <p:stCondLst>
                                            <p:cond delay="0"/>
                                          </p:stCondLst>
                                        </p:cTn>
                                        <p:tgtEl>
                                          <p:spTgt spid="465"/>
                                        </p:tgtEl>
                                        <p:attrNameLst>
                                          <p:attrName>style.visibility</p:attrName>
                                        </p:attrNameLst>
                                      </p:cBhvr>
                                      <p:to>
                                        <p:strVal val="visible"/>
                                      </p:to>
                                    </p:set>
                                    <p:animEffect transition="in" filter="barn(inVertical)">
                                      <p:cBhvr>
                                        <p:cTn id="89" dur="250"/>
                                        <p:tgtEl>
                                          <p:spTgt spid="465"/>
                                        </p:tgtEl>
                                      </p:cBhvr>
                                    </p:animEffect>
                                  </p:childTnLst>
                                </p:cTn>
                              </p:par>
                            </p:childTnLst>
                          </p:cTn>
                        </p:par>
                        <p:par>
                          <p:cTn id="90" fill="hold">
                            <p:stCondLst>
                              <p:cond delay="5250"/>
                            </p:stCondLst>
                            <p:childTnLst>
                              <p:par>
                                <p:cTn id="91" presetID="16" presetClass="entr" presetSubtype="21" fill="hold" nodeType="afterEffect">
                                  <p:stCondLst>
                                    <p:cond delay="0"/>
                                  </p:stCondLst>
                                  <p:childTnLst>
                                    <p:set>
                                      <p:cBhvr>
                                        <p:cTn id="92" dur="1" fill="hold">
                                          <p:stCondLst>
                                            <p:cond delay="0"/>
                                          </p:stCondLst>
                                        </p:cTn>
                                        <p:tgtEl>
                                          <p:spTgt spid="466"/>
                                        </p:tgtEl>
                                        <p:attrNameLst>
                                          <p:attrName>style.visibility</p:attrName>
                                        </p:attrNameLst>
                                      </p:cBhvr>
                                      <p:to>
                                        <p:strVal val="visible"/>
                                      </p:to>
                                    </p:set>
                                    <p:animEffect transition="in" filter="barn(inVertical)">
                                      <p:cBhvr>
                                        <p:cTn id="93" dur="250"/>
                                        <p:tgtEl>
                                          <p:spTgt spid="466"/>
                                        </p:tgtEl>
                                      </p:cBhvr>
                                    </p:animEffect>
                                  </p:childTnLst>
                                </p:cTn>
                              </p:par>
                            </p:childTnLst>
                          </p:cTn>
                        </p:par>
                        <p:par>
                          <p:cTn id="94" fill="hold">
                            <p:stCondLst>
                              <p:cond delay="5500"/>
                            </p:stCondLst>
                            <p:childTnLst>
                              <p:par>
                                <p:cTn id="95" presetID="16" presetClass="entr" presetSubtype="21" fill="hold" nodeType="afterEffect">
                                  <p:stCondLst>
                                    <p:cond delay="0"/>
                                  </p:stCondLst>
                                  <p:childTnLst>
                                    <p:set>
                                      <p:cBhvr>
                                        <p:cTn id="96" dur="1" fill="hold">
                                          <p:stCondLst>
                                            <p:cond delay="0"/>
                                          </p:stCondLst>
                                        </p:cTn>
                                        <p:tgtEl>
                                          <p:spTgt spid="467"/>
                                        </p:tgtEl>
                                        <p:attrNameLst>
                                          <p:attrName>style.visibility</p:attrName>
                                        </p:attrNameLst>
                                      </p:cBhvr>
                                      <p:to>
                                        <p:strVal val="visible"/>
                                      </p:to>
                                    </p:set>
                                    <p:animEffect transition="in" filter="barn(inVertical)">
                                      <p:cBhvr>
                                        <p:cTn id="97" dur="250"/>
                                        <p:tgtEl>
                                          <p:spTgt spid="467"/>
                                        </p:tgtEl>
                                      </p:cBhvr>
                                    </p:animEffect>
                                  </p:childTnLst>
                                </p:cTn>
                              </p:par>
                            </p:childTnLst>
                          </p:cTn>
                        </p:par>
                        <p:par>
                          <p:cTn id="98" fill="hold">
                            <p:stCondLst>
                              <p:cond delay="5750"/>
                            </p:stCondLst>
                            <p:childTnLst>
                              <p:par>
                                <p:cTn id="99" presetID="16" presetClass="entr" presetSubtype="21" fill="hold" nodeType="afterEffect">
                                  <p:stCondLst>
                                    <p:cond delay="0"/>
                                  </p:stCondLst>
                                  <p:childTnLst>
                                    <p:set>
                                      <p:cBhvr>
                                        <p:cTn id="100" dur="1" fill="hold">
                                          <p:stCondLst>
                                            <p:cond delay="0"/>
                                          </p:stCondLst>
                                        </p:cTn>
                                        <p:tgtEl>
                                          <p:spTgt spid="468"/>
                                        </p:tgtEl>
                                        <p:attrNameLst>
                                          <p:attrName>style.visibility</p:attrName>
                                        </p:attrNameLst>
                                      </p:cBhvr>
                                      <p:to>
                                        <p:strVal val="visible"/>
                                      </p:to>
                                    </p:set>
                                    <p:animEffect transition="in" filter="barn(inVertical)">
                                      <p:cBhvr>
                                        <p:cTn id="101" dur="250"/>
                                        <p:tgtEl>
                                          <p:spTgt spid="468"/>
                                        </p:tgtEl>
                                      </p:cBhvr>
                                    </p:animEffect>
                                  </p:childTnLst>
                                </p:cTn>
                              </p:par>
                            </p:childTnLst>
                          </p:cTn>
                        </p:par>
                        <p:par>
                          <p:cTn id="102" fill="hold">
                            <p:stCondLst>
                              <p:cond delay="6000"/>
                            </p:stCondLst>
                            <p:childTnLst>
                              <p:par>
                                <p:cTn id="103" presetID="16" presetClass="entr" presetSubtype="21" fill="hold" nodeType="afterEffect">
                                  <p:stCondLst>
                                    <p:cond delay="0"/>
                                  </p:stCondLst>
                                  <p:childTnLst>
                                    <p:set>
                                      <p:cBhvr>
                                        <p:cTn id="104" dur="1" fill="hold">
                                          <p:stCondLst>
                                            <p:cond delay="0"/>
                                          </p:stCondLst>
                                        </p:cTn>
                                        <p:tgtEl>
                                          <p:spTgt spid="469"/>
                                        </p:tgtEl>
                                        <p:attrNameLst>
                                          <p:attrName>style.visibility</p:attrName>
                                        </p:attrNameLst>
                                      </p:cBhvr>
                                      <p:to>
                                        <p:strVal val="visible"/>
                                      </p:to>
                                    </p:set>
                                    <p:animEffect transition="in" filter="barn(inVertical)">
                                      <p:cBhvr>
                                        <p:cTn id="105" dur="250"/>
                                        <p:tgtEl>
                                          <p:spTgt spid="469"/>
                                        </p:tgtEl>
                                      </p:cBhvr>
                                    </p:animEffect>
                                  </p:childTnLst>
                                </p:cTn>
                              </p:par>
                            </p:childTnLst>
                          </p:cTn>
                        </p:par>
                        <p:par>
                          <p:cTn id="106" fill="hold">
                            <p:stCondLst>
                              <p:cond delay="6250"/>
                            </p:stCondLst>
                            <p:childTnLst>
                              <p:par>
                                <p:cTn id="107" presetID="16" presetClass="entr" presetSubtype="21" fill="hold" nodeType="afterEffect">
                                  <p:stCondLst>
                                    <p:cond delay="0"/>
                                  </p:stCondLst>
                                  <p:childTnLst>
                                    <p:set>
                                      <p:cBhvr>
                                        <p:cTn id="108" dur="1" fill="hold">
                                          <p:stCondLst>
                                            <p:cond delay="0"/>
                                          </p:stCondLst>
                                        </p:cTn>
                                        <p:tgtEl>
                                          <p:spTgt spid="470"/>
                                        </p:tgtEl>
                                        <p:attrNameLst>
                                          <p:attrName>style.visibility</p:attrName>
                                        </p:attrNameLst>
                                      </p:cBhvr>
                                      <p:to>
                                        <p:strVal val="visible"/>
                                      </p:to>
                                    </p:set>
                                    <p:animEffect transition="in" filter="barn(inVertical)">
                                      <p:cBhvr>
                                        <p:cTn id="109" dur="250"/>
                                        <p:tgtEl>
                                          <p:spTgt spid="470"/>
                                        </p:tgtEl>
                                      </p:cBhvr>
                                    </p:animEffect>
                                  </p:childTnLst>
                                </p:cTn>
                              </p:par>
                            </p:childTnLst>
                          </p:cTn>
                        </p:par>
                        <p:par>
                          <p:cTn id="110" fill="hold">
                            <p:stCondLst>
                              <p:cond delay="6500"/>
                            </p:stCondLst>
                            <p:childTnLst>
                              <p:par>
                                <p:cTn id="111" presetID="16" presetClass="entr" presetSubtype="21" fill="hold" nodeType="afterEffect">
                                  <p:stCondLst>
                                    <p:cond delay="0"/>
                                  </p:stCondLst>
                                  <p:childTnLst>
                                    <p:set>
                                      <p:cBhvr>
                                        <p:cTn id="112" dur="1" fill="hold">
                                          <p:stCondLst>
                                            <p:cond delay="0"/>
                                          </p:stCondLst>
                                        </p:cTn>
                                        <p:tgtEl>
                                          <p:spTgt spid="471"/>
                                        </p:tgtEl>
                                        <p:attrNameLst>
                                          <p:attrName>style.visibility</p:attrName>
                                        </p:attrNameLst>
                                      </p:cBhvr>
                                      <p:to>
                                        <p:strVal val="visible"/>
                                      </p:to>
                                    </p:set>
                                    <p:animEffect transition="in" filter="barn(inVertical)">
                                      <p:cBhvr>
                                        <p:cTn id="113" dur="250"/>
                                        <p:tgtEl>
                                          <p:spTgt spid="471"/>
                                        </p:tgtEl>
                                      </p:cBhvr>
                                    </p:animEffect>
                                  </p:childTnLst>
                                </p:cTn>
                              </p:par>
                            </p:childTnLst>
                          </p:cTn>
                        </p:par>
                        <p:par>
                          <p:cTn id="114" fill="hold">
                            <p:stCondLst>
                              <p:cond delay="6750"/>
                            </p:stCondLst>
                            <p:childTnLst>
                              <p:par>
                                <p:cTn id="115" presetID="16" presetClass="entr" presetSubtype="21" fill="hold" nodeType="afterEffect">
                                  <p:stCondLst>
                                    <p:cond delay="0"/>
                                  </p:stCondLst>
                                  <p:childTnLst>
                                    <p:set>
                                      <p:cBhvr>
                                        <p:cTn id="116" dur="1" fill="hold">
                                          <p:stCondLst>
                                            <p:cond delay="0"/>
                                          </p:stCondLst>
                                        </p:cTn>
                                        <p:tgtEl>
                                          <p:spTgt spid="472"/>
                                        </p:tgtEl>
                                        <p:attrNameLst>
                                          <p:attrName>style.visibility</p:attrName>
                                        </p:attrNameLst>
                                      </p:cBhvr>
                                      <p:to>
                                        <p:strVal val="visible"/>
                                      </p:to>
                                    </p:set>
                                    <p:animEffect transition="in" filter="barn(inVertical)">
                                      <p:cBhvr>
                                        <p:cTn id="117" dur="250"/>
                                        <p:tgtEl>
                                          <p:spTgt spid="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654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Blast</a:t>
            </a:r>
            <a:r>
              <a:rPr lang="tr-TR" sz="1000" b="1" dirty="0" smtClean="0">
                <a:latin typeface="Comic Sans MS" panose="030F0702030302020204" pitchFamily="66" charset="0"/>
              </a:rPr>
              <a:t> </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0" name="Oval 198"/>
          <p:cNvSpPr>
            <a:spLocks noChangeArrowheads="1"/>
          </p:cNvSpPr>
          <p:nvPr/>
        </p:nvSpPr>
        <p:spPr bwMode="auto">
          <a:xfrm>
            <a:off x="7721212" y="1212631"/>
            <a:ext cx="1063212" cy="747374"/>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84510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a:latin typeface="Comic Sans MS" panose="030F0702030302020204" pitchFamily="66" charset="0"/>
              </a:rPr>
              <a:t>Lymphoid</a:t>
            </a:r>
          </a:p>
          <a:p>
            <a:pPr algn="l"/>
            <a:r>
              <a:rPr lang="en-US" sz="1050" b="1">
                <a:latin typeface="Comic Sans MS" panose="030F0702030302020204" pitchFamily="66" charset="0"/>
              </a:rPr>
              <a:t>progenitor</a:t>
            </a: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1" name="Group 209"/>
          <p:cNvGrpSpPr>
            <a:grpSpLocks/>
          </p:cNvGrpSpPr>
          <p:nvPr/>
        </p:nvGrpSpPr>
        <p:grpSpPr bwMode="auto">
          <a:xfrm>
            <a:off x="9177439" y="1312873"/>
            <a:ext cx="631583" cy="562116"/>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2" name="Line 250"/>
          <p:cNvSpPr>
            <a:spLocks noChangeShapeType="1"/>
          </p:cNvSpPr>
          <p:nvPr/>
        </p:nvSpPr>
        <p:spPr bwMode="auto">
          <a:xfrm>
            <a:off x="85968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6" name="Text Box 254"/>
          <p:cNvSpPr txBox="1">
            <a:spLocks noChangeArrowheads="1"/>
          </p:cNvSpPr>
          <p:nvPr/>
        </p:nvSpPr>
        <p:spPr bwMode="auto">
          <a:xfrm>
            <a:off x="5832015" y="2466865"/>
            <a:ext cx="84991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T-l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09" name="Text Box 257"/>
          <p:cNvSpPr txBox="1">
            <a:spLocks noChangeArrowheads="1"/>
          </p:cNvSpPr>
          <p:nvPr/>
        </p:nvSpPr>
        <p:spPr bwMode="auto">
          <a:xfrm>
            <a:off x="5811528" y="1036790"/>
            <a:ext cx="84189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a:latin typeface="Comic Sans MS" panose="030F0702030302020204" pitchFamily="66" charset="0"/>
              </a:rPr>
              <a:t>B-l</a:t>
            </a:r>
            <a:r>
              <a:rPr lang="tr-TR" sz="1050" b="1" dirty="0" err="1">
                <a:latin typeface="Comic Sans MS" panose="030F0702030302020204" pitchFamily="66" charset="0"/>
              </a:rPr>
              <a:t>enfosit</a:t>
            </a:r>
            <a:endParaRPr lang="en-US" sz="1050" b="1" dirty="0">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305411" name="WordArt 259"/>
          <p:cNvSpPr>
            <a:spLocks noChangeArrowheads="1" noChangeShapeType="1" noTextEdit="1"/>
          </p:cNvSpPr>
          <p:nvPr/>
        </p:nvSpPr>
        <p:spPr bwMode="auto">
          <a:xfrm>
            <a:off x="7878834" y="1087074"/>
            <a:ext cx="813612" cy="228399"/>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1050" b="1" kern="10" dirty="0" err="1">
                <a:solidFill>
                  <a:srgbClr val="008000"/>
                </a:solidFill>
                <a:latin typeface="Comic Sans MS" panose="030F0702030302020204" pitchFamily="66" charset="0"/>
              </a:rPr>
              <a:t>germinal</a:t>
            </a:r>
            <a:r>
              <a:rPr lang="tr-TR" sz="1050" b="1" kern="10" dirty="0">
                <a:solidFill>
                  <a:srgbClr val="008000"/>
                </a:solidFill>
                <a:latin typeface="Comic Sans MS" panose="030F0702030302020204" pitchFamily="66" charset="0"/>
              </a:rPr>
              <a:t> merkez</a:t>
            </a:r>
          </a:p>
        </p:txBody>
      </p:sp>
      <p:sp>
        <p:nvSpPr>
          <p:cNvPr id="305415" name="Rectangle 263"/>
          <p:cNvSpPr>
            <a:spLocks noChangeArrowheads="1"/>
          </p:cNvSpPr>
          <p:nvPr/>
        </p:nvSpPr>
        <p:spPr bwMode="auto">
          <a:xfrm>
            <a:off x="666035" y="1392557"/>
            <a:ext cx="4020301"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b="1" dirty="0">
                <a:latin typeface="Comic Sans MS" panose="030F0702030302020204" pitchFamily="66" charset="0"/>
              </a:rPr>
              <a:t>Hematopoez  </a:t>
            </a:r>
            <a:endParaRPr lang="tr-TR" sz="2800" b="1" dirty="0" smtClean="0">
              <a:latin typeface="Comic Sans MS" panose="030F0702030302020204" pitchFamily="66" charset="0"/>
            </a:endParaRPr>
          </a:p>
          <a:p>
            <a:pPr algn="l"/>
            <a:r>
              <a:rPr lang="tr-TR" sz="2800" b="1" dirty="0" smtClean="0">
                <a:latin typeface="Comic Sans MS" panose="030F0702030302020204" pitchFamily="66" charset="0"/>
              </a:rPr>
              <a:t>(</a:t>
            </a:r>
            <a:r>
              <a:rPr lang="tr-TR" sz="2800" b="1" dirty="0">
                <a:latin typeface="Comic Sans MS" panose="030F0702030302020204" pitchFamily="66" charset="0"/>
              </a:rPr>
              <a:t>Kan yapımı)</a:t>
            </a:r>
            <a:endParaRPr lang="en-US" sz="2800" b="1" dirty="0">
              <a:latin typeface="Comic Sans MS" panose="030F0702030302020204" pitchFamily="66" charset="0"/>
            </a:endParaRP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sp>
        <p:nvSpPr>
          <p:cNvPr id="268" name="Text Box 258"/>
          <p:cNvSpPr txBox="1">
            <a:spLocks noChangeArrowheads="1"/>
          </p:cNvSpPr>
          <p:nvPr/>
        </p:nvSpPr>
        <p:spPr bwMode="auto">
          <a:xfrm>
            <a:off x="7915987" y="2383251"/>
            <a:ext cx="98417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a:solidFill>
                  <a:srgbClr val="008000"/>
                </a:solidFill>
                <a:effectLst>
                  <a:outerShdw blurRad="38100" dist="38100" dir="2700000" algn="tl">
                    <a:srgbClr val="C0C0C0"/>
                  </a:outerShdw>
                </a:effectLst>
                <a:latin typeface="Comic Sans MS" panose="030F0702030302020204" pitchFamily="66" charset="0"/>
              </a:rPr>
              <a:t>M</a:t>
            </a:r>
            <a:r>
              <a:rPr lang="tr-TR" sz="1050" b="1" dirty="0" smtClean="0">
                <a:solidFill>
                  <a:srgbClr val="008000"/>
                </a:solidFill>
                <a:effectLst>
                  <a:outerShdw blurRad="38100" dist="38100" dir="2700000" algn="tl">
                    <a:srgbClr val="C0C0C0"/>
                  </a:outerShdw>
                </a:effectLst>
                <a:latin typeface="Comic Sans MS" panose="030F0702030302020204" pitchFamily="66" charset="0"/>
              </a:rPr>
              <a:t>emory B </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269" name="Text Box 258"/>
          <p:cNvSpPr txBox="1">
            <a:spLocks noChangeArrowheads="1"/>
          </p:cNvSpPr>
          <p:nvPr/>
        </p:nvSpPr>
        <p:spPr bwMode="auto">
          <a:xfrm>
            <a:off x="9140951" y="2090086"/>
            <a:ext cx="98417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1050" b="1" dirty="0" smtClean="0">
                <a:solidFill>
                  <a:srgbClr val="008000"/>
                </a:solidFill>
                <a:effectLst>
                  <a:outerShdw blurRad="38100" dist="38100" dir="2700000" algn="tl">
                    <a:srgbClr val="C0C0C0"/>
                  </a:outerShdw>
                </a:effectLst>
                <a:latin typeface="Comic Sans MS" panose="030F0702030302020204" pitchFamily="66" charset="0"/>
              </a:rPr>
              <a:t>Plazma Hücreleri</a:t>
            </a:r>
            <a:endParaRPr lang="en-US" sz="1050" b="1" dirty="0">
              <a:solidFill>
                <a:srgbClr val="008000"/>
              </a:solidFill>
              <a:effectLst>
                <a:outerShdw blurRad="38100" dist="38100" dir="2700000" algn="tl">
                  <a:srgbClr val="C0C0C0"/>
                </a:outerShdw>
              </a:effectLst>
              <a:latin typeface="Comic Sans MS" panose="030F0702030302020204" pitchFamily="66" charset="0"/>
            </a:endParaRPr>
          </a:p>
        </p:txBody>
      </p:sp>
      <p:sp>
        <p:nvSpPr>
          <p:cNvPr id="3" name="Şimşek İşareti 2"/>
          <p:cNvSpPr/>
          <p:nvPr/>
        </p:nvSpPr>
        <p:spPr>
          <a:xfrm flipH="1" flipV="1">
            <a:off x="3640749" y="2244991"/>
            <a:ext cx="452085" cy="568638"/>
          </a:xfrm>
          <a:prstGeom prst="lightningBol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Patlama 2 3"/>
          <p:cNvSpPr/>
          <p:nvPr/>
        </p:nvSpPr>
        <p:spPr>
          <a:xfrm>
            <a:off x="4262556" y="207401"/>
            <a:ext cx="5862567" cy="2788338"/>
          </a:xfrm>
          <a:prstGeom prst="irregularSeal2">
            <a:avLst/>
          </a:prstGeom>
          <a:solidFill>
            <a:schemeClr val="bg1">
              <a:lumMod val="95000"/>
            </a:schemeClr>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solidFill>
                  <a:schemeClr val="tx1"/>
                </a:solidFill>
              </a:rPr>
              <a:t>Lenfoid  Kan Üretimi</a:t>
            </a:r>
          </a:p>
          <a:p>
            <a:pPr algn="ctr"/>
            <a:r>
              <a:rPr lang="tr-TR" dirty="0" smtClean="0">
                <a:solidFill>
                  <a:schemeClr val="tx1"/>
                </a:solidFill>
              </a:rPr>
              <a:t>Bloke Olur </a:t>
            </a:r>
            <a:endParaRPr lang="tr-TR" dirty="0">
              <a:solidFill>
                <a:schemeClr val="tx1"/>
              </a:solidFill>
            </a:endParaRPr>
          </a:p>
        </p:txBody>
      </p:sp>
    </p:spTree>
    <p:extLst>
      <p:ext uri="{BB962C8B-B14F-4D97-AF65-F5344CB8AC3E}">
        <p14:creationId xmlns:p14="http://schemas.microsoft.com/office/powerpoint/2010/main" val="2737658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5" name="Group 3"/>
          <p:cNvGrpSpPr>
            <a:grpSpLocks/>
          </p:cNvGrpSpPr>
          <p:nvPr/>
        </p:nvGrpSpPr>
        <p:grpSpPr bwMode="auto">
          <a:xfrm>
            <a:off x="1773024" y="2919568"/>
            <a:ext cx="394395" cy="342599"/>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grpSp>
        <p:nvGrpSpPr>
          <p:cNvPr id="305158" name="Group 6"/>
          <p:cNvGrpSpPr>
            <a:grpSpLocks/>
          </p:cNvGrpSpPr>
          <p:nvPr/>
        </p:nvGrpSpPr>
        <p:grpSpPr bwMode="auto">
          <a:xfrm>
            <a:off x="2836236" y="2919568"/>
            <a:ext cx="394395" cy="342599"/>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grpSp>
      <p:sp>
        <p:nvSpPr>
          <p:cNvPr id="305161" name="Text Box 9"/>
          <p:cNvSpPr txBox="1">
            <a:spLocks noChangeArrowheads="1"/>
          </p:cNvSpPr>
          <p:nvPr/>
        </p:nvSpPr>
        <p:spPr bwMode="auto">
          <a:xfrm>
            <a:off x="1121655" y="2467178"/>
            <a:ext cx="20249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200" b="1" dirty="0">
                <a:latin typeface="Comic Sans MS" panose="030F0702030302020204" pitchFamily="66" charset="0"/>
              </a:rPr>
              <a:t>Hematopoetik Kök Hücre</a:t>
            </a:r>
            <a:endParaRPr lang="en-US" sz="1200" b="1" dirty="0">
              <a:latin typeface="Comic Sans MS" panose="030F0702030302020204" pitchFamily="66" charset="0"/>
            </a:endParaRPr>
          </a:p>
        </p:txBody>
      </p:sp>
      <p:sp>
        <p:nvSpPr>
          <p:cNvPr id="305162" name="Line 10"/>
          <p:cNvSpPr>
            <a:spLocks noChangeShapeType="1"/>
          </p:cNvSpPr>
          <p:nvPr/>
        </p:nvSpPr>
        <p:spPr bwMode="auto">
          <a:xfrm>
            <a:off x="2335658" y="3092136"/>
            <a:ext cx="3764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200" b="1">
              <a:latin typeface="Comic Sans MS" panose="030F0702030302020204" pitchFamily="66" charset="0"/>
            </a:endParaRPr>
          </a:p>
        </p:txBody>
      </p:sp>
      <p:sp>
        <p:nvSpPr>
          <p:cNvPr id="305163" name="AutoShape 11"/>
          <p:cNvSpPr>
            <a:spLocks noChangeArrowheads="1"/>
          </p:cNvSpPr>
          <p:nvPr/>
        </p:nvSpPr>
        <p:spPr bwMode="auto">
          <a:xfrm rot="5400000" flipV="1">
            <a:off x="1458281" y="2994678"/>
            <a:ext cx="691543" cy="311655"/>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200" b="1">
              <a:latin typeface="Comic Sans MS" panose="030F0702030302020204" pitchFamily="66" charset="0"/>
            </a:endParaRPr>
          </a:p>
        </p:txBody>
      </p:sp>
      <p:grpSp>
        <p:nvGrpSpPr>
          <p:cNvPr id="305165" name="Group 13"/>
          <p:cNvGrpSpPr>
            <a:grpSpLocks/>
          </p:cNvGrpSpPr>
          <p:nvPr/>
        </p:nvGrpSpPr>
        <p:grpSpPr bwMode="auto">
          <a:xfrm>
            <a:off x="4578973" y="3932799"/>
            <a:ext cx="438523" cy="399698"/>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68" name="Line 16"/>
          <p:cNvSpPr>
            <a:spLocks noChangeShapeType="1"/>
          </p:cNvSpPr>
          <p:nvPr/>
        </p:nvSpPr>
        <p:spPr bwMode="auto">
          <a:xfrm flipV="1">
            <a:off x="5079549" y="3691150"/>
            <a:ext cx="738855" cy="2987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69" name="Line 17"/>
          <p:cNvSpPr>
            <a:spLocks noChangeShapeType="1"/>
          </p:cNvSpPr>
          <p:nvPr/>
        </p:nvSpPr>
        <p:spPr bwMode="auto">
          <a:xfrm>
            <a:off x="5079549" y="4219567"/>
            <a:ext cx="750837" cy="2766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0" name="Line 18"/>
          <p:cNvSpPr>
            <a:spLocks noChangeShapeType="1"/>
          </p:cNvSpPr>
          <p:nvPr/>
        </p:nvSpPr>
        <p:spPr bwMode="auto">
          <a:xfrm flipV="1">
            <a:off x="5079549" y="4046997"/>
            <a:ext cx="800369" cy="583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1" name="Line 19"/>
          <p:cNvSpPr>
            <a:spLocks noChangeShapeType="1"/>
          </p:cNvSpPr>
          <p:nvPr/>
        </p:nvSpPr>
        <p:spPr bwMode="auto">
          <a:xfrm>
            <a:off x="5079549" y="4335035"/>
            <a:ext cx="731979" cy="5304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2" name="Line 20"/>
          <p:cNvSpPr>
            <a:spLocks noChangeShapeType="1"/>
          </p:cNvSpPr>
          <p:nvPr/>
        </p:nvSpPr>
        <p:spPr bwMode="auto">
          <a:xfrm>
            <a:off x="5107211" y="4450503"/>
            <a:ext cx="691387" cy="84206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3" name="Line 21"/>
          <p:cNvSpPr>
            <a:spLocks noChangeShapeType="1"/>
          </p:cNvSpPr>
          <p:nvPr/>
        </p:nvSpPr>
        <p:spPr bwMode="auto">
          <a:xfrm>
            <a:off x="5079550" y="4564703"/>
            <a:ext cx="731978" cy="12179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nvGrpSpPr>
          <p:cNvPr id="305176" name="Group 24"/>
          <p:cNvGrpSpPr>
            <a:grpSpLocks/>
          </p:cNvGrpSpPr>
          <p:nvPr/>
        </p:nvGrpSpPr>
        <p:grpSpPr bwMode="auto">
          <a:xfrm>
            <a:off x="5907722" y="3356725"/>
            <a:ext cx="529610" cy="393354"/>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79" name="Group 27"/>
          <p:cNvGrpSpPr>
            <a:grpSpLocks/>
          </p:cNvGrpSpPr>
          <p:nvPr/>
        </p:nvGrpSpPr>
        <p:grpSpPr bwMode="auto">
          <a:xfrm>
            <a:off x="7608338" y="3356725"/>
            <a:ext cx="476316" cy="342599"/>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183" name="Line 31"/>
          <p:cNvSpPr>
            <a:spLocks noChangeShapeType="1"/>
          </p:cNvSpPr>
          <p:nvPr/>
        </p:nvSpPr>
        <p:spPr bwMode="auto">
          <a:xfrm>
            <a:off x="6469076" y="3496277"/>
            <a:ext cx="1004232" cy="177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4" name="Text Box 32"/>
          <p:cNvSpPr txBox="1">
            <a:spLocks noChangeArrowheads="1"/>
          </p:cNvSpPr>
          <p:nvPr/>
        </p:nvSpPr>
        <p:spPr bwMode="auto">
          <a:xfrm>
            <a:off x="8287838" y="3415094"/>
            <a:ext cx="822728" cy="2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err="1">
                <a:latin typeface="Comic Sans MS" panose="030F0702030302020204" pitchFamily="66" charset="0"/>
              </a:rPr>
              <a:t>Nötrofil</a:t>
            </a:r>
            <a:endParaRPr lang="en-US" sz="1000" b="1" dirty="0">
              <a:latin typeface="Comic Sans MS" panose="030F0702030302020204" pitchFamily="66" charset="0"/>
            </a:endParaRPr>
          </a:p>
        </p:txBody>
      </p:sp>
      <p:grpSp>
        <p:nvGrpSpPr>
          <p:cNvPr id="305186" name="Group 34"/>
          <p:cNvGrpSpPr>
            <a:grpSpLocks/>
          </p:cNvGrpSpPr>
          <p:nvPr/>
        </p:nvGrpSpPr>
        <p:grpSpPr bwMode="auto">
          <a:xfrm>
            <a:off x="5907722" y="3817330"/>
            <a:ext cx="529611" cy="400968"/>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189" name="Group 37"/>
          <p:cNvGrpSpPr>
            <a:grpSpLocks/>
          </p:cNvGrpSpPr>
          <p:nvPr/>
        </p:nvGrpSpPr>
        <p:grpSpPr bwMode="auto">
          <a:xfrm>
            <a:off x="7608338" y="3817330"/>
            <a:ext cx="476316" cy="342599"/>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26" name="Line 74"/>
          <p:cNvSpPr>
            <a:spLocks noChangeShapeType="1"/>
          </p:cNvSpPr>
          <p:nvPr/>
        </p:nvSpPr>
        <p:spPr bwMode="auto">
          <a:xfrm>
            <a:off x="6510612" y="3991166"/>
            <a:ext cx="931182" cy="12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27" name="Text Box 75"/>
          <p:cNvSpPr txBox="1">
            <a:spLocks noChangeArrowheads="1"/>
          </p:cNvSpPr>
          <p:nvPr/>
        </p:nvSpPr>
        <p:spPr bwMode="auto">
          <a:xfrm>
            <a:off x="8251198" y="3855397"/>
            <a:ext cx="854372"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err="1">
                <a:latin typeface="Comic Sans MS" panose="030F0702030302020204" pitchFamily="66" charset="0"/>
              </a:rPr>
              <a:t>Eo</a:t>
            </a:r>
            <a:r>
              <a:rPr lang="tr-TR" sz="1000" b="1" dirty="0" err="1">
                <a:latin typeface="Comic Sans MS" panose="030F0702030302020204" pitchFamily="66" charset="0"/>
              </a:rPr>
              <a:t>zinofil</a:t>
            </a:r>
            <a:endParaRPr lang="en-US" sz="1000" b="1" dirty="0">
              <a:latin typeface="Comic Sans MS" panose="030F0702030302020204" pitchFamily="66" charset="0"/>
            </a:endParaRPr>
          </a:p>
        </p:txBody>
      </p:sp>
      <p:grpSp>
        <p:nvGrpSpPr>
          <p:cNvPr id="305229" name="Group 77"/>
          <p:cNvGrpSpPr>
            <a:grpSpLocks/>
          </p:cNvGrpSpPr>
          <p:nvPr/>
        </p:nvGrpSpPr>
        <p:grpSpPr bwMode="auto">
          <a:xfrm rot="5195004">
            <a:off x="5960108" y="4225352"/>
            <a:ext cx="409850" cy="516287"/>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32" name="Group 80"/>
          <p:cNvGrpSpPr>
            <a:grpSpLocks/>
          </p:cNvGrpSpPr>
          <p:nvPr/>
        </p:nvGrpSpPr>
        <p:grpSpPr bwMode="auto">
          <a:xfrm>
            <a:off x="7608338" y="4335036"/>
            <a:ext cx="476316" cy="342599"/>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86" name="Line 134"/>
          <p:cNvSpPr>
            <a:spLocks noChangeShapeType="1"/>
          </p:cNvSpPr>
          <p:nvPr/>
        </p:nvSpPr>
        <p:spPr bwMode="auto">
          <a:xfrm>
            <a:off x="6500283" y="4512679"/>
            <a:ext cx="992803" cy="1015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87" name="Text Box 135"/>
          <p:cNvSpPr txBox="1">
            <a:spLocks noChangeArrowheads="1"/>
          </p:cNvSpPr>
          <p:nvPr/>
        </p:nvSpPr>
        <p:spPr bwMode="auto">
          <a:xfrm>
            <a:off x="8287838" y="4335036"/>
            <a:ext cx="734460"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Ba</a:t>
            </a:r>
            <a:r>
              <a:rPr lang="tr-TR" sz="1000" b="1" dirty="0" err="1">
                <a:latin typeface="Comic Sans MS" panose="030F0702030302020204" pitchFamily="66" charset="0"/>
              </a:rPr>
              <a:t>zofil</a:t>
            </a:r>
            <a:endParaRPr lang="en-US" sz="1000" b="1" dirty="0">
              <a:latin typeface="Comic Sans MS" panose="030F0702030302020204" pitchFamily="66" charset="0"/>
            </a:endParaRPr>
          </a:p>
        </p:txBody>
      </p:sp>
      <p:grpSp>
        <p:nvGrpSpPr>
          <p:cNvPr id="305289" name="Group 137"/>
          <p:cNvGrpSpPr>
            <a:grpSpLocks/>
          </p:cNvGrpSpPr>
          <p:nvPr/>
        </p:nvGrpSpPr>
        <p:grpSpPr bwMode="auto">
          <a:xfrm rot="8996137">
            <a:off x="5907722" y="4738541"/>
            <a:ext cx="542934" cy="393355"/>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292" name="Group 140"/>
          <p:cNvGrpSpPr>
            <a:grpSpLocks/>
          </p:cNvGrpSpPr>
          <p:nvPr/>
        </p:nvGrpSpPr>
        <p:grpSpPr bwMode="auto">
          <a:xfrm>
            <a:off x="7608338" y="4795641"/>
            <a:ext cx="476316" cy="342599"/>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sp>
        <p:nvSpPr>
          <p:cNvPr id="305298" name="Line 146"/>
          <p:cNvSpPr>
            <a:spLocks noChangeShapeType="1"/>
          </p:cNvSpPr>
          <p:nvPr/>
        </p:nvSpPr>
        <p:spPr bwMode="auto">
          <a:xfrm>
            <a:off x="6489238" y="4958070"/>
            <a:ext cx="1003848" cy="253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299" name="Text Box 147"/>
          <p:cNvSpPr txBox="1">
            <a:spLocks noChangeArrowheads="1"/>
          </p:cNvSpPr>
          <p:nvPr/>
        </p:nvSpPr>
        <p:spPr bwMode="auto">
          <a:xfrm>
            <a:off x="8287838" y="4795641"/>
            <a:ext cx="796081"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Mono</a:t>
            </a:r>
            <a:r>
              <a:rPr lang="tr-TR" sz="1000" b="1" dirty="0">
                <a:latin typeface="Comic Sans MS" panose="030F0702030302020204" pitchFamily="66" charset="0"/>
              </a:rPr>
              <a:t>sit</a:t>
            </a:r>
            <a:endParaRPr lang="en-US" sz="1000" b="1" dirty="0">
              <a:latin typeface="Comic Sans MS" panose="030F0702030302020204" pitchFamily="66" charset="0"/>
            </a:endParaRPr>
          </a:p>
        </p:txBody>
      </p:sp>
      <p:grpSp>
        <p:nvGrpSpPr>
          <p:cNvPr id="305301" name="Group 149"/>
          <p:cNvGrpSpPr>
            <a:grpSpLocks/>
          </p:cNvGrpSpPr>
          <p:nvPr/>
        </p:nvGrpSpPr>
        <p:grpSpPr bwMode="auto">
          <a:xfrm>
            <a:off x="5907722" y="5197877"/>
            <a:ext cx="529611" cy="400968"/>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4" name="Group 152"/>
          <p:cNvGrpSpPr>
            <a:grpSpLocks/>
          </p:cNvGrpSpPr>
          <p:nvPr/>
        </p:nvGrpSpPr>
        <p:grpSpPr bwMode="auto">
          <a:xfrm>
            <a:off x="7608338" y="5312077"/>
            <a:ext cx="551261" cy="233475"/>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grpSp>
      <p:sp>
        <p:nvSpPr>
          <p:cNvPr id="305329" name="Line 177"/>
          <p:cNvSpPr>
            <a:spLocks noChangeShapeType="1"/>
          </p:cNvSpPr>
          <p:nvPr/>
        </p:nvSpPr>
        <p:spPr bwMode="auto">
          <a:xfrm>
            <a:off x="6510612" y="5372983"/>
            <a:ext cx="979922" cy="456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30" name="Text Box 178"/>
          <p:cNvSpPr txBox="1">
            <a:spLocks noChangeArrowheads="1"/>
          </p:cNvSpPr>
          <p:nvPr/>
        </p:nvSpPr>
        <p:spPr bwMode="auto">
          <a:xfrm>
            <a:off x="8287838" y="5254977"/>
            <a:ext cx="79774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Platelet</a:t>
            </a:r>
          </a:p>
        </p:txBody>
      </p:sp>
      <p:grpSp>
        <p:nvGrpSpPr>
          <p:cNvPr id="305332" name="Group 180"/>
          <p:cNvGrpSpPr>
            <a:grpSpLocks/>
          </p:cNvGrpSpPr>
          <p:nvPr/>
        </p:nvGrpSpPr>
        <p:grpSpPr bwMode="auto">
          <a:xfrm>
            <a:off x="7608338" y="5601383"/>
            <a:ext cx="659515" cy="404774"/>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00" b="1">
                  <a:latin typeface="Comic Sans MS" panose="030F0702030302020204" pitchFamily="66" charset="0"/>
                </a:endParaRPr>
              </a:p>
            </p:txBody>
          </p:sp>
        </p:grpSp>
      </p:grpSp>
      <p:grpSp>
        <p:nvGrpSpPr>
          <p:cNvPr id="305342" name="Group 190"/>
          <p:cNvGrpSpPr>
            <a:grpSpLocks/>
          </p:cNvGrpSpPr>
          <p:nvPr/>
        </p:nvGrpSpPr>
        <p:grpSpPr bwMode="auto">
          <a:xfrm rot="8996137">
            <a:off x="5907722" y="5658483"/>
            <a:ext cx="542934" cy="393354"/>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grpSp>
      <p:sp>
        <p:nvSpPr>
          <p:cNvPr id="305345" name="Line 193"/>
          <p:cNvSpPr>
            <a:spLocks noChangeShapeType="1"/>
          </p:cNvSpPr>
          <p:nvPr/>
        </p:nvSpPr>
        <p:spPr bwMode="auto">
          <a:xfrm>
            <a:off x="6510612" y="5834857"/>
            <a:ext cx="897566" cy="9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6" name="Text Box 194"/>
          <p:cNvSpPr txBox="1">
            <a:spLocks noChangeArrowheads="1"/>
          </p:cNvSpPr>
          <p:nvPr/>
        </p:nvSpPr>
        <p:spPr bwMode="auto">
          <a:xfrm>
            <a:off x="8287838" y="5716851"/>
            <a:ext cx="856037" cy="2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000" b="1" dirty="0">
                <a:latin typeface="Comic Sans MS" panose="030F0702030302020204" pitchFamily="66" charset="0"/>
              </a:rPr>
              <a:t>Eritrosit</a:t>
            </a:r>
            <a:endParaRPr lang="en-US" sz="1000" b="1" dirty="0">
              <a:latin typeface="Comic Sans MS" panose="030F0702030302020204" pitchFamily="66" charset="0"/>
            </a:endParaRPr>
          </a:p>
        </p:txBody>
      </p:sp>
      <p:sp>
        <p:nvSpPr>
          <p:cNvPr id="305347" name="Text Box 195"/>
          <p:cNvSpPr txBox="1">
            <a:spLocks noChangeArrowheads="1"/>
          </p:cNvSpPr>
          <p:nvPr/>
        </p:nvSpPr>
        <p:spPr bwMode="auto">
          <a:xfrm>
            <a:off x="4447739" y="3433996"/>
            <a:ext cx="7697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00" b="1" dirty="0">
                <a:latin typeface="Comic Sans MS" panose="030F0702030302020204" pitchFamily="66" charset="0"/>
              </a:rPr>
              <a:t>Myeloid</a:t>
            </a:r>
          </a:p>
          <a:p>
            <a:pPr algn="l"/>
            <a:r>
              <a:rPr lang="tr-TR" sz="1000" b="1" dirty="0" err="1" smtClean="0">
                <a:latin typeface="Comic Sans MS" panose="030F0702030302020204" pitchFamily="66" charset="0"/>
              </a:rPr>
              <a:t>Prokürsör</a:t>
            </a:r>
            <a:endParaRPr lang="en-US" sz="1000" b="1" dirty="0">
              <a:latin typeface="Comic Sans MS" panose="030F0702030302020204" pitchFamily="66" charset="0"/>
            </a:endParaRPr>
          </a:p>
        </p:txBody>
      </p:sp>
      <p:sp>
        <p:nvSpPr>
          <p:cNvPr id="305348" name="Line 196"/>
          <p:cNvSpPr>
            <a:spLocks noChangeShapeType="1"/>
          </p:cNvSpPr>
          <p:nvPr/>
        </p:nvSpPr>
        <p:spPr bwMode="auto">
          <a:xfrm>
            <a:off x="3369959" y="3300144"/>
            <a:ext cx="1067311" cy="727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00" b="1">
              <a:latin typeface="Comic Sans MS" panose="030F0702030302020204" pitchFamily="66" charset="0"/>
            </a:endParaRPr>
          </a:p>
        </p:txBody>
      </p:sp>
      <p:sp>
        <p:nvSpPr>
          <p:cNvPr id="305349" name="Line 197"/>
          <p:cNvSpPr>
            <a:spLocks noChangeShapeType="1"/>
          </p:cNvSpPr>
          <p:nvPr/>
        </p:nvSpPr>
        <p:spPr bwMode="auto">
          <a:xfrm flipV="1">
            <a:off x="3369959" y="2108156"/>
            <a:ext cx="1004558" cy="7875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351" name="Group 199"/>
          <p:cNvGrpSpPr>
            <a:grpSpLocks/>
          </p:cNvGrpSpPr>
          <p:nvPr/>
        </p:nvGrpSpPr>
        <p:grpSpPr bwMode="auto">
          <a:xfrm>
            <a:off x="4509048" y="1730337"/>
            <a:ext cx="438523" cy="394624"/>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54" name="Text Box 202"/>
          <p:cNvSpPr txBox="1">
            <a:spLocks noChangeArrowheads="1"/>
          </p:cNvSpPr>
          <p:nvPr/>
        </p:nvSpPr>
        <p:spPr bwMode="auto">
          <a:xfrm>
            <a:off x="4384938" y="2132573"/>
            <a:ext cx="660758"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050" b="1" dirty="0" smtClean="0">
                <a:latin typeface="Comic Sans MS" panose="030F0702030302020204" pitchFamily="66" charset="0"/>
              </a:rPr>
              <a:t>L</a:t>
            </a:r>
            <a:r>
              <a:rPr lang="tr-TR" sz="1050" b="1" dirty="0" smtClean="0">
                <a:latin typeface="Comic Sans MS" panose="030F0702030302020204" pitchFamily="66" charset="0"/>
              </a:rPr>
              <a:t>enf</a:t>
            </a:r>
            <a:r>
              <a:rPr lang="en-US" sz="1050" b="1" dirty="0" err="1" smtClean="0">
                <a:latin typeface="Comic Sans MS" panose="030F0702030302020204" pitchFamily="66" charset="0"/>
              </a:rPr>
              <a:t>oid</a:t>
            </a:r>
            <a:endParaRPr lang="en-US" sz="1050" b="1" dirty="0">
              <a:latin typeface="Comic Sans MS" panose="030F0702030302020204" pitchFamily="66" charset="0"/>
            </a:endParaRPr>
          </a:p>
          <a:p>
            <a:pPr algn="ctr"/>
            <a:r>
              <a:rPr lang="tr-TR" sz="1050" b="1" dirty="0" err="1" smtClean="0">
                <a:latin typeface="Comic Sans MS" panose="030F0702030302020204" pitchFamily="66" charset="0"/>
              </a:rPr>
              <a:t>Blast</a:t>
            </a:r>
            <a:endParaRPr lang="en-US" sz="1050" b="1" dirty="0">
              <a:latin typeface="Comic Sans MS" panose="030F0702030302020204" pitchFamily="66" charset="0"/>
            </a:endParaRPr>
          </a:p>
        </p:txBody>
      </p:sp>
      <p:grpSp>
        <p:nvGrpSpPr>
          <p:cNvPr id="305355" name="Group 203"/>
          <p:cNvGrpSpPr>
            <a:grpSpLocks/>
          </p:cNvGrpSpPr>
          <p:nvPr/>
        </p:nvGrpSpPr>
        <p:grpSpPr bwMode="auto">
          <a:xfrm>
            <a:off x="7033089" y="1385200"/>
            <a:ext cx="259253" cy="252509"/>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58" name="Group 206"/>
          <p:cNvGrpSpPr>
            <a:grpSpLocks/>
          </p:cNvGrpSpPr>
          <p:nvPr/>
        </p:nvGrpSpPr>
        <p:grpSpPr bwMode="auto">
          <a:xfrm>
            <a:off x="5969878" y="2018373"/>
            <a:ext cx="438523" cy="400968"/>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4" name="Group 222"/>
          <p:cNvGrpSpPr>
            <a:grpSpLocks/>
          </p:cNvGrpSpPr>
          <p:nvPr/>
        </p:nvGrpSpPr>
        <p:grpSpPr bwMode="auto">
          <a:xfrm rot="5195004">
            <a:off x="5978699" y="1318011"/>
            <a:ext cx="409850" cy="427491"/>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77" name="Group 225"/>
          <p:cNvGrpSpPr>
            <a:grpSpLocks/>
          </p:cNvGrpSpPr>
          <p:nvPr/>
        </p:nvGrpSpPr>
        <p:grpSpPr bwMode="auto">
          <a:xfrm>
            <a:off x="7970812" y="1269732"/>
            <a:ext cx="394395" cy="342599"/>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grpSp>
        <p:nvGrpSpPr>
          <p:cNvPr id="305387" name="Group 235"/>
          <p:cNvGrpSpPr>
            <a:grpSpLocks/>
          </p:cNvGrpSpPr>
          <p:nvPr/>
        </p:nvGrpSpPr>
        <p:grpSpPr bwMode="auto">
          <a:xfrm rot="3817480">
            <a:off x="8247441" y="1532117"/>
            <a:ext cx="321028" cy="372331"/>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397" name="Line 245"/>
          <p:cNvSpPr>
            <a:spLocks noChangeShapeType="1"/>
          </p:cNvSpPr>
          <p:nvPr/>
        </p:nvSpPr>
        <p:spPr bwMode="auto">
          <a:xfrm flipV="1">
            <a:off x="5009625" y="1548412"/>
            <a:ext cx="867529" cy="2973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8" name="Line 246"/>
          <p:cNvSpPr>
            <a:spLocks noChangeShapeType="1"/>
          </p:cNvSpPr>
          <p:nvPr/>
        </p:nvSpPr>
        <p:spPr bwMode="auto">
          <a:xfrm>
            <a:off x="5009625" y="1960004"/>
            <a:ext cx="908565" cy="230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399" name="Line 247"/>
          <p:cNvSpPr>
            <a:spLocks noChangeShapeType="1"/>
          </p:cNvSpPr>
          <p:nvPr/>
        </p:nvSpPr>
        <p:spPr bwMode="auto">
          <a:xfrm>
            <a:off x="6469077" y="1499399"/>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0" name="Line 248"/>
          <p:cNvSpPr>
            <a:spLocks noChangeShapeType="1"/>
          </p:cNvSpPr>
          <p:nvPr/>
        </p:nvSpPr>
        <p:spPr bwMode="auto">
          <a:xfrm>
            <a:off x="6469076" y="2190942"/>
            <a:ext cx="15017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1" name="Line 249"/>
          <p:cNvSpPr>
            <a:spLocks noChangeShapeType="1"/>
          </p:cNvSpPr>
          <p:nvPr/>
        </p:nvSpPr>
        <p:spPr bwMode="auto">
          <a:xfrm>
            <a:off x="7408178" y="1500668"/>
            <a:ext cx="50057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nvGrpSpPr>
          <p:cNvPr id="305403" name="Group 251"/>
          <p:cNvGrpSpPr>
            <a:grpSpLocks noChangeAspect="1"/>
          </p:cNvGrpSpPr>
          <p:nvPr/>
        </p:nvGrpSpPr>
        <p:grpSpPr bwMode="auto">
          <a:xfrm>
            <a:off x="8096301" y="2075473"/>
            <a:ext cx="274422" cy="2385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grpSp>
      <p:sp>
        <p:nvSpPr>
          <p:cNvPr id="305408" name="Rectangle 256"/>
          <p:cNvSpPr>
            <a:spLocks noChangeArrowheads="1"/>
          </p:cNvSpPr>
          <p:nvPr/>
        </p:nvSpPr>
        <p:spPr bwMode="auto">
          <a:xfrm>
            <a:off x="7408179" y="1614868"/>
            <a:ext cx="249599" cy="2309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050" b="1">
              <a:latin typeface="Comic Sans MS" panose="030F0702030302020204" pitchFamily="66" charset="0"/>
            </a:endParaRPr>
          </a:p>
        </p:txBody>
      </p:sp>
      <p:sp>
        <p:nvSpPr>
          <p:cNvPr id="305410" name="Text Box 258"/>
          <p:cNvSpPr txBox="1">
            <a:spLocks noChangeArrowheads="1"/>
          </p:cNvSpPr>
          <p:nvPr/>
        </p:nvSpPr>
        <p:spPr bwMode="auto">
          <a:xfrm>
            <a:off x="6779409" y="1154262"/>
            <a:ext cx="62876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50" b="1" dirty="0">
                <a:solidFill>
                  <a:srgbClr val="008000"/>
                </a:solidFill>
                <a:effectLst>
                  <a:outerShdw blurRad="38100" dist="38100" dir="2700000" algn="tl">
                    <a:srgbClr val="C0C0C0"/>
                  </a:outerShdw>
                </a:effectLst>
                <a:latin typeface="Comic Sans MS" panose="030F0702030302020204" pitchFamily="66" charset="0"/>
              </a:rPr>
              <a:t>na</a:t>
            </a:r>
            <a:r>
              <a:rPr lang="en-US" sz="1050" b="1" dirty="0">
                <a:solidFill>
                  <a:srgbClr val="008000"/>
                </a:solidFill>
                <a:effectLst>
                  <a:outerShdw blurRad="38100" dist="38100" dir="2700000" algn="tl">
                    <a:srgbClr val="C0C0C0"/>
                  </a:outerShdw>
                </a:effectLst>
                <a:latin typeface="Comic Sans MS" panose="030F0702030302020204" pitchFamily="66" charset="0"/>
                <a:cs typeface="Arial" charset="0"/>
              </a:rPr>
              <a:t>ï</a:t>
            </a:r>
            <a:r>
              <a:rPr lang="en-US" sz="1050" b="1" dirty="0">
                <a:solidFill>
                  <a:srgbClr val="008000"/>
                </a:solidFill>
                <a:effectLst>
                  <a:outerShdw blurRad="38100" dist="38100" dir="2700000" algn="tl">
                    <a:srgbClr val="C0C0C0"/>
                  </a:outerShdw>
                </a:effectLst>
                <a:latin typeface="Comic Sans MS" panose="030F0702030302020204" pitchFamily="66" charset="0"/>
              </a:rPr>
              <a:t>ve</a:t>
            </a:r>
          </a:p>
        </p:txBody>
      </p:sp>
      <p:sp>
        <p:nvSpPr>
          <p:cNvPr id="2" name="Dikdörtgen 1"/>
          <p:cNvSpPr/>
          <p:nvPr/>
        </p:nvSpPr>
        <p:spPr>
          <a:xfrm>
            <a:off x="1928769" y="3262167"/>
            <a:ext cx="740908" cy="258532"/>
          </a:xfrm>
          <a:prstGeom prst="rect">
            <a:avLst/>
          </a:prstGeom>
        </p:spPr>
        <p:txBody>
          <a:bodyPr wrap="none">
            <a:spAutoFit/>
          </a:bodyPr>
          <a:lstStyle/>
          <a:p>
            <a:pPr>
              <a:lnSpc>
                <a:spcPct val="90000"/>
              </a:lnSpc>
            </a:pPr>
            <a:r>
              <a:rPr lang="tr-TR" sz="1200" b="1" dirty="0">
                <a:latin typeface="Comic Sans MS" panose="030F0702030302020204" pitchFamily="66" charset="0"/>
              </a:rPr>
              <a:t>CD34+ </a:t>
            </a:r>
          </a:p>
        </p:txBody>
      </p:sp>
      <p:pic>
        <p:nvPicPr>
          <p:cNvPr id="25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4345014" y="1506852"/>
            <a:ext cx="718299" cy="718302"/>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593283" y="1175150"/>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603597" y="180612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5966631" y="101174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040508" y="149029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008776" y="197741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436086" y="940164"/>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406519" y="137810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506757" y="1897431"/>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6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944483" y="921963"/>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6883313" y="1439076"/>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2"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037676" y="1896058"/>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3"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402147" y="849897"/>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4"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381484" y="1307061"/>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5"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493269" y="1896692"/>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7"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868836" y="880595"/>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848865" y="1327389"/>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7969720" y="1824033"/>
            <a:ext cx="637963" cy="637966"/>
          </a:xfrm>
          <a:prstGeom prst="rect">
            <a:avLst/>
          </a:prstGeom>
          <a:noFill/>
          <a:extLst>
            <a:ext uri="{909E8E84-426E-40DD-AFC4-6F175D3DCCD1}">
              <a14:hiddenFill xmlns:a14="http://schemas.microsoft.com/office/drawing/2010/main">
                <a:solidFill>
                  <a:srgbClr val="FFFFFF"/>
                </a:solidFill>
              </a14:hiddenFill>
            </a:ext>
          </a:extLst>
        </p:spPr>
      </p:pic>
      <p:pic>
        <p:nvPicPr>
          <p:cNvPr id="280" name="Picture 2" descr="BONE MArrow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52072" t="13017" r="42003" b="77342"/>
          <a:stretch/>
        </p:blipFill>
        <p:spPr bwMode="auto">
          <a:xfrm rot="9491011">
            <a:off x="8194597" y="1316037"/>
            <a:ext cx="637963" cy="637966"/>
          </a:xfrm>
          <a:prstGeom prst="rect">
            <a:avLst/>
          </a:prstGeom>
          <a:noFill/>
          <a:extLst>
            <a:ext uri="{909E8E84-426E-40DD-AFC4-6F175D3DCCD1}">
              <a14:hiddenFill xmlns:a14="http://schemas.microsoft.com/office/drawing/2010/main">
                <a:solidFill>
                  <a:srgbClr val="FFFFFF"/>
                </a:solidFill>
              </a14:hiddenFill>
            </a:ext>
          </a:extLst>
        </p:spPr>
      </p:pic>
      <p:sp>
        <p:nvSpPr>
          <p:cNvPr id="281" name="Line 248"/>
          <p:cNvSpPr>
            <a:spLocks noChangeShapeType="1"/>
          </p:cNvSpPr>
          <p:nvPr/>
        </p:nvSpPr>
        <p:spPr bwMode="auto">
          <a:xfrm flipV="1">
            <a:off x="8749332" y="1879088"/>
            <a:ext cx="947894" cy="262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050" b="1">
              <a:latin typeface="Comic Sans MS" panose="030F0702030302020204" pitchFamily="66" charset="0"/>
            </a:endParaRPr>
          </a:p>
        </p:txBody>
      </p:sp>
      <p:pic>
        <p:nvPicPr>
          <p:cNvPr id="282" name="Picture 4" descr="İlgili resi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9014668" y="1448891"/>
            <a:ext cx="632224" cy="622641"/>
          </a:xfrm>
          <a:prstGeom prst="rect">
            <a:avLst/>
          </a:prstGeom>
          <a:noFill/>
          <a:extLst>
            <a:ext uri="{909E8E84-426E-40DD-AFC4-6F175D3DCCD1}">
              <a14:hiddenFill xmlns:a14="http://schemas.microsoft.com/office/drawing/2010/main">
                <a:solidFill>
                  <a:srgbClr val="FFFFFF"/>
                </a:solidFill>
              </a14:hiddenFill>
            </a:ext>
          </a:extLst>
        </p:spPr>
      </p:pic>
      <p:pic>
        <p:nvPicPr>
          <p:cNvPr id="283"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33300" y="907148"/>
            <a:ext cx="2022286" cy="1837029"/>
          </a:xfrm>
          <a:prstGeom prst="ellipse">
            <a:avLst/>
          </a:prstGeom>
          <a:ln>
            <a:noFill/>
          </a:ln>
          <a:effectLst>
            <a:softEdge rad="112500"/>
          </a:effectLst>
        </p:spPr>
      </p:pic>
      <p:sp>
        <p:nvSpPr>
          <p:cNvPr id="284" name="Rectangle 263"/>
          <p:cNvSpPr>
            <a:spLocks noChangeArrowheads="1"/>
          </p:cNvSpPr>
          <p:nvPr/>
        </p:nvSpPr>
        <p:spPr bwMode="auto">
          <a:xfrm>
            <a:off x="193312" y="1208772"/>
            <a:ext cx="4448897" cy="60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400" b="1" dirty="0" smtClean="0">
                <a:latin typeface="Comic Sans MS" panose="030F0702030302020204" pitchFamily="66" charset="0"/>
              </a:rPr>
              <a:t>Anormal Hematopoez  </a:t>
            </a:r>
          </a:p>
          <a:p>
            <a:pPr algn="l"/>
            <a:r>
              <a:rPr lang="tr-TR" sz="2400" b="1" dirty="0" smtClean="0">
                <a:latin typeface="Comic Sans MS" panose="030F0702030302020204" pitchFamily="66" charset="0"/>
              </a:rPr>
              <a:t>(Akut Lenfoblastik Lösemi)</a:t>
            </a:r>
            <a:endParaRPr lang="en-US" sz="2400" b="1" dirty="0">
              <a:latin typeface="Comic Sans MS" panose="030F0702030302020204" pitchFamily="66" charset="0"/>
            </a:endParaRPr>
          </a:p>
        </p:txBody>
      </p:sp>
    </p:spTree>
    <p:extLst>
      <p:ext uri="{BB962C8B-B14F-4D97-AF65-F5344CB8AC3E}">
        <p14:creationId xmlns:p14="http://schemas.microsoft.com/office/powerpoint/2010/main" val="2221607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anim calcmode="lin" valueType="num">
                                      <p:cBhvr>
                                        <p:cTn id="7" dur="500" fill="hold"/>
                                        <p:tgtEl>
                                          <p:spTgt spid="257"/>
                                        </p:tgtEl>
                                        <p:attrNameLst>
                                          <p:attrName>ppt_w</p:attrName>
                                        </p:attrNameLst>
                                      </p:cBhvr>
                                      <p:tavLst>
                                        <p:tav tm="0">
                                          <p:val>
                                            <p:fltVal val="0"/>
                                          </p:val>
                                        </p:tav>
                                        <p:tav tm="100000">
                                          <p:val>
                                            <p:strVal val="#ppt_w"/>
                                          </p:val>
                                        </p:tav>
                                      </p:tavLst>
                                    </p:anim>
                                    <p:anim calcmode="lin" valueType="num">
                                      <p:cBhvr>
                                        <p:cTn id="8" dur="500" fill="hold"/>
                                        <p:tgtEl>
                                          <p:spTgt spid="257"/>
                                        </p:tgtEl>
                                        <p:attrNameLst>
                                          <p:attrName>ppt_h</p:attrName>
                                        </p:attrNameLst>
                                      </p:cBhvr>
                                      <p:tavLst>
                                        <p:tav tm="0">
                                          <p:val>
                                            <p:fltVal val="0"/>
                                          </p:val>
                                        </p:tav>
                                        <p:tav tm="100000">
                                          <p:val>
                                            <p:strVal val="#ppt_h"/>
                                          </p:val>
                                        </p:tav>
                                      </p:tavLst>
                                    </p:anim>
                                    <p:animEffect transition="in" filter="fade">
                                      <p:cBhvr>
                                        <p:cTn id="9" dur="500"/>
                                        <p:tgtEl>
                                          <p:spTgt spid="25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8"/>
                                        </p:tgtEl>
                                        <p:attrNameLst>
                                          <p:attrName>style.visibility</p:attrName>
                                        </p:attrNameLst>
                                      </p:cBhvr>
                                      <p:to>
                                        <p:strVal val="visible"/>
                                      </p:to>
                                    </p:set>
                                    <p:anim calcmode="lin" valueType="num">
                                      <p:cBhvr>
                                        <p:cTn id="13" dur="10" fill="hold"/>
                                        <p:tgtEl>
                                          <p:spTgt spid="258"/>
                                        </p:tgtEl>
                                        <p:attrNameLst>
                                          <p:attrName>ppt_w</p:attrName>
                                        </p:attrNameLst>
                                      </p:cBhvr>
                                      <p:tavLst>
                                        <p:tav tm="0">
                                          <p:val>
                                            <p:fltVal val="0"/>
                                          </p:val>
                                        </p:tav>
                                        <p:tav tm="100000">
                                          <p:val>
                                            <p:strVal val="#ppt_w"/>
                                          </p:val>
                                        </p:tav>
                                      </p:tavLst>
                                    </p:anim>
                                    <p:anim calcmode="lin" valueType="num">
                                      <p:cBhvr>
                                        <p:cTn id="14" dur="10" fill="hold"/>
                                        <p:tgtEl>
                                          <p:spTgt spid="258"/>
                                        </p:tgtEl>
                                        <p:attrNameLst>
                                          <p:attrName>ppt_h</p:attrName>
                                        </p:attrNameLst>
                                      </p:cBhvr>
                                      <p:tavLst>
                                        <p:tav tm="0">
                                          <p:val>
                                            <p:fltVal val="0"/>
                                          </p:val>
                                        </p:tav>
                                        <p:tav tm="100000">
                                          <p:val>
                                            <p:strVal val="#ppt_h"/>
                                          </p:val>
                                        </p:tav>
                                      </p:tavLst>
                                    </p:anim>
                                    <p:animEffect transition="in" filter="fade">
                                      <p:cBhvr>
                                        <p:cTn id="15" dur="10"/>
                                        <p:tgtEl>
                                          <p:spTgt spid="25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59"/>
                                        </p:tgtEl>
                                        <p:attrNameLst>
                                          <p:attrName>style.visibility</p:attrName>
                                        </p:attrNameLst>
                                      </p:cBhvr>
                                      <p:to>
                                        <p:strVal val="visible"/>
                                      </p:to>
                                    </p:set>
                                    <p:anim calcmode="lin" valueType="num">
                                      <p:cBhvr>
                                        <p:cTn id="20" dur="500" fill="hold"/>
                                        <p:tgtEl>
                                          <p:spTgt spid="259"/>
                                        </p:tgtEl>
                                        <p:attrNameLst>
                                          <p:attrName>ppt_w</p:attrName>
                                        </p:attrNameLst>
                                      </p:cBhvr>
                                      <p:tavLst>
                                        <p:tav tm="0">
                                          <p:val>
                                            <p:fltVal val="0"/>
                                          </p:val>
                                        </p:tav>
                                        <p:tav tm="100000">
                                          <p:val>
                                            <p:strVal val="#ppt_w"/>
                                          </p:val>
                                        </p:tav>
                                      </p:tavLst>
                                    </p:anim>
                                    <p:anim calcmode="lin" valueType="num">
                                      <p:cBhvr>
                                        <p:cTn id="21" dur="500" fill="hold"/>
                                        <p:tgtEl>
                                          <p:spTgt spid="259"/>
                                        </p:tgtEl>
                                        <p:attrNameLst>
                                          <p:attrName>ppt_h</p:attrName>
                                        </p:attrNameLst>
                                      </p:cBhvr>
                                      <p:tavLst>
                                        <p:tav tm="0">
                                          <p:val>
                                            <p:fltVal val="0"/>
                                          </p:val>
                                        </p:tav>
                                        <p:tav tm="100000">
                                          <p:val>
                                            <p:strVal val="#ppt_h"/>
                                          </p:val>
                                        </p:tav>
                                      </p:tavLst>
                                    </p:anim>
                                    <p:animEffect transition="in" filter="fade">
                                      <p:cBhvr>
                                        <p:cTn id="22" dur="500"/>
                                        <p:tgtEl>
                                          <p:spTgt spid="259"/>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260"/>
                                        </p:tgtEl>
                                        <p:attrNameLst>
                                          <p:attrName>style.visibility</p:attrName>
                                        </p:attrNameLst>
                                      </p:cBhvr>
                                      <p:to>
                                        <p:strVal val="visible"/>
                                      </p:to>
                                    </p:set>
                                    <p:anim calcmode="lin" valueType="num">
                                      <p:cBhvr>
                                        <p:cTn id="26" dur="10" fill="hold"/>
                                        <p:tgtEl>
                                          <p:spTgt spid="260"/>
                                        </p:tgtEl>
                                        <p:attrNameLst>
                                          <p:attrName>ppt_w</p:attrName>
                                        </p:attrNameLst>
                                      </p:cBhvr>
                                      <p:tavLst>
                                        <p:tav tm="0">
                                          <p:val>
                                            <p:fltVal val="0"/>
                                          </p:val>
                                        </p:tav>
                                        <p:tav tm="100000">
                                          <p:val>
                                            <p:strVal val="#ppt_w"/>
                                          </p:val>
                                        </p:tav>
                                      </p:tavLst>
                                    </p:anim>
                                    <p:anim calcmode="lin" valueType="num">
                                      <p:cBhvr>
                                        <p:cTn id="27" dur="10" fill="hold"/>
                                        <p:tgtEl>
                                          <p:spTgt spid="260"/>
                                        </p:tgtEl>
                                        <p:attrNameLst>
                                          <p:attrName>ppt_h</p:attrName>
                                        </p:attrNameLst>
                                      </p:cBhvr>
                                      <p:tavLst>
                                        <p:tav tm="0">
                                          <p:val>
                                            <p:fltVal val="0"/>
                                          </p:val>
                                        </p:tav>
                                        <p:tav tm="100000">
                                          <p:val>
                                            <p:strVal val="#ppt_h"/>
                                          </p:val>
                                        </p:tav>
                                      </p:tavLst>
                                    </p:anim>
                                    <p:animEffect transition="in" filter="fade">
                                      <p:cBhvr>
                                        <p:cTn id="28" dur="10"/>
                                        <p:tgtEl>
                                          <p:spTgt spid="260"/>
                                        </p:tgtEl>
                                      </p:cBhvr>
                                    </p:animEffect>
                                  </p:childTnLst>
                                </p:cTn>
                              </p:par>
                            </p:childTnLst>
                          </p:cTn>
                        </p:par>
                        <p:par>
                          <p:cTn id="29" fill="hold">
                            <p:stCondLst>
                              <p:cond delay="510"/>
                            </p:stCondLst>
                            <p:childTnLst>
                              <p:par>
                                <p:cTn id="30" presetID="53" presetClass="entr" presetSubtype="16" fill="hold" nodeType="afterEffect">
                                  <p:stCondLst>
                                    <p:cond delay="0"/>
                                  </p:stCondLst>
                                  <p:childTnLst>
                                    <p:set>
                                      <p:cBhvr>
                                        <p:cTn id="31" dur="1" fill="hold">
                                          <p:stCondLst>
                                            <p:cond delay="0"/>
                                          </p:stCondLst>
                                        </p:cTn>
                                        <p:tgtEl>
                                          <p:spTgt spid="261"/>
                                        </p:tgtEl>
                                        <p:attrNameLst>
                                          <p:attrName>style.visibility</p:attrName>
                                        </p:attrNameLst>
                                      </p:cBhvr>
                                      <p:to>
                                        <p:strVal val="visible"/>
                                      </p:to>
                                    </p:set>
                                    <p:anim calcmode="lin" valueType="num">
                                      <p:cBhvr>
                                        <p:cTn id="32" dur="10" fill="hold"/>
                                        <p:tgtEl>
                                          <p:spTgt spid="261"/>
                                        </p:tgtEl>
                                        <p:attrNameLst>
                                          <p:attrName>ppt_w</p:attrName>
                                        </p:attrNameLst>
                                      </p:cBhvr>
                                      <p:tavLst>
                                        <p:tav tm="0">
                                          <p:val>
                                            <p:fltVal val="0"/>
                                          </p:val>
                                        </p:tav>
                                        <p:tav tm="100000">
                                          <p:val>
                                            <p:strVal val="#ppt_w"/>
                                          </p:val>
                                        </p:tav>
                                      </p:tavLst>
                                    </p:anim>
                                    <p:anim calcmode="lin" valueType="num">
                                      <p:cBhvr>
                                        <p:cTn id="33" dur="10" fill="hold"/>
                                        <p:tgtEl>
                                          <p:spTgt spid="261"/>
                                        </p:tgtEl>
                                        <p:attrNameLst>
                                          <p:attrName>ppt_h</p:attrName>
                                        </p:attrNameLst>
                                      </p:cBhvr>
                                      <p:tavLst>
                                        <p:tav tm="0">
                                          <p:val>
                                            <p:fltVal val="0"/>
                                          </p:val>
                                        </p:tav>
                                        <p:tav tm="100000">
                                          <p:val>
                                            <p:strVal val="#ppt_h"/>
                                          </p:val>
                                        </p:tav>
                                      </p:tavLst>
                                    </p:anim>
                                    <p:animEffect transition="in" filter="fade">
                                      <p:cBhvr>
                                        <p:cTn id="34" dur="10"/>
                                        <p:tgtEl>
                                          <p:spTgt spid="261"/>
                                        </p:tgtEl>
                                      </p:cBhvr>
                                    </p:animEffect>
                                  </p:childTnLst>
                                </p:cTn>
                              </p:par>
                            </p:childTnLst>
                          </p:cTn>
                        </p:par>
                        <p:par>
                          <p:cTn id="35" fill="hold">
                            <p:stCondLst>
                              <p:cond delay="520"/>
                            </p:stCondLst>
                            <p:childTnLst>
                              <p:par>
                                <p:cTn id="36" presetID="53" presetClass="entr" presetSubtype="16" fill="hold" nodeType="afterEffect">
                                  <p:stCondLst>
                                    <p:cond delay="0"/>
                                  </p:stCondLst>
                                  <p:childTnLst>
                                    <p:set>
                                      <p:cBhvr>
                                        <p:cTn id="37" dur="1" fill="hold">
                                          <p:stCondLst>
                                            <p:cond delay="0"/>
                                          </p:stCondLst>
                                        </p:cTn>
                                        <p:tgtEl>
                                          <p:spTgt spid="262"/>
                                        </p:tgtEl>
                                        <p:attrNameLst>
                                          <p:attrName>style.visibility</p:attrName>
                                        </p:attrNameLst>
                                      </p:cBhvr>
                                      <p:to>
                                        <p:strVal val="visible"/>
                                      </p:to>
                                    </p:set>
                                    <p:anim calcmode="lin" valueType="num">
                                      <p:cBhvr>
                                        <p:cTn id="38" dur="10" fill="hold"/>
                                        <p:tgtEl>
                                          <p:spTgt spid="262"/>
                                        </p:tgtEl>
                                        <p:attrNameLst>
                                          <p:attrName>ppt_w</p:attrName>
                                        </p:attrNameLst>
                                      </p:cBhvr>
                                      <p:tavLst>
                                        <p:tav tm="0">
                                          <p:val>
                                            <p:fltVal val="0"/>
                                          </p:val>
                                        </p:tav>
                                        <p:tav tm="100000">
                                          <p:val>
                                            <p:strVal val="#ppt_w"/>
                                          </p:val>
                                        </p:tav>
                                      </p:tavLst>
                                    </p:anim>
                                    <p:anim calcmode="lin" valueType="num">
                                      <p:cBhvr>
                                        <p:cTn id="39" dur="10" fill="hold"/>
                                        <p:tgtEl>
                                          <p:spTgt spid="262"/>
                                        </p:tgtEl>
                                        <p:attrNameLst>
                                          <p:attrName>ppt_h</p:attrName>
                                        </p:attrNameLst>
                                      </p:cBhvr>
                                      <p:tavLst>
                                        <p:tav tm="0">
                                          <p:val>
                                            <p:fltVal val="0"/>
                                          </p:val>
                                        </p:tav>
                                        <p:tav tm="100000">
                                          <p:val>
                                            <p:strVal val="#ppt_h"/>
                                          </p:val>
                                        </p:tav>
                                      </p:tavLst>
                                    </p:anim>
                                    <p:animEffect transition="in" filter="fade">
                                      <p:cBhvr>
                                        <p:cTn id="40" dur="10"/>
                                        <p:tgtEl>
                                          <p:spTgt spid="262"/>
                                        </p:tgtEl>
                                      </p:cBhvr>
                                    </p:animEffect>
                                  </p:childTnLst>
                                </p:cTn>
                              </p:par>
                            </p:childTnLst>
                          </p:cTn>
                        </p:par>
                        <p:par>
                          <p:cTn id="41" fill="hold">
                            <p:stCondLst>
                              <p:cond delay="530"/>
                            </p:stCondLst>
                            <p:childTnLst>
                              <p:par>
                                <p:cTn id="42" presetID="53" presetClass="entr" presetSubtype="16" fill="hold" nodeType="afterEffect">
                                  <p:stCondLst>
                                    <p:cond delay="0"/>
                                  </p:stCondLst>
                                  <p:childTnLst>
                                    <p:set>
                                      <p:cBhvr>
                                        <p:cTn id="43" dur="1" fill="hold">
                                          <p:stCondLst>
                                            <p:cond delay="0"/>
                                          </p:stCondLst>
                                        </p:cTn>
                                        <p:tgtEl>
                                          <p:spTgt spid="263"/>
                                        </p:tgtEl>
                                        <p:attrNameLst>
                                          <p:attrName>style.visibility</p:attrName>
                                        </p:attrNameLst>
                                      </p:cBhvr>
                                      <p:to>
                                        <p:strVal val="visible"/>
                                      </p:to>
                                    </p:set>
                                    <p:anim calcmode="lin" valueType="num">
                                      <p:cBhvr>
                                        <p:cTn id="44" dur="10" fill="hold"/>
                                        <p:tgtEl>
                                          <p:spTgt spid="263"/>
                                        </p:tgtEl>
                                        <p:attrNameLst>
                                          <p:attrName>ppt_w</p:attrName>
                                        </p:attrNameLst>
                                      </p:cBhvr>
                                      <p:tavLst>
                                        <p:tav tm="0">
                                          <p:val>
                                            <p:fltVal val="0"/>
                                          </p:val>
                                        </p:tav>
                                        <p:tav tm="100000">
                                          <p:val>
                                            <p:strVal val="#ppt_w"/>
                                          </p:val>
                                        </p:tav>
                                      </p:tavLst>
                                    </p:anim>
                                    <p:anim calcmode="lin" valueType="num">
                                      <p:cBhvr>
                                        <p:cTn id="45" dur="10" fill="hold"/>
                                        <p:tgtEl>
                                          <p:spTgt spid="263"/>
                                        </p:tgtEl>
                                        <p:attrNameLst>
                                          <p:attrName>ppt_h</p:attrName>
                                        </p:attrNameLst>
                                      </p:cBhvr>
                                      <p:tavLst>
                                        <p:tav tm="0">
                                          <p:val>
                                            <p:fltVal val="0"/>
                                          </p:val>
                                        </p:tav>
                                        <p:tav tm="100000">
                                          <p:val>
                                            <p:strVal val="#ppt_h"/>
                                          </p:val>
                                        </p:tav>
                                      </p:tavLst>
                                    </p:anim>
                                    <p:animEffect transition="in" filter="fade">
                                      <p:cBhvr>
                                        <p:cTn id="46" dur="10"/>
                                        <p:tgtEl>
                                          <p:spTgt spid="263"/>
                                        </p:tgtEl>
                                      </p:cBhvr>
                                    </p:animEffect>
                                  </p:childTnLst>
                                </p:cTn>
                              </p:par>
                            </p:childTnLst>
                          </p:cTn>
                        </p:par>
                        <p:par>
                          <p:cTn id="47" fill="hold">
                            <p:stCondLst>
                              <p:cond delay="540"/>
                            </p:stCondLst>
                            <p:childTnLst>
                              <p:par>
                                <p:cTn id="48" presetID="53" presetClass="entr" presetSubtype="16" fill="hold" nodeType="afterEffect">
                                  <p:stCondLst>
                                    <p:cond delay="0"/>
                                  </p:stCondLst>
                                  <p:childTnLst>
                                    <p:set>
                                      <p:cBhvr>
                                        <p:cTn id="49" dur="1" fill="hold">
                                          <p:stCondLst>
                                            <p:cond delay="0"/>
                                          </p:stCondLst>
                                        </p:cTn>
                                        <p:tgtEl>
                                          <p:spTgt spid="264"/>
                                        </p:tgtEl>
                                        <p:attrNameLst>
                                          <p:attrName>style.visibility</p:attrName>
                                        </p:attrNameLst>
                                      </p:cBhvr>
                                      <p:to>
                                        <p:strVal val="visible"/>
                                      </p:to>
                                    </p:set>
                                    <p:anim calcmode="lin" valueType="num">
                                      <p:cBhvr>
                                        <p:cTn id="50" dur="10" fill="hold"/>
                                        <p:tgtEl>
                                          <p:spTgt spid="264"/>
                                        </p:tgtEl>
                                        <p:attrNameLst>
                                          <p:attrName>ppt_w</p:attrName>
                                        </p:attrNameLst>
                                      </p:cBhvr>
                                      <p:tavLst>
                                        <p:tav tm="0">
                                          <p:val>
                                            <p:fltVal val="0"/>
                                          </p:val>
                                        </p:tav>
                                        <p:tav tm="100000">
                                          <p:val>
                                            <p:strVal val="#ppt_w"/>
                                          </p:val>
                                        </p:tav>
                                      </p:tavLst>
                                    </p:anim>
                                    <p:anim calcmode="lin" valueType="num">
                                      <p:cBhvr>
                                        <p:cTn id="51" dur="10" fill="hold"/>
                                        <p:tgtEl>
                                          <p:spTgt spid="264"/>
                                        </p:tgtEl>
                                        <p:attrNameLst>
                                          <p:attrName>ppt_h</p:attrName>
                                        </p:attrNameLst>
                                      </p:cBhvr>
                                      <p:tavLst>
                                        <p:tav tm="0">
                                          <p:val>
                                            <p:fltVal val="0"/>
                                          </p:val>
                                        </p:tav>
                                        <p:tav tm="100000">
                                          <p:val>
                                            <p:strVal val="#ppt_h"/>
                                          </p:val>
                                        </p:tav>
                                      </p:tavLst>
                                    </p:anim>
                                    <p:animEffect transition="in" filter="fade">
                                      <p:cBhvr>
                                        <p:cTn id="52" dur="10"/>
                                        <p:tgtEl>
                                          <p:spTgt spid="264"/>
                                        </p:tgtEl>
                                      </p:cBhvr>
                                    </p:animEffect>
                                  </p:childTnLst>
                                </p:cTn>
                              </p:par>
                            </p:childTnLst>
                          </p:cTn>
                        </p:par>
                        <p:par>
                          <p:cTn id="53" fill="hold">
                            <p:stCondLst>
                              <p:cond delay="550"/>
                            </p:stCondLst>
                            <p:childTnLst>
                              <p:par>
                                <p:cTn id="54" presetID="53" presetClass="entr" presetSubtype="16" fill="hold" nodeType="afterEffect">
                                  <p:stCondLst>
                                    <p:cond delay="0"/>
                                  </p:stCondLst>
                                  <p:childTnLst>
                                    <p:set>
                                      <p:cBhvr>
                                        <p:cTn id="55" dur="1" fill="hold">
                                          <p:stCondLst>
                                            <p:cond delay="0"/>
                                          </p:stCondLst>
                                        </p:cTn>
                                        <p:tgtEl>
                                          <p:spTgt spid="266"/>
                                        </p:tgtEl>
                                        <p:attrNameLst>
                                          <p:attrName>style.visibility</p:attrName>
                                        </p:attrNameLst>
                                      </p:cBhvr>
                                      <p:to>
                                        <p:strVal val="visible"/>
                                      </p:to>
                                    </p:set>
                                    <p:anim calcmode="lin" valueType="num">
                                      <p:cBhvr>
                                        <p:cTn id="56" dur="250" fill="hold"/>
                                        <p:tgtEl>
                                          <p:spTgt spid="266"/>
                                        </p:tgtEl>
                                        <p:attrNameLst>
                                          <p:attrName>ppt_w</p:attrName>
                                        </p:attrNameLst>
                                      </p:cBhvr>
                                      <p:tavLst>
                                        <p:tav tm="0">
                                          <p:val>
                                            <p:fltVal val="0"/>
                                          </p:val>
                                        </p:tav>
                                        <p:tav tm="100000">
                                          <p:val>
                                            <p:strVal val="#ppt_w"/>
                                          </p:val>
                                        </p:tav>
                                      </p:tavLst>
                                    </p:anim>
                                    <p:anim calcmode="lin" valueType="num">
                                      <p:cBhvr>
                                        <p:cTn id="57" dur="250" fill="hold"/>
                                        <p:tgtEl>
                                          <p:spTgt spid="266"/>
                                        </p:tgtEl>
                                        <p:attrNameLst>
                                          <p:attrName>ppt_h</p:attrName>
                                        </p:attrNameLst>
                                      </p:cBhvr>
                                      <p:tavLst>
                                        <p:tav tm="0">
                                          <p:val>
                                            <p:fltVal val="0"/>
                                          </p:val>
                                        </p:tav>
                                        <p:tav tm="100000">
                                          <p:val>
                                            <p:strVal val="#ppt_h"/>
                                          </p:val>
                                        </p:tav>
                                      </p:tavLst>
                                    </p:anim>
                                    <p:animEffect transition="in" filter="fade">
                                      <p:cBhvr>
                                        <p:cTn id="58" dur="250"/>
                                        <p:tgtEl>
                                          <p:spTgt spid="266"/>
                                        </p:tgtEl>
                                      </p:cBhvr>
                                    </p:animEffect>
                                  </p:childTnLst>
                                </p:cTn>
                              </p:par>
                            </p:childTnLst>
                          </p:cTn>
                        </p:par>
                        <p:par>
                          <p:cTn id="59" fill="hold">
                            <p:stCondLst>
                              <p:cond delay="800"/>
                            </p:stCondLst>
                            <p:childTnLst>
                              <p:par>
                                <p:cTn id="60" presetID="53" presetClass="entr" presetSubtype="16" fill="hold" nodeType="afterEffect">
                                  <p:stCondLst>
                                    <p:cond delay="0"/>
                                  </p:stCondLst>
                                  <p:childTnLst>
                                    <p:set>
                                      <p:cBhvr>
                                        <p:cTn id="61" dur="1" fill="hold">
                                          <p:stCondLst>
                                            <p:cond delay="0"/>
                                          </p:stCondLst>
                                        </p:cTn>
                                        <p:tgtEl>
                                          <p:spTgt spid="267"/>
                                        </p:tgtEl>
                                        <p:attrNameLst>
                                          <p:attrName>style.visibility</p:attrName>
                                        </p:attrNameLst>
                                      </p:cBhvr>
                                      <p:to>
                                        <p:strVal val="visible"/>
                                      </p:to>
                                    </p:set>
                                    <p:anim calcmode="lin" valueType="num">
                                      <p:cBhvr>
                                        <p:cTn id="62" dur="250" fill="hold"/>
                                        <p:tgtEl>
                                          <p:spTgt spid="267"/>
                                        </p:tgtEl>
                                        <p:attrNameLst>
                                          <p:attrName>ppt_w</p:attrName>
                                        </p:attrNameLst>
                                      </p:cBhvr>
                                      <p:tavLst>
                                        <p:tav tm="0">
                                          <p:val>
                                            <p:fltVal val="0"/>
                                          </p:val>
                                        </p:tav>
                                        <p:tav tm="100000">
                                          <p:val>
                                            <p:strVal val="#ppt_w"/>
                                          </p:val>
                                        </p:tav>
                                      </p:tavLst>
                                    </p:anim>
                                    <p:anim calcmode="lin" valueType="num">
                                      <p:cBhvr>
                                        <p:cTn id="63" dur="250" fill="hold"/>
                                        <p:tgtEl>
                                          <p:spTgt spid="267"/>
                                        </p:tgtEl>
                                        <p:attrNameLst>
                                          <p:attrName>ppt_h</p:attrName>
                                        </p:attrNameLst>
                                      </p:cBhvr>
                                      <p:tavLst>
                                        <p:tav tm="0">
                                          <p:val>
                                            <p:fltVal val="0"/>
                                          </p:val>
                                        </p:tav>
                                        <p:tav tm="100000">
                                          <p:val>
                                            <p:strVal val="#ppt_h"/>
                                          </p:val>
                                        </p:tav>
                                      </p:tavLst>
                                    </p:anim>
                                    <p:animEffect transition="in" filter="fade">
                                      <p:cBhvr>
                                        <p:cTn id="64" dur="250"/>
                                        <p:tgtEl>
                                          <p:spTgt spid="267"/>
                                        </p:tgtEl>
                                      </p:cBhvr>
                                    </p:animEffect>
                                  </p:childTnLst>
                                </p:cTn>
                              </p:par>
                            </p:childTnLst>
                          </p:cTn>
                        </p:par>
                        <p:par>
                          <p:cTn id="65" fill="hold">
                            <p:stCondLst>
                              <p:cond delay="1050"/>
                            </p:stCondLst>
                            <p:childTnLst>
                              <p:par>
                                <p:cTn id="66" presetID="53" presetClass="entr" presetSubtype="16" fill="hold" nodeType="afterEffect">
                                  <p:stCondLst>
                                    <p:cond delay="0"/>
                                  </p:stCondLst>
                                  <p:childTnLst>
                                    <p:set>
                                      <p:cBhvr>
                                        <p:cTn id="67" dur="1" fill="hold">
                                          <p:stCondLst>
                                            <p:cond delay="0"/>
                                          </p:stCondLst>
                                        </p:cTn>
                                        <p:tgtEl>
                                          <p:spTgt spid="271"/>
                                        </p:tgtEl>
                                        <p:attrNameLst>
                                          <p:attrName>style.visibility</p:attrName>
                                        </p:attrNameLst>
                                      </p:cBhvr>
                                      <p:to>
                                        <p:strVal val="visible"/>
                                      </p:to>
                                    </p:set>
                                    <p:anim calcmode="lin" valueType="num">
                                      <p:cBhvr>
                                        <p:cTn id="68" dur="250" fill="hold"/>
                                        <p:tgtEl>
                                          <p:spTgt spid="271"/>
                                        </p:tgtEl>
                                        <p:attrNameLst>
                                          <p:attrName>ppt_w</p:attrName>
                                        </p:attrNameLst>
                                      </p:cBhvr>
                                      <p:tavLst>
                                        <p:tav tm="0">
                                          <p:val>
                                            <p:fltVal val="0"/>
                                          </p:val>
                                        </p:tav>
                                        <p:tav tm="100000">
                                          <p:val>
                                            <p:strVal val="#ppt_w"/>
                                          </p:val>
                                        </p:tav>
                                      </p:tavLst>
                                    </p:anim>
                                    <p:anim calcmode="lin" valueType="num">
                                      <p:cBhvr>
                                        <p:cTn id="69" dur="250" fill="hold"/>
                                        <p:tgtEl>
                                          <p:spTgt spid="271"/>
                                        </p:tgtEl>
                                        <p:attrNameLst>
                                          <p:attrName>ppt_h</p:attrName>
                                        </p:attrNameLst>
                                      </p:cBhvr>
                                      <p:tavLst>
                                        <p:tav tm="0">
                                          <p:val>
                                            <p:fltVal val="0"/>
                                          </p:val>
                                        </p:tav>
                                        <p:tav tm="100000">
                                          <p:val>
                                            <p:strVal val="#ppt_h"/>
                                          </p:val>
                                        </p:tav>
                                      </p:tavLst>
                                    </p:anim>
                                    <p:animEffect transition="in" filter="fade">
                                      <p:cBhvr>
                                        <p:cTn id="70" dur="250"/>
                                        <p:tgtEl>
                                          <p:spTgt spid="271"/>
                                        </p:tgtEl>
                                      </p:cBhvr>
                                    </p:animEffect>
                                  </p:childTnLst>
                                </p:cTn>
                              </p:par>
                            </p:childTnLst>
                          </p:cTn>
                        </p:par>
                        <p:par>
                          <p:cTn id="71" fill="hold">
                            <p:stCondLst>
                              <p:cond delay="1300"/>
                            </p:stCondLst>
                            <p:childTnLst>
                              <p:par>
                                <p:cTn id="72" presetID="53" presetClass="entr" presetSubtype="16" fill="hold" nodeType="afterEffect">
                                  <p:stCondLst>
                                    <p:cond delay="0"/>
                                  </p:stCondLst>
                                  <p:childTnLst>
                                    <p:set>
                                      <p:cBhvr>
                                        <p:cTn id="73" dur="1" fill="hold">
                                          <p:stCondLst>
                                            <p:cond delay="0"/>
                                          </p:stCondLst>
                                        </p:cTn>
                                        <p:tgtEl>
                                          <p:spTgt spid="272"/>
                                        </p:tgtEl>
                                        <p:attrNameLst>
                                          <p:attrName>style.visibility</p:attrName>
                                        </p:attrNameLst>
                                      </p:cBhvr>
                                      <p:to>
                                        <p:strVal val="visible"/>
                                      </p:to>
                                    </p:set>
                                    <p:anim calcmode="lin" valueType="num">
                                      <p:cBhvr>
                                        <p:cTn id="74" dur="250" fill="hold"/>
                                        <p:tgtEl>
                                          <p:spTgt spid="272"/>
                                        </p:tgtEl>
                                        <p:attrNameLst>
                                          <p:attrName>ppt_w</p:attrName>
                                        </p:attrNameLst>
                                      </p:cBhvr>
                                      <p:tavLst>
                                        <p:tav tm="0">
                                          <p:val>
                                            <p:fltVal val="0"/>
                                          </p:val>
                                        </p:tav>
                                        <p:tav tm="100000">
                                          <p:val>
                                            <p:strVal val="#ppt_w"/>
                                          </p:val>
                                        </p:tav>
                                      </p:tavLst>
                                    </p:anim>
                                    <p:anim calcmode="lin" valueType="num">
                                      <p:cBhvr>
                                        <p:cTn id="75" dur="250" fill="hold"/>
                                        <p:tgtEl>
                                          <p:spTgt spid="272"/>
                                        </p:tgtEl>
                                        <p:attrNameLst>
                                          <p:attrName>ppt_h</p:attrName>
                                        </p:attrNameLst>
                                      </p:cBhvr>
                                      <p:tavLst>
                                        <p:tav tm="0">
                                          <p:val>
                                            <p:fltVal val="0"/>
                                          </p:val>
                                        </p:tav>
                                        <p:tav tm="100000">
                                          <p:val>
                                            <p:strVal val="#ppt_h"/>
                                          </p:val>
                                        </p:tav>
                                      </p:tavLst>
                                    </p:anim>
                                    <p:animEffect transition="in" filter="fade">
                                      <p:cBhvr>
                                        <p:cTn id="76" dur="250"/>
                                        <p:tgtEl>
                                          <p:spTgt spid="272"/>
                                        </p:tgtEl>
                                      </p:cBhvr>
                                    </p:animEffect>
                                  </p:childTnLst>
                                </p:cTn>
                              </p:par>
                            </p:childTnLst>
                          </p:cTn>
                        </p:par>
                        <p:par>
                          <p:cTn id="77" fill="hold">
                            <p:stCondLst>
                              <p:cond delay="1550"/>
                            </p:stCondLst>
                            <p:childTnLst>
                              <p:par>
                                <p:cTn id="78" presetID="53" presetClass="entr" presetSubtype="16" fill="hold" nodeType="afterEffect">
                                  <p:stCondLst>
                                    <p:cond delay="0"/>
                                  </p:stCondLst>
                                  <p:childTnLst>
                                    <p:set>
                                      <p:cBhvr>
                                        <p:cTn id="79" dur="1" fill="hold">
                                          <p:stCondLst>
                                            <p:cond delay="0"/>
                                          </p:stCondLst>
                                        </p:cTn>
                                        <p:tgtEl>
                                          <p:spTgt spid="273"/>
                                        </p:tgtEl>
                                        <p:attrNameLst>
                                          <p:attrName>style.visibility</p:attrName>
                                        </p:attrNameLst>
                                      </p:cBhvr>
                                      <p:to>
                                        <p:strVal val="visible"/>
                                      </p:to>
                                    </p:set>
                                    <p:anim calcmode="lin" valueType="num">
                                      <p:cBhvr>
                                        <p:cTn id="80" dur="250" fill="hold"/>
                                        <p:tgtEl>
                                          <p:spTgt spid="273"/>
                                        </p:tgtEl>
                                        <p:attrNameLst>
                                          <p:attrName>ppt_w</p:attrName>
                                        </p:attrNameLst>
                                      </p:cBhvr>
                                      <p:tavLst>
                                        <p:tav tm="0">
                                          <p:val>
                                            <p:fltVal val="0"/>
                                          </p:val>
                                        </p:tav>
                                        <p:tav tm="100000">
                                          <p:val>
                                            <p:strVal val="#ppt_w"/>
                                          </p:val>
                                        </p:tav>
                                      </p:tavLst>
                                    </p:anim>
                                    <p:anim calcmode="lin" valueType="num">
                                      <p:cBhvr>
                                        <p:cTn id="81" dur="250" fill="hold"/>
                                        <p:tgtEl>
                                          <p:spTgt spid="273"/>
                                        </p:tgtEl>
                                        <p:attrNameLst>
                                          <p:attrName>ppt_h</p:attrName>
                                        </p:attrNameLst>
                                      </p:cBhvr>
                                      <p:tavLst>
                                        <p:tav tm="0">
                                          <p:val>
                                            <p:fltVal val="0"/>
                                          </p:val>
                                        </p:tav>
                                        <p:tav tm="100000">
                                          <p:val>
                                            <p:strVal val="#ppt_h"/>
                                          </p:val>
                                        </p:tav>
                                      </p:tavLst>
                                    </p:anim>
                                    <p:animEffect transition="in" filter="fade">
                                      <p:cBhvr>
                                        <p:cTn id="82" dur="250"/>
                                        <p:tgtEl>
                                          <p:spTgt spid="273"/>
                                        </p:tgtEl>
                                      </p:cBhvr>
                                    </p:animEffect>
                                  </p:childTnLst>
                                </p:cTn>
                              </p:par>
                            </p:childTnLst>
                          </p:cTn>
                        </p:par>
                        <p:par>
                          <p:cTn id="83" fill="hold">
                            <p:stCondLst>
                              <p:cond delay="1800"/>
                            </p:stCondLst>
                            <p:childTnLst>
                              <p:par>
                                <p:cTn id="84" presetID="53" presetClass="entr" presetSubtype="16" fill="hold" nodeType="afterEffect">
                                  <p:stCondLst>
                                    <p:cond delay="0"/>
                                  </p:stCondLst>
                                  <p:childTnLst>
                                    <p:set>
                                      <p:cBhvr>
                                        <p:cTn id="85" dur="1" fill="hold">
                                          <p:stCondLst>
                                            <p:cond delay="0"/>
                                          </p:stCondLst>
                                        </p:cTn>
                                        <p:tgtEl>
                                          <p:spTgt spid="274"/>
                                        </p:tgtEl>
                                        <p:attrNameLst>
                                          <p:attrName>style.visibility</p:attrName>
                                        </p:attrNameLst>
                                      </p:cBhvr>
                                      <p:to>
                                        <p:strVal val="visible"/>
                                      </p:to>
                                    </p:set>
                                    <p:anim calcmode="lin" valueType="num">
                                      <p:cBhvr>
                                        <p:cTn id="86" dur="250" fill="hold"/>
                                        <p:tgtEl>
                                          <p:spTgt spid="274"/>
                                        </p:tgtEl>
                                        <p:attrNameLst>
                                          <p:attrName>ppt_w</p:attrName>
                                        </p:attrNameLst>
                                      </p:cBhvr>
                                      <p:tavLst>
                                        <p:tav tm="0">
                                          <p:val>
                                            <p:fltVal val="0"/>
                                          </p:val>
                                        </p:tav>
                                        <p:tav tm="100000">
                                          <p:val>
                                            <p:strVal val="#ppt_w"/>
                                          </p:val>
                                        </p:tav>
                                      </p:tavLst>
                                    </p:anim>
                                    <p:anim calcmode="lin" valueType="num">
                                      <p:cBhvr>
                                        <p:cTn id="87" dur="250" fill="hold"/>
                                        <p:tgtEl>
                                          <p:spTgt spid="274"/>
                                        </p:tgtEl>
                                        <p:attrNameLst>
                                          <p:attrName>ppt_h</p:attrName>
                                        </p:attrNameLst>
                                      </p:cBhvr>
                                      <p:tavLst>
                                        <p:tav tm="0">
                                          <p:val>
                                            <p:fltVal val="0"/>
                                          </p:val>
                                        </p:tav>
                                        <p:tav tm="100000">
                                          <p:val>
                                            <p:strVal val="#ppt_h"/>
                                          </p:val>
                                        </p:tav>
                                      </p:tavLst>
                                    </p:anim>
                                    <p:animEffect transition="in" filter="fade">
                                      <p:cBhvr>
                                        <p:cTn id="88" dur="250"/>
                                        <p:tgtEl>
                                          <p:spTgt spid="274"/>
                                        </p:tgtEl>
                                      </p:cBhvr>
                                    </p:animEffect>
                                  </p:childTnLst>
                                </p:cTn>
                              </p:par>
                            </p:childTnLst>
                          </p:cTn>
                        </p:par>
                        <p:par>
                          <p:cTn id="89" fill="hold">
                            <p:stCondLst>
                              <p:cond delay="2050"/>
                            </p:stCondLst>
                            <p:childTnLst>
                              <p:par>
                                <p:cTn id="90" presetID="53" presetClass="entr" presetSubtype="16" fill="hold" nodeType="afterEffect">
                                  <p:stCondLst>
                                    <p:cond delay="0"/>
                                  </p:stCondLst>
                                  <p:childTnLst>
                                    <p:set>
                                      <p:cBhvr>
                                        <p:cTn id="91" dur="1" fill="hold">
                                          <p:stCondLst>
                                            <p:cond delay="0"/>
                                          </p:stCondLst>
                                        </p:cTn>
                                        <p:tgtEl>
                                          <p:spTgt spid="275"/>
                                        </p:tgtEl>
                                        <p:attrNameLst>
                                          <p:attrName>style.visibility</p:attrName>
                                        </p:attrNameLst>
                                      </p:cBhvr>
                                      <p:to>
                                        <p:strVal val="visible"/>
                                      </p:to>
                                    </p:set>
                                    <p:anim calcmode="lin" valueType="num">
                                      <p:cBhvr>
                                        <p:cTn id="92" dur="250" fill="hold"/>
                                        <p:tgtEl>
                                          <p:spTgt spid="275"/>
                                        </p:tgtEl>
                                        <p:attrNameLst>
                                          <p:attrName>ppt_w</p:attrName>
                                        </p:attrNameLst>
                                      </p:cBhvr>
                                      <p:tavLst>
                                        <p:tav tm="0">
                                          <p:val>
                                            <p:fltVal val="0"/>
                                          </p:val>
                                        </p:tav>
                                        <p:tav tm="100000">
                                          <p:val>
                                            <p:strVal val="#ppt_w"/>
                                          </p:val>
                                        </p:tav>
                                      </p:tavLst>
                                    </p:anim>
                                    <p:anim calcmode="lin" valueType="num">
                                      <p:cBhvr>
                                        <p:cTn id="93" dur="250" fill="hold"/>
                                        <p:tgtEl>
                                          <p:spTgt spid="275"/>
                                        </p:tgtEl>
                                        <p:attrNameLst>
                                          <p:attrName>ppt_h</p:attrName>
                                        </p:attrNameLst>
                                      </p:cBhvr>
                                      <p:tavLst>
                                        <p:tav tm="0">
                                          <p:val>
                                            <p:fltVal val="0"/>
                                          </p:val>
                                        </p:tav>
                                        <p:tav tm="100000">
                                          <p:val>
                                            <p:strVal val="#ppt_h"/>
                                          </p:val>
                                        </p:tav>
                                      </p:tavLst>
                                    </p:anim>
                                    <p:animEffect transition="in" filter="fade">
                                      <p:cBhvr>
                                        <p:cTn id="94" dur="250"/>
                                        <p:tgtEl>
                                          <p:spTgt spid="275"/>
                                        </p:tgtEl>
                                      </p:cBhvr>
                                    </p:animEffect>
                                  </p:childTnLst>
                                </p:cTn>
                              </p:par>
                            </p:childTnLst>
                          </p:cTn>
                        </p:par>
                        <p:par>
                          <p:cTn id="95" fill="hold">
                            <p:stCondLst>
                              <p:cond delay="2300"/>
                            </p:stCondLst>
                            <p:childTnLst>
                              <p:par>
                                <p:cTn id="96" presetID="53" presetClass="entr" presetSubtype="16" fill="hold" nodeType="afterEffect">
                                  <p:stCondLst>
                                    <p:cond delay="0"/>
                                  </p:stCondLst>
                                  <p:childTnLst>
                                    <p:set>
                                      <p:cBhvr>
                                        <p:cTn id="97" dur="1" fill="hold">
                                          <p:stCondLst>
                                            <p:cond delay="0"/>
                                          </p:stCondLst>
                                        </p:cTn>
                                        <p:tgtEl>
                                          <p:spTgt spid="277"/>
                                        </p:tgtEl>
                                        <p:attrNameLst>
                                          <p:attrName>style.visibility</p:attrName>
                                        </p:attrNameLst>
                                      </p:cBhvr>
                                      <p:to>
                                        <p:strVal val="visible"/>
                                      </p:to>
                                    </p:set>
                                    <p:anim calcmode="lin" valueType="num">
                                      <p:cBhvr>
                                        <p:cTn id="98" dur="250" fill="hold"/>
                                        <p:tgtEl>
                                          <p:spTgt spid="277"/>
                                        </p:tgtEl>
                                        <p:attrNameLst>
                                          <p:attrName>ppt_w</p:attrName>
                                        </p:attrNameLst>
                                      </p:cBhvr>
                                      <p:tavLst>
                                        <p:tav tm="0">
                                          <p:val>
                                            <p:fltVal val="0"/>
                                          </p:val>
                                        </p:tav>
                                        <p:tav tm="100000">
                                          <p:val>
                                            <p:strVal val="#ppt_w"/>
                                          </p:val>
                                        </p:tav>
                                      </p:tavLst>
                                    </p:anim>
                                    <p:anim calcmode="lin" valueType="num">
                                      <p:cBhvr>
                                        <p:cTn id="99" dur="250" fill="hold"/>
                                        <p:tgtEl>
                                          <p:spTgt spid="277"/>
                                        </p:tgtEl>
                                        <p:attrNameLst>
                                          <p:attrName>ppt_h</p:attrName>
                                        </p:attrNameLst>
                                      </p:cBhvr>
                                      <p:tavLst>
                                        <p:tav tm="0">
                                          <p:val>
                                            <p:fltVal val="0"/>
                                          </p:val>
                                        </p:tav>
                                        <p:tav tm="100000">
                                          <p:val>
                                            <p:strVal val="#ppt_h"/>
                                          </p:val>
                                        </p:tav>
                                      </p:tavLst>
                                    </p:anim>
                                    <p:animEffect transition="in" filter="fade">
                                      <p:cBhvr>
                                        <p:cTn id="100" dur="250"/>
                                        <p:tgtEl>
                                          <p:spTgt spid="277"/>
                                        </p:tgtEl>
                                      </p:cBhvr>
                                    </p:animEffect>
                                  </p:childTnLst>
                                </p:cTn>
                              </p:par>
                            </p:childTnLst>
                          </p:cTn>
                        </p:par>
                        <p:par>
                          <p:cTn id="101" fill="hold">
                            <p:stCondLst>
                              <p:cond delay="2550"/>
                            </p:stCondLst>
                            <p:childTnLst>
                              <p:par>
                                <p:cTn id="102" presetID="53" presetClass="entr" presetSubtype="16" fill="hold" nodeType="afterEffect">
                                  <p:stCondLst>
                                    <p:cond delay="0"/>
                                  </p:stCondLst>
                                  <p:childTnLst>
                                    <p:set>
                                      <p:cBhvr>
                                        <p:cTn id="103" dur="1" fill="hold">
                                          <p:stCondLst>
                                            <p:cond delay="0"/>
                                          </p:stCondLst>
                                        </p:cTn>
                                        <p:tgtEl>
                                          <p:spTgt spid="278"/>
                                        </p:tgtEl>
                                        <p:attrNameLst>
                                          <p:attrName>style.visibility</p:attrName>
                                        </p:attrNameLst>
                                      </p:cBhvr>
                                      <p:to>
                                        <p:strVal val="visible"/>
                                      </p:to>
                                    </p:set>
                                    <p:anim calcmode="lin" valueType="num">
                                      <p:cBhvr>
                                        <p:cTn id="104" dur="250" fill="hold"/>
                                        <p:tgtEl>
                                          <p:spTgt spid="278"/>
                                        </p:tgtEl>
                                        <p:attrNameLst>
                                          <p:attrName>ppt_w</p:attrName>
                                        </p:attrNameLst>
                                      </p:cBhvr>
                                      <p:tavLst>
                                        <p:tav tm="0">
                                          <p:val>
                                            <p:fltVal val="0"/>
                                          </p:val>
                                        </p:tav>
                                        <p:tav tm="100000">
                                          <p:val>
                                            <p:strVal val="#ppt_w"/>
                                          </p:val>
                                        </p:tav>
                                      </p:tavLst>
                                    </p:anim>
                                    <p:anim calcmode="lin" valueType="num">
                                      <p:cBhvr>
                                        <p:cTn id="105" dur="250" fill="hold"/>
                                        <p:tgtEl>
                                          <p:spTgt spid="278"/>
                                        </p:tgtEl>
                                        <p:attrNameLst>
                                          <p:attrName>ppt_h</p:attrName>
                                        </p:attrNameLst>
                                      </p:cBhvr>
                                      <p:tavLst>
                                        <p:tav tm="0">
                                          <p:val>
                                            <p:fltVal val="0"/>
                                          </p:val>
                                        </p:tav>
                                        <p:tav tm="100000">
                                          <p:val>
                                            <p:strVal val="#ppt_h"/>
                                          </p:val>
                                        </p:tav>
                                      </p:tavLst>
                                    </p:anim>
                                    <p:animEffect transition="in" filter="fade">
                                      <p:cBhvr>
                                        <p:cTn id="106" dur="250"/>
                                        <p:tgtEl>
                                          <p:spTgt spid="278"/>
                                        </p:tgtEl>
                                      </p:cBhvr>
                                    </p:animEffect>
                                  </p:childTnLst>
                                </p:cTn>
                              </p:par>
                            </p:childTnLst>
                          </p:cTn>
                        </p:par>
                        <p:par>
                          <p:cTn id="107" fill="hold">
                            <p:stCondLst>
                              <p:cond delay="2800"/>
                            </p:stCondLst>
                            <p:childTnLst>
                              <p:par>
                                <p:cTn id="108" presetID="53" presetClass="entr" presetSubtype="16" fill="hold" nodeType="afterEffect">
                                  <p:stCondLst>
                                    <p:cond delay="0"/>
                                  </p:stCondLst>
                                  <p:childTnLst>
                                    <p:set>
                                      <p:cBhvr>
                                        <p:cTn id="109" dur="1" fill="hold">
                                          <p:stCondLst>
                                            <p:cond delay="0"/>
                                          </p:stCondLst>
                                        </p:cTn>
                                        <p:tgtEl>
                                          <p:spTgt spid="279"/>
                                        </p:tgtEl>
                                        <p:attrNameLst>
                                          <p:attrName>style.visibility</p:attrName>
                                        </p:attrNameLst>
                                      </p:cBhvr>
                                      <p:to>
                                        <p:strVal val="visible"/>
                                      </p:to>
                                    </p:set>
                                    <p:anim calcmode="lin" valueType="num">
                                      <p:cBhvr>
                                        <p:cTn id="110" dur="250" fill="hold"/>
                                        <p:tgtEl>
                                          <p:spTgt spid="279"/>
                                        </p:tgtEl>
                                        <p:attrNameLst>
                                          <p:attrName>ppt_w</p:attrName>
                                        </p:attrNameLst>
                                      </p:cBhvr>
                                      <p:tavLst>
                                        <p:tav tm="0">
                                          <p:val>
                                            <p:fltVal val="0"/>
                                          </p:val>
                                        </p:tav>
                                        <p:tav tm="100000">
                                          <p:val>
                                            <p:strVal val="#ppt_w"/>
                                          </p:val>
                                        </p:tav>
                                      </p:tavLst>
                                    </p:anim>
                                    <p:anim calcmode="lin" valueType="num">
                                      <p:cBhvr>
                                        <p:cTn id="111" dur="250" fill="hold"/>
                                        <p:tgtEl>
                                          <p:spTgt spid="279"/>
                                        </p:tgtEl>
                                        <p:attrNameLst>
                                          <p:attrName>ppt_h</p:attrName>
                                        </p:attrNameLst>
                                      </p:cBhvr>
                                      <p:tavLst>
                                        <p:tav tm="0">
                                          <p:val>
                                            <p:fltVal val="0"/>
                                          </p:val>
                                        </p:tav>
                                        <p:tav tm="100000">
                                          <p:val>
                                            <p:strVal val="#ppt_h"/>
                                          </p:val>
                                        </p:tav>
                                      </p:tavLst>
                                    </p:anim>
                                    <p:animEffect transition="in" filter="fade">
                                      <p:cBhvr>
                                        <p:cTn id="112" dur="250"/>
                                        <p:tgtEl>
                                          <p:spTgt spid="279"/>
                                        </p:tgtEl>
                                      </p:cBhvr>
                                    </p:animEffect>
                                  </p:childTnLst>
                                </p:cTn>
                              </p:par>
                            </p:childTnLst>
                          </p:cTn>
                        </p:par>
                        <p:par>
                          <p:cTn id="113" fill="hold">
                            <p:stCondLst>
                              <p:cond delay="3050"/>
                            </p:stCondLst>
                            <p:childTnLst>
                              <p:par>
                                <p:cTn id="114" presetID="53" presetClass="entr" presetSubtype="16" fill="hold" nodeType="afterEffect">
                                  <p:stCondLst>
                                    <p:cond delay="0"/>
                                  </p:stCondLst>
                                  <p:childTnLst>
                                    <p:set>
                                      <p:cBhvr>
                                        <p:cTn id="115" dur="1" fill="hold">
                                          <p:stCondLst>
                                            <p:cond delay="0"/>
                                          </p:stCondLst>
                                        </p:cTn>
                                        <p:tgtEl>
                                          <p:spTgt spid="280"/>
                                        </p:tgtEl>
                                        <p:attrNameLst>
                                          <p:attrName>style.visibility</p:attrName>
                                        </p:attrNameLst>
                                      </p:cBhvr>
                                      <p:to>
                                        <p:strVal val="visible"/>
                                      </p:to>
                                    </p:set>
                                    <p:anim calcmode="lin" valueType="num">
                                      <p:cBhvr>
                                        <p:cTn id="116" dur="250" fill="hold"/>
                                        <p:tgtEl>
                                          <p:spTgt spid="280"/>
                                        </p:tgtEl>
                                        <p:attrNameLst>
                                          <p:attrName>ppt_w</p:attrName>
                                        </p:attrNameLst>
                                      </p:cBhvr>
                                      <p:tavLst>
                                        <p:tav tm="0">
                                          <p:val>
                                            <p:fltVal val="0"/>
                                          </p:val>
                                        </p:tav>
                                        <p:tav tm="100000">
                                          <p:val>
                                            <p:strVal val="#ppt_w"/>
                                          </p:val>
                                        </p:tav>
                                      </p:tavLst>
                                    </p:anim>
                                    <p:anim calcmode="lin" valueType="num">
                                      <p:cBhvr>
                                        <p:cTn id="117" dur="250" fill="hold"/>
                                        <p:tgtEl>
                                          <p:spTgt spid="280"/>
                                        </p:tgtEl>
                                        <p:attrNameLst>
                                          <p:attrName>ppt_h</p:attrName>
                                        </p:attrNameLst>
                                      </p:cBhvr>
                                      <p:tavLst>
                                        <p:tav tm="0">
                                          <p:val>
                                            <p:fltVal val="0"/>
                                          </p:val>
                                        </p:tav>
                                        <p:tav tm="100000">
                                          <p:val>
                                            <p:strVal val="#ppt_h"/>
                                          </p:val>
                                        </p:tav>
                                      </p:tavLst>
                                    </p:anim>
                                    <p:animEffect transition="in" filter="fade">
                                      <p:cBhvr>
                                        <p:cTn id="118" dur="250"/>
                                        <p:tgtEl>
                                          <p:spTgt spid="280"/>
                                        </p:tgtEl>
                                      </p:cBhvr>
                                    </p:animEffect>
                                  </p:childTnLst>
                                </p:cTn>
                              </p:par>
                            </p:childTnLst>
                          </p:cTn>
                        </p:par>
                      </p:childTnLst>
                    </p:cTn>
                  </p:par>
                  <p:par>
                    <p:cTn id="119" fill="hold">
                      <p:stCondLst>
                        <p:cond delay="indefinite"/>
                      </p:stCondLst>
                      <p:childTnLst>
                        <p:par>
                          <p:cTn id="120" fill="hold">
                            <p:stCondLst>
                              <p:cond delay="0"/>
                            </p:stCondLst>
                            <p:childTnLst>
                              <p:par>
                                <p:cTn id="121" presetID="16" presetClass="entr" presetSubtype="21" fill="hold" grpId="0" nodeType="clickEffect">
                                  <p:stCondLst>
                                    <p:cond delay="0"/>
                                  </p:stCondLst>
                                  <p:childTnLst>
                                    <p:set>
                                      <p:cBhvr>
                                        <p:cTn id="122" dur="1" fill="hold">
                                          <p:stCondLst>
                                            <p:cond delay="0"/>
                                          </p:stCondLst>
                                        </p:cTn>
                                        <p:tgtEl>
                                          <p:spTgt spid="281"/>
                                        </p:tgtEl>
                                        <p:attrNameLst>
                                          <p:attrName>style.visibility</p:attrName>
                                        </p:attrNameLst>
                                      </p:cBhvr>
                                      <p:to>
                                        <p:strVal val="visible"/>
                                      </p:to>
                                    </p:set>
                                    <p:animEffect transition="in" filter="barn(inVertical)">
                                      <p:cBhvr>
                                        <p:cTn id="123" dur="500"/>
                                        <p:tgtEl>
                                          <p:spTgt spid="281"/>
                                        </p:tgtEl>
                                      </p:cBhvr>
                                    </p:animEffect>
                                  </p:childTnLst>
                                </p:cTn>
                              </p:par>
                              <p:par>
                                <p:cTn id="124" presetID="16" presetClass="entr" presetSubtype="21" fill="hold" nodeType="withEffect">
                                  <p:stCondLst>
                                    <p:cond delay="0"/>
                                  </p:stCondLst>
                                  <p:childTnLst>
                                    <p:set>
                                      <p:cBhvr>
                                        <p:cTn id="125" dur="1" fill="hold">
                                          <p:stCondLst>
                                            <p:cond delay="0"/>
                                          </p:stCondLst>
                                        </p:cTn>
                                        <p:tgtEl>
                                          <p:spTgt spid="282"/>
                                        </p:tgtEl>
                                        <p:attrNameLst>
                                          <p:attrName>style.visibility</p:attrName>
                                        </p:attrNameLst>
                                      </p:cBhvr>
                                      <p:to>
                                        <p:strVal val="visible"/>
                                      </p:to>
                                    </p:set>
                                    <p:animEffect transition="in" filter="barn(inVertical)">
                                      <p:cBhvr>
                                        <p:cTn id="126" dur="500"/>
                                        <p:tgtEl>
                                          <p:spTgt spid="282"/>
                                        </p:tgtEl>
                                      </p:cBhvr>
                                    </p:animEffect>
                                  </p:childTnLst>
                                </p:cTn>
                              </p:par>
                            </p:childTnLst>
                          </p:cTn>
                        </p:par>
                      </p:childTnLst>
                    </p:cTn>
                  </p:par>
                  <p:par>
                    <p:cTn id="127" fill="hold">
                      <p:stCondLst>
                        <p:cond delay="indefinite"/>
                      </p:stCondLst>
                      <p:childTnLst>
                        <p:par>
                          <p:cTn id="128" fill="hold">
                            <p:stCondLst>
                              <p:cond delay="0"/>
                            </p:stCondLst>
                            <p:childTnLst>
                              <p:par>
                                <p:cTn id="129" presetID="31" presetClass="entr" presetSubtype="0" fill="hold" nodeType="clickEffect">
                                  <p:stCondLst>
                                    <p:cond delay="0"/>
                                  </p:stCondLst>
                                  <p:childTnLst>
                                    <p:set>
                                      <p:cBhvr>
                                        <p:cTn id="130" dur="1" fill="hold">
                                          <p:stCondLst>
                                            <p:cond delay="0"/>
                                          </p:stCondLst>
                                        </p:cTn>
                                        <p:tgtEl>
                                          <p:spTgt spid="283"/>
                                        </p:tgtEl>
                                        <p:attrNameLst>
                                          <p:attrName>style.visibility</p:attrName>
                                        </p:attrNameLst>
                                      </p:cBhvr>
                                      <p:to>
                                        <p:strVal val="visible"/>
                                      </p:to>
                                    </p:set>
                                    <p:anim calcmode="lin" valueType="num">
                                      <p:cBhvr>
                                        <p:cTn id="131" dur="1000" fill="hold"/>
                                        <p:tgtEl>
                                          <p:spTgt spid="283"/>
                                        </p:tgtEl>
                                        <p:attrNameLst>
                                          <p:attrName>ppt_w</p:attrName>
                                        </p:attrNameLst>
                                      </p:cBhvr>
                                      <p:tavLst>
                                        <p:tav tm="0">
                                          <p:val>
                                            <p:fltVal val="0"/>
                                          </p:val>
                                        </p:tav>
                                        <p:tav tm="100000">
                                          <p:val>
                                            <p:strVal val="#ppt_w"/>
                                          </p:val>
                                        </p:tav>
                                      </p:tavLst>
                                    </p:anim>
                                    <p:anim calcmode="lin" valueType="num">
                                      <p:cBhvr>
                                        <p:cTn id="132" dur="1000" fill="hold"/>
                                        <p:tgtEl>
                                          <p:spTgt spid="283"/>
                                        </p:tgtEl>
                                        <p:attrNameLst>
                                          <p:attrName>ppt_h</p:attrName>
                                        </p:attrNameLst>
                                      </p:cBhvr>
                                      <p:tavLst>
                                        <p:tav tm="0">
                                          <p:val>
                                            <p:fltVal val="0"/>
                                          </p:val>
                                        </p:tav>
                                        <p:tav tm="100000">
                                          <p:val>
                                            <p:strVal val="#ppt_h"/>
                                          </p:val>
                                        </p:tav>
                                      </p:tavLst>
                                    </p:anim>
                                    <p:anim calcmode="lin" valueType="num">
                                      <p:cBhvr>
                                        <p:cTn id="133" dur="1000" fill="hold"/>
                                        <p:tgtEl>
                                          <p:spTgt spid="283"/>
                                        </p:tgtEl>
                                        <p:attrNameLst>
                                          <p:attrName>style.rotation</p:attrName>
                                        </p:attrNameLst>
                                      </p:cBhvr>
                                      <p:tavLst>
                                        <p:tav tm="0">
                                          <p:val>
                                            <p:fltVal val="90"/>
                                          </p:val>
                                        </p:tav>
                                        <p:tav tm="100000">
                                          <p:val>
                                            <p:fltVal val="0"/>
                                          </p:val>
                                        </p:tav>
                                      </p:tavLst>
                                    </p:anim>
                                    <p:animEffect transition="in" filter="fade">
                                      <p:cBhvr>
                                        <p:cTn id="134" dur="10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366485993"/>
              </p:ext>
            </p:extLst>
          </p:nvPr>
        </p:nvGraphicFramePr>
        <p:xfrm>
          <a:off x="1452880" y="1422400"/>
          <a:ext cx="7934960" cy="462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ikdörtgen 6"/>
          <p:cNvSpPr/>
          <p:nvPr/>
        </p:nvSpPr>
        <p:spPr>
          <a:xfrm>
            <a:off x="2536553" y="827052"/>
            <a:ext cx="5472973" cy="369332"/>
          </a:xfrm>
          <a:prstGeom prst="rect">
            <a:avLst/>
          </a:prstGeom>
        </p:spPr>
        <p:txBody>
          <a:bodyPr wrap="none">
            <a:spAutoFit/>
          </a:bodyPr>
          <a:lstStyle/>
          <a:p>
            <a:r>
              <a:rPr lang="tr-TR" b="1" dirty="0">
                <a:latin typeface="Comic Sans MS" panose="030F0702030302020204" pitchFamily="66" charset="0"/>
              </a:rPr>
              <a:t>AML FAB (French–</a:t>
            </a:r>
            <a:r>
              <a:rPr lang="tr-TR" b="1" dirty="0" err="1">
                <a:latin typeface="Comic Sans MS" panose="030F0702030302020204" pitchFamily="66" charset="0"/>
              </a:rPr>
              <a:t>American</a:t>
            </a:r>
            <a:r>
              <a:rPr lang="tr-TR" b="1" dirty="0">
                <a:latin typeface="Comic Sans MS" panose="030F0702030302020204" pitchFamily="66" charset="0"/>
              </a:rPr>
              <a:t>–British) sınıflaması</a:t>
            </a:r>
            <a:endParaRPr lang="tr-TR" dirty="0"/>
          </a:p>
        </p:txBody>
      </p:sp>
      <p:sp>
        <p:nvSpPr>
          <p:cNvPr id="9" name="Dikdörtgen 8"/>
          <p:cNvSpPr/>
          <p:nvPr/>
        </p:nvSpPr>
        <p:spPr>
          <a:xfrm>
            <a:off x="180507" y="493780"/>
            <a:ext cx="2135521" cy="400110"/>
          </a:xfrm>
          <a:prstGeom prst="rect">
            <a:avLst/>
          </a:prstGeom>
        </p:spPr>
        <p:txBody>
          <a:bodyPr wrap="none">
            <a:spAutoFit/>
          </a:bodyPr>
          <a:lstStyle/>
          <a:p>
            <a:r>
              <a:rPr lang="tr-TR" sz="2000" b="1" dirty="0">
                <a:latin typeface="Comic Sans MS" panose="030F0702030302020204" pitchFamily="66" charset="0"/>
              </a:rPr>
              <a:t>AML sınıflaması</a:t>
            </a:r>
            <a:endParaRPr lang="tr-TR" sz="2000" dirty="0"/>
          </a:p>
        </p:txBody>
      </p:sp>
    </p:spTree>
    <p:extLst>
      <p:ext uri="{BB962C8B-B14F-4D97-AF65-F5344CB8AC3E}">
        <p14:creationId xmlns:p14="http://schemas.microsoft.com/office/powerpoint/2010/main" val="3371830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3776" y="760403"/>
            <a:ext cx="7010400" cy="1178278"/>
          </a:xfrm>
        </p:spPr>
        <p:txBody>
          <a:bodyPr>
            <a:normAutofit/>
          </a:bodyPr>
          <a:lstStyle/>
          <a:p>
            <a:r>
              <a:rPr lang="tr-TR" sz="2000" b="1" dirty="0">
                <a:latin typeface="Comic Sans MS" panose="030F0702030302020204" pitchFamily="66" charset="0"/>
              </a:rPr>
              <a:t/>
            </a:r>
            <a:br>
              <a:rPr lang="tr-TR" sz="2000" b="1" dirty="0">
                <a:latin typeface="Comic Sans MS" panose="030F0702030302020204" pitchFamily="66" charset="0"/>
              </a:rPr>
            </a:br>
            <a:r>
              <a:rPr lang="tr-TR" sz="2000" b="1" dirty="0">
                <a:latin typeface="Comic Sans MS" panose="030F0702030302020204" pitchFamily="66" charset="0"/>
              </a:rPr>
              <a:t>WHO: Dünya Sağlık Örgütü (2016) </a:t>
            </a:r>
          </a:p>
        </p:txBody>
      </p:sp>
      <p:sp>
        <p:nvSpPr>
          <p:cNvPr id="4" name="İçerik Yer Tutucusu 2"/>
          <p:cNvSpPr>
            <a:spLocks noGrp="1"/>
          </p:cNvSpPr>
          <p:nvPr>
            <p:ph idx="1"/>
          </p:nvPr>
        </p:nvSpPr>
        <p:spPr>
          <a:xfrm>
            <a:off x="1232176" y="1691794"/>
            <a:ext cx="4833343" cy="3584398"/>
          </a:xfrm>
        </p:spPr>
        <p:txBody>
          <a:bodyPr>
            <a:noAutofit/>
          </a:bodyPr>
          <a:lstStyle/>
          <a:p>
            <a:pPr marL="0" indent="0">
              <a:lnSpc>
                <a:spcPct val="130000"/>
              </a:lnSpc>
              <a:buNone/>
            </a:pPr>
            <a:r>
              <a:rPr lang="tr-TR" sz="1200" b="1" dirty="0">
                <a:latin typeface="Comic Sans MS" panose="030F0702030302020204" pitchFamily="66" charset="0"/>
                <a:ea typeface="Calibri" charset="0"/>
                <a:cs typeface="Calibri" charset="0"/>
              </a:rPr>
              <a:t>1. Tekrarlayan Genetik Anomalilerle Seyreden AML</a:t>
            </a:r>
          </a:p>
          <a:p>
            <a:pPr>
              <a:lnSpc>
                <a:spcPct val="130000"/>
              </a:lnSpc>
            </a:pPr>
            <a:r>
              <a:rPr lang="tr-TR" sz="1200" dirty="0" smtClean="0">
                <a:latin typeface="Comic Sans MS" panose="030F0702030302020204" pitchFamily="66" charset="0"/>
                <a:ea typeface="Calibri" charset="0"/>
                <a:cs typeface="Calibri" charset="0"/>
              </a:rPr>
              <a:t>t(8;21</a:t>
            </a:r>
            <a:r>
              <a:rPr lang="tr-TR" sz="1200" dirty="0">
                <a:latin typeface="Comic Sans MS" panose="030F0702030302020204" pitchFamily="66" charset="0"/>
                <a:ea typeface="Calibri" charset="0"/>
                <a:cs typeface="Calibri" charset="0"/>
              </a:rPr>
              <a:t>)(q22;q22), (AML 1/ETO) ile AML</a:t>
            </a:r>
          </a:p>
          <a:p>
            <a:pPr>
              <a:lnSpc>
                <a:spcPct val="130000"/>
              </a:lnSpc>
            </a:pPr>
            <a:r>
              <a:rPr lang="tr-TR" sz="1200" dirty="0" smtClean="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inv</a:t>
            </a:r>
            <a:r>
              <a:rPr lang="tr-TR" sz="1200" dirty="0">
                <a:latin typeface="Comic Sans MS" panose="030F0702030302020204" pitchFamily="66" charset="0"/>
                <a:ea typeface="Calibri" charset="0"/>
                <a:cs typeface="Calibri" charset="0"/>
              </a:rPr>
              <a:t>(16)(p13q229 veya t(16;16) ile AML</a:t>
            </a:r>
          </a:p>
          <a:p>
            <a:pPr>
              <a:lnSpc>
                <a:spcPct val="13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promiyelositer</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r>
              <a:rPr lang="tr-TR" sz="1200" dirty="0">
                <a:latin typeface="Comic Sans MS" panose="030F0702030302020204" pitchFamily="66" charset="0"/>
                <a:ea typeface="Calibri" charset="0"/>
                <a:cs typeface="Calibri" charset="0"/>
              </a:rPr>
              <a:t> (t(15;17), ile AML)</a:t>
            </a:r>
          </a:p>
          <a:p>
            <a:pPr>
              <a:lnSpc>
                <a:spcPct val="130000"/>
              </a:lnSpc>
            </a:pPr>
            <a:r>
              <a:rPr lang="tr-TR" sz="1200" dirty="0">
                <a:latin typeface="Comic Sans MS" panose="030F0702030302020204" pitchFamily="66" charset="0"/>
                <a:ea typeface="Calibri" charset="0"/>
                <a:cs typeface="Calibri" charset="0"/>
              </a:rPr>
              <a:t>11q23 (MLL) anomalisi ile AML</a:t>
            </a:r>
          </a:p>
          <a:p>
            <a:pPr>
              <a:lnSpc>
                <a:spcPct val="130000"/>
              </a:lnSpc>
            </a:pPr>
            <a:r>
              <a:rPr lang="tr-TR" sz="1200" dirty="0">
                <a:latin typeface="Comic Sans MS" panose="030F0702030302020204" pitchFamily="66" charset="0"/>
                <a:ea typeface="Calibri" charset="0"/>
                <a:cs typeface="Calibri" charset="0"/>
              </a:rPr>
              <a:t>t(9;11), ile AML</a:t>
            </a:r>
          </a:p>
          <a:p>
            <a:pPr>
              <a:lnSpc>
                <a:spcPct val="130000"/>
              </a:lnSpc>
            </a:pPr>
            <a:r>
              <a:rPr lang="tr-TR" sz="1200" dirty="0">
                <a:latin typeface="Comic Sans MS" panose="030F0702030302020204" pitchFamily="66" charset="0"/>
                <a:ea typeface="Calibri" charset="0"/>
                <a:cs typeface="Calibri" charset="0"/>
              </a:rPr>
              <a:t>t(6;9), ile AML</a:t>
            </a:r>
          </a:p>
          <a:p>
            <a:pPr>
              <a:lnSpc>
                <a:spcPct val="130000"/>
              </a:lnSpc>
            </a:pPr>
            <a:r>
              <a:rPr lang="tr-TR" sz="1200" dirty="0">
                <a:latin typeface="Comic Sans MS" panose="030F0702030302020204" pitchFamily="66" charset="0"/>
                <a:ea typeface="Calibri" charset="0"/>
                <a:cs typeface="Calibri" charset="0"/>
              </a:rPr>
              <a:t>İnv3 veya t(9;11), ile AML</a:t>
            </a:r>
          </a:p>
          <a:p>
            <a:pPr>
              <a:lnSpc>
                <a:spcPct val="130000"/>
              </a:lnSpc>
            </a:pPr>
            <a:r>
              <a:rPr lang="is-IS" sz="1200" dirty="0">
                <a:latin typeface="Comic Sans MS" panose="030F0702030302020204" pitchFamily="66" charset="0"/>
                <a:ea typeface="Calibri" charset="0"/>
                <a:cs typeface="Calibri" charset="0"/>
              </a:rPr>
              <a:t>t(1;22) </a:t>
            </a:r>
            <a:r>
              <a:rPr lang="tr-TR" sz="1200" dirty="0">
                <a:latin typeface="Comic Sans MS" panose="030F0702030302020204" pitchFamily="66" charset="0"/>
                <a:ea typeface="Calibri" charset="0"/>
                <a:cs typeface="Calibri" charset="0"/>
              </a:rPr>
              <a:t>ile AML</a:t>
            </a:r>
          </a:p>
          <a:p>
            <a:pPr>
              <a:lnSpc>
                <a:spcPct val="130000"/>
              </a:lnSpc>
            </a:pPr>
            <a:r>
              <a:rPr lang="tr-TR" sz="1200" dirty="0">
                <a:latin typeface="Comic Sans MS" panose="030F0702030302020204" pitchFamily="66" charset="0"/>
              </a:rPr>
              <a:t>CEBPA mutasyonu ile AML</a:t>
            </a:r>
          </a:p>
          <a:p>
            <a:pPr>
              <a:lnSpc>
                <a:spcPct val="130000"/>
              </a:lnSpc>
            </a:pPr>
            <a:r>
              <a:rPr lang="tr-TR" sz="1200" dirty="0">
                <a:latin typeface="Comic Sans MS" panose="030F0702030302020204" pitchFamily="66" charset="0"/>
              </a:rPr>
              <a:t>NPM1 mutasyonu ile AML</a:t>
            </a:r>
            <a:endParaRPr lang="tr-TR" sz="1200" dirty="0">
              <a:latin typeface="Comic Sans MS" panose="030F0702030302020204" pitchFamily="66" charset="0"/>
              <a:ea typeface="Calibri" charset="0"/>
              <a:cs typeface="Calibri" charset="0"/>
            </a:endParaRPr>
          </a:p>
          <a:p>
            <a:pPr marL="0" indent="0">
              <a:lnSpc>
                <a:spcPct val="130000"/>
              </a:lnSpc>
              <a:buNone/>
            </a:pPr>
            <a:r>
              <a:rPr lang="tr-TR" sz="1200" b="1" dirty="0">
                <a:latin typeface="Comic Sans MS" panose="030F0702030302020204" pitchFamily="66" charset="0"/>
                <a:ea typeface="Calibri" charset="0"/>
                <a:cs typeface="Calibri" charset="0"/>
              </a:rPr>
              <a:t>2. </a:t>
            </a:r>
            <a:r>
              <a:rPr lang="tr-TR" sz="1200" b="1" dirty="0" err="1">
                <a:latin typeface="Comic Sans MS" panose="030F0702030302020204" pitchFamily="66" charset="0"/>
                <a:ea typeface="Calibri" charset="0"/>
                <a:cs typeface="Calibri" charset="0"/>
              </a:rPr>
              <a:t>Myelodisplastik</a:t>
            </a:r>
            <a:r>
              <a:rPr lang="tr-TR" sz="1200" b="1" dirty="0">
                <a:latin typeface="Comic Sans MS" panose="030F0702030302020204" pitchFamily="66" charset="0"/>
                <a:ea typeface="Calibri" charset="0"/>
                <a:cs typeface="Calibri" charset="0"/>
              </a:rPr>
              <a:t> değişikler ile AML</a:t>
            </a:r>
            <a:r>
              <a:rPr lang="tr-TR" sz="1200" dirty="0">
                <a:latin typeface="Comic Sans MS" panose="030F0702030302020204" pitchFamily="66" charset="0"/>
                <a:ea typeface="Calibri" charset="0"/>
                <a:cs typeface="Calibri" charset="0"/>
              </a:rPr>
              <a:t> </a:t>
            </a:r>
          </a:p>
          <a:p>
            <a:pPr marL="0" indent="0">
              <a:lnSpc>
                <a:spcPct val="130000"/>
              </a:lnSpc>
              <a:buNone/>
            </a:pPr>
            <a:r>
              <a:rPr lang="tr-TR" sz="1200" b="1" dirty="0">
                <a:latin typeface="Comic Sans MS" panose="030F0702030302020204" pitchFamily="66" charset="0"/>
                <a:ea typeface="Calibri" charset="0"/>
                <a:cs typeface="Calibri" charset="0"/>
              </a:rPr>
              <a:t>3. Tedaviye İkincil AML ve MDS</a:t>
            </a:r>
          </a:p>
        </p:txBody>
      </p:sp>
      <p:sp>
        <p:nvSpPr>
          <p:cNvPr id="5" name="İçerik Yer Tutucusu 2"/>
          <p:cNvSpPr txBox="1">
            <a:spLocks/>
          </p:cNvSpPr>
          <p:nvPr/>
        </p:nvSpPr>
        <p:spPr>
          <a:xfrm>
            <a:off x="6533988" y="1691794"/>
            <a:ext cx="4916332" cy="4160462"/>
          </a:xfrm>
          <a:prstGeom prst="rect">
            <a:avLst/>
          </a:prstGeom>
        </p:spPr>
        <p:txBody>
          <a:bodyPr vert="horz" lIns="81280" tIns="40640" rIns="81280" bIns="4064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tr-TR" sz="1200" b="1" dirty="0">
                <a:latin typeface="Comic Sans MS" panose="030F0702030302020204" pitchFamily="66" charset="0"/>
                <a:ea typeface="Calibri" charset="0"/>
                <a:cs typeface="Calibri" charset="0"/>
              </a:rPr>
              <a:t>4. Tanımlanan Gruplara Girmeyen AML</a:t>
            </a:r>
          </a:p>
          <a:p>
            <a:pPr>
              <a:lnSpc>
                <a:spcPct val="150000"/>
              </a:lnSpc>
            </a:pPr>
            <a:r>
              <a:rPr lang="tr-TR" sz="1200" dirty="0">
                <a:latin typeface="Comic Sans MS" panose="030F0702030302020204" pitchFamily="66" charset="0"/>
                <a:ea typeface="Calibri" charset="0"/>
                <a:cs typeface="Calibri" charset="0"/>
              </a:rPr>
              <a:t>Minimal </a:t>
            </a:r>
            <a:r>
              <a:rPr lang="tr-TR" sz="1200" dirty="0" err="1">
                <a:latin typeface="Comic Sans MS" panose="030F0702030302020204" pitchFamily="66" charset="0"/>
                <a:ea typeface="Calibri" charset="0"/>
                <a:cs typeface="Calibri" charset="0"/>
              </a:rPr>
              <a:t>farklılaşma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gösteren</a:t>
            </a:r>
            <a:r>
              <a:rPr lang="tr-TR" sz="1200" dirty="0">
                <a:latin typeface="Comic Sans MS" panose="030F0702030302020204" pitchFamily="66" charset="0"/>
                <a:ea typeface="Calibri" charset="0"/>
                <a:cs typeface="Calibri" charset="0"/>
              </a:rPr>
              <a:t> AML</a:t>
            </a:r>
          </a:p>
          <a:p>
            <a:pPr>
              <a:lnSpc>
                <a:spcPct val="150000"/>
              </a:lnSpc>
            </a:pPr>
            <a:r>
              <a:rPr lang="tr-TR" sz="1200" dirty="0" err="1">
                <a:latin typeface="Comic Sans MS" panose="030F0702030302020204" pitchFamily="66" charset="0"/>
                <a:ea typeface="Calibri" charset="0"/>
                <a:cs typeface="Calibri" charset="0"/>
              </a:rPr>
              <a:t>Olgunlaşma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göstermeyen</a:t>
            </a:r>
            <a:r>
              <a:rPr lang="tr-TR" sz="1200" dirty="0">
                <a:latin typeface="Comic Sans MS" panose="030F0702030302020204" pitchFamily="66" charset="0"/>
                <a:ea typeface="Calibri" charset="0"/>
                <a:cs typeface="Calibri" charset="0"/>
              </a:rPr>
              <a:t> AML</a:t>
            </a:r>
          </a:p>
          <a:p>
            <a:pPr>
              <a:lnSpc>
                <a:spcPct val="150000"/>
              </a:lnSpc>
            </a:pPr>
            <a:r>
              <a:rPr lang="tr-TR" sz="1200" dirty="0" err="1">
                <a:latin typeface="Comic Sans MS" panose="030F0702030302020204" pitchFamily="66" charset="0"/>
                <a:ea typeface="Calibri" charset="0"/>
                <a:cs typeface="Calibri" charset="0"/>
              </a:rPr>
              <a:t>Olgunlaşma</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gösteren</a:t>
            </a:r>
            <a:r>
              <a:rPr lang="tr-TR" sz="1200" dirty="0">
                <a:latin typeface="Comic Sans MS" panose="030F0702030302020204" pitchFamily="66" charset="0"/>
                <a:ea typeface="Calibri" charset="0"/>
                <a:cs typeface="Calibri" charset="0"/>
              </a:rPr>
              <a:t> AML</a:t>
            </a: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miyelomonositik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monoblastik</a:t>
            </a:r>
            <a:r>
              <a:rPr lang="tr-TR" sz="1200" dirty="0">
                <a:latin typeface="Comic Sans MS" panose="030F0702030302020204" pitchFamily="66" charset="0"/>
                <a:ea typeface="Calibri" charset="0"/>
                <a:cs typeface="Calibri" charset="0"/>
              </a:rPr>
              <a:t>/</a:t>
            </a:r>
            <a:r>
              <a:rPr lang="tr-TR" sz="1200" dirty="0" err="1">
                <a:latin typeface="Comic Sans MS" panose="030F0702030302020204" pitchFamily="66" charset="0"/>
                <a:ea typeface="Calibri" charset="0"/>
                <a:cs typeface="Calibri" charset="0"/>
              </a:rPr>
              <a:t>monositer</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miyelofibrozis</a:t>
            </a:r>
            <a:r>
              <a:rPr lang="tr-TR" sz="1200" dirty="0">
                <a:latin typeface="Comic Sans MS" panose="030F0702030302020204" pitchFamily="66" charset="0"/>
                <a:ea typeface="Calibri" charset="0"/>
                <a:cs typeface="Calibri" charset="0"/>
              </a:rPr>
              <a:t> ile </a:t>
            </a:r>
            <a:r>
              <a:rPr lang="tr-TR" sz="1200" dirty="0" err="1">
                <a:latin typeface="Comic Sans MS" panose="030F0702030302020204" pitchFamily="66" charset="0"/>
                <a:ea typeface="Calibri" charset="0"/>
                <a:cs typeface="Calibri" charset="0"/>
              </a:rPr>
              <a:t>panmiyeloz</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err="1" smtClean="0">
                <a:latin typeface="Comic Sans MS" panose="030F0702030302020204" pitchFamily="66" charset="0"/>
                <a:ea typeface="Calibri" charset="0"/>
                <a:cs typeface="Calibri" charset="0"/>
              </a:rPr>
              <a:t>Pur</a:t>
            </a:r>
            <a:r>
              <a:rPr lang="tr-TR" sz="1200" dirty="0" smtClean="0">
                <a:latin typeface="Comic Sans MS" panose="030F0702030302020204" pitchFamily="66" charset="0"/>
                <a:ea typeface="Calibri" charset="0"/>
                <a:cs typeface="Calibri" charset="0"/>
              </a:rPr>
              <a:t> </a:t>
            </a:r>
            <a:r>
              <a:rPr lang="tr-TR" sz="1200" dirty="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eritrolösemi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megakaryoblastik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Akut </a:t>
            </a:r>
            <a:r>
              <a:rPr lang="tr-TR" sz="1200" dirty="0" err="1">
                <a:latin typeface="Comic Sans MS" panose="030F0702030302020204" pitchFamily="66" charset="0"/>
                <a:ea typeface="Calibri" charset="0"/>
                <a:cs typeface="Calibri" charset="0"/>
              </a:rPr>
              <a:t>bazofilik</a:t>
            </a:r>
            <a:r>
              <a:rPr lang="tr-TR" sz="1200" dirty="0">
                <a:latin typeface="Comic Sans MS" panose="030F0702030302020204" pitchFamily="66" charset="0"/>
                <a:ea typeface="Calibri" charset="0"/>
                <a:cs typeface="Calibri" charset="0"/>
              </a:rPr>
              <a:t> </a:t>
            </a:r>
            <a:r>
              <a:rPr lang="tr-TR" sz="1200" dirty="0" err="1">
                <a:latin typeface="Comic Sans MS" panose="030F0702030302020204" pitchFamily="66" charset="0"/>
                <a:ea typeface="Calibri" charset="0"/>
                <a:cs typeface="Calibri" charset="0"/>
              </a:rPr>
              <a:t>lö</a:t>
            </a:r>
            <a:r>
              <a:rPr lang="tr-TR" sz="1200" dirty="0" err="1" smtClean="0">
                <a:latin typeface="Comic Sans MS" panose="030F0702030302020204" pitchFamily="66" charset="0"/>
                <a:ea typeface="Calibri" charset="0"/>
                <a:cs typeface="Calibri" charset="0"/>
              </a:rPr>
              <a:t>semi</a:t>
            </a:r>
            <a:endParaRPr lang="tr-TR" sz="1200" dirty="0">
              <a:latin typeface="Comic Sans MS" panose="030F0702030302020204" pitchFamily="66" charset="0"/>
              <a:ea typeface="Calibri" charset="0"/>
              <a:cs typeface="Calibri" charset="0"/>
            </a:endParaRPr>
          </a:p>
          <a:p>
            <a:pPr>
              <a:lnSpc>
                <a:spcPct val="150000"/>
              </a:lnSpc>
            </a:pPr>
            <a:r>
              <a:rPr lang="tr-TR" sz="1200" dirty="0" smtClean="0">
                <a:latin typeface="Comic Sans MS" panose="030F0702030302020204" pitchFamily="66" charset="0"/>
                <a:ea typeface="Calibri" charset="0"/>
                <a:cs typeface="Calibri" charset="0"/>
              </a:rPr>
              <a:t>Myeloid </a:t>
            </a:r>
            <a:r>
              <a:rPr lang="tr-TR" sz="1200" dirty="0">
                <a:latin typeface="Comic Sans MS" panose="030F0702030302020204" pitchFamily="66" charset="0"/>
                <a:ea typeface="Calibri" charset="0"/>
                <a:cs typeface="Calibri" charset="0"/>
              </a:rPr>
              <a:t>sarkom</a:t>
            </a:r>
          </a:p>
          <a:p>
            <a:pPr>
              <a:lnSpc>
                <a:spcPct val="150000"/>
              </a:lnSpc>
            </a:pPr>
            <a:endParaRPr lang="tr-TR" sz="1200" dirty="0">
              <a:latin typeface="Comic Sans MS" panose="030F0702030302020204" pitchFamily="66" charset="0"/>
              <a:ea typeface="Calibri" charset="0"/>
              <a:cs typeface="Calibri" charset="0"/>
            </a:endParaRPr>
          </a:p>
        </p:txBody>
      </p:sp>
      <p:sp>
        <p:nvSpPr>
          <p:cNvPr id="6" name="Dikdörtgen 5"/>
          <p:cNvSpPr/>
          <p:nvPr/>
        </p:nvSpPr>
        <p:spPr>
          <a:xfrm>
            <a:off x="180507" y="493780"/>
            <a:ext cx="2135521" cy="400110"/>
          </a:xfrm>
          <a:prstGeom prst="rect">
            <a:avLst/>
          </a:prstGeom>
        </p:spPr>
        <p:txBody>
          <a:bodyPr wrap="none">
            <a:spAutoFit/>
          </a:bodyPr>
          <a:lstStyle/>
          <a:p>
            <a:r>
              <a:rPr lang="tr-TR" sz="2000" b="1" dirty="0">
                <a:latin typeface="Comic Sans MS" panose="030F0702030302020204" pitchFamily="66" charset="0"/>
              </a:rPr>
              <a:t>AML sınıflaması</a:t>
            </a:r>
            <a:endParaRPr lang="tr-TR" sz="2000" dirty="0"/>
          </a:p>
        </p:txBody>
      </p:sp>
    </p:spTree>
    <p:extLst>
      <p:ext uri="{BB962C8B-B14F-4D97-AF65-F5344CB8AC3E}">
        <p14:creationId xmlns:p14="http://schemas.microsoft.com/office/powerpoint/2010/main" val="2621593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3347875" y="1086930"/>
            <a:ext cx="6090765" cy="891250"/>
          </a:xfrm>
        </p:spPr>
        <p:txBody>
          <a:bodyPr>
            <a:normAutofit/>
          </a:bodyPr>
          <a:lstStyle/>
          <a:p>
            <a:r>
              <a:rPr lang="en-US" sz="1800" b="1" dirty="0" smtClean="0">
                <a:latin typeface="Comic Sans MS" panose="030F0702030302020204" pitchFamily="66" charset="0"/>
              </a:rPr>
              <a:t>ALL  FAB</a:t>
            </a:r>
            <a:r>
              <a:rPr lang="tr-TR" sz="1800" b="1" dirty="0">
                <a:latin typeface="Comic Sans MS" panose="030F0702030302020204" pitchFamily="66" charset="0"/>
              </a:rPr>
              <a:t> (French–</a:t>
            </a:r>
            <a:r>
              <a:rPr lang="tr-TR" sz="1800" b="1" dirty="0" err="1">
                <a:latin typeface="Comic Sans MS" panose="030F0702030302020204" pitchFamily="66" charset="0"/>
              </a:rPr>
              <a:t>American</a:t>
            </a:r>
            <a:r>
              <a:rPr lang="tr-TR" sz="1800" b="1" dirty="0">
                <a:latin typeface="Comic Sans MS" panose="030F0702030302020204" pitchFamily="66" charset="0"/>
              </a:rPr>
              <a:t>–British)</a:t>
            </a:r>
            <a:r>
              <a:rPr lang="en-US" sz="1800" b="1" dirty="0" smtClean="0">
                <a:latin typeface="Comic Sans MS" panose="030F0702030302020204" pitchFamily="66" charset="0"/>
              </a:rPr>
              <a:t> </a:t>
            </a:r>
            <a:r>
              <a:rPr lang="tr-TR" sz="1800" b="1" dirty="0" smtClean="0">
                <a:latin typeface="Comic Sans MS" panose="030F0702030302020204" pitchFamily="66" charset="0"/>
              </a:rPr>
              <a:t>sınıflaması</a:t>
            </a:r>
            <a:endParaRPr lang="en-US" sz="1800" b="1" dirty="0">
              <a:latin typeface="Comic Sans MS" panose="030F0702030302020204" pitchFamily="66" charset="0"/>
            </a:endParaRPr>
          </a:p>
        </p:txBody>
      </p:sp>
      <p:sp>
        <p:nvSpPr>
          <p:cNvPr id="2" name="Dikdörtgen 1"/>
          <p:cNvSpPr/>
          <p:nvPr/>
        </p:nvSpPr>
        <p:spPr>
          <a:xfrm>
            <a:off x="668021" y="5584892"/>
            <a:ext cx="11168379" cy="369332"/>
          </a:xfrm>
          <a:prstGeom prst="rect">
            <a:avLst/>
          </a:prstGeom>
        </p:spPr>
        <p:txBody>
          <a:bodyPr wrap="square">
            <a:spAutoFit/>
          </a:bodyPr>
          <a:lstStyle/>
          <a:p>
            <a:r>
              <a:rPr lang="tr-TR" dirty="0">
                <a:latin typeface="Comic Sans MS" panose="030F0702030302020204" pitchFamily="66" charset="0"/>
              </a:rPr>
              <a:t>FAB sınıflaması morfolojiye dayanarak yapılır ve çok az </a:t>
            </a:r>
            <a:r>
              <a:rPr lang="tr-TR" dirty="0" err="1">
                <a:latin typeface="Comic Sans MS" panose="030F0702030302020204" pitchFamily="66" charset="0"/>
              </a:rPr>
              <a:t>prognostik</a:t>
            </a:r>
            <a:r>
              <a:rPr lang="tr-TR" dirty="0">
                <a:latin typeface="Comic Sans MS" panose="030F0702030302020204" pitchFamily="66" charset="0"/>
              </a:rPr>
              <a:t> ve tedaviye yol gösterici bilgi verir. </a:t>
            </a:r>
            <a:endParaRPr lang="en-US" dirty="0">
              <a:latin typeface="Comic Sans MS" panose="030F0702030302020204" pitchFamily="66" charset="0"/>
            </a:endParaRPr>
          </a:p>
        </p:txBody>
      </p:sp>
      <p:graphicFrame>
        <p:nvGraphicFramePr>
          <p:cNvPr id="5" name="Diyagram 4"/>
          <p:cNvGraphicFramePr/>
          <p:nvPr>
            <p:extLst>
              <p:ext uri="{D42A27DB-BD31-4B8C-83A1-F6EECF244321}">
                <p14:modId xmlns:p14="http://schemas.microsoft.com/office/powerpoint/2010/main" val="2204986631"/>
              </p:ext>
            </p:extLst>
          </p:nvPr>
        </p:nvGraphicFramePr>
        <p:xfrm>
          <a:off x="1183795" y="1863596"/>
          <a:ext cx="9595966" cy="3551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Dikdörtgen 9"/>
          <p:cNvSpPr/>
          <p:nvPr/>
        </p:nvSpPr>
        <p:spPr>
          <a:xfrm>
            <a:off x="180507" y="493780"/>
            <a:ext cx="2050561" cy="400110"/>
          </a:xfrm>
          <a:prstGeom prst="rect">
            <a:avLst/>
          </a:prstGeom>
        </p:spPr>
        <p:txBody>
          <a:bodyPr wrap="none">
            <a:spAutoFit/>
          </a:bodyPr>
          <a:lstStyle/>
          <a:p>
            <a:r>
              <a:rPr lang="tr-TR" sz="2000" b="1" dirty="0" smtClean="0">
                <a:latin typeface="Comic Sans MS" panose="030F0702030302020204" pitchFamily="66" charset="0"/>
              </a:rPr>
              <a:t>ALL </a:t>
            </a:r>
            <a:r>
              <a:rPr lang="tr-TR" sz="2000" b="1" dirty="0">
                <a:latin typeface="Comic Sans MS" panose="030F0702030302020204" pitchFamily="66" charset="0"/>
              </a:rPr>
              <a:t>sınıflaması</a:t>
            </a:r>
            <a:endParaRPr lang="tr-TR" sz="2000" dirty="0"/>
          </a:p>
        </p:txBody>
      </p:sp>
    </p:spTree>
    <p:extLst>
      <p:ext uri="{BB962C8B-B14F-4D97-AF65-F5344CB8AC3E}">
        <p14:creationId xmlns:p14="http://schemas.microsoft.com/office/powerpoint/2010/main" val="3318805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85645" y="598636"/>
            <a:ext cx="7886700" cy="1325563"/>
          </a:xfrm>
        </p:spPr>
        <p:txBody>
          <a:bodyPr>
            <a:normAutofit/>
          </a:bodyPr>
          <a:lstStyle/>
          <a:p>
            <a:r>
              <a:rPr lang="tr-TR" sz="2800" b="1" dirty="0" smtClean="0">
                <a:latin typeface="Comic Sans MS" panose="030F0702030302020204" pitchFamily="66" charset="0"/>
              </a:rPr>
              <a:t/>
            </a:r>
            <a:br>
              <a:rPr lang="tr-TR" sz="2800" b="1" dirty="0" smtClean="0">
                <a:latin typeface="Comic Sans MS" panose="030F0702030302020204" pitchFamily="66" charset="0"/>
              </a:rPr>
            </a:br>
            <a:r>
              <a:rPr lang="tr-TR" sz="2400" b="1" dirty="0" smtClean="0">
                <a:latin typeface="Comic Sans MS" panose="030F0702030302020204" pitchFamily="66" charset="0"/>
              </a:rPr>
              <a:t>WHO</a:t>
            </a:r>
            <a:r>
              <a:rPr lang="tr-TR" sz="2400" b="1" dirty="0">
                <a:latin typeface="Comic Sans MS" panose="030F0702030302020204" pitchFamily="66" charset="0"/>
              </a:rPr>
              <a:t> </a:t>
            </a:r>
            <a:r>
              <a:rPr lang="tr-TR" sz="2400" b="1" dirty="0" smtClean="0">
                <a:latin typeface="Comic Sans MS" panose="030F0702030302020204" pitchFamily="66" charset="0"/>
              </a:rPr>
              <a:t>sınıflaması (2016)</a:t>
            </a:r>
            <a:endParaRPr lang="tr-TR" sz="2400" b="1" dirty="0">
              <a:latin typeface="Comic Sans MS" panose="030F0702030302020204" pitchFamily="66" charset="0"/>
            </a:endParaRPr>
          </a:p>
        </p:txBody>
      </p:sp>
      <p:sp>
        <p:nvSpPr>
          <p:cNvPr id="3" name="İçerik Yer Tutucusu 2"/>
          <p:cNvSpPr>
            <a:spLocks noGrp="1"/>
          </p:cNvSpPr>
          <p:nvPr>
            <p:ph idx="1"/>
          </p:nvPr>
        </p:nvSpPr>
        <p:spPr>
          <a:xfrm>
            <a:off x="1750365" y="1628944"/>
            <a:ext cx="9074793" cy="4491093"/>
          </a:xfrm>
        </p:spPr>
        <p:txBody>
          <a:bodyPr>
            <a:normAutofit/>
          </a:bodyPr>
          <a:lstStyle/>
          <a:p>
            <a:pPr marL="342900" indent="-342900">
              <a:lnSpc>
                <a:spcPct val="150000"/>
              </a:lnSpc>
              <a:buFont typeface="+mj-lt"/>
              <a:buAutoNum type="arabicPeriod"/>
            </a:pPr>
            <a:r>
              <a:rPr lang="tr-TR" sz="1600" dirty="0" smtClean="0">
                <a:latin typeface="Comic Sans MS" panose="030F0702030302020204" pitchFamily="66" charset="0"/>
              </a:rPr>
              <a:t>- </a:t>
            </a:r>
            <a:r>
              <a:rPr lang="tr-TR" sz="1600" dirty="0">
                <a:latin typeface="Comic Sans MS" panose="030F0702030302020204" pitchFamily="66" charset="0"/>
              </a:rPr>
              <a:t>B- </a:t>
            </a:r>
            <a:r>
              <a:rPr lang="tr-TR" sz="1600" dirty="0" err="1">
                <a:latin typeface="Comic Sans MS" panose="030F0702030302020204" pitchFamily="66" charset="0"/>
              </a:rPr>
              <a:t>lenfoblastik</a:t>
            </a:r>
            <a:r>
              <a:rPr lang="tr-TR" sz="1600" dirty="0">
                <a:latin typeface="Comic Sans MS" panose="030F0702030302020204" pitchFamily="66" charset="0"/>
              </a:rPr>
              <a:t> lösemi, başka türlü sınıflandırılamayan ALL, </a:t>
            </a:r>
          </a:p>
          <a:p>
            <a:pPr marL="342900" indent="-342900">
              <a:lnSpc>
                <a:spcPct val="150000"/>
              </a:lnSpc>
              <a:buFont typeface="+mj-lt"/>
              <a:buAutoNum type="arabicPeriod"/>
            </a:pPr>
            <a:r>
              <a:rPr lang="tr-TR" sz="1600" dirty="0" smtClean="0">
                <a:latin typeface="Comic Sans MS" panose="030F0702030302020204" pitchFamily="66" charset="0"/>
              </a:rPr>
              <a:t>- </a:t>
            </a:r>
            <a:r>
              <a:rPr lang="tr-TR" sz="1600" dirty="0">
                <a:latin typeface="Comic Sans MS" panose="030F0702030302020204" pitchFamily="66" charset="0"/>
              </a:rPr>
              <a:t>Tekrarlayan genetik </a:t>
            </a:r>
            <a:r>
              <a:rPr lang="tr-TR" sz="1600" dirty="0" err="1">
                <a:latin typeface="Comic Sans MS" panose="030F0702030302020204" pitchFamily="66" charset="0"/>
              </a:rPr>
              <a:t>anormaliklerle</a:t>
            </a:r>
            <a:r>
              <a:rPr lang="tr-TR" sz="1600" dirty="0">
                <a:latin typeface="Comic Sans MS" panose="030F0702030302020204" pitchFamily="66" charset="0"/>
              </a:rPr>
              <a:t> seyreden B- </a:t>
            </a:r>
            <a:r>
              <a:rPr lang="tr-TR" sz="1600" dirty="0" err="1">
                <a:latin typeface="Comic Sans MS" panose="030F0702030302020204" pitchFamily="66" charset="0"/>
              </a:rPr>
              <a:t>lenfoblastik</a:t>
            </a:r>
            <a:r>
              <a:rPr lang="tr-TR" sz="1600" dirty="0">
                <a:latin typeface="Comic Sans MS" panose="030F0702030302020204" pitchFamily="66" charset="0"/>
              </a:rPr>
              <a:t> lösemi</a:t>
            </a:r>
          </a:p>
          <a:p>
            <a:pPr lvl="1">
              <a:lnSpc>
                <a:spcPct val="150000"/>
              </a:lnSpc>
            </a:pPr>
            <a:r>
              <a:rPr lang="tr-TR" sz="1600" dirty="0">
                <a:latin typeface="Comic Sans MS" panose="030F0702030302020204" pitchFamily="66" charset="0"/>
              </a:rPr>
              <a:t>t(9;22) ile seyreden B-ALL, </a:t>
            </a:r>
          </a:p>
          <a:p>
            <a:pPr lvl="1">
              <a:lnSpc>
                <a:spcPct val="150000"/>
              </a:lnSpc>
            </a:pPr>
            <a:r>
              <a:rPr lang="tr-TR" sz="1600" dirty="0">
                <a:latin typeface="Comic Sans MS" panose="030F0702030302020204" pitchFamily="66" charset="0"/>
              </a:rPr>
              <a:t>t(v;11q23.3) ile seyreden B-ALL, </a:t>
            </a:r>
          </a:p>
          <a:p>
            <a:pPr lvl="1">
              <a:lnSpc>
                <a:spcPct val="150000"/>
              </a:lnSpc>
            </a:pPr>
            <a:r>
              <a:rPr lang="tr-TR" sz="1600" dirty="0">
                <a:latin typeface="Comic Sans MS" panose="030F0702030302020204" pitchFamily="66" charset="0"/>
              </a:rPr>
              <a:t>t(12;21) ile seyreden B-ALL, </a:t>
            </a:r>
          </a:p>
          <a:p>
            <a:pPr lvl="1">
              <a:lnSpc>
                <a:spcPct val="150000"/>
              </a:lnSpc>
            </a:pPr>
            <a:r>
              <a:rPr lang="tr-TR" sz="1600" dirty="0" err="1">
                <a:latin typeface="Comic Sans MS" panose="030F0702030302020204" pitchFamily="66" charset="0"/>
              </a:rPr>
              <a:t>Hipodiploidi</a:t>
            </a:r>
            <a:r>
              <a:rPr lang="tr-TR" sz="1600" dirty="0">
                <a:latin typeface="Comic Sans MS" panose="030F0702030302020204" pitchFamily="66" charset="0"/>
              </a:rPr>
              <a:t> ile seyreden B-ALL, </a:t>
            </a:r>
          </a:p>
          <a:p>
            <a:pPr lvl="1">
              <a:lnSpc>
                <a:spcPct val="150000"/>
              </a:lnSpc>
            </a:pPr>
            <a:r>
              <a:rPr lang="tr-TR" sz="1600" dirty="0" err="1">
                <a:latin typeface="Comic Sans MS" panose="030F0702030302020204" pitchFamily="66" charset="0"/>
              </a:rPr>
              <a:t>Hiperdiploidi</a:t>
            </a:r>
            <a:r>
              <a:rPr lang="tr-TR" sz="1600" dirty="0">
                <a:latin typeface="Comic Sans MS" panose="030F0702030302020204" pitchFamily="66" charset="0"/>
              </a:rPr>
              <a:t> ile seyreden B-ALL, </a:t>
            </a:r>
          </a:p>
          <a:p>
            <a:pPr lvl="1">
              <a:lnSpc>
                <a:spcPct val="150000"/>
              </a:lnSpc>
            </a:pPr>
            <a:r>
              <a:rPr lang="tr-TR" sz="1600" dirty="0">
                <a:latin typeface="Comic Sans MS" panose="030F0702030302020204" pitchFamily="66" charset="0"/>
              </a:rPr>
              <a:t>t(5;14) ile seyreden B-ALL, </a:t>
            </a:r>
          </a:p>
          <a:p>
            <a:pPr lvl="1">
              <a:lnSpc>
                <a:spcPct val="150000"/>
              </a:lnSpc>
            </a:pPr>
            <a:r>
              <a:rPr lang="tr-TR" sz="1600" dirty="0">
                <a:latin typeface="Comic Sans MS" panose="030F0702030302020204" pitchFamily="66" charset="0"/>
              </a:rPr>
              <a:t>t(1;19) ile seyreden B-ALL</a:t>
            </a:r>
          </a:p>
          <a:p>
            <a:pPr marL="342900" indent="-342900">
              <a:lnSpc>
                <a:spcPct val="150000"/>
              </a:lnSpc>
              <a:buFont typeface="+mj-lt"/>
              <a:buAutoNum type="arabicPeriod"/>
            </a:pPr>
            <a:r>
              <a:rPr lang="tr-TR" sz="1600" dirty="0">
                <a:latin typeface="Comic Sans MS" panose="030F0702030302020204" pitchFamily="66" charset="0"/>
              </a:rPr>
              <a:t>- T - </a:t>
            </a:r>
            <a:r>
              <a:rPr lang="tr-TR" sz="1600" dirty="0" err="1">
                <a:latin typeface="Comic Sans MS" panose="030F0702030302020204" pitchFamily="66" charset="0"/>
              </a:rPr>
              <a:t>lenfoblastik</a:t>
            </a:r>
            <a:r>
              <a:rPr lang="tr-TR" sz="1600" dirty="0">
                <a:latin typeface="Comic Sans MS" panose="030F0702030302020204" pitchFamily="66" charset="0"/>
              </a:rPr>
              <a:t> lösemi</a:t>
            </a:r>
          </a:p>
          <a:p>
            <a:pPr marL="0" indent="0">
              <a:lnSpc>
                <a:spcPct val="150000"/>
              </a:lnSpc>
              <a:buNone/>
            </a:pPr>
            <a:endParaRPr lang="tr-TR" sz="1600" dirty="0">
              <a:latin typeface="Comic Sans MS" panose="030F0702030302020204" pitchFamily="66" charset="0"/>
            </a:endParaRPr>
          </a:p>
          <a:p>
            <a:pPr marL="0" indent="0">
              <a:lnSpc>
                <a:spcPct val="150000"/>
              </a:lnSpc>
              <a:buNone/>
            </a:pPr>
            <a:endParaRPr lang="tr-TR" sz="1600" dirty="0">
              <a:latin typeface="Comic Sans MS" panose="030F0702030302020204" pitchFamily="66" charset="0"/>
            </a:endParaRPr>
          </a:p>
        </p:txBody>
      </p:sp>
      <p:sp>
        <p:nvSpPr>
          <p:cNvPr id="4" name="Dikdörtgen 3"/>
          <p:cNvSpPr/>
          <p:nvPr/>
        </p:nvSpPr>
        <p:spPr>
          <a:xfrm>
            <a:off x="180507" y="493780"/>
            <a:ext cx="2050561" cy="400110"/>
          </a:xfrm>
          <a:prstGeom prst="rect">
            <a:avLst/>
          </a:prstGeom>
        </p:spPr>
        <p:txBody>
          <a:bodyPr wrap="none">
            <a:spAutoFit/>
          </a:bodyPr>
          <a:lstStyle/>
          <a:p>
            <a:r>
              <a:rPr lang="tr-TR" sz="2000" b="1" dirty="0" smtClean="0">
                <a:latin typeface="Comic Sans MS" panose="030F0702030302020204" pitchFamily="66" charset="0"/>
              </a:rPr>
              <a:t>ALL </a:t>
            </a:r>
            <a:r>
              <a:rPr lang="tr-TR" sz="2000" b="1" dirty="0">
                <a:latin typeface="Comic Sans MS" panose="030F0702030302020204" pitchFamily="66" charset="0"/>
              </a:rPr>
              <a:t>sınıflaması</a:t>
            </a:r>
            <a:endParaRPr lang="tr-TR" sz="2000" dirty="0"/>
          </a:p>
        </p:txBody>
      </p:sp>
    </p:spTree>
    <p:extLst>
      <p:ext uri="{BB962C8B-B14F-4D97-AF65-F5344CB8AC3E}">
        <p14:creationId xmlns:p14="http://schemas.microsoft.com/office/powerpoint/2010/main" val="3945137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55601" y="405113"/>
            <a:ext cx="7793037" cy="1058501"/>
          </a:xfrm>
        </p:spPr>
        <p:txBody>
          <a:bodyPr>
            <a:noAutofit/>
          </a:bodyPr>
          <a:lstStyle/>
          <a:p>
            <a:pPr eaLnBrk="1" hangingPunct="1"/>
            <a:r>
              <a:rPr lang="tr-TR" sz="4000" b="1" dirty="0">
                <a:latin typeface="Comic Sans MS" panose="030F0702030302020204" pitchFamily="66" charset="0"/>
              </a:rPr>
              <a:t/>
            </a:r>
            <a:br>
              <a:rPr lang="tr-TR" sz="4000" b="1" dirty="0">
                <a:latin typeface="Comic Sans MS" panose="030F0702030302020204" pitchFamily="66" charset="0"/>
              </a:rPr>
            </a:br>
            <a:r>
              <a:rPr lang="tr-TR" sz="4000" b="1" dirty="0">
                <a:latin typeface="Comic Sans MS" panose="030F0702030302020204" pitchFamily="66" charset="0"/>
              </a:rPr>
              <a:t>Klinik </a:t>
            </a:r>
            <a:r>
              <a:rPr lang="tr-TR" sz="4000" b="1" dirty="0" smtClean="0">
                <a:latin typeface="Comic Sans MS" panose="030F0702030302020204" pitchFamily="66" charset="0"/>
              </a:rPr>
              <a:t>Özellikler</a:t>
            </a:r>
            <a:endParaRPr lang="tr-TR" sz="4000" b="1" dirty="0">
              <a:latin typeface="Comic Sans MS" panose="030F0702030302020204" pitchFamily="66" charset="0"/>
            </a:endParaRPr>
          </a:p>
        </p:txBody>
      </p:sp>
      <p:pic>
        <p:nvPicPr>
          <p:cNvPr id="73732" name="Picture 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9225083" y="2151857"/>
            <a:ext cx="2519362" cy="1643062"/>
          </a:xfrm>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4613" y="3963194"/>
            <a:ext cx="2519362"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6"/>
          <p:cNvPicPr>
            <a:picLocks noGrp="1" noChangeAspect="1" noChangeArrowheads="1"/>
          </p:cNvPicPr>
          <p:nvPr>
            <p:ph sz="quarter" idx="3"/>
          </p:nvPr>
        </p:nvPicPr>
        <p:blipFill>
          <a:blip r:embed="rId4"/>
          <a:srcRect/>
          <a:stretch>
            <a:fillRect/>
          </a:stretch>
        </p:blipFill>
        <p:spPr>
          <a:xfrm>
            <a:off x="6672448" y="2637722"/>
            <a:ext cx="1797050" cy="1979612"/>
          </a:xfrm>
          <a:extLs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sp>
        <p:nvSpPr>
          <p:cNvPr id="8" name="Rectangle 3"/>
          <p:cNvSpPr>
            <a:spLocks noGrp="1" noChangeArrowheads="1"/>
          </p:cNvSpPr>
          <p:nvPr>
            <p:ph type="body" sz="half" idx="1"/>
          </p:nvPr>
        </p:nvSpPr>
        <p:spPr>
          <a:xfrm>
            <a:off x="790324" y="1952385"/>
            <a:ext cx="6923589" cy="3743325"/>
          </a:xfrm>
          <a:noFill/>
        </p:spPr>
        <p:txBody>
          <a:bodyPr/>
          <a:lstStyle/>
          <a:p>
            <a:pPr marL="0" indent="0">
              <a:buNone/>
            </a:pPr>
            <a:r>
              <a:rPr lang="tr-TR" dirty="0" smtClean="0">
                <a:solidFill>
                  <a:schemeClr val="hlink"/>
                </a:solidFill>
                <a:latin typeface="Comic Sans MS" panose="030F0702030302020204" pitchFamily="66" charset="0"/>
              </a:rPr>
              <a:t>Kİ yetmezliği bulguları:</a:t>
            </a:r>
          </a:p>
          <a:p>
            <a:pPr marL="0" indent="0">
              <a:buNone/>
            </a:pPr>
            <a:endParaRPr lang="tr-TR" dirty="0"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dirty="0" smtClean="0">
                <a:solidFill>
                  <a:srgbClr val="3366FF"/>
                </a:solidFill>
                <a:latin typeface="Comic Sans MS" panose="030F0702030302020204" pitchFamily="66" charset="0"/>
              </a:rPr>
              <a:t> Anemi semptom ve bulguları</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Ateş</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
            </a:r>
            <a:r>
              <a:rPr lang="tr-TR" dirty="0" err="1" smtClean="0">
                <a:solidFill>
                  <a:srgbClr val="66CCFF"/>
                </a:solidFill>
                <a:latin typeface="Comic Sans MS" panose="030F0702030302020204" pitchFamily="66" charset="0"/>
              </a:rPr>
              <a:t>Trombositopenik</a:t>
            </a:r>
            <a:r>
              <a:rPr lang="tr-TR" dirty="0" smtClean="0">
                <a:solidFill>
                  <a:srgbClr val="66CCFF"/>
                </a:solidFill>
                <a:latin typeface="Comic Sans MS" panose="030F0702030302020204" pitchFamily="66" charset="0"/>
              </a:rPr>
              <a:t> kanamalar</a:t>
            </a:r>
            <a:endParaRPr lang="tr-TR" dirty="0">
              <a:solidFill>
                <a:srgbClr val="66CCFF"/>
              </a:solidFill>
              <a:latin typeface="Comic Sans MS" panose="030F0702030302020204" pitchFamily="66" charset="0"/>
            </a:endParaRPr>
          </a:p>
        </p:txBody>
      </p:sp>
      <p:sp>
        <p:nvSpPr>
          <p:cNvPr id="2" name="Dikdörtgen 1"/>
          <p:cNvSpPr/>
          <p:nvPr/>
        </p:nvSpPr>
        <p:spPr>
          <a:xfrm>
            <a:off x="6905804" y="4691340"/>
            <a:ext cx="1095172" cy="369332"/>
          </a:xfrm>
          <a:prstGeom prst="rect">
            <a:avLst/>
          </a:prstGeom>
        </p:spPr>
        <p:txBody>
          <a:bodyPr wrap="none">
            <a:spAutoFit/>
          </a:bodyPr>
          <a:lstStyle/>
          <a:p>
            <a:r>
              <a:rPr lang="tr-TR" dirty="0" smtClean="0">
                <a:latin typeface="Comic Sans MS" panose="030F0702030302020204" pitchFamily="66" charset="0"/>
              </a:rPr>
              <a:t>Halsizlik</a:t>
            </a:r>
            <a:endParaRPr lang="tr-TR" dirty="0"/>
          </a:p>
        </p:txBody>
      </p:sp>
      <p:sp>
        <p:nvSpPr>
          <p:cNvPr id="9" name="Dikdörtgen 8"/>
          <p:cNvSpPr/>
          <p:nvPr/>
        </p:nvSpPr>
        <p:spPr>
          <a:xfrm>
            <a:off x="9702550" y="5776030"/>
            <a:ext cx="1082348" cy="369332"/>
          </a:xfrm>
          <a:prstGeom prst="rect">
            <a:avLst/>
          </a:prstGeom>
        </p:spPr>
        <p:txBody>
          <a:bodyPr wrap="none">
            <a:spAutoFit/>
          </a:bodyPr>
          <a:lstStyle/>
          <a:p>
            <a:r>
              <a:rPr lang="tr-TR" dirty="0" smtClean="0">
                <a:latin typeface="Comic Sans MS" panose="030F0702030302020204" pitchFamily="66" charset="0"/>
              </a:rPr>
              <a:t>Solukluk</a:t>
            </a:r>
            <a:endParaRPr lang="tr-TR" dirty="0"/>
          </a:p>
        </p:txBody>
      </p:sp>
      <p:sp>
        <p:nvSpPr>
          <p:cNvPr id="10" name="Dikdörtgen 9"/>
          <p:cNvSpPr/>
          <p:nvPr/>
        </p:nvSpPr>
        <p:spPr>
          <a:xfrm>
            <a:off x="9142350" y="1883054"/>
            <a:ext cx="1233030" cy="369332"/>
          </a:xfrm>
          <a:prstGeom prst="rect">
            <a:avLst/>
          </a:prstGeom>
        </p:spPr>
        <p:txBody>
          <a:bodyPr wrap="none">
            <a:spAutoFit/>
          </a:bodyPr>
          <a:lstStyle/>
          <a:p>
            <a:r>
              <a:rPr lang="tr-TR" dirty="0" smtClean="0">
                <a:latin typeface="Comic Sans MS" panose="030F0702030302020204" pitchFamily="66" charset="0"/>
              </a:rPr>
              <a:t>Yorgunluk</a:t>
            </a:r>
            <a:endParaRPr lang="tr-TR" dirty="0"/>
          </a:p>
        </p:txBody>
      </p:sp>
    </p:spTree>
    <p:extLst>
      <p:ext uri="{BB962C8B-B14F-4D97-AF65-F5344CB8AC3E}">
        <p14:creationId xmlns:p14="http://schemas.microsoft.com/office/powerpoint/2010/main" val="2075538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1" y="3270250"/>
            <a:ext cx="2879725"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6" name="Rectangle 3"/>
          <p:cNvSpPr txBox="1">
            <a:spLocks noChangeArrowheads="1"/>
          </p:cNvSpPr>
          <p:nvPr/>
        </p:nvSpPr>
        <p:spPr>
          <a:xfrm>
            <a:off x="790324" y="1952385"/>
            <a:ext cx="6923589" cy="3743325"/>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dirty="0" smtClean="0">
                <a:solidFill>
                  <a:schemeClr val="hlink"/>
                </a:solidFill>
                <a:latin typeface="Comic Sans MS" panose="030F0702030302020204" pitchFamily="66" charset="0"/>
              </a:rPr>
              <a:t>Kİ yetmezliği bulguları:</a:t>
            </a:r>
          </a:p>
          <a:p>
            <a:pPr marL="0" indent="0">
              <a:buFont typeface="Arial" panose="020B0604020202020204" pitchFamily="34" charset="0"/>
              <a:buNone/>
            </a:pPr>
            <a:endParaRPr lang="tr-TR" dirty="0"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dirty="0" smtClean="0">
                <a:solidFill>
                  <a:srgbClr val="3366FF"/>
                </a:solidFill>
                <a:latin typeface="Comic Sans MS" panose="030F0702030302020204" pitchFamily="66" charset="0"/>
              </a:rPr>
              <a:t> </a:t>
            </a:r>
            <a:r>
              <a:rPr lang="tr-TR" dirty="0" smtClean="0">
                <a:solidFill>
                  <a:srgbClr val="00B0F0"/>
                </a:solidFill>
                <a:latin typeface="Comic Sans MS" panose="030F0702030302020204" pitchFamily="66" charset="0"/>
              </a:rPr>
              <a:t>Anemi semptom ve bulguları</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
            </a:r>
            <a:r>
              <a:rPr lang="tr-TR" dirty="0" smtClean="0">
                <a:solidFill>
                  <a:srgbClr val="0066FF"/>
                </a:solidFill>
                <a:latin typeface="Comic Sans MS" panose="030F0702030302020204" pitchFamily="66" charset="0"/>
              </a:rPr>
              <a:t>Ateş</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
            </a:r>
            <a:r>
              <a:rPr lang="tr-TR" dirty="0" err="1" smtClean="0">
                <a:solidFill>
                  <a:srgbClr val="66CCFF"/>
                </a:solidFill>
                <a:latin typeface="Comic Sans MS" panose="030F0702030302020204" pitchFamily="66" charset="0"/>
              </a:rPr>
              <a:t>Trombositopenik</a:t>
            </a:r>
            <a:r>
              <a:rPr lang="tr-TR" dirty="0" smtClean="0">
                <a:solidFill>
                  <a:srgbClr val="66CCFF"/>
                </a:solidFill>
                <a:latin typeface="Comic Sans MS" panose="030F0702030302020204" pitchFamily="66" charset="0"/>
              </a:rPr>
              <a:t> kanamalar</a:t>
            </a:r>
            <a:endParaRPr lang="tr-TR" dirty="0">
              <a:solidFill>
                <a:srgbClr val="66CCFF"/>
              </a:solidFill>
              <a:latin typeface="Comic Sans MS" panose="030F0702030302020204" pitchFamily="66" charset="0"/>
            </a:endParaRPr>
          </a:p>
        </p:txBody>
      </p:sp>
    </p:spTree>
    <p:extLst>
      <p:ext uri="{BB962C8B-B14F-4D97-AF65-F5344CB8AC3E}">
        <p14:creationId xmlns:p14="http://schemas.microsoft.com/office/powerpoint/2010/main" val="41657837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638" y="1290377"/>
            <a:ext cx="25908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5" descr="A rash known as petechia or purpura, is caused by bacterial sepsis in the blood stream. Annexin-1 could help control such an infec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8638" y="3746260"/>
            <a:ext cx="25908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8" name="Rectangle 3"/>
          <p:cNvSpPr txBox="1">
            <a:spLocks noChangeArrowheads="1"/>
          </p:cNvSpPr>
          <p:nvPr/>
        </p:nvSpPr>
        <p:spPr>
          <a:xfrm>
            <a:off x="790324" y="1952385"/>
            <a:ext cx="6923589" cy="3743325"/>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dirty="0" smtClean="0">
                <a:solidFill>
                  <a:schemeClr val="hlink"/>
                </a:solidFill>
                <a:latin typeface="Comic Sans MS" panose="030F0702030302020204" pitchFamily="66" charset="0"/>
              </a:rPr>
              <a:t>Kİ yetmezliği bulguları:</a:t>
            </a:r>
          </a:p>
          <a:p>
            <a:pPr marL="0" indent="0">
              <a:buFont typeface="Arial" panose="020B0604020202020204" pitchFamily="34" charset="0"/>
              <a:buNone/>
            </a:pPr>
            <a:endParaRPr lang="tr-TR" dirty="0" smtClean="0">
              <a:solidFill>
                <a:schemeClr val="hlink"/>
              </a:solidFill>
              <a:latin typeface="Comic Sans MS" panose="030F0702030302020204" pitchFamily="66" charset="0"/>
            </a:endParaRPr>
          </a:p>
          <a:p>
            <a:pPr marL="0" indent="0">
              <a:buClr>
                <a:srgbClr val="666699"/>
              </a:buClr>
              <a:buFont typeface="Wingdings" panose="05000000000000000000" pitchFamily="2" charset="2"/>
              <a:buChar char="v"/>
            </a:pPr>
            <a:r>
              <a:rPr lang="tr-TR" dirty="0" smtClean="0">
                <a:solidFill>
                  <a:srgbClr val="3366FF"/>
                </a:solidFill>
                <a:latin typeface="Comic Sans MS" panose="030F0702030302020204" pitchFamily="66" charset="0"/>
              </a:rPr>
              <a:t> </a:t>
            </a:r>
            <a:r>
              <a:rPr lang="tr-TR" dirty="0" smtClean="0">
                <a:solidFill>
                  <a:srgbClr val="00B0F0"/>
                </a:solidFill>
                <a:latin typeface="Comic Sans MS" panose="030F0702030302020204" pitchFamily="66" charset="0"/>
              </a:rPr>
              <a:t>Anemi semptom ve bulguları</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Ateş</a:t>
            </a:r>
          </a:p>
          <a:p>
            <a:pPr marL="0" indent="0">
              <a:buClr>
                <a:srgbClr val="666699"/>
              </a:buClr>
              <a:buFont typeface="Wingdings" panose="05000000000000000000" pitchFamily="2" charset="2"/>
              <a:buChar char="v"/>
            </a:pPr>
            <a:r>
              <a:rPr lang="tr-TR" dirty="0" smtClean="0">
                <a:solidFill>
                  <a:srgbClr val="66CCFF"/>
                </a:solidFill>
                <a:latin typeface="Comic Sans MS" panose="030F0702030302020204" pitchFamily="66" charset="0"/>
              </a:rPr>
              <a:t> </a:t>
            </a:r>
            <a:r>
              <a:rPr lang="tr-TR" dirty="0" err="1" smtClean="0">
                <a:solidFill>
                  <a:srgbClr val="0066FF"/>
                </a:solidFill>
                <a:latin typeface="Comic Sans MS" panose="030F0702030302020204" pitchFamily="66" charset="0"/>
              </a:rPr>
              <a:t>Trombositopenik</a:t>
            </a:r>
            <a:r>
              <a:rPr lang="tr-TR" dirty="0" smtClean="0">
                <a:solidFill>
                  <a:srgbClr val="0066FF"/>
                </a:solidFill>
                <a:latin typeface="Comic Sans MS" panose="030F0702030302020204" pitchFamily="66" charset="0"/>
              </a:rPr>
              <a:t> kanamalar</a:t>
            </a:r>
            <a:endParaRPr lang="tr-TR" dirty="0">
              <a:solidFill>
                <a:srgbClr val="0066FF"/>
              </a:solidFill>
              <a:latin typeface="Comic Sans MS" panose="030F0702030302020204" pitchFamily="66" charset="0"/>
            </a:endParaRPr>
          </a:p>
        </p:txBody>
      </p:sp>
      <p:sp>
        <p:nvSpPr>
          <p:cNvPr id="7" name="Dikdörtgen 6"/>
          <p:cNvSpPr/>
          <p:nvPr/>
        </p:nvSpPr>
        <p:spPr>
          <a:xfrm>
            <a:off x="10868204" y="1701005"/>
            <a:ext cx="846707" cy="369332"/>
          </a:xfrm>
          <a:prstGeom prst="rect">
            <a:avLst/>
          </a:prstGeom>
        </p:spPr>
        <p:txBody>
          <a:bodyPr wrap="none">
            <a:spAutoFit/>
          </a:bodyPr>
          <a:lstStyle/>
          <a:p>
            <a:r>
              <a:rPr lang="tr-TR" dirty="0" err="1" smtClean="0">
                <a:solidFill>
                  <a:schemeClr val="hlink"/>
                </a:solidFill>
                <a:latin typeface="Comic Sans MS" panose="030F0702030302020204" pitchFamily="66" charset="0"/>
              </a:rPr>
              <a:t>peteşi</a:t>
            </a:r>
            <a:endParaRPr lang="tr-TR" dirty="0"/>
          </a:p>
        </p:txBody>
      </p:sp>
      <p:sp>
        <p:nvSpPr>
          <p:cNvPr id="9" name="Dikdörtgen 8"/>
          <p:cNvSpPr/>
          <p:nvPr/>
        </p:nvSpPr>
        <p:spPr>
          <a:xfrm>
            <a:off x="10739438" y="4536319"/>
            <a:ext cx="925253" cy="369332"/>
          </a:xfrm>
          <a:prstGeom prst="rect">
            <a:avLst/>
          </a:prstGeom>
        </p:spPr>
        <p:txBody>
          <a:bodyPr wrap="none">
            <a:spAutoFit/>
          </a:bodyPr>
          <a:lstStyle/>
          <a:p>
            <a:r>
              <a:rPr lang="tr-TR" dirty="0" err="1" smtClean="0">
                <a:solidFill>
                  <a:schemeClr val="hlink"/>
                </a:solidFill>
                <a:latin typeface="Comic Sans MS" panose="030F0702030302020204" pitchFamily="66" charset="0"/>
              </a:rPr>
              <a:t>ekimoz</a:t>
            </a:r>
            <a:endParaRPr lang="tr-TR" dirty="0"/>
          </a:p>
        </p:txBody>
      </p:sp>
    </p:spTree>
    <p:extLst>
      <p:ext uri="{BB962C8B-B14F-4D97-AF65-F5344CB8AC3E}">
        <p14:creationId xmlns:p14="http://schemas.microsoft.com/office/powerpoint/2010/main" val="8702694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ChangeArrowheads="1"/>
          </p:cNvSpPr>
          <p:nvPr/>
        </p:nvSpPr>
        <p:spPr bwMode="auto">
          <a:xfrm>
            <a:off x="839717" y="1766104"/>
            <a:ext cx="5769427" cy="3970318"/>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Tx/>
              <a:buSzTx/>
              <a:buFontTx/>
              <a:buNone/>
            </a:pPr>
            <a:r>
              <a:rPr lang="tr-TR" sz="2400" b="1" dirty="0" err="1">
                <a:latin typeface="Comic Sans MS" panose="030F0702030302020204" pitchFamily="66" charset="0"/>
              </a:rPr>
              <a:t>Ekstramedüller</a:t>
            </a:r>
            <a:r>
              <a:rPr lang="tr-TR" sz="2400" b="1" dirty="0">
                <a:latin typeface="Comic Sans MS" panose="030F0702030302020204" pitchFamily="66" charset="0"/>
              </a:rPr>
              <a:t> infiltrasyon bulguları:</a:t>
            </a:r>
          </a:p>
          <a:p>
            <a:pPr eaLnBrk="1" hangingPunct="1">
              <a:lnSpc>
                <a:spcPct val="150000"/>
              </a:lnSpc>
              <a:spcBef>
                <a:spcPct val="0"/>
              </a:spcBef>
              <a:buClrTx/>
              <a:buSzTx/>
              <a:buFontTx/>
              <a:buNone/>
            </a:pPr>
            <a:r>
              <a:rPr lang="tr-TR" sz="2400" dirty="0">
                <a:latin typeface="Comic Sans MS" panose="030F0702030302020204" pitchFamily="66" charset="0"/>
              </a:rPr>
              <a:t> Lenfadenopati</a:t>
            </a:r>
          </a:p>
          <a:p>
            <a:pPr eaLnBrk="1" hangingPunct="1">
              <a:lnSpc>
                <a:spcPct val="150000"/>
              </a:lnSpc>
              <a:spcBef>
                <a:spcPct val="0"/>
              </a:spcBef>
              <a:buClrTx/>
              <a:buSzTx/>
              <a:buFontTx/>
              <a:buNone/>
            </a:pPr>
            <a:r>
              <a:rPr lang="tr-TR" sz="2400" dirty="0">
                <a:latin typeface="Comic Sans MS" panose="030F0702030302020204" pitchFamily="66" charset="0"/>
              </a:rPr>
              <a:t> Splenomegali</a:t>
            </a: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err="1">
                <a:latin typeface="Comic Sans MS" panose="030F0702030302020204" pitchFamily="66" charset="0"/>
              </a:rPr>
              <a:t>Hepatomegali</a:t>
            </a:r>
            <a:endParaRPr lang="tr-TR" sz="2400" dirty="0">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a:solidFill>
                  <a:schemeClr val="bg1">
                    <a:lumMod val="75000"/>
                  </a:schemeClr>
                </a:solidFill>
                <a:latin typeface="Comic Sans MS" panose="030F0702030302020204" pitchFamily="66" charset="0"/>
              </a:rPr>
              <a:t>Dişeti </a:t>
            </a:r>
            <a:r>
              <a:rPr lang="tr-TR" sz="2400" dirty="0" err="1">
                <a:solidFill>
                  <a:schemeClr val="bg1">
                    <a:lumMod val="75000"/>
                  </a:schemeClr>
                </a:solidFill>
                <a:latin typeface="Comic Sans MS" panose="030F0702030302020204" pitchFamily="66" charset="0"/>
              </a:rPr>
              <a:t>hipertrofisi</a:t>
            </a:r>
            <a:endParaRPr lang="tr-TR" sz="2400" dirty="0">
              <a:solidFill>
                <a:schemeClr val="bg1">
                  <a:lumMod val="75000"/>
                </a:schemeClr>
              </a:solidFill>
              <a:latin typeface="Comic Sans MS" panose="030F0702030302020204" pitchFamily="66" charset="0"/>
            </a:endParaRP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Deri infiltrasyonu</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a:t>
            </a:r>
            <a:r>
              <a:rPr lang="tr-TR" sz="2400" dirty="0" err="1">
                <a:solidFill>
                  <a:schemeClr val="bg1">
                    <a:lumMod val="75000"/>
                  </a:schemeClr>
                </a:solidFill>
                <a:latin typeface="Comic Sans MS" panose="030F0702030302020204" pitchFamily="66" charset="0"/>
              </a:rPr>
              <a:t>Granülositik</a:t>
            </a:r>
            <a:r>
              <a:rPr lang="tr-TR" sz="2400" dirty="0">
                <a:solidFill>
                  <a:schemeClr val="bg1">
                    <a:lumMod val="75000"/>
                  </a:schemeClr>
                </a:solidFill>
                <a:latin typeface="Comic Sans MS" panose="030F0702030302020204" pitchFamily="66" charset="0"/>
              </a:rPr>
              <a:t> sarkom…..</a:t>
            </a:r>
          </a:p>
        </p:txBody>
      </p:sp>
      <p:pic>
        <p:nvPicPr>
          <p:cNvPr id="7680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2625" y="4224258"/>
            <a:ext cx="22336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0287" y="1888181"/>
            <a:ext cx="2232025"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25" y="1888181"/>
            <a:ext cx="2232025"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dirty="0" smtClean="0">
                <a:latin typeface="Comic Sans MS" panose="030F0702030302020204" pitchFamily="66" charset="0"/>
              </a:rPr>
              <a:t/>
            </a:r>
            <a:br>
              <a:rPr lang="tr-TR" sz="4000" b="1" dirty="0" smtClean="0">
                <a:latin typeface="Comic Sans MS" panose="030F0702030302020204" pitchFamily="66" charset="0"/>
              </a:rPr>
            </a:br>
            <a:r>
              <a:rPr lang="tr-TR" sz="4000" b="1" dirty="0" smtClean="0">
                <a:latin typeface="Comic Sans MS" panose="030F0702030302020204" pitchFamily="66" charset="0"/>
              </a:rPr>
              <a:t>Klinik Özellikler (2)</a:t>
            </a:r>
            <a:endParaRPr lang="tr-TR" sz="4000" b="1" dirty="0">
              <a:latin typeface="Comic Sans MS" panose="030F0702030302020204" pitchFamily="66" charset="0"/>
            </a:endParaRPr>
          </a:p>
        </p:txBody>
      </p:sp>
      <p:pic>
        <p:nvPicPr>
          <p:cNvPr id="8" name="Picture 2" descr="1"/>
          <p:cNvPicPr>
            <a:picLocks noChangeAspect="1" noChangeArrowheads="1"/>
          </p:cNvPicPr>
          <p:nvPr/>
        </p:nvPicPr>
        <p:blipFill>
          <a:blip r:embed="rId5">
            <a:lum contrast="-18000"/>
            <a:extLst>
              <a:ext uri="{28A0092B-C50C-407E-A947-70E740481C1C}">
                <a14:useLocalDpi xmlns:a14="http://schemas.microsoft.com/office/drawing/2010/main" val="0"/>
              </a:ext>
            </a:extLst>
          </a:blip>
          <a:srcRect l="2904" t="833" r="27405" b="66667"/>
          <a:stretch>
            <a:fillRect/>
          </a:stretch>
        </p:blipFill>
        <p:spPr bwMode="auto">
          <a:xfrm>
            <a:off x="9530286" y="4224258"/>
            <a:ext cx="2125419"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9515616" y="4770070"/>
            <a:ext cx="21547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algn="ctr" eaLnBrk="1" hangingPunct="1">
              <a:spcBef>
                <a:spcPct val="0"/>
              </a:spcBef>
              <a:buClrTx/>
              <a:buSzTx/>
              <a:buFontTx/>
              <a:buNone/>
            </a:pPr>
            <a:r>
              <a:rPr lang="en-US" sz="1200" dirty="0">
                <a:latin typeface="Comic Sans MS" panose="030F0702030302020204" pitchFamily="66" charset="0"/>
              </a:rPr>
              <a:t>Skin Infiltration with AML </a:t>
            </a:r>
            <a:endParaRPr lang="tr-TR" sz="1200" dirty="0" smtClean="0">
              <a:latin typeface="Comic Sans MS" panose="030F0702030302020204" pitchFamily="66" charset="0"/>
            </a:endParaRPr>
          </a:p>
          <a:p>
            <a:pPr algn="ctr" eaLnBrk="1" hangingPunct="1">
              <a:spcBef>
                <a:spcPct val="0"/>
              </a:spcBef>
              <a:buClrTx/>
              <a:buSzTx/>
              <a:buFontTx/>
              <a:buNone/>
            </a:pPr>
            <a:r>
              <a:rPr lang="en-US" sz="1200" i="1" dirty="0" smtClean="0">
                <a:solidFill>
                  <a:schemeClr val="folHlink"/>
                </a:solidFill>
                <a:latin typeface="Comic Sans MS" panose="030F0702030302020204" pitchFamily="66" charset="0"/>
              </a:rPr>
              <a:t>(</a:t>
            </a:r>
            <a:r>
              <a:rPr lang="en-US" sz="1200" i="1" dirty="0">
                <a:solidFill>
                  <a:schemeClr val="folHlink"/>
                </a:solidFill>
                <a:latin typeface="Comic Sans MS" panose="030F0702030302020204" pitchFamily="66" charset="0"/>
              </a:rPr>
              <a:t>Leukemia Cutis</a:t>
            </a:r>
            <a:r>
              <a:rPr lang="en-US" sz="1600" i="1" dirty="0">
                <a:solidFill>
                  <a:schemeClr val="folHlink"/>
                </a:solidFill>
                <a:latin typeface="Arial" panose="020B0604020202020204" pitchFamily="34" charset="0"/>
              </a:rPr>
              <a:t>)</a:t>
            </a:r>
          </a:p>
        </p:txBody>
      </p:sp>
      <p:sp>
        <p:nvSpPr>
          <p:cNvPr id="10" name="Dikdörtgen 9"/>
          <p:cNvSpPr/>
          <p:nvPr/>
        </p:nvSpPr>
        <p:spPr>
          <a:xfrm>
            <a:off x="7696636" y="2974825"/>
            <a:ext cx="510076" cy="276999"/>
          </a:xfrm>
          <a:prstGeom prst="rect">
            <a:avLst/>
          </a:prstGeom>
        </p:spPr>
        <p:txBody>
          <a:bodyPr wrap="none">
            <a:spAutoFit/>
          </a:bodyPr>
          <a:lstStyle/>
          <a:p>
            <a:r>
              <a:rPr lang="tr-TR" sz="1200" dirty="0" smtClean="0">
                <a:latin typeface="Comic Sans MS" panose="030F0702030302020204" pitchFamily="66" charset="0"/>
              </a:rPr>
              <a:t>kitle</a:t>
            </a:r>
            <a:endParaRPr lang="tr-TR" sz="1200" dirty="0"/>
          </a:p>
        </p:txBody>
      </p:sp>
      <p:sp>
        <p:nvSpPr>
          <p:cNvPr id="11" name="Dikdörtgen 10"/>
          <p:cNvSpPr/>
          <p:nvPr/>
        </p:nvSpPr>
        <p:spPr>
          <a:xfrm>
            <a:off x="10098713" y="3159491"/>
            <a:ext cx="461986" cy="276999"/>
          </a:xfrm>
          <a:prstGeom prst="rect">
            <a:avLst/>
          </a:prstGeom>
        </p:spPr>
        <p:txBody>
          <a:bodyPr wrap="none">
            <a:spAutoFit/>
          </a:bodyPr>
          <a:lstStyle/>
          <a:p>
            <a:r>
              <a:rPr lang="tr-TR" sz="1200" dirty="0" smtClean="0">
                <a:latin typeface="Comic Sans MS" panose="030F0702030302020204" pitchFamily="66" charset="0"/>
              </a:rPr>
              <a:t>LAP</a:t>
            </a:r>
            <a:endParaRPr lang="tr-TR" sz="1200" dirty="0"/>
          </a:p>
        </p:txBody>
      </p:sp>
      <p:sp>
        <p:nvSpPr>
          <p:cNvPr id="12" name="Dikdörtgen 11"/>
          <p:cNvSpPr/>
          <p:nvPr/>
        </p:nvSpPr>
        <p:spPr>
          <a:xfrm>
            <a:off x="7592833" y="4585404"/>
            <a:ext cx="1111202" cy="276999"/>
          </a:xfrm>
          <a:prstGeom prst="rect">
            <a:avLst/>
          </a:prstGeom>
        </p:spPr>
        <p:txBody>
          <a:bodyPr wrap="none">
            <a:spAutoFit/>
          </a:bodyPr>
          <a:lstStyle/>
          <a:p>
            <a:r>
              <a:rPr lang="tr-TR" sz="1200" dirty="0" err="1" smtClean="0">
                <a:latin typeface="Comic Sans MS" panose="030F0702030302020204" pitchFamily="66" charset="0"/>
              </a:rPr>
              <a:t>Splenomegali</a:t>
            </a:r>
            <a:endParaRPr lang="tr-TR" sz="1200" dirty="0"/>
          </a:p>
        </p:txBody>
      </p:sp>
    </p:spTree>
    <p:extLst>
      <p:ext uri="{BB962C8B-B14F-4D97-AF65-F5344CB8AC3E}">
        <p14:creationId xmlns:p14="http://schemas.microsoft.com/office/powerpoint/2010/main" val="365465351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4687" y="1213065"/>
            <a:ext cx="31099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7827" name="Object 3"/>
          <p:cNvGraphicFramePr>
            <a:graphicFrameLocks noChangeAspect="1"/>
          </p:cNvGraphicFramePr>
          <p:nvPr>
            <p:extLst>
              <p:ext uri="{D42A27DB-BD31-4B8C-83A1-F6EECF244321}">
                <p14:modId xmlns:p14="http://schemas.microsoft.com/office/powerpoint/2010/main" val="457735139"/>
              </p:ext>
            </p:extLst>
          </p:nvPr>
        </p:nvGraphicFramePr>
        <p:xfrm>
          <a:off x="7024687" y="3573162"/>
          <a:ext cx="3124200" cy="2286000"/>
        </p:xfrm>
        <a:graphic>
          <a:graphicData uri="http://schemas.openxmlformats.org/presentationml/2006/ole">
            <mc:AlternateContent xmlns:mc="http://schemas.openxmlformats.org/markup-compatibility/2006">
              <mc:Choice xmlns:v="urn:schemas-microsoft-com:vml" Requires="v">
                <p:oleObj spid="_x0000_s1081" name="Photo Editor Fotoğrafı" r:id="rId4" imgW="2381582" imgH="2066667" progId="MSPhotoEd.3">
                  <p:embed/>
                </p:oleObj>
              </mc:Choice>
              <mc:Fallback>
                <p:oleObj name="Photo Editor Fotoğrafı" r:id="rId4" imgW="2381582" imgH="206666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4687" y="3573162"/>
                        <a:ext cx="3124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 name="Rectangle 2"/>
          <p:cNvSpPr txBox="1">
            <a:spLocks noChangeArrowheads="1"/>
          </p:cNvSpPr>
          <p:nvPr/>
        </p:nvSpPr>
        <p:spPr>
          <a:xfrm>
            <a:off x="355601" y="405113"/>
            <a:ext cx="7793037" cy="10585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b="1" smtClean="0">
                <a:latin typeface="Comic Sans MS" panose="030F0702030302020204" pitchFamily="66" charset="0"/>
              </a:rPr>
              <a:t/>
            </a:r>
            <a:br>
              <a:rPr lang="tr-TR" sz="4000" b="1" smtClean="0">
                <a:latin typeface="Comic Sans MS" panose="030F0702030302020204" pitchFamily="66" charset="0"/>
              </a:rPr>
            </a:br>
            <a:r>
              <a:rPr lang="tr-TR" sz="4000" b="1" smtClean="0">
                <a:latin typeface="Comic Sans MS" panose="030F0702030302020204" pitchFamily="66" charset="0"/>
              </a:rPr>
              <a:t>Klinik Özellikler (1)</a:t>
            </a:r>
            <a:endParaRPr lang="tr-TR" sz="4000" b="1" dirty="0">
              <a:latin typeface="Comic Sans MS" panose="030F0702030302020204" pitchFamily="66" charset="0"/>
            </a:endParaRPr>
          </a:p>
        </p:txBody>
      </p:sp>
      <p:sp>
        <p:nvSpPr>
          <p:cNvPr id="7" name="Rectangle 3"/>
          <p:cNvSpPr>
            <a:spLocks noChangeArrowheads="1"/>
          </p:cNvSpPr>
          <p:nvPr/>
        </p:nvSpPr>
        <p:spPr bwMode="auto">
          <a:xfrm>
            <a:off x="839717" y="1766104"/>
            <a:ext cx="5769427" cy="3970318"/>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Tx/>
              <a:buSzTx/>
              <a:buFontTx/>
              <a:buNone/>
            </a:pPr>
            <a:r>
              <a:rPr lang="tr-TR" sz="2400" b="1" dirty="0" err="1">
                <a:latin typeface="Comic Sans MS" panose="030F0702030302020204" pitchFamily="66" charset="0"/>
              </a:rPr>
              <a:t>Ekstramedüller</a:t>
            </a:r>
            <a:r>
              <a:rPr lang="tr-TR" sz="2400" b="1" dirty="0">
                <a:latin typeface="Comic Sans MS" panose="030F0702030302020204" pitchFamily="66" charset="0"/>
              </a:rPr>
              <a:t> infiltrasyon bulguları:</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Lenfadenopati</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Splenomegali</a:t>
            </a:r>
          </a:p>
          <a:p>
            <a:pPr eaLnBrk="1" hangingPunct="1">
              <a:lnSpc>
                <a:spcPct val="150000"/>
              </a:lnSpc>
              <a:spcBef>
                <a:spcPct val="0"/>
              </a:spcBef>
              <a:buClrTx/>
              <a:buSzTx/>
              <a:buFontTx/>
              <a:buNone/>
            </a:pPr>
            <a:r>
              <a:rPr lang="tr-TR" sz="2400" dirty="0">
                <a:solidFill>
                  <a:schemeClr val="bg1">
                    <a:lumMod val="75000"/>
                  </a:schemeClr>
                </a:solidFill>
                <a:latin typeface="Comic Sans MS" panose="030F0702030302020204" pitchFamily="66" charset="0"/>
              </a:rPr>
              <a:t> </a:t>
            </a:r>
            <a:r>
              <a:rPr lang="tr-TR" sz="2400" dirty="0" err="1">
                <a:solidFill>
                  <a:schemeClr val="bg1">
                    <a:lumMod val="75000"/>
                  </a:schemeClr>
                </a:solidFill>
                <a:latin typeface="Comic Sans MS" panose="030F0702030302020204" pitchFamily="66" charset="0"/>
              </a:rPr>
              <a:t>Hepatomegali</a:t>
            </a:r>
            <a:endParaRPr lang="tr-TR" sz="2400" dirty="0">
              <a:solidFill>
                <a:schemeClr val="bg1">
                  <a:lumMod val="75000"/>
                </a:schemeClr>
              </a:solidFill>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Dişeti </a:t>
            </a:r>
            <a:r>
              <a:rPr lang="tr-TR" sz="2400" dirty="0" err="1">
                <a:latin typeface="Comic Sans MS" panose="030F0702030302020204" pitchFamily="66" charset="0"/>
              </a:rPr>
              <a:t>hipertrofisi</a:t>
            </a:r>
            <a:endParaRPr lang="tr-TR" sz="2400" dirty="0">
              <a:latin typeface="Comic Sans MS" panose="030F0702030302020204" pitchFamily="66" charset="0"/>
            </a:endParaRPr>
          </a:p>
          <a:p>
            <a:pPr eaLnBrk="1" hangingPunct="1">
              <a:lnSpc>
                <a:spcPct val="150000"/>
              </a:lnSpc>
              <a:spcBef>
                <a:spcPct val="0"/>
              </a:spcBef>
              <a:buClrTx/>
              <a:buSzTx/>
              <a:buFontTx/>
              <a:buNone/>
            </a:pPr>
            <a:r>
              <a:rPr lang="tr-TR" sz="2400" dirty="0">
                <a:latin typeface="Comic Sans MS" panose="030F0702030302020204" pitchFamily="66" charset="0"/>
              </a:rPr>
              <a:t> Deri infiltrasyonu</a:t>
            </a:r>
          </a:p>
          <a:p>
            <a:pPr eaLnBrk="1" hangingPunct="1">
              <a:lnSpc>
                <a:spcPct val="150000"/>
              </a:lnSpc>
              <a:spcBef>
                <a:spcPct val="0"/>
              </a:spcBef>
              <a:buClrTx/>
              <a:buSzTx/>
              <a:buFontTx/>
              <a:buNone/>
            </a:pPr>
            <a:r>
              <a:rPr lang="tr-TR" sz="2400" dirty="0">
                <a:latin typeface="Comic Sans MS" panose="030F0702030302020204" pitchFamily="66" charset="0"/>
              </a:rPr>
              <a:t> </a:t>
            </a:r>
            <a:r>
              <a:rPr lang="tr-TR" sz="2400" dirty="0" err="1">
                <a:latin typeface="Comic Sans MS" panose="030F0702030302020204" pitchFamily="66" charset="0"/>
              </a:rPr>
              <a:t>Granülositik</a:t>
            </a:r>
            <a:r>
              <a:rPr lang="tr-TR" sz="2400" dirty="0">
                <a:latin typeface="Comic Sans MS" panose="030F0702030302020204" pitchFamily="66" charset="0"/>
              </a:rPr>
              <a:t> sarkom…..</a:t>
            </a:r>
          </a:p>
        </p:txBody>
      </p:sp>
    </p:spTree>
    <p:extLst>
      <p:ext uri="{BB962C8B-B14F-4D97-AF65-F5344CB8AC3E}">
        <p14:creationId xmlns:p14="http://schemas.microsoft.com/office/powerpoint/2010/main" val="64338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356726" y="1273585"/>
            <a:ext cx="11068050" cy="4809162"/>
          </a:xfrm>
          <a:prstGeom prst="rect">
            <a:avLst/>
          </a:prstGeom>
        </p:spPr>
      </p:pic>
      <p:pic>
        <p:nvPicPr>
          <p:cNvPr id="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1" y="35359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0" y="383018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33367" y="362143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9" y="378682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8" y="40810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90345" y="387231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5" y="315557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4" y="34498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42941" y="32410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5" y="259101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4" y="28852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23351" y="267650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3" y="28418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2" y="31361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80329" y="29273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16197" y="225274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58608" y="250488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91723" y="20289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6" y="506843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5" y="536267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2629" y="529453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4" y="53193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3" y="5613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209688" y="548502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70" y="46880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69" y="49823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55386" y="47735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7" y="444732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6" y="474157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2279" y="453107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5" y="469820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4" y="49924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93861" y="44473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1" y="406695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0" y="436120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66267" y="415245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6" y="541777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5" y="571202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2649" y="564388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4" y="566865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3" y="596289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9708" y="583437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90" y="503740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89" y="5331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45406" y="512290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5543" y="590694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72396" y="50909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76140" y="572322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5" y="504755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4" y="53417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83881" y="479667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81970" y="4710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56287" y="450179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9" y="42244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8" y="45187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671405" y="43099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63465" y="40567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79994" y="466506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0" y="451586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3" y="38441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2" y="413836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80979" y="39296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3" y="3279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2" y="35738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1389" y="336505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1" y="353044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0" y="382468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8367" y="36159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54235" y="29412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96646" y="319343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29761" y="27175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7" y="48295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6" y="51238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1843" y="49150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94814" y="49452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72649" y="54638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1" y="51659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1" y="444919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0" y="474343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11417" y="45346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1" y="38846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0" y="417887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312" y="42404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9" y="41355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8" y="44297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48805" y="422099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84673" y="354636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27084" y="379850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60199" y="33225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4" y="47255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3" y="501977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47597" y="49516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2" y="497641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1" y="527065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54656" y="51421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2552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6394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0354" y="443065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37715" y="4518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37247" y="418818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68764" y="534382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84322" y="46495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4" y="507488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3" y="536912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37617" y="530098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2" y="53257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1" y="562000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44904" y="53710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8" y="469451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7" y="498875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0374" y="478000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0511" y="55640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17364" y="47480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3" y="470465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2" y="499889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28849" y="445378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47990" y="4337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01255" y="415890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7" name="Resim 46"/>
          <p:cNvPicPr>
            <a:picLocks noChangeAspect="1"/>
          </p:cNvPicPr>
          <p:nvPr/>
        </p:nvPicPr>
        <p:blipFill>
          <a:blip r:embed="rId5"/>
          <a:stretch>
            <a:fillRect/>
          </a:stretch>
        </p:blipFill>
        <p:spPr>
          <a:xfrm>
            <a:off x="5018947" y="3711782"/>
            <a:ext cx="2484452" cy="2265820"/>
          </a:xfrm>
          <a:prstGeom prst="rect">
            <a:avLst/>
          </a:prstGeom>
          <a:ln>
            <a:noFill/>
          </a:ln>
          <a:effectLst>
            <a:outerShdw blurRad="292100" dist="139700" dir="2700000" algn="tl" rotWithShape="0">
              <a:srgbClr val="333333">
                <a:alpha val="65000"/>
              </a:srgbClr>
            </a:outerShdw>
          </a:effectLst>
        </p:spPr>
      </p:pic>
      <p:pic>
        <p:nvPicPr>
          <p:cNvPr id="98" name="Resim 97"/>
          <p:cNvPicPr>
            <a:picLocks noChangeAspect="1"/>
          </p:cNvPicPr>
          <p:nvPr/>
        </p:nvPicPr>
        <p:blipFill>
          <a:blip r:embed="rId6"/>
          <a:stretch>
            <a:fillRect/>
          </a:stretch>
        </p:blipFill>
        <p:spPr>
          <a:xfrm>
            <a:off x="8675776" y="4122645"/>
            <a:ext cx="2222066" cy="1975322"/>
          </a:xfrm>
          <a:prstGeom prst="rect">
            <a:avLst/>
          </a:prstGeom>
          <a:ln>
            <a:noFill/>
          </a:ln>
          <a:effectLst>
            <a:outerShdw blurRad="292100" dist="139700" dir="2700000" algn="tl" rotWithShape="0">
              <a:srgbClr val="333333">
                <a:alpha val="65000"/>
              </a:srgbClr>
            </a:outerShdw>
          </a:effectLst>
        </p:spPr>
      </p:pic>
      <p:sp>
        <p:nvSpPr>
          <p:cNvPr id="180" name="İçerik Yer Tutucusu 2"/>
          <p:cNvSpPr txBox="1">
            <a:spLocks/>
          </p:cNvSpPr>
          <p:nvPr/>
        </p:nvSpPr>
        <p:spPr>
          <a:xfrm>
            <a:off x="3806502" y="1246284"/>
            <a:ext cx="7962234" cy="278464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r>
              <a:rPr lang="tr-TR" sz="2000" b="1" dirty="0" err="1">
                <a:latin typeface="Comic Sans MS" panose="030F0702030302020204" pitchFamily="66" charset="0"/>
              </a:rPr>
              <a:t>İnfiltrasyon</a:t>
            </a:r>
            <a:r>
              <a:rPr lang="tr-TR" sz="2000" b="1" dirty="0">
                <a:latin typeface="Comic Sans MS" panose="030F0702030302020204" pitchFamily="66" charset="0"/>
              </a:rPr>
              <a:t>: </a:t>
            </a:r>
            <a:r>
              <a:rPr lang="tr-TR" sz="2000" dirty="0" err="1">
                <a:latin typeface="Comic Sans MS" panose="030F0702030302020204" pitchFamily="66" charset="0"/>
              </a:rPr>
              <a:t>AL’de</a:t>
            </a:r>
            <a:r>
              <a:rPr lang="tr-TR" sz="2000" dirty="0">
                <a:latin typeface="Comic Sans MS" panose="030F0702030302020204" pitchFamily="66" charset="0"/>
              </a:rPr>
              <a:t> öncü hücreler “</a:t>
            </a:r>
            <a:r>
              <a:rPr lang="tr-TR" sz="2000" dirty="0">
                <a:solidFill>
                  <a:srgbClr val="C00000"/>
                </a:solidFill>
                <a:latin typeface="Comic Sans MS" panose="030F0702030302020204" pitchFamily="66" charset="0"/>
              </a:rPr>
              <a:t>BLASTLAR</a:t>
            </a:r>
            <a:r>
              <a:rPr lang="tr-TR" sz="2000" dirty="0">
                <a:latin typeface="Comic Sans MS" panose="030F0702030302020204" pitchFamily="66" charset="0"/>
              </a:rPr>
              <a:t>” kemik iliğinde, kanda birikir ve diğer dokuları </a:t>
            </a:r>
            <a:r>
              <a:rPr lang="tr-TR" sz="2000" dirty="0" err="1">
                <a:latin typeface="Comic Sans MS" panose="030F0702030302020204" pitchFamily="66" charset="0"/>
              </a:rPr>
              <a:t>infiltre</a:t>
            </a:r>
            <a:r>
              <a:rPr lang="tr-TR" sz="2000" dirty="0">
                <a:latin typeface="Comic Sans MS" panose="030F0702030302020204" pitchFamily="66" charset="0"/>
              </a:rPr>
              <a:t> edebilir.</a:t>
            </a:r>
          </a:p>
          <a:p>
            <a:pPr>
              <a:lnSpc>
                <a:spcPct val="200000"/>
              </a:lnSpc>
            </a:pPr>
            <a:r>
              <a:rPr lang="tr-TR" sz="2000" dirty="0">
                <a:latin typeface="Comic Sans MS" panose="030F0702030302020204" pitchFamily="66" charset="0"/>
              </a:rPr>
              <a:t>Kemik iliğinin </a:t>
            </a:r>
            <a:r>
              <a:rPr lang="tr-TR" sz="2000" dirty="0" err="1">
                <a:latin typeface="Comic Sans MS" panose="030F0702030302020204" pitchFamily="66" charset="0"/>
              </a:rPr>
              <a:t>lösemik</a:t>
            </a:r>
            <a:r>
              <a:rPr lang="tr-TR" sz="2000" dirty="0">
                <a:latin typeface="Comic Sans MS" panose="030F0702030302020204" pitchFamily="66" charset="0"/>
              </a:rPr>
              <a:t> hücreler ile </a:t>
            </a:r>
            <a:r>
              <a:rPr lang="tr-TR" sz="2000" dirty="0" err="1">
                <a:latin typeface="Comic Sans MS" panose="030F0702030302020204" pitchFamily="66" charset="0"/>
              </a:rPr>
              <a:t>infiltrasyonu</a:t>
            </a:r>
            <a:r>
              <a:rPr lang="tr-TR" sz="2000" dirty="0">
                <a:latin typeface="Comic Sans MS" panose="030F0702030302020204" pitchFamily="66" charset="0"/>
              </a:rPr>
              <a:t> ve </a:t>
            </a:r>
            <a:r>
              <a:rPr lang="tr-TR" sz="2000" dirty="0" err="1">
                <a:latin typeface="Comic Sans MS" panose="030F0702030302020204" pitchFamily="66" charset="0"/>
              </a:rPr>
              <a:t>ekspansiyonu</a:t>
            </a:r>
            <a:r>
              <a:rPr lang="tr-TR" sz="2000" dirty="0">
                <a:latin typeface="Comic Sans MS" panose="030F0702030302020204" pitchFamily="66" charset="0"/>
              </a:rPr>
              <a:t> </a:t>
            </a:r>
            <a:r>
              <a:rPr lang="tr-TR" sz="2000" dirty="0">
                <a:solidFill>
                  <a:srgbClr val="C00000"/>
                </a:solidFill>
                <a:latin typeface="Comic Sans MS" panose="030F0702030302020204" pitchFamily="66" charset="0"/>
              </a:rPr>
              <a:t>kemik ve eklem ağrıları</a:t>
            </a:r>
            <a:r>
              <a:rPr lang="tr-TR" sz="2000" dirty="0">
                <a:latin typeface="Comic Sans MS" panose="030F0702030302020204" pitchFamily="66" charset="0"/>
              </a:rPr>
              <a:t>na yol açar.</a:t>
            </a:r>
          </a:p>
          <a:p>
            <a:pPr lvl="1">
              <a:lnSpc>
                <a:spcPct val="200000"/>
              </a:lnSpc>
            </a:pPr>
            <a:endParaRPr lang="tr-TR" sz="2000" dirty="0">
              <a:latin typeface="Comic Sans MS" panose="030F0702030302020204" pitchFamily="66" charset="0"/>
            </a:endParaRPr>
          </a:p>
        </p:txBody>
      </p:sp>
      <p:sp>
        <p:nvSpPr>
          <p:cNvPr id="179"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5" name="Dikdörtgen 4"/>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Tree>
    <p:extLst>
      <p:ext uri="{BB962C8B-B14F-4D97-AF65-F5344CB8AC3E}">
        <p14:creationId xmlns:p14="http://schemas.microsoft.com/office/powerpoint/2010/main" val="86106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1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1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1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1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2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22"/>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3"/>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5"/>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27"/>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28"/>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2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0"/>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6"/>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3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3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40"/>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41"/>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42"/>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4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44"/>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45"/>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4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4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48"/>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49"/>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50"/>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51"/>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52"/>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53"/>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4"/>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55"/>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56"/>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57"/>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58"/>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59"/>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60"/>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62"/>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63"/>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64"/>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65"/>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66"/>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67"/>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68"/>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69"/>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70"/>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171"/>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72"/>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73"/>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74"/>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75"/>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7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55" presetClass="entr" presetSubtype="0" fill="hold" nodeType="clickEffect">
                                  <p:stCondLst>
                                    <p:cond delay="0"/>
                                  </p:stCondLst>
                                  <p:childTnLst>
                                    <p:set>
                                      <p:cBhvr>
                                        <p:cTn id="244" dur="1" fill="hold">
                                          <p:stCondLst>
                                            <p:cond delay="0"/>
                                          </p:stCondLst>
                                        </p:cTn>
                                        <p:tgtEl>
                                          <p:spTgt spid="180">
                                            <p:txEl>
                                              <p:pRg st="1" end="1"/>
                                            </p:txEl>
                                          </p:spTgt>
                                        </p:tgtEl>
                                        <p:attrNameLst>
                                          <p:attrName>style.visibility</p:attrName>
                                        </p:attrNameLst>
                                      </p:cBhvr>
                                      <p:to>
                                        <p:strVal val="visible"/>
                                      </p:to>
                                    </p:set>
                                    <p:anim calcmode="lin" valueType="num">
                                      <p:cBhvr>
                                        <p:cTn id="245" dur="1000" fill="hold"/>
                                        <p:tgtEl>
                                          <p:spTgt spid="180">
                                            <p:txEl>
                                              <p:pRg st="1" end="1"/>
                                            </p:txEl>
                                          </p:spTgt>
                                        </p:tgtEl>
                                        <p:attrNameLst>
                                          <p:attrName>ppt_w</p:attrName>
                                        </p:attrNameLst>
                                      </p:cBhvr>
                                      <p:tavLst>
                                        <p:tav tm="0">
                                          <p:val>
                                            <p:strVal val="#ppt_w*0.70"/>
                                          </p:val>
                                        </p:tav>
                                        <p:tav tm="100000">
                                          <p:val>
                                            <p:strVal val="#ppt_w"/>
                                          </p:val>
                                        </p:tav>
                                      </p:tavLst>
                                    </p:anim>
                                    <p:anim calcmode="lin" valueType="num">
                                      <p:cBhvr>
                                        <p:cTn id="246" dur="1000" fill="hold"/>
                                        <p:tgtEl>
                                          <p:spTgt spid="180">
                                            <p:txEl>
                                              <p:pRg st="1" end="1"/>
                                            </p:txEl>
                                          </p:spTgt>
                                        </p:tgtEl>
                                        <p:attrNameLst>
                                          <p:attrName>ppt_h</p:attrName>
                                        </p:attrNameLst>
                                      </p:cBhvr>
                                      <p:tavLst>
                                        <p:tav tm="0">
                                          <p:val>
                                            <p:strVal val="#ppt_h"/>
                                          </p:val>
                                        </p:tav>
                                        <p:tav tm="100000">
                                          <p:val>
                                            <p:strVal val="#ppt_h"/>
                                          </p:val>
                                        </p:tav>
                                      </p:tavLst>
                                    </p:anim>
                                    <p:animEffect transition="in" filter="fade">
                                      <p:cBhvr>
                                        <p:cTn id="247" dur="1000"/>
                                        <p:tgtEl>
                                          <p:spTgt spid="1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356726" y="1273585"/>
            <a:ext cx="11068050" cy="4809162"/>
          </a:xfrm>
          <a:prstGeom prst="rect">
            <a:avLst/>
          </a:prstGeom>
        </p:spPr>
      </p:pic>
      <p:pic>
        <p:nvPicPr>
          <p:cNvPr id="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1" y="35359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59050" y="383018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33367" y="362143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9" y="378682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028" y="40810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90345" y="387231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5" y="315557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8624" y="34498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42941" y="32410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5" y="259101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49034" y="28852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23351" y="267650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3" y="28418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06012" y="31361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480329" y="29273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16197" y="225274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58608" y="250488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791723" y="202896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6" y="506843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71495" y="536267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2629" y="529453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4" y="53193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8473" y="5613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209688" y="548502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70" y="46880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81069" y="49823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55386" y="47735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7" y="444732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82376" y="474157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2279" y="453107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5" y="469820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39354" y="49924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93861" y="44473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1" y="406695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91950" y="436120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66267" y="415245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6" y="541777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61515" y="571202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2649" y="5643883"/>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4" y="566865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18493" y="596289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99708" y="583437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90" y="503740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71089" y="5331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45406" y="512290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025543" y="590694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72396" y="509091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76140" y="572322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5" y="504755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29374" y="53417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83881" y="479667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81970" y="471054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56287" y="450179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9" y="422449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97088" y="45187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671405" y="43099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63465" y="40567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79994" y="4665068"/>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0" y="451586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3" y="38441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6662" y="413836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80979" y="39296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3" y="3279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87072" y="357380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61389" y="3365056"/>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1" y="353044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44050" y="382468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8367" y="36159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54235" y="294129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196646" y="319343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29761" y="271751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7" y="482956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27526" y="512380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01843" y="491505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94814" y="49452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472649" y="54638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558821" y="516592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1" y="444919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737100" y="4743432"/>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911417" y="45346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1" y="38846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17510" y="417887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16312" y="42404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9" y="41355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874488" y="442974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048805" y="4220999"/>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84673" y="354636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227084" y="379850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360199" y="332258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4" y="472553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16463" y="501977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47597" y="4951640"/>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2" y="497641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3441" y="527065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154656" y="5142132"/>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25523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26037" y="463940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500354" y="4430657"/>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37715" y="4518564"/>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37247" y="4188184"/>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668764" y="534382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84322" y="464955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4" y="507488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06483" y="536912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37617" y="5300988"/>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2" y="532575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63461" y="5620001"/>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344904" y="537108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8" y="469451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816057" y="4988755"/>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90374" y="4780005"/>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1970511" y="5564046"/>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617364" y="4748023"/>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3" y="4704657"/>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474342" y="4998899"/>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28849" y="4453781"/>
            <a:ext cx="236751" cy="236753"/>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2947990" y="4337650"/>
            <a:ext cx="206244" cy="206245"/>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2" descr="BONE MArrow ile ilgili görsel sonucu"/>
          <p:cNvPicPr>
            <a:picLocks noChangeAspect="1" noChangeArrowheads="1"/>
          </p:cNvPicPr>
          <p:nvPr/>
        </p:nvPicPr>
        <p:blipFill rotWithShape="1">
          <a:blip r:embed="rId4">
            <a:extLst>
              <a:ext uri="{28A0092B-C50C-407E-A947-70E740481C1C}">
                <a14:useLocalDpi xmlns:a14="http://schemas.microsoft.com/office/drawing/2010/main" val="0"/>
              </a:ext>
            </a:extLst>
          </a:blip>
          <a:srcRect l="52072" t="13017" r="42003" b="77342"/>
          <a:stretch/>
        </p:blipFill>
        <p:spPr bwMode="auto">
          <a:xfrm>
            <a:off x="3001255" y="4158903"/>
            <a:ext cx="236751" cy="236753"/>
          </a:xfrm>
          <a:prstGeom prst="rect">
            <a:avLst/>
          </a:prstGeom>
          <a:noFill/>
          <a:extLst>
            <a:ext uri="{909E8E84-426E-40DD-AFC4-6F175D3DCCD1}">
              <a14:hiddenFill xmlns:a14="http://schemas.microsoft.com/office/drawing/2010/main">
                <a:solidFill>
                  <a:srgbClr val="FFFFFF"/>
                </a:solidFill>
              </a14:hiddenFill>
            </a:ext>
          </a:extLst>
        </p:spPr>
      </p:pic>
      <p:sp>
        <p:nvSpPr>
          <p:cNvPr id="179"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5" name="Dikdörtgen 4"/>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
        <p:nvSpPr>
          <p:cNvPr id="177" name="İçerik Yer Tutucusu 2"/>
          <p:cNvSpPr txBox="1">
            <a:spLocks/>
          </p:cNvSpPr>
          <p:nvPr/>
        </p:nvSpPr>
        <p:spPr>
          <a:xfrm>
            <a:off x="3858580" y="1158452"/>
            <a:ext cx="7670800" cy="307137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tr-TR" sz="2000" b="1" dirty="0" err="1">
                <a:latin typeface="Comic Sans MS" panose="030F0702030302020204" pitchFamily="66" charset="0"/>
              </a:rPr>
              <a:t>İnfiltrasyon</a:t>
            </a:r>
            <a:r>
              <a:rPr lang="tr-TR" sz="2000" b="1" dirty="0">
                <a:latin typeface="Comic Sans MS" panose="030F0702030302020204" pitchFamily="66" charset="0"/>
              </a:rPr>
              <a:t>: </a:t>
            </a:r>
            <a:r>
              <a:rPr lang="tr-TR" sz="2000" dirty="0" err="1">
                <a:latin typeface="Comic Sans MS" panose="030F0702030302020204" pitchFamily="66" charset="0"/>
              </a:rPr>
              <a:t>AL’de</a:t>
            </a:r>
            <a:r>
              <a:rPr lang="tr-TR" sz="2000" dirty="0">
                <a:latin typeface="Comic Sans MS" panose="030F0702030302020204" pitchFamily="66" charset="0"/>
              </a:rPr>
              <a:t> öncü hücreler “BLASTLAR” kemik iliğinde, kanda birikir ve diğer dokuları </a:t>
            </a:r>
            <a:r>
              <a:rPr lang="tr-TR" sz="2000" dirty="0" err="1">
                <a:latin typeface="Comic Sans MS" panose="030F0702030302020204" pitchFamily="66" charset="0"/>
              </a:rPr>
              <a:t>infiltre</a:t>
            </a:r>
            <a:r>
              <a:rPr lang="tr-TR" sz="2000" dirty="0">
                <a:latin typeface="Comic Sans MS" panose="030F0702030302020204" pitchFamily="66" charset="0"/>
              </a:rPr>
              <a:t> edebilir.---</a:t>
            </a:r>
          </a:p>
          <a:p>
            <a:pPr>
              <a:lnSpc>
                <a:spcPct val="150000"/>
              </a:lnSpc>
            </a:pPr>
            <a:r>
              <a:rPr lang="tr-TR" sz="2000" b="1" dirty="0">
                <a:latin typeface="Comic Sans MS" panose="030F0702030302020204" pitchFamily="66" charset="0"/>
              </a:rPr>
              <a:t>Kandaki lökosit sayısı artmış, normal veya azalmış olabilir</a:t>
            </a:r>
          </a:p>
          <a:p>
            <a:pPr>
              <a:lnSpc>
                <a:spcPct val="150000"/>
              </a:lnSpc>
            </a:pPr>
            <a:r>
              <a:rPr lang="tr-TR" sz="2000" b="1" dirty="0">
                <a:latin typeface="Comic Sans MS" panose="030F0702030302020204" pitchFamily="66" charset="0"/>
              </a:rPr>
              <a:t>Hastalar sıklıkla kemik iliği </a:t>
            </a:r>
            <a:r>
              <a:rPr lang="tr-TR" sz="2000" b="1" dirty="0" err="1">
                <a:latin typeface="Comic Sans MS" panose="030F0702030302020204" pitchFamily="66" charset="0"/>
              </a:rPr>
              <a:t>infiltrasyonu</a:t>
            </a:r>
            <a:r>
              <a:rPr lang="tr-TR" sz="2000" b="1" dirty="0">
                <a:latin typeface="Comic Sans MS" panose="030F0702030302020204" pitchFamily="66" charset="0"/>
              </a:rPr>
              <a:t> sonucu NORMAL hematolojik  hücrelerin yetmezliği meydana gelir. </a:t>
            </a:r>
          </a:p>
          <a:p>
            <a:pPr lvl="1">
              <a:lnSpc>
                <a:spcPct val="150000"/>
              </a:lnSpc>
            </a:pPr>
            <a:r>
              <a:rPr lang="tr-TR" sz="2000" dirty="0">
                <a:solidFill>
                  <a:srgbClr val="C00000"/>
                </a:solidFill>
                <a:latin typeface="Comic Sans MS" panose="030F0702030302020204" pitchFamily="66" charset="0"/>
              </a:rPr>
              <a:t>Anemi: yorgunluk, nefes darlığı</a:t>
            </a:r>
            <a:r>
              <a:rPr lang="mr-IN" sz="2000" dirty="0">
                <a:solidFill>
                  <a:srgbClr val="C00000"/>
                </a:solidFill>
                <a:latin typeface="Comic Sans MS" panose="030F0702030302020204" pitchFamily="66" charset="0"/>
              </a:rPr>
              <a:t>…</a:t>
            </a:r>
            <a:endParaRPr lang="tr-TR" sz="2000" dirty="0">
              <a:solidFill>
                <a:srgbClr val="C00000"/>
              </a:solidFill>
              <a:latin typeface="Comic Sans MS" panose="030F0702030302020204" pitchFamily="66" charset="0"/>
            </a:endParaRPr>
          </a:p>
          <a:p>
            <a:pPr lvl="1">
              <a:lnSpc>
                <a:spcPct val="150000"/>
              </a:lnSpc>
            </a:pPr>
            <a:r>
              <a:rPr lang="tr-TR" sz="2000" dirty="0" err="1">
                <a:solidFill>
                  <a:srgbClr val="C00000"/>
                </a:solidFill>
                <a:latin typeface="Comic Sans MS" panose="030F0702030302020204" pitchFamily="66" charset="0"/>
              </a:rPr>
              <a:t>Nötropeni</a:t>
            </a:r>
            <a:r>
              <a:rPr lang="tr-TR" sz="2000" dirty="0">
                <a:solidFill>
                  <a:srgbClr val="C00000"/>
                </a:solidFill>
                <a:latin typeface="Comic Sans MS" panose="030F0702030302020204" pitchFamily="66" charset="0"/>
              </a:rPr>
              <a:t> nedeni ile enfeksiyon: öksürük, balgam, boğaz ağrısı, </a:t>
            </a:r>
            <a:r>
              <a:rPr lang="tr-TR" sz="2000" dirty="0" err="1">
                <a:solidFill>
                  <a:srgbClr val="C00000"/>
                </a:solidFill>
                <a:latin typeface="Comic Sans MS" panose="030F0702030302020204" pitchFamily="66" charset="0"/>
              </a:rPr>
              <a:t>selülit</a:t>
            </a:r>
            <a:r>
              <a:rPr lang="mr-IN" sz="2000" dirty="0">
                <a:solidFill>
                  <a:srgbClr val="C00000"/>
                </a:solidFill>
                <a:latin typeface="Comic Sans MS" panose="030F0702030302020204" pitchFamily="66" charset="0"/>
              </a:rPr>
              <a:t>…</a:t>
            </a:r>
            <a:endParaRPr lang="tr-TR" sz="2000" dirty="0">
              <a:solidFill>
                <a:srgbClr val="C00000"/>
              </a:solidFill>
              <a:latin typeface="Comic Sans MS" panose="030F0702030302020204" pitchFamily="66" charset="0"/>
            </a:endParaRPr>
          </a:p>
          <a:p>
            <a:pPr lvl="1">
              <a:lnSpc>
                <a:spcPct val="150000"/>
              </a:lnSpc>
            </a:pPr>
            <a:r>
              <a:rPr lang="tr-TR" sz="2000" dirty="0" err="1">
                <a:solidFill>
                  <a:srgbClr val="C00000"/>
                </a:solidFill>
                <a:latin typeface="Comic Sans MS" panose="030F0702030302020204" pitchFamily="66" charset="0"/>
              </a:rPr>
              <a:t>Trombositopeni</a:t>
            </a:r>
            <a:r>
              <a:rPr lang="tr-TR" sz="2000" dirty="0">
                <a:solidFill>
                  <a:srgbClr val="C00000"/>
                </a:solidFill>
                <a:latin typeface="Comic Sans MS" panose="030F0702030302020204" pitchFamily="66" charset="0"/>
              </a:rPr>
              <a:t>: </a:t>
            </a:r>
            <a:r>
              <a:rPr lang="tr-TR" sz="2000" dirty="0" err="1">
                <a:solidFill>
                  <a:srgbClr val="C00000"/>
                </a:solidFill>
                <a:latin typeface="Comic Sans MS" panose="030F0702030302020204" pitchFamily="66" charset="0"/>
              </a:rPr>
              <a:t>peteşi</a:t>
            </a:r>
            <a:r>
              <a:rPr lang="tr-TR" sz="2000" dirty="0">
                <a:solidFill>
                  <a:srgbClr val="C00000"/>
                </a:solidFill>
                <a:latin typeface="Comic Sans MS" panose="030F0702030302020204" pitchFamily="66" charset="0"/>
              </a:rPr>
              <a:t>, kanama, </a:t>
            </a:r>
          </a:p>
          <a:p>
            <a:pPr>
              <a:lnSpc>
                <a:spcPct val="150000"/>
              </a:lnSpc>
            </a:pPr>
            <a:endParaRPr lang="tr-TR" sz="2000" b="1"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784817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1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1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1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1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2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22"/>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3"/>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5"/>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27"/>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28"/>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2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0"/>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6"/>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3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3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40"/>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41"/>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42"/>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4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44"/>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45"/>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4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4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48"/>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49"/>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50"/>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51"/>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52"/>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53"/>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4"/>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55"/>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56"/>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57"/>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58"/>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59"/>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60"/>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62"/>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63"/>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64"/>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65"/>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66"/>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67"/>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68"/>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69"/>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70"/>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171"/>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72"/>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73"/>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74"/>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75"/>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5440" y="1518211"/>
            <a:ext cx="7529589" cy="4351338"/>
          </a:xfrm>
        </p:spPr>
        <p:txBody>
          <a:bodyPr>
            <a:normAutofit/>
          </a:bodyPr>
          <a:lstStyle/>
          <a:p>
            <a:pPr marL="0" indent="0">
              <a:lnSpc>
                <a:spcPct val="160000"/>
              </a:lnSpc>
              <a:buNone/>
            </a:pPr>
            <a:r>
              <a:rPr lang="tr-TR" sz="2000" b="1" dirty="0">
                <a:latin typeface="Comic Sans MS" panose="030F0702030302020204" pitchFamily="66" charset="0"/>
              </a:rPr>
              <a:t>İnfeksiyon:</a:t>
            </a:r>
            <a:r>
              <a:rPr lang="tr-TR" sz="2000" dirty="0">
                <a:latin typeface="Comic Sans MS" panose="030F0702030302020204" pitchFamily="66" charset="0"/>
              </a:rPr>
              <a:t> Ateş, öksürük, balgam, boğaz ağrısı, </a:t>
            </a:r>
            <a:r>
              <a:rPr lang="tr-TR" sz="2000" dirty="0" err="1">
                <a:latin typeface="Comic Sans MS" panose="030F0702030302020204" pitchFamily="66" charset="0"/>
              </a:rPr>
              <a:t>selülit</a:t>
            </a:r>
            <a:r>
              <a:rPr lang="mr-IN" sz="2000" dirty="0" smtClean="0">
                <a:latin typeface="Comic Sans MS" panose="030F0702030302020204" pitchFamily="66" charset="0"/>
              </a:rPr>
              <a:t>…</a:t>
            </a:r>
            <a:r>
              <a:rPr lang="tr-TR" sz="2000" dirty="0">
                <a:latin typeface="Comic Sans MS" panose="030F0702030302020204" pitchFamily="66" charset="0"/>
              </a:rPr>
              <a:t>	</a:t>
            </a:r>
            <a:endParaRPr lang="tr-TR" sz="2000" dirty="0" smtClean="0">
              <a:latin typeface="Comic Sans MS" panose="030F0702030302020204" pitchFamily="66" charset="0"/>
            </a:endParaRPr>
          </a:p>
          <a:p>
            <a:pPr marL="0" indent="0">
              <a:lnSpc>
                <a:spcPct val="160000"/>
              </a:lnSpc>
              <a:buNone/>
            </a:pPr>
            <a:r>
              <a:rPr lang="tr-TR" sz="2000" b="1" dirty="0" err="1" smtClean="0">
                <a:latin typeface="Comic Sans MS" panose="030F0702030302020204" pitchFamily="66" charset="0"/>
              </a:rPr>
              <a:t>Nötropeni</a:t>
            </a:r>
            <a:r>
              <a:rPr lang="tr-TR" sz="2000" b="1" dirty="0" smtClean="0">
                <a:latin typeface="Comic Sans MS" panose="030F0702030302020204" pitchFamily="66" charset="0"/>
              </a:rPr>
              <a:t>: </a:t>
            </a:r>
            <a:endParaRPr lang="tr-TR" sz="2000" b="1" dirty="0">
              <a:latin typeface="Comic Sans MS" panose="030F0702030302020204" pitchFamily="66" charset="0"/>
            </a:endParaRPr>
          </a:p>
          <a:p>
            <a:pPr lvl="1">
              <a:lnSpc>
                <a:spcPct val="160000"/>
              </a:lnSpc>
            </a:pPr>
            <a:r>
              <a:rPr lang="tr-TR" sz="1600" dirty="0" smtClean="0">
                <a:latin typeface="Comic Sans MS" panose="030F0702030302020204" pitchFamily="66" charset="0"/>
              </a:rPr>
              <a:t>Bakteriyel</a:t>
            </a:r>
            <a:r>
              <a:rPr lang="tr-TR" sz="1600" dirty="0">
                <a:latin typeface="Comic Sans MS" panose="030F0702030302020204" pitchFamily="66" charset="0"/>
              </a:rPr>
              <a:t>, </a:t>
            </a:r>
            <a:r>
              <a:rPr lang="tr-TR" sz="1600" dirty="0" err="1">
                <a:latin typeface="Comic Sans MS" panose="030F0702030302020204" pitchFamily="66" charset="0"/>
              </a:rPr>
              <a:t>fungal</a:t>
            </a:r>
            <a:r>
              <a:rPr lang="tr-TR" sz="1600" dirty="0">
                <a:latin typeface="Comic Sans MS" panose="030F0702030302020204" pitchFamily="66" charset="0"/>
              </a:rPr>
              <a:t>, viral</a:t>
            </a:r>
            <a:r>
              <a:rPr lang="mr-IN" sz="1600" dirty="0" smtClean="0">
                <a:latin typeface="Comic Sans MS" panose="030F0702030302020204" pitchFamily="66" charset="0"/>
              </a:rPr>
              <a:t>…</a:t>
            </a:r>
            <a:endParaRPr lang="tr-TR" sz="1600" dirty="0">
              <a:latin typeface="Comic Sans MS" panose="030F0702030302020204" pitchFamily="66" charset="0"/>
            </a:endParaRPr>
          </a:p>
          <a:p>
            <a:pPr lvl="1">
              <a:lnSpc>
                <a:spcPct val="160000"/>
              </a:lnSpc>
            </a:pPr>
            <a:r>
              <a:rPr lang="tr-TR" sz="1600" dirty="0" smtClean="0">
                <a:latin typeface="Comic Sans MS" panose="030F0702030302020204" pitchFamily="66" charset="0"/>
              </a:rPr>
              <a:t>Sık </a:t>
            </a:r>
            <a:r>
              <a:rPr lang="tr-TR" sz="1600" dirty="0">
                <a:latin typeface="Comic Sans MS" panose="030F0702030302020204" pitchFamily="66" charset="0"/>
              </a:rPr>
              <a:t>etkilenen yerler akciğer, sinüs, cilt, </a:t>
            </a:r>
            <a:r>
              <a:rPr lang="tr-TR" sz="1600" dirty="0" err="1">
                <a:latin typeface="Comic Sans MS" panose="030F0702030302020204" pitchFamily="66" charset="0"/>
              </a:rPr>
              <a:t>perianal</a:t>
            </a:r>
            <a:endParaRPr lang="tr-TR" sz="1600" dirty="0">
              <a:latin typeface="Comic Sans MS" panose="030F0702030302020204" pitchFamily="66" charset="0"/>
            </a:endParaRPr>
          </a:p>
          <a:p>
            <a:pPr marL="0" indent="0">
              <a:lnSpc>
                <a:spcPct val="160000"/>
              </a:lnSpc>
              <a:buNone/>
            </a:pPr>
            <a:r>
              <a:rPr lang="tr-TR" sz="2000" b="1" dirty="0">
                <a:latin typeface="Comic Sans MS" panose="030F0702030302020204" pitchFamily="66" charset="0"/>
              </a:rPr>
              <a:t>Kanama:</a:t>
            </a:r>
            <a:r>
              <a:rPr lang="tr-TR" sz="2000" dirty="0">
                <a:latin typeface="Comic Sans MS" panose="030F0702030302020204" pitchFamily="66" charset="0"/>
              </a:rPr>
              <a:t> </a:t>
            </a:r>
            <a:r>
              <a:rPr lang="tr-TR" sz="2000" dirty="0" err="1">
                <a:latin typeface="Comic Sans MS" panose="030F0702030302020204" pitchFamily="66" charset="0"/>
              </a:rPr>
              <a:t>peteşi</a:t>
            </a:r>
            <a:r>
              <a:rPr lang="tr-TR" sz="2000" dirty="0">
                <a:latin typeface="Comic Sans MS" panose="030F0702030302020204" pitchFamily="66" charset="0"/>
              </a:rPr>
              <a:t>, </a:t>
            </a:r>
            <a:r>
              <a:rPr lang="tr-TR" sz="2000" dirty="0" err="1">
                <a:latin typeface="Comic Sans MS" panose="030F0702030302020204" pitchFamily="66" charset="0"/>
              </a:rPr>
              <a:t>purpura</a:t>
            </a:r>
            <a:r>
              <a:rPr lang="tr-TR" sz="2000" dirty="0">
                <a:latin typeface="Comic Sans MS" panose="030F0702030302020204" pitchFamily="66" charset="0"/>
              </a:rPr>
              <a:t>, </a:t>
            </a:r>
            <a:r>
              <a:rPr lang="tr-TR" sz="2000" dirty="0" err="1">
                <a:latin typeface="Comic Sans MS" panose="030F0702030302020204" pitchFamily="66" charset="0"/>
              </a:rPr>
              <a:t>spontan</a:t>
            </a:r>
            <a:r>
              <a:rPr lang="tr-TR" sz="2000" dirty="0">
                <a:latin typeface="Comic Sans MS" panose="030F0702030302020204" pitchFamily="66" charset="0"/>
              </a:rPr>
              <a:t> </a:t>
            </a:r>
            <a:r>
              <a:rPr lang="tr-TR" sz="2000" dirty="0" err="1">
                <a:latin typeface="Comic Sans MS" panose="030F0702030302020204" pitchFamily="66" charset="0"/>
              </a:rPr>
              <a:t>ekimoz</a:t>
            </a:r>
            <a:r>
              <a:rPr lang="tr-TR" sz="2000" dirty="0">
                <a:latin typeface="Comic Sans MS" panose="030F0702030302020204" pitchFamily="66" charset="0"/>
              </a:rPr>
              <a:t>, burun ve </a:t>
            </a:r>
            <a:r>
              <a:rPr lang="tr-TR" sz="2000" dirty="0" err="1">
                <a:latin typeface="Comic Sans MS" panose="030F0702030302020204" pitchFamily="66" charset="0"/>
              </a:rPr>
              <a:t>gingival</a:t>
            </a:r>
            <a:r>
              <a:rPr lang="tr-TR" sz="2000" dirty="0">
                <a:latin typeface="Comic Sans MS" panose="030F0702030302020204" pitchFamily="66" charset="0"/>
              </a:rPr>
              <a:t> kanamalar, </a:t>
            </a:r>
            <a:r>
              <a:rPr lang="tr-TR" sz="2000" dirty="0" err="1">
                <a:latin typeface="Comic Sans MS" panose="030F0702030302020204" pitchFamily="66" charset="0"/>
              </a:rPr>
              <a:t>menoraji</a:t>
            </a:r>
            <a:r>
              <a:rPr lang="tr-TR" sz="2000" dirty="0">
                <a:latin typeface="Comic Sans MS" panose="030F0702030302020204" pitchFamily="66" charset="0"/>
              </a:rPr>
              <a:t>, GIS kanamaları</a:t>
            </a:r>
          </a:p>
          <a:p>
            <a:pPr marL="0" indent="0">
              <a:lnSpc>
                <a:spcPct val="160000"/>
              </a:lnSpc>
              <a:buNone/>
            </a:pPr>
            <a:r>
              <a:rPr lang="tr-TR" sz="2000" b="1" dirty="0">
                <a:latin typeface="Comic Sans MS" panose="030F0702030302020204" pitchFamily="66" charset="0"/>
              </a:rPr>
              <a:t>Anemi</a:t>
            </a:r>
            <a:r>
              <a:rPr lang="tr-TR" sz="2000" dirty="0">
                <a:latin typeface="Comic Sans MS" panose="030F0702030302020204" pitchFamily="66" charset="0"/>
              </a:rPr>
              <a:t> semptomları: Yorgunluk, nefes darlığı, çarpıntı</a:t>
            </a:r>
            <a:r>
              <a:rPr lang="mr-IN" sz="2000" dirty="0">
                <a:latin typeface="Comic Sans MS" panose="030F0702030302020204" pitchFamily="66" charset="0"/>
              </a:rPr>
              <a:t>…</a:t>
            </a:r>
            <a:endParaRPr lang="tr-TR" sz="2000" dirty="0">
              <a:latin typeface="Comic Sans MS" panose="030F0702030302020204" pitchFamily="66" charset="0"/>
            </a:endParaRPr>
          </a:p>
          <a:p>
            <a:pPr marL="0" indent="0">
              <a:lnSpc>
                <a:spcPct val="160000"/>
              </a:lnSpc>
              <a:buNone/>
            </a:pPr>
            <a:endParaRPr lang="tr-TR" sz="2000" dirty="0">
              <a:latin typeface="Comic Sans MS" panose="030F0702030302020204" pitchFamily="66" charset="0"/>
            </a:endParaRPr>
          </a:p>
          <a:p>
            <a:pPr>
              <a:lnSpc>
                <a:spcPct val="160000"/>
              </a:lnSpc>
            </a:pPr>
            <a:endParaRPr lang="tr-TR" sz="2000" dirty="0">
              <a:latin typeface="Comic Sans MS" panose="030F0702030302020204" pitchFamily="66" charset="0"/>
            </a:endParaRPr>
          </a:p>
          <a:p>
            <a:pPr>
              <a:lnSpc>
                <a:spcPct val="160000"/>
              </a:lnSpc>
            </a:pPr>
            <a:endParaRPr lang="tr-TR" sz="2000" dirty="0">
              <a:latin typeface="Comic Sans MS" panose="030F0702030302020204" pitchFamily="66" charset="0"/>
            </a:endParaRPr>
          </a:p>
        </p:txBody>
      </p:sp>
      <p:pic>
        <p:nvPicPr>
          <p:cNvPr id="5" name="Resim 4"/>
          <p:cNvPicPr>
            <a:picLocks noChangeAspect="1"/>
          </p:cNvPicPr>
          <p:nvPr/>
        </p:nvPicPr>
        <p:blipFill>
          <a:blip r:embed="rId3"/>
          <a:stretch>
            <a:fillRect/>
          </a:stretch>
        </p:blipFill>
        <p:spPr>
          <a:xfrm rot="16200000">
            <a:off x="9866060" y="4415494"/>
            <a:ext cx="1351758" cy="1556351"/>
          </a:xfrm>
          <a:prstGeom prst="rect">
            <a:avLst/>
          </a:prstGeom>
        </p:spPr>
      </p:pic>
      <p:pic>
        <p:nvPicPr>
          <p:cNvPr id="6" name="Resim 5"/>
          <p:cNvPicPr>
            <a:picLocks noChangeAspect="1"/>
          </p:cNvPicPr>
          <p:nvPr/>
        </p:nvPicPr>
        <p:blipFill>
          <a:blip r:embed="rId4"/>
          <a:stretch>
            <a:fillRect/>
          </a:stretch>
        </p:blipFill>
        <p:spPr>
          <a:xfrm>
            <a:off x="9618311" y="3178734"/>
            <a:ext cx="1701802" cy="1171619"/>
          </a:xfrm>
          <a:prstGeom prst="rect">
            <a:avLst/>
          </a:prstGeom>
        </p:spPr>
      </p:pic>
      <p:pic>
        <p:nvPicPr>
          <p:cNvPr id="7" name="Resim 6"/>
          <p:cNvPicPr>
            <a:picLocks noChangeAspect="1"/>
          </p:cNvPicPr>
          <p:nvPr/>
        </p:nvPicPr>
        <p:blipFill>
          <a:blip r:embed="rId5"/>
          <a:stretch>
            <a:fillRect/>
          </a:stretch>
        </p:blipFill>
        <p:spPr>
          <a:xfrm>
            <a:off x="8013832" y="4545054"/>
            <a:ext cx="1831207" cy="1309751"/>
          </a:xfrm>
          <a:prstGeom prst="rect">
            <a:avLst/>
          </a:prstGeom>
        </p:spPr>
      </p:pic>
      <p:pic>
        <p:nvPicPr>
          <p:cNvPr id="8" name="Resim 7"/>
          <p:cNvPicPr>
            <a:picLocks noChangeAspect="1"/>
          </p:cNvPicPr>
          <p:nvPr/>
        </p:nvPicPr>
        <p:blipFill rotWithShape="1">
          <a:blip r:embed="rId6"/>
          <a:srcRect l="30995" t="32313" r="28980" b="16894"/>
          <a:stretch/>
        </p:blipFill>
        <p:spPr>
          <a:xfrm>
            <a:off x="8013833" y="3146310"/>
            <a:ext cx="1515524" cy="1204043"/>
          </a:xfrm>
          <a:prstGeom prst="rect">
            <a:avLst/>
          </a:prstGeom>
        </p:spPr>
      </p:pic>
      <p:pic>
        <p:nvPicPr>
          <p:cNvPr id="9" name="Resim 8"/>
          <p:cNvPicPr>
            <a:picLocks noChangeAspect="1"/>
          </p:cNvPicPr>
          <p:nvPr/>
        </p:nvPicPr>
        <p:blipFill>
          <a:blip r:embed="rId7"/>
          <a:stretch>
            <a:fillRect/>
          </a:stretch>
        </p:blipFill>
        <p:spPr>
          <a:xfrm>
            <a:off x="7875029" y="831124"/>
            <a:ext cx="3486565" cy="2315186"/>
          </a:xfrm>
          <a:prstGeom prst="rect">
            <a:avLst/>
          </a:prstGeom>
        </p:spPr>
      </p:pic>
      <p:sp>
        <p:nvSpPr>
          <p:cNvPr id="10"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1" name="Dikdörtgen 10"/>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spTree>
    <p:extLst>
      <p:ext uri="{BB962C8B-B14F-4D97-AF65-F5344CB8AC3E}">
        <p14:creationId xmlns:p14="http://schemas.microsoft.com/office/powerpoint/2010/main" val="7738106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rotWithShape="1">
          <a:blip r:embed="rId2"/>
          <a:srcRect t="4977" b="6376"/>
          <a:stretch/>
        </p:blipFill>
        <p:spPr>
          <a:xfrm>
            <a:off x="7399480" y="660962"/>
            <a:ext cx="4439388" cy="1785201"/>
          </a:xfrm>
          <a:prstGeom prst="rect">
            <a:avLst/>
          </a:prstGeom>
        </p:spPr>
      </p:pic>
      <p:pic>
        <p:nvPicPr>
          <p:cNvPr id="12" name="Resim 11"/>
          <p:cNvPicPr>
            <a:picLocks noChangeAspect="1"/>
          </p:cNvPicPr>
          <p:nvPr/>
        </p:nvPicPr>
        <p:blipFill rotWithShape="1">
          <a:blip r:embed="rId3"/>
          <a:srcRect r="44818"/>
          <a:stretch/>
        </p:blipFill>
        <p:spPr>
          <a:xfrm>
            <a:off x="7661670" y="2446164"/>
            <a:ext cx="1658131" cy="1807044"/>
          </a:xfrm>
          <a:prstGeom prst="rect">
            <a:avLst/>
          </a:prstGeom>
        </p:spPr>
      </p:pic>
      <p:pic>
        <p:nvPicPr>
          <p:cNvPr id="4" name="Resim 3"/>
          <p:cNvPicPr>
            <a:picLocks noChangeAspect="1"/>
          </p:cNvPicPr>
          <p:nvPr/>
        </p:nvPicPr>
        <p:blipFill rotWithShape="1">
          <a:blip r:embed="rId4"/>
          <a:srcRect t="-1" b="-1757"/>
          <a:stretch/>
        </p:blipFill>
        <p:spPr>
          <a:xfrm>
            <a:off x="9791894" y="4369447"/>
            <a:ext cx="1628631" cy="1812047"/>
          </a:xfrm>
          <a:prstGeom prst="rect">
            <a:avLst/>
          </a:prstGeom>
        </p:spPr>
      </p:pic>
      <p:sp>
        <p:nvSpPr>
          <p:cNvPr id="2" name="Başlık 1"/>
          <p:cNvSpPr>
            <a:spLocks noGrp="1"/>
          </p:cNvSpPr>
          <p:nvPr>
            <p:ph type="title"/>
          </p:nvPr>
        </p:nvSpPr>
        <p:spPr>
          <a:xfrm>
            <a:off x="703275" y="861903"/>
            <a:ext cx="6249460" cy="1381812"/>
          </a:xfrm>
        </p:spPr>
        <p:txBody>
          <a:bodyPr>
            <a:normAutofit/>
          </a:bodyPr>
          <a:lstStyle/>
          <a:p>
            <a:r>
              <a:rPr lang="tr-TR" sz="3500" u="sng" dirty="0" smtClean="0">
                <a:solidFill>
                  <a:srgbClr val="7B0C00"/>
                </a:solidFill>
              </a:rPr>
              <a:t>Akut Lösemilerde  </a:t>
            </a:r>
            <a:r>
              <a:rPr lang="tr-TR" sz="3500" u="sng" dirty="0">
                <a:solidFill>
                  <a:srgbClr val="7B0C00"/>
                </a:solidFill>
              </a:rPr>
              <a:t>klinik </a:t>
            </a:r>
            <a:r>
              <a:rPr lang="tr-TR" sz="3500" u="sng" dirty="0" smtClean="0">
                <a:solidFill>
                  <a:srgbClr val="7B0C00"/>
                </a:solidFill>
              </a:rPr>
              <a:t>özellikler</a:t>
            </a:r>
            <a:endParaRPr lang="tr-TR" sz="3500" u="sng" dirty="0">
              <a:solidFill>
                <a:srgbClr val="7B0C00"/>
              </a:solidFill>
            </a:endParaRPr>
          </a:p>
        </p:txBody>
      </p:sp>
      <p:sp>
        <p:nvSpPr>
          <p:cNvPr id="3" name="İçerik Yer Tutucusu 2"/>
          <p:cNvSpPr>
            <a:spLocks noGrp="1"/>
          </p:cNvSpPr>
          <p:nvPr>
            <p:ph idx="1"/>
          </p:nvPr>
        </p:nvSpPr>
        <p:spPr>
          <a:xfrm>
            <a:off x="751770" y="1984735"/>
            <a:ext cx="6493136" cy="3626917"/>
          </a:xfrm>
        </p:spPr>
        <p:txBody>
          <a:bodyPr>
            <a:normAutofit fontScale="92500" lnSpcReduction="10000"/>
          </a:bodyPr>
          <a:lstStyle/>
          <a:p>
            <a:pPr>
              <a:lnSpc>
                <a:spcPct val="150000"/>
              </a:lnSpc>
            </a:pPr>
            <a:r>
              <a:rPr lang="tr-TR" sz="2000" dirty="0" err="1">
                <a:latin typeface="Comic Sans MS" panose="030F0702030302020204" pitchFamily="66" charset="0"/>
              </a:rPr>
              <a:t>Hepatosplenomegali</a:t>
            </a:r>
            <a:r>
              <a:rPr lang="tr-TR" sz="2000" dirty="0">
                <a:latin typeface="Comic Sans MS" panose="030F0702030302020204" pitchFamily="66" charset="0"/>
              </a:rPr>
              <a:t> tanı anında özellikle </a:t>
            </a:r>
            <a:r>
              <a:rPr lang="tr-TR" sz="2000" dirty="0" err="1">
                <a:latin typeface="Comic Sans MS" panose="030F0702030302020204" pitchFamily="66" charset="0"/>
              </a:rPr>
              <a:t>ALL’de</a:t>
            </a:r>
            <a:r>
              <a:rPr lang="tr-TR" sz="2000" dirty="0">
                <a:latin typeface="Comic Sans MS" panose="030F0702030302020204" pitchFamily="66" charset="0"/>
              </a:rPr>
              <a:t> sık </a:t>
            </a:r>
          </a:p>
          <a:p>
            <a:pPr>
              <a:lnSpc>
                <a:spcPct val="150000"/>
              </a:lnSpc>
            </a:pPr>
            <a:r>
              <a:rPr lang="tr-TR" sz="2000" dirty="0" err="1">
                <a:latin typeface="Comic Sans MS" panose="030F0702030302020204" pitchFamily="66" charset="0"/>
              </a:rPr>
              <a:t>Mediastinal</a:t>
            </a:r>
            <a:r>
              <a:rPr lang="tr-TR" sz="2000" dirty="0">
                <a:latin typeface="Comic Sans MS" panose="030F0702030302020204" pitchFamily="66" charset="0"/>
              </a:rPr>
              <a:t> kitle T-</a:t>
            </a:r>
            <a:r>
              <a:rPr lang="tr-TR" sz="2000" dirty="0" err="1">
                <a:latin typeface="Comic Sans MS" panose="030F0702030302020204" pitchFamily="66" charset="0"/>
              </a:rPr>
              <a:t>ALL’de</a:t>
            </a:r>
            <a:r>
              <a:rPr lang="tr-TR" sz="2000" dirty="0">
                <a:latin typeface="Comic Sans MS" panose="030F0702030302020204" pitchFamily="66" charset="0"/>
              </a:rPr>
              <a:t> sık.</a:t>
            </a:r>
          </a:p>
          <a:p>
            <a:pPr>
              <a:lnSpc>
                <a:spcPct val="150000"/>
              </a:lnSpc>
            </a:pPr>
            <a:r>
              <a:rPr lang="tr-TR" sz="2000" dirty="0">
                <a:latin typeface="Comic Sans MS" panose="030F0702030302020204" pitchFamily="66" charset="0"/>
              </a:rPr>
              <a:t>Cilt ve </a:t>
            </a:r>
            <a:r>
              <a:rPr lang="tr-TR" sz="2000" dirty="0" err="1">
                <a:latin typeface="Comic Sans MS" panose="030F0702030302020204" pitchFamily="66" charset="0"/>
              </a:rPr>
              <a:t>gingiva</a:t>
            </a:r>
            <a:r>
              <a:rPr lang="tr-TR" sz="2000" dirty="0">
                <a:latin typeface="Comic Sans MS" panose="030F0702030302020204" pitchFamily="66" charset="0"/>
              </a:rPr>
              <a:t> tutulumu olabilir. Dişeti </a:t>
            </a:r>
            <a:r>
              <a:rPr lang="tr-TR" sz="2000" dirty="0" err="1">
                <a:latin typeface="Comic Sans MS" panose="030F0702030302020204" pitchFamily="66" charset="0"/>
              </a:rPr>
              <a:t>hipertorofisi</a:t>
            </a:r>
            <a:r>
              <a:rPr lang="tr-TR" sz="2000" dirty="0">
                <a:latin typeface="Comic Sans MS" panose="030F0702030302020204" pitchFamily="66" charset="0"/>
              </a:rPr>
              <a:t> </a:t>
            </a:r>
            <a:r>
              <a:rPr lang="tr-TR" sz="2000" dirty="0" err="1">
                <a:latin typeface="Comic Sans MS" panose="030F0702030302020204" pitchFamily="66" charset="0"/>
              </a:rPr>
              <a:t>AMLde</a:t>
            </a:r>
            <a:r>
              <a:rPr lang="tr-TR" sz="2000" dirty="0">
                <a:latin typeface="Comic Sans MS" panose="030F0702030302020204" pitchFamily="66" charset="0"/>
              </a:rPr>
              <a:t> daha sık (özellikle </a:t>
            </a:r>
            <a:r>
              <a:rPr lang="tr-TR" sz="2000" dirty="0" err="1">
                <a:latin typeface="Comic Sans MS" panose="030F0702030302020204" pitchFamily="66" charset="0"/>
              </a:rPr>
              <a:t>monositik</a:t>
            </a:r>
            <a:r>
              <a:rPr lang="tr-TR" sz="2000" dirty="0">
                <a:latin typeface="Comic Sans MS" panose="030F0702030302020204" pitchFamily="66" charset="0"/>
              </a:rPr>
              <a:t> </a:t>
            </a:r>
            <a:r>
              <a:rPr lang="tr-TR" sz="2000" dirty="0" smtClean="0">
                <a:latin typeface="Comic Sans MS" panose="030F0702030302020204" pitchFamily="66" charset="0"/>
              </a:rPr>
              <a:t>M4,M5 tiplerde</a:t>
            </a:r>
            <a:r>
              <a:rPr lang="tr-TR" sz="2000" dirty="0">
                <a:latin typeface="Comic Sans MS" panose="030F0702030302020204" pitchFamily="66" charset="0"/>
              </a:rPr>
              <a:t>)</a:t>
            </a:r>
          </a:p>
          <a:p>
            <a:pPr>
              <a:lnSpc>
                <a:spcPct val="150000"/>
              </a:lnSpc>
            </a:pPr>
            <a:r>
              <a:rPr lang="tr-TR" sz="2000" dirty="0">
                <a:latin typeface="Comic Sans MS" panose="030F0702030302020204" pitchFamily="66" charset="0"/>
              </a:rPr>
              <a:t>Testis tutulumu olabilir. (ALL***)</a:t>
            </a:r>
          </a:p>
          <a:p>
            <a:pPr>
              <a:lnSpc>
                <a:spcPct val="150000"/>
              </a:lnSpc>
            </a:pPr>
            <a:r>
              <a:rPr lang="tr-TR" sz="2000" dirty="0" err="1">
                <a:latin typeface="Comic Sans MS" panose="030F0702030302020204" pitchFamily="66" charset="0"/>
              </a:rPr>
              <a:t>Granulositik</a:t>
            </a:r>
            <a:r>
              <a:rPr lang="tr-TR" sz="2000" dirty="0">
                <a:latin typeface="Comic Sans MS" panose="030F0702030302020204" pitchFamily="66" charset="0"/>
              </a:rPr>
              <a:t> sarkom: Lösemik hücrelerin kitlesel yapılar oluşturması. AML M5 de daha sık</a:t>
            </a:r>
          </a:p>
          <a:p>
            <a:pPr>
              <a:lnSpc>
                <a:spcPct val="150000"/>
              </a:lnSpc>
            </a:pPr>
            <a:endParaRPr lang="tr-TR" sz="2000" dirty="0">
              <a:latin typeface="Comic Sans MS" panose="030F0702030302020204" pitchFamily="66" charset="0"/>
            </a:endParaRPr>
          </a:p>
          <a:p>
            <a:pPr>
              <a:lnSpc>
                <a:spcPct val="150000"/>
              </a:lnSpc>
            </a:pPr>
            <a:endParaRPr lang="tr-TR" sz="2000" dirty="0">
              <a:latin typeface="Comic Sans MS" panose="030F0702030302020204" pitchFamily="66" charset="0"/>
            </a:endParaRPr>
          </a:p>
        </p:txBody>
      </p:sp>
      <p:pic>
        <p:nvPicPr>
          <p:cNvPr id="6" name="Resim 5"/>
          <p:cNvPicPr>
            <a:picLocks noChangeAspect="1"/>
          </p:cNvPicPr>
          <p:nvPr/>
        </p:nvPicPr>
        <p:blipFill>
          <a:blip r:embed="rId5"/>
          <a:stretch>
            <a:fillRect/>
          </a:stretch>
        </p:blipFill>
        <p:spPr>
          <a:xfrm>
            <a:off x="9867086" y="2522122"/>
            <a:ext cx="1553439" cy="1033743"/>
          </a:xfrm>
          <a:prstGeom prst="rect">
            <a:avLst/>
          </a:prstGeom>
        </p:spPr>
      </p:pic>
      <p:pic>
        <p:nvPicPr>
          <p:cNvPr id="9" name="Resim 8"/>
          <p:cNvPicPr>
            <a:picLocks noChangeAspect="1"/>
          </p:cNvPicPr>
          <p:nvPr/>
        </p:nvPicPr>
        <p:blipFill rotWithShape="1">
          <a:blip r:embed="rId6"/>
          <a:srcRect b="31156"/>
          <a:stretch/>
        </p:blipFill>
        <p:spPr>
          <a:xfrm>
            <a:off x="9867086" y="3590315"/>
            <a:ext cx="1553439" cy="662892"/>
          </a:xfrm>
          <a:prstGeom prst="rect">
            <a:avLst/>
          </a:prstGeom>
        </p:spPr>
      </p:pic>
      <p:sp>
        <p:nvSpPr>
          <p:cNvPr id="17"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8" name="Dikdörtgen 17"/>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pic>
        <p:nvPicPr>
          <p:cNvPr id="5" name="Resim 4"/>
          <p:cNvPicPr>
            <a:picLocks noChangeAspect="1"/>
          </p:cNvPicPr>
          <p:nvPr/>
        </p:nvPicPr>
        <p:blipFill>
          <a:blip r:embed="rId7"/>
          <a:stretch>
            <a:fillRect/>
          </a:stretch>
        </p:blipFill>
        <p:spPr>
          <a:xfrm>
            <a:off x="7701570" y="4270961"/>
            <a:ext cx="1781175" cy="1800225"/>
          </a:xfrm>
          <a:prstGeom prst="rect">
            <a:avLst/>
          </a:prstGeom>
        </p:spPr>
      </p:pic>
    </p:spTree>
    <p:extLst>
      <p:ext uri="{BB962C8B-B14F-4D97-AF65-F5344CB8AC3E}">
        <p14:creationId xmlns:p14="http://schemas.microsoft.com/office/powerpoint/2010/main" val="8670442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84895" y="1957362"/>
            <a:ext cx="9700759" cy="4753386"/>
          </a:xfrm>
        </p:spPr>
        <p:txBody>
          <a:bodyPr>
            <a:normAutofit/>
          </a:bodyPr>
          <a:lstStyle/>
          <a:p>
            <a:r>
              <a:rPr lang="tr-TR" sz="2000" dirty="0" err="1" smtClean="0">
                <a:latin typeface="Comic Sans MS" panose="030F0702030302020204" pitchFamily="66" charset="0"/>
              </a:rPr>
              <a:t>Meninkslerin</a:t>
            </a:r>
            <a:r>
              <a:rPr lang="tr-TR" sz="2000" dirty="0" smtClean="0">
                <a:latin typeface="Comic Sans MS" panose="030F0702030302020204" pitchFamily="66" charset="0"/>
              </a:rPr>
              <a:t> </a:t>
            </a:r>
            <a:r>
              <a:rPr lang="tr-TR" sz="2000" dirty="0" err="1">
                <a:latin typeface="Comic Sans MS" panose="030F0702030302020204" pitchFamily="66" charset="0"/>
              </a:rPr>
              <a:t>infiltrasyonu</a:t>
            </a:r>
            <a:r>
              <a:rPr lang="tr-TR" sz="2000" dirty="0">
                <a:latin typeface="Comic Sans MS" panose="030F0702030302020204" pitchFamily="66" charset="0"/>
              </a:rPr>
              <a:t>: baş ağrısı, </a:t>
            </a:r>
            <a:r>
              <a:rPr lang="tr-TR" sz="2000" dirty="0" err="1">
                <a:latin typeface="Comic Sans MS" panose="030F0702030302020204" pitchFamily="66" charset="0"/>
              </a:rPr>
              <a:t>kranial</a:t>
            </a:r>
            <a:r>
              <a:rPr lang="tr-TR" sz="2000" dirty="0">
                <a:latin typeface="Comic Sans MS" panose="030F0702030302020204" pitchFamily="66" charset="0"/>
              </a:rPr>
              <a:t> sinir felçleri. Özellikle </a:t>
            </a:r>
            <a:r>
              <a:rPr lang="tr-TR" sz="2000" dirty="0" err="1">
                <a:latin typeface="Comic Sans MS" panose="030F0702030302020204" pitchFamily="66" charset="0"/>
              </a:rPr>
              <a:t>ALL’de</a:t>
            </a:r>
            <a:r>
              <a:rPr lang="tr-TR" sz="2000" dirty="0">
                <a:latin typeface="Comic Sans MS" panose="030F0702030302020204" pitchFamily="66" charset="0"/>
              </a:rPr>
              <a:t> yaygındır. </a:t>
            </a:r>
            <a:r>
              <a:rPr lang="tr-TR" sz="2000" dirty="0" err="1">
                <a:latin typeface="Comic Sans MS" panose="030F0702030302020204" pitchFamily="66" charset="0"/>
              </a:rPr>
              <a:t>Konvulzyonlar</a:t>
            </a:r>
            <a:r>
              <a:rPr lang="tr-TR" sz="2000" dirty="0">
                <a:latin typeface="Comic Sans MS" panose="030F0702030302020204" pitchFamily="66" charset="0"/>
              </a:rPr>
              <a:t>, koma, </a:t>
            </a:r>
            <a:r>
              <a:rPr lang="tr-TR" sz="2000" dirty="0" err="1">
                <a:latin typeface="Comic Sans MS" panose="030F0702030302020204" pitchFamily="66" charset="0"/>
              </a:rPr>
              <a:t>papil</a:t>
            </a:r>
            <a:r>
              <a:rPr lang="tr-TR" sz="2000" dirty="0">
                <a:latin typeface="Comic Sans MS" panose="030F0702030302020204" pitchFamily="66" charset="0"/>
              </a:rPr>
              <a:t> ödemi, görme bozukları</a:t>
            </a:r>
          </a:p>
          <a:p>
            <a:endParaRPr lang="tr-TR" sz="2000" dirty="0">
              <a:latin typeface="Comic Sans MS" panose="030F0702030302020204" pitchFamily="66" charset="0"/>
            </a:endParaRPr>
          </a:p>
          <a:p>
            <a:pPr marL="457200" lvl="1" indent="0">
              <a:buNone/>
            </a:pPr>
            <a:endParaRPr lang="tr-TR" sz="2000" b="1" dirty="0" smtClean="0">
              <a:latin typeface="Comic Sans MS" panose="030F0702030302020204" pitchFamily="66" charset="0"/>
            </a:endParaRPr>
          </a:p>
        </p:txBody>
      </p:sp>
      <p:pic>
        <p:nvPicPr>
          <p:cNvPr id="2" name="Resim 1"/>
          <p:cNvPicPr>
            <a:picLocks noChangeAspect="1"/>
          </p:cNvPicPr>
          <p:nvPr/>
        </p:nvPicPr>
        <p:blipFill>
          <a:blip r:embed="rId3"/>
          <a:stretch>
            <a:fillRect/>
          </a:stretch>
        </p:blipFill>
        <p:spPr>
          <a:xfrm>
            <a:off x="5570160" y="3271302"/>
            <a:ext cx="1378723" cy="1149271"/>
          </a:xfrm>
          <a:prstGeom prst="rect">
            <a:avLst/>
          </a:prstGeom>
          <a:ln>
            <a:noFill/>
          </a:ln>
          <a:effectLst>
            <a:outerShdw blurRad="190500" algn="tl" rotWithShape="0">
              <a:srgbClr val="000000">
                <a:alpha val="70000"/>
              </a:srgbClr>
            </a:outerShdw>
          </a:effectLst>
        </p:spPr>
      </p:pic>
      <p:pic>
        <p:nvPicPr>
          <p:cNvPr id="4" name="Resim 3"/>
          <p:cNvPicPr>
            <a:picLocks noChangeAspect="1"/>
          </p:cNvPicPr>
          <p:nvPr/>
        </p:nvPicPr>
        <p:blipFill>
          <a:blip r:embed="rId4"/>
          <a:stretch>
            <a:fillRect/>
          </a:stretch>
        </p:blipFill>
        <p:spPr>
          <a:xfrm>
            <a:off x="7089474" y="3271302"/>
            <a:ext cx="1618400" cy="1149271"/>
          </a:xfrm>
          <a:prstGeom prst="rect">
            <a:avLst/>
          </a:prstGeom>
          <a:ln>
            <a:noFill/>
          </a:ln>
          <a:effectLst>
            <a:outerShdw blurRad="190500" algn="tl" rotWithShape="0">
              <a:srgbClr val="000000">
                <a:alpha val="70000"/>
              </a:srgbClr>
            </a:outerShdw>
          </a:effectLst>
        </p:spPr>
      </p:pic>
      <p:pic>
        <p:nvPicPr>
          <p:cNvPr id="6" name="Resim 5"/>
          <p:cNvPicPr>
            <a:picLocks noChangeAspect="1"/>
          </p:cNvPicPr>
          <p:nvPr/>
        </p:nvPicPr>
        <p:blipFill rotWithShape="1">
          <a:blip r:embed="rId5"/>
          <a:srcRect r="48078"/>
          <a:stretch/>
        </p:blipFill>
        <p:spPr>
          <a:xfrm>
            <a:off x="8909546" y="3250160"/>
            <a:ext cx="1628775" cy="1115555"/>
          </a:xfrm>
          <a:prstGeom prst="rect">
            <a:avLst/>
          </a:prstGeom>
          <a:ln>
            <a:noFill/>
          </a:ln>
          <a:effectLst>
            <a:outerShdw blurRad="190500" algn="tl" rotWithShape="0">
              <a:srgbClr val="000000">
                <a:alpha val="70000"/>
              </a:srgbClr>
            </a:outerShdw>
          </a:effectLst>
        </p:spPr>
      </p:pic>
      <p:pic>
        <p:nvPicPr>
          <p:cNvPr id="8" name="Resim 7"/>
          <p:cNvPicPr>
            <a:picLocks noChangeAspect="1"/>
          </p:cNvPicPr>
          <p:nvPr/>
        </p:nvPicPr>
        <p:blipFill>
          <a:blip r:embed="rId6"/>
          <a:stretch>
            <a:fillRect/>
          </a:stretch>
        </p:blipFill>
        <p:spPr>
          <a:xfrm>
            <a:off x="10775528" y="3184784"/>
            <a:ext cx="1149817" cy="1149271"/>
          </a:xfrm>
          <a:prstGeom prst="rect">
            <a:avLst/>
          </a:prstGeom>
          <a:ln>
            <a:noFill/>
          </a:ln>
          <a:effectLst>
            <a:outerShdw blurRad="190500" algn="tl" rotWithShape="0">
              <a:srgbClr val="000000">
                <a:alpha val="70000"/>
              </a:srgbClr>
            </a:outerShdw>
          </a:effectLst>
        </p:spPr>
      </p:pic>
      <p:sp>
        <p:nvSpPr>
          <p:cNvPr id="10" name="Unvan 1"/>
          <p:cNvSpPr txBox="1">
            <a:spLocks/>
          </p:cNvSpPr>
          <p:nvPr/>
        </p:nvSpPr>
        <p:spPr>
          <a:xfrm>
            <a:off x="884895" y="612021"/>
            <a:ext cx="7886700" cy="5102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C00000"/>
                </a:solidFill>
                <a:latin typeface="Comic Sans MS" panose="030F0702030302020204" pitchFamily="66" charset="0"/>
              </a:rPr>
              <a:t>B</a:t>
            </a:r>
            <a:r>
              <a:rPr lang="en-US" sz="2400" b="1" dirty="0" err="1">
                <a:solidFill>
                  <a:srgbClr val="C00000"/>
                </a:solidFill>
                <a:latin typeface="Comic Sans MS" panose="030F0702030302020204" pitchFamily="66" charset="0"/>
              </a:rPr>
              <a:t>elirti</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ve</a:t>
            </a:r>
            <a:r>
              <a:rPr lang="en-US" sz="2400" b="1" dirty="0">
                <a:solidFill>
                  <a:srgbClr val="C00000"/>
                </a:solidFill>
                <a:latin typeface="Comic Sans MS" panose="030F0702030302020204" pitchFamily="66" charset="0"/>
              </a:rPr>
              <a:t> </a:t>
            </a:r>
            <a:r>
              <a:rPr lang="en-US" sz="2400" b="1" dirty="0" err="1">
                <a:solidFill>
                  <a:srgbClr val="C00000"/>
                </a:solidFill>
                <a:latin typeface="Comic Sans MS" panose="030F0702030302020204" pitchFamily="66" charset="0"/>
              </a:rPr>
              <a:t>bulgular</a:t>
            </a:r>
            <a:endParaRPr lang="en-US" sz="2400" dirty="0">
              <a:solidFill>
                <a:srgbClr val="C00000"/>
              </a:solidFill>
              <a:latin typeface="Comic Sans MS" panose="030F0702030302020204" pitchFamily="66" charset="0"/>
            </a:endParaRPr>
          </a:p>
          <a:p>
            <a:endParaRPr lang="tr-TR" sz="2400" b="1" dirty="0">
              <a:solidFill>
                <a:srgbClr val="C00000"/>
              </a:solidFill>
              <a:latin typeface="Comic Sans MS" panose="030F0702030302020204" pitchFamily="66" charset="0"/>
            </a:endParaRPr>
          </a:p>
        </p:txBody>
      </p:sp>
      <p:sp>
        <p:nvSpPr>
          <p:cNvPr id="11" name="Dikdörtgen 10"/>
          <p:cNvSpPr/>
          <p:nvPr/>
        </p:nvSpPr>
        <p:spPr>
          <a:xfrm>
            <a:off x="677195" y="83606"/>
            <a:ext cx="3597460" cy="369332"/>
          </a:xfrm>
          <a:prstGeom prst="rect">
            <a:avLst/>
          </a:prstGeom>
        </p:spPr>
        <p:txBody>
          <a:bodyPr wrap="none">
            <a:spAutoFit/>
          </a:bodyPr>
          <a:lstStyle/>
          <a:p>
            <a:r>
              <a:rPr lang="tr-TR" b="1" dirty="0">
                <a:latin typeface="Comic Sans MS" panose="030F0702030302020204" pitchFamily="66" charset="0"/>
              </a:rPr>
              <a:t>Akut löseminin klinik özellikleri</a:t>
            </a:r>
          </a:p>
        </p:txBody>
      </p:sp>
      <p:pic>
        <p:nvPicPr>
          <p:cNvPr id="7" name="Resim 6"/>
          <p:cNvPicPr>
            <a:picLocks noChangeAspect="1"/>
          </p:cNvPicPr>
          <p:nvPr/>
        </p:nvPicPr>
        <p:blipFill>
          <a:blip r:embed="rId7"/>
          <a:stretch>
            <a:fillRect/>
          </a:stretch>
        </p:blipFill>
        <p:spPr>
          <a:xfrm>
            <a:off x="1194820" y="3502093"/>
            <a:ext cx="4254777" cy="2349741"/>
          </a:xfrm>
          <a:prstGeom prst="rect">
            <a:avLst/>
          </a:prstGeom>
        </p:spPr>
      </p:pic>
      <p:sp>
        <p:nvSpPr>
          <p:cNvPr id="12" name="Dikdörtgen 11"/>
          <p:cNvSpPr/>
          <p:nvPr/>
        </p:nvSpPr>
        <p:spPr>
          <a:xfrm>
            <a:off x="5829345" y="4833548"/>
            <a:ext cx="6096000" cy="646331"/>
          </a:xfrm>
          <a:prstGeom prst="rect">
            <a:avLst/>
          </a:prstGeom>
        </p:spPr>
        <p:txBody>
          <a:bodyPr>
            <a:spAutoFit/>
          </a:bodyPr>
          <a:lstStyle/>
          <a:p>
            <a:r>
              <a:rPr lang="tr-TR" b="1" dirty="0">
                <a:latin typeface="Comic Sans MS" panose="030F0702030302020204" pitchFamily="66" charset="0"/>
              </a:rPr>
              <a:t>ALL’li hastalarda </a:t>
            </a:r>
            <a:r>
              <a:rPr lang="tr-TR" b="1" dirty="0" err="1">
                <a:latin typeface="Comic Sans MS" panose="030F0702030302020204" pitchFamily="66" charset="0"/>
              </a:rPr>
              <a:t>lumbal</a:t>
            </a:r>
            <a:r>
              <a:rPr lang="tr-TR" b="1" dirty="0">
                <a:latin typeface="Comic Sans MS" panose="030F0702030302020204" pitchFamily="66" charset="0"/>
              </a:rPr>
              <a:t> ponksiyon tanı, </a:t>
            </a:r>
            <a:r>
              <a:rPr lang="tr-TR" b="1" dirty="0" err="1">
                <a:latin typeface="Comic Sans MS" panose="030F0702030302020204" pitchFamily="66" charset="0"/>
              </a:rPr>
              <a:t>profilaksi</a:t>
            </a:r>
            <a:r>
              <a:rPr lang="tr-TR" b="1" dirty="0">
                <a:latin typeface="Comic Sans MS" panose="030F0702030302020204" pitchFamily="66" charset="0"/>
              </a:rPr>
              <a:t> ve tedavi için kullanılır.</a:t>
            </a:r>
          </a:p>
        </p:txBody>
      </p:sp>
      <p:sp>
        <p:nvSpPr>
          <p:cNvPr id="5" name="Dikdörtgen 4"/>
          <p:cNvSpPr/>
          <p:nvPr/>
        </p:nvSpPr>
        <p:spPr>
          <a:xfrm>
            <a:off x="809001" y="1509874"/>
            <a:ext cx="4221027" cy="369332"/>
          </a:xfrm>
          <a:prstGeom prst="rect">
            <a:avLst/>
          </a:prstGeom>
        </p:spPr>
        <p:txBody>
          <a:bodyPr wrap="none">
            <a:spAutoFit/>
          </a:bodyPr>
          <a:lstStyle/>
          <a:p>
            <a:r>
              <a:rPr lang="tr-TR" b="1" dirty="0">
                <a:latin typeface="Comic Sans MS" panose="030F0702030302020204" pitchFamily="66" charset="0"/>
              </a:rPr>
              <a:t>Lösemik hücreler ile SSS </a:t>
            </a:r>
            <a:r>
              <a:rPr lang="tr-TR" b="1" dirty="0" err="1">
                <a:latin typeface="Comic Sans MS" panose="030F0702030302020204" pitchFamily="66" charset="0"/>
              </a:rPr>
              <a:t>invasyonu</a:t>
            </a:r>
            <a:r>
              <a:rPr lang="tr-TR" b="1" dirty="0">
                <a:latin typeface="Comic Sans MS" panose="030F0702030302020204" pitchFamily="66" charset="0"/>
              </a:rPr>
              <a:t> </a:t>
            </a:r>
            <a:endParaRPr lang="tr-TR" b="1" dirty="0">
              <a:latin typeface="Comic Sans MS" panose="030F0702030302020204" pitchFamily="66" charset="0"/>
            </a:endParaRPr>
          </a:p>
        </p:txBody>
      </p:sp>
    </p:spTree>
    <p:extLst>
      <p:ext uri="{BB962C8B-B14F-4D97-AF65-F5344CB8AC3E}">
        <p14:creationId xmlns:p14="http://schemas.microsoft.com/office/powerpoint/2010/main" val="774389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461943" y="238869"/>
            <a:ext cx="719931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4400" b="1" dirty="0">
                <a:solidFill>
                  <a:schemeClr val="tx2"/>
                </a:solidFill>
                <a:latin typeface="Comic Sans MS" panose="030F0702030302020204" pitchFamily="66" charset="0"/>
              </a:rPr>
              <a:t/>
            </a:r>
            <a:br>
              <a:rPr lang="tr-TR" sz="4400" b="1" dirty="0">
                <a:solidFill>
                  <a:schemeClr val="tx2"/>
                </a:solidFill>
                <a:latin typeface="Comic Sans MS" panose="030F0702030302020204" pitchFamily="66" charset="0"/>
              </a:rPr>
            </a:br>
            <a:r>
              <a:rPr lang="tr-TR" sz="4400" b="1" dirty="0" smtClean="0">
                <a:solidFill>
                  <a:schemeClr val="tx2"/>
                </a:solidFill>
                <a:latin typeface="Comic Sans MS" panose="030F0702030302020204" pitchFamily="66" charset="0"/>
              </a:rPr>
              <a:t>Laboratuvar </a:t>
            </a:r>
            <a:endParaRPr lang="tr-TR" sz="4400" b="1" dirty="0">
              <a:solidFill>
                <a:schemeClr val="tx2"/>
              </a:solidFill>
              <a:latin typeface="Comic Sans MS" panose="030F0702030302020204" pitchFamily="66" charset="0"/>
            </a:endParaRPr>
          </a:p>
        </p:txBody>
      </p:sp>
      <p:sp>
        <p:nvSpPr>
          <p:cNvPr id="78851" name="Rectangle 3"/>
          <p:cNvSpPr>
            <a:spLocks noChangeArrowheads="1"/>
          </p:cNvSpPr>
          <p:nvPr/>
        </p:nvSpPr>
        <p:spPr bwMode="auto">
          <a:xfrm>
            <a:off x="1956254" y="1987644"/>
            <a:ext cx="4572000" cy="2862322"/>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Anemi</a:t>
            </a: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Lökositoz-</a:t>
            </a:r>
            <a:r>
              <a:rPr lang="tr-TR" sz="2400" dirty="0" err="1">
                <a:latin typeface="Comic Sans MS" panose="030F0702030302020204" pitchFamily="66" charset="0"/>
              </a:rPr>
              <a:t>lökopeni</a:t>
            </a:r>
            <a:endParaRPr lang="tr-TR" sz="2400" dirty="0">
              <a:latin typeface="Comic Sans MS" panose="030F0702030302020204" pitchFamily="66" charset="0"/>
            </a:endParaRP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Nötropeni</a:t>
            </a:r>
          </a:p>
          <a:p>
            <a:pPr eaLnBrk="1" hangingPunct="1">
              <a:lnSpc>
                <a:spcPct val="15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Trombositopeni</a:t>
            </a:r>
          </a:p>
          <a:p>
            <a:pPr eaLnBrk="1" hangingPunct="1">
              <a:lnSpc>
                <a:spcPct val="150000"/>
              </a:lnSpc>
              <a:spcBef>
                <a:spcPct val="0"/>
              </a:spcBef>
              <a:buClr>
                <a:srgbClr val="666699"/>
              </a:buClr>
              <a:buSzPct val="65000"/>
              <a:buFont typeface="Wingdings" panose="05000000000000000000" pitchFamily="2" charset="2"/>
              <a:buChar char="v"/>
            </a:pPr>
            <a:endParaRPr lang="tr-TR" sz="2400" dirty="0">
              <a:latin typeface="Comic Sans MS" panose="030F0702030302020204" pitchFamily="66" charset="0"/>
            </a:endParaRPr>
          </a:p>
        </p:txBody>
      </p:sp>
      <p:sp>
        <p:nvSpPr>
          <p:cNvPr id="78852" name="Rectangle 6"/>
          <p:cNvSpPr>
            <a:spLocks noChangeArrowheads="1"/>
          </p:cNvSpPr>
          <p:nvPr/>
        </p:nvSpPr>
        <p:spPr bwMode="auto">
          <a:xfrm>
            <a:off x="5841071" y="3614933"/>
            <a:ext cx="4608513" cy="1902059"/>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3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a:t>
            </a:r>
            <a:r>
              <a:rPr lang="tr-TR" sz="2400" dirty="0" err="1">
                <a:latin typeface="Comic Sans MS" panose="030F0702030302020204" pitchFamily="66" charset="0"/>
              </a:rPr>
              <a:t>Hiperürisemi</a:t>
            </a:r>
            <a:endParaRPr lang="tr-TR" sz="2400" dirty="0">
              <a:latin typeface="Comic Sans MS" panose="030F0702030302020204" pitchFamily="66" charset="0"/>
            </a:endParaRPr>
          </a:p>
          <a:p>
            <a:pPr eaLnBrk="1" hangingPunct="1">
              <a:lnSpc>
                <a:spcPct val="130000"/>
              </a:lnSpc>
              <a:spcBef>
                <a:spcPct val="0"/>
              </a:spcBef>
              <a:buClr>
                <a:srgbClr val="666699"/>
              </a:buClr>
              <a:buSzPct val="65000"/>
              <a:buFont typeface="Wingdings" panose="05000000000000000000" pitchFamily="2" charset="2"/>
              <a:buChar char="v"/>
            </a:pPr>
            <a:r>
              <a:rPr lang="tr-TR" sz="2400" dirty="0">
                <a:latin typeface="Comic Sans MS" panose="030F0702030302020204" pitchFamily="66" charset="0"/>
              </a:rPr>
              <a:t> LDH </a:t>
            </a:r>
            <a:r>
              <a:rPr lang="tr-TR" sz="2400" dirty="0" smtClean="0">
                <a:latin typeface="Comic Sans MS" panose="030F0702030302020204" pitchFamily="66" charset="0"/>
              </a:rPr>
              <a:t>yüksekliği</a:t>
            </a:r>
          </a:p>
          <a:p>
            <a:pPr eaLnBrk="1" hangingPunct="1">
              <a:lnSpc>
                <a:spcPct val="130000"/>
              </a:lnSpc>
              <a:spcBef>
                <a:spcPct val="0"/>
              </a:spcBef>
              <a:buClr>
                <a:srgbClr val="666699"/>
              </a:buClr>
              <a:buSzPct val="65000"/>
              <a:buFont typeface="Wingdings" panose="05000000000000000000" pitchFamily="2" charset="2"/>
              <a:buChar char="v"/>
            </a:pPr>
            <a:r>
              <a:rPr lang="tr-TR" sz="2400" dirty="0" smtClean="0">
                <a:latin typeface="Comic Sans MS" panose="030F0702030302020204" pitchFamily="66" charset="0"/>
              </a:rPr>
              <a:t> DİK bulguları, </a:t>
            </a:r>
            <a:r>
              <a:rPr lang="tr-TR" sz="2400" dirty="0" err="1" smtClean="0">
                <a:latin typeface="Comic Sans MS" panose="030F0702030302020204" pitchFamily="66" charset="0"/>
              </a:rPr>
              <a:t>özz</a:t>
            </a:r>
            <a:r>
              <a:rPr lang="tr-TR" sz="2400" dirty="0" smtClean="0">
                <a:latin typeface="Comic Sans MS" panose="030F0702030302020204" pitchFamily="66" charset="0"/>
              </a:rPr>
              <a:t>.. M3</a:t>
            </a:r>
            <a:endParaRPr lang="tr-TR" sz="2400" dirty="0">
              <a:latin typeface="Comic Sans MS" panose="030F0702030302020204" pitchFamily="66" charset="0"/>
            </a:endParaRPr>
          </a:p>
          <a:p>
            <a:pPr eaLnBrk="1" hangingPunct="1">
              <a:spcBef>
                <a:spcPct val="0"/>
              </a:spcBef>
              <a:buClr>
                <a:srgbClr val="666699"/>
              </a:buClr>
              <a:buSzPct val="65000"/>
              <a:buFont typeface="Wingdings" panose="05000000000000000000" pitchFamily="2" charset="2"/>
              <a:buChar char="v"/>
            </a:pPr>
            <a:endParaRPr lang="tr-TR" sz="2400" dirty="0">
              <a:latin typeface="Comic Sans MS" panose="030F0702030302020204" pitchFamily="66" charset="0"/>
            </a:endParaRPr>
          </a:p>
        </p:txBody>
      </p:sp>
    </p:spTree>
    <p:extLst>
      <p:ext uri="{BB962C8B-B14F-4D97-AF65-F5344CB8AC3E}">
        <p14:creationId xmlns:p14="http://schemas.microsoft.com/office/powerpoint/2010/main" val="30566431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9247" y="1471929"/>
            <a:ext cx="7642385" cy="5154381"/>
          </a:xfrm>
        </p:spPr>
        <p:txBody>
          <a:bodyPr>
            <a:normAutofit/>
          </a:bodyPr>
          <a:lstStyle/>
          <a:p>
            <a:pPr>
              <a:lnSpc>
                <a:spcPct val="150000"/>
              </a:lnSpc>
            </a:pPr>
            <a:r>
              <a:rPr lang="tr-TR" sz="2000" dirty="0" smtClean="0"/>
              <a:t>Tanı için kan ve kemik iliğinden elde edilen örneklerin</a:t>
            </a:r>
            <a:r>
              <a:rPr lang="en-US" sz="2000" dirty="0" smtClean="0"/>
              <a:t>:</a:t>
            </a:r>
            <a:r>
              <a:rPr lang="tr-TR" sz="2000" dirty="0" smtClean="0"/>
              <a:t> MIC</a:t>
            </a:r>
            <a:endParaRPr lang="en-US" sz="2000" dirty="0"/>
          </a:p>
          <a:p>
            <a:pPr lvl="2">
              <a:lnSpc>
                <a:spcPct val="150000"/>
              </a:lnSpc>
              <a:buFont typeface="Wingdings" panose="05000000000000000000" pitchFamily="2" charset="2"/>
              <a:buChar char="ü"/>
            </a:pPr>
            <a:r>
              <a:rPr lang="en-US" dirty="0" smtClean="0"/>
              <a:t>Morfolojik</a:t>
            </a:r>
            <a:r>
              <a:rPr lang="tr-TR" dirty="0" smtClean="0"/>
              <a:t> ( </a:t>
            </a:r>
            <a:r>
              <a:rPr lang="tr-TR" dirty="0" err="1" smtClean="0"/>
              <a:t>periferik</a:t>
            </a:r>
            <a:r>
              <a:rPr lang="tr-TR" dirty="0" smtClean="0"/>
              <a:t> kan ve/veya kemik iliği)</a:t>
            </a:r>
            <a:endParaRPr lang="en-US" dirty="0"/>
          </a:p>
          <a:p>
            <a:pPr lvl="2">
              <a:lnSpc>
                <a:spcPct val="150000"/>
              </a:lnSpc>
              <a:buFont typeface="Wingdings" panose="05000000000000000000" pitchFamily="2" charset="2"/>
              <a:buChar char="ü"/>
            </a:pPr>
            <a:r>
              <a:rPr lang="tr-TR" dirty="0" err="1" smtClean="0"/>
              <a:t>immunfenotiplendirme</a:t>
            </a:r>
            <a:endParaRPr lang="tr-TR" dirty="0"/>
          </a:p>
          <a:p>
            <a:pPr marL="0" indent="0">
              <a:lnSpc>
                <a:spcPct val="150000"/>
              </a:lnSpc>
              <a:buNone/>
            </a:pPr>
            <a:r>
              <a:rPr lang="tr-TR" sz="2000" dirty="0"/>
              <a:t>	</a:t>
            </a:r>
            <a:r>
              <a:rPr lang="tr-TR" sz="2000" dirty="0" smtClean="0"/>
              <a:t>	</a:t>
            </a:r>
            <a:r>
              <a:rPr lang="tr-TR" sz="2000" dirty="0"/>
              <a:t>akım </a:t>
            </a:r>
            <a:r>
              <a:rPr lang="tr-TR" sz="2000" dirty="0" err="1"/>
              <a:t>sitometri</a:t>
            </a:r>
            <a:r>
              <a:rPr lang="tr-TR" sz="2000" dirty="0"/>
              <a:t> </a:t>
            </a:r>
          </a:p>
          <a:p>
            <a:pPr marL="0" lvl="2" indent="0">
              <a:lnSpc>
                <a:spcPct val="150000"/>
              </a:lnSpc>
              <a:spcBef>
                <a:spcPts val="1000"/>
              </a:spcBef>
              <a:buNone/>
            </a:pPr>
            <a:r>
              <a:rPr lang="tr-TR" sz="2000" dirty="0"/>
              <a:t>		</a:t>
            </a:r>
            <a:r>
              <a:rPr lang="en-US" dirty="0"/>
              <a:t>Sitokimyasal  (</a:t>
            </a:r>
            <a:r>
              <a:rPr lang="en-US" dirty="0" err="1"/>
              <a:t>hücresel</a:t>
            </a:r>
            <a:r>
              <a:rPr lang="en-US" dirty="0"/>
              <a:t> </a:t>
            </a:r>
            <a:r>
              <a:rPr lang="en-US" dirty="0" err="1" smtClean="0"/>
              <a:t>boyalar</a:t>
            </a:r>
            <a:r>
              <a:rPr lang="en-US" dirty="0" smtClean="0"/>
              <a:t>)</a:t>
            </a:r>
            <a:r>
              <a:rPr lang="tr-TR" dirty="0" smtClean="0"/>
              <a:t> </a:t>
            </a:r>
            <a:r>
              <a:rPr lang="tr-TR" sz="2000" dirty="0" smtClean="0"/>
              <a:t>antikor boyaları</a:t>
            </a:r>
            <a:endParaRPr lang="en-US" sz="2000" dirty="0"/>
          </a:p>
          <a:p>
            <a:pPr lvl="2">
              <a:lnSpc>
                <a:spcPct val="150000"/>
              </a:lnSpc>
              <a:buFont typeface="Wingdings" panose="05000000000000000000" pitchFamily="2" charset="2"/>
              <a:buChar char="ü"/>
            </a:pPr>
            <a:r>
              <a:rPr lang="tr-TR" dirty="0" err="1" smtClean="0"/>
              <a:t>Cyto</a:t>
            </a:r>
            <a:r>
              <a:rPr lang="tr-TR" dirty="0" smtClean="0"/>
              <a:t>-g</a:t>
            </a:r>
            <a:r>
              <a:rPr lang="en-US" dirty="0" err="1" smtClean="0"/>
              <a:t>enetik</a:t>
            </a:r>
            <a:r>
              <a:rPr lang="tr-TR" dirty="0"/>
              <a:t>: </a:t>
            </a:r>
            <a:r>
              <a:rPr lang="tr-TR" dirty="0" err="1"/>
              <a:t>sitogenetik</a:t>
            </a:r>
            <a:r>
              <a:rPr lang="tr-TR" dirty="0"/>
              <a:t>, FISH, moleküler </a:t>
            </a:r>
            <a:endParaRPr lang="en-US" dirty="0"/>
          </a:p>
        </p:txBody>
      </p:sp>
      <p:pic>
        <p:nvPicPr>
          <p:cNvPr id="4" name="Resim 3"/>
          <p:cNvPicPr>
            <a:picLocks noChangeAspect="1"/>
          </p:cNvPicPr>
          <p:nvPr/>
        </p:nvPicPr>
        <p:blipFill>
          <a:blip r:embed="rId2"/>
          <a:stretch>
            <a:fillRect/>
          </a:stretch>
        </p:blipFill>
        <p:spPr>
          <a:xfrm>
            <a:off x="8820150" y="1123951"/>
            <a:ext cx="1212656" cy="1055019"/>
          </a:xfrm>
          <a:prstGeom prst="rect">
            <a:avLst/>
          </a:prstGeom>
          <a:ln>
            <a:noFill/>
          </a:ln>
          <a:effectLst>
            <a:outerShdw blurRad="292100" dist="139700" dir="2700000" algn="tl" rotWithShape="0">
              <a:srgbClr val="333333">
                <a:alpha val="65000"/>
              </a:srgbClr>
            </a:outerShdw>
          </a:effectLst>
        </p:spPr>
      </p:pic>
      <p:pic>
        <p:nvPicPr>
          <p:cNvPr id="5" name="Resim 4"/>
          <p:cNvPicPr>
            <a:picLocks noChangeAspect="1"/>
          </p:cNvPicPr>
          <p:nvPr/>
        </p:nvPicPr>
        <p:blipFill rotWithShape="1">
          <a:blip r:embed="rId3"/>
          <a:srcRect l="3866" t="3266"/>
          <a:stretch/>
        </p:blipFill>
        <p:spPr>
          <a:xfrm>
            <a:off x="8820150" y="5298890"/>
            <a:ext cx="1212656" cy="968560"/>
          </a:xfrm>
          <a:prstGeom prst="rect">
            <a:avLst/>
          </a:prstGeom>
          <a:ln>
            <a:noFill/>
          </a:ln>
          <a:effectLst>
            <a:outerShdw blurRad="292100" dist="139700" dir="2700000" algn="tl" rotWithShape="0">
              <a:srgbClr val="333333">
                <a:alpha val="65000"/>
              </a:srgbClr>
            </a:outerShdw>
          </a:effectLst>
        </p:spPr>
      </p:pic>
      <p:pic>
        <p:nvPicPr>
          <p:cNvPr id="6" name="Resim 5"/>
          <p:cNvPicPr>
            <a:picLocks noChangeAspect="1"/>
          </p:cNvPicPr>
          <p:nvPr/>
        </p:nvPicPr>
        <p:blipFill rotWithShape="1">
          <a:blip r:embed="rId4"/>
          <a:srcRect l="69631" t="6078" r="2470" b="53922"/>
          <a:stretch/>
        </p:blipFill>
        <p:spPr>
          <a:xfrm>
            <a:off x="8820152" y="3877291"/>
            <a:ext cx="1212655" cy="1022239"/>
          </a:xfrm>
          <a:prstGeom prst="rect">
            <a:avLst/>
          </a:prstGeom>
          <a:ln>
            <a:noFill/>
          </a:ln>
          <a:effectLst>
            <a:outerShdw blurRad="292100" dist="139700" dir="2700000" algn="tl" rotWithShape="0">
              <a:srgbClr val="333333">
                <a:alpha val="65000"/>
              </a:srgbClr>
            </a:outerShdw>
          </a:effectLst>
        </p:spPr>
      </p:pic>
      <p:pic>
        <p:nvPicPr>
          <p:cNvPr id="7" name="Resim 6"/>
          <p:cNvPicPr>
            <a:picLocks noChangeAspect="1"/>
          </p:cNvPicPr>
          <p:nvPr/>
        </p:nvPicPr>
        <p:blipFill>
          <a:blip r:embed="rId5"/>
          <a:stretch>
            <a:fillRect/>
          </a:stretch>
        </p:blipFill>
        <p:spPr>
          <a:xfrm>
            <a:off x="8820150" y="2541191"/>
            <a:ext cx="1212656" cy="969449"/>
          </a:xfrm>
          <a:prstGeom prst="rect">
            <a:avLst/>
          </a:prstGeom>
          <a:ln>
            <a:noFill/>
          </a:ln>
          <a:effectLst>
            <a:outerShdw blurRad="292100" dist="139700" dir="2700000" algn="tl" rotWithShape="0">
              <a:srgbClr val="333333">
                <a:alpha val="65000"/>
              </a:srgbClr>
            </a:outerShdw>
          </a:effectLst>
        </p:spPr>
      </p:pic>
      <p:pic>
        <p:nvPicPr>
          <p:cNvPr id="8" name="Resim 7"/>
          <p:cNvPicPr>
            <a:picLocks noChangeAspect="1"/>
          </p:cNvPicPr>
          <p:nvPr/>
        </p:nvPicPr>
        <p:blipFill>
          <a:blip r:embed="rId6"/>
          <a:stretch>
            <a:fillRect/>
          </a:stretch>
        </p:blipFill>
        <p:spPr>
          <a:xfrm>
            <a:off x="7081129" y="5314951"/>
            <a:ext cx="1286348" cy="974260"/>
          </a:xfrm>
          <a:prstGeom prst="rect">
            <a:avLst/>
          </a:prstGeom>
          <a:ln>
            <a:noFill/>
          </a:ln>
          <a:effectLst>
            <a:outerShdw blurRad="292100" dist="139700" dir="2700000" algn="tl" rotWithShape="0">
              <a:srgbClr val="333333">
                <a:alpha val="65000"/>
              </a:srgbClr>
            </a:outerShdw>
          </a:effectLst>
        </p:spPr>
      </p:pic>
      <p:pic>
        <p:nvPicPr>
          <p:cNvPr id="9" name="Resim 8"/>
          <p:cNvPicPr>
            <a:picLocks noChangeAspect="1"/>
          </p:cNvPicPr>
          <p:nvPr/>
        </p:nvPicPr>
        <p:blipFill>
          <a:blip r:embed="rId7"/>
          <a:stretch>
            <a:fillRect/>
          </a:stretch>
        </p:blipFill>
        <p:spPr>
          <a:xfrm>
            <a:off x="5581650" y="5290640"/>
            <a:ext cx="1042278" cy="998570"/>
          </a:xfrm>
          <a:prstGeom prst="rect">
            <a:avLst/>
          </a:prstGeom>
          <a:ln>
            <a:noFill/>
          </a:ln>
          <a:effectLst>
            <a:outerShdw blurRad="292100" dist="139700" dir="2700000" algn="tl" rotWithShape="0">
              <a:srgbClr val="333333">
                <a:alpha val="65000"/>
              </a:srgbClr>
            </a:outerShdw>
          </a:effectLst>
        </p:spPr>
      </p:pic>
      <p:sp>
        <p:nvSpPr>
          <p:cNvPr id="10"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 (kesin tanı)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29374002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5974" y="975713"/>
            <a:ext cx="3470098" cy="250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492" y="3686995"/>
            <a:ext cx="3565580" cy="177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a:latin typeface="Comic Sans MS" panose="030F0702030302020204" pitchFamily="66" charset="0"/>
              </a:rPr>
              <a:t>Kemik iliğinde  BLAST ≥ %20</a:t>
            </a:r>
          </a:p>
        </p:txBody>
      </p:sp>
      <p:sp>
        <p:nvSpPr>
          <p:cNvPr id="12" name="Rectangle 2"/>
          <p:cNvSpPr>
            <a:spLocks noChangeArrowheads="1"/>
          </p:cNvSpPr>
          <p:nvPr/>
        </p:nvSpPr>
        <p:spPr bwMode="auto">
          <a:xfrm>
            <a:off x="289509" y="683326"/>
            <a:ext cx="49190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4"/>
          <a:stretch>
            <a:fillRect/>
          </a:stretch>
        </p:blipFill>
        <p:spPr>
          <a:xfrm>
            <a:off x="1898241" y="2210765"/>
            <a:ext cx="4562475" cy="3927268"/>
          </a:xfrm>
          <a:prstGeom prst="rect">
            <a:avLst/>
          </a:prstGeom>
        </p:spPr>
      </p:pic>
    </p:spTree>
    <p:extLst>
      <p:ext uri="{BB962C8B-B14F-4D97-AF65-F5344CB8AC3E}">
        <p14:creationId xmlns:p14="http://schemas.microsoft.com/office/powerpoint/2010/main" val="28851293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3"/>
          <a:stretch>
            <a:fillRect/>
          </a:stretch>
        </p:blipFill>
        <p:spPr>
          <a:xfrm>
            <a:off x="1524001" y="2733992"/>
            <a:ext cx="6287711" cy="3736082"/>
          </a:xfrm>
          <a:prstGeom prst="rect">
            <a:avLst/>
          </a:prstGeom>
        </p:spPr>
      </p:pic>
      <p:pic>
        <p:nvPicPr>
          <p:cNvPr id="7" name="Resim 6"/>
          <p:cNvPicPr>
            <a:picLocks noChangeAspect="1"/>
          </p:cNvPicPr>
          <p:nvPr/>
        </p:nvPicPr>
        <p:blipFill>
          <a:blip r:embed="rId4"/>
          <a:stretch>
            <a:fillRect/>
          </a:stretch>
        </p:blipFill>
        <p:spPr>
          <a:xfrm>
            <a:off x="6233675" y="292187"/>
            <a:ext cx="4541914" cy="3079856"/>
          </a:xfrm>
          <a:prstGeom prst="rect">
            <a:avLst/>
          </a:prstGeom>
        </p:spPr>
      </p:pic>
      <p:sp>
        <p:nvSpPr>
          <p:cNvPr id="13" name="İçerik Yer Tutucusu 2"/>
          <p:cNvSpPr txBox="1">
            <a:spLocks/>
          </p:cNvSpPr>
          <p:nvPr/>
        </p:nvSpPr>
        <p:spPr>
          <a:xfrm>
            <a:off x="7884842" y="3583709"/>
            <a:ext cx="2783158" cy="139337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tr-TR" sz="2200" dirty="0"/>
          </a:p>
          <a:p>
            <a:pPr marL="0" indent="0">
              <a:buNone/>
            </a:pPr>
            <a:endParaRPr lang="tr-TR" sz="2200" dirty="0"/>
          </a:p>
          <a:p>
            <a:pPr marL="0" indent="0">
              <a:buNone/>
            </a:pPr>
            <a:endParaRPr lang="en-US" sz="2200" dirty="0"/>
          </a:p>
        </p:txBody>
      </p:sp>
      <p:sp>
        <p:nvSpPr>
          <p:cNvPr id="4" name="Metin kutusu 3"/>
          <p:cNvSpPr txBox="1"/>
          <p:nvPr/>
        </p:nvSpPr>
        <p:spPr>
          <a:xfrm>
            <a:off x="2152650" y="1657479"/>
            <a:ext cx="4631344" cy="954107"/>
          </a:xfrm>
          <a:prstGeom prst="rect">
            <a:avLst/>
          </a:prstGeom>
          <a:noFill/>
        </p:spPr>
        <p:txBody>
          <a:bodyPr wrap="square" rtlCol="0">
            <a:spAutoFit/>
          </a:bodyPr>
          <a:lstStyle/>
          <a:p>
            <a:r>
              <a:rPr lang="tr-TR" sz="2800" dirty="0" err="1"/>
              <a:t>Periferik</a:t>
            </a:r>
            <a:r>
              <a:rPr lang="tr-TR" sz="2800" dirty="0"/>
              <a:t> kanda da sıklıkla</a:t>
            </a:r>
          </a:p>
          <a:p>
            <a:r>
              <a:rPr lang="tr-TR" sz="2800" dirty="0" err="1"/>
              <a:t>blastik</a:t>
            </a:r>
            <a:r>
              <a:rPr lang="tr-TR" sz="2800" dirty="0"/>
              <a:t> hücreler görülür.</a:t>
            </a:r>
          </a:p>
        </p:txBody>
      </p:sp>
      <p:sp>
        <p:nvSpPr>
          <p:cNvPr id="5" name="Katlanmış Nesne 4"/>
          <p:cNvSpPr/>
          <p:nvPr/>
        </p:nvSpPr>
        <p:spPr>
          <a:xfrm>
            <a:off x="8016789" y="3216243"/>
            <a:ext cx="2519265" cy="3409633"/>
          </a:xfrm>
          <a:prstGeom prst="foldedCorne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dirty="0"/>
              <a:t>Kesin tanı kemik iliğinde </a:t>
            </a:r>
            <a:r>
              <a:rPr lang="tr-TR" sz="2800" dirty="0" err="1"/>
              <a:t>blastik</a:t>
            </a:r>
            <a:r>
              <a:rPr lang="tr-TR" sz="2800" dirty="0"/>
              <a:t> hücre oranının &gt;%20 olduğunun gösterilmesi ile konur.</a:t>
            </a:r>
          </a:p>
        </p:txBody>
      </p:sp>
      <p:sp>
        <p:nvSpPr>
          <p:cNvPr id="9"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27163874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dirty="0">
                <a:latin typeface="Comic Sans MS" panose="030F0702030302020204" pitchFamily="66" charset="0"/>
              </a:rPr>
              <a:t>Kemik iliğinde  </a:t>
            </a:r>
            <a:r>
              <a:rPr lang="tr-TR" sz="1800" dirty="0" smtClean="0">
                <a:latin typeface="Comic Sans MS" panose="030F0702030302020204" pitchFamily="66" charset="0"/>
              </a:rPr>
              <a:t>LENFOBLAST </a:t>
            </a:r>
            <a:r>
              <a:rPr lang="tr-TR" sz="1800" dirty="0">
                <a:latin typeface="Comic Sans MS" panose="030F0702030302020204" pitchFamily="66" charset="0"/>
              </a:rPr>
              <a:t>≥ %20</a:t>
            </a:r>
          </a:p>
        </p:txBody>
      </p:sp>
      <p:sp>
        <p:nvSpPr>
          <p:cNvPr id="12" name="Rectangle 2"/>
          <p:cNvSpPr>
            <a:spLocks noChangeArrowheads="1"/>
          </p:cNvSpPr>
          <p:nvPr/>
        </p:nvSpPr>
        <p:spPr bwMode="auto">
          <a:xfrm>
            <a:off x="327304" y="799606"/>
            <a:ext cx="6041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 &gt; AML</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2"/>
          <a:stretch>
            <a:fillRect/>
          </a:stretch>
        </p:blipFill>
        <p:spPr>
          <a:xfrm>
            <a:off x="1898241" y="2210765"/>
            <a:ext cx="4562475" cy="3927268"/>
          </a:xfrm>
          <a:prstGeom prst="rect">
            <a:avLst/>
          </a:prstGeom>
        </p:spPr>
      </p:pic>
      <p:pic>
        <p:nvPicPr>
          <p:cNvPr id="8" name="Picture 3"/>
          <p:cNvPicPr>
            <a:picLocks noChangeAspect="1" noChangeArrowheads="1"/>
          </p:cNvPicPr>
          <p:nvPr/>
        </p:nvPicPr>
        <p:blipFill>
          <a:blip r:embed="rId3">
            <a:lum bright="10000"/>
            <a:extLst>
              <a:ext uri="{28A0092B-C50C-407E-A947-70E740481C1C}">
                <a14:useLocalDpi xmlns:a14="http://schemas.microsoft.com/office/drawing/2010/main" val="0"/>
              </a:ext>
            </a:extLst>
          </a:blip>
          <a:srcRect l="1010" t="1512" r="1010" b="6047"/>
          <a:stretch>
            <a:fillRect/>
          </a:stretch>
        </p:blipFill>
        <p:spPr bwMode="auto">
          <a:xfrm>
            <a:off x="7221873" y="3478866"/>
            <a:ext cx="4066572" cy="238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7221873" y="4135131"/>
            <a:ext cx="3478192"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400" dirty="0" smtClean="0">
                <a:solidFill>
                  <a:srgbClr val="FF0000"/>
                </a:solidFill>
                <a:latin typeface="Comic Sans MS" panose="030F0702030302020204" pitchFamily="66" charset="0"/>
              </a:rPr>
              <a:t>Auer rod</a:t>
            </a: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l="1006" t="1488" r="1006" b="5952"/>
          <a:stretch>
            <a:fillRect/>
          </a:stretch>
        </p:blipFill>
        <p:spPr bwMode="auto">
          <a:xfrm>
            <a:off x="7221873" y="795474"/>
            <a:ext cx="4066572" cy="237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128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734872" y="1612907"/>
            <a:ext cx="4781550" cy="369332"/>
          </a:xfrm>
          <a:prstGeom prst="rect">
            <a:avLst/>
          </a:prstGeom>
          <a:noFill/>
          <a:ln w="9525">
            <a:noFill/>
            <a:miter lim="800000"/>
            <a:headEnd/>
            <a:tailEnd/>
          </a:ln>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50000"/>
              </a:spcBef>
              <a:buClrTx/>
              <a:buSzTx/>
              <a:buFontTx/>
              <a:buNone/>
            </a:pPr>
            <a:r>
              <a:rPr lang="tr-TR" sz="1800" dirty="0">
                <a:latin typeface="Comic Sans MS" panose="030F0702030302020204" pitchFamily="66" charset="0"/>
              </a:rPr>
              <a:t>Kemik iliğinde  </a:t>
            </a:r>
            <a:r>
              <a:rPr lang="tr-TR" sz="1800" dirty="0" smtClean="0">
                <a:latin typeface="Comic Sans MS" panose="030F0702030302020204" pitchFamily="66" charset="0"/>
              </a:rPr>
              <a:t>MYELOBLAST </a:t>
            </a:r>
            <a:r>
              <a:rPr lang="tr-TR" sz="1800" dirty="0">
                <a:latin typeface="Comic Sans MS" panose="030F0702030302020204" pitchFamily="66" charset="0"/>
              </a:rPr>
              <a:t>≥ %20</a:t>
            </a:r>
          </a:p>
        </p:txBody>
      </p:sp>
      <p:sp>
        <p:nvSpPr>
          <p:cNvPr id="12" name="Rectangle 2"/>
          <p:cNvSpPr>
            <a:spLocks noChangeArrowheads="1"/>
          </p:cNvSpPr>
          <p:nvPr/>
        </p:nvSpPr>
        <p:spPr bwMode="auto">
          <a:xfrm>
            <a:off x="327304" y="799606"/>
            <a:ext cx="6041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b="1" dirty="0" smtClean="0">
                <a:solidFill>
                  <a:schemeClr val="tx2"/>
                </a:solidFill>
                <a:latin typeface="Comic Sans MS" panose="030F0702030302020204" pitchFamily="66" charset="0"/>
              </a:rPr>
              <a:t>Akut Lösemi &gt; tanı &gt; ALL</a:t>
            </a:r>
            <a:endParaRPr lang="tr-TR" sz="3200" b="1" dirty="0">
              <a:solidFill>
                <a:schemeClr val="tx2"/>
              </a:solidFill>
              <a:latin typeface="Comic Sans MS" panose="030F0702030302020204" pitchFamily="66" charset="0"/>
            </a:endParaRPr>
          </a:p>
        </p:txBody>
      </p:sp>
      <p:pic>
        <p:nvPicPr>
          <p:cNvPr id="2" name="Resim 1"/>
          <p:cNvPicPr>
            <a:picLocks noChangeAspect="1"/>
          </p:cNvPicPr>
          <p:nvPr/>
        </p:nvPicPr>
        <p:blipFill>
          <a:blip r:embed="rId2"/>
          <a:stretch>
            <a:fillRect/>
          </a:stretch>
        </p:blipFill>
        <p:spPr>
          <a:xfrm>
            <a:off x="1898241" y="2210765"/>
            <a:ext cx="4562475" cy="3927268"/>
          </a:xfrm>
          <a:prstGeom prst="rect">
            <a:avLst/>
          </a:prstGeom>
        </p:spPr>
      </p:pic>
      <p:pic>
        <p:nvPicPr>
          <p:cNvPr id="8" name="Picture 3"/>
          <p:cNvPicPr>
            <a:picLocks noChangeAspect="1" noChangeArrowheads="1"/>
          </p:cNvPicPr>
          <p:nvPr/>
        </p:nvPicPr>
        <p:blipFill>
          <a:blip r:embed="rId3">
            <a:lum bright="10000"/>
            <a:extLst>
              <a:ext uri="{28A0092B-C50C-407E-A947-70E740481C1C}">
                <a14:useLocalDpi xmlns:a14="http://schemas.microsoft.com/office/drawing/2010/main" val="0"/>
              </a:ext>
            </a:extLst>
          </a:blip>
          <a:srcRect l="1010" t="1512" r="1010" b="6047"/>
          <a:stretch>
            <a:fillRect/>
          </a:stretch>
        </p:blipFill>
        <p:spPr bwMode="auto">
          <a:xfrm>
            <a:off x="7221873" y="3478866"/>
            <a:ext cx="4066572" cy="238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7221873" y="4135131"/>
            <a:ext cx="3478192"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400" dirty="0" smtClean="0">
                <a:solidFill>
                  <a:srgbClr val="FF0000"/>
                </a:solidFill>
                <a:latin typeface="Comic Sans MS" panose="030F0702030302020204" pitchFamily="66" charset="0"/>
              </a:rPr>
              <a:t>Auer rod</a:t>
            </a:r>
          </a:p>
        </p:txBody>
      </p:sp>
      <p:pic>
        <p:nvPicPr>
          <p:cNvPr id="9" name="Picture 4"/>
          <p:cNvPicPr>
            <a:picLocks noChangeAspect="1" noChangeArrowheads="1"/>
          </p:cNvPicPr>
          <p:nvPr/>
        </p:nvPicPr>
        <p:blipFill>
          <a:blip r:embed="rId4">
            <a:lum bright="4000"/>
            <a:extLst>
              <a:ext uri="{28A0092B-C50C-407E-A947-70E740481C1C}">
                <a14:useLocalDpi xmlns:a14="http://schemas.microsoft.com/office/drawing/2010/main" val="0"/>
              </a:ext>
            </a:extLst>
          </a:blip>
          <a:srcRect/>
          <a:stretch>
            <a:fillRect/>
          </a:stretch>
        </p:blipFill>
        <p:spPr bwMode="auto">
          <a:xfrm>
            <a:off x="7091423" y="609600"/>
            <a:ext cx="4197022" cy="264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8863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3086047554"/>
              </p:ext>
            </p:extLst>
          </p:nvPr>
        </p:nvGraphicFramePr>
        <p:xfrm>
          <a:off x="1581378" y="1832991"/>
          <a:ext cx="8320503" cy="4216950"/>
        </p:xfrm>
        <a:graphic>
          <a:graphicData uri="http://schemas.openxmlformats.org/drawingml/2006/table">
            <a:tbl>
              <a:tblPr firstRow="1" bandRow="1">
                <a:tableStyleId>{5A111915-BE36-4E01-A7E5-04B1672EAD32}</a:tableStyleId>
              </a:tblPr>
              <a:tblGrid>
                <a:gridCol w="901493"/>
                <a:gridCol w="2832381"/>
                <a:gridCol w="2160833"/>
                <a:gridCol w="2425796"/>
              </a:tblGrid>
              <a:tr h="298719">
                <a:tc>
                  <a:txBody>
                    <a:bodyPr/>
                    <a:lstStyle/>
                    <a:p>
                      <a:endParaRPr lang="tr-TR" sz="1600" dirty="0"/>
                    </a:p>
                  </a:txBody>
                  <a:tcPr/>
                </a:tc>
                <a:tc>
                  <a:txBody>
                    <a:bodyPr/>
                    <a:lstStyle/>
                    <a:p>
                      <a:endParaRPr lang="tr-TR" sz="1600" dirty="0"/>
                    </a:p>
                  </a:txBody>
                  <a:tcPr/>
                </a:tc>
                <a:tc>
                  <a:txBody>
                    <a:bodyPr/>
                    <a:lstStyle/>
                    <a:p>
                      <a:r>
                        <a:rPr lang="tr-TR" sz="1600" dirty="0" err="1" smtClean="0"/>
                        <a:t>Lenfoblast</a:t>
                      </a:r>
                      <a:r>
                        <a:rPr lang="tr-TR" sz="1600" dirty="0" smtClean="0"/>
                        <a:t> </a:t>
                      </a:r>
                      <a:endParaRPr lang="tr-TR" sz="1600" dirty="0"/>
                    </a:p>
                  </a:txBody>
                  <a:tcPr/>
                </a:tc>
                <a:tc>
                  <a:txBody>
                    <a:bodyPr/>
                    <a:lstStyle/>
                    <a:p>
                      <a:r>
                        <a:rPr lang="tr-TR" sz="1600" dirty="0" err="1" smtClean="0"/>
                        <a:t>Myeloblast</a:t>
                      </a:r>
                      <a:r>
                        <a:rPr lang="tr-TR" sz="1600" dirty="0" smtClean="0"/>
                        <a:t> </a:t>
                      </a:r>
                      <a:endParaRPr lang="tr-TR" sz="1600" dirty="0"/>
                    </a:p>
                  </a:txBody>
                  <a:tcPr/>
                </a:tc>
              </a:tr>
              <a:tr h="298719">
                <a:tc>
                  <a:txBody>
                    <a:bodyPr/>
                    <a:lstStyle/>
                    <a:p>
                      <a:endParaRPr lang="tr-TR" sz="1600" b="1" dirty="0"/>
                    </a:p>
                  </a:txBody>
                  <a:tcPr>
                    <a:solidFill>
                      <a:schemeClr val="bg1"/>
                    </a:solidFill>
                  </a:tcPr>
                </a:tc>
                <a:tc>
                  <a:txBody>
                    <a:bodyPr/>
                    <a:lstStyle/>
                    <a:p>
                      <a:r>
                        <a:rPr lang="tr-TR" sz="1600" b="1" dirty="0" smtClean="0"/>
                        <a:t>Boyut </a:t>
                      </a:r>
                      <a:endParaRPr lang="tr-TR" sz="1600"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err="1" smtClean="0"/>
                        <a:t>Lenfositin</a:t>
                      </a:r>
                      <a:r>
                        <a:rPr lang="tr-TR" sz="1600" dirty="0" smtClean="0"/>
                        <a:t> 2-3 katı</a:t>
                      </a:r>
                    </a:p>
                  </a:txBody>
                  <a:tcPr>
                    <a:solidFill>
                      <a:schemeClr val="bg1"/>
                    </a:solidFill>
                  </a:tcPr>
                </a:tc>
                <a:tc>
                  <a:txBody>
                    <a:bodyPr/>
                    <a:lstStyle/>
                    <a:p>
                      <a:r>
                        <a:rPr lang="tr-TR" sz="1600" dirty="0" err="1" smtClean="0"/>
                        <a:t>Lenfositin</a:t>
                      </a:r>
                      <a:r>
                        <a:rPr lang="tr-TR" sz="1600" dirty="0" smtClean="0"/>
                        <a:t> 3-5 katı</a:t>
                      </a:r>
                      <a:endParaRPr lang="tr-TR" sz="1600" dirty="0"/>
                    </a:p>
                  </a:txBody>
                  <a:tcPr>
                    <a:solidFill>
                      <a:schemeClr val="bg1"/>
                    </a:solidFill>
                  </a:tcPr>
                </a:tc>
              </a:tr>
              <a:tr h="298719">
                <a:tc rowSpan="4">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1600" b="1" smtClean="0"/>
                        <a:t>Sitoplazmik özellikler</a:t>
                      </a:r>
                    </a:p>
                    <a:p>
                      <a:pPr algn="r"/>
                      <a:endParaRPr lang="tr-TR" sz="1600" dirty="0"/>
                    </a:p>
                  </a:txBody>
                  <a:tcPr vert="vert270">
                    <a:solidFill>
                      <a:schemeClr val="accent1">
                        <a:lumMod val="20000"/>
                        <a:lumOff val="80000"/>
                      </a:schemeClr>
                    </a:solidFill>
                  </a:tcPr>
                </a:tc>
                <a:tc>
                  <a:txBody>
                    <a:bodyPr/>
                    <a:lstStyle/>
                    <a:p>
                      <a:pPr algn="l"/>
                      <a:r>
                        <a:rPr lang="tr-TR" sz="1600" dirty="0" smtClean="0"/>
                        <a:t>Miktar </a:t>
                      </a:r>
                      <a:endParaRPr lang="tr-TR" sz="1600" dirty="0"/>
                    </a:p>
                  </a:txBody>
                  <a:tcPr>
                    <a:solidFill>
                      <a:schemeClr val="accent1">
                        <a:lumMod val="20000"/>
                        <a:lumOff val="80000"/>
                      </a:schemeClr>
                    </a:solidFill>
                  </a:tcPr>
                </a:tc>
                <a:tc>
                  <a:txBody>
                    <a:bodyPr/>
                    <a:lstStyle/>
                    <a:p>
                      <a:r>
                        <a:rPr lang="tr-TR" sz="1600" dirty="0" smtClean="0"/>
                        <a:t>Az</a:t>
                      </a:r>
                      <a:r>
                        <a:rPr lang="tr-TR" sz="1600" baseline="0" dirty="0" smtClean="0"/>
                        <a:t> </a:t>
                      </a:r>
                      <a:endParaRPr lang="tr-TR" sz="1600" dirty="0"/>
                    </a:p>
                  </a:txBody>
                  <a:tcPr>
                    <a:solidFill>
                      <a:schemeClr val="accent1">
                        <a:lumMod val="20000"/>
                        <a:lumOff val="80000"/>
                      </a:schemeClr>
                    </a:solidFill>
                  </a:tcPr>
                </a:tc>
                <a:tc>
                  <a:txBody>
                    <a:bodyPr/>
                    <a:lstStyle/>
                    <a:p>
                      <a:r>
                        <a:rPr lang="tr-TR" sz="1600" dirty="0" smtClean="0"/>
                        <a:t>Az-</a:t>
                      </a:r>
                      <a:r>
                        <a:rPr lang="tr-TR" sz="1600" baseline="0" dirty="0" smtClean="0"/>
                        <a:t> yoğun</a:t>
                      </a:r>
                      <a:endParaRPr lang="tr-TR" sz="1600" dirty="0"/>
                    </a:p>
                  </a:txBody>
                  <a:tcPr>
                    <a:solidFill>
                      <a:schemeClr val="accent1">
                        <a:lumMod val="20000"/>
                        <a:lumOff val="80000"/>
                      </a:schemeClr>
                    </a:solidFill>
                  </a:tcPr>
                </a:tc>
              </a:tr>
              <a:tr h="298719">
                <a:tc vMerge="1">
                  <a:txBody>
                    <a:bodyPr/>
                    <a:lstStyle/>
                    <a:p>
                      <a:pPr algn="r"/>
                      <a:endParaRPr lang="tr-TR" sz="2000" dirty="0"/>
                    </a:p>
                  </a:txBody>
                  <a:tcPr>
                    <a:solidFill>
                      <a:schemeClr val="bg1"/>
                    </a:solidFill>
                  </a:tcPr>
                </a:tc>
                <a:tc>
                  <a:txBody>
                    <a:bodyPr/>
                    <a:lstStyle/>
                    <a:p>
                      <a:pPr algn="l"/>
                      <a:r>
                        <a:rPr lang="tr-TR" sz="1600" dirty="0" smtClean="0"/>
                        <a:t>Renk </a:t>
                      </a:r>
                      <a:endParaRPr lang="tr-TR" sz="1600" dirty="0"/>
                    </a:p>
                  </a:txBody>
                  <a:tcPr>
                    <a:solidFill>
                      <a:schemeClr val="accent1">
                        <a:lumMod val="20000"/>
                        <a:lumOff val="80000"/>
                      </a:schemeClr>
                    </a:solidFill>
                  </a:tcPr>
                </a:tc>
                <a:tc>
                  <a:txBody>
                    <a:bodyPr/>
                    <a:lstStyle/>
                    <a:p>
                      <a:r>
                        <a:rPr lang="tr-TR" sz="1600" dirty="0" smtClean="0"/>
                        <a:t>Mavi </a:t>
                      </a:r>
                      <a:endParaRPr lang="tr-TR" sz="1600" dirty="0"/>
                    </a:p>
                  </a:txBody>
                  <a:tcPr>
                    <a:solidFill>
                      <a:schemeClr val="accent1">
                        <a:lumMod val="20000"/>
                        <a:lumOff val="80000"/>
                      </a:schemeClr>
                    </a:solidFill>
                  </a:tcPr>
                </a:tc>
                <a:tc>
                  <a:txBody>
                    <a:bodyPr/>
                    <a:lstStyle/>
                    <a:p>
                      <a:r>
                        <a:rPr lang="tr-TR" sz="1600" dirty="0" smtClean="0"/>
                        <a:t>Gri</a:t>
                      </a:r>
                      <a:r>
                        <a:rPr lang="tr-TR" sz="1600" baseline="0" dirty="0" smtClean="0"/>
                        <a:t> </a:t>
                      </a:r>
                      <a:endParaRPr lang="tr-TR" sz="1600" dirty="0"/>
                    </a:p>
                  </a:txBody>
                  <a:tcPr>
                    <a:solidFill>
                      <a:schemeClr val="accent1">
                        <a:lumMod val="20000"/>
                        <a:lumOff val="80000"/>
                      </a:schemeClr>
                    </a:solidFill>
                  </a:tcPr>
                </a:tc>
              </a:tr>
              <a:tr h="298719">
                <a:tc vMerge="1">
                  <a:txBody>
                    <a:bodyPr/>
                    <a:lstStyle/>
                    <a:p>
                      <a:pPr algn="r"/>
                      <a:endParaRPr lang="tr-TR" sz="2000" dirty="0"/>
                    </a:p>
                  </a:txBody>
                  <a:tcPr>
                    <a:solidFill>
                      <a:schemeClr val="bg1"/>
                    </a:solidFill>
                  </a:tcPr>
                </a:tc>
                <a:tc>
                  <a:txBody>
                    <a:bodyPr/>
                    <a:lstStyle/>
                    <a:p>
                      <a:pPr algn="l"/>
                      <a:r>
                        <a:rPr lang="tr-TR" sz="1600" dirty="0" err="1" smtClean="0"/>
                        <a:t>Sitoplamik</a:t>
                      </a:r>
                      <a:r>
                        <a:rPr lang="tr-TR" sz="1600" dirty="0" smtClean="0"/>
                        <a:t> granüller</a:t>
                      </a:r>
                      <a:endParaRPr lang="tr-TR" sz="1600" dirty="0"/>
                    </a:p>
                  </a:txBody>
                  <a:tcPr>
                    <a:solidFill>
                      <a:schemeClr val="accent1">
                        <a:lumMod val="20000"/>
                        <a:lumOff val="80000"/>
                      </a:schemeClr>
                    </a:solidFill>
                  </a:tcPr>
                </a:tc>
                <a:tc>
                  <a:txBody>
                    <a:bodyPr/>
                    <a:lstStyle/>
                    <a:p>
                      <a:r>
                        <a:rPr lang="tr-TR" sz="1600" dirty="0" smtClean="0"/>
                        <a:t>Yok </a:t>
                      </a:r>
                      <a:endParaRPr lang="tr-TR" sz="1600" dirty="0"/>
                    </a:p>
                  </a:txBody>
                  <a:tcPr>
                    <a:solidFill>
                      <a:schemeClr val="accent1">
                        <a:lumMod val="20000"/>
                        <a:lumOff val="80000"/>
                      </a:schemeClr>
                    </a:solidFill>
                  </a:tcPr>
                </a:tc>
                <a:tc>
                  <a:txBody>
                    <a:bodyPr/>
                    <a:lstStyle/>
                    <a:p>
                      <a:r>
                        <a:rPr lang="tr-TR" sz="1600" dirty="0" smtClean="0"/>
                        <a:t>Olabilir </a:t>
                      </a:r>
                      <a:endParaRPr lang="tr-TR" sz="1600" dirty="0"/>
                    </a:p>
                  </a:txBody>
                  <a:tcPr>
                    <a:solidFill>
                      <a:schemeClr val="accent1">
                        <a:lumMod val="20000"/>
                        <a:lumOff val="80000"/>
                      </a:schemeClr>
                    </a:solidFill>
                  </a:tcPr>
                </a:tc>
              </a:tr>
              <a:tr h="278038">
                <a:tc vMerge="1">
                  <a:txBody>
                    <a:bodyPr/>
                    <a:lstStyle/>
                    <a:p>
                      <a:pPr algn="r"/>
                      <a:endParaRPr lang="tr-TR" sz="2000" dirty="0"/>
                    </a:p>
                  </a:txBody>
                  <a:tcPr>
                    <a:solidFill>
                      <a:schemeClr val="bg1"/>
                    </a:solidFill>
                  </a:tcPr>
                </a:tc>
                <a:tc>
                  <a:txBody>
                    <a:bodyPr/>
                    <a:lstStyle/>
                    <a:p>
                      <a:pPr algn="l"/>
                      <a:r>
                        <a:rPr lang="tr-TR" sz="1600" dirty="0" smtClean="0"/>
                        <a:t>AUER ROD</a:t>
                      </a:r>
                      <a:endParaRPr lang="tr-TR" sz="1600" dirty="0"/>
                    </a:p>
                  </a:txBody>
                  <a:tcPr>
                    <a:solidFill>
                      <a:schemeClr val="accent1">
                        <a:lumMod val="20000"/>
                        <a:lumOff val="80000"/>
                      </a:schemeClr>
                    </a:solidFill>
                  </a:tcPr>
                </a:tc>
                <a:tc>
                  <a:txBody>
                    <a:bodyPr/>
                    <a:lstStyle/>
                    <a:p>
                      <a:r>
                        <a:rPr lang="tr-TR" sz="1600" dirty="0" smtClean="0"/>
                        <a:t>Negatif </a:t>
                      </a:r>
                      <a:endParaRPr lang="tr-TR" sz="1600" dirty="0"/>
                    </a:p>
                  </a:txBody>
                  <a:tcPr>
                    <a:solidFill>
                      <a:schemeClr val="accent1">
                        <a:lumMod val="20000"/>
                        <a:lumOff val="80000"/>
                      </a:schemeClr>
                    </a:solidFill>
                  </a:tcPr>
                </a:tc>
                <a:tc>
                  <a:txBody>
                    <a:bodyPr/>
                    <a:lstStyle/>
                    <a:p>
                      <a:r>
                        <a:rPr lang="tr-TR" sz="1600" dirty="0" smtClean="0"/>
                        <a:t>Pozitif </a:t>
                      </a:r>
                      <a:endParaRPr lang="tr-TR" sz="1600" dirty="0"/>
                    </a:p>
                  </a:txBody>
                  <a:tcPr>
                    <a:solidFill>
                      <a:schemeClr val="accent1">
                        <a:lumMod val="20000"/>
                        <a:lumOff val="80000"/>
                      </a:schemeClr>
                    </a:solidFill>
                  </a:tcPr>
                </a:tc>
              </a:tr>
              <a:tr h="298719">
                <a:tc rowSpan="2">
                  <a:txBody>
                    <a:bodyPr/>
                    <a:lstStyle/>
                    <a:p>
                      <a:pPr algn="r"/>
                      <a:r>
                        <a:rPr lang="tr-TR" sz="1600" b="1" dirty="0" smtClean="0"/>
                        <a:t>Çekirdek</a:t>
                      </a:r>
                      <a:r>
                        <a:rPr lang="tr-TR" sz="1600" b="1" baseline="0" dirty="0" smtClean="0"/>
                        <a:t> </a:t>
                      </a:r>
                      <a:endParaRPr lang="tr-TR" sz="1600" dirty="0"/>
                    </a:p>
                  </a:txBody>
                  <a:tcPr vert="vert270">
                    <a:solidFill>
                      <a:schemeClr val="accent6">
                        <a:lumMod val="20000"/>
                        <a:lumOff val="80000"/>
                      </a:schemeClr>
                    </a:solidFill>
                  </a:tcPr>
                </a:tc>
                <a:tc>
                  <a:txBody>
                    <a:bodyPr/>
                    <a:lstStyle/>
                    <a:p>
                      <a:pPr algn="l"/>
                      <a:r>
                        <a:rPr lang="tr-TR" sz="1600" dirty="0" smtClean="0"/>
                        <a:t>Nükleer kromatin</a:t>
                      </a:r>
                      <a:endParaRPr lang="tr-TR" sz="1600" dirty="0"/>
                    </a:p>
                  </a:txBody>
                  <a:tcPr>
                    <a:solidFill>
                      <a:schemeClr val="accent6">
                        <a:lumMod val="20000"/>
                        <a:lumOff val="80000"/>
                      </a:schemeClr>
                    </a:solidFill>
                  </a:tcPr>
                </a:tc>
                <a:tc>
                  <a:txBody>
                    <a:bodyPr/>
                    <a:lstStyle/>
                    <a:p>
                      <a:r>
                        <a:rPr lang="tr-TR" sz="1600" dirty="0" smtClean="0"/>
                        <a:t>Kaba</a:t>
                      </a:r>
                      <a:r>
                        <a:rPr lang="tr-TR" sz="1600" baseline="0" dirty="0" smtClean="0"/>
                        <a:t> </a:t>
                      </a:r>
                      <a:endParaRPr lang="tr-TR" sz="1600" dirty="0"/>
                    </a:p>
                  </a:txBody>
                  <a:tcPr>
                    <a:solidFill>
                      <a:schemeClr val="accent6">
                        <a:lumMod val="20000"/>
                        <a:lumOff val="80000"/>
                      </a:schemeClr>
                    </a:solidFill>
                  </a:tcPr>
                </a:tc>
                <a:tc>
                  <a:txBody>
                    <a:bodyPr/>
                    <a:lstStyle/>
                    <a:p>
                      <a:r>
                        <a:rPr lang="tr-TR" sz="1600" dirty="0" smtClean="0"/>
                        <a:t>İnce </a:t>
                      </a:r>
                      <a:endParaRPr lang="tr-TR" sz="1600" dirty="0"/>
                    </a:p>
                  </a:txBody>
                  <a:tcPr>
                    <a:solidFill>
                      <a:schemeClr val="accent6">
                        <a:lumMod val="20000"/>
                        <a:lumOff val="80000"/>
                      </a:schemeClr>
                    </a:solidFill>
                  </a:tcPr>
                </a:tc>
              </a:tr>
              <a:tr h="528870">
                <a:tc vMerge="1">
                  <a:txBody>
                    <a:bodyPr/>
                    <a:lstStyle/>
                    <a:p>
                      <a:pPr algn="r"/>
                      <a:endParaRPr lang="tr-TR" sz="2000" dirty="0"/>
                    </a:p>
                  </a:txBody>
                  <a:tcPr>
                    <a:solidFill>
                      <a:schemeClr val="bg1"/>
                    </a:solidFill>
                  </a:tcPr>
                </a:tc>
                <a:tc>
                  <a:txBody>
                    <a:bodyPr/>
                    <a:lstStyle/>
                    <a:p>
                      <a:pPr algn="l"/>
                      <a:r>
                        <a:rPr lang="tr-TR" sz="1600" dirty="0" err="1" smtClean="0"/>
                        <a:t>Nükleolus</a:t>
                      </a:r>
                      <a:r>
                        <a:rPr lang="tr-TR" sz="1600" dirty="0" smtClean="0"/>
                        <a:t> </a:t>
                      </a:r>
                      <a:endParaRPr lang="tr-TR" sz="1600" dirty="0"/>
                    </a:p>
                  </a:txBody>
                  <a:tcPr>
                    <a:solidFill>
                      <a:schemeClr val="accent6">
                        <a:lumMod val="20000"/>
                        <a:lumOff val="80000"/>
                      </a:schemeClr>
                    </a:solidFill>
                  </a:tcPr>
                </a:tc>
                <a:tc>
                  <a:txBody>
                    <a:bodyPr/>
                    <a:lstStyle/>
                    <a:p>
                      <a:r>
                        <a:rPr lang="tr-TR" sz="1600" dirty="0" smtClean="0"/>
                        <a:t>Silik, 1-2 olabilir</a:t>
                      </a:r>
                      <a:endParaRPr lang="tr-TR" sz="1600" dirty="0"/>
                    </a:p>
                  </a:txBody>
                  <a:tcPr>
                    <a:solidFill>
                      <a:schemeClr val="accent6">
                        <a:lumMod val="20000"/>
                        <a:lumOff val="80000"/>
                      </a:schemeClr>
                    </a:solidFill>
                  </a:tcPr>
                </a:tc>
                <a:tc>
                  <a:txBody>
                    <a:bodyPr/>
                    <a:lstStyle/>
                    <a:p>
                      <a:r>
                        <a:rPr lang="tr-TR" sz="1600" dirty="0" smtClean="0"/>
                        <a:t>Belirgin 3-5</a:t>
                      </a:r>
                      <a:endParaRPr lang="tr-TR" sz="1600" dirty="0"/>
                    </a:p>
                  </a:txBody>
                  <a:tcPr>
                    <a:solidFill>
                      <a:schemeClr val="accent6">
                        <a:lumMod val="20000"/>
                        <a:lumOff val="80000"/>
                      </a:schemeClr>
                    </a:solidFill>
                  </a:tcPr>
                </a:tc>
              </a:tr>
              <a:tr h="298719">
                <a:tc rowSpan="4">
                  <a:txBody>
                    <a:bodyPr/>
                    <a:lstStyle/>
                    <a:p>
                      <a:pPr algn="r"/>
                      <a:r>
                        <a:rPr lang="tr-TR" sz="1600" b="1" dirty="0" err="1" smtClean="0"/>
                        <a:t>Sitokimya</a:t>
                      </a:r>
                      <a:endParaRPr lang="tr-TR" sz="1600" dirty="0"/>
                    </a:p>
                  </a:txBody>
                  <a:tcPr vert="vert270">
                    <a:solidFill>
                      <a:srgbClr val="FFE5F2"/>
                    </a:solidFill>
                  </a:tcPr>
                </a:tc>
                <a:tc>
                  <a:txBody>
                    <a:bodyPr/>
                    <a:lstStyle/>
                    <a:p>
                      <a:pPr algn="l"/>
                      <a:r>
                        <a:rPr lang="tr-TR" sz="1600" dirty="0" err="1" smtClean="0"/>
                        <a:t>Myeloperoksidaz</a:t>
                      </a:r>
                      <a:r>
                        <a:rPr lang="tr-TR" sz="1600" dirty="0" smtClean="0"/>
                        <a:t> </a:t>
                      </a:r>
                      <a:endParaRPr lang="tr-TR" sz="1600" dirty="0"/>
                    </a:p>
                  </a:txBody>
                  <a:tcPr>
                    <a:solidFill>
                      <a:srgbClr val="FFE5F2"/>
                    </a:solidFill>
                  </a:tcPr>
                </a:tc>
                <a:tc>
                  <a:txBody>
                    <a:bodyPr/>
                    <a:lstStyle/>
                    <a:p>
                      <a:r>
                        <a:rPr lang="tr-TR" sz="1600" dirty="0" smtClean="0"/>
                        <a:t>Negatif </a:t>
                      </a:r>
                      <a:endParaRPr lang="tr-TR" sz="1600" dirty="0"/>
                    </a:p>
                  </a:txBody>
                  <a:tcPr>
                    <a:solidFill>
                      <a:srgbClr val="FFE5F2"/>
                    </a:solidFill>
                  </a:tcPr>
                </a:tc>
                <a:tc>
                  <a:txBody>
                    <a:bodyPr/>
                    <a:lstStyle/>
                    <a:p>
                      <a:r>
                        <a:rPr lang="tr-TR" sz="1600" dirty="0" smtClean="0"/>
                        <a:t>Pozitif </a:t>
                      </a:r>
                      <a:endParaRPr lang="tr-TR" sz="1600" dirty="0"/>
                    </a:p>
                  </a:txBody>
                  <a:tcPr>
                    <a:solidFill>
                      <a:srgbClr val="FFE5F2"/>
                    </a:solidFill>
                  </a:tcPr>
                </a:tc>
              </a:tr>
              <a:tr h="298719">
                <a:tc vMerge="1">
                  <a:txBody>
                    <a:bodyPr/>
                    <a:lstStyle/>
                    <a:p>
                      <a:pPr algn="r"/>
                      <a:endParaRPr lang="tr-TR" sz="2000" dirty="0"/>
                    </a:p>
                  </a:txBody>
                  <a:tcPr>
                    <a:solidFill>
                      <a:schemeClr val="bg1"/>
                    </a:solidFill>
                  </a:tcPr>
                </a:tc>
                <a:tc>
                  <a:txBody>
                    <a:bodyPr/>
                    <a:lstStyle/>
                    <a:p>
                      <a:pPr algn="l"/>
                      <a:r>
                        <a:rPr lang="tr-TR" sz="1600" dirty="0" smtClean="0"/>
                        <a:t>Sudan Black</a:t>
                      </a:r>
                      <a:endParaRPr lang="tr-TR" sz="1600" dirty="0"/>
                    </a:p>
                  </a:txBody>
                  <a:tcPr>
                    <a:solidFill>
                      <a:srgbClr val="FFE5F2"/>
                    </a:solidFill>
                  </a:tcPr>
                </a:tc>
                <a:tc>
                  <a:txBody>
                    <a:bodyPr/>
                    <a:lstStyle/>
                    <a:p>
                      <a:r>
                        <a:rPr lang="tr-TR" sz="1600" dirty="0" smtClean="0"/>
                        <a:t>Negatif </a:t>
                      </a:r>
                      <a:endParaRPr lang="tr-TR" sz="1600" dirty="0"/>
                    </a:p>
                  </a:txBody>
                  <a:tcPr>
                    <a:solidFill>
                      <a:srgbClr val="FFE5F2"/>
                    </a:solidFill>
                  </a:tcPr>
                </a:tc>
                <a:tc>
                  <a:txBody>
                    <a:bodyPr/>
                    <a:lstStyle/>
                    <a:p>
                      <a:r>
                        <a:rPr lang="tr-TR" sz="1600" dirty="0" smtClean="0"/>
                        <a:t>Pozitif </a:t>
                      </a:r>
                      <a:endParaRPr lang="tr-TR" sz="1600" dirty="0"/>
                    </a:p>
                  </a:txBody>
                  <a:tcPr>
                    <a:solidFill>
                      <a:srgbClr val="FFE5F2"/>
                    </a:solidFill>
                  </a:tcPr>
                </a:tc>
              </a:tr>
              <a:tr h="298719">
                <a:tc vMerge="1">
                  <a:txBody>
                    <a:bodyPr/>
                    <a:lstStyle/>
                    <a:p>
                      <a:pPr algn="r"/>
                      <a:endParaRPr lang="tr-TR" sz="2000" dirty="0"/>
                    </a:p>
                  </a:txBody>
                  <a:tcPr>
                    <a:solidFill>
                      <a:schemeClr val="bg1"/>
                    </a:solidFill>
                  </a:tcPr>
                </a:tc>
                <a:tc>
                  <a:txBody>
                    <a:bodyPr/>
                    <a:lstStyle/>
                    <a:p>
                      <a:pPr algn="l"/>
                      <a:r>
                        <a:rPr lang="tr-TR" sz="1600" dirty="0" smtClean="0"/>
                        <a:t>PAS</a:t>
                      </a:r>
                      <a:endParaRPr lang="tr-TR" sz="1600" dirty="0"/>
                    </a:p>
                  </a:txBody>
                  <a:tcPr>
                    <a:solidFill>
                      <a:srgbClr val="FFE5F2"/>
                    </a:solidFill>
                  </a:tcPr>
                </a:tc>
                <a:tc>
                  <a:txBody>
                    <a:bodyPr/>
                    <a:lstStyle/>
                    <a:p>
                      <a:r>
                        <a:rPr lang="tr-TR" sz="1600" dirty="0" smtClean="0"/>
                        <a:t>Blok pozitif </a:t>
                      </a:r>
                      <a:endParaRPr lang="tr-TR" sz="1600" dirty="0"/>
                    </a:p>
                  </a:txBody>
                  <a:tcPr>
                    <a:solidFill>
                      <a:srgbClr val="FFE5F2"/>
                    </a:solidFill>
                  </a:tcPr>
                </a:tc>
                <a:tc>
                  <a:txBody>
                    <a:bodyPr/>
                    <a:lstStyle/>
                    <a:p>
                      <a:r>
                        <a:rPr lang="tr-TR" sz="1600" dirty="0" smtClean="0"/>
                        <a:t>Negatif </a:t>
                      </a:r>
                      <a:endParaRPr lang="tr-TR" sz="1600" dirty="0"/>
                    </a:p>
                  </a:txBody>
                  <a:tcPr>
                    <a:solidFill>
                      <a:srgbClr val="FFE5F2"/>
                    </a:solidFill>
                  </a:tcPr>
                </a:tc>
              </a:tr>
              <a:tr h="298719">
                <a:tc vMerge="1">
                  <a:txBody>
                    <a:bodyPr/>
                    <a:lstStyle/>
                    <a:p>
                      <a:pPr algn="r"/>
                      <a:endParaRPr lang="tr-TR" sz="2000" dirty="0"/>
                    </a:p>
                  </a:txBody>
                  <a:tcPr>
                    <a:solidFill>
                      <a:schemeClr val="bg1"/>
                    </a:solidFill>
                  </a:tcPr>
                </a:tc>
                <a:tc>
                  <a:txBody>
                    <a:bodyPr/>
                    <a:lstStyle/>
                    <a:p>
                      <a:pPr algn="l"/>
                      <a:r>
                        <a:rPr lang="tr-TR" sz="1600" dirty="0" err="1" smtClean="0"/>
                        <a:t>Nonspesifik</a:t>
                      </a:r>
                      <a:r>
                        <a:rPr lang="tr-TR" sz="1600" dirty="0" smtClean="0"/>
                        <a:t> </a:t>
                      </a:r>
                      <a:r>
                        <a:rPr lang="tr-TR" sz="1600" dirty="0" err="1" smtClean="0"/>
                        <a:t>esteraz</a:t>
                      </a:r>
                      <a:endParaRPr lang="tr-TR" sz="1600" dirty="0"/>
                    </a:p>
                  </a:txBody>
                  <a:tcPr>
                    <a:solidFill>
                      <a:srgbClr val="FFE5F2"/>
                    </a:solidFill>
                  </a:tcPr>
                </a:tc>
                <a:tc>
                  <a:txBody>
                    <a:bodyPr/>
                    <a:lstStyle/>
                    <a:p>
                      <a:r>
                        <a:rPr lang="tr-TR" sz="1600" dirty="0" smtClean="0"/>
                        <a:t>Negatif </a:t>
                      </a:r>
                      <a:endParaRPr lang="tr-TR" sz="1600" dirty="0"/>
                    </a:p>
                  </a:txBody>
                  <a:tcPr>
                    <a:solidFill>
                      <a:srgbClr val="FFE5F2"/>
                    </a:solidFill>
                  </a:tcPr>
                </a:tc>
                <a:tc>
                  <a:txBody>
                    <a:bodyPr/>
                    <a:lstStyle/>
                    <a:p>
                      <a:r>
                        <a:rPr lang="tr-TR" sz="1600" dirty="0" smtClean="0"/>
                        <a:t>M4 ve M5’de</a:t>
                      </a:r>
                      <a:r>
                        <a:rPr lang="tr-TR" sz="1600" baseline="0" dirty="0" smtClean="0"/>
                        <a:t> </a:t>
                      </a:r>
                      <a:r>
                        <a:rPr lang="tr-TR" sz="1600" dirty="0" smtClean="0"/>
                        <a:t>Pozitif </a:t>
                      </a:r>
                      <a:endParaRPr lang="tr-TR" sz="1600" dirty="0"/>
                    </a:p>
                  </a:txBody>
                  <a:tcPr>
                    <a:solidFill>
                      <a:srgbClr val="FFE5F2"/>
                    </a:solidFill>
                  </a:tcPr>
                </a:tc>
              </a:tr>
            </a:tbl>
          </a:graphicData>
        </a:graphic>
      </p:graphicFrame>
      <p:pic>
        <p:nvPicPr>
          <p:cNvPr id="5" name="Resim 4"/>
          <p:cNvPicPr>
            <a:picLocks noChangeAspect="1"/>
          </p:cNvPicPr>
          <p:nvPr/>
        </p:nvPicPr>
        <p:blipFill rotWithShape="1">
          <a:blip r:embed="rId2"/>
          <a:srcRect l="13119" t="14071" r="14081" b="13465"/>
          <a:stretch/>
        </p:blipFill>
        <p:spPr>
          <a:xfrm>
            <a:off x="5480244" y="860045"/>
            <a:ext cx="834471" cy="830643"/>
          </a:xfrm>
          <a:prstGeom prst="ellipse">
            <a:avLst/>
          </a:prstGeom>
        </p:spPr>
      </p:pic>
      <p:pic>
        <p:nvPicPr>
          <p:cNvPr id="6" name="Resim 5"/>
          <p:cNvPicPr>
            <a:picLocks noChangeAspect="1"/>
          </p:cNvPicPr>
          <p:nvPr/>
        </p:nvPicPr>
        <p:blipFill rotWithShape="1">
          <a:blip r:embed="rId3"/>
          <a:srcRect l="8695" t="10571" r="12464" b="12981"/>
          <a:stretch/>
        </p:blipFill>
        <p:spPr>
          <a:xfrm>
            <a:off x="7530319" y="717742"/>
            <a:ext cx="1166778" cy="972946"/>
          </a:xfrm>
          <a:prstGeom prst="ellipse">
            <a:avLst/>
          </a:prstGeom>
        </p:spPr>
      </p:pic>
      <p:sp>
        <p:nvSpPr>
          <p:cNvPr id="7" name="Başlık 1"/>
          <p:cNvSpPr>
            <a:spLocks noGrp="1"/>
          </p:cNvSpPr>
          <p:nvPr>
            <p:ph type="title"/>
          </p:nvPr>
        </p:nvSpPr>
        <p:spPr>
          <a:xfrm>
            <a:off x="563880" y="365125"/>
            <a:ext cx="10515600" cy="1325563"/>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
        <p:nvSpPr>
          <p:cNvPr id="2" name="Dikdörtgen 1"/>
          <p:cNvSpPr/>
          <p:nvPr/>
        </p:nvSpPr>
        <p:spPr>
          <a:xfrm>
            <a:off x="-327543" y="1331110"/>
            <a:ext cx="5449505" cy="507831"/>
          </a:xfrm>
          <a:prstGeom prst="rect">
            <a:avLst/>
          </a:prstGeom>
        </p:spPr>
        <p:txBody>
          <a:bodyPr wrap="none">
            <a:spAutoFit/>
          </a:bodyPr>
          <a:lstStyle/>
          <a:p>
            <a:pPr lvl="2">
              <a:lnSpc>
                <a:spcPct val="150000"/>
              </a:lnSpc>
              <a:buFont typeface="Wingdings" panose="05000000000000000000" pitchFamily="2" charset="2"/>
              <a:buChar char="ü"/>
            </a:pPr>
            <a:r>
              <a:rPr lang="en-US" dirty="0"/>
              <a:t>Morfolojik</a:t>
            </a:r>
            <a:r>
              <a:rPr lang="tr-TR" dirty="0"/>
              <a:t> ( </a:t>
            </a:r>
            <a:r>
              <a:rPr lang="tr-TR" dirty="0" err="1"/>
              <a:t>periferik</a:t>
            </a:r>
            <a:r>
              <a:rPr lang="tr-TR" dirty="0"/>
              <a:t> kan ve/veya kemik iliği)</a:t>
            </a:r>
            <a:endParaRPr lang="en-US" dirty="0"/>
          </a:p>
        </p:txBody>
      </p:sp>
    </p:spTree>
    <p:extLst>
      <p:ext uri="{BB962C8B-B14F-4D97-AF65-F5344CB8AC3E}">
        <p14:creationId xmlns:p14="http://schemas.microsoft.com/office/powerpoint/2010/main" val="23692874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47240" y="1299845"/>
            <a:ext cx="10515600" cy="1325563"/>
          </a:xfrm>
        </p:spPr>
        <p:txBody>
          <a:bodyPr>
            <a:normAutofit/>
          </a:bodyPr>
          <a:lstStyle/>
          <a:p>
            <a:r>
              <a:rPr lang="tr-TR" sz="2800" dirty="0" err="1">
                <a:solidFill>
                  <a:srgbClr val="C00000"/>
                </a:solidFill>
                <a:latin typeface="Comic Sans MS" panose="030F0702030302020204" pitchFamily="66" charset="0"/>
              </a:rPr>
              <a:t>İmmunsitokimya</a:t>
            </a:r>
            <a:endParaRPr lang="tr-TR" sz="2800" dirty="0">
              <a:solidFill>
                <a:srgbClr val="C00000"/>
              </a:solidFill>
              <a:latin typeface="Comic Sans MS" panose="030F0702030302020204" pitchFamily="66" charset="0"/>
            </a:endParaRPr>
          </a:p>
        </p:txBody>
      </p:sp>
      <p:pic>
        <p:nvPicPr>
          <p:cNvPr id="6" name="Resim 5"/>
          <p:cNvPicPr>
            <a:picLocks noChangeAspect="1"/>
          </p:cNvPicPr>
          <p:nvPr/>
        </p:nvPicPr>
        <p:blipFill>
          <a:blip r:embed="rId2"/>
          <a:stretch>
            <a:fillRect/>
          </a:stretch>
        </p:blipFill>
        <p:spPr>
          <a:xfrm>
            <a:off x="1524000" y="2377440"/>
            <a:ext cx="9144000" cy="3638963"/>
          </a:xfrm>
          <a:prstGeom prst="rect">
            <a:avLst/>
          </a:prstGeom>
        </p:spPr>
      </p:pic>
      <p:sp>
        <p:nvSpPr>
          <p:cNvPr id="5"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6433024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40</a:t>
            </a:fld>
            <a:endParaRPr lang="tr-TR" altLang="en-US"/>
          </a:p>
        </p:txBody>
      </p:sp>
      <p:sp>
        <p:nvSpPr>
          <p:cNvPr id="428034" name="Rectangle 2"/>
          <p:cNvSpPr>
            <a:spLocks noGrp="1" noChangeArrowheads="1"/>
          </p:cNvSpPr>
          <p:nvPr>
            <p:ph type="title"/>
          </p:nvPr>
        </p:nvSpPr>
        <p:spPr>
          <a:xfrm>
            <a:off x="609600" y="1469028"/>
            <a:ext cx="8001000" cy="1216025"/>
          </a:xfrm>
        </p:spPr>
        <p:txBody>
          <a:bodyPr/>
          <a:lstStyle/>
          <a:p>
            <a:r>
              <a:rPr lang="tr-TR" sz="3200" b="1" i="1" dirty="0">
                <a:solidFill>
                  <a:srgbClr val="C00000"/>
                </a:solidFill>
                <a:latin typeface="Comic Sans MS" panose="030F0702030302020204" pitchFamily="66" charset="0"/>
              </a:rPr>
              <a:t>İmmunfenotiplendirme</a:t>
            </a:r>
            <a:endParaRPr lang="tr-TR" altLang="en-US" sz="3000" b="1" dirty="0">
              <a:latin typeface="Times New Roman" panose="02020603050405020304" pitchFamily="18" charset="0"/>
            </a:endParaRPr>
          </a:p>
        </p:txBody>
      </p:sp>
      <p:pic>
        <p:nvPicPr>
          <p:cNvPr id="2" name="Resim 1"/>
          <p:cNvPicPr>
            <a:picLocks noChangeAspect="1"/>
          </p:cNvPicPr>
          <p:nvPr/>
        </p:nvPicPr>
        <p:blipFill>
          <a:blip r:embed="rId2"/>
          <a:stretch>
            <a:fillRect/>
          </a:stretch>
        </p:blipFill>
        <p:spPr>
          <a:xfrm>
            <a:off x="7438768" y="1478703"/>
            <a:ext cx="1856316" cy="909692"/>
          </a:xfrm>
          <a:prstGeom prst="rect">
            <a:avLst/>
          </a:prstGeom>
        </p:spPr>
      </p:pic>
      <p:pic>
        <p:nvPicPr>
          <p:cNvPr id="3076"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 name="Düz Ok Bağlayıcısı 5"/>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8" name="Düz Ok Bağlayıcısı 7"/>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4" name="İçerik Yer Tutucusu 2"/>
          <p:cNvSpPr>
            <a:spLocks noGrp="1"/>
          </p:cNvSpPr>
          <p:nvPr>
            <p:ph idx="1"/>
          </p:nvPr>
        </p:nvSpPr>
        <p:spPr>
          <a:xfrm>
            <a:off x="769068" y="2618753"/>
            <a:ext cx="6229864" cy="4351338"/>
          </a:xfrm>
        </p:spPr>
        <p:txBody>
          <a:bodyPr>
            <a:normAutofit/>
          </a:bodyPr>
          <a:lstStyle/>
          <a:p>
            <a:pPr marL="0" indent="0">
              <a:lnSpc>
                <a:spcPct val="150000"/>
              </a:lnSpc>
              <a:buNone/>
            </a:pPr>
            <a:r>
              <a:rPr lang="tr-TR" sz="2000" dirty="0" smtClean="0">
                <a:latin typeface="Comic Sans MS" panose="030F0702030302020204" pitchFamily="66" charset="0"/>
              </a:rPr>
              <a:t>Akut lösemi tanısı hücre yüzeylerinde, sitoplazma veya </a:t>
            </a:r>
            <a:r>
              <a:rPr lang="tr-TR" sz="2000" dirty="0" err="1" smtClean="0">
                <a:latin typeface="Comic Sans MS" panose="030F0702030302020204" pitchFamily="66" charset="0"/>
              </a:rPr>
              <a:t>nükleusda</a:t>
            </a:r>
            <a:r>
              <a:rPr lang="tr-TR" sz="2000" dirty="0" smtClean="0">
                <a:latin typeface="Comic Sans MS" panose="030F0702030302020204" pitchFamily="66" charset="0"/>
              </a:rPr>
              <a:t> eksprese edilen antijenlerin boyalı  veya </a:t>
            </a:r>
            <a:r>
              <a:rPr lang="tr-TR" sz="2000" dirty="0" err="1" smtClean="0">
                <a:latin typeface="Comic Sans MS" panose="030F0702030302020204" pitchFamily="66" charset="0"/>
              </a:rPr>
              <a:t>florasan</a:t>
            </a:r>
            <a:r>
              <a:rPr lang="tr-TR" sz="2000" dirty="0" smtClean="0">
                <a:latin typeface="Comic Sans MS" panose="030F0702030302020204" pitchFamily="66" charset="0"/>
              </a:rPr>
              <a:t> antikorlar ile tespiti ile kesin tanı koyulabilir. </a:t>
            </a:r>
          </a:p>
          <a:p>
            <a:pPr marL="0" indent="0">
              <a:lnSpc>
                <a:spcPct val="150000"/>
              </a:lnSpc>
              <a:buNone/>
            </a:pPr>
            <a:r>
              <a:rPr lang="tr-TR" sz="2000" dirty="0" smtClean="0">
                <a:latin typeface="Comic Sans MS" panose="030F0702030302020204" pitchFamily="66" charset="0"/>
              </a:rPr>
              <a:t>- </a:t>
            </a:r>
            <a:r>
              <a:rPr lang="tr-TR" sz="2000" dirty="0" err="1" smtClean="0">
                <a:latin typeface="Comic Sans MS" panose="030F0702030302020204" pitchFamily="66" charset="0"/>
              </a:rPr>
              <a:t>İmmunsitokimya</a:t>
            </a:r>
            <a:r>
              <a:rPr lang="tr-TR" sz="2000" dirty="0" smtClean="0">
                <a:latin typeface="Comic Sans MS" panose="030F0702030302020204" pitchFamily="66" charset="0"/>
              </a:rPr>
              <a:t>: Patoloji AD</a:t>
            </a:r>
          </a:p>
          <a:p>
            <a:pPr marL="0" indent="0">
              <a:lnSpc>
                <a:spcPct val="150000"/>
              </a:lnSpc>
              <a:buNone/>
            </a:pPr>
            <a:r>
              <a:rPr lang="tr-TR" sz="2000" dirty="0" smtClean="0">
                <a:latin typeface="Comic Sans MS" panose="030F0702030302020204" pitchFamily="66" charset="0"/>
              </a:rPr>
              <a:t>- </a:t>
            </a:r>
            <a:r>
              <a:rPr lang="tr-TR" sz="2000" dirty="0" err="1" smtClean="0">
                <a:latin typeface="Comic Sans MS" panose="030F0702030302020204" pitchFamily="66" charset="0"/>
              </a:rPr>
              <a:t>Flowcytometry</a:t>
            </a:r>
            <a:r>
              <a:rPr lang="tr-TR" sz="2000" dirty="0" smtClean="0">
                <a:latin typeface="Comic Sans MS" panose="030F0702030302020204" pitchFamily="66" charset="0"/>
              </a:rPr>
              <a:t> (akım </a:t>
            </a:r>
            <a:r>
              <a:rPr lang="tr-TR" sz="2000" dirty="0" err="1" smtClean="0">
                <a:latin typeface="Comic Sans MS" panose="030F0702030302020204" pitchFamily="66" charset="0"/>
              </a:rPr>
              <a:t>sitometri</a:t>
            </a:r>
            <a:r>
              <a:rPr lang="tr-TR" sz="2000" dirty="0" smtClean="0">
                <a:latin typeface="Comic Sans MS" panose="030F0702030302020204" pitchFamily="66" charset="0"/>
              </a:rPr>
              <a:t>)</a:t>
            </a:r>
            <a:endParaRPr lang="en-US" sz="2000" dirty="0">
              <a:latin typeface="Comic Sans MS" panose="030F0702030302020204" pitchFamily="66" charset="0"/>
            </a:endParaRPr>
          </a:p>
        </p:txBody>
      </p:sp>
      <p:sp>
        <p:nvSpPr>
          <p:cNvPr id="15"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4279996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86280" y="1320165"/>
            <a:ext cx="10515600" cy="1325563"/>
          </a:xfrm>
        </p:spPr>
        <p:txBody>
          <a:bodyPr>
            <a:normAutofit/>
          </a:bodyPr>
          <a:lstStyle/>
          <a:p>
            <a:r>
              <a:rPr lang="tr-TR" sz="2000" b="1" i="1" dirty="0" smtClean="0">
                <a:solidFill>
                  <a:srgbClr val="C00000"/>
                </a:solidFill>
                <a:latin typeface="Comic Sans MS" panose="030F0702030302020204" pitchFamily="66" charset="0"/>
              </a:rPr>
              <a:t>İmmunfenotiplendirme</a:t>
            </a:r>
            <a:r>
              <a:rPr lang="tr-TR" sz="2000" b="1" i="1" dirty="0">
                <a:solidFill>
                  <a:srgbClr val="C00000"/>
                </a:solidFill>
                <a:latin typeface="Comic Sans MS" panose="030F0702030302020204" pitchFamily="66" charset="0"/>
              </a:rPr>
              <a:t> </a:t>
            </a:r>
            <a:r>
              <a:rPr lang="tr-TR" sz="2000" b="1" i="1" dirty="0" smtClean="0">
                <a:solidFill>
                  <a:srgbClr val="C00000"/>
                </a:solidFill>
                <a:latin typeface="Comic Sans MS" panose="030F0702030302020204" pitchFamily="66" charset="0"/>
              </a:rPr>
              <a:t>Flow sitometri</a:t>
            </a:r>
            <a:r>
              <a:rPr lang="en-US" sz="2000" b="1" i="1" dirty="0">
                <a:solidFill>
                  <a:srgbClr val="C00000"/>
                </a:solidFill>
                <a:latin typeface="Comic Sans MS" panose="030F0702030302020204" pitchFamily="66" charset="0"/>
              </a:rPr>
              <a:t/>
            </a:r>
            <a:br>
              <a:rPr lang="en-US" sz="2000" b="1" i="1" dirty="0">
                <a:solidFill>
                  <a:srgbClr val="C00000"/>
                </a:solidFill>
                <a:latin typeface="Comic Sans MS" panose="030F0702030302020204" pitchFamily="66" charset="0"/>
              </a:rPr>
            </a:br>
            <a:endParaRPr lang="en-US" sz="2000" b="1" dirty="0">
              <a:solidFill>
                <a:srgbClr val="C00000"/>
              </a:solidFill>
              <a:latin typeface="Comic Sans MS" panose="030F0702030302020204" pitchFamily="66" charset="0"/>
            </a:endParaRPr>
          </a:p>
        </p:txBody>
      </p:sp>
      <p:graphicFrame>
        <p:nvGraphicFramePr>
          <p:cNvPr id="9" name="object 2"/>
          <p:cNvGraphicFramePr>
            <a:graphicFrameLocks noGrp="1"/>
          </p:cNvGraphicFramePr>
          <p:nvPr>
            <p:extLst>
              <p:ext uri="{D42A27DB-BD31-4B8C-83A1-F6EECF244321}">
                <p14:modId xmlns:p14="http://schemas.microsoft.com/office/powerpoint/2010/main" val="1137746017"/>
              </p:ext>
            </p:extLst>
          </p:nvPr>
        </p:nvGraphicFramePr>
        <p:xfrm>
          <a:off x="2139389" y="2235199"/>
          <a:ext cx="8132371" cy="3655935"/>
        </p:xfrm>
        <a:graphic>
          <a:graphicData uri="http://schemas.openxmlformats.org/drawingml/2006/table">
            <a:tbl>
              <a:tblPr/>
              <a:tblGrid>
                <a:gridCol w="74911"/>
                <a:gridCol w="3058546"/>
                <a:gridCol w="4998914"/>
              </a:tblGrid>
              <a:tr h="53167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Precursor-B ALL</a:t>
                      </a:r>
                    </a:p>
                  </a:txBody>
                  <a:tcPr marL="0" marR="0" marT="18244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55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CD19, CD10, CD79a, </a:t>
                      </a:r>
                      <a:r>
                        <a:rPr kumimoji="0" lang="tr-TR" sz="1600" b="0" i="0" u="none" strike="noStrike" cap="none" normalizeH="0" baseline="0" dirty="0" err="1" smtClean="0">
                          <a:ln>
                            <a:noFill/>
                          </a:ln>
                          <a:solidFill>
                            <a:schemeClr val="tx1"/>
                          </a:solidFill>
                          <a:effectLst/>
                          <a:latin typeface="Calibri" panose="020F0502020204030204" pitchFamily="34" charset="0"/>
                          <a:ea typeface="MS PGothic" panose="020B0600070205080204" pitchFamily="34" charset="-128"/>
                        </a:rPr>
                        <a:t>TdT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cCD22</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HLA-DR, cCD79a</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endParaRPr>
                    </a:p>
                  </a:txBody>
                  <a:tcPr marL="0" marR="0" marT="591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2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Precursor-T ALL</a:t>
                      </a:r>
                    </a:p>
                  </a:txBody>
                  <a:tcPr marL="0" marR="0" marT="17701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625"/>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CD1, CD2, CD3, CD4, CD5, CD7 CD8, </a:t>
                      </a:r>
                      <a:r>
                        <a:rPr kumimoji="0" lang="tr-TR" sz="1600" b="0" i="0" u="none" strike="noStrike" cap="none" normalizeH="0" baseline="0" dirty="0" err="1" smtClean="0">
                          <a:ln>
                            <a:noFill/>
                          </a:ln>
                          <a:solidFill>
                            <a:schemeClr val="tx1"/>
                          </a:solidFill>
                          <a:effectLst/>
                          <a:latin typeface="Calibri" panose="020F0502020204030204" pitchFamily="34" charset="0"/>
                          <a:ea typeface="MS PGothic" panose="020B0600070205080204" pitchFamily="34" charset="-128"/>
                        </a:rPr>
                        <a:t>TdT</a:t>
                      </a: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 cCD3</a:t>
                      </a:r>
                      <a:r>
                        <a:rPr kumimoji="0" lang="tr-TR" sz="1600" b="0" i="0" u="sng" strike="noStrike" cap="none" normalizeH="0" baseline="0" dirty="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endParaRPr>
                    </a:p>
                  </a:txBody>
                  <a:tcPr marL="0" marR="0" marT="17701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AML</a:t>
                      </a:r>
                    </a:p>
                  </a:txBody>
                  <a:tcPr marL="0" marR="0" marT="1715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CD33, CD13, CD117, CD4</a:t>
                      </a:r>
                      <a:r>
                        <a:rPr kumimoji="0" lang="tr-TR" sz="1500" b="0" i="0" u="none" strike="noStrike" cap="none" normalizeH="0" baseline="21000" smtClean="0">
                          <a:ln>
                            <a:noFill/>
                          </a:ln>
                          <a:solidFill>
                            <a:schemeClr val="tx1"/>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CD2</a:t>
                      </a:r>
                      <a:r>
                        <a:rPr kumimoji="0" lang="tr-TR" sz="1500" b="0" i="0" u="none" strike="noStrike" cap="none" normalizeH="0" baseline="21000" smtClean="0">
                          <a:ln>
                            <a:noFill/>
                          </a:ln>
                          <a:solidFill>
                            <a:schemeClr val="tx1"/>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 HLA-DR, cMPO</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endParaRPr>
                    </a:p>
                  </a:txBody>
                  <a:tcPr marL="0" marR="0" marT="17158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06672">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4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With monoblastic  differentiation</a:t>
                      </a:r>
                    </a:p>
                  </a:txBody>
                  <a:tcPr marL="0" marR="0" marT="5158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2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CD11b, CD16, CD14, CD64</a:t>
                      </a:r>
                    </a:p>
                  </a:txBody>
                  <a:tcPr marL="0" marR="0" marT="16561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1193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38"/>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True erythroleukemia</a:t>
                      </a:r>
                    </a:p>
                  </a:txBody>
                  <a:tcPr marL="0" marR="0" marT="16724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38"/>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Glycophorin A</a:t>
                      </a:r>
                    </a:p>
                  </a:txBody>
                  <a:tcPr marL="0" marR="0" marT="16724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r h="506672">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indent="52388">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52388" algn="l" defTabSz="914400" rtl="0" eaLnBrk="1" fontAlgn="base" latinLnBrk="0" hangingPunct="1">
                        <a:lnSpc>
                          <a:spcPts val="2275"/>
                        </a:lnSpc>
                        <a:spcBef>
                          <a:spcPts val="450"/>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Acute megakaryocytic  leukemia</a:t>
                      </a:r>
                    </a:p>
                  </a:txBody>
                  <a:tcPr marL="0" marR="0" marT="4832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ct val="100000"/>
                        </a:lnSpc>
                        <a:spcBef>
                          <a:spcPts val="1500"/>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CD41, CD61, cCD41</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 cCD61</a:t>
                      </a:r>
                      <a:r>
                        <a:rPr kumimoji="0" lang="tr-TR" sz="1600" b="0" i="0" u="sng" strike="noStrike" cap="none" normalizeH="0" baseline="0" smtClean="0">
                          <a:ln>
                            <a:noFill/>
                          </a:ln>
                          <a:solidFill>
                            <a:srgbClr val="0000FF"/>
                          </a:solidFill>
                          <a:effectLst/>
                          <a:latin typeface="Calibri" panose="020F0502020204030204" pitchFamily="34" charset="0"/>
                          <a:ea typeface="MS PGothic" panose="020B0600070205080204" pitchFamily="34" charset="-128"/>
                        </a:rPr>
                        <a:t>*</a:t>
                      </a:r>
                      <a:endPar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endParaRPr>
                    </a:p>
                  </a:txBody>
                  <a:tcPr marL="0" marR="0" marT="16235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CB3E2">
                        <a:alpha val="20000"/>
                      </a:srgbClr>
                    </a:solidFill>
                  </a:tcPr>
                </a:tc>
              </a:tr>
              <a:tr h="532993">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500" b="0" i="0" u="none" strike="noStrike" cap="none" normalizeH="0" baseline="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0" marR="0" marT="0" marB="0" horzOverflow="overflow">
                    <a:lnL w="12700" cap="flat" cmpd="sng" algn="ctr">
                      <a:solidFill>
                        <a:srgbClr val="03070C"/>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0BD"/>
                      </a:solidFill>
                      <a:prstDash val="solid"/>
                      <a:round/>
                      <a:headEnd type="none" w="med" len="med"/>
                      <a:tailEnd type="none" w="med" len="med"/>
                    </a:lnT>
                    <a:lnB w="12700" cap="flat" cmpd="sng" algn="ctr">
                      <a:solidFill>
                        <a:srgbClr val="4F80BD"/>
                      </a:solidFill>
                      <a:prstDash val="solid"/>
                      <a:round/>
                      <a:headEnd type="none" w="med" len="med"/>
                      <a:tailEnd type="none" w="med" len="med"/>
                    </a:lnB>
                    <a:lnTlToBr>
                      <a:noFill/>
                    </a:lnTlToBr>
                    <a:lnBlToTr>
                      <a:noFill/>
                    </a:lnBlToTr>
                    <a:noFill/>
                  </a:tcPr>
                </a:tc>
                <a:tc>
                  <a:txBody>
                    <a:bodyPr/>
                    <a:lstStyle>
                      <a:lvl1pPr marL="95250">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95250" marR="0" lvl="0" indent="0" algn="l" defTabSz="914400" rtl="0" eaLnBrk="1" fontAlgn="base" latinLnBrk="0" hangingPunct="1">
                        <a:lnSpc>
                          <a:spcPts val="2275"/>
                        </a:lnSpc>
                        <a:spcBef>
                          <a:spcPts val="675"/>
                        </a:spcBef>
                        <a:spcAft>
                          <a:spcPct val="0"/>
                        </a:spcAft>
                        <a:buClrTx/>
                        <a:buSzTx/>
                        <a:buFontTx/>
                        <a:buNone/>
                        <a:tabLst/>
                      </a:pPr>
                      <a:r>
                        <a:rPr kumimoji="0" lang="tr-TR" sz="1600" b="0" i="0" u="none" strike="noStrike" cap="none" normalizeH="0" baseline="0" smtClean="0">
                          <a:ln>
                            <a:noFill/>
                          </a:ln>
                          <a:solidFill>
                            <a:schemeClr val="tx1"/>
                          </a:solidFill>
                          <a:effectLst/>
                          <a:latin typeface="Calibri" panose="020F0502020204030204" pitchFamily="34" charset="0"/>
                          <a:ea typeface="MS PGothic" panose="020B0600070205080204" pitchFamily="34" charset="-128"/>
                        </a:rPr>
                        <a:t>Lineage-independent  antigens</a:t>
                      </a:r>
                    </a:p>
                  </a:txBody>
                  <a:tcPr marL="0" marR="0" marT="73847"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defRPr>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defRPr>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defRPr sz="1600">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defRPr sz="1600">
                          <a:solidFill>
                            <a:schemeClr val="tx1"/>
                          </a:solidFill>
                          <a:latin typeface="Georgia" panose="02040502050405020303"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300" b="0" i="0" u="none" strike="noStrike" cap="none" normalizeH="0" baseline="0" dirty="0" smtClean="0">
                        <a:ln>
                          <a:noFill/>
                        </a:ln>
                        <a:solidFill>
                          <a:schemeClr val="tx1"/>
                        </a:solidFill>
                        <a:effectLst/>
                        <a:latin typeface="Times New Roman" panose="02020603050405020304" pitchFamily="18" charset="0"/>
                        <a:ea typeface="MS PGothic" panose="020B0600070205080204" pitchFamily="34" charset="-128"/>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anose="020F0502020204030204" pitchFamily="34" charset="0"/>
                          <a:ea typeface="MS PGothic" panose="020B0600070205080204" pitchFamily="34" charset="-128"/>
                        </a:rPr>
                        <a:t>HLA-DR, CD45, CD34. CD10</a:t>
                      </a:r>
                    </a:p>
                  </a:txBody>
                  <a:tcPr marL="0" marR="0" marT="54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D8F0"/>
                    </a:solidFill>
                  </a:tcPr>
                </a:tc>
              </a:tr>
            </a:tbl>
          </a:graphicData>
        </a:graphic>
      </p:graphicFrame>
      <p:sp>
        <p:nvSpPr>
          <p:cNvPr id="4"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9475672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84221" y="894952"/>
            <a:ext cx="8686799" cy="5263526"/>
          </a:xfrm>
          <a:prstGeom prst="rect">
            <a:avLst/>
          </a:prstGeom>
        </p:spPr>
      </p:pic>
      <p:sp>
        <p:nvSpPr>
          <p:cNvPr id="6" name="Dikdörtgen 5"/>
          <p:cNvSpPr/>
          <p:nvPr/>
        </p:nvSpPr>
        <p:spPr>
          <a:xfrm>
            <a:off x="8474957" y="4041062"/>
            <a:ext cx="4189271" cy="338554"/>
          </a:xfrm>
          <a:prstGeom prst="rect">
            <a:avLst/>
          </a:prstGeom>
        </p:spPr>
        <p:txBody>
          <a:bodyPr wrap="square">
            <a:spAutoFit/>
          </a:bodyPr>
          <a:lstStyle/>
          <a:p>
            <a:r>
              <a:rPr lang="en-US" sz="1600" dirty="0">
                <a:latin typeface="Comic Sans MS" panose="030F0702030302020204" pitchFamily="66" charset="0"/>
              </a:rPr>
              <a:t>B-ALL</a:t>
            </a:r>
            <a:r>
              <a:rPr lang="tr-TR" sz="1600" dirty="0">
                <a:latin typeface="Comic Sans MS" panose="030F0702030302020204" pitchFamily="66" charset="0"/>
              </a:rPr>
              <a:t>---&gt; CD 34, </a:t>
            </a:r>
            <a:r>
              <a:rPr lang="en-US" sz="1600" dirty="0">
                <a:latin typeface="Comic Sans MS" panose="030F0702030302020204" pitchFamily="66" charset="0"/>
              </a:rPr>
              <a:t>HLA-DR, </a:t>
            </a:r>
            <a:r>
              <a:rPr lang="en-US" sz="1600" dirty="0" err="1">
                <a:latin typeface="Comic Sans MS" panose="030F0702030302020204" pitchFamily="66" charset="0"/>
              </a:rPr>
              <a:t>TdT</a:t>
            </a:r>
            <a:r>
              <a:rPr lang="en-US" sz="1600" dirty="0">
                <a:latin typeface="Comic Sans MS" panose="030F0702030302020204" pitchFamily="66" charset="0"/>
              </a:rPr>
              <a:t>, CD19</a:t>
            </a:r>
            <a:r>
              <a:rPr lang="tr-TR" sz="1600" dirty="0">
                <a:latin typeface="Comic Sans MS" panose="030F0702030302020204" pitchFamily="66" charset="0"/>
              </a:rPr>
              <a:t> </a:t>
            </a:r>
          </a:p>
        </p:txBody>
      </p:sp>
      <p:sp>
        <p:nvSpPr>
          <p:cNvPr id="7" name="Dikdörtgen 6"/>
          <p:cNvSpPr/>
          <p:nvPr/>
        </p:nvSpPr>
        <p:spPr>
          <a:xfrm>
            <a:off x="8474957" y="2478704"/>
            <a:ext cx="3335328" cy="338554"/>
          </a:xfrm>
          <a:prstGeom prst="rect">
            <a:avLst/>
          </a:prstGeom>
        </p:spPr>
        <p:txBody>
          <a:bodyPr wrap="square">
            <a:spAutoFit/>
          </a:bodyPr>
          <a:lstStyle/>
          <a:p>
            <a:r>
              <a:rPr lang="en-US" sz="1600" dirty="0">
                <a:latin typeface="Comic Sans MS" panose="030F0702030302020204" pitchFamily="66" charset="0"/>
              </a:rPr>
              <a:t>AML</a:t>
            </a:r>
            <a:r>
              <a:rPr lang="tr-TR" sz="1600" dirty="0">
                <a:latin typeface="Comic Sans MS" panose="030F0702030302020204" pitchFamily="66" charset="0"/>
              </a:rPr>
              <a:t>---&gt; CD34, CD117, MPO</a:t>
            </a:r>
          </a:p>
        </p:txBody>
      </p:sp>
      <p:sp>
        <p:nvSpPr>
          <p:cNvPr id="8" name="Dikdörtgen 7"/>
          <p:cNvSpPr/>
          <p:nvPr/>
        </p:nvSpPr>
        <p:spPr>
          <a:xfrm>
            <a:off x="8445994" y="5237507"/>
            <a:ext cx="3746006" cy="338554"/>
          </a:xfrm>
          <a:prstGeom prst="rect">
            <a:avLst/>
          </a:prstGeom>
        </p:spPr>
        <p:txBody>
          <a:bodyPr wrap="square">
            <a:spAutoFit/>
          </a:bodyPr>
          <a:lstStyle/>
          <a:p>
            <a:r>
              <a:rPr lang="tr-TR" sz="1600" dirty="0">
                <a:latin typeface="Comic Sans MS" panose="030F0702030302020204" pitchFamily="66" charset="0"/>
              </a:rPr>
              <a:t>T-ALL ---&gt; </a:t>
            </a:r>
            <a:r>
              <a:rPr lang="en-US" sz="1600" dirty="0" err="1">
                <a:latin typeface="Comic Sans MS" panose="030F0702030302020204" pitchFamily="66" charset="0"/>
              </a:rPr>
              <a:t>TdT</a:t>
            </a:r>
            <a:r>
              <a:rPr lang="en-US" sz="1600" dirty="0">
                <a:latin typeface="Comic Sans MS" panose="030F0702030302020204" pitchFamily="66" charset="0"/>
              </a:rPr>
              <a:t>+, sit CD3+, CD34+. </a:t>
            </a:r>
            <a:endParaRPr lang="tr-TR" sz="1600" dirty="0">
              <a:latin typeface="Comic Sans MS" panose="030F0702030302020204" pitchFamily="66" charset="0"/>
            </a:endParaRPr>
          </a:p>
        </p:txBody>
      </p:sp>
      <p:sp>
        <p:nvSpPr>
          <p:cNvPr id="10" name="Unvan 1"/>
          <p:cNvSpPr txBox="1">
            <a:spLocks/>
          </p:cNvSpPr>
          <p:nvPr/>
        </p:nvSpPr>
        <p:spPr>
          <a:xfrm>
            <a:off x="2540834" y="1040427"/>
            <a:ext cx="6736614" cy="428946"/>
          </a:xfrm>
          <a:prstGeom prst="rect">
            <a:avLst/>
          </a:prstGeom>
          <a:solidFill>
            <a:schemeClr val="bg1"/>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000" b="1" i="1" dirty="0" smtClean="0">
                <a:solidFill>
                  <a:srgbClr val="C00000"/>
                </a:solidFill>
                <a:latin typeface="Comic Sans MS" panose="030F0702030302020204" pitchFamily="66" charset="0"/>
              </a:rPr>
              <a:t>İmmunfenotiplendirme Flow </a:t>
            </a:r>
            <a:r>
              <a:rPr lang="tr-TR" sz="2000" b="1" i="1" dirty="0" err="1" smtClean="0">
                <a:solidFill>
                  <a:srgbClr val="C00000"/>
                </a:solidFill>
                <a:latin typeface="Comic Sans MS" panose="030F0702030302020204" pitchFamily="66" charset="0"/>
              </a:rPr>
              <a:t>sitometri</a:t>
            </a:r>
            <a:r>
              <a:rPr lang="en-US" sz="2000" b="1" i="1" dirty="0" smtClean="0">
                <a:solidFill>
                  <a:srgbClr val="C00000"/>
                </a:solidFill>
                <a:latin typeface="Comic Sans MS" panose="030F0702030302020204" pitchFamily="66" charset="0"/>
              </a:rPr>
              <a:t/>
            </a:r>
            <a:br>
              <a:rPr lang="en-US" sz="2000" b="1" i="1" dirty="0" smtClean="0">
                <a:solidFill>
                  <a:srgbClr val="C00000"/>
                </a:solidFill>
                <a:latin typeface="Comic Sans MS" panose="030F0702030302020204" pitchFamily="66" charset="0"/>
              </a:rPr>
            </a:br>
            <a:endParaRPr lang="en-US" sz="2000" b="1" dirty="0">
              <a:solidFill>
                <a:srgbClr val="C00000"/>
              </a:solidFill>
              <a:latin typeface="Comic Sans MS" panose="030F0702030302020204" pitchFamily="66" charset="0"/>
            </a:endParaRPr>
          </a:p>
        </p:txBody>
      </p:sp>
      <p:sp>
        <p:nvSpPr>
          <p:cNvPr id="9" name="Başlık 1"/>
          <p:cNvSpPr>
            <a:spLocks noGrp="1"/>
          </p:cNvSpPr>
          <p:nvPr>
            <p:ph type="title"/>
          </p:nvPr>
        </p:nvSpPr>
        <p:spPr>
          <a:xfrm>
            <a:off x="651341" y="515437"/>
            <a:ext cx="10515600" cy="662782"/>
          </a:xfrm>
        </p:spPr>
        <p:txBody>
          <a:bodyPr>
            <a:normAutofit/>
          </a:body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40709134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73480" y="1024990"/>
            <a:ext cx="7886700" cy="1325563"/>
          </a:xfrm>
        </p:spPr>
        <p:txBody>
          <a:bodyPr>
            <a:normAutofit/>
          </a:bodyPr>
          <a:lstStyle/>
          <a:p>
            <a:r>
              <a:rPr lang="en-US" sz="2800" b="1" i="1" dirty="0" err="1" smtClean="0">
                <a:solidFill>
                  <a:srgbClr val="C00000"/>
                </a:solidFill>
              </a:rPr>
              <a:t>Genetik</a:t>
            </a:r>
            <a:r>
              <a:rPr lang="en-US" sz="2800" b="1" i="1" dirty="0" smtClean="0">
                <a:solidFill>
                  <a:srgbClr val="C00000"/>
                </a:solidFill>
              </a:rPr>
              <a:t> </a:t>
            </a:r>
            <a:r>
              <a:rPr lang="en-US" sz="2800" b="1" i="1" dirty="0" err="1" smtClean="0">
                <a:solidFill>
                  <a:srgbClr val="C00000"/>
                </a:solidFill>
              </a:rPr>
              <a:t>çalışmalar</a:t>
            </a:r>
            <a:endParaRPr lang="en-US" sz="2800" b="1" dirty="0">
              <a:solidFill>
                <a:srgbClr val="C00000"/>
              </a:solidFill>
            </a:endParaRPr>
          </a:p>
        </p:txBody>
      </p:sp>
      <p:sp>
        <p:nvSpPr>
          <p:cNvPr id="3" name="İçerik Yer Tutucusu 2"/>
          <p:cNvSpPr>
            <a:spLocks noGrp="1"/>
          </p:cNvSpPr>
          <p:nvPr>
            <p:ph idx="1"/>
          </p:nvPr>
        </p:nvSpPr>
        <p:spPr>
          <a:xfrm>
            <a:off x="1173480" y="1563757"/>
            <a:ext cx="10490200" cy="2183190"/>
          </a:xfrm>
        </p:spPr>
        <p:txBody>
          <a:bodyPr>
            <a:normAutofit/>
          </a:bodyPr>
          <a:lstStyle/>
          <a:p>
            <a:pPr marL="0" indent="0">
              <a:buNone/>
            </a:pPr>
            <a:endParaRPr lang="en-US" sz="2000" i="1" dirty="0" smtClean="0">
              <a:latin typeface="Comic Sans MS" panose="030F0702030302020204" pitchFamily="66" charset="0"/>
            </a:endParaRPr>
          </a:p>
          <a:p>
            <a:pPr marL="0" indent="0">
              <a:buNone/>
            </a:pPr>
            <a:r>
              <a:rPr lang="en-US" sz="2000" i="1" dirty="0" err="1" smtClean="0">
                <a:latin typeface="Comic Sans MS" panose="030F0702030302020204" pitchFamily="66" charset="0"/>
              </a:rPr>
              <a:t>Genetik</a:t>
            </a:r>
            <a:r>
              <a:rPr lang="en-US" sz="2000" i="1" dirty="0" smtClean="0">
                <a:latin typeface="Comic Sans MS" panose="030F0702030302020204" pitchFamily="66" charset="0"/>
              </a:rPr>
              <a:t> </a:t>
            </a:r>
            <a:r>
              <a:rPr lang="en-US" sz="2000" i="1" dirty="0" err="1" smtClean="0">
                <a:latin typeface="Comic Sans MS" panose="030F0702030302020204" pitchFamily="66" charset="0"/>
              </a:rPr>
              <a:t>anormallikler</a:t>
            </a:r>
            <a:r>
              <a:rPr lang="en-US" sz="2000" i="1" dirty="0" smtClean="0">
                <a:latin typeface="Comic Sans MS" panose="030F0702030302020204" pitchFamily="66" charset="0"/>
              </a:rPr>
              <a:t> </a:t>
            </a:r>
            <a:r>
              <a:rPr lang="en-US" sz="2000" i="1" dirty="0" err="1" smtClean="0">
                <a:latin typeface="Comic Sans MS" panose="030F0702030302020204" pitchFamily="66" charset="0"/>
              </a:rPr>
              <a:t>lösemi</a:t>
            </a:r>
            <a:r>
              <a:rPr lang="en-US" sz="2000" i="1" dirty="0" smtClean="0">
                <a:latin typeface="Comic Sans MS" panose="030F0702030302020204" pitchFamily="66" charset="0"/>
              </a:rPr>
              <a:t> </a:t>
            </a:r>
            <a:r>
              <a:rPr lang="en-US" sz="2000" i="1" dirty="0" err="1" smtClean="0">
                <a:latin typeface="Comic Sans MS" panose="030F0702030302020204" pitchFamily="66" charset="0"/>
              </a:rPr>
              <a:t>gelişiminde</a:t>
            </a:r>
            <a:r>
              <a:rPr lang="en-US" sz="2000" i="1" dirty="0" smtClean="0">
                <a:latin typeface="Comic Sans MS" panose="030F0702030302020204" pitchFamily="66" charset="0"/>
              </a:rPr>
              <a:t> </a:t>
            </a:r>
            <a:r>
              <a:rPr lang="en-US" sz="2000" i="1" dirty="0" err="1" smtClean="0">
                <a:latin typeface="Comic Sans MS" panose="030F0702030302020204" pitchFamily="66" charset="0"/>
              </a:rPr>
              <a:t>önemli</a:t>
            </a:r>
            <a:r>
              <a:rPr lang="en-US" sz="2000" i="1" dirty="0" smtClean="0">
                <a:latin typeface="Comic Sans MS" panose="030F0702030302020204" pitchFamily="66" charset="0"/>
              </a:rPr>
              <a:t> </a:t>
            </a:r>
            <a:r>
              <a:rPr lang="en-US" sz="2000" i="1" dirty="0" err="1" smtClean="0">
                <a:latin typeface="Comic Sans MS" panose="030F0702030302020204" pitchFamily="66" charset="0"/>
              </a:rPr>
              <a:t>rol</a:t>
            </a:r>
            <a:r>
              <a:rPr lang="en-US" sz="2000" i="1" dirty="0" smtClean="0">
                <a:latin typeface="Comic Sans MS" panose="030F0702030302020204" pitchFamily="66" charset="0"/>
              </a:rPr>
              <a:t> </a:t>
            </a:r>
            <a:r>
              <a:rPr lang="en-US" sz="2000" i="1" dirty="0" err="1" smtClean="0">
                <a:latin typeface="Comic Sans MS" panose="030F0702030302020204" pitchFamily="66" charset="0"/>
              </a:rPr>
              <a:t>oynarlar</a:t>
            </a:r>
            <a:r>
              <a:rPr lang="en-US" sz="2000" i="1" dirty="0" smtClean="0">
                <a:latin typeface="Comic Sans MS" panose="030F0702030302020204" pitchFamily="66" charset="0"/>
              </a:rPr>
              <a:t>. </a:t>
            </a:r>
          </a:p>
          <a:p>
            <a:pPr marL="0" indent="0">
              <a:buNone/>
            </a:pPr>
            <a:r>
              <a:rPr lang="en-US" sz="2000" dirty="0" err="1" smtClean="0">
                <a:latin typeface="Comic Sans MS" panose="030F0702030302020204" pitchFamily="66" charset="0"/>
              </a:rPr>
              <a:t>Sitogenetik</a:t>
            </a:r>
            <a:r>
              <a:rPr lang="en-US" sz="2000" dirty="0" smtClean="0">
                <a:latin typeface="Comic Sans MS" panose="030F0702030302020204" pitchFamily="66" charset="0"/>
              </a:rPr>
              <a:t> </a:t>
            </a:r>
            <a:r>
              <a:rPr lang="en-US" sz="2000" dirty="0" err="1" smtClean="0">
                <a:latin typeface="Comic Sans MS" panose="030F0702030302020204" pitchFamily="66" charset="0"/>
              </a:rPr>
              <a:t>analiz</a:t>
            </a:r>
            <a:r>
              <a:rPr lang="en-US" sz="2000" dirty="0" smtClean="0">
                <a:latin typeface="Comic Sans MS" panose="030F0702030302020204" pitchFamily="66" charset="0"/>
              </a:rPr>
              <a:t> </a:t>
            </a:r>
            <a:r>
              <a:rPr lang="en-US" sz="2000" dirty="0" err="1" smtClean="0">
                <a:latin typeface="Comic Sans MS" panose="030F0702030302020204" pitchFamily="66" charset="0"/>
              </a:rPr>
              <a:t>ve</a:t>
            </a:r>
            <a:r>
              <a:rPr lang="en-US" sz="2000" dirty="0" smtClean="0">
                <a:latin typeface="Comic Sans MS" panose="030F0702030302020204" pitchFamily="66" charset="0"/>
              </a:rPr>
              <a:t> </a:t>
            </a:r>
            <a:r>
              <a:rPr lang="en-US" sz="2000" dirty="0" err="1" smtClean="0">
                <a:latin typeface="Comic Sans MS" panose="030F0702030302020204" pitchFamily="66" charset="0"/>
              </a:rPr>
              <a:t>moleküler</a:t>
            </a:r>
            <a:r>
              <a:rPr lang="en-US" sz="2000" dirty="0" smtClean="0">
                <a:latin typeface="Comic Sans MS" panose="030F0702030302020204" pitchFamily="66" charset="0"/>
              </a:rPr>
              <a:t> </a:t>
            </a:r>
            <a:r>
              <a:rPr lang="en-US" sz="2000" dirty="0" err="1" smtClean="0">
                <a:latin typeface="Comic Sans MS" panose="030F0702030302020204" pitchFamily="66" charset="0"/>
              </a:rPr>
              <a:t>sitogenetik</a:t>
            </a:r>
            <a:r>
              <a:rPr lang="en-US" sz="2000" dirty="0" smtClean="0">
                <a:latin typeface="Comic Sans MS" panose="030F0702030302020204" pitchFamily="66" charset="0"/>
              </a:rPr>
              <a:t> </a:t>
            </a:r>
            <a:r>
              <a:rPr lang="en-US" sz="2000" dirty="0" err="1" smtClean="0">
                <a:latin typeface="Comic Sans MS" panose="030F0702030302020204" pitchFamily="66" charset="0"/>
              </a:rPr>
              <a:t>çalışmalar</a:t>
            </a:r>
            <a:r>
              <a:rPr lang="en-US" sz="2000" dirty="0" smtClean="0">
                <a:latin typeface="Comic Sans MS" panose="030F0702030302020204" pitchFamily="66" charset="0"/>
              </a:rPr>
              <a:t> </a:t>
            </a:r>
            <a:r>
              <a:rPr lang="en-US" sz="2000" dirty="0" err="1" smtClean="0">
                <a:latin typeface="Comic Sans MS" panose="030F0702030302020204" pitchFamily="66" charset="0"/>
              </a:rPr>
              <a:t>akut</a:t>
            </a:r>
            <a:r>
              <a:rPr lang="en-US" sz="2000" dirty="0" smtClean="0">
                <a:latin typeface="Comic Sans MS" panose="030F0702030302020204" pitchFamily="66" charset="0"/>
              </a:rPr>
              <a:t> </a:t>
            </a:r>
            <a:r>
              <a:rPr lang="en-US" sz="2000" dirty="0" err="1" smtClean="0">
                <a:latin typeface="Comic Sans MS" panose="030F0702030302020204" pitchFamily="66" charset="0"/>
              </a:rPr>
              <a:t>lösemili</a:t>
            </a:r>
            <a:r>
              <a:rPr lang="en-US" sz="2000" dirty="0" smtClean="0">
                <a:latin typeface="Comic Sans MS" panose="030F0702030302020204" pitchFamily="66" charset="0"/>
              </a:rPr>
              <a:t> </a:t>
            </a:r>
            <a:r>
              <a:rPr lang="en-US" sz="2000" dirty="0" err="1" smtClean="0">
                <a:latin typeface="Comic Sans MS" panose="030F0702030302020204" pitchFamily="66" charset="0"/>
              </a:rPr>
              <a:t>hastaların</a:t>
            </a:r>
            <a:r>
              <a:rPr lang="en-US" sz="2000" dirty="0" smtClean="0">
                <a:latin typeface="Comic Sans MS" panose="030F0702030302020204" pitchFamily="66" charset="0"/>
              </a:rPr>
              <a:t> </a:t>
            </a:r>
            <a:r>
              <a:rPr lang="en-US" sz="2000" dirty="0" err="1" smtClean="0">
                <a:latin typeface="Comic Sans MS" panose="030F0702030302020204" pitchFamily="66" charset="0"/>
              </a:rPr>
              <a:t>yaklaşık</a:t>
            </a:r>
            <a:r>
              <a:rPr lang="en-US" sz="2000" dirty="0" smtClean="0">
                <a:latin typeface="Comic Sans MS" panose="030F0702030302020204" pitchFamily="66" charset="0"/>
              </a:rPr>
              <a:t> %80’inde </a:t>
            </a:r>
            <a:r>
              <a:rPr lang="en-US" sz="2000" dirty="0" err="1" smtClean="0">
                <a:latin typeface="Comic Sans MS" panose="030F0702030302020204" pitchFamily="66" charset="0"/>
              </a:rPr>
              <a:t>anorlmallikler</a:t>
            </a:r>
            <a:r>
              <a:rPr lang="en-US" sz="2000" dirty="0" smtClean="0">
                <a:latin typeface="Comic Sans MS" panose="030F0702030302020204" pitchFamily="66" charset="0"/>
              </a:rPr>
              <a:t> </a:t>
            </a:r>
            <a:r>
              <a:rPr lang="en-US" sz="2000" dirty="0" err="1" smtClean="0">
                <a:latin typeface="Comic Sans MS" panose="030F0702030302020204" pitchFamily="66" charset="0"/>
              </a:rPr>
              <a:t>gösterir</a:t>
            </a:r>
            <a:r>
              <a:rPr lang="en-US" sz="2000" dirty="0" smtClean="0">
                <a:latin typeface="Comic Sans MS" panose="030F0702030302020204" pitchFamily="66" charset="0"/>
              </a:rPr>
              <a:t>; </a:t>
            </a:r>
            <a:r>
              <a:rPr lang="en-US" sz="2000" dirty="0" err="1" smtClean="0">
                <a:latin typeface="Comic Sans MS" panose="030F0702030302020204" pitchFamily="66" charset="0"/>
              </a:rPr>
              <a:t>translokasyonlar</a:t>
            </a:r>
            <a:r>
              <a:rPr lang="en-US" sz="2000" dirty="0" smtClean="0">
                <a:latin typeface="Comic Sans MS" panose="030F0702030302020204" pitchFamily="66" charset="0"/>
              </a:rPr>
              <a:t>,, </a:t>
            </a:r>
            <a:r>
              <a:rPr lang="en-US" sz="2000" dirty="0" err="1" smtClean="0">
                <a:latin typeface="Comic Sans MS" panose="030F0702030302020204" pitchFamily="66" charset="0"/>
              </a:rPr>
              <a:t>inversiyon</a:t>
            </a:r>
            <a:r>
              <a:rPr lang="en-US" sz="2000" dirty="0" smtClean="0">
                <a:latin typeface="Comic Sans MS" panose="030F0702030302020204" pitchFamily="66" charset="0"/>
              </a:rPr>
              <a:t> </a:t>
            </a:r>
            <a:r>
              <a:rPr lang="en-US" sz="2000" dirty="0" err="1" smtClean="0">
                <a:latin typeface="Comic Sans MS" panose="030F0702030302020204" pitchFamily="66" charset="0"/>
              </a:rPr>
              <a:t>veya</a:t>
            </a:r>
            <a:r>
              <a:rPr lang="en-US" sz="2000" dirty="0" smtClean="0">
                <a:latin typeface="Comic Sans MS" panose="030F0702030302020204" pitchFamily="66" charset="0"/>
              </a:rPr>
              <a:t> </a:t>
            </a:r>
            <a:r>
              <a:rPr lang="en-US" sz="2000" dirty="0" err="1" smtClean="0">
                <a:latin typeface="Comic Sans MS" panose="030F0702030302020204" pitchFamily="66" charset="0"/>
              </a:rPr>
              <a:t>delesyonlar</a:t>
            </a:r>
            <a:endParaRPr lang="en-US" sz="2000" dirty="0">
              <a:latin typeface="Comic Sans MS" panose="030F0702030302020204" pitchFamily="66" charset="0"/>
            </a:endParaRPr>
          </a:p>
        </p:txBody>
      </p:sp>
      <p:sp>
        <p:nvSpPr>
          <p:cNvPr id="7"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pic>
        <p:nvPicPr>
          <p:cNvPr id="4" name="Resim 3"/>
          <p:cNvPicPr>
            <a:picLocks noChangeAspect="1"/>
          </p:cNvPicPr>
          <p:nvPr/>
        </p:nvPicPr>
        <p:blipFill>
          <a:blip r:embed="rId3"/>
          <a:stretch>
            <a:fillRect/>
          </a:stretch>
        </p:blipFill>
        <p:spPr>
          <a:xfrm>
            <a:off x="7493678" y="3549185"/>
            <a:ext cx="4170002" cy="2193072"/>
          </a:xfrm>
          <a:prstGeom prst="rect">
            <a:avLst/>
          </a:prstGeom>
        </p:spPr>
      </p:pic>
      <p:pic>
        <p:nvPicPr>
          <p:cNvPr id="8" name="Resim 7"/>
          <p:cNvPicPr>
            <a:picLocks noChangeAspect="1"/>
          </p:cNvPicPr>
          <p:nvPr/>
        </p:nvPicPr>
        <p:blipFill>
          <a:blip r:embed="rId4"/>
          <a:stretch>
            <a:fillRect/>
          </a:stretch>
        </p:blipFill>
        <p:spPr>
          <a:xfrm>
            <a:off x="1094422" y="3330257"/>
            <a:ext cx="6251258" cy="2371725"/>
          </a:xfrm>
          <a:prstGeom prst="rect">
            <a:avLst/>
          </a:prstGeom>
        </p:spPr>
      </p:pic>
    </p:spTree>
    <p:extLst>
      <p:ext uri="{BB962C8B-B14F-4D97-AF65-F5344CB8AC3E}">
        <p14:creationId xmlns:p14="http://schemas.microsoft.com/office/powerpoint/2010/main" val="15682679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35480" y="1027906"/>
            <a:ext cx="10515600" cy="1325563"/>
          </a:xfrm>
        </p:spPr>
        <p:txBody>
          <a:bodyPr>
            <a:normAutofit/>
          </a:bodyPr>
          <a:lstStyle/>
          <a:p>
            <a:r>
              <a:rPr lang="tr-TR" sz="2400" dirty="0" smtClean="0">
                <a:solidFill>
                  <a:srgbClr val="C00000"/>
                </a:solidFill>
                <a:latin typeface="Comic Sans MS" panose="030F0702030302020204" pitchFamily="66" charset="0"/>
              </a:rPr>
              <a:t>Çeşitli genetik anormallikler</a:t>
            </a:r>
            <a:endParaRPr lang="tr-TR" sz="2400"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2585720" y="1957705"/>
            <a:ext cx="7228840" cy="4351338"/>
          </a:xfrm>
        </p:spPr>
        <p:txBody>
          <a:bodyPr>
            <a:normAutofit fontScale="92500" lnSpcReduction="20000"/>
          </a:bodyPr>
          <a:lstStyle/>
          <a:p>
            <a:pPr>
              <a:lnSpc>
                <a:spcPct val="150000"/>
              </a:lnSpc>
            </a:pPr>
            <a:r>
              <a:rPr lang="tr-TR" sz="1800" dirty="0" smtClean="0">
                <a:latin typeface="Comic Sans MS" panose="030F0702030302020204" pitchFamily="66" charset="0"/>
              </a:rPr>
              <a:t>t(15:17) -- AML M3 (akut </a:t>
            </a:r>
            <a:r>
              <a:rPr lang="tr-TR" sz="1800" dirty="0" err="1" smtClean="0">
                <a:latin typeface="Comic Sans MS" panose="030F0702030302020204" pitchFamily="66" charset="0"/>
              </a:rPr>
              <a:t>promyelositer</a:t>
            </a:r>
            <a:r>
              <a:rPr lang="tr-TR" sz="1800" dirty="0" smtClean="0">
                <a:latin typeface="Comic Sans MS" panose="030F0702030302020204" pitchFamily="66" charset="0"/>
              </a:rPr>
              <a:t> lösemi)</a:t>
            </a:r>
          </a:p>
          <a:p>
            <a:pPr>
              <a:lnSpc>
                <a:spcPct val="150000"/>
              </a:lnSpc>
            </a:pPr>
            <a:r>
              <a:rPr lang="tr-TR" sz="1800" dirty="0" smtClean="0">
                <a:latin typeface="Comic Sans MS" panose="030F0702030302020204" pitchFamily="66" charset="0"/>
              </a:rPr>
              <a:t>t(8:21) </a:t>
            </a:r>
            <a:r>
              <a:rPr lang="mr-IN" sz="1800" dirty="0" smtClean="0">
                <a:latin typeface="Comic Sans MS" panose="030F0702030302020204" pitchFamily="66" charset="0"/>
              </a:rPr>
              <a:t>–</a:t>
            </a:r>
            <a:r>
              <a:rPr lang="tr-TR" sz="1800" dirty="0" smtClean="0">
                <a:latin typeface="Comic Sans MS" panose="030F0702030302020204" pitchFamily="66" charset="0"/>
              </a:rPr>
              <a:t>AML M2</a:t>
            </a:r>
          </a:p>
          <a:p>
            <a:pPr>
              <a:lnSpc>
                <a:spcPct val="150000"/>
              </a:lnSpc>
            </a:pPr>
            <a:r>
              <a:rPr lang="tr-TR" sz="1800" dirty="0" err="1" smtClean="0">
                <a:latin typeface="Comic Sans MS" panose="030F0702030302020204" pitchFamily="66" charset="0"/>
                <a:ea typeface="Calibri" charset="0"/>
                <a:cs typeface="Calibri" charset="0"/>
              </a:rPr>
              <a:t>inv</a:t>
            </a:r>
            <a:r>
              <a:rPr lang="tr-TR" sz="1800" dirty="0" smtClean="0">
                <a:latin typeface="Comic Sans MS" panose="030F0702030302020204" pitchFamily="66" charset="0"/>
                <a:ea typeface="Calibri" charset="0"/>
                <a:cs typeface="Calibri" charset="0"/>
              </a:rPr>
              <a:t>(16) veya </a:t>
            </a:r>
            <a:r>
              <a:rPr lang="tr-TR" sz="1800" dirty="0">
                <a:latin typeface="Comic Sans MS" panose="030F0702030302020204" pitchFamily="66" charset="0"/>
                <a:ea typeface="Calibri" charset="0"/>
                <a:cs typeface="Calibri" charset="0"/>
              </a:rPr>
              <a:t>t(16;16) </a:t>
            </a:r>
            <a:r>
              <a:rPr lang="mr-IN" sz="1800" dirty="0" smtClean="0">
                <a:latin typeface="Comic Sans MS" panose="030F0702030302020204" pitchFamily="66" charset="0"/>
                <a:ea typeface="Calibri" charset="0"/>
                <a:cs typeface="Calibri" charset="0"/>
              </a:rPr>
              <a:t>–</a:t>
            </a:r>
            <a:r>
              <a:rPr lang="tr-TR" sz="1800" dirty="0" smtClean="0">
                <a:latin typeface="Comic Sans MS" panose="030F0702030302020204" pitchFamily="66" charset="0"/>
                <a:ea typeface="Calibri" charset="0"/>
                <a:cs typeface="Calibri" charset="0"/>
              </a:rPr>
              <a:t> AML M4</a:t>
            </a:r>
          </a:p>
          <a:p>
            <a:pPr>
              <a:lnSpc>
                <a:spcPct val="150000"/>
              </a:lnSpc>
            </a:pPr>
            <a:r>
              <a:rPr lang="tr-TR" sz="1800" dirty="0" smtClean="0">
                <a:latin typeface="Comic Sans MS" panose="030F0702030302020204" pitchFamily="66" charset="0"/>
                <a:ea typeface="Calibri" charset="0"/>
                <a:cs typeface="Calibri" charset="0"/>
              </a:rPr>
              <a:t>11q23 </a:t>
            </a:r>
            <a:r>
              <a:rPr lang="tr-TR" sz="1800" dirty="0">
                <a:latin typeface="Comic Sans MS" panose="030F0702030302020204" pitchFamily="66" charset="0"/>
                <a:ea typeface="Calibri" charset="0"/>
                <a:cs typeface="Calibri" charset="0"/>
              </a:rPr>
              <a:t>(MLL) anomalisi ile </a:t>
            </a:r>
            <a:r>
              <a:rPr lang="tr-TR" sz="1800" dirty="0" smtClean="0">
                <a:latin typeface="Comic Sans MS" panose="030F0702030302020204" pitchFamily="66" charset="0"/>
                <a:ea typeface="Calibri" charset="0"/>
                <a:cs typeface="Calibri" charset="0"/>
              </a:rPr>
              <a:t>AML</a:t>
            </a:r>
          </a:p>
          <a:p>
            <a:pPr>
              <a:lnSpc>
                <a:spcPct val="150000"/>
              </a:lnSpc>
            </a:pPr>
            <a:r>
              <a:rPr lang="tr-TR" sz="1800" dirty="0" smtClean="0">
                <a:latin typeface="Comic Sans MS" panose="030F0702030302020204" pitchFamily="66" charset="0"/>
                <a:ea typeface="Calibri" charset="0"/>
                <a:cs typeface="Calibri" charset="0"/>
              </a:rPr>
              <a:t>t(9;11), t(6;9</a:t>
            </a:r>
            <a:r>
              <a:rPr lang="tr-TR" sz="1800" dirty="0">
                <a:latin typeface="Comic Sans MS" panose="030F0702030302020204" pitchFamily="66" charset="0"/>
                <a:ea typeface="Calibri" charset="0"/>
                <a:cs typeface="Calibri" charset="0"/>
              </a:rPr>
              <a:t>), </a:t>
            </a:r>
            <a:r>
              <a:rPr lang="tr-TR" sz="1800" dirty="0" smtClean="0">
                <a:latin typeface="Comic Sans MS" panose="030F0702030302020204" pitchFamily="66" charset="0"/>
                <a:ea typeface="Calibri" charset="0"/>
                <a:cs typeface="Calibri" charset="0"/>
              </a:rPr>
              <a:t>İnv3 </a:t>
            </a:r>
            <a:r>
              <a:rPr lang="tr-TR" sz="1800" dirty="0">
                <a:latin typeface="Comic Sans MS" panose="030F0702030302020204" pitchFamily="66" charset="0"/>
                <a:ea typeface="Calibri" charset="0"/>
                <a:cs typeface="Calibri" charset="0"/>
              </a:rPr>
              <a:t>veya t(9;11), </a:t>
            </a:r>
            <a:r>
              <a:rPr lang="is-IS" sz="1800" dirty="0" smtClean="0">
                <a:latin typeface="Comic Sans MS" panose="030F0702030302020204" pitchFamily="66" charset="0"/>
                <a:ea typeface="Calibri" charset="0"/>
                <a:cs typeface="Calibri" charset="0"/>
              </a:rPr>
              <a:t>t(1;22)</a:t>
            </a:r>
            <a:endParaRPr lang="tr-TR" sz="1800" dirty="0" smtClean="0">
              <a:latin typeface="Comic Sans MS" panose="030F0702030302020204" pitchFamily="66" charset="0"/>
              <a:ea typeface="Calibri" charset="0"/>
              <a:cs typeface="Calibri" charset="0"/>
            </a:endParaRPr>
          </a:p>
          <a:p>
            <a:pPr>
              <a:lnSpc>
                <a:spcPct val="150000"/>
              </a:lnSpc>
            </a:pPr>
            <a:r>
              <a:rPr lang="tr-TR" sz="1800" dirty="0" smtClean="0">
                <a:latin typeface="Comic Sans MS" panose="030F0702030302020204" pitchFamily="66" charset="0"/>
              </a:rPr>
              <a:t>CEBPA </a:t>
            </a:r>
            <a:r>
              <a:rPr lang="tr-TR" sz="1800" dirty="0">
                <a:latin typeface="Comic Sans MS" panose="030F0702030302020204" pitchFamily="66" charset="0"/>
              </a:rPr>
              <a:t>mutasyonu </a:t>
            </a:r>
          </a:p>
          <a:p>
            <a:pPr>
              <a:lnSpc>
                <a:spcPct val="150000"/>
              </a:lnSpc>
            </a:pPr>
            <a:r>
              <a:rPr lang="tr-TR" sz="1800" dirty="0" smtClean="0">
                <a:latin typeface="Comic Sans MS" panose="030F0702030302020204" pitchFamily="66" charset="0"/>
              </a:rPr>
              <a:t>NPM1 </a:t>
            </a:r>
            <a:r>
              <a:rPr lang="tr-TR" sz="1800" dirty="0">
                <a:latin typeface="Comic Sans MS" panose="030F0702030302020204" pitchFamily="66" charset="0"/>
              </a:rPr>
              <a:t>mutasyonu </a:t>
            </a:r>
            <a:endParaRPr lang="tr-TR" sz="1800" dirty="0" smtClean="0">
              <a:latin typeface="Comic Sans MS" panose="030F0702030302020204" pitchFamily="66" charset="0"/>
            </a:endParaRPr>
          </a:p>
          <a:p>
            <a:pPr>
              <a:lnSpc>
                <a:spcPct val="150000"/>
              </a:lnSpc>
            </a:pPr>
            <a:r>
              <a:rPr lang="tr-TR" sz="1800" dirty="0" smtClean="0">
                <a:latin typeface="Comic Sans MS" panose="030F0702030302020204" pitchFamily="66" charset="0"/>
              </a:rPr>
              <a:t>FLT-3 </a:t>
            </a:r>
          </a:p>
          <a:p>
            <a:pPr>
              <a:lnSpc>
                <a:spcPct val="150000"/>
              </a:lnSpc>
            </a:pPr>
            <a:r>
              <a:rPr lang="tr-TR" sz="1800" dirty="0" smtClean="0">
                <a:latin typeface="Comic Sans MS" panose="030F0702030302020204" pitchFamily="66" charset="0"/>
              </a:rPr>
              <a:t>t(9:22)</a:t>
            </a:r>
            <a:r>
              <a:rPr lang="mr-IN" sz="1800" dirty="0" smtClean="0">
                <a:latin typeface="Comic Sans MS" panose="030F0702030302020204" pitchFamily="66" charset="0"/>
              </a:rPr>
              <a:t>–</a:t>
            </a:r>
            <a:r>
              <a:rPr lang="tr-TR" sz="1800" dirty="0" smtClean="0">
                <a:latin typeface="Comic Sans MS" panose="030F0702030302020204" pitchFamily="66" charset="0"/>
              </a:rPr>
              <a:t> </a:t>
            </a:r>
            <a:r>
              <a:rPr lang="tr-TR" sz="1800" dirty="0" err="1" smtClean="0">
                <a:latin typeface="Comic Sans MS" panose="030F0702030302020204" pitchFamily="66" charset="0"/>
              </a:rPr>
              <a:t>Philedelphia</a:t>
            </a:r>
            <a:r>
              <a:rPr lang="tr-TR" sz="1800" dirty="0" smtClean="0">
                <a:latin typeface="Comic Sans MS" panose="030F0702030302020204" pitchFamily="66" charset="0"/>
              </a:rPr>
              <a:t> kromozomu: AML, ALL</a:t>
            </a:r>
            <a:endParaRPr lang="tr-TR" sz="1800" dirty="0">
              <a:latin typeface="Comic Sans MS" panose="030F0702030302020204" pitchFamily="66" charset="0"/>
            </a:endParaRPr>
          </a:p>
        </p:txBody>
      </p:sp>
      <p:sp>
        <p:nvSpPr>
          <p:cNvPr id="5" name="Başlık 1"/>
          <p:cNvSpPr txBox="1">
            <a:spLocks/>
          </p:cNvSpPr>
          <p:nvPr/>
        </p:nvSpPr>
        <p:spPr>
          <a:xfrm>
            <a:off x="56388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000" dirty="0" smtClean="0">
                <a:solidFill>
                  <a:srgbClr val="C00000"/>
                </a:solidFill>
                <a:latin typeface="Comic Sans MS" panose="030F0702030302020204" pitchFamily="66" charset="0"/>
              </a:rPr>
              <a:t>Akut lösemi tanısı</a:t>
            </a:r>
            <a:endParaRPr lang="tr-TR" sz="40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0389678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670560" y="609600"/>
            <a:ext cx="93116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3200" dirty="0">
                <a:solidFill>
                  <a:schemeClr val="tx2"/>
                </a:solidFill>
                <a:latin typeface="Comic Sans MS" panose="030F0702030302020204" pitchFamily="66" charset="0"/>
              </a:rPr>
              <a:t>AKUT PROMYELOSİTİK LÖSEMİ –M3</a:t>
            </a:r>
            <a:br>
              <a:rPr lang="tr-TR" sz="3200" dirty="0">
                <a:solidFill>
                  <a:schemeClr val="tx2"/>
                </a:solidFill>
                <a:latin typeface="Comic Sans MS" panose="030F0702030302020204" pitchFamily="66" charset="0"/>
              </a:rPr>
            </a:br>
            <a:r>
              <a:rPr lang="tr-TR" sz="3200" dirty="0">
                <a:solidFill>
                  <a:schemeClr val="tx2"/>
                </a:solidFill>
                <a:latin typeface="Comic Sans MS" panose="030F0702030302020204" pitchFamily="66" charset="0"/>
              </a:rPr>
              <a:t>		</a:t>
            </a:r>
            <a:r>
              <a:rPr lang="tr-TR" sz="2400" dirty="0">
                <a:solidFill>
                  <a:schemeClr val="tx2"/>
                </a:solidFill>
                <a:latin typeface="Comic Sans MS" panose="030F0702030302020204" pitchFamily="66" charset="0"/>
              </a:rPr>
              <a:t>t (15;17)(q22;q12)</a:t>
            </a:r>
          </a:p>
        </p:txBody>
      </p:sp>
      <p:sp>
        <p:nvSpPr>
          <p:cNvPr id="87043" name="Text Box 3"/>
          <p:cNvSpPr txBox="1">
            <a:spLocks noChangeArrowheads="1"/>
          </p:cNvSpPr>
          <p:nvPr/>
        </p:nvSpPr>
        <p:spPr bwMode="auto">
          <a:xfrm>
            <a:off x="7409815" y="1964690"/>
            <a:ext cx="4240998" cy="3580724"/>
          </a:xfrm>
          <a:prstGeom prst="rect">
            <a:avLst/>
          </a:prstGeom>
          <a:noFill/>
          <a:ln>
            <a:noFill/>
          </a:ln>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%5-10</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Genç yaş (Medyan 30-38 yaş)</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DIC</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HİPERGRANÜLER</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a:t>
            </a:r>
            <a:r>
              <a:rPr lang="tr-TR" sz="2000" dirty="0" err="1">
                <a:solidFill>
                  <a:srgbClr val="000066"/>
                </a:solidFill>
                <a:latin typeface="Comic Sans MS" panose="030F0702030302020204" pitchFamily="66" charset="0"/>
              </a:rPr>
              <a:t>Faggot</a:t>
            </a:r>
            <a:r>
              <a:rPr lang="tr-TR" sz="2000" dirty="0">
                <a:solidFill>
                  <a:srgbClr val="000066"/>
                </a:solidFill>
                <a:latin typeface="Comic Sans MS" panose="030F0702030302020204" pitchFamily="66" charset="0"/>
              </a:rPr>
              <a:t> hücreleri</a:t>
            </a:r>
          </a:p>
          <a:p>
            <a:pPr eaLnBrk="1" hangingPunct="1">
              <a:lnSpc>
                <a:spcPct val="150000"/>
              </a:lnSpc>
              <a:spcBef>
                <a:spcPct val="50000"/>
              </a:spcBef>
              <a:buClrTx/>
              <a:buSzTx/>
              <a:buFontTx/>
              <a:buChar char="•"/>
            </a:pPr>
            <a:r>
              <a:rPr lang="tr-TR" sz="2000" dirty="0">
                <a:solidFill>
                  <a:srgbClr val="000066"/>
                </a:solidFill>
                <a:latin typeface="Comic Sans MS" panose="030F0702030302020204" pitchFamily="66" charset="0"/>
              </a:rPr>
              <a:t> </a:t>
            </a:r>
            <a:r>
              <a:rPr lang="tr-TR" sz="2000" dirty="0" err="1">
                <a:solidFill>
                  <a:srgbClr val="000066"/>
                </a:solidFill>
                <a:latin typeface="Comic Sans MS" panose="030F0702030302020204" pitchFamily="66" charset="0"/>
              </a:rPr>
              <a:t>All</a:t>
            </a:r>
            <a:r>
              <a:rPr lang="tr-TR" sz="2000" dirty="0">
                <a:solidFill>
                  <a:srgbClr val="000066"/>
                </a:solidFill>
                <a:latin typeface="Comic Sans MS" panose="030F0702030302020204" pitchFamily="66" charset="0"/>
              </a:rPr>
              <a:t>-trans </a:t>
            </a:r>
            <a:r>
              <a:rPr lang="tr-TR" sz="2000" dirty="0" err="1">
                <a:solidFill>
                  <a:srgbClr val="000066"/>
                </a:solidFill>
                <a:latin typeface="Comic Sans MS" panose="030F0702030302020204" pitchFamily="66" charset="0"/>
              </a:rPr>
              <a:t>retinoik</a:t>
            </a:r>
            <a:r>
              <a:rPr lang="tr-TR" sz="2000" dirty="0">
                <a:solidFill>
                  <a:srgbClr val="000066"/>
                </a:solidFill>
                <a:latin typeface="Comic Sans MS" panose="030F0702030302020204" pitchFamily="66" charset="0"/>
              </a:rPr>
              <a:t> aside yanıt</a:t>
            </a:r>
          </a:p>
        </p:txBody>
      </p:sp>
      <p:pic>
        <p:nvPicPr>
          <p:cNvPr id="8704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6262" y="3515638"/>
            <a:ext cx="3438256"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07" y="2130425"/>
            <a:ext cx="343664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p:cNvPicPr>
            <a:picLocks noChangeAspect="1"/>
          </p:cNvPicPr>
          <p:nvPr/>
        </p:nvPicPr>
        <p:blipFill>
          <a:blip r:embed="rId4"/>
          <a:stretch>
            <a:fillRect/>
          </a:stretch>
        </p:blipFill>
        <p:spPr>
          <a:xfrm>
            <a:off x="4761865" y="1684010"/>
            <a:ext cx="2647950" cy="1638300"/>
          </a:xfrm>
          <a:prstGeom prst="rect">
            <a:avLst/>
          </a:prstGeom>
        </p:spPr>
      </p:pic>
    </p:spTree>
    <p:extLst>
      <p:ext uri="{BB962C8B-B14F-4D97-AF65-F5344CB8AC3E}">
        <p14:creationId xmlns:p14="http://schemas.microsoft.com/office/powerpoint/2010/main" val="37012698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868680" y="982990"/>
            <a:ext cx="7315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spcBef>
                <a:spcPct val="0"/>
              </a:spcBef>
              <a:buClrTx/>
              <a:buSzTx/>
              <a:buFontTx/>
              <a:buNone/>
            </a:pPr>
            <a:r>
              <a:rPr lang="tr-TR" sz="2800" dirty="0">
                <a:solidFill>
                  <a:schemeClr val="tx2"/>
                </a:solidFill>
                <a:latin typeface="Comic Sans MS" panose="030F0702030302020204" pitchFamily="66" charset="0"/>
              </a:rPr>
              <a:t>AKUT MYELOMONOSİTİK LÖSEMİ  -M4 </a:t>
            </a:r>
          </a:p>
        </p:txBody>
      </p:sp>
      <p:sp>
        <p:nvSpPr>
          <p:cNvPr id="88067" name="Text Box 3"/>
          <p:cNvSpPr txBox="1">
            <a:spLocks noChangeArrowheads="1"/>
          </p:cNvSpPr>
          <p:nvPr/>
        </p:nvSpPr>
        <p:spPr bwMode="auto">
          <a:xfrm>
            <a:off x="1223010" y="1751082"/>
            <a:ext cx="7524750" cy="3525645"/>
          </a:xfrm>
          <a:prstGeom prst="rect">
            <a:avLst/>
          </a:prstGeom>
          <a:noFill/>
          <a:ln>
            <a:noFill/>
          </a:ln>
          <a:extLst/>
        </p:spPr>
        <p:txBody>
          <a:bodyPr>
            <a:spAutoFit/>
          </a:bodyPr>
          <a:lstStyle>
            <a:lvl1pPr marL="187325" indent="-187325">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EB641B"/>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39639D"/>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474B78"/>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474B78"/>
              </a:buClr>
              <a:buChar char="•"/>
              <a:defRPr>
                <a:solidFill>
                  <a:schemeClr val="tx1"/>
                </a:solidFill>
                <a:latin typeface="Georgia" panose="02040502050405020303" pitchFamily="18" charset="0"/>
                <a:ea typeface="MS PGothic" panose="020B0600070205080204" pitchFamily="34" charset="-128"/>
              </a:defRPr>
            </a:lvl9pPr>
          </a:lstStyle>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%15-25</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Myeloid ve monositik  </a:t>
            </a:r>
            <a:r>
              <a:rPr lang="tr-TR" sz="2400" dirty="0" err="1">
                <a:solidFill>
                  <a:srgbClr val="000066"/>
                </a:solidFill>
                <a:latin typeface="Comic Sans MS" panose="030F0702030302020204" pitchFamily="66" charset="0"/>
              </a:rPr>
              <a:t>komponent</a:t>
            </a:r>
            <a:r>
              <a:rPr lang="tr-TR" sz="2400" dirty="0">
                <a:solidFill>
                  <a:srgbClr val="000066"/>
                </a:solidFill>
                <a:latin typeface="Comic Sans MS" panose="030F0702030302020204" pitchFamily="66" charset="0"/>
              </a:rPr>
              <a:t> ≥ % 20</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Periferik kanda </a:t>
            </a:r>
            <a:r>
              <a:rPr lang="tr-TR" sz="2400" dirty="0" err="1">
                <a:solidFill>
                  <a:srgbClr val="000066"/>
                </a:solidFill>
                <a:latin typeface="Comic Sans MS" panose="030F0702030302020204" pitchFamily="66" charset="0"/>
              </a:rPr>
              <a:t>monositoz</a:t>
            </a:r>
            <a:r>
              <a:rPr lang="tr-TR" sz="2400" dirty="0">
                <a:solidFill>
                  <a:srgbClr val="000066"/>
                </a:solidFill>
                <a:latin typeface="Comic Sans MS" panose="030F0702030302020204" pitchFamily="66" charset="0"/>
              </a:rPr>
              <a:t>, </a:t>
            </a:r>
            <a:r>
              <a:rPr lang="tr-TR" sz="2400" dirty="0" err="1">
                <a:solidFill>
                  <a:srgbClr val="000066"/>
                </a:solidFill>
                <a:latin typeface="Comic Sans MS" panose="030F0702030302020204" pitchFamily="66" charset="0"/>
              </a:rPr>
              <a:t>promonositler</a:t>
            </a:r>
            <a:r>
              <a:rPr lang="tr-TR" sz="2400" dirty="0">
                <a:solidFill>
                  <a:srgbClr val="000066"/>
                </a:solidFill>
                <a:latin typeface="Comic Sans MS" panose="030F0702030302020204" pitchFamily="66" charset="0"/>
              </a:rPr>
              <a:t>,</a:t>
            </a:r>
          </a:p>
          <a:p>
            <a:pPr eaLnBrk="1" hangingPunct="1">
              <a:lnSpc>
                <a:spcPct val="150000"/>
              </a:lnSpc>
              <a:spcBef>
                <a:spcPct val="50000"/>
              </a:spcBef>
              <a:buClrTx/>
              <a:buSzTx/>
              <a:buFontTx/>
              <a:buChar char="•"/>
            </a:pPr>
            <a:r>
              <a:rPr lang="tr-TR" sz="2400" dirty="0" err="1">
                <a:solidFill>
                  <a:srgbClr val="000066"/>
                </a:solidFill>
                <a:latin typeface="Comic Sans MS" panose="030F0702030302020204" pitchFamily="66" charset="0"/>
              </a:rPr>
              <a:t>Ekstramedüller</a:t>
            </a:r>
            <a:r>
              <a:rPr lang="tr-TR" sz="2400" dirty="0">
                <a:solidFill>
                  <a:srgbClr val="000066"/>
                </a:solidFill>
                <a:latin typeface="Comic Sans MS" panose="030F0702030302020204" pitchFamily="66" charset="0"/>
              </a:rPr>
              <a:t> infiltrasyon sık</a:t>
            </a:r>
          </a:p>
          <a:p>
            <a:pPr eaLnBrk="1" hangingPunct="1">
              <a:lnSpc>
                <a:spcPct val="150000"/>
              </a:lnSpc>
              <a:spcBef>
                <a:spcPct val="50000"/>
              </a:spcBef>
              <a:buClrTx/>
              <a:buSzTx/>
              <a:buFontTx/>
              <a:buChar char="•"/>
            </a:pPr>
            <a:r>
              <a:rPr lang="tr-TR" sz="2400" dirty="0">
                <a:solidFill>
                  <a:srgbClr val="000066"/>
                </a:solidFill>
                <a:latin typeface="Comic Sans MS" panose="030F0702030302020204" pitchFamily="66" charset="0"/>
              </a:rPr>
              <a:t>Dişeti </a:t>
            </a:r>
            <a:r>
              <a:rPr lang="tr-TR" sz="2400" dirty="0" err="1">
                <a:solidFill>
                  <a:srgbClr val="000066"/>
                </a:solidFill>
                <a:latin typeface="Comic Sans MS" panose="030F0702030302020204" pitchFamily="66" charset="0"/>
              </a:rPr>
              <a:t>hipertrofisi</a:t>
            </a:r>
            <a:r>
              <a:rPr lang="tr-TR" sz="2400" dirty="0">
                <a:solidFill>
                  <a:srgbClr val="000066"/>
                </a:solidFill>
                <a:latin typeface="Comic Sans MS" panose="030F0702030302020204" pitchFamily="66" charset="0"/>
              </a:rPr>
              <a:t> </a:t>
            </a:r>
          </a:p>
        </p:txBody>
      </p:sp>
      <p:pic>
        <p:nvPicPr>
          <p:cNvPr id="88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0130" y="1244600"/>
            <a:ext cx="29527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descr="wcd%20AML%20infiltrat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0130" y="3633311"/>
            <a:ext cx="295275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261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326897805"/>
              </p:ext>
            </p:extLst>
          </p:nvPr>
        </p:nvGraphicFramePr>
        <p:xfrm>
          <a:off x="335955" y="1546885"/>
          <a:ext cx="11322869" cy="4062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up 5"/>
          <p:cNvGrpSpPr/>
          <p:nvPr/>
        </p:nvGrpSpPr>
        <p:grpSpPr>
          <a:xfrm>
            <a:off x="5957120" y="4580269"/>
            <a:ext cx="3430725" cy="915392"/>
            <a:chOff x="5087991" y="2226779"/>
            <a:chExt cx="2153690" cy="915392"/>
          </a:xfrm>
          <a:noFill/>
        </p:grpSpPr>
        <p:sp>
          <p:nvSpPr>
            <p:cNvPr id="7" name="Yuvarlatılmış Dikdörtgen 6"/>
            <p:cNvSpPr/>
            <p:nvPr/>
          </p:nvSpPr>
          <p:spPr>
            <a:xfrm>
              <a:off x="5087991" y="2226779"/>
              <a:ext cx="2153689" cy="716292"/>
            </a:xfrm>
            <a:prstGeom prst="roundRect">
              <a:avLst>
                <a:gd name="adj" fmla="val 16670"/>
              </a:avLst>
            </a:prstGeom>
            <a:grpFill/>
            <a:ln>
              <a:solidFill>
                <a:srgbClr val="FFC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tr-TR" dirty="0" smtClean="0">
                  <a:solidFill>
                    <a:schemeClr val="tx1"/>
                  </a:solidFill>
                </a:rPr>
                <a:t>Risk Var /  verici VAR &gt; Allo- BMT</a:t>
              </a:r>
            </a:p>
            <a:p>
              <a:r>
                <a:rPr lang="tr-TR" dirty="0">
                  <a:solidFill>
                    <a:schemeClr val="tx1"/>
                  </a:solidFill>
                </a:rPr>
                <a:t>Risk Var /  verici VAR &gt; </a:t>
              </a:r>
              <a:r>
                <a:rPr lang="tr-TR" dirty="0" smtClean="0">
                  <a:solidFill>
                    <a:schemeClr val="tx1"/>
                  </a:solidFill>
                </a:rPr>
                <a:t> Oto-BMT </a:t>
              </a:r>
              <a:endParaRPr lang="tr-TR" dirty="0">
                <a:solidFill>
                  <a:schemeClr val="tx1"/>
                </a:solidFill>
              </a:endParaRPr>
            </a:p>
            <a:p>
              <a:endParaRPr lang="tr-TR" dirty="0" smtClean="0">
                <a:solidFill>
                  <a:schemeClr val="tx1"/>
                </a:solidFill>
              </a:endParaRPr>
            </a:p>
          </p:txBody>
        </p:sp>
        <p:sp>
          <p:nvSpPr>
            <p:cNvPr id="8" name="Yuvarlatılmış Dikdörtgen 4"/>
            <p:cNvSpPr/>
            <p:nvPr/>
          </p:nvSpPr>
          <p:spPr>
            <a:xfrm>
              <a:off x="5432178" y="2495825"/>
              <a:ext cx="1809503" cy="6463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endParaRPr lang="tr-TR" sz="2100" kern="1200" dirty="0">
                <a:solidFill>
                  <a:schemeClr val="tx1"/>
                </a:solidFill>
              </a:endParaRPr>
            </a:p>
          </p:txBody>
        </p:sp>
      </p:grpSp>
      <p:sp>
        <p:nvSpPr>
          <p:cNvPr id="9"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grpSp>
        <p:nvGrpSpPr>
          <p:cNvPr id="10" name="Grup 9"/>
          <p:cNvGrpSpPr/>
          <p:nvPr/>
        </p:nvGrpSpPr>
        <p:grpSpPr>
          <a:xfrm>
            <a:off x="9482384" y="3623845"/>
            <a:ext cx="1904695" cy="1672716"/>
            <a:chOff x="6027429" y="2296006"/>
            <a:chExt cx="1904695" cy="725914"/>
          </a:xfrm>
          <a:noFill/>
        </p:grpSpPr>
        <p:sp>
          <p:nvSpPr>
            <p:cNvPr id="11" name="Yuvarlatılmış Dikdörtgen 10"/>
            <p:cNvSpPr/>
            <p:nvPr/>
          </p:nvSpPr>
          <p:spPr>
            <a:xfrm>
              <a:off x="6027429" y="2296006"/>
              <a:ext cx="1904695" cy="725914"/>
            </a:xfrm>
            <a:prstGeom prst="roundRect">
              <a:avLst>
                <a:gd name="adj" fmla="val 166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Yuvarlatılmış Dikdörtgen 4"/>
            <p:cNvSpPr/>
            <p:nvPr/>
          </p:nvSpPr>
          <p:spPr>
            <a:xfrm>
              <a:off x="6062872" y="2331449"/>
              <a:ext cx="1833809" cy="655028"/>
            </a:xfrm>
            <a:prstGeom prst="rect">
              <a:avLst/>
            </a:prstGeom>
            <a:grpFill/>
            <a:ln>
              <a:solidFill>
                <a:srgbClr val="FFC000"/>
              </a:solidFill>
            </a:ln>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kern="1200" dirty="0" smtClean="0">
                  <a:solidFill>
                    <a:schemeClr val="tx1"/>
                  </a:solidFill>
                </a:rPr>
                <a:t>Takip</a:t>
              </a:r>
              <a:endParaRPr lang="tr-TR" sz="2100" kern="1200" dirty="0">
                <a:solidFill>
                  <a:schemeClr val="tx1"/>
                </a:solidFill>
              </a:endParaRPr>
            </a:p>
          </p:txBody>
        </p:sp>
      </p:grpSp>
      <p:sp>
        <p:nvSpPr>
          <p:cNvPr id="13" name="Content Placeholder 2"/>
          <p:cNvSpPr txBox="1">
            <a:spLocks/>
          </p:cNvSpPr>
          <p:nvPr/>
        </p:nvSpPr>
        <p:spPr>
          <a:xfrm>
            <a:off x="2779758" y="1801463"/>
            <a:ext cx="11139377" cy="7389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tr-TR" sz="1400" dirty="0" smtClean="0"/>
              <a:t>AML İndüksiyon: </a:t>
            </a:r>
            <a:r>
              <a:rPr lang="en-US" sz="1400" dirty="0" err="1" smtClean="0"/>
              <a:t>Daunorubicin</a:t>
            </a:r>
            <a:r>
              <a:rPr lang="en-US" sz="1400" dirty="0" smtClean="0"/>
              <a:t> (60mg/m2 or 90mg/m2) IV d1-3 + </a:t>
            </a:r>
            <a:r>
              <a:rPr lang="en-US" sz="1400" dirty="0" err="1" smtClean="0"/>
              <a:t>Cytarabine</a:t>
            </a:r>
            <a:r>
              <a:rPr lang="en-US" sz="1400" dirty="0" smtClean="0"/>
              <a:t> (100-200mg/m2) CI d1-7</a:t>
            </a:r>
          </a:p>
          <a:p>
            <a:pPr>
              <a:defRPr/>
            </a:pPr>
            <a:r>
              <a:rPr lang="tr-TR" sz="1400" dirty="0" smtClean="0"/>
              <a:t>ALL İndüksiyon</a:t>
            </a:r>
            <a:endParaRPr lang="en-US" sz="1400" dirty="0"/>
          </a:p>
        </p:txBody>
      </p:sp>
    </p:spTree>
    <p:extLst>
      <p:ext uri="{BB962C8B-B14F-4D97-AF65-F5344CB8AC3E}">
        <p14:creationId xmlns:p14="http://schemas.microsoft.com/office/powerpoint/2010/main" val="18396728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2130" y="1528680"/>
            <a:ext cx="10892018" cy="4798106"/>
          </a:xfrm>
        </p:spPr>
        <p:txBody>
          <a:bodyPr>
            <a:normAutofit/>
          </a:bodyPr>
          <a:lstStyle/>
          <a:p>
            <a:pPr>
              <a:lnSpc>
                <a:spcPct val="140000"/>
              </a:lnSpc>
            </a:pPr>
            <a:r>
              <a:rPr lang="tr-TR" sz="2000" b="1" dirty="0" smtClean="0">
                <a:latin typeface="Comic Sans MS" panose="030F0702030302020204" pitchFamily="66" charset="0"/>
              </a:rPr>
              <a:t>Kemoterapi</a:t>
            </a:r>
            <a:r>
              <a:rPr lang="tr-TR" sz="2000" dirty="0" smtClean="0">
                <a:latin typeface="Comic Sans MS" panose="030F0702030302020204" pitchFamily="66" charset="0"/>
              </a:rPr>
              <a:t>: Ana tedavi</a:t>
            </a:r>
            <a:r>
              <a:rPr lang="tr-TR" sz="2000" dirty="0">
                <a:latin typeface="Comic Sans MS" panose="030F0702030302020204" pitchFamily="66" charset="0"/>
              </a:rPr>
              <a:t> </a:t>
            </a:r>
            <a:r>
              <a:rPr lang="tr-TR" sz="2000" dirty="0" smtClean="0">
                <a:latin typeface="Comic Sans MS" panose="030F0702030302020204" pitchFamily="66" charset="0"/>
              </a:rPr>
              <a:t>: indüksiyon,&gt; </a:t>
            </a:r>
            <a:r>
              <a:rPr lang="tr-TR" sz="2000" dirty="0" err="1" smtClean="0">
                <a:latin typeface="Comic Sans MS" panose="030F0702030302020204" pitchFamily="66" charset="0"/>
              </a:rPr>
              <a:t>konsalidasyon</a:t>
            </a:r>
            <a:r>
              <a:rPr lang="tr-TR" sz="2000" dirty="0" smtClean="0">
                <a:latin typeface="Comic Sans MS" panose="030F0702030302020204" pitchFamily="66" charset="0"/>
              </a:rPr>
              <a:t>&gt;, idame (ALL)</a:t>
            </a:r>
          </a:p>
          <a:p>
            <a:pPr lvl="1">
              <a:lnSpc>
                <a:spcPct val="140000"/>
              </a:lnSpc>
              <a:buFont typeface="Wingdings" charset="2"/>
              <a:buChar char="ü"/>
            </a:pPr>
            <a:r>
              <a:rPr lang="tr-TR" sz="2000" dirty="0" smtClean="0">
                <a:latin typeface="Comic Sans MS" panose="030F0702030302020204" pitchFamily="66" charset="0"/>
              </a:rPr>
              <a:t>AML: </a:t>
            </a:r>
            <a:r>
              <a:rPr lang="tr-TR" sz="2000" b="1" dirty="0" err="1" smtClean="0">
                <a:latin typeface="Comic Sans MS" panose="030F0702030302020204" pitchFamily="66" charset="0"/>
              </a:rPr>
              <a:t>Antrasiklinler</a:t>
            </a:r>
            <a:r>
              <a:rPr lang="tr-TR" sz="2000" b="1" dirty="0" smtClean="0">
                <a:latin typeface="Comic Sans MS" panose="030F0702030302020204" pitchFamily="66" charset="0"/>
              </a:rPr>
              <a:t> (</a:t>
            </a:r>
            <a:r>
              <a:rPr lang="tr-TR" sz="2000" b="1" dirty="0" err="1" smtClean="0">
                <a:latin typeface="Comic Sans MS" panose="030F0702030302020204" pitchFamily="66" charset="0"/>
              </a:rPr>
              <a:t>daunorubisin</a:t>
            </a:r>
            <a:r>
              <a:rPr lang="tr-TR" sz="2000" b="1" dirty="0" smtClean="0">
                <a:latin typeface="Comic Sans MS" panose="030F0702030302020204" pitchFamily="66" charset="0"/>
              </a:rPr>
              <a:t>, </a:t>
            </a:r>
            <a:r>
              <a:rPr lang="tr-TR" sz="2000" b="1" dirty="0" err="1" smtClean="0">
                <a:latin typeface="Comic Sans MS" panose="030F0702030302020204" pitchFamily="66" charset="0"/>
              </a:rPr>
              <a:t>idarubisin</a:t>
            </a:r>
            <a:r>
              <a:rPr lang="tr-TR" sz="2000" b="1" dirty="0" smtClean="0">
                <a:latin typeface="Comic Sans MS" panose="030F0702030302020204" pitchFamily="66" charset="0"/>
              </a:rPr>
              <a:t>), </a:t>
            </a:r>
            <a:r>
              <a:rPr lang="tr-TR" sz="2000" b="1" dirty="0" err="1" smtClean="0">
                <a:latin typeface="Comic Sans MS" panose="030F0702030302020204" pitchFamily="66" charset="0"/>
              </a:rPr>
              <a:t>cytarabin</a:t>
            </a:r>
            <a:r>
              <a:rPr lang="tr-TR" sz="2000" b="1" dirty="0" smtClean="0">
                <a:latin typeface="Comic Sans MS" panose="030F0702030302020204" pitchFamily="66" charset="0"/>
              </a:rPr>
              <a:t>, </a:t>
            </a:r>
            <a:r>
              <a:rPr lang="tr-TR" sz="2000" dirty="0" err="1">
                <a:latin typeface="Comic Sans MS" panose="030F0702030302020204" pitchFamily="66" charset="0"/>
              </a:rPr>
              <a:t>f</a:t>
            </a:r>
            <a:r>
              <a:rPr lang="tr-TR" sz="2000" dirty="0" err="1" smtClean="0">
                <a:latin typeface="Comic Sans MS" panose="030F0702030302020204" pitchFamily="66" charset="0"/>
              </a:rPr>
              <a:t>ludarabin</a:t>
            </a:r>
            <a:r>
              <a:rPr lang="tr-TR" sz="2000" dirty="0" smtClean="0">
                <a:latin typeface="Comic Sans MS" panose="030F0702030302020204" pitchFamily="66" charset="0"/>
              </a:rPr>
              <a:t>,  </a:t>
            </a:r>
            <a:r>
              <a:rPr lang="tr-TR" sz="2000" dirty="0" err="1" smtClean="0">
                <a:latin typeface="Comic Sans MS" panose="030F0702030302020204" pitchFamily="66" charset="0"/>
              </a:rPr>
              <a:t>etoposid</a:t>
            </a:r>
            <a:r>
              <a:rPr lang="mr-IN" sz="2000" dirty="0" smtClean="0">
                <a:latin typeface="Comic Sans MS" panose="030F0702030302020204" pitchFamily="66" charset="0"/>
              </a:rPr>
              <a:t>…</a:t>
            </a:r>
            <a:endParaRPr lang="tr-TR" sz="2000" dirty="0" smtClean="0">
              <a:latin typeface="Comic Sans MS" panose="030F0702030302020204" pitchFamily="66" charset="0"/>
            </a:endParaRP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a:t>
            </a:r>
            <a:r>
              <a:rPr lang="tr-TR" sz="2000" dirty="0">
                <a:latin typeface="Comic Sans MS" panose="030F0702030302020204" pitchFamily="66" charset="0"/>
              </a:rPr>
              <a:t>indüksiyon, </a:t>
            </a:r>
            <a:r>
              <a:rPr lang="tr-TR" sz="2000" dirty="0" err="1" smtClean="0">
                <a:latin typeface="Comic Sans MS" panose="030F0702030302020204" pitchFamily="66" charset="0"/>
              </a:rPr>
              <a:t>konsalidasyon</a:t>
            </a:r>
            <a:endParaRPr lang="tr-TR" sz="2000" dirty="0" smtClean="0">
              <a:latin typeface="Comic Sans MS" panose="030F0702030302020204" pitchFamily="66" charset="0"/>
            </a:endParaRPr>
          </a:p>
          <a:p>
            <a:pPr lvl="1">
              <a:lnSpc>
                <a:spcPct val="140000"/>
              </a:lnSpc>
              <a:buFont typeface="Wingdings" charset="2"/>
              <a:buChar char="ü"/>
            </a:pPr>
            <a:r>
              <a:rPr lang="tr-TR" sz="2000" dirty="0" smtClean="0">
                <a:latin typeface="Comic Sans MS" panose="030F0702030302020204" pitchFamily="66" charset="0"/>
              </a:rPr>
              <a:t>ALL: </a:t>
            </a:r>
            <a:r>
              <a:rPr lang="tr-TR" sz="2000" dirty="0" err="1" smtClean="0">
                <a:latin typeface="Comic Sans MS" panose="030F0702030302020204" pitchFamily="66" charset="0"/>
              </a:rPr>
              <a:t>Steroid</a:t>
            </a:r>
            <a:r>
              <a:rPr lang="tr-TR" sz="2000" dirty="0" smtClean="0">
                <a:latin typeface="Comic Sans MS" panose="030F0702030302020204" pitchFamily="66" charset="0"/>
              </a:rPr>
              <a:t>, </a:t>
            </a:r>
            <a:r>
              <a:rPr lang="tr-TR" sz="2000" dirty="0" err="1" smtClean="0">
                <a:latin typeface="Comic Sans MS" panose="030F0702030302020204" pitchFamily="66" charset="0"/>
              </a:rPr>
              <a:t>antrasiklin</a:t>
            </a:r>
            <a:r>
              <a:rPr lang="tr-TR" sz="2000" dirty="0" smtClean="0">
                <a:latin typeface="Comic Sans MS" panose="030F0702030302020204" pitchFamily="66" charset="0"/>
              </a:rPr>
              <a:t>, L-</a:t>
            </a:r>
            <a:r>
              <a:rPr lang="tr-TR" sz="2000" dirty="0" err="1" smtClean="0">
                <a:latin typeface="Comic Sans MS" panose="030F0702030302020204" pitchFamily="66" charset="0"/>
              </a:rPr>
              <a:t>asparaginaz</a:t>
            </a:r>
            <a:r>
              <a:rPr lang="tr-TR" sz="2000" dirty="0" smtClean="0">
                <a:latin typeface="Comic Sans MS" panose="030F0702030302020204" pitchFamily="66" charset="0"/>
              </a:rPr>
              <a:t>, </a:t>
            </a:r>
            <a:r>
              <a:rPr lang="tr-TR" sz="2000" dirty="0" err="1" smtClean="0">
                <a:latin typeface="Comic Sans MS" panose="030F0702030302020204" pitchFamily="66" charset="0"/>
              </a:rPr>
              <a:t>vinkristin</a:t>
            </a:r>
            <a:r>
              <a:rPr lang="tr-TR" sz="2000" dirty="0" smtClean="0">
                <a:latin typeface="Comic Sans MS" panose="030F0702030302020204" pitchFamily="66" charset="0"/>
              </a:rPr>
              <a:t>, </a:t>
            </a:r>
            <a:r>
              <a:rPr lang="tr-TR" sz="2000" dirty="0" err="1" smtClean="0">
                <a:latin typeface="Comic Sans MS" panose="030F0702030302020204" pitchFamily="66" charset="0"/>
              </a:rPr>
              <a:t>metotreksat</a:t>
            </a:r>
            <a:endParaRPr lang="tr-TR" sz="2000" dirty="0" smtClean="0">
              <a:latin typeface="Comic Sans MS" panose="030F0702030302020204" pitchFamily="66" charset="0"/>
            </a:endParaRP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İndüksiyon</a:t>
            </a:r>
            <a:r>
              <a:rPr lang="tr-TR" sz="2000" dirty="0">
                <a:latin typeface="Comic Sans MS" panose="030F0702030302020204" pitchFamily="66" charset="0"/>
              </a:rPr>
              <a:t>, </a:t>
            </a:r>
            <a:r>
              <a:rPr lang="tr-TR" sz="2000" dirty="0" smtClean="0">
                <a:latin typeface="Comic Sans MS" panose="030F0702030302020204" pitchFamily="66" charset="0"/>
              </a:rPr>
              <a:t>konsolidasyon</a:t>
            </a:r>
            <a:r>
              <a:rPr lang="tr-TR" sz="2000" dirty="0">
                <a:latin typeface="Comic Sans MS" panose="030F0702030302020204" pitchFamily="66" charset="0"/>
              </a:rPr>
              <a:t>, idame (ALL</a:t>
            </a:r>
            <a:r>
              <a:rPr lang="tr-TR" sz="2000" dirty="0" smtClean="0">
                <a:latin typeface="Comic Sans MS" panose="030F0702030302020204" pitchFamily="66" charset="0"/>
              </a:rPr>
              <a:t>)</a:t>
            </a:r>
          </a:p>
          <a:p>
            <a:pPr marL="457200" lvl="1" indent="0">
              <a:lnSpc>
                <a:spcPct val="140000"/>
              </a:lnSpc>
              <a:buNone/>
            </a:pPr>
            <a:r>
              <a:rPr lang="tr-TR" sz="2000" dirty="0">
                <a:latin typeface="Comic Sans MS" panose="030F0702030302020204" pitchFamily="66" charset="0"/>
              </a:rPr>
              <a:t>	</a:t>
            </a:r>
            <a:r>
              <a:rPr lang="tr-TR" sz="2000" dirty="0" smtClean="0">
                <a:latin typeface="Comic Sans MS" panose="030F0702030302020204" pitchFamily="66" charset="0"/>
              </a:rPr>
              <a:t>      CAR T </a:t>
            </a:r>
            <a:r>
              <a:rPr lang="tr-TR" sz="2000" dirty="0" err="1" smtClean="0">
                <a:latin typeface="Comic Sans MS" panose="030F0702030302020204" pitchFamily="66" charset="0"/>
              </a:rPr>
              <a:t>cell</a:t>
            </a:r>
            <a:r>
              <a:rPr lang="tr-TR" sz="2000" dirty="0" smtClean="0">
                <a:latin typeface="Comic Sans MS" panose="030F0702030302020204" pitchFamily="66" charset="0"/>
              </a:rPr>
              <a:t>, </a:t>
            </a:r>
            <a:r>
              <a:rPr lang="tr-TR" sz="2000" dirty="0" err="1" smtClean="0">
                <a:latin typeface="Comic Sans MS" panose="030F0702030302020204" pitchFamily="66" charset="0"/>
              </a:rPr>
              <a:t>bilinotumab</a:t>
            </a:r>
            <a:r>
              <a:rPr lang="mr-IN" sz="2000" dirty="0" smtClean="0">
                <a:latin typeface="Comic Sans MS" panose="030F0702030302020204" pitchFamily="66" charset="0"/>
              </a:rPr>
              <a:t>…</a:t>
            </a:r>
            <a:endParaRPr lang="tr-TR" sz="2000" dirty="0" smtClean="0">
              <a:latin typeface="Comic Sans MS" panose="030F0702030302020204" pitchFamily="66" charset="0"/>
            </a:endParaRPr>
          </a:p>
          <a:p>
            <a:pPr>
              <a:lnSpc>
                <a:spcPct val="140000"/>
              </a:lnSpc>
            </a:pPr>
            <a:r>
              <a:rPr lang="tr-TR" sz="2000" b="1" dirty="0" smtClean="0">
                <a:latin typeface="Comic Sans MS" panose="030F0702030302020204" pitchFamily="66" charset="0"/>
              </a:rPr>
              <a:t>Radyoterapi: </a:t>
            </a:r>
            <a:r>
              <a:rPr lang="tr-TR" sz="2000" dirty="0" smtClean="0">
                <a:latin typeface="Comic Sans MS" panose="030F0702030302020204" pitchFamily="66" charset="0"/>
              </a:rPr>
              <a:t>santral sinir sistemi, bölgesel kitleler</a:t>
            </a:r>
          </a:p>
          <a:p>
            <a:pPr>
              <a:lnSpc>
                <a:spcPct val="140000"/>
              </a:lnSpc>
            </a:pPr>
            <a:r>
              <a:rPr lang="tr-TR" sz="2000" b="1" dirty="0" smtClean="0">
                <a:latin typeface="Comic Sans MS" panose="030F0702030302020204" pitchFamily="66" charset="0"/>
              </a:rPr>
              <a:t>Otolog kök hücre nakli</a:t>
            </a:r>
          </a:p>
          <a:p>
            <a:pPr>
              <a:lnSpc>
                <a:spcPct val="140000"/>
              </a:lnSpc>
            </a:pPr>
            <a:r>
              <a:rPr lang="tr-TR" sz="2000" b="1" dirty="0" smtClean="0">
                <a:latin typeface="Comic Sans MS" panose="030F0702030302020204" pitchFamily="66" charset="0"/>
              </a:rPr>
              <a:t>Allojenik kök hücre nakli***</a:t>
            </a:r>
          </a:p>
        </p:txBody>
      </p:sp>
      <p:sp>
        <p:nvSpPr>
          <p:cNvPr id="5"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1380324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2130" y="1528680"/>
            <a:ext cx="10892018" cy="721402"/>
          </a:xfrm>
        </p:spPr>
        <p:txBody>
          <a:bodyPr>
            <a:normAutofit/>
          </a:bodyPr>
          <a:lstStyle/>
          <a:p>
            <a:pPr>
              <a:lnSpc>
                <a:spcPct val="140000"/>
              </a:lnSpc>
            </a:pPr>
            <a:r>
              <a:rPr lang="tr-TR" sz="2000" b="1" dirty="0" smtClean="0">
                <a:latin typeface="Comic Sans MS" panose="030F0702030302020204" pitchFamily="66" charset="0"/>
              </a:rPr>
              <a:t>İdame tedavisi ve SSS </a:t>
            </a:r>
            <a:r>
              <a:rPr lang="tr-TR" sz="2000" b="1" dirty="0" err="1" smtClean="0">
                <a:latin typeface="Comic Sans MS" panose="030F0702030302020204" pitchFamily="66" charset="0"/>
              </a:rPr>
              <a:t>proflaksisi</a:t>
            </a:r>
            <a:endParaRPr lang="tr-TR" sz="2000" b="1" dirty="0" smtClean="0">
              <a:latin typeface="Comic Sans MS" panose="030F0702030302020204" pitchFamily="66" charset="0"/>
            </a:endParaRPr>
          </a:p>
        </p:txBody>
      </p:sp>
      <p:sp>
        <p:nvSpPr>
          <p:cNvPr id="5" name="Başlık 1"/>
          <p:cNvSpPr txBox="1">
            <a:spLocks/>
          </p:cNvSpPr>
          <p:nvPr/>
        </p:nvSpPr>
        <p:spPr>
          <a:xfrm>
            <a:off x="462747" y="92451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
        <p:nvSpPr>
          <p:cNvPr id="2" name="Dikdörtgen 1"/>
          <p:cNvSpPr/>
          <p:nvPr/>
        </p:nvSpPr>
        <p:spPr>
          <a:xfrm>
            <a:off x="1249680" y="2366563"/>
            <a:ext cx="9204960" cy="646331"/>
          </a:xfrm>
          <a:prstGeom prst="rect">
            <a:avLst/>
          </a:prstGeom>
        </p:spPr>
        <p:txBody>
          <a:bodyPr wrap="square">
            <a:spAutoFit/>
          </a:bodyPr>
          <a:lstStyle/>
          <a:p>
            <a:r>
              <a:rPr lang="tr-TR" dirty="0">
                <a:latin typeface="Comic Sans MS" panose="030F0702030302020204" pitchFamily="66" charset="0"/>
              </a:rPr>
              <a:t>İntratekal tedavi: </a:t>
            </a:r>
            <a:r>
              <a:rPr lang="tr-TR" dirty="0" err="1">
                <a:latin typeface="Comic Sans MS" panose="030F0702030302020204" pitchFamily="66" charset="0"/>
              </a:rPr>
              <a:t>profilaksi</a:t>
            </a:r>
            <a:r>
              <a:rPr lang="tr-TR" dirty="0">
                <a:latin typeface="Comic Sans MS" panose="030F0702030302020204" pitchFamily="66" charset="0"/>
              </a:rPr>
              <a:t> bütün ALL hastalarında (</a:t>
            </a:r>
            <a:r>
              <a:rPr lang="tr-TR" dirty="0" err="1">
                <a:latin typeface="Comic Sans MS" panose="030F0702030302020204" pitchFamily="66" charset="0"/>
              </a:rPr>
              <a:t>metotreksat</a:t>
            </a:r>
            <a:r>
              <a:rPr lang="tr-TR" dirty="0">
                <a:latin typeface="Comic Sans MS" panose="030F0702030302020204" pitchFamily="66" charset="0"/>
              </a:rPr>
              <a:t>, </a:t>
            </a:r>
            <a:r>
              <a:rPr lang="tr-TR" dirty="0" err="1">
                <a:latin typeface="Comic Sans MS" panose="030F0702030302020204" pitchFamily="66" charset="0"/>
              </a:rPr>
              <a:t>cytarabin</a:t>
            </a:r>
            <a:r>
              <a:rPr lang="tr-TR" dirty="0">
                <a:latin typeface="Comic Sans MS" panose="030F0702030302020204" pitchFamily="66" charset="0"/>
              </a:rPr>
              <a:t>), tutulum var ise AML ve ALL hastalarında</a:t>
            </a:r>
          </a:p>
        </p:txBody>
      </p:sp>
      <p:pic>
        <p:nvPicPr>
          <p:cNvPr id="6" name="Resim 5"/>
          <p:cNvPicPr>
            <a:picLocks noChangeAspect="1"/>
          </p:cNvPicPr>
          <p:nvPr/>
        </p:nvPicPr>
        <p:blipFill>
          <a:blip r:embed="rId2"/>
          <a:stretch>
            <a:fillRect/>
          </a:stretch>
        </p:blipFill>
        <p:spPr>
          <a:xfrm>
            <a:off x="1624520" y="3278573"/>
            <a:ext cx="4254777" cy="2349741"/>
          </a:xfrm>
          <a:prstGeom prst="rect">
            <a:avLst/>
          </a:prstGeom>
        </p:spPr>
      </p:pic>
    </p:spTree>
    <p:extLst>
      <p:ext uri="{BB962C8B-B14F-4D97-AF65-F5344CB8AC3E}">
        <p14:creationId xmlns:p14="http://schemas.microsoft.com/office/powerpoint/2010/main" val="32902649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463040" y="1153278"/>
            <a:ext cx="7793037" cy="1462087"/>
          </a:xfrm>
        </p:spPr>
        <p:txBody>
          <a:bodyPr>
            <a:normAutofit/>
          </a:bodyPr>
          <a:lstStyle/>
          <a:p>
            <a:pPr eaLnBrk="1" hangingPunct="1">
              <a:defRPr/>
            </a:pPr>
            <a:r>
              <a:rPr lang="tr-TR" sz="2400" dirty="0" smtClean="0">
                <a:solidFill>
                  <a:srgbClr val="C00000"/>
                </a:solidFill>
                <a:latin typeface="Comic Sans MS" panose="030F0702030302020204" pitchFamily="66" charset="0"/>
              </a:rPr>
              <a:t>Destek tedavisi</a:t>
            </a:r>
          </a:p>
        </p:txBody>
      </p:sp>
      <p:sp>
        <p:nvSpPr>
          <p:cNvPr id="90115" name="Rectangle 4"/>
          <p:cNvSpPr>
            <a:spLocks noGrp="1" noChangeArrowheads="1"/>
          </p:cNvSpPr>
          <p:nvPr>
            <p:ph type="body" idx="1"/>
          </p:nvPr>
        </p:nvSpPr>
        <p:spPr>
          <a:xfrm>
            <a:off x="1577340" y="1693523"/>
            <a:ext cx="7772400" cy="4114800"/>
          </a:xfrm>
        </p:spPr>
        <p:txBody>
          <a:bodyPr>
            <a:normAutofit/>
          </a:bodyPr>
          <a:lstStyle/>
          <a:p>
            <a:pPr eaLnBrk="1" hangingPunct="1">
              <a:lnSpc>
                <a:spcPct val="150000"/>
              </a:lnSpc>
            </a:pPr>
            <a:endParaRPr lang="tr-TR" sz="2000" dirty="0" smtClean="0">
              <a:solidFill>
                <a:srgbClr val="000066"/>
              </a:solidFill>
              <a:latin typeface="Comic Sans MS" panose="030F0702030302020204" pitchFamily="66" charset="0"/>
            </a:endParaRPr>
          </a:p>
          <a:p>
            <a:pPr eaLnBrk="1" hangingPunct="1">
              <a:lnSpc>
                <a:spcPct val="150000"/>
              </a:lnSpc>
            </a:pPr>
            <a:r>
              <a:rPr lang="tr-TR" sz="2000" dirty="0" smtClean="0">
                <a:solidFill>
                  <a:srgbClr val="000066"/>
                </a:solidFill>
                <a:latin typeface="Comic Sans MS" panose="030F0702030302020204" pitchFamily="66" charset="0"/>
              </a:rPr>
              <a:t>Eritrosit süspansiyonu</a:t>
            </a:r>
          </a:p>
          <a:p>
            <a:pPr eaLnBrk="1" hangingPunct="1">
              <a:lnSpc>
                <a:spcPct val="150000"/>
              </a:lnSpc>
            </a:pPr>
            <a:r>
              <a:rPr lang="tr-TR" sz="2000" dirty="0" smtClean="0">
                <a:solidFill>
                  <a:srgbClr val="000066"/>
                </a:solidFill>
                <a:latin typeface="Comic Sans MS" panose="030F0702030302020204" pitchFamily="66" charset="0"/>
              </a:rPr>
              <a:t>Trombosit süspansiyonu</a:t>
            </a:r>
          </a:p>
          <a:p>
            <a:pPr lvl="2" eaLnBrk="1" hangingPunct="1">
              <a:lnSpc>
                <a:spcPct val="150000"/>
              </a:lnSpc>
            </a:pPr>
            <a:r>
              <a:rPr lang="tr-TR" dirty="0">
                <a:solidFill>
                  <a:srgbClr val="000066"/>
                </a:solidFill>
                <a:latin typeface="Comic Sans MS" panose="030F0702030302020204" pitchFamily="66" charset="0"/>
              </a:rPr>
              <a:t>Aferez trombosit</a:t>
            </a:r>
          </a:p>
          <a:p>
            <a:pPr lvl="2" eaLnBrk="1" hangingPunct="1">
              <a:lnSpc>
                <a:spcPct val="150000"/>
              </a:lnSpc>
            </a:pPr>
            <a:r>
              <a:rPr lang="tr-TR" dirty="0" err="1">
                <a:solidFill>
                  <a:srgbClr val="000066"/>
                </a:solidFill>
                <a:latin typeface="Comic Sans MS" panose="030F0702030302020204" pitchFamily="66" charset="0"/>
              </a:rPr>
              <a:t>Random</a:t>
            </a:r>
            <a:r>
              <a:rPr lang="tr-TR" dirty="0">
                <a:solidFill>
                  <a:srgbClr val="000066"/>
                </a:solidFill>
                <a:latin typeface="Comic Sans MS" panose="030F0702030302020204" pitchFamily="66" charset="0"/>
              </a:rPr>
              <a:t> </a:t>
            </a:r>
            <a:r>
              <a:rPr lang="tr-TR" dirty="0" smtClean="0">
                <a:solidFill>
                  <a:srgbClr val="000066"/>
                </a:solidFill>
                <a:latin typeface="Comic Sans MS" panose="030F0702030302020204" pitchFamily="66" charset="0"/>
              </a:rPr>
              <a:t>trombosit</a:t>
            </a:r>
            <a:endParaRPr lang="tr-TR" sz="2000" dirty="0">
              <a:solidFill>
                <a:srgbClr val="000066"/>
              </a:solidFill>
              <a:latin typeface="Comic Sans MS" panose="030F0702030302020204" pitchFamily="66" charset="0"/>
            </a:endParaRPr>
          </a:p>
          <a:p>
            <a:pPr eaLnBrk="1" hangingPunct="1">
              <a:lnSpc>
                <a:spcPct val="150000"/>
              </a:lnSpc>
            </a:pPr>
            <a:r>
              <a:rPr lang="tr-TR" sz="2000" dirty="0" smtClean="0">
                <a:solidFill>
                  <a:srgbClr val="000066"/>
                </a:solidFill>
                <a:latin typeface="Comic Sans MS" panose="030F0702030302020204" pitchFamily="66" charset="0"/>
              </a:rPr>
              <a:t>Taze Donmuş Plazma</a:t>
            </a:r>
          </a:p>
          <a:p>
            <a:pPr eaLnBrk="1" hangingPunct="1">
              <a:lnSpc>
                <a:spcPct val="150000"/>
              </a:lnSpc>
            </a:pPr>
            <a:r>
              <a:rPr lang="tr-TR" sz="2000" dirty="0" smtClean="0">
                <a:solidFill>
                  <a:srgbClr val="000066"/>
                </a:solidFill>
                <a:latin typeface="Comic Sans MS" panose="030F0702030302020204" pitchFamily="66" charset="0"/>
              </a:rPr>
              <a:t>Antibiyotik ve </a:t>
            </a:r>
            <a:r>
              <a:rPr lang="tr-TR" sz="2000" dirty="0" err="1" smtClean="0">
                <a:solidFill>
                  <a:srgbClr val="000066"/>
                </a:solidFill>
                <a:latin typeface="Comic Sans MS" panose="030F0702030302020204" pitchFamily="66" charset="0"/>
              </a:rPr>
              <a:t>antifungal</a:t>
            </a:r>
            <a:r>
              <a:rPr lang="tr-TR" sz="2000" dirty="0" smtClean="0">
                <a:solidFill>
                  <a:srgbClr val="000066"/>
                </a:solidFill>
                <a:latin typeface="Comic Sans MS" panose="030F0702030302020204" pitchFamily="66" charset="0"/>
              </a:rPr>
              <a:t> tedavi</a:t>
            </a:r>
            <a:endParaRPr lang="en-US" sz="2000" dirty="0" smtClean="0">
              <a:solidFill>
                <a:srgbClr val="000066"/>
              </a:solidFill>
              <a:latin typeface="Comic Sans MS" panose="030F0702030302020204" pitchFamily="66" charset="0"/>
            </a:endParaRPr>
          </a:p>
        </p:txBody>
      </p:sp>
      <p:sp>
        <p:nvSpPr>
          <p:cNvPr id="4" name="Başlık 1"/>
          <p:cNvSpPr txBox="1">
            <a:spLocks/>
          </p:cNvSpPr>
          <p:nvPr/>
        </p:nvSpPr>
        <p:spPr>
          <a:xfrm>
            <a:off x="381467" y="772584"/>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smtClean="0">
                <a:solidFill>
                  <a:srgbClr val="C00000"/>
                </a:solidFill>
                <a:latin typeface="Comic Sans MS" panose="030F0702030302020204" pitchFamily="66" charset="0"/>
              </a:rPr>
              <a:t>Akut lösemi tedavisi</a:t>
            </a:r>
            <a:endParaRPr lang="tr-TR" sz="3600" dirty="0">
              <a:solidFill>
                <a:srgbClr val="C00000"/>
              </a:solidFill>
              <a:latin typeface="Comic Sans MS" panose="030F0702030302020204" pitchFamily="66" charset="0"/>
            </a:endParaRPr>
          </a:p>
        </p:txBody>
      </p:sp>
      <p:sp>
        <p:nvSpPr>
          <p:cNvPr id="2" name="Dikdörtgen 1"/>
          <p:cNvSpPr/>
          <p:nvPr/>
        </p:nvSpPr>
        <p:spPr>
          <a:xfrm>
            <a:off x="1463040" y="5920917"/>
            <a:ext cx="8757920" cy="369332"/>
          </a:xfrm>
          <a:prstGeom prst="rect">
            <a:avLst/>
          </a:prstGeom>
        </p:spPr>
        <p:txBody>
          <a:bodyPr wrap="square">
            <a:spAutoFit/>
          </a:bodyPr>
          <a:lstStyle/>
          <a:p>
            <a:r>
              <a:rPr lang="tr-TR" dirty="0"/>
              <a:t>Akut lösemi tedavisi başarısını sağlayan en önemli noktalardan birisi de destek tedavisidir. </a:t>
            </a:r>
          </a:p>
        </p:txBody>
      </p:sp>
      <p:sp>
        <p:nvSpPr>
          <p:cNvPr id="6" name="İçerik Yer Tutucusu 2"/>
          <p:cNvSpPr txBox="1">
            <a:spLocks/>
          </p:cNvSpPr>
          <p:nvPr/>
        </p:nvSpPr>
        <p:spPr>
          <a:xfrm>
            <a:off x="6502400" y="1153278"/>
            <a:ext cx="4320300" cy="44862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tr-TR" sz="2000" dirty="0" smtClean="0">
              <a:latin typeface="Comic Sans MS" panose="030F0702030302020204" pitchFamily="66" charset="0"/>
            </a:endParaRPr>
          </a:p>
          <a:p>
            <a:pPr indent="-46038">
              <a:lnSpc>
                <a:spcPct val="150000"/>
              </a:lnSpc>
              <a:tabLst>
                <a:tab pos="538163" algn="l"/>
              </a:tabLst>
            </a:pPr>
            <a:r>
              <a:rPr lang="tr-TR" sz="2000" dirty="0" smtClean="0">
                <a:latin typeface="Comic Sans MS" panose="030F0702030302020204" pitchFamily="66" charset="0"/>
              </a:rPr>
              <a:t>	</a:t>
            </a:r>
            <a:r>
              <a:rPr lang="en-US" sz="2000" dirty="0" err="1" smtClean="0">
                <a:latin typeface="Comic Sans MS" panose="030F0702030302020204" pitchFamily="66" charset="0"/>
              </a:rPr>
              <a:t>Hiperürisemi</a:t>
            </a:r>
            <a:r>
              <a:rPr lang="en-US" sz="2000" dirty="0" smtClean="0">
                <a:latin typeface="Comic Sans MS" panose="030F0702030302020204" pitchFamily="66" charset="0"/>
              </a:rPr>
              <a:t>  </a:t>
            </a:r>
            <a:endParaRPr lang="tr-TR" sz="2000" dirty="0" smtClean="0">
              <a:latin typeface="Comic Sans MS" panose="030F0702030302020204" pitchFamily="66" charset="0"/>
            </a:endParaRPr>
          </a:p>
          <a:p>
            <a:pPr indent="-46038">
              <a:lnSpc>
                <a:spcPct val="150000"/>
              </a:lnSpc>
              <a:tabLst>
                <a:tab pos="538163" algn="l"/>
              </a:tabLst>
            </a:pPr>
            <a:r>
              <a:rPr lang="tr-TR" sz="2000" dirty="0" smtClean="0">
                <a:latin typeface="Comic Sans MS" panose="030F0702030302020204" pitchFamily="66" charset="0"/>
              </a:rPr>
              <a:t>	Elektrolit Bozukluğu</a:t>
            </a:r>
          </a:p>
          <a:p>
            <a:pPr indent="-46038">
              <a:lnSpc>
                <a:spcPct val="150000"/>
              </a:lnSpc>
              <a:tabLst>
                <a:tab pos="538163" algn="l"/>
              </a:tabLst>
            </a:pPr>
            <a:r>
              <a:rPr lang="tr-TR" sz="2000" dirty="0" smtClean="0">
                <a:latin typeface="Comic Sans MS" panose="030F0702030302020204" pitchFamily="66" charset="0"/>
              </a:rPr>
              <a:t>	</a:t>
            </a:r>
            <a:r>
              <a:rPr lang="en-US" sz="2000" dirty="0" smtClean="0">
                <a:latin typeface="Comic Sans MS" panose="030F0702030302020204" pitchFamily="66" charset="0"/>
              </a:rPr>
              <a:t>Infeksiyon</a:t>
            </a:r>
            <a:r>
              <a:rPr lang="tr-TR" sz="2000" dirty="0" smtClean="0">
                <a:latin typeface="Comic Sans MS" panose="030F0702030302020204" pitchFamily="66" charset="0"/>
              </a:rPr>
              <a:t> </a:t>
            </a:r>
          </a:p>
          <a:p>
            <a:pPr indent="-46038">
              <a:lnSpc>
                <a:spcPct val="150000"/>
              </a:lnSpc>
              <a:tabLst>
                <a:tab pos="538163" algn="l"/>
              </a:tabLst>
            </a:pPr>
            <a:r>
              <a:rPr lang="tr-TR" sz="2000" dirty="0" smtClean="0">
                <a:latin typeface="Comic Sans MS" panose="030F0702030302020204" pitchFamily="66" charset="0"/>
              </a:rPr>
              <a:t>	</a:t>
            </a:r>
            <a:r>
              <a:rPr lang="en-US" sz="2000" dirty="0" smtClean="0">
                <a:latin typeface="Comic Sans MS" panose="030F0702030302020204" pitchFamily="66" charset="0"/>
              </a:rPr>
              <a:t>Anemia</a:t>
            </a:r>
            <a:r>
              <a:rPr lang="tr-TR" sz="2000" dirty="0" smtClean="0">
                <a:latin typeface="Comic Sans MS" panose="030F0702030302020204" pitchFamily="66" charset="0"/>
              </a:rPr>
              <a:t> </a:t>
            </a:r>
            <a:r>
              <a:rPr lang="en-US" sz="2000" dirty="0" smtClean="0">
                <a:latin typeface="Comic Sans MS" panose="030F0702030302020204" pitchFamily="66" charset="0"/>
              </a:rPr>
              <a:t>ve </a:t>
            </a:r>
            <a:r>
              <a:rPr lang="en-US" sz="2000" dirty="0" err="1" smtClean="0">
                <a:latin typeface="Comic Sans MS" panose="030F0702030302020204" pitchFamily="66" charset="0"/>
              </a:rPr>
              <a:t>Yorgunluk</a:t>
            </a:r>
            <a:r>
              <a:rPr lang="en-US" sz="2000" dirty="0" smtClean="0">
                <a:latin typeface="Comic Sans MS" panose="030F0702030302020204" pitchFamily="66" charset="0"/>
              </a:rPr>
              <a:t> ,</a:t>
            </a: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Kanama</a:t>
            </a:r>
            <a:endParaRPr lang="en-US" sz="2000" dirty="0" smtClean="0">
              <a:latin typeface="Comic Sans MS" panose="030F0702030302020204" pitchFamily="66" charset="0"/>
            </a:endParaRP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Ağrı</a:t>
            </a:r>
            <a:r>
              <a:rPr lang="en-US" sz="2000" dirty="0" smtClean="0">
                <a:latin typeface="Comic Sans MS" panose="030F0702030302020204" pitchFamily="66" charset="0"/>
              </a:rPr>
              <a:t> </a:t>
            </a:r>
          </a:p>
          <a:p>
            <a:pPr indent="-46038">
              <a:lnSpc>
                <a:spcPct val="150000"/>
              </a:lnSpc>
              <a:tabLst>
                <a:tab pos="538163" algn="l"/>
              </a:tabLst>
            </a:pPr>
            <a:r>
              <a:rPr lang="en-US" sz="2000" dirty="0" smtClean="0">
                <a:latin typeface="Comic Sans MS" panose="030F0702030302020204" pitchFamily="66" charset="0"/>
              </a:rPr>
              <a:t>	</a:t>
            </a:r>
            <a:r>
              <a:rPr lang="en-US" sz="2000" dirty="0" err="1" smtClean="0">
                <a:latin typeface="Comic Sans MS" panose="030F0702030302020204" pitchFamily="66" charset="0"/>
              </a:rPr>
              <a:t>Bulantı</a:t>
            </a:r>
            <a:r>
              <a:rPr lang="en-US" sz="2000" dirty="0" smtClean="0">
                <a:latin typeface="Comic Sans MS" panose="030F0702030302020204" pitchFamily="66" charset="0"/>
              </a:rPr>
              <a:t>/</a:t>
            </a:r>
            <a:r>
              <a:rPr lang="en-US" sz="2000" dirty="0" err="1" smtClean="0">
                <a:latin typeface="Comic Sans MS" panose="030F0702030302020204" pitchFamily="66" charset="0"/>
              </a:rPr>
              <a:t>Kusma</a:t>
            </a:r>
            <a:r>
              <a:rPr lang="tr-TR" sz="2000" dirty="0" smtClean="0">
                <a:latin typeface="Comic Sans MS" panose="030F0702030302020204" pitchFamily="66" charset="0"/>
              </a:rPr>
              <a:t>		</a:t>
            </a:r>
          </a:p>
        </p:txBody>
      </p:sp>
    </p:spTree>
    <p:extLst>
      <p:ext uri="{BB962C8B-B14F-4D97-AF65-F5344CB8AC3E}">
        <p14:creationId xmlns:p14="http://schemas.microsoft.com/office/powerpoint/2010/main" val="38620227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solidFill>
                  <a:srgbClr val="C00000"/>
                </a:solidFill>
                <a:latin typeface="Comic Sans MS" panose="030F0702030302020204" pitchFamily="66" charset="0"/>
              </a:rPr>
              <a:t>AML ile ilgili notlar:</a:t>
            </a:r>
            <a:endParaRPr lang="tr-TR" sz="3600" b="1"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838200" y="1538288"/>
            <a:ext cx="11099800" cy="4351338"/>
          </a:xfrm>
        </p:spPr>
        <p:txBody>
          <a:bodyPr>
            <a:normAutofit fontScale="92500"/>
          </a:bodyPr>
          <a:lstStyle/>
          <a:p>
            <a:pPr marL="0" indent="0">
              <a:lnSpc>
                <a:spcPct val="150000"/>
              </a:lnSpc>
              <a:buNone/>
            </a:pPr>
            <a:r>
              <a:rPr lang="tr-TR" sz="2000" dirty="0">
                <a:latin typeface="Comic Sans MS" panose="030F0702030302020204" pitchFamily="66" charset="0"/>
              </a:rPr>
              <a:t>1- Tedavi ilişkili AML; </a:t>
            </a:r>
            <a:r>
              <a:rPr lang="tr-TR" sz="2000" dirty="0" err="1">
                <a:latin typeface="Comic Sans MS" panose="030F0702030302020204" pitchFamily="66" charset="0"/>
              </a:rPr>
              <a:t>Alkilleyici</a:t>
            </a:r>
            <a:r>
              <a:rPr lang="tr-TR" sz="2000" dirty="0">
                <a:latin typeface="Comic Sans MS" panose="030F0702030302020204" pitchFamily="66" charset="0"/>
              </a:rPr>
              <a:t> ajanlarla (</a:t>
            </a:r>
            <a:r>
              <a:rPr lang="tr-TR" sz="2000" dirty="0" err="1">
                <a:latin typeface="Comic Sans MS" panose="030F0702030302020204" pitchFamily="66" charset="0"/>
              </a:rPr>
              <a:t>siklofosfamid</a:t>
            </a:r>
            <a:r>
              <a:rPr lang="tr-TR" sz="2000" dirty="0">
                <a:latin typeface="Comic Sans MS" panose="030F0702030302020204" pitchFamily="66" charset="0"/>
              </a:rPr>
              <a:t>, </a:t>
            </a:r>
            <a:r>
              <a:rPr lang="tr-TR" sz="2000" dirty="0" err="1">
                <a:latin typeface="Comic Sans MS" panose="030F0702030302020204" pitchFamily="66" charset="0"/>
              </a:rPr>
              <a:t>sisplatin</a:t>
            </a:r>
            <a:r>
              <a:rPr lang="tr-TR" sz="2000" dirty="0">
                <a:latin typeface="Comic Sans MS" panose="030F0702030302020204" pitchFamily="66" charset="0"/>
              </a:rPr>
              <a:t>, </a:t>
            </a:r>
            <a:r>
              <a:rPr lang="tr-TR" sz="2000" dirty="0" err="1">
                <a:latin typeface="Comic Sans MS" panose="030F0702030302020204" pitchFamily="66" charset="0"/>
              </a:rPr>
              <a:t>klorombusil</a:t>
            </a:r>
            <a:r>
              <a:rPr lang="mr-IN" sz="2000" dirty="0">
                <a:latin typeface="Comic Sans MS" panose="030F0702030302020204" pitchFamily="66" charset="0"/>
              </a:rPr>
              <a:t>…</a:t>
            </a:r>
            <a:r>
              <a:rPr lang="tr-TR" sz="2000" dirty="0">
                <a:latin typeface="Comic Sans MS" panose="030F0702030302020204" pitchFamily="66" charset="0"/>
              </a:rPr>
              <a:t>) veya </a:t>
            </a:r>
            <a:r>
              <a:rPr lang="tr-TR" sz="2000" dirty="0" err="1">
                <a:latin typeface="Comic Sans MS" panose="030F0702030302020204" pitchFamily="66" charset="0"/>
              </a:rPr>
              <a:t>Topoisomeraz</a:t>
            </a:r>
            <a:r>
              <a:rPr lang="tr-TR" sz="2000" dirty="0">
                <a:latin typeface="Comic Sans MS" panose="030F0702030302020204" pitchFamily="66" charset="0"/>
              </a:rPr>
              <a:t> II </a:t>
            </a:r>
            <a:r>
              <a:rPr lang="tr-TR" sz="2000" dirty="0" err="1">
                <a:latin typeface="Comic Sans MS" panose="030F0702030302020204" pitchFamily="66" charset="0"/>
              </a:rPr>
              <a:t>inhibitör</a:t>
            </a:r>
            <a:r>
              <a:rPr lang="tr-TR" sz="2000" dirty="0">
                <a:latin typeface="Comic Sans MS" panose="030F0702030302020204" pitchFamily="66" charset="0"/>
              </a:rPr>
              <a:t> (</a:t>
            </a:r>
            <a:r>
              <a:rPr lang="tr-TR" sz="2000" dirty="0" err="1">
                <a:latin typeface="Comic Sans MS" panose="030F0702030302020204" pitchFamily="66" charset="0"/>
              </a:rPr>
              <a:t>etoposid</a:t>
            </a:r>
            <a:r>
              <a:rPr lang="tr-TR" sz="2000" dirty="0">
                <a:latin typeface="Comic Sans MS" panose="030F0702030302020204" pitchFamily="66" charset="0"/>
              </a:rPr>
              <a:t>, </a:t>
            </a:r>
            <a:r>
              <a:rPr lang="tr-TR" sz="2000" dirty="0" err="1">
                <a:latin typeface="Comic Sans MS" panose="030F0702030302020204" pitchFamily="66" charset="0"/>
              </a:rPr>
              <a:t>doksorubisin</a:t>
            </a:r>
            <a:r>
              <a:rPr lang="mr-IN" sz="2000" dirty="0">
                <a:latin typeface="Comic Sans MS" panose="030F0702030302020204" pitchFamily="66" charset="0"/>
              </a:rPr>
              <a:t>…</a:t>
            </a:r>
            <a:r>
              <a:rPr lang="tr-TR" sz="2000" dirty="0">
                <a:latin typeface="Comic Sans MS" panose="030F0702030302020204" pitchFamily="66" charset="0"/>
              </a:rPr>
              <a:t>) ile tedavi edilen hastalarda ortaya çıkabilir. </a:t>
            </a:r>
          </a:p>
          <a:p>
            <a:pPr marL="0" indent="0">
              <a:lnSpc>
                <a:spcPct val="150000"/>
              </a:lnSpc>
              <a:buNone/>
            </a:pPr>
            <a:r>
              <a:rPr lang="tr-TR" sz="2000" dirty="0">
                <a:latin typeface="Comic Sans MS" panose="030F0702030302020204" pitchFamily="66" charset="0"/>
              </a:rPr>
              <a:t>2- </a:t>
            </a:r>
            <a:r>
              <a:rPr lang="tr-TR" sz="2000" dirty="0">
                <a:latin typeface="Comic Sans MS" panose="030F0702030302020204" pitchFamily="66" charset="0"/>
                <a:ea typeface="Calibri" charset="0"/>
                <a:cs typeface="Calibri" charset="0"/>
              </a:rPr>
              <a:t>t(8;21), </a:t>
            </a:r>
            <a:r>
              <a:rPr lang="tr-TR" sz="2000" dirty="0" err="1">
                <a:latin typeface="Comic Sans MS" panose="030F0702030302020204" pitchFamily="66" charset="0"/>
                <a:ea typeface="Calibri" charset="0"/>
                <a:cs typeface="Calibri" charset="0"/>
              </a:rPr>
              <a:t>inv</a:t>
            </a:r>
            <a:r>
              <a:rPr lang="tr-TR" sz="2000" dirty="0">
                <a:latin typeface="Comic Sans MS" panose="030F0702030302020204" pitchFamily="66" charset="0"/>
                <a:ea typeface="Calibri" charset="0"/>
                <a:cs typeface="Calibri" charset="0"/>
              </a:rPr>
              <a:t>(16) veya t(16;16), </a:t>
            </a:r>
            <a:r>
              <a:rPr lang="tr-TR" sz="2000" b="1" dirty="0">
                <a:latin typeface="Comic Sans MS" panose="030F0702030302020204" pitchFamily="66" charset="0"/>
                <a:ea typeface="Calibri" charset="0"/>
                <a:cs typeface="Calibri" charset="0"/>
              </a:rPr>
              <a:t>t(15;17) (yani APL) </a:t>
            </a:r>
            <a:r>
              <a:rPr lang="tr-TR" sz="2000" dirty="0">
                <a:latin typeface="Comic Sans MS" panose="030F0702030302020204" pitchFamily="66" charset="0"/>
                <a:ea typeface="Calibri" charset="0"/>
                <a:cs typeface="Calibri" charset="0"/>
              </a:rPr>
              <a:t>ve </a:t>
            </a:r>
            <a:r>
              <a:rPr lang="tr-TR" sz="2000" dirty="0">
                <a:latin typeface="Comic Sans MS" panose="030F0702030302020204" pitchFamily="66" charset="0"/>
              </a:rPr>
              <a:t>NPM1 mutasyonu ile seyreden AML iyi </a:t>
            </a:r>
            <a:r>
              <a:rPr lang="tr-TR" sz="2000" dirty="0" err="1">
                <a:latin typeface="Comic Sans MS" panose="030F0702030302020204" pitchFamily="66" charset="0"/>
              </a:rPr>
              <a:t>prognostik</a:t>
            </a:r>
            <a:r>
              <a:rPr lang="tr-TR" sz="2000" dirty="0">
                <a:latin typeface="Comic Sans MS" panose="030F0702030302020204" pitchFamily="66" charset="0"/>
              </a:rPr>
              <a:t> gruptadır.</a:t>
            </a:r>
            <a:r>
              <a:rPr lang="tr-TR" sz="2000" dirty="0">
                <a:latin typeface="Comic Sans MS" panose="030F0702030302020204" pitchFamily="66" charset="0"/>
                <a:ea typeface="Calibri" charset="0"/>
                <a:cs typeface="Calibri" charset="0"/>
              </a:rPr>
              <a:t> </a:t>
            </a:r>
          </a:p>
          <a:p>
            <a:pPr marL="0" indent="0">
              <a:lnSpc>
                <a:spcPct val="150000"/>
              </a:lnSpc>
              <a:buNone/>
            </a:pPr>
            <a:r>
              <a:rPr lang="tr-TR" sz="2000" dirty="0">
                <a:latin typeface="Comic Sans MS" panose="030F0702030302020204" pitchFamily="66" charset="0"/>
                <a:ea typeface="Calibri" charset="0"/>
                <a:cs typeface="Calibri" charset="0"/>
              </a:rPr>
              <a:t>3- </a:t>
            </a:r>
            <a:r>
              <a:rPr lang="tr-TR" sz="2000" dirty="0">
                <a:latin typeface="Comic Sans MS" panose="030F0702030302020204" pitchFamily="66" charset="0"/>
              </a:rPr>
              <a:t>FLT-3 mutasyonu varlığında </a:t>
            </a:r>
            <a:r>
              <a:rPr lang="tr-TR" sz="2000" dirty="0" err="1">
                <a:latin typeface="Comic Sans MS" panose="030F0702030302020204" pitchFamily="66" charset="0"/>
              </a:rPr>
              <a:t>prognoz</a:t>
            </a:r>
            <a:r>
              <a:rPr lang="tr-TR" sz="2000" dirty="0">
                <a:latin typeface="Comic Sans MS" panose="030F0702030302020204" pitchFamily="66" charset="0"/>
              </a:rPr>
              <a:t> kötüleştirir.</a:t>
            </a:r>
          </a:p>
          <a:p>
            <a:pPr marL="0" indent="0">
              <a:lnSpc>
                <a:spcPct val="150000"/>
              </a:lnSpc>
              <a:buNone/>
            </a:pPr>
            <a:r>
              <a:rPr lang="tr-TR" sz="2000" dirty="0">
                <a:latin typeface="Comic Sans MS" panose="030F0702030302020204" pitchFamily="66" charset="0"/>
                <a:ea typeface="Calibri" charset="0"/>
                <a:cs typeface="Calibri" charset="0"/>
              </a:rPr>
              <a:t>4- </a:t>
            </a:r>
            <a:r>
              <a:rPr lang="tr-TR" sz="2000" dirty="0" err="1">
                <a:latin typeface="Comic Sans MS" panose="030F0702030302020204" pitchFamily="66" charset="0"/>
                <a:ea typeface="Calibri" charset="0"/>
                <a:cs typeface="Calibri" charset="0"/>
              </a:rPr>
              <a:t>Auer</a:t>
            </a:r>
            <a:r>
              <a:rPr lang="tr-TR" sz="2000" dirty="0">
                <a:latin typeface="Comic Sans MS" panose="030F0702030302020204" pitchFamily="66" charset="0"/>
                <a:ea typeface="Calibri" charset="0"/>
                <a:cs typeface="Calibri" charset="0"/>
              </a:rPr>
              <a:t> </a:t>
            </a:r>
            <a:r>
              <a:rPr lang="tr-TR" sz="2000" dirty="0" err="1">
                <a:latin typeface="Comic Sans MS" panose="030F0702030302020204" pitchFamily="66" charset="0"/>
                <a:ea typeface="Calibri" charset="0"/>
                <a:cs typeface="Calibri" charset="0"/>
              </a:rPr>
              <a:t>rod</a:t>
            </a:r>
            <a:r>
              <a:rPr lang="tr-TR" sz="2000" dirty="0">
                <a:latin typeface="Comic Sans MS" panose="030F0702030302020204" pitchFamily="66" charset="0"/>
                <a:ea typeface="Calibri" charset="0"/>
                <a:cs typeface="Calibri" charset="0"/>
              </a:rPr>
              <a:t> en yoğun AML M2 ve M3’de görülür.</a:t>
            </a:r>
          </a:p>
          <a:p>
            <a:pPr marL="0" indent="0">
              <a:lnSpc>
                <a:spcPct val="150000"/>
              </a:lnSpc>
              <a:buNone/>
            </a:pPr>
            <a:r>
              <a:rPr lang="tr-TR" sz="2000" dirty="0">
                <a:latin typeface="Comic Sans MS" panose="030F0702030302020204" pitchFamily="66" charset="0"/>
                <a:ea typeface="Calibri" charset="0"/>
                <a:cs typeface="Calibri" charset="0"/>
              </a:rPr>
              <a:t>5- </a:t>
            </a:r>
            <a:r>
              <a:rPr lang="tr-TR" sz="2000" dirty="0" err="1">
                <a:latin typeface="Comic Sans MS" panose="030F0702030302020204" pitchFamily="66" charset="0"/>
                <a:ea typeface="Calibri" charset="0"/>
                <a:cs typeface="Calibri" charset="0"/>
              </a:rPr>
              <a:t>APLde</a:t>
            </a:r>
            <a:r>
              <a:rPr lang="tr-TR" sz="2000" dirty="0">
                <a:latin typeface="Comic Sans MS" panose="030F0702030302020204" pitchFamily="66" charset="0"/>
                <a:ea typeface="Calibri" charset="0"/>
                <a:cs typeface="Calibri" charset="0"/>
              </a:rPr>
              <a:t> DİK sık görülen komplikasyondur. APL akut dönem atlatıldıktan sonra tedavi en iyi </a:t>
            </a:r>
            <a:r>
              <a:rPr lang="tr-TR" sz="2000" dirty="0" err="1">
                <a:latin typeface="Comic Sans MS" panose="030F0702030302020204" pitchFamily="66" charset="0"/>
                <a:ea typeface="Calibri" charset="0"/>
                <a:cs typeface="Calibri" charset="0"/>
              </a:rPr>
              <a:t>prognoza</a:t>
            </a:r>
            <a:r>
              <a:rPr lang="tr-TR" sz="2000" dirty="0">
                <a:latin typeface="Comic Sans MS" panose="030F0702030302020204" pitchFamily="66" charset="0"/>
                <a:ea typeface="Calibri" charset="0"/>
                <a:cs typeface="Calibri" charset="0"/>
              </a:rPr>
              <a:t> sahiptir.  APL tedavisinde </a:t>
            </a:r>
            <a:r>
              <a:rPr lang="tr-TR" sz="2000" dirty="0" err="1">
                <a:latin typeface="Comic Sans MS" panose="030F0702030302020204" pitchFamily="66" charset="0"/>
                <a:ea typeface="Calibri" charset="0"/>
                <a:cs typeface="Calibri" charset="0"/>
              </a:rPr>
              <a:t>all</a:t>
            </a:r>
            <a:r>
              <a:rPr lang="tr-TR" sz="2000" dirty="0">
                <a:latin typeface="Comic Sans MS" panose="030F0702030302020204" pitchFamily="66" charset="0"/>
                <a:ea typeface="Calibri" charset="0"/>
                <a:cs typeface="Calibri" charset="0"/>
              </a:rPr>
              <a:t> trans </a:t>
            </a:r>
            <a:r>
              <a:rPr lang="tr-TR" sz="2000" dirty="0" err="1">
                <a:latin typeface="Comic Sans MS" panose="030F0702030302020204" pitchFamily="66" charset="0"/>
                <a:ea typeface="Calibri" charset="0"/>
                <a:cs typeface="Calibri" charset="0"/>
              </a:rPr>
              <a:t>retinoik</a:t>
            </a:r>
            <a:r>
              <a:rPr lang="tr-TR" sz="2000" dirty="0">
                <a:latin typeface="Comic Sans MS" panose="030F0702030302020204" pitchFamily="66" charset="0"/>
                <a:ea typeface="Calibri" charset="0"/>
                <a:cs typeface="Calibri" charset="0"/>
              </a:rPr>
              <a:t> asit ve arsenik kullanılır. </a:t>
            </a:r>
          </a:p>
          <a:p>
            <a:pPr marL="0" indent="0">
              <a:lnSpc>
                <a:spcPct val="150000"/>
              </a:lnSpc>
              <a:buNone/>
            </a:pPr>
            <a:endParaRPr lang="tr-TR" sz="2000" dirty="0">
              <a:latin typeface="Comic Sans MS" panose="030F0702030302020204" pitchFamily="66" charset="0"/>
            </a:endParaRPr>
          </a:p>
        </p:txBody>
      </p:sp>
    </p:spTree>
    <p:extLst>
      <p:ext uri="{BB962C8B-B14F-4D97-AF65-F5344CB8AC3E}">
        <p14:creationId xmlns:p14="http://schemas.microsoft.com/office/powerpoint/2010/main" val="14599361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solidFill>
                  <a:srgbClr val="C00000"/>
                </a:solidFill>
                <a:latin typeface="Comic Sans MS" panose="030F0702030302020204" pitchFamily="66" charset="0"/>
              </a:rPr>
              <a:t>ALL ilişkili notlar:</a:t>
            </a:r>
            <a:endParaRPr lang="tr-TR" sz="3600" b="1" dirty="0">
              <a:solidFill>
                <a:srgbClr val="C00000"/>
              </a:solidFill>
              <a:latin typeface="Comic Sans MS" panose="030F0702030302020204" pitchFamily="66" charset="0"/>
            </a:endParaRPr>
          </a:p>
        </p:txBody>
      </p:sp>
      <p:sp>
        <p:nvSpPr>
          <p:cNvPr id="3" name="İçerik Yer Tutucusu 2"/>
          <p:cNvSpPr>
            <a:spLocks noGrp="1"/>
          </p:cNvSpPr>
          <p:nvPr>
            <p:ph idx="1"/>
          </p:nvPr>
        </p:nvSpPr>
        <p:spPr>
          <a:xfrm>
            <a:off x="675640" y="1510665"/>
            <a:ext cx="11363960" cy="4351338"/>
          </a:xfrm>
        </p:spPr>
        <p:txBody>
          <a:bodyPr>
            <a:normAutofit fontScale="92500" lnSpcReduction="20000"/>
          </a:bodyPr>
          <a:lstStyle/>
          <a:p>
            <a:pPr>
              <a:lnSpc>
                <a:spcPct val="150000"/>
              </a:lnSpc>
            </a:pPr>
            <a:r>
              <a:rPr lang="tr-TR" sz="2000" dirty="0" err="1" smtClean="0">
                <a:latin typeface="Comic Sans MS" panose="030F0702030302020204" pitchFamily="66" charset="0"/>
              </a:rPr>
              <a:t>ALL’de</a:t>
            </a:r>
            <a:r>
              <a:rPr lang="tr-TR" sz="2000" dirty="0" smtClean="0">
                <a:latin typeface="Comic Sans MS" panose="030F0702030302020204" pitchFamily="66" charset="0"/>
              </a:rPr>
              <a:t> lenf </a:t>
            </a:r>
            <a:r>
              <a:rPr lang="tr-TR" sz="2000" dirty="0" err="1" smtClean="0">
                <a:latin typeface="Comic Sans MS" panose="030F0702030302020204" pitchFamily="66" charset="0"/>
              </a:rPr>
              <a:t>nodu</a:t>
            </a:r>
            <a:r>
              <a:rPr lang="tr-TR" sz="2000" dirty="0" smtClean="0">
                <a:latin typeface="Comic Sans MS" panose="030F0702030302020204" pitchFamily="66" charset="0"/>
              </a:rPr>
              <a:t> tutulumu (</a:t>
            </a:r>
            <a:r>
              <a:rPr lang="tr-TR" sz="2000" dirty="0" err="1" smtClean="0">
                <a:latin typeface="Comic Sans MS" panose="030F0702030302020204" pitchFamily="66" charset="0"/>
              </a:rPr>
              <a:t>lenfadenopati</a:t>
            </a:r>
            <a:r>
              <a:rPr lang="tr-TR" sz="2000" dirty="0" smtClean="0">
                <a:latin typeface="Comic Sans MS" panose="030F0702030302020204" pitchFamily="66" charset="0"/>
              </a:rPr>
              <a:t>), </a:t>
            </a:r>
            <a:r>
              <a:rPr lang="tr-TR" sz="2000" dirty="0" err="1" smtClean="0">
                <a:latin typeface="Comic Sans MS" panose="030F0702030302020204" pitchFamily="66" charset="0"/>
              </a:rPr>
              <a:t>splenomegali</a:t>
            </a:r>
            <a:r>
              <a:rPr lang="tr-TR" sz="2000" dirty="0" smtClean="0">
                <a:latin typeface="Comic Sans MS" panose="030F0702030302020204" pitchFamily="66" charset="0"/>
              </a:rPr>
              <a:t>, </a:t>
            </a:r>
            <a:r>
              <a:rPr lang="tr-TR" sz="2000" dirty="0" err="1" smtClean="0">
                <a:latin typeface="Comic Sans MS" panose="030F0702030302020204" pitchFamily="66" charset="0"/>
              </a:rPr>
              <a:t>mediastinal</a:t>
            </a:r>
            <a:r>
              <a:rPr lang="tr-TR" sz="2000" dirty="0" smtClean="0">
                <a:latin typeface="Comic Sans MS" panose="030F0702030302020204" pitchFamily="66" charset="0"/>
              </a:rPr>
              <a:t> kitle, santral sinir sistemi tutulumu ve TESTİS tutulumu sık olarak karşılaşılabilir. </a:t>
            </a:r>
          </a:p>
          <a:p>
            <a:pPr>
              <a:lnSpc>
                <a:spcPct val="150000"/>
              </a:lnSpc>
            </a:pPr>
            <a:r>
              <a:rPr lang="tr-TR" sz="2000" dirty="0" smtClean="0">
                <a:latin typeface="Comic Sans MS" panose="030F0702030302020204" pitchFamily="66" charset="0"/>
              </a:rPr>
              <a:t>B-ALL, T-</a:t>
            </a:r>
            <a:r>
              <a:rPr lang="tr-TR" sz="2000" dirty="0" err="1" smtClean="0">
                <a:latin typeface="Comic Sans MS" panose="030F0702030302020204" pitchFamily="66" charset="0"/>
              </a:rPr>
              <a:t>ALL’den</a:t>
            </a:r>
            <a:r>
              <a:rPr lang="tr-TR" sz="2000" dirty="0" smtClean="0">
                <a:latin typeface="Comic Sans MS" panose="030F0702030302020204" pitchFamily="66" charset="0"/>
              </a:rPr>
              <a:t> daha sık görülür. </a:t>
            </a:r>
          </a:p>
          <a:p>
            <a:pPr>
              <a:lnSpc>
                <a:spcPct val="150000"/>
              </a:lnSpc>
            </a:pPr>
            <a:r>
              <a:rPr lang="tr-TR" sz="2000" dirty="0" err="1" smtClean="0">
                <a:latin typeface="Comic Sans MS" panose="030F0702030302020204" pitchFamily="66" charset="0"/>
              </a:rPr>
              <a:t>Prognoz</a:t>
            </a:r>
            <a:r>
              <a:rPr lang="tr-TR" sz="2000" dirty="0" smtClean="0">
                <a:latin typeface="Comic Sans MS" panose="030F0702030302020204" pitchFamily="66" charset="0"/>
              </a:rPr>
              <a:t> T-ALL de daha kötüdür. </a:t>
            </a:r>
          </a:p>
          <a:p>
            <a:pPr>
              <a:lnSpc>
                <a:spcPct val="150000"/>
              </a:lnSpc>
            </a:pPr>
            <a:r>
              <a:rPr lang="tr-TR" sz="2000" dirty="0" smtClean="0">
                <a:latin typeface="Comic Sans MS" panose="030F0702030302020204" pitchFamily="66" charset="0"/>
              </a:rPr>
              <a:t>Lökosit </a:t>
            </a:r>
            <a:r>
              <a:rPr lang="tr-TR" sz="2000" dirty="0">
                <a:latin typeface="Comic Sans MS" panose="030F0702030302020204" pitchFamily="66" charset="0"/>
              </a:rPr>
              <a:t>sayısı T-</a:t>
            </a:r>
            <a:r>
              <a:rPr lang="tr-TR" sz="2000" dirty="0" err="1">
                <a:latin typeface="Comic Sans MS" panose="030F0702030302020204" pitchFamily="66" charset="0"/>
              </a:rPr>
              <a:t>ALL’de</a:t>
            </a:r>
            <a:r>
              <a:rPr lang="tr-TR" sz="2000" dirty="0">
                <a:latin typeface="Comic Sans MS" panose="030F0702030302020204" pitchFamily="66" charset="0"/>
              </a:rPr>
              <a:t> çok daha </a:t>
            </a:r>
            <a:r>
              <a:rPr lang="tr-TR" sz="2000" dirty="0" smtClean="0">
                <a:latin typeface="Comic Sans MS" panose="030F0702030302020204" pitchFamily="66" charset="0"/>
              </a:rPr>
              <a:t>yüksektir.</a:t>
            </a:r>
          </a:p>
          <a:p>
            <a:pPr>
              <a:lnSpc>
                <a:spcPct val="150000"/>
              </a:lnSpc>
            </a:pPr>
            <a:r>
              <a:rPr lang="tr-TR" sz="2000" dirty="0" smtClean="0">
                <a:latin typeface="Comic Sans MS" panose="030F0702030302020204" pitchFamily="66" charset="0"/>
              </a:rPr>
              <a:t>t(9:22) yani </a:t>
            </a:r>
            <a:r>
              <a:rPr lang="tr-TR" sz="2000" dirty="0" err="1" smtClean="0">
                <a:latin typeface="Comic Sans MS" panose="030F0702030302020204" pitchFamily="66" charset="0"/>
              </a:rPr>
              <a:t>Philedelphia</a:t>
            </a:r>
            <a:r>
              <a:rPr lang="tr-TR" sz="2000" dirty="0" smtClean="0">
                <a:latin typeface="Comic Sans MS" panose="030F0702030302020204" pitchFamily="66" charset="0"/>
              </a:rPr>
              <a:t> kromozomun varlığı kötü </a:t>
            </a:r>
            <a:r>
              <a:rPr lang="tr-TR" sz="2000" dirty="0" err="1" smtClean="0">
                <a:latin typeface="Comic Sans MS" panose="030F0702030302020204" pitchFamily="66" charset="0"/>
              </a:rPr>
              <a:t>prognozla</a:t>
            </a:r>
            <a:r>
              <a:rPr lang="tr-TR" sz="2000" dirty="0" smtClean="0">
                <a:latin typeface="Comic Sans MS" panose="030F0702030302020204" pitchFamily="66" charset="0"/>
              </a:rPr>
              <a:t> birliktedir. </a:t>
            </a:r>
            <a:r>
              <a:rPr lang="tr-TR" sz="2000" dirty="0" err="1" smtClean="0">
                <a:latin typeface="Comic Sans MS" panose="030F0702030302020204" pitchFamily="66" charset="0"/>
              </a:rPr>
              <a:t>Hipodiploidi</a:t>
            </a:r>
            <a:r>
              <a:rPr lang="tr-TR" sz="2000" dirty="0" smtClean="0">
                <a:latin typeface="Comic Sans MS" panose="030F0702030302020204" pitchFamily="66" charset="0"/>
              </a:rPr>
              <a:t> de kötü </a:t>
            </a:r>
            <a:r>
              <a:rPr lang="tr-TR" sz="2000" dirty="0" err="1" smtClean="0">
                <a:latin typeface="Comic Sans MS" panose="030F0702030302020204" pitchFamily="66" charset="0"/>
              </a:rPr>
              <a:t>prognostik</a:t>
            </a:r>
            <a:endParaRPr lang="tr-TR" sz="2000" dirty="0" smtClean="0">
              <a:latin typeface="Comic Sans MS" panose="030F0702030302020204" pitchFamily="66" charset="0"/>
            </a:endParaRPr>
          </a:p>
          <a:p>
            <a:pPr>
              <a:lnSpc>
                <a:spcPct val="150000"/>
              </a:lnSpc>
            </a:pPr>
            <a:r>
              <a:rPr lang="tr-TR" sz="2000" dirty="0" smtClean="0">
                <a:latin typeface="Comic Sans MS" panose="030F0702030302020204" pitchFamily="66" charset="0"/>
              </a:rPr>
              <a:t>Çocuk çağı </a:t>
            </a:r>
            <a:r>
              <a:rPr lang="tr-TR" sz="2000" dirty="0" err="1" smtClean="0">
                <a:latin typeface="Comic Sans MS" panose="030F0702030302020204" pitchFamily="66" charset="0"/>
              </a:rPr>
              <a:t>ALL’sinde</a:t>
            </a:r>
            <a:r>
              <a:rPr lang="tr-TR" sz="2000" dirty="0" smtClean="0">
                <a:latin typeface="Comic Sans MS" panose="030F0702030302020204" pitchFamily="66" charset="0"/>
              </a:rPr>
              <a:t> kür şansı yüksek iken erişkinlerde düşüktür. Erişkinlerden 5 yıllık </a:t>
            </a:r>
            <a:r>
              <a:rPr lang="tr-TR" sz="2000" dirty="0" err="1" smtClean="0">
                <a:latin typeface="Comic Sans MS" panose="030F0702030302020204" pitchFamily="66" charset="0"/>
              </a:rPr>
              <a:t>sağkalım</a:t>
            </a:r>
            <a:r>
              <a:rPr lang="tr-TR" sz="2000" dirty="0" smtClean="0">
                <a:latin typeface="Comic Sans MS" panose="030F0702030302020204" pitchFamily="66" charset="0"/>
              </a:rPr>
              <a:t> oranı %30 </a:t>
            </a:r>
            <a:endParaRPr lang="tr-TR" sz="2000" dirty="0">
              <a:latin typeface="Comic Sans MS" panose="030F0702030302020204" pitchFamily="66" charset="0"/>
            </a:endParaRPr>
          </a:p>
          <a:p>
            <a:pPr>
              <a:lnSpc>
                <a:spcPct val="150000"/>
              </a:lnSpc>
            </a:pPr>
            <a:endParaRPr lang="tr-TR" sz="2000" dirty="0">
              <a:latin typeface="Comic Sans MS" panose="030F0702030302020204" pitchFamily="66" charset="0"/>
            </a:endParaRPr>
          </a:p>
        </p:txBody>
      </p:sp>
    </p:spTree>
    <p:extLst>
      <p:ext uri="{BB962C8B-B14F-4D97-AF65-F5344CB8AC3E}">
        <p14:creationId xmlns:p14="http://schemas.microsoft.com/office/powerpoint/2010/main" val="42701476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49163" y="2413686"/>
            <a:ext cx="7877431" cy="963827"/>
          </a:xfrm>
        </p:spPr>
        <p:txBody>
          <a:bodyPr>
            <a:normAutofit/>
          </a:bodyPr>
          <a:lstStyle/>
          <a:p>
            <a:pPr marL="0" indent="0">
              <a:buNone/>
            </a:pPr>
            <a:r>
              <a:rPr lang="tr-TR" sz="6000" dirty="0" smtClean="0">
                <a:latin typeface="Comic Sans MS" panose="030F0702030302020204" pitchFamily="66" charset="0"/>
              </a:rPr>
              <a:t>Sorular &amp;  Yorumlar</a:t>
            </a:r>
            <a:endParaRPr lang="tr-TR" sz="6000" dirty="0">
              <a:latin typeface="Comic Sans MS" panose="030F0702030302020204" pitchFamily="66" charset="0"/>
            </a:endParaRPr>
          </a:p>
        </p:txBody>
      </p:sp>
    </p:spTree>
    <p:extLst>
      <p:ext uri="{BB962C8B-B14F-4D97-AF65-F5344CB8AC3E}">
        <p14:creationId xmlns:p14="http://schemas.microsoft.com/office/powerpoint/2010/main" val="3540744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3173</Words>
  <Application>Microsoft Office PowerPoint</Application>
  <PresentationFormat>Geniş ekran</PresentationFormat>
  <Paragraphs>597</Paragraphs>
  <Slides>53</Slides>
  <Notes>19</Notes>
  <HiddenSlides>0</HiddenSlides>
  <MMClips>0</MMClips>
  <ScaleCrop>false</ScaleCrop>
  <HeadingPairs>
    <vt:vector size="8" baseType="variant">
      <vt:variant>
        <vt:lpstr>Kullanılan Yazı Tipleri</vt:lpstr>
      </vt:variant>
      <vt:variant>
        <vt:i4>11</vt:i4>
      </vt:variant>
      <vt:variant>
        <vt:lpstr>Tema</vt:lpstr>
      </vt:variant>
      <vt:variant>
        <vt:i4>1</vt:i4>
      </vt:variant>
      <vt:variant>
        <vt:lpstr>Eklenmiş OLE Hizmet Programları</vt:lpstr>
      </vt:variant>
      <vt:variant>
        <vt:i4>1</vt:i4>
      </vt:variant>
      <vt:variant>
        <vt:lpstr>Slayt Başlıkları</vt:lpstr>
      </vt:variant>
      <vt:variant>
        <vt:i4>53</vt:i4>
      </vt:variant>
    </vt:vector>
  </HeadingPairs>
  <TitlesOfParts>
    <vt:vector size="66" baseType="lpstr">
      <vt:lpstr>MS PGothic</vt:lpstr>
      <vt:lpstr>MS PGothic</vt:lpstr>
      <vt:lpstr>Arial</vt:lpstr>
      <vt:lpstr>Calibri</vt:lpstr>
      <vt:lpstr>Calibri Light</vt:lpstr>
      <vt:lpstr>Comic Sans MS</vt:lpstr>
      <vt:lpstr>Footlight MT Light</vt:lpstr>
      <vt:lpstr>Mangal</vt:lpstr>
      <vt:lpstr>Symbol</vt:lpstr>
      <vt:lpstr>Times New Roman</vt:lpstr>
      <vt:lpstr>Wingdings</vt:lpstr>
      <vt:lpstr>Office Teması</vt:lpstr>
      <vt:lpstr>Photo Editor Fotoğrafı</vt:lpstr>
      <vt:lpstr>LÖSEMİLER</vt:lpstr>
      <vt:lpstr>PowerPoint Sunusu</vt:lpstr>
      <vt:lpstr>Tarihçe</vt:lpstr>
      <vt:lpstr>  Myeloid maturasyon</vt:lpstr>
      <vt:lpstr>Lösemi</vt:lpstr>
      <vt:lpstr>Epidemiyoloji</vt:lpstr>
      <vt:lpstr> Etyoloji &amp; risk faktörleri</vt:lpstr>
      <vt:lpstr>Patogenez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WHO: Dünya Sağlık Örgütü (2016) </vt:lpstr>
      <vt:lpstr>ALL  FAB (French–American–British) sınıflaması</vt:lpstr>
      <vt:lpstr> WHO sınıflaması (2016)</vt:lpstr>
      <vt:lpstr> Klinik Özellikler</vt:lpstr>
      <vt:lpstr>PowerPoint Sunusu</vt:lpstr>
      <vt:lpstr>PowerPoint Sunusu</vt:lpstr>
      <vt:lpstr>PowerPoint Sunusu</vt:lpstr>
      <vt:lpstr>PowerPoint Sunusu</vt:lpstr>
      <vt:lpstr>PowerPoint Sunusu</vt:lpstr>
      <vt:lpstr>PowerPoint Sunusu</vt:lpstr>
      <vt:lpstr>PowerPoint Sunusu</vt:lpstr>
      <vt:lpstr>Akut Lösemilerde  klinik özellikler</vt:lpstr>
      <vt:lpstr>PowerPoint Sunusu</vt:lpstr>
      <vt:lpstr>PowerPoint Sunusu</vt:lpstr>
      <vt:lpstr>Akut lösemi tanısı (kesin tanı)</vt:lpstr>
      <vt:lpstr>PowerPoint Sunusu</vt:lpstr>
      <vt:lpstr>Akut lösemi tanısı</vt:lpstr>
      <vt:lpstr>PowerPoint Sunusu</vt:lpstr>
      <vt:lpstr>PowerPoint Sunusu</vt:lpstr>
      <vt:lpstr>Akut lösemi tanısı</vt:lpstr>
      <vt:lpstr>İmmunsitokimya</vt:lpstr>
      <vt:lpstr>İmmunfenotiplendirme</vt:lpstr>
      <vt:lpstr>İmmunfenotiplendirme Flow sitometri </vt:lpstr>
      <vt:lpstr>Akut lösemi tanısı</vt:lpstr>
      <vt:lpstr>Genetik çalışmalar</vt:lpstr>
      <vt:lpstr>Çeşitli genetik anormallikler</vt:lpstr>
      <vt:lpstr>PowerPoint Sunusu</vt:lpstr>
      <vt:lpstr>PowerPoint Sunusu</vt:lpstr>
      <vt:lpstr>PowerPoint Sunusu</vt:lpstr>
      <vt:lpstr>PowerPoint Sunusu</vt:lpstr>
      <vt:lpstr>PowerPoint Sunusu</vt:lpstr>
      <vt:lpstr>Destek tedavisi</vt:lpstr>
      <vt:lpstr>AML ile ilgili notlar:</vt:lpstr>
      <vt:lpstr>ALL ilişkili notlar: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Mustafa çetin</cp:lastModifiedBy>
  <cp:revision>63</cp:revision>
  <dcterms:created xsi:type="dcterms:W3CDTF">2017-11-25T08:23:13Z</dcterms:created>
  <dcterms:modified xsi:type="dcterms:W3CDTF">2018-12-04T11:46:59Z</dcterms:modified>
</cp:coreProperties>
</file>