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media/image2.jpg" ContentType="image/jpg"/>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xml" ContentType="application/vnd.openxmlformats-officedocument.presentationml.tags+xml"/>
  <Override PartName="/ppt/notesSlides/notesSlide8.xml" ContentType="application/vnd.openxmlformats-officedocument.presentationml.notesSlide+xml"/>
  <Override PartName="/ppt/tags/tag2.xml" ContentType="application/vnd.openxmlformats-officedocument.presentationml.tags+xml"/>
  <Override PartName="/ppt/notesSlides/notesSlide9.xml" ContentType="application/vnd.openxmlformats-officedocument.presentationml.notesSlide+xml"/>
  <Override PartName="/ppt/tags/tag3.xml" ContentType="application/vnd.openxmlformats-officedocument.presentationml.tags+xml"/>
  <Override PartName="/ppt/notesSlides/notesSlide10.xml" ContentType="application/vnd.openxmlformats-officedocument.presentationml.notesSlide+xml"/>
  <Override PartName="/ppt/tags/tag4.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media/image19.jpg" ContentType="image/jpg"/>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357" r:id="rId2"/>
    <p:sldId id="260" r:id="rId3"/>
    <p:sldId id="326" r:id="rId4"/>
    <p:sldId id="261" r:id="rId5"/>
    <p:sldId id="259" r:id="rId6"/>
    <p:sldId id="336" r:id="rId7"/>
    <p:sldId id="341" r:id="rId8"/>
    <p:sldId id="359" r:id="rId9"/>
    <p:sldId id="375" r:id="rId10"/>
    <p:sldId id="376" r:id="rId11"/>
    <p:sldId id="388" r:id="rId12"/>
    <p:sldId id="337" r:id="rId13"/>
    <p:sldId id="339" r:id="rId14"/>
    <p:sldId id="380" r:id="rId15"/>
    <p:sldId id="360" r:id="rId16"/>
    <p:sldId id="350" r:id="rId17"/>
    <p:sldId id="351" r:id="rId18"/>
    <p:sldId id="395" r:id="rId19"/>
    <p:sldId id="361" r:id="rId20"/>
    <p:sldId id="348" r:id="rId21"/>
    <p:sldId id="389" r:id="rId22"/>
    <p:sldId id="390" r:id="rId23"/>
    <p:sldId id="391" r:id="rId24"/>
    <p:sldId id="392" r:id="rId25"/>
    <p:sldId id="385" r:id="rId26"/>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0000FF"/>
    <a:srgbClr val="F65E00"/>
    <a:srgbClr val="629DD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Orta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E171933-4619-4E11-9A3F-F7608DF75F80}" styleName="Orta Stil 1 - Vurgu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892" autoAdjust="0"/>
    <p:restoredTop sz="94660"/>
  </p:normalViewPr>
  <p:slideViewPr>
    <p:cSldViewPr snapToGrid="0">
      <p:cViewPr varScale="1">
        <p:scale>
          <a:sx n="89" d="100"/>
          <a:sy n="89" d="100"/>
        </p:scale>
        <p:origin x="66" y="198"/>
      </p:cViewPr>
      <p:guideLst/>
    </p:cSldViewPr>
  </p:slideViewPr>
  <p:notesTextViewPr>
    <p:cViewPr>
      <p:scale>
        <a:sx n="1" d="1"/>
        <a:sy n="1" d="1"/>
      </p:scale>
      <p:origin x="0" y="0"/>
    </p:cViewPr>
  </p:notesTextViewPr>
  <p:sorterViewPr>
    <p:cViewPr>
      <p:scale>
        <a:sx n="100" d="100"/>
        <a:sy n="100" d="100"/>
      </p:scale>
      <p:origin x="0" y="-391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4B7276-81A7-4960-963A-796899F66613}" type="datetimeFigureOut">
              <a:rPr lang="tr-TR" smtClean="0"/>
              <a:t>25.12.2017</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401EBE-9094-4C23-BB13-C6226F5D80C7}" type="slidenum">
              <a:rPr lang="tr-TR" smtClean="0"/>
              <a:t>‹#›</a:t>
            </a:fld>
            <a:endParaRPr lang="tr-TR"/>
          </a:p>
        </p:txBody>
      </p:sp>
    </p:spTree>
    <p:extLst>
      <p:ext uri="{BB962C8B-B14F-4D97-AF65-F5344CB8AC3E}">
        <p14:creationId xmlns:p14="http://schemas.microsoft.com/office/powerpoint/2010/main" val="8602470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uptodate.com/contents/image?imageKey=HEME/70851&amp;topicKey=HEME/88648&amp;rank=5~150&amp;source=see_link&amp;search=non+immune+hemolytic+anemia"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www.uptodate.com/contents/approach-to-the-patient-with-suspected-ttp-hus-or-other-thrombotic-microangiopathy-tma/abstract/1"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1"/>
          <p:cNvSpPr>
            <a:spLocks noGrp="1" noChangeArrowheads="1"/>
          </p:cNvSpPr>
          <p:nvPr>
            <p:ph type="dt" idx="1"/>
          </p:nvPr>
        </p:nvSpPr>
        <p:spPr>
          <a:ln/>
        </p:spPr>
        <p:txBody>
          <a:bodyPr/>
          <a:lstStyle/>
          <a:p>
            <a:fld id="{0A1A94F3-58C9-3F4B-8BBA-27994CFD6150}" type="datetime1">
              <a:rPr lang="en-US"/>
              <a:pPr/>
              <a:t>12/25/2017</a:t>
            </a:fld>
            <a:endParaRPr lang="en-US"/>
          </a:p>
        </p:txBody>
      </p:sp>
      <p:sp>
        <p:nvSpPr>
          <p:cNvPr id="7" name="Rectangle 13"/>
          <p:cNvSpPr>
            <a:spLocks noGrp="1" noChangeArrowheads="1"/>
          </p:cNvSpPr>
          <p:nvPr>
            <p:ph type="sldNum" sz="quarter" idx="5"/>
          </p:nvPr>
        </p:nvSpPr>
        <p:spPr>
          <a:ln/>
        </p:spPr>
        <p:txBody>
          <a:bodyPr/>
          <a:lstStyle/>
          <a:p>
            <a:fld id="{FA163791-BE90-FB48-B287-69EECBC645D5}" type="slidenum">
              <a:rPr lang="en-US"/>
              <a:pPr/>
              <a:t>2</a:t>
            </a:fld>
            <a:endParaRPr lang="en-US"/>
          </a:p>
        </p:txBody>
      </p:sp>
      <p:sp>
        <p:nvSpPr>
          <p:cNvPr id="706562" name="Rectangle 2"/>
          <p:cNvSpPr>
            <a:spLocks noGrp="1" noRot="1" noChangeAspect="1" noChangeArrowheads="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sp>
      <p:sp>
        <p:nvSpPr>
          <p:cNvPr id="706563"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txBody>
          <a:bodyPr/>
          <a:lstStyle/>
          <a:p>
            <a:r>
              <a:rPr kumimoji="1" lang="tr-TR" sz="1200" b="1" kern="1200" dirty="0" err="1" smtClean="0">
                <a:solidFill>
                  <a:schemeClr val="tx1"/>
                </a:solidFill>
                <a:effectLst/>
                <a:latin typeface="Arial" pitchFamily="87" charset="0"/>
                <a:ea typeface="+mn-ea"/>
                <a:cs typeface="+mn-cs"/>
              </a:rPr>
              <a:t>Microangiopathic</a:t>
            </a:r>
            <a:r>
              <a:rPr kumimoji="1" lang="tr-TR" sz="1200" b="1" kern="1200" dirty="0" smtClean="0">
                <a:solidFill>
                  <a:schemeClr val="tx1"/>
                </a:solidFill>
                <a:effectLst/>
                <a:latin typeface="Arial" pitchFamily="87" charset="0"/>
                <a:ea typeface="+mn-ea"/>
                <a:cs typeface="+mn-cs"/>
              </a:rPr>
              <a:t> </a:t>
            </a:r>
            <a:r>
              <a:rPr kumimoji="1" lang="tr-TR" sz="1200" b="1" kern="1200" dirty="0" err="1" smtClean="0">
                <a:solidFill>
                  <a:schemeClr val="tx1"/>
                </a:solidFill>
                <a:effectLst/>
                <a:latin typeface="Arial" pitchFamily="87" charset="0"/>
                <a:ea typeface="+mn-ea"/>
                <a:cs typeface="+mn-cs"/>
              </a:rPr>
              <a:t>hemolytic</a:t>
            </a:r>
            <a:r>
              <a:rPr kumimoji="1" lang="tr-TR" sz="1200" b="1" kern="1200" dirty="0" smtClean="0">
                <a:solidFill>
                  <a:schemeClr val="tx1"/>
                </a:solidFill>
                <a:effectLst/>
                <a:latin typeface="Arial" pitchFamily="87" charset="0"/>
                <a:ea typeface="+mn-ea"/>
                <a:cs typeface="+mn-cs"/>
              </a:rPr>
              <a:t> </a:t>
            </a:r>
            <a:r>
              <a:rPr kumimoji="1" lang="tr-TR" sz="1200" b="1" kern="1200" dirty="0" err="1" smtClean="0">
                <a:solidFill>
                  <a:schemeClr val="tx1"/>
                </a:solidFill>
                <a:effectLst/>
                <a:latin typeface="Arial" pitchFamily="87" charset="0"/>
                <a:ea typeface="+mn-ea"/>
                <a:cs typeface="+mn-cs"/>
              </a:rPr>
              <a:t>anemia</a:t>
            </a:r>
            <a:r>
              <a:rPr kumimoji="1" lang="tr-TR" sz="1200" b="1" kern="1200" dirty="0" smtClean="0">
                <a:solidFill>
                  <a:schemeClr val="tx1"/>
                </a:solidFill>
                <a:effectLst/>
                <a:latin typeface="Arial" pitchFamily="87" charset="0"/>
                <a:ea typeface="+mn-ea"/>
                <a:cs typeface="+mn-cs"/>
              </a:rPr>
              <a:t> (MAHA)</a:t>
            </a:r>
            <a:r>
              <a:rPr kumimoji="1" lang="tr-TR" sz="1200" kern="1200" dirty="0" smtClean="0">
                <a:solidFill>
                  <a:schemeClr val="tx1"/>
                </a:solidFill>
                <a:effectLst/>
                <a:latin typeface="Arial" pitchFamily="87" charset="0"/>
                <a:ea typeface="+mn-ea"/>
                <a:cs typeface="+mn-cs"/>
              </a:rPr>
              <a:t> — MAHA is a </a:t>
            </a:r>
            <a:r>
              <a:rPr kumimoji="1" lang="tr-TR" sz="1200" kern="1200" dirty="0" err="1" smtClean="0">
                <a:solidFill>
                  <a:schemeClr val="tx1"/>
                </a:solidFill>
                <a:effectLst/>
                <a:latin typeface="Arial" pitchFamily="87" charset="0"/>
                <a:ea typeface="+mn-ea"/>
                <a:cs typeface="+mn-cs"/>
              </a:rPr>
              <a:t>descriptive</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term</a:t>
            </a:r>
            <a:r>
              <a:rPr kumimoji="1" lang="tr-TR" sz="1200" kern="1200" dirty="0" smtClean="0">
                <a:solidFill>
                  <a:schemeClr val="tx1"/>
                </a:solidFill>
                <a:effectLst/>
                <a:latin typeface="Arial" pitchFamily="87" charset="0"/>
                <a:ea typeface="+mn-ea"/>
                <a:cs typeface="+mn-cs"/>
              </a:rPr>
              <a:t> for non-</a:t>
            </a:r>
            <a:r>
              <a:rPr kumimoji="1" lang="tr-TR" sz="1200" kern="1200" dirty="0" err="1" smtClean="0">
                <a:solidFill>
                  <a:schemeClr val="tx1"/>
                </a:solidFill>
                <a:effectLst/>
                <a:latin typeface="Arial" pitchFamily="87" charset="0"/>
                <a:ea typeface="+mn-ea"/>
                <a:cs typeface="+mn-cs"/>
              </a:rPr>
              <a:t>immune</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hemolysis</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ie</a:t>
            </a:r>
            <a:r>
              <a:rPr kumimoji="1" lang="tr-TR" sz="1200" kern="1200" dirty="0" smtClean="0">
                <a:solidFill>
                  <a:schemeClr val="tx1"/>
                </a:solidFill>
                <a:effectLst/>
                <a:latin typeface="Arial" pitchFamily="87" charset="0"/>
                <a:ea typeface="+mn-ea"/>
                <a:cs typeface="+mn-cs"/>
              </a:rPr>
              <a:t>, Coombs-</a:t>
            </a:r>
            <a:r>
              <a:rPr kumimoji="1" lang="tr-TR" sz="1200" kern="1200" dirty="0" err="1" smtClean="0">
                <a:solidFill>
                  <a:schemeClr val="tx1"/>
                </a:solidFill>
                <a:effectLst/>
                <a:latin typeface="Arial" pitchFamily="87" charset="0"/>
                <a:ea typeface="+mn-ea"/>
                <a:cs typeface="+mn-cs"/>
              </a:rPr>
              <a:t>negative</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hemolysis</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resulting</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from</a:t>
            </a:r>
            <a:r>
              <a:rPr kumimoji="1" lang="tr-TR" sz="1200" kern="1200" dirty="0" smtClean="0">
                <a:solidFill>
                  <a:schemeClr val="tx1"/>
                </a:solidFill>
                <a:effectLst/>
                <a:latin typeface="Arial" pitchFamily="87" charset="0"/>
                <a:ea typeface="+mn-ea"/>
                <a:cs typeface="+mn-cs"/>
              </a:rPr>
              <a:t> intravascular </a:t>
            </a:r>
            <a:r>
              <a:rPr kumimoji="1" lang="tr-TR" sz="1200" kern="1200" dirty="0" err="1" smtClean="0">
                <a:solidFill>
                  <a:schemeClr val="tx1"/>
                </a:solidFill>
                <a:effectLst/>
                <a:latin typeface="Arial" pitchFamily="87" charset="0"/>
                <a:ea typeface="+mn-ea"/>
                <a:cs typeface="+mn-cs"/>
              </a:rPr>
              <a:t>red</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blood</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cell</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fragmentation</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that</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produces</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schistocytes</a:t>
            </a:r>
            <a:r>
              <a:rPr kumimoji="1" lang="tr-TR" sz="1200" kern="1200" dirty="0" smtClean="0">
                <a:solidFill>
                  <a:schemeClr val="tx1"/>
                </a:solidFill>
                <a:effectLst/>
                <a:latin typeface="Arial" pitchFamily="87" charset="0"/>
                <a:ea typeface="+mn-ea"/>
                <a:cs typeface="+mn-cs"/>
              </a:rPr>
              <a:t> on the </a:t>
            </a:r>
            <a:r>
              <a:rPr kumimoji="1" lang="tr-TR" sz="1200" kern="1200" dirty="0" err="1" smtClean="0">
                <a:solidFill>
                  <a:schemeClr val="tx1"/>
                </a:solidFill>
                <a:effectLst/>
                <a:latin typeface="Arial" pitchFamily="87" charset="0"/>
                <a:ea typeface="+mn-ea"/>
                <a:cs typeface="+mn-cs"/>
              </a:rPr>
              <a:t>peripheral</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blood</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smear</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hlinkClick r:id="rId3"/>
              </a:rPr>
              <a:t>picture</a:t>
            </a:r>
            <a:r>
              <a:rPr kumimoji="1" lang="tr-TR" sz="1200" kern="1200" dirty="0" smtClean="0">
                <a:solidFill>
                  <a:schemeClr val="tx1"/>
                </a:solidFill>
                <a:effectLst/>
                <a:latin typeface="Arial" pitchFamily="87" charset="0"/>
                <a:ea typeface="+mn-ea"/>
                <a:cs typeface="+mn-cs"/>
                <a:hlinkClick r:id="rId3"/>
              </a:rPr>
              <a:t> 1</a:t>
            </a:r>
            <a:r>
              <a:rPr kumimoji="1" lang="tr-TR" sz="1200" kern="1200" dirty="0" smtClean="0">
                <a:solidFill>
                  <a:schemeClr val="tx1"/>
                </a:solidFill>
                <a:effectLst/>
                <a:latin typeface="Arial" pitchFamily="87" charset="0"/>
                <a:ea typeface="+mn-ea"/>
                <a:cs typeface="+mn-cs"/>
              </a:rPr>
              <a:t>) [</a:t>
            </a:r>
            <a:r>
              <a:rPr kumimoji="1" lang="tr-TR" sz="1200" kern="1200" dirty="0" smtClean="0">
                <a:solidFill>
                  <a:schemeClr val="tx1"/>
                </a:solidFill>
                <a:effectLst/>
                <a:latin typeface="Arial" pitchFamily="87" charset="0"/>
                <a:ea typeface="+mn-ea"/>
                <a:cs typeface="+mn-cs"/>
                <a:hlinkClick r:id="rId4"/>
              </a:rPr>
              <a:t>1</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Abnormalities</a:t>
            </a:r>
            <a:r>
              <a:rPr kumimoji="1" lang="tr-TR" sz="1200" kern="1200" dirty="0" smtClean="0">
                <a:solidFill>
                  <a:schemeClr val="tx1"/>
                </a:solidFill>
                <a:effectLst/>
                <a:latin typeface="Arial" pitchFamily="87" charset="0"/>
                <a:ea typeface="+mn-ea"/>
                <a:cs typeface="+mn-cs"/>
              </a:rPr>
              <a:t> in the </a:t>
            </a:r>
            <a:r>
              <a:rPr kumimoji="1" lang="tr-TR" sz="1200" kern="1200" dirty="0" err="1" smtClean="0">
                <a:solidFill>
                  <a:schemeClr val="tx1"/>
                </a:solidFill>
                <a:effectLst/>
                <a:latin typeface="Arial" pitchFamily="87" charset="0"/>
                <a:ea typeface="+mn-ea"/>
                <a:cs typeface="+mn-cs"/>
              </a:rPr>
              <a:t>microvasculature</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including</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small</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arterioles</a:t>
            </a:r>
            <a:r>
              <a:rPr kumimoji="1" lang="tr-TR" sz="1200" kern="1200" dirty="0" smtClean="0">
                <a:solidFill>
                  <a:schemeClr val="tx1"/>
                </a:solidFill>
                <a:effectLst/>
                <a:latin typeface="Arial" pitchFamily="87" charset="0"/>
                <a:ea typeface="+mn-ea"/>
                <a:cs typeface="+mn-cs"/>
              </a:rPr>
              <a:t> and </a:t>
            </a:r>
            <a:r>
              <a:rPr kumimoji="1" lang="tr-TR" sz="1200" kern="1200" dirty="0" err="1" smtClean="0">
                <a:solidFill>
                  <a:schemeClr val="tx1"/>
                </a:solidFill>
                <a:effectLst/>
                <a:latin typeface="Arial" pitchFamily="87" charset="0"/>
                <a:ea typeface="+mn-ea"/>
                <a:cs typeface="+mn-cs"/>
              </a:rPr>
              <a:t>capillaries</a:t>
            </a:r>
            <a:r>
              <a:rPr kumimoji="1" lang="tr-TR" sz="1200" kern="1200" dirty="0" smtClean="0">
                <a:solidFill>
                  <a:schemeClr val="tx1"/>
                </a:solidFill>
                <a:effectLst/>
                <a:latin typeface="Arial" pitchFamily="87" charset="0"/>
                <a:ea typeface="+mn-ea"/>
                <a:cs typeface="+mn-cs"/>
              </a:rPr>
              <a:t>, are </a:t>
            </a:r>
            <a:r>
              <a:rPr kumimoji="1" lang="tr-TR" sz="1200" kern="1200" dirty="0" err="1" smtClean="0">
                <a:solidFill>
                  <a:schemeClr val="tx1"/>
                </a:solidFill>
                <a:effectLst/>
                <a:latin typeface="Arial" pitchFamily="87" charset="0"/>
                <a:ea typeface="+mn-ea"/>
                <a:cs typeface="+mn-cs"/>
              </a:rPr>
              <a:t>frequently</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involved</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However</a:t>
            </a:r>
            <a:r>
              <a:rPr kumimoji="1" lang="tr-TR" sz="1200" kern="1200" dirty="0" smtClean="0">
                <a:solidFill>
                  <a:schemeClr val="tx1"/>
                </a:solidFill>
                <a:effectLst/>
                <a:latin typeface="Arial" pitchFamily="87" charset="0"/>
                <a:ea typeface="+mn-ea"/>
                <a:cs typeface="+mn-cs"/>
              </a:rPr>
              <a:t>, intravascular </a:t>
            </a:r>
            <a:r>
              <a:rPr kumimoji="1" lang="tr-TR" sz="1200" kern="1200" dirty="0" err="1" smtClean="0">
                <a:solidFill>
                  <a:schemeClr val="tx1"/>
                </a:solidFill>
                <a:effectLst/>
                <a:latin typeface="Arial" pitchFamily="87" charset="0"/>
                <a:ea typeface="+mn-ea"/>
                <a:cs typeface="+mn-cs"/>
              </a:rPr>
              <a:t>devices</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such</a:t>
            </a:r>
            <a:r>
              <a:rPr kumimoji="1" lang="tr-TR" sz="1200" kern="1200" dirty="0" smtClean="0">
                <a:solidFill>
                  <a:schemeClr val="tx1"/>
                </a:solidFill>
                <a:effectLst/>
                <a:latin typeface="Arial" pitchFamily="87" charset="0"/>
                <a:ea typeface="+mn-ea"/>
                <a:cs typeface="+mn-cs"/>
              </a:rPr>
              <a:t> as a </a:t>
            </a:r>
            <a:r>
              <a:rPr kumimoji="1" lang="tr-TR" sz="1200" kern="1200" dirty="0" err="1" smtClean="0">
                <a:solidFill>
                  <a:schemeClr val="tx1"/>
                </a:solidFill>
                <a:effectLst/>
                <a:latin typeface="Arial" pitchFamily="87" charset="0"/>
                <a:ea typeface="+mn-ea"/>
                <a:cs typeface="+mn-cs"/>
              </a:rPr>
              <a:t>prosthetic</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heart</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valve</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or</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assist</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devices</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may</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also</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cause</a:t>
            </a:r>
            <a:r>
              <a:rPr kumimoji="1" lang="tr-TR" sz="1200" kern="1200" dirty="0" smtClean="0">
                <a:solidFill>
                  <a:schemeClr val="tx1"/>
                </a:solidFill>
                <a:effectLst/>
                <a:latin typeface="Arial" pitchFamily="87" charset="0"/>
                <a:ea typeface="+mn-ea"/>
                <a:cs typeface="+mn-cs"/>
              </a:rPr>
              <a:t> MAHA. Characteristic </a:t>
            </a:r>
            <a:r>
              <a:rPr kumimoji="1" lang="tr-TR" sz="1200" kern="1200" dirty="0" err="1" smtClean="0">
                <a:solidFill>
                  <a:schemeClr val="tx1"/>
                </a:solidFill>
                <a:effectLst/>
                <a:latin typeface="Arial" pitchFamily="87" charset="0"/>
                <a:ea typeface="+mn-ea"/>
                <a:cs typeface="+mn-cs"/>
              </a:rPr>
              <a:t>laboratory</a:t>
            </a:r>
            <a:r>
              <a:rPr kumimoji="1" lang="tr-TR" sz="1200" kern="1200" dirty="0" smtClean="0">
                <a:solidFill>
                  <a:schemeClr val="tx1"/>
                </a:solidFill>
                <a:effectLst/>
                <a:latin typeface="Arial" pitchFamily="87" charset="0"/>
                <a:ea typeface="+mn-ea"/>
                <a:cs typeface="+mn-cs"/>
              </a:rPr>
              <a:t> data are a </a:t>
            </a:r>
            <a:r>
              <a:rPr kumimoji="1" lang="tr-TR" sz="1200" kern="1200" dirty="0" err="1" smtClean="0">
                <a:solidFill>
                  <a:schemeClr val="tx1"/>
                </a:solidFill>
                <a:effectLst/>
                <a:latin typeface="Arial" pitchFamily="87" charset="0"/>
                <a:ea typeface="+mn-ea"/>
                <a:cs typeface="+mn-cs"/>
              </a:rPr>
              <a:t>negative</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direct</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antiglobulin</a:t>
            </a:r>
            <a:r>
              <a:rPr kumimoji="1" lang="tr-TR" sz="1200" kern="1200" dirty="0" smtClean="0">
                <a:solidFill>
                  <a:schemeClr val="tx1"/>
                </a:solidFill>
                <a:effectLst/>
                <a:latin typeface="Arial" pitchFamily="87" charset="0"/>
                <a:ea typeface="+mn-ea"/>
                <a:cs typeface="+mn-cs"/>
              </a:rPr>
              <a:t> (Coombs) test (DAT), an </a:t>
            </a:r>
            <a:r>
              <a:rPr kumimoji="1" lang="tr-TR" sz="1200" kern="1200" dirty="0" err="1" smtClean="0">
                <a:solidFill>
                  <a:schemeClr val="tx1"/>
                </a:solidFill>
                <a:effectLst/>
                <a:latin typeface="Arial" pitchFamily="87" charset="0"/>
                <a:ea typeface="+mn-ea"/>
                <a:cs typeface="+mn-cs"/>
              </a:rPr>
              <a:t>increased</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lactate</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dehydrogenase</a:t>
            </a:r>
            <a:r>
              <a:rPr kumimoji="1" lang="tr-TR" sz="1200" kern="1200" dirty="0" smtClean="0">
                <a:solidFill>
                  <a:schemeClr val="tx1"/>
                </a:solidFill>
                <a:effectLst/>
                <a:latin typeface="Arial" pitchFamily="87" charset="0"/>
                <a:ea typeface="+mn-ea"/>
                <a:cs typeface="+mn-cs"/>
              </a:rPr>
              <a:t> (LDH), </a:t>
            </a:r>
            <a:r>
              <a:rPr kumimoji="1" lang="tr-TR" sz="1200" kern="1200" dirty="0" err="1" smtClean="0">
                <a:solidFill>
                  <a:schemeClr val="tx1"/>
                </a:solidFill>
                <a:effectLst/>
                <a:latin typeface="Arial" pitchFamily="87" charset="0"/>
                <a:ea typeface="+mn-ea"/>
                <a:cs typeface="+mn-cs"/>
              </a:rPr>
              <a:t>increased</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indirect</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bilirubin</a:t>
            </a:r>
            <a:r>
              <a:rPr kumimoji="1" lang="tr-TR" sz="1200" kern="1200" dirty="0" smtClean="0">
                <a:solidFill>
                  <a:schemeClr val="tx1"/>
                </a:solidFill>
                <a:effectLst/>
                <a:latin typeface="Arial" pitchFamily="87" charset="0"/>
                <a:ea typeface="+mn-ea"/>
                <a:cs typeface="+mn-cs"/>
              </a:rPr>
              <a:t>, and </a:t>
            </a:r>
            <a:r>
              <a:rPr kumimoji="1" lang="tr-TR" sz="1200" kern="1200" dirty="0" err="1" smtClean="0">
                <a:solidFill>
                  <a:schemeClr val="tx1"/>
                </a:solidFill>
                <a:effectLst/>
                <a:latin typeface="Arial" pitchFamily="87" charset="0"/>
                <a:ea typeface="+mn-ea"/>
                <a:cs typeface="+mn-cs"/>
              </a:rPr>
              <a:t>low</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haptoglobin</a:t>
            </a:r>
            <a:endParaRPr lang="en-US" dirty="0">
              <a:cs typeface="Times" charset="0"/>
            </a:endParaRPr>
          </a:p>
        </p:txBody>
      </p:sp>
    </p:spTree>
    <p:extLst>
      <p:ext uri="{BB962C8B-B14F-4D97-AF65-F5344CB8AC3E}">
        <p14:creationId xmlns:p14="http://schemas.microsoft.com/office/powerpoint/2010/main" val="40239570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1"/>
          <p:cNvSpPr>
            <a:spLocks noGrp="1" noChangeArrowheads="1"/>
          </p:cNvSpPr>
          <p:nvPr>
            <p:ph type="dt" idx="1"/>
          </p:nvPr>
        </p:nvSpPr>
        <p:spPr>
          <a:ln/>
        </p:spPr>
        <p:txBody>
          <a:bodyPr/>
          <a:lstStyle/>
          <a:p>
            <a:fld id="{4FBC49EE-CFCE-42C2-B9BA-07009804B53C}" type="datetime1">
              <a:rPr lang="en-US"/>
              <a:pPr/>
              <a:t>12/25/2017</a:t>
            </a:fld>
            <a:endParaRPr lang="en-US"/>
          </a:p>
        </p:txBody>
      </p:sp>
      <p:sp>
        <p:nvSpPr>
          <p:cNvPr id="7" name="Rectangle 13"/>
          <p:cNvSpPr>
            <a:spLocks noGrp="1" noChangeArrowheads="1"/>
          </p:cNvSpPr>
          <p:nvPr>
            <p:ph type="sldNum" sz="quarter" idx="5"/>
          </p:nvPr>
        </p:nvSpPr>
        <p:spPr>
          <a:ln/>
        </p:spPr>
        <p:txBody>
          <a:bodyPr/>
          <a:lstStyle/>
          <a:p>
            <a:fld id="{7ED7A372-6A68-4C9E-BF4C-8EBE2A1B2EA1}" type="slidenum">
              <a:rPr lang="en-US"/>
              <a:pPr/>
              <a:t>3</a:t>
            </a:fld>
            <a:endParaRPr lang="en-US"/>
          </a:p>
        </p:txBody>
      </p:sp>
      <p:sp>
        <p:nvSpPr>
          <p:cNvPr id="982018" name="Rectangle 2"/>
          <p:cNvSpPr>
            <a:spLocks noGrp="1" noRot="1" noChangeAspect="1" noChangeArrowheads="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982019"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extLst>
      <p:ext uri="{BB962C8B-B14F-4D97-AF65-F5344CB8AC3E}">
        <p14:creationId xmlns:p14="http://schemas.microsoft.com/office/powerpoint/2010/main" val="32422766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solidFill>
                  <a:srgbClr val="000000"/>
                </a:solidFill>
                <a:latin typeface="Verdana" panose="020B0604030504040204" pitchFamily="34" charset="0"/>
              </a:rPr>
              <a:t>High-power view of a normal peripheral blood smear. Several platelets (arrows) and a normal lymphocyte (arrowhead) can also be seen. The red cells are of relatively uniform size and shape. The diameter of the normal red cell should approximate that of the nucleus of the small lymphocyte; central pallor (dashed arrow) should equal one-third of its diameter.</a:t>
            </a:r>
            <a:endParaRPr lang="tr-TR" dirty="0" smtClean="0"/>
          </a:p>
          <a:p>
            <a:endParaRPr lang="tr-TR" dirty="0"/>
          </a:p>
        </p:txBody>
      </p:sp>
      <p:sp>
        <p:nvSpPr>
          <p:cNvPr id="4" name="Veri Yer Tutucusu 3"/>
          <p:cNvSpPr>
            <a:spLocks noGrp="1"/>
          </p:cNvSpPr>
          <p:nvPr>
            <p:ph type="dt" idx="10"/>
          </p:nvPr>
        </p:nvSpPr>
        <p:spPr/>
        <p:txBody>
          <a:bodyPr/>
          <a:lstStyle/>
          <a:p>
            <a:fld id="{73442BE4-AA4A-4F32-834B-E89AFC8DFF59}" type="datetime1">
              <a:rPr lang="en-US" smtClean="0"/>
              <a:pPr/>
              <a:t>12/25/2017</a:t>
            </a:fld>
            <a:endParaRPr lang="en-US"/>
          </a:p>
        </p:txBody>
      </p:sp>
      <p:sp>
        <p:nvSpPr>
          <p:cNvPr id="5" name="Slayt Numarası Yer Tutucusu 4"/>
          <p:cNvSpPr>
            <a:spLocks noGrp="1"/>
          </p:cNvSpPr>
          <p:nvPr>
            <p:ph type="sldNum" sz="quarter" idx="11"/>
          </p:nvPr>
        </p:nvSpPr>
        <p:spPr/>
        <p:txBody>
          <a:bodyPr/>
          <a:lstStyle/>
          <a:p>
            <a:fld id="{A746B6D8-4218-4D64-919F-3FF2924E296B}" type="slidenum">
              <a:rPr lang="en-US" smtClean="0"/>
              <a:pPr/>
              <a:t>4</a:t>
            </a:fld>
            <a:endParaRPr lang="en-US"/>
          </a:p>
        </p:txBody>
      </p:sp>
    </p:spTree>
    <p:extLst>
      <p:ext uri="{BB962C8B-B14F-4D97-AF65-F5344CB8AC3E}">
        <p14:creationId xmlns:p14="http://schemas.microsoft.com/office/powerpoint/2010/main" val="42698630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1"/>
          <p:cNvSpPr>
            <a:spLocks noGrp="1" noChangeArrowheads="1"/>
          </p:cNvSpPr>
          <p:nvPr>
            <p:ph type="dt" idx="1"/>
          </p:nvPr>
        </p:nvSpPr>
        <p:spPr>
          <a:ln/>
        </p:spPr>
        <p:txBody>
          <a:bodyPr/>
          <a:lstStyle/>
          <a:p>
            <a:fld id="{0A1A94F3-58C9-3F4B-8BBA-27994CFD6150}" type="datetime1">
              <a:rPr lang="en-US"/>
              <a:pPr/>
              <a:t>12/25/2017</a:t>
            </a:fld>
            <a:endParaRPr lang="en-US"/>
          </a:p>
        </p:txBody>
      </p:sp>
      <p:sp>
        <p:nvSpPr>
          <p:cNvPr id="7" name="Rectangle 13"/>
          <p:cNvSpPr>
            <a:spLocks noGrp="1" noChangeArrowheads="1"/>
          </p:cNvSpPr>
          <p:nvPr>
            <p:ph type="sldNum" sz="quarter" idx="5"/>
          </p:nvPr>
        </p:nvSpPr>
        <p:spPr>
          <a:ln/>
        </p:spPr>
        <p:txBody>
          <a:bodyPr/>
          <a:lstStyle/>
          <a:p>
            <a:fld id="{FA163791-BE90-FB48-B287-69EECBC645D5}" type="slidenum">
              <a:rPr lang="en-US"/>
              <a:pPr/>
              <a:t>5</a:t>
            </a:fld>
            <a:endParaRPr lang="en-US"/>
          </a:p>
        </p:txBody>
      </p:sp>
      <p:sp>
        <p:nvSpPr>
          <p:cNvPr id="706562" name="Rectangle 2"/>
          <p:cNvSpPr>
            <a:spLocks noGrp="1" noRot="1" noChangeAspect="1" noChangeArrowheads="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sp>
      <p:sp>
        <p:nvSpPr>
          <p:cNvPr id="706563"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txBody>
          <a:bodyPr/>
          <a:lstStyle/>
          <a:p>
            <a:endParaRPr lang="en-US">
              <a:cs typeface="Times" charset="0"/>
            </a:endParaRPr>
          </a:p>
        </p:txBody>
      </p:sp>
    </p:spTree>
    <p:extLst>
      <p:ext uri="{BB962C8B-B14F-4D97-AF65-F5344CB8AC3E}">
        <p14:creationId xmlns:p14="http://schemas.microsoft.com/office/powerpoint/2010/main" val="1293958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11"/>
          <p:cNvSpPr>
            <a:spLocks noGrp="1" noChangeArrowheads="1"/>
          </p:cNvSpPr>
          <p:nvPr>
            <p:ph type="dt" sz="quarter" idx="1"/>
          </p:nvPr>
        </p:nvSpPr>
        <p:spPr>
          <a:noFill/>
        </p:spPr>
        <p:txBody>
          <a:bodyPr/>
          <a:lstStyle/>
          <a:p>
            <a:fld id="{44FF7BB9-5C14-4D4A-AB84-A34FC9B56822}" type="datetime1">
              <a:rPr lang="en-US">
                <a:latin typeface="Times New Roman" pitchFamily="48" charset="0"/>
                <a:ea typeface="ＭＳ Ｐゴシック" pitchFamily="48" charset="-128"/>
                <a:cs typeface="ＭＳ Ｐゴシック" pitchFamily="48" charset="-128"/>
              </a:rPr>
              <a:pPr/>
              <a:t>12/25/2017</a:t>
            </a:fld>
            <a:endParaRPr lang="en-US">
              <a:latin typeface="Times New Roman" pitchFamily="48" charset="0"/>
              <a:ea typeface="ＭＳ Ｐゴシック" pitchFamily="48" charset="-128"/>
              <a:cs typeface="ＭＳ Ｐゴシック" pitchFamily="48" charset="-128"/>
            </a:endParaRPr>
          </a:p>
        </p:txBody>
      </p:sp>
      <p:sp>
        <p:nvSpPr>
          <p:cNvPr id="24579" name="Rectangle 13"/>
          <p:cNvSpPr>
            <a:spLocks noGrp="1" noChangeArrowheads="1"/>
          </p:cNvSpPr>
          <p:nvPr>
            <p:ph type="sldNum" sz="quarter" idx="5"/>
          </p:nvPr>
        </p:nvSpPr>
        <p:spPr>
          <a:noFill/>
        </p:spPr>
        <p:txBody>
          <a:bodyPr/>
          <a:lstStyle/>
          <a:p>
            <a:fld id="{48A10544-A63A-4C20-A9D1-FD8AF2C07C91}" type="slidenum">
              <a:rPr lang="en-US">
                <a:latin typeface="Times New Roman" pitchFamily="48" charset="0"/>
                <a:ea typeface="ＭＳ Ｐゴシック" pitchFamily="48" charset="-128"/>
                <a:cs typeface="ＭＳ Ｐゴシック" pitchFamily="48" charset="-128"/>
              </a:rPr>
              <a:pPr/>
              <a:t>7</a:t>
            </a:fld>
            <a:endParaRPr lang="en-US">
              <a:latin typeface="Times New Roman" pitchFamily="48" charset="0"/>
              <a:ea typeface="ＭＳ Ｐゴシック" pitchFamily="48" charset="-128"/>
              <a:cs typeface="ＭＳ Ｐゴシック" pitchFamily="48" charset="-128"/>
            </a:endParaRPr>
          </a:p>
        </p:txBody>
      </p:sp>
      <p:sp>
        <p:nvSpPr>
          <p:cNvPr id="24580" name="Rectangle 2"/>
          <p:cNvSpPr>
            <a:spLocks noGrp="1" noRot="1" noChangeAspect="1" noChangeArrowheads="1"/>
          </p:cNvSpPr>
          <p:nvPr>
            <p:ph type="sldImg"/>
          </p:nvPr>
        </p:nvSpPr>
        <p:spPr>
          <a:ln/>
        </p:spPr>
      </p:sp>
      <p:sp>
        <p:nvSpPr>
          <p:cNvPr id="24581" name="Rectangle 3"/>
          <p:cNvSpPr>
            <a:spLocks noGrp="1" noChangeArrowheads="1"/>
          </p:cNvSpPr>
          <p:nvPr>
            <p:ph type="body" idx="1"/>
          </p:nvPr>
        </p:nvSpPr>
        <p:spPr>
          <a:noFill/>
          <a:ln/>
        </p:spPr>
        <p:txBody>
          <a:bodyPr/>
          <a:lstStyle/>
          <a:p>
            <a:endParaRPr lang="en-US">
              <a:latin typeface="Arial" pitchFamily="48" charset="0"/>
              <a:ea typeface="ＭＳ Ｐゴシック" pitchFamily="48" charset="-128"/>
              <a:cs typeface="ＭＳ Ｐゴシック" pitchFamily="48" charset="-128"/>
            </a:endParaRPr>
          </a:p>
        </p:txBody>
      </p:sp>
    </p:spTree>
    <p:extLst>
      <p:ext uri="{BB962C8B-B14F-4D97-AF65-F5344CB8AC3E}">
        <p14:creationId xmlns:p14="http://schemas.microsoft.com/office/powerpoint/2010/main" val="20739947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1"/>
          <p:cNvSpPr>
            <a:spLocks noGrp="1" noChangeArrowheads="1"/>
          </p:cNvSpPr>
          <p:nvPr>
            <p:ph type="dt" idx="1"/>
          </p:nvPr>
        </p:nvSpPr>
        <p:spPr>
          <a:ln/>
        </p:spPr>
        <p:txBody>
          <a:bodyPr/>
          <a:lstStyle/>
          <a:p>
            <a:fld id="{BFC5B1BB-A50B-5940-AFA4-E18CAF08D875}" type="datetime1">
              <a:rPr lang="en-US"/>
              <a:pPr/>
              <a:t>12/25/2017</a:t>
            </a:fld>
            <a:endParaRPr lang="en-US"/>
          </a:p>
        </p:txBody>
      </p:sp>
      <p:sp>
        <p:nvSpPr>
          <p:cNvPr id="7" name="Rectangle 13"/>
          <p:cNvSpPr>
            <a:spLocks noGrp="1" noChangeArrowheads="1"/>
          </p:cNvSpPr>
          <p:nvPr>
            <p:ph type="sldNum" sz="quarter" idx="5"/>
          </p:nvPr>
        </p:nvSpPr>
        <p:spPr>
          <a:ln/>
        </p:spPr>
        <p:txBody>
          <a:bodyPr/>
          <a:lstStyle/>
          <a:p>
            <a:fld id="{A9F46B34-65DB-6D47-9686-E8D77AC87447}" type="slidenum">
              <a:rPr lang="en-US"/>
              <a:pPr/>
              <a:t>8</a:t>
            </a:fld>
            <a:endParaRPr lang="en-US"/>
          </a:p>
        </p:txBody>
      </p:sp>
      <p:sp>
        <p:nvSpPr>
          <p:cNvPr id="708610" name="Rectangle 2"/>
          <p:cNvSpPr>
            <a:spLocks noGrp="1" noRot="1" noChangeAspect="1" noChangeArrowheads="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sp>
      <p:sp>
        <p:nvSpPr>
          <p:cNvPr id="708611"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txBody>
          <a:bodyPr/>
          <a:lstStyle/>
          <a:p>
            <a:r>
              <a:rPr kumimoji="1" lang="tr-TR" sz="1200" kern="1200" dirty="0" smtClean="0">
                <a:solidFill>
                  <a:schemeClr val="tx1"/>
                </a:solidFill>
                <a:effectLst/>
                <a:latin typeface="Arial" pitchFamily="87" charset="0"/>
                <a:ea typeface="+mn-ea"/>
                <a:cs typeface="+mn-cs"/>
              </a:rPr>
              <a:t>TTP is </a:t>
            </a:r>
            <a:r>
              <a:rPr kumimoji="1" lang="tr-TR" sz="1200" kern="1200" dirty="0" err="1" smtClean="0">
                <a:solidFill>
                  <a:schemeClr val="tx1"/>
                </a:solidFill>
                <a:effectLst/>
                <a:latin typeface="Arial" pitchFamily="87" charset="0"/>
                <a:ea typeface="+mn-ea"/>
                <a:cs typeface="+mn-cs"/>
              </a:rPr>
              <a:t>defined</a:t>
            </a:r>
            <a:r>
              <a:rPr kumimoji="1" lang="tr-TR" sz="1200" kern="1200" dirty="0" smtClean="0">
                <a:solidFill>
                  <a:schemeClr val="tx1"/>
                </a:solidFill>
                <a:effectLst/>
                <a:latin typeface="Arial" pitchFamily="87" charset="0"/>
                <a:ea typeface="+mn-ea"/>
                <a:cs typeface="+mn-cs"/>
              </a:rPr>
              <a:t> by a severe deficiency of ADAMTS13 (</a:t>
            </a:r>
            <a:r>
              <a:rPr kumimoji="1" lang="tr-TR" sz="1200" kern="1200" dirty="0" err="1" smtClean="0">
                <a:solidFill>
                  <a:schemeClr val="tx1"/>
                </a:solidFill>
                <a:effectLst/>
                <a:latin typeface="Arial" pitchFamily="87" charset="0"/>
                <a:ea typeface="+mn-ea"/>
                <a:cs typeface="+mn-cs"/>
              </a:rPr>
              <a:t>defined</a:t>
            </a:r>
            <a:r>
              <a:rPr kumimoji="1" lang="tr-TR" sz="1200" kern="1200" dirty="0" smtClean="0">
                <a:solidFill>
                  <a:schemeClr val="tx1"/>
                </a:solidFill>
                <a:effectLst/>
                <a:latin typeface="Arial" pitchFamily="87" charset="0"/>
                <a:ea typeface="+mn-ea"/>
                <a:cs typeface="+mn-cs"/>
              </a:rPr>
              <a:t> as </a:t>
            </a:r>
            <a:r>
              <a:rPr kumimoji="1" lang="tr-TR" sz="1200" kern="1200" dirty="0" err="1" smtClean="0">
                <a:solidFill>
                  <a:schemeClr val="tx1"/>
                </a:solidFill>
                <a:effectLst/>
                <a:latin typeface="Arial" pitchFamily="87" charset="0"/>
                <a:ea typeface="+mn-ea"/>
                <a:cs typeface="+mn-cs"/>
              </a:rPr>
              <a:t>activity</a:t>
            </a:r>
            <a:r>
              <a:rPr kumimoji="1" lang="tr-TR" sz="1200" kern="1200" dirty="0" smtClean="0">
                <a:solidFill>
                  <a:schemeClr val="tx1"/>
                </a:solidFill>
                <a:effectLst/>
                <a:latin typeface="Arial" pitchFamily="87" charset="0"/>
                <a:ea typeface="+mn-ea"/>
                <a:cs typeface="+mn-cs"/>
              </a:rPr>
              <a:t> &lt;10 percent), but the </a:t>
            </a:r>
            <a:r>
              <a:rPr kumimoji="1" lang="tr-TR" sz="1200" kern="1200" dirty="0" err="1" smtClean="0">
                <a:solidFill>
                  <a:schemeClr val="tx1"/>
                </a:solidFill>
                <a:effectLst/>
                <a:latin typeface="Arial" pitchFamily="87" charset="0"/>
                <a:ea typeface="+mn-ea"/>
                <a:cs typeface="+mn-cs"/>
              </a:rPr>
              <a:t>diagnosis</a:t>
            </a:r>
            <a:r>
              <a:rPr kumimoji="1" lang="tr-TR" sz="1200" kern="1200" dirty="0" smtClean="0">
                <a:solidFill>
                  <a:schemeClr val="tx1"/>
                </a:solidFill>
                <a:effectLst/>
                <a:latin typeface="Arial" pitchFamily="87" charset="0"/>
                <a:ea typeface="+mn-ea"/>
                <a:cs typeface="+mn-cs"/>
              </a:rPr>
              <a:t> of TTP </a:t>
            </a:r>
            <a:r>
              <a:rPr kumimoji="1" lang="tr-TR" sz="1200" kern="1200" dirty="0" err="1" smtClean="0">
                <a:solidFill>
                  <a:schemeClr val="tx1"/>
                </a:solidFill>
                <a:effectLst/>
                <a:latin typeface="Arial" pitchFamily="87" charset="0"/>
                <a:ea typeface="+mn-ea"/>
                <a:cs typeface="+mn-cs"/>
              </a:rPr>
              <a:t>remains</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based</a:t>
            </a:r>
            <a:r>
              <a:rPr kumimoji="1" lang="tr-TR" sz="1200" kern="1200" dirty="0" smtClean="0">
                <a:solidFill>
                  <a:schemeClr val="tx1"/>
                </a:solidFill>
                <a:effectLst/>
                <a:latin typeface="Arial" pitchFamily="87" charset="0"/>
                <a:ea typeface="+mn-ea"/>
                <a:cs typeface="+mn-cs"/>
              </a:rPr>
              <a:t> on </a:t>
            </a:r>
            <a:r>
              <a:rPr kumimoji="1" lang="tr-TR" sz="1200" kern="1200" dirty="0" err="1" smtClean="0">
                <a:solidFill>
                  <a:schemeClr val="tx1"/>
                </a:solidFill>
                <a:effectLst/>
                <a:latin typeface="Arial" pitchFamily="87" charset="0"/>
                <a:ea typeface="+mn-ea"/>
                <a:cs typeface="+mn-cs"/>
              </a:rPr>
              <a:t>clinical</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judgment</a:t>
            </a:r>
            <a:r>
              <a:rPr kumimoji="1" lang="tr-TR" sz="1200" kern="1200" dirty="0" smtClean="0">
                <a:solidFill>
                  <a:schemeClr val="tx1"/>
                </a:solidFill>
                <a:effectLst/>
                <a:latin typeface="Arial" pitchFamily="87" charset="0"/>
                <a:ea typeface="+mn-ea"/>
                <a:cs typeface="+mn-cs"/>
              </a:rPr>
              <a:t> since ADAMTS13 </a:t>
            </a:r>
            <a:r>
              <a:rPr kumimoji="1" lang="tr-TR" sz="1200" kern="1200" dirty="0" err="1" smtClean="0">
                <a:solidFill>
                  <a:schemeClr val="tx1"/>
                </a:solidFill>
                <a:effectLst/>
                <a:latin typeface="Arial" pitchFamily="87" charset="0"/>
                <a:ea typeface="+mn-ea"/>
                <a:cs typeface="+mn-cs"/>
              </a:rPr>
              <a:t>measures</a:t>
            </a:r>
            <a:r>
              <a:rPr kumimoji="1" lang="tr-TR" sz="1200" kern="1200" dirty="0" smtClean="0">
                <a:solidFill>
                  <a:schemeClr val="tx1"/>
                </a:solidFill>
                <a:effectLst/>
                <a:latin typeface="Arial" pitchFamily="87" charset="0"/>
                <a:ea typeface="+mn-ea"/>
                <a:cs typeface="+mn-cs"/>
              </a:rPr>
              <a:t> are </a:t>
            </a:r>
            <a:r>
              <a:rPr kumimoji="1" lang="tr-TR" sz="1200" kern="1200" dirty="0" err="1" smtClean="0">
                <a:solidFill>
                  <a:schemeClr val="tx1"/>
                </a:solidFill>
                <a:effectLst/>
                <a:latin typeface="Arial" pitchFamily="87" charset="0"/>
                <a:ea typeface="+mn-ea"/>
                <a:cs typeface="+mn-cs"/>
              </a:rPr>
              <a:t>often</a:t>
            </a:r>
            <a:r>
              <a:rPr kumimoji="1" lang="tr-TR" sz="1200" kern="1200" dirty="0" smtClean="0">
                <a:solidFill>
                  <a:schemeClr val="tx1"/>
                </a:solidFill>
                <a:effectLst/>
                <a:latin typeface="Arial" pitchFamily="87" charset="0"/>
                <a:ea typeface="+mn-ea"/>
                <a:cs typeface="+mn-cs"/>
              </a:rPr>
              <a:t> not </a:t>
            </a:r>
            <a:r>
              <a:rPr kumimoji="1" lang="tr-TR" sz="1200" kern="1200" dirty="0" err="1" smtClean="0">
                <a:solidFill>
                  <a:schemeClr val="tx1"/>
                </a:solidFill>
                <a:effectLst/>
                <a:latin typeface="Arial" pitchFamily="87" charset="0"/>
                <a:ea typeface="+mn-ea"/>
                <a:cs typeface="+mn-cs"/>
              </a:rPr>
              <a:t>available</a:t>
            </a:r>
            <a:r>
              <a:rPr kumimoji="1" lang="tr-TR" sz="1200" kern="1200" dirty="0" smtClean="0">
                <a:solidFill>
                  <a:schemeClr val="tx1"/>
                </a:solidFill>
                <a:effectLst/>
                <a:latin typeface="Arial" pitchFamily="87" charset="0"/>
                <a:ea typeface="+mn-ea"/>
                <a:cs typeface="+mn-cs"/>
              </a:rPr>
              <a:t> for </a:t>
            </a:r>
            <a:r>
              <a:rPr kumimoji="1" lang="tr-TR" sz="1200" kern="1200" dirty="0" err="1" smtClean="0">
                <a:solidFill>
                  <a:schemeClr val="tx1"/>
                </a:solidFill>
                <a:effectLst/>
                <a:latin typeface="Arial" pitchFamily="87" charset="0"/>
                <a:ea typeface="+mn-ea"/>
                <a:cs typeface="+mn-cs"/>
              </a:rPr>
              <a:t>several</a:t>
            </a:r>
            <a:r>
              <a:rPr kumimoji="1" lang="tr-TR" sz="1200" kern="1200" dirty="0" smtClean="0">
                <a:solidFill>
                  <a:schemeClr val="tx1"/>
                </a:solidFill>
                <a:effectLst/>
                <a:latin typeface="Arial" pitchFamily="87" charset="0"/>
                <a:ea typeface="+mn-ea"/>
                <a:cs typeface="+mn-cs"/>
              </a:rPr>
              <a:t> days and different </a:t>
            </a:r>
            <a:r>
              <a:rPr kumimoji="1" lang="tr-TR" sz="1200" kern="1200" dirty="0" err="1" smtClean="0">
                <a:solidFill>
                  <a:schemeClr val="tx1"/>
                </a:solidFill>
                <a:effectLst/>
                <a:latin typeface="Arial" pitchFamily="87" charset="0"/>
                <a:ea typeface="+mn-ea"/>
                <a:cs typeface="+mn-cs"/>
              </a:rPr>
              <a:t>methodologies</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may</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yield</a:t>
            </a:r>
            <a:r>
              <a:rPr kumimoji="1" lang="tr-TR" sz="1200" kern="1200" dirty="0" smtClean="0">
                <a:solidFill>
                  <a:schemeClr val="tx1"/>
                </a:solidFill>
                <a:effectLst/>
                <a:latin typeface="Arial" pitchFamily="87" charset="0"/>
                <a:ea typeface="+mn-ea"/>
                <a:cs typeface="+mn-cs"/>
              </a:rPr>
              <a:t> different </a:t>
            </a:r>
            <a:r>
              <a:rPr kumimoji="1" lang="tr-TR" sz="1200" kern="1200" dirty="0" err="1" smtClean="0">
                <a:solidFill>
                  <a:schemeClr val="tx1"/>
                </a:solidFill>
                <a:effectLst/>
                <a:latin typeface="Arial" pitchFamily="87" charset="0"/>
                <a:ea typeface="+mn-ea"/>
                <a:cs typeface="+mn-cs"/>
              </a:rPr>
              <a:t>results</a:t>
            </a:r>
            <a:r>
              <a:rPr kumimoji="1" lang="tr-TR" sz="1200" kern="1200" dirty="0" smtClean="0">
                <a:solidFill>
                  <a:schemeClr val="tx1"/>
                </a:solidFill>
                <a:effectLst/>
                <a:latin typeface="Arial" pitchFamily="87" charset="0"/>
                <a:ea typeface="+mn-ea"/>
                <a:cs typeface="+mn-cs"/>
              </a:rPr>
              <a:t>. Deficiency of ADAMTS13 can be </a:t>
            </a:r>
            <a:r>
              <a:rPr kumimoji="1" lang="tr-TR" sz="1200" kern="1200" dirty="0" err="1" smtClean="0">
                <a:solidFill>
                  <a:schemeClr val="tx1"/>
                </a:solidFill>
                <a:effectLst/>
                <a:latin typeface="Arial" pitchFamily="87" charset="0"/>
                <a:ea typeface="+mn-ea"/>
                <a:cs typeface="+mn-cs"/>
              </a:rPr>
              <a:t>hereditary</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Upshaw-Shulman</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syndrome</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or</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acquired</a:t>
            </a:r>
            <a:r>
              <a:rPr kumimoji="1" lang="tr-TR" sz="1200" kern="1200" dirty="0" smtClean="0">
                <a:solidFill>
                  <a:schemeClr val="tx1"/>
                </a:solidFill>
                <a:effectLst/>
                <a:latin typeface="Arial" pitchFamily="87" charset="0"/>
                <a:ea typeface="+mn-ea"/>
                <a:cs typeface="+mn-cs"/>
              </a:rPr>
              <a:t>, as a </a:t>
            </a:r>
            <a:r>
              <a:rPr kumimoji="1" lang="tr-TR" sz="1200" kern="1200" dirty="0" err="1" smtClean="0">
                <a:solidFill>
                  <a:schemeClr val="tx1"/>
                </a:solidFill>
                <a:effectLst/>
                <a:latin typeface="Arial" pitchFamily="87" charset="0"/>
                <a:ea typeface="+mn-ea"/>
                <a:cs typeface="+mn-cs"/>
              </a:rPr>
              <a:t>result</a:t>
            </a:r>
            <a:r>
              <a:rPr kumimoji="1" lang="tr-TR" sz="1200" kern="1200" dirty="0" smtClean="0">
                <a:solidFill>
                  <a:schemeClr val="tx1"/>
                </a:solidFill>
                <a:effectLst/>
                <a:latin typeface="Arial" pitchFamily="87" charset="0"/>
                <a:ea typeface="+mn-ea"/>
                <a:cs typeface="+mn-cs"/>
              </a:rPr>
              <a:t> of </a:t>
            </a:r>
            <a:r>
              <a:rPr kumimoji="1" lang="tr-TR" sz="1200" kern="1200" dirty="0" err="1" smtClean="0">
                <a:solidFill>
                  <a:schemeClr val="tx1"/>
                </a:solidFill>
                <a:effectLst/>
                <a:latin typeface="Arial" pitchFamily="87" charset="0"/>
                <a:ea typeface="+mn-ea"/>
                <a:cs typeface="+mn-cs"/>
              </a:rPr>
              <a:t>inhibition</a:t>
            </a:r>
            <a:r>
              <a:rPr kumimoji="1" lang="tr-TR" sz="1200" kern="1200" dirty="0" smtClean="0">
                <a:solidFill>
                  <a:schemeClr val="tx1"/>
                </a:solidFill>
                <a:effectLst/>
                <a:latin typeface="Arial" pitchFamily="87" charset="0"/>
                <a:ea typeface="+mn-ea"/>
                <a:cs typeface="+mn-cs"/>
              </a:rPr>
              <a:t> of ADAMTS13 </a:t>
            </a:r>
            <a:r>
              <a:rPr kumimoji="1" lang="tr-TR" sz="1200" kern="1200" dirty="0" err="1" smtClean="0">
                <a:solidFill>
                  <a:schemeClr val="tx1"/>
                </a:solidFill>
                <a:effectLst/>
                <a:latin typeface="Arial" pitchFamily="87" charset="0"/>
                <a:ea typeface="+mn-ea"/>
                <a:cs typeface="+mn-cs"/>
              </a:rPr>
              <a:t>activity</a:t>
            </a:r>
            <a:r>
              <a:rPr kumimoji="1" lang="tr-TR" sz="1200" kern="1200" dirty="0" smtClean="0">
                <a:solidFill>
                  <a:schemeClr val="tx1"/>
                </a:solidFill>
                <a:effectLst/>
                <a:latin typeface="Arial" pitchFamily="87" charset="0"/>
                <a:ea typeface="+mn-ea"/>
                <a:cs typeface="+mn-cs"/>
              </a:rPr>
              <a:t> by an </a:t>
            </a:r>
            <a:r>
              <a:rPr kumimoji="1" lang="tr-TR" sz="1200" kern="1200" dirty="0" err="1" smtClean="0">
                <a:solidFill>
                  <a:schemeClr val="tx1"/>
                </a:solidFill>
                <a:effectLst/>
                <a:latin typeface="Arial" pitchFamily="87" charset="0"/>
                <a:ea typeface="+mn-ea"/>
                <a:cs typeface="+mn-cs"/>
              </a:rPr>
              <a:t>autoantibody</a:t>
            </a:r>
            <a:r>
              <a:rPr kumimoji="1" lang="tr-TR" sz="1200" kern="1200" dirty="0" smtClean="0">
                <a:solidFill>
                  <a:schemeClr val="tx1"/>
                </a:solidFill>
                <a:effectLst/>
                <a:latin typeface="Arial" pitchFamily="87" charset="0"/>
                <a:ea typeface="+mn-ea"/>
                <a:cs typeface="+mn-cs"/>
              </a:rPr>
              <a:t>. </a:t>
            </a:r>
          </a:p>
          <a:p>
            <a:r>
              <a:rPr kumimoji="1" lang="tr-TR" sz="1200" kern="1200" dirty="0" smtClean="0">
                <a:solidFill>
                  <a:schemeClr val="tx1"/>
                </a:solidFill>
                <a:effectLst/>
                <a:latin typeface="Arial" pitchFamily="87" charset="0"/>
                <a:ea typeface="+mn-ea"/>
                <a:cs typeface="+mn-cs"/>
              </a:rPr>
              <a:t> </a:t>
            </a:r>
          </a:p>
          <a:p>
            <a:r>
              <a:rPr kumimoji="1" lang="tr-TR" sz="1200" kern="1200" dirty="0" smtClean="0">
                <a:solidFill>
                  <a:schemeClr val="tx1"/>
                </a:solidFill>
                <a:effectLst/>
                <a:latin typeface="Arial" pitchFamily="87" charset="0"/>
                <a:ea typeface="+mn-ea"/>
                <a:cs typeface="+mn-cs"/>
              </a:rPr>
              <a:t>TTP is </a:t>
            </a:r>
            <a:r>
              <a:rPr kumimoji="1" lang="tr-TR" sz="1200" kern="1200" dirty="0" err="1" smtClean="0">
                <a:solidFill>
                  <a:schemeClr val="tx1"/>
                </a:solidFill>
                <a:effectLst/>
                <a:latin typeface="Arial" pitchFamily="87" charset="0"/>
                <a:ea typeface="+mn-ea"/>
                <a:cs typeface="+mn-cs"/>
              </a:rPr>
              <a:t>unique</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among</a:t>
            </a:r>
            <a:r>
              <a:rPr kumimoji="1" lang="tr-TR" sz="1200" kern="1200" dirty="0" smtClean="0">
                <a:solidFill>
                  <a:schemeClr val="tx1"/>
                </a:solidFill>
                <a:effectLst/>
                <a:latin typeface="Arial" pitchFamily="87" charset="0"/>
                <a:ea typeface="+mn-ea"/>
                <a:cs typeface="+mn-cs"/>
              </a:rPr>
              <a:t> the </a:t>
            </a:r>
            <a:r>
              <a:rPr kumimoji="1" lang="tr-TR" sz="1200" kern="1200" dirty="0" err="1" smtClean="0">
                <a:solidFill>
                  <a:schemeClr val="tx1"/>
                </a:solidFill>
                <a:effectLst/>
                <a:latin typeface="Arial" pitchFamily="87" charset="0"/>
                <a:ea typeface="+mn-ea"/>
                <a:cs typeface="+mn-cs"/>
              </a:rPr>
              <a:t>primary</a:t>
            </a:r>
            <a:r>
              <a:rPr kumimoji="1" lang="tr-TR" sz="1200" kern="1200" dirty="0" smtClean="0">
                <a:solidFill>
                  <a:schemeClr val="tx1"/>
                </a:solidFill>
                <a:effectLst/>
                <a:latin typeface="Arial" pitchFamily="87" charset="0"/>
                <a:ea typeface="+mn-ea"/>
                <a:cs typeface="+mn-cs"/>
              </a:rPr>
              <a:t> TMA </a:t>
            </a:r>
            <a:r>
              <a:rPr kumimoji="1" lang="tr-TR" sz="1200" kern="1200" dirty="0" err="1" smtClean="0">
                <a:solidFill>
                  <a:schemeClr val="tx1"/>
                </a:solidFill>
                <a:effectLst/>
                <a:latin typeface="Arial" pitchFamily="87" charset="0"/>
                <a:ea typeface="+mn-ea"/>
                <a:cs typeface="+mn-cs"/>
              </a:rPr>
              <a:t>syndromes</a:t>
            </a:r>
            <a:r>
              <a:rPr kumimoji="1" lang="tr-TR" sz="1200" kern="1200" dirty="0" smtClean="0">
                <a:solidFill>
                  <a:schemeClr val="tx1"/>
                </a:solidFill>
                <a:effectLst/>
                <a:latin typeface="Arial" pitchFamily="87" charset="0"/>
                <a:ea typeface="+mn-ea"/>
                <a:cs typeface="+mn-cs"/>
              </a:rPr>
              <a:t> for minimal </a:t>
            </a:r>
            <a:r>
              <a:rPr kumimoji="1" lang="tr-TR" sz="1200" kern="1200" dirty="0" err="1" smtClean="0">
                <a:solidFill>
                  <a:schemeClr val="tx1"/>
                </a:solidFill>
                <a:effectLst/>
                <a:latin typeface="Arial" pitchFamily="87" charset="0"/>
                <a:ea typeface="+mn-ea"/>
                <a:cs typeface="+mn-cs"/>
              </a:rPr>
              <a:t>abnormalities</a:t>
            </a:r>
            <a:r>
              <a:rPr kumimoji="1" lang="tr-TR" sz="1200" kern="1200" dirty="0" smtClean="0">
                <a:solidFill>
                  <a:schemeClr val="tx1"/>
                </a:solidFill>
                <a:effectLst/>
                <a:latin typeface="Arial" pitchFamily="87" charset="0"/>
                <a:ea typeface="+mn-ea"/>
                <a:cs typeface="+mn-cs"/>
              </a:rPr>
              <a:t> of </a:t>
            </a:r>
            <a:r>
              <a:rPr kumimoji="1" lang="tr-TR" sz="1200" kern="1200" dirty="0" err="1" smtClean="0">
                <a:solidFill>
                  <a:schemeClr val="tx1"/>
                </a:solidFill>
                <a:effectLst/>
                <a:latin typeface="Arial" pitchFamily="87" charset="0"/>
                <a:ea typeface="+mn-ea"/>
                <a:cs typeface="+mn-cs"/>
              </a:rPr>
              <a:t>kidney</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function</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despite</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microthrombi</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observed</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throughout</a:t>
            </a:r>
            <a:r>
              <a:rPr kumimoji="1" lang="tr-TR" sz="1200" kern="1200" dirty="0" smtClean="0">
                <a:solidFill>
                  <a:schemeClr val="tx1"/>
                </a:solidFill>
                <a:effectLst/>
                <a:latin typeface="Arial" pitchFamily="87" charset="0"/>
                <a:ea typeface="+mn-ea"/>
                <a:cs typeface="+mn-cs"/>
              </a:rPr>
              <a:t> the </a:t>
            </a:r>
            <a:r>
              <a:rPr kumimoji="1" lang="tr-TR" sz="1200" kern="1200" dirty="0" err="1" smtClean="0">
                <a:solidFill>
                  <a:schemeClr val="tx1"/>
                </a:solidFill>
                <a:effectLst/>
                <a:latin typeface="Arial" pitchFamily="87" charset="0"/>
                <a:ea typeface="+mn-ea"/>
                <a:cs typeface="+mn-cs"/>
              </a:rPr>
              <a:t>kidney</a:t>
            </a:r>
            <a:r>
              <a:rPr kumimoji="1" lang="tr-TR" sz="1200" kern="1200" dirty="0" smtClean="0">
                <a:solidFill>
                  <a:schemeClr val="tx1"/>
                </a:solidFill>
                <a:effectLst/>
                <a:latin typeface="Arial" pitchFamily="87" charset="0"/>
                <a:ea typeface="+mn-ea"/>
                <a:cs typeface="+mn-cs"/>
              </a:rPr>
              <a:t>. TTP </a:t>
            </a:r>
            <a:r>
              <a:rPr kumimoji="1" lang="tr-TR" sz="1200" kern="1200" dirty="0" err="1" smtClean="0">
                <a:solidFill>
                  <a:schemeClr val="tx1"/>
                </a:solidFill>
                <a:effectLst/>
                <a:latin typeface="Arial" pitchFamily="87" charset="0"/>
                <a:ea typeface="+mn-ea"/>
                <a:cs typeface="+mn-cs"/>
              </a:rPr>
              <a:t>typically</a:t>
            </a:r>
            <a:r>
              <a:rPr kumimoji="1" lang="tr-TR" sz="1200" kern="1200" dirty="0" smtClean="0">
                <a:solidFill>
                  <a:schemeClr val="tx1"/>
                </a:solidFill>
                <a:effectLst/>
                <a:latin typeface="Arial" pitchFamily="87" charset="0"/>
                <a:ea typeface="+mn-ea"/>
                <a:cs typeface="+mn-cs"/>
              </a:rPr>
              <a:t> has more </a:t>
            </a:r>
            <a:r>
              <a:rPr kumimoji="1" lang="tr-TR" sz="1200" kern="1200" dirty="0" err="1" smtClean="0">
                <a:solidFill>
                  <a:schemeClr val="tx1"/>
                </a:solidFill>
                <a:effectLst/>
                <a:latin typeface="Arial" pitchFamily="87" charset="0"/>
                <a:ea typeface="+mn-ea"/>
                <a:cs typeface="+mn-cs"/>
              </a:rPr>
              <a:t>systemic</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manifestations</a:t>
            </a:r>
            <a:r>
              <a:rPr kumimoji="1" lang="tr-TR" sz="1200" kern="1200" dirty="0" smtClean="0">
                <a:solidFill>
                  <a:schemeClr val="tx1"/>
                </a:solidFill>
                <a:effectLst/>
                <a:latin typeface="Arial" pitchFamily="87" charset="0"/>
                <a:ea typeface="+mn-ea"/>
                <a:cs typeface="+mn-cs"/>
              </a:rPr>
              <a:t> of organ </a:t>
            </a:r>
            <a:r>
              <a:rPr kumimoji="1" lang="tr-TR" sz="1200" kern="1200" dirty="0" err="1" smtClean="0">
                <a:solidFill>
                  <a:schemeClr val="tx1"/>
                </a:solidFill>
                <a:effectLst/>
                <a:latin typeface="Arial" pitchFamily="87" charset="0"/>
                <a:ea typeface="+mn-ea"/>
                <a:cs typeface="+mn-cs"/>
              </a:rPr>
              <a:t>injury</a:t>
            </a:r>
            <a:r>
              <a:rPr kumimoji="1" lang="tr-TR" sz="1200" kern="1200" dirty="0" smtClean="0">
                <a:solidFill>
                  <a:schemeClr val="tx1"/>
                </a:solidFill>
                <a:effectLst/>
                <a:latin typeface="Arial" pitchFamily="87" charset="0"/>
                <a:ea typeface="+mn-ea"/>
                <a:cs typeface="+mn-cs"/>
              </a:rPr>
              <a:t> than the other </a:t>
            </a:r>
            <a:r>
              <a:rPr kumimoji="1" lang="tr-TR" sz="1200" kern="1200" dirty="0" err="1" smtClean="0">
                <a:solidFill>
                  <a:schemeClr val="tx1"/>
                </a:solidFill>
                <a:effectLst/>
                <a:latin typeface="Arial" pitchFamily="87" charset="0"/>
                <a:ea typeface="+mn-ea"/>
                <a:cs typeface="+mn-cs"/>
              </a:rPr>
              <a:t>primary</a:t>
            </a:r>
            <a:r>
              <a:rPr kumimoji="1" lang="tr-TR" sz="1200" kern="1200" dirty="0" smtClean="0">
                <a:solidFill>
                  <a:schemeClr val="tx1"/>
                </a:solidFill>
                <a:effectLst/>
                <a:latin typeface="Arial" pitchFamily="87" charset="0"/>
                <a:ea typeface="+mn-ea"/>
                <a:cs typeface="+mn-cs"/>
              </a:rPr>
              <a:t> TMA </a:t>
            </a:r>
            <a:r>
              <a:rPr kumimoji="1" lang="tr-TR" sz="1200" kern="1200" dirty="0" err="1" smtClean="0">
                <a:solidFill>
                  <a:schemeClr val="tx1"/>
                </a:solidFill>
                <a:effectLst/>
                <a:latin typeface="Arial" pitchFamily="87" charset="0"/>
                <a:ea typeface="+mn-ea"/>
                <a:cs typeface="+mn-cs"/>
              </a:rPr>
              <a:t>syndromes</a:t>
            </a:r>
            <a:r>
              <a:rPr kumimoji="1" lang="tr-TR" sz="1200" kern="1200" dirty="0" smtClean="0">
                <a:solidFill>
                  <a:schemeClr val="tx1"/>
                </a:solidFill>
                <a:effectLst/>
                <a:latin typeface="Arial" pitchFamily="87" charset="0"/>
                <a:ea typeface="+mn-ea"/>
                <a:cs typeface="+mn-cs"/>
              </a:rPr>
              <a:t>. In TTP, </a:t>
            </a:r>
            <a:r>
              <a:rPr kumimoji="1" lang="tr-TR" sz="1200" kern="1200" dirty="0" err="1" smtClean="0">
                <a:solidFill>
                  <a:schemeClr val="tx1"/>
                </a:solidFill>
                <a:effectLst/>
                <a:latin typeface="Arial" pitchFamily="87" charset="0"/>
                <a:ea typeface="+mn-ea"/>
                <a:cs typeface="+mn-cs"/>
              </a:rPr>
              <a:t>abnormalities</a:t>
            </a:r>
            <a:r>
              <a:rPr kumimoji="1" lang="tr-TR" sz="1200" kern="1200" dirty="0" smtClean="0">
                <a:solidFill>
                  <a:schemeClr val="tx1"/>
                </a:solidFill>
                <a:effectLst/>
                <a:latin typeface="Arial" pitchFamily="87" charset="0"/>
                <a:ea typeface="+mn-ea"/>
                <a:cs typeface="+mn-cs"/>
              </a:rPr>
              <a:t> of the </a:t>
            </a:r>
            <a:r>
              <a:rPr kumimoji="1" lang="tr-TR" sz="1200" kern="1200" dirty="0" err="1" smtClean="0">
                <a:solidFill>
                  <a:schemeClr val="tx1"/>
                </a:solidFill>
                <a:effectLst/>
                <a:latin typeface="Arial" pitchFamily="87" charset="0"/>
                <a:ea typeface="+mn-ea"/>
                <a:cs typeface="+mn-cs"/>
              </a:rPr>
              <a:t>central</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nervous</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system</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heart</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pancreas</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thyroid</a:t>
            </a:r>
            <a:r>
              <a:rPr kumimoji="1" lang="tr-TR" sz="1200" kern="1200" dirty="0" smtClean="0">
                <a:solidFill>
                  <a:schemeClr val="tx1"/>
                </a:solidFill>
                <a:effectLst/>
                <a:latin typeface="Arial" pitchFamily="87" charset="0"/>
                <a:ea typeface="+mn-ea"/>
                <a:cs typeface="+mn-cs"/>
              </a:rPr>
              <a:t>, adrenal </a:t>
            </a:r>
            <a:r>
              <a:rPr kumimoji="1" lang="tr-TR" sz="1200" kern="1200" dirty="0" err="1" smtClean="0">
                <a:solidFill>
                  <a:schemeClr val="tx1"/>
                </a:solidFill>
                <a:effectLst/>
                <a:latin typeface="Arial" pitchFamily="87" charset="0"/>
                <a:ea typeface="+mn-ea"/>
                <a:cs typeface="+mn-cs"/>
              </a:rPr>
              <a:t>glands</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intestinal</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mucosa</a:t>
            </a:r>
            <a:r>
              <a:rPr kumimoji="1" lang="tr-TR" sz="1200" kern="1200" dirty="0" smtClean="0">
                <a:solidFill>
                  <a:schemeClr val="tx1"/>
                </a:solidFill>
                <a:effectLst/>
                <a:latin typeface="Arial" pitchFamily="87" charset="0"/>
                <a:ea typeface="+mn-ea"/>
                <a:cs typeface="+mn-cs"/>
              </a:rPr>
              <a:t>, and other tissues </a:t>
            </a:r>
            <a:r>
              <a:rPr kumimoji="1" lang="tr-TR" sz="1200" kern="1200" dirty="0" err="1" smtClean="0">
                <a:solidFill>
                  <a:schemeClr val="tx1"/>
                </a:solidFill>
                <a:effectLst/>
                <a:latin typeface="Arial" pitchFamily="87" charset="0"/>
                <a:ea typeface="+mn-ea"/>
                <a:cs typeface="+mn-cs"/>
              </a:rPr>
              <a:t>may</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occur</a:t>
            </a:r>
            <a:r>
              <a:rPr kumimoji="1" lang="tr-TR" sz="1200" kern="1200" dirty="0" smtClean="0">
                <a:solidFill>
                  <a:schemeClr val="tx1"/>
                </a:solidFill>
                <a:effectLst/>
                <a:latin typeface="Arial" pitchFamily="87" charset="0"/>
                <a:ea typeface="+mn-ea"/>
                <a:cs typeface="+mn-cs"/>
              </a:rPr>
              <a:t>. The </a:t>
            </a:r>
            <a:r>
              <a:rPr kumimoji="1" lang="tr-TR" sz="1200" kern="1200" dirty="0" err="1" smtClean="0">
                <a:solidFill>
                  <a:schemeClr val="tx1"/>
                </a:solidFill>
                <a:effectLst/>
                <a:latin typeface="Arial" pitchFamily="87" charset="0"/>
                <a:ea typeface="+mn-ea"/>
                <a:cs typeface="+mn-cs"/>
              </a:rPr>
              <a:t>lungs</a:t>
            </a:r>
            <a:r>
              <a:rPr kumimoji="1" lang="tr-TR" sz="1200" kern="1200" dirty="0" smtClean="0">
                <a:solidFill>
                  <a:schemeClr val="tx1"/>
                </a:solidFill>
                <a:effectLst/>
                <a:latin typeface="Arial" pitchFamily="87" charset="0"/>
                <a:ea typeface="+mn-ea"/>
                <a:cs typeface="+mn-cs"/>
              </a:rPr>
              <a:t> are </a:t>
            </a:r>
            <a:r>
              <a:rPr kumimoji="1" lang="tr-TR" sz="1200" kern="1200" dirty="0" err="1" smtClean="0">
                <a:solidFill>
                  <a:schemeClr val="tx1"/>
                </a:solidFill>
                <a:effectLst/>
                <a:latin typeface="Arial" pitchFamily="87" charset="0"/>
                <a:ea typeface="+mn-ea"/>
                <a:cs typeface="+mn-cs"/>
              </a:rPr>
              <a:t>typically</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spared</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from</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ischemic</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injury</a:t>
            </a:r>
            <a:r>
              <a:rPr kumimoji="1" lang="tr-TR" sz="1200" kern="1200" dirty="0" smtClean="0">
                <a:solidFill>
                  <a:schemeClr val="tx1"/>
                </a:solidFill>
                <a:effectLst/>
                <a:latin typeface="Arial" pitchFamily="87" charset="0"/>
                <a:ea typeface="+mn-ea"/>
                <a:cs typeface="+mn-cs"/>
              </a:rPr>
              <a:t> in patients with </a:t>
            </a:r>
            <a:endParaRPr lang="en-US" dirty="0"/>
          </a:p>
        </p:txBody>
      </p:sp>
    </p:spTree>
    <p:extLst>
      <p:ext uri="{BB962C8B-B14F-4D97-AF65-F5344CB8AC3E}">
        <p14:creationId xmlns:p14="http://schemas.microsoft.com/office/powerpoint/2010/main" val="33464096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8"/>
          <p:cNvSpPr>
            <a:spLocks noGrp="1" noChangeArrowheads="1"/>
          </p:cNvSpPr>
          <p:nvPr>
            <p:ph type="hdr" sz="quarter"/>
          </p:nvPr>
        </p:nvSpPr>
        <p:spPr>
          <a:noFill/>
        </p:spPr>
        <p:txBody>
          <a:bodyPr/>
          <a:lstStyle/>
          <a:p>
            <a:r>
              <a:rPr lang="en-US">
                <a:solidFill>
                  <a:srgbClr val="000000"/>
                </a:solidFill>
              </a:rPr>
              <a:t>Molecular Foundations of Medicine</a:t>
            </a:r>
          </a:p>
        </p:txBody>
      </p:sp>
      <p:sp>
        <p:nvSpPr>
          <p:cNvPr id="37891" name="Rectangle 11"/>
          <p:cNvSpPr>
            <a:spLocks noGrp="1" noChangeArrowheads="1"/>
          </p:cNvSpPr>
          <p:nvPr>
            <p:ph type="dt" sz="quarter" idx="1"/>
          </p:nvPr>
        </p:nvSpPr>
        <p:spPr>
          <a:noFill/>
        </p:spPr>
        <p:txBody>
          <a:bodyPr/>
          <a:lstStyle/>
          <a:p>
            <a:r>
              <a:rPr lang="en-US">
                <a:solidFill>
                  <a:srgbClr val="000000"/>
                </a:solidFill>
              </a:rPr>
              <a:t>11/6/08</a:t>
            </a:r>
          </a:p>
        </p:txBody>
      </p:sp>
      <p:sp>
        <p:nvSpPr>
          <p:cNvPr id="37892" name="Rectangle 12"/>
          <p:cNvSpPr>
            <a:spLocks noGrp="1" noChangeArrowheads="1"/>
          </p:cNvSpPr>
          <p:nvPr>
            <p:ph type="ftr" sz="quarter" idx="4"/>
          </p:nvPr>
        </p:nvSpPr>
        <p:spPr>
          <a:noFill/>
        </p:spPr>
        <p:txBody>
          <a:bodyPr/>
          <a:lstStyle/>
          <a:p>
            <a:r>
              <a:rPr lang="en-US">
                <a:solidFill>
                  <a:srgbClr val="000000"/>
                </a:solidFill>
              </a:rPr>
              <a:t>J. Evan Sadler</a:t>
            </a:r>
          </a:p>
        </p:txBody>
      </p:sp>
      <p:sp>
        <p:nvSpPr>
          <p:cNvPr id="37893" name="Rectangle 13"/>
          <p:cNvSpPr>
            <a:spLocks noGrp="1" noChangeArrowheads="1"/>
          </p:cNvSpPr>
          <p:nvPr>
            <p:ph type="sldNum" sz="quarter" idx="5"/>
          </p:nvPr>
        </p:nvSpPr>
        <p:spPr>
          <a:noFill/>
        </p:spPr>
        <p:txBody>
          <a:bodyPr/>
          <a:lstStyle/>
          <a:p>
            <a:fld id="{4BA81453-7D3D-4333-9A21-5ACFB571EFCC}" type="slidenum">
              <a:rPr lang="en-US">
                <a:solidFill>
                  <a:srgbClr val="000000"/>
                </a:solidFill>
              </a:rPr>
              <a:pPr/>
              <a:t>9</a:t>
            </a:fld>
            <a:endParaRPr lang="en-US">
              <a:solidFill>
                <a:srgbClr val="000000"/>
              </a:solidFill>
            </a:endParaRPr>
          </a:p>
        </p:txBody>
      </p:sp>
      <p:sp>
        <p:nvSpPr>
          <p:cNvPr id="37894" name="Rectangle 2"/>
          <p:cNvSpPr>
            <a:spLocks noGrp="1" noRot="1" noChangeAspect="1" noChangeArrowheads="1"/>
          </p:cNvSpPr>
          <p:nvPr>
            <p:ph type="sldImg"/>
          </p:nvPr>
        </p:nvSpPr>
        <p:spPr>
          <a:solidFill>
            <a:srgbClr val="FFFFFF"/>
          </a:solidFill>
          <a:ln/>
        </p:spPr>
      </p:sp>
      <p:sp>
        <p:nvSpPr>
          <p:cNvPr id="37895" name="Rectangle 3"/>
          <p:cNvSpPr>
            <a:spLocks noGrp="1" noChangeArrowheads="1"/>
          </p:cNvSpPr>
          <p:nvPr>
            <p:ph type="body" idx="1"/>
          </p:nvPr>
        </p:nvSpPr>
        <p:spPr>
          <a:solidFill>
            <a:srgbClr val="FFFFFF"/>
          </a:solidFill>
          <a:ln>
            <a:solidFill>
              <a:srgbClr val="000000"/>
            </a:solidFill>
          </a:ln>
        </p:spPr>
        <p:txBody>
          <a:bodyPr/>
          <a:lstStyle/>
          <a:p>
            <a:endParaRPr lang="en-US">
              <a:ea typeface="Times" charset="0"/>
              <a:cs typeface="Times" charset="0"/>
            </a:endParaRPr>
          </a:p>
        </p:txBody>
      </p:sp>
    </p:spTree>
    <p:extLst>
      <p:ext uri="{BB962C8B-B14F-4D97-AF65-F5344CB8AC3E}">
        <p14:creationId xmlns:p14="http://schemas.microsoft.com/office/powerpoint/2010/main" val="30190951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1"/>
          <p:cNvSpPr>
            <a:spLocks noGrp="1" noChangeArrowheads="1"/>
          </p:cNvSpPr>
          <p:nvPr>
            <p:ph type="dt" idx="1"/>
          </p:nvPr>
        </p:nvSpPr>
        <p:spPr>
          <a:ln/>
        </p:spPr>
        <p:txBody>
          <a:bodyPr/>
          <a:lstStyle/>
          <a:p>
            <a:fld id="{269090E0-EB55-4900-87DB-41E5E4E575C4}" type="datetime1">
              <a:rPr lang="en-US"/>
              <a:pPr/>
              <a:t>12/25/2017</a:t>
            </a:fld>
            <a:endParaRPr lang="en-US"/>
          </a:p>
        </p:txBody>
      </p:sp>
      <p:sp>
        <p:nvSpPr>
          <p:cNvPr id="7" name="Rectangle 13"/>
          <p:cNvSpPr>
            <a:spLocks noGrp="1" noChangeArrowheads="1"/>
          </p:cNvSpPr>
          <p:nvPr>
            <p:ph type="sldNum" sz="quarter" idx="5"/>
          </p:nvPr>
        </p:nvSpPr>
        <p:spPr>
          <a:ln/>
        </p:spPr>
        <p:txBody>
          <a:bodyPr/>
          <a:lstStyle/>
          <a:p>
            <a:fld id="{C64A261E-F942-4379-817B-9DD983A90E2D}" type="slidenum">
              <a:rPr lang="en-US"/>
              <a:pPr/>
              <a:t>10</a:t>
            </a:fld>
            <a:endParaRPr lang="en-US"/>
          </a:p>
        </p:txBody>
      </p:sp>
      <p:sp>
        <p:nvSpPr>
          <p:cNvPr id="1661954" name="Rectangle 2"/>
          <p:cNvSpPr>
            <a:spLocks noGrp="1" noRot="1" noChangeAspect="1" noChangeArrowheads="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1661955"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extLst>
      <p:ext uri="{BB962C8B-B14F-4D97-AF65-F5344CB8AC3E}">
        <p14:creationId xmlns:p14="http://schemas.microsoft.com/office/powerpoint/2010/main" val="31452220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8"/>
          <p:cNvSpPr>
            <a:spLocks noGrp="1" noChangeArrowheads="1"/>
          </p:cNvSpPr>
          <p:nvPr>
            <p:ph type="hdr" sz="quarter"/>
          </p:nvPr>
        </p:nvSpPr>
        <p:spPr>
          <a:noFill/>
        </p:spPr>
        <p:txBody>
          <a:bodyPr/>
          <a:lstStyle/>
          <a:p>
            <a:r>
              <a:rPr lang="en-US">
                <a:solidFill>
                  <a:srgbClr val="000000"/>
                </a:solidFill>
              </a:rPr>
              <a:t>Molecular Foundations of Medicine</a:t>
            </a:r>
          </a:p>
        </p:txBody>
      </p:sp>
      <p:sp>
        <p:nvSpPr>
          <p:cNvPr id="44035" name="Rectangle 11"/>
          <p:cNvSpPr>
            <a:spLocks noGrp="1" noChangeArrowheads="1"/>
          </p:cNvSpPr>
          <p:nvPr>
            <p:ph type="dt" sz="quarter" idx="1"/>
          </p:nvPr>
        </p:nvSpPr>
        <p:spPr>
          <a:noFill/>
        </p:spPr>
        <p:txBody>
          <a:bodyPr/>
          <a:lstStyle/>
          <a:p>
            <a:r>
              <a:rPr lang="en-US">
                <a:solidFill>
                  <a:srgbClr val="000000"/>
                </a:solidFill>
              </a:rPr>
              <a:t>11/6/08</a:t>
            </a:r>
          </a:p>
        </p:txBody>
      </p:sp>
      <p:sp>
        <p:nvSpPr>
          <p:cNvPr id="44036" name="Rectangle 12"/>
          <p:cNvSpPr>
            <a:spLocks noGrp="1" noChangeArrowheads="1"/>
          </p:cNvSpPr>
          <p:nvPr>
            <p:ph type="ftr" sz="quarter" idx="4"/>
          </p:nvPr>
        </p:nvSpPr>
        <p:spPr>
          <a:noFill/>
        </p:spPr>
        <p:txBody>
          <a:bodyPr/>
          <a:lstStyle/>
          <a:p>
            <a:r>
              <a:rPr lang="en-US">
                <a:solidFill>
                  <a:srgbClr val="000000"/>
                </a:solidFill>
              </a:rPr>
              <a:t>J. Evan Sadler</a:t>
            </a:r>
          </a:p>
        </p:txBody>
      </p:sp>
      <p:sp>
        <p:nvSpPr>
          <p:cNvPr id="44037" name="Rectangle 13"/>
          <p:cNvSpPr>
            <a:spLocks noGrp="1" noChangeArrowheads="1"/>
          </p:cNvSpPr>
          <p:nvPr>
            <p:ph type="sldNum" sz="quarter" idx="5"/>
          </p:nvPr>
        </p:nvSpPr>
        <p:spPr>
          <a:noFill/>
        </p:spPr>
        <p:txBody>
          <a:bodyPr/>
          <a:lstStyle/>
          <a:p>
            <a:fld id="{E25F8028-02BE-47B9-947E-678D22D2FC91}" type="slidenum">
              <a:rPr lang="en-US">
                <a:solidFill>
                  <a:srgbClr val="000000"/>
                </a:solidFill>
              </a:rPr>
              <a:pPr/>
              <a:t>11</a:t>
            </a:fld>
            <a:endParaRPr lang="en-US">
              <a:solidFill>
                <a:srgbClr val="000000"/>
              </a:solidFill>
            </a:endParaRPr>
          </a:p>
        </p:txBody>
      </p:sp>
      <p:sp>
        <p:nvSpPr>
          <p:cNvPr id="44038" name="Rectangle 2"/>
          <p:cNvSpPr>
            <a:spLocks noGrp="1" noRot="1" noChangeAspect="1" noChangeArrowheads="1"/>
          </p:cNvSpPr>
          <p:nvPr>
            <p:ph type="sldImg"/>
          </p:nvPr>
        </p:nvSpPr>
        <p:spPr>
          <a:solidFill>
            <a:srgbClr val="FFFFFF"/>
          </a:solidFill>
          <a:ln/>
        </p:spPr>
      </p:sp>
      <p:sp>
        <p:nvSpPr>
          <p:cNvPr id="44039"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charset="0"/>
            </a:endParaRPr>
          </a:p>
        </p:txBody>
      </p:sp>
    </p:spTree>
    <p:extLst>
      <p:ext uri="{BB962C8B-B14F-4D97-AF65-F5344CB8AC3E}">
        <p14:creationId xmlns:p14="http://schemas.microsoft.com/office/powerpoint/2010/main" val="27714526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8"/>
          <p:cNvSpPr>
            <a:spLocks noGrp="1" noChangeArrowheads="1"/>
          </p:cNvSpPr>
          <p:nvPr>
            <p:ph type="hdr" sz="quarter"/>
          </p:nvPr>
        </p:nvSpPr>
        <p:spPr>
          <a:noFill/>
        </p:spPr>
        <p:txBody>
          <a:bodyPr/>
          <a:lstStyle/>
          <a:p>
            <a:r>
              <a:rPr lang="en-US">
                <a:solidFill>
                  <a:srgbClr val="000000"/>
                </a:solidFill>
              </a:rPr>
              <a:t>Molecular Foundations of Medicine</a:t>
            </a:r>
          </a:p>
        </p:txBody>
      </p:sp>
      <p:sp>
        <p:nvSpPr>
          <p:cNvPr id="44035" name="Rectangle 11"/>
          <p:cNvSpPr>
            <a:spLocks noGrp="1" noChangeArrowheads="1"/>
          </p:cNvSpPr>
          <p:nvPr>
            <p:ph type="dt" sz="quarter" idx="1"/>
          </p:nvPr>
        </p:nvSpPr>
        <p:spPr>
          <a:noFill/>
        </p:spPr>
        <p:txBody>
          <a:bodyPr/>
          <a:lstStyle/>
          <a:p>
            <a:r>
              <a:rPr lang="en-US">
                <a:solidFill>
                  <a:srgbClr val="000000"/>
                </a:solidFill>
              </a:rPr>
              <a:t>11/6/08</a:t>
            </a:r>
          </a:p>
        </p:txBody>
      </p:sp>
      <p:sp>
        <p:nvSpPr>
          <p:cNvPr id="44036" name="Rectangle 12"/>
          <p:cNvSpPr>
            <a:spLocks noGrp="1" noChangeArrowheads="1"/>
          </p:cNvSpPr>
          <p:nvPr>
            <p:ph type="ftr" sz="quarter" idx="4"/>
          </p:nvPr>
        </p:nvSpPr>
        <p:spPr>
          <a:noFill/>
        </p:spPr>
        <p:txBody>
          <a:bodyPr/>
          <a:lstStyle/>
          <a:p>
            <a:r>
              <a:rPr lang="en-US">
                <a:solidFill>
                  <a:srgbClr val="000000"/>
                </a:solidFill>
              </a:rPr>
              <a:t>J. Evan Sadler</a:t>
            </a:r>
          </a:p>
        </p:txBody>
      </p:sp>
      <p:sp>
        <p:nvSpPr>
          <p:cNvPr id="44037" name="Rectangle 13"/>
          <p:cNvSpPr>
            <a:spLocks noGrp="1" noChangeArrowheads="1"/>
          </p:cNvSpPr>
          <p:nvPr>
            <p:ph type="sldNum" sz="quarter" idx="5"/>
          </p:nvPr>
        </p:nvSpPr>
        <p:spPr>
          <a:noFill/>
        </p:spPr>
        <p:txBody>
          <a:bodyPr/>
          <a:lstStyle/>
          <a:p>
            <a:fld id="{E25F8028-02BE-47B9-947E-678D22D2FC91}" type="slidenum">
              <a:rPr lang="en-US">
                <a:solidFill>
                  <a:srgbClr val="000000"/>
                </a:solidFill>
              </a:rPr>
              <a:pPr/>
              <a:t>12</a:t>
            </a:fld>
            <a:endParaRPr lang="en-US">
              <a:solidFill>
                <a:srgbClr val="000000"/>
              </a:solidFill>
            </a:endParaRPr>
          </a:p>
        </p:txBody>
      </p:sp>
      <p:sp>
        <p:nvSpPr>
          <p:cNvPr id="44038" name="Rectangle 2"/>
          <p:cNvSpPr>
            <a:spLocks noGrp="1" noRot="1" noChangeAspect="1" noChangeArrowheads="1"/>
          </p:cNvSpPr>
          <p:nvPr>
            <p:ph type="sldImg"/>
          </p:nvPr>
        </p:nvSpPr>
        <p:spPr>
          <a:solidFill>
            <a:srgbClr val="FFFFFF"/>
          </a:solidFill>
          <a:ln/>
        </p:spPr>
      </p:sp>
      <p:sp>
        <p:nvSpPr>
          <p:cNvPr id="44039"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charset="0"/>
            </a:endParaRPr>
          </a:p>
        </p:txBody>
      </p:sp>
    </p:spTree>
    <p:extLst>
      <p:ext uri="{BB962C8B-B14F-4D97-AF65-F5344CB8AC3E}">
        <p14:creationId xmlns:p14="http://schemas.microsoft.com/office/powerpoint/2010/main" val="32461603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11"/>
          <p:cNvSpPr>
            <a:spLocks noGrp="1" noChangeArrowheads="1"/>
          </p:cNvSpPr>
          <p:nvPr>
            <p:ph type="dt" sz="quarter" idx="1"/>
          </p:nvPr>
        </p:nvSpPr>
        <p:spPr>
          <a:noFill/>
        </p:spPr>
        <p:txBody>
          <a:bodyPr/>
          <a:lstStyle/>
          <a:p>
            <a:fld id="{6A2126BE-0BD3-974F-9A3C-97B6F4E32CC9}" type="datetime1">
              <a:rPr lang="en-US" smtClean="0">
                <a:solidFill>
                  <a:srgbClr val="000000"/>
                </a:solidFill>
              </a:rPr>
              <a:pPr/>
              <a:t>12/25/2017</a:t>
            </a:fld>
            <a:endParaRPr lang="en-US" smtClean="0">
              <a:solidFill>
                <a:srgbClr val="000000"/>
              </a:solidFill>
            </a:endParaRPr>
          </a:p>
        </p:txBody>
      </p:sp>
      <p:sp>
        <p:nvSpPr>
          <p:cNvPr id="94211" name="Rectangle 13"/>
          <p:cNvSpPr>
            <a:spLocks noGrp="1" noChangeArrowheads="1"/>
          </p:cNvSpPr>
          <p:nvPr>
            <p:ph type="sldNum" sz="quarter" idx="5"/>
          </p:nvPr>
        </p:nvSpPr>
        <p:spPr>
          <a:noFill/>
        </p:spPr>
        <p:txBody>
          <a:bodyPr/>
          <a:lstStyle/>
          <a:p>
            <a:fld id="{710F0025-8FE7-E944-882A-617081720CF4}" type="slidenum">
              <a:rPr lang="en-US">
                <a:solidFill>
                  <a:srgbClr val="000000"/>
                </a:solidFill>
              </a:rPr>
              <a:pPr/>
              <a:t>14</a:t>
            </a:fld>
            <a:endParaRPr lang="en-US">
              <a:solidFill>
                <a:srgbClr val="000000"/>
              </a:solidFill>
            </a:endParaRPr>
          </a:p>
        </p:txBody>
      </p:sp>
      <p:sp>
        <p:nvSpPr>
          <p:cNvPr id="94212" name="Rectangle 1026"/>
          <p:cNvSpPr>
            <a:spLocks noGrp="1" noRot="1" noChangeAspect="1" noChangeArrowheads="1"/>
          </p:cNvSpPr>
          <p:nvPr>
            <p:ph type="sldImg"/>
          </p:nvPr>
        </p:nvSpPr>
        <p:spPr>
          <a:solidFill>
            <a:srgbClr val="FFFFFF"/>
          </a:solidFill>
          <a:ln/>
        </p:spPr>
      </p:sp>
      <p:sp>
        <p:nvSpPr>
          <p:cNvPr id="94213" name="Rectangle 1027"/>
          <p:cNvSpPr>
            <a:spLocks noGrp="1" noChangeArrowheads="1"/>
          </p:cNvSpPr>
          <p:nvPr>
            <p:ph type="body" idx="1"/>
          </p:nvPr>
        </p:nvSpPr>
        <p:spPr>
          <a:solidFill>
            <a:srgbClr val="FFFFFF"/>
          </a:solidFill>
          <a:ln>
            <a:solidFill>
              <a:srgbClr val="000000"/>
            </a:solidFill>
          </a:ln>
        </p:spPr>
        <p:txBody>
          <a:bodyPr/>
          <a:lstStyle/>
          <a:p>
            <a:endParaRPr lang="en-US">
              <a:latin typeface="Arial" charset="0"/>
            </a:endParaRPr>
          </a:p>
        </p:txBody>
      </p:sp>
    </p:spTree>
    <p:extLst>
      <p:ext uri="{BB962C8B-B14F-4D97-AF65-F5344CB8AC3E}">
        <p14:creationId xmlns:p14="http://schemas.microsoft.com/office/powerpoint/2010/main" val="22627905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1"/>
          <p:cNvSpPr>
            <a:spLocks noGrp="1" noChangeArrowheads="1"/>
          </p:cNvSpPr>
          <p:nvPr>
            <p:ph type="dt" idx="1"/>
          </p:nvPr>
        </p:nvSpPr>
        <p:spPr>
          <a:ln/>
        </p:spPr>
        <p:txBody>
          <a:bodyPr/>
          <a:lstStyle/>
          <a:p>
            <a:fld id="{BFC5B1BB-A50B-5940-AFA4-E18CAF08D875}" type="datetime1">
              <a:rPr lang="en-US"/>
              <a:pPr/>
              <a:t>12/25/2017</a:t>
            </a:fld>
            <a:endParaRPr lang="en-US"/>
          </a:p>
        </p:txBody>
      </p:sp>
      <p:sp>
        <p:nvSpPr>
          <p:cNvPr id="7" name="Rectangle 13"/>
          <p:cNvSpPr>
            <a:spLocks noGrp="1" noChangeArrowheads="1"/>
          </p:cNvSpPr>
          <p:nvPr>
            <p:ph type="sldNum" sz="quarter" idx="5"/>
          </p:nvPr>
        </p:nvSpPr>
        <p:spPr>
          <a:ln/>
        </p:spPr>
        <p:txBody>
          <a:bodyPr/>
          <a:lstStyle/>
          <a:p>
            <a:fld id="{A9F46B34-65DB-6D47-9686-E8D77AC87447}" type="slidenum">
              <a:rPr lang="en-US"/>
              <a:pPr/>
              <a:t>15</a:t>
            </a:fld>
            <a:endParaRPr lang="en-US"/>
          </a:p>
        </p:txBody>
      </p:sp>
      <p:sp>
        <p:nvSpPr>
          <p:cNvPr id="708610" name="Rectangle 2"/>
          <p:cNvSpPr>
            <a:spLocks noGrp="1" noRot="1" noChangeAspect="1" noChangeArrowheads="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sp>
      <p:sp>
        <p:nvSpPr>
          <p:cNvPr id="708611"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txBody>
          <a:bodyPr/>
          <a:lstStyle/>
          <a:p>
            <a:r>
              <a:rPr kumimoji="1" lang="tr-TR" sz="1200" kern="1200" dirty="0" smtClean="0">
                <a:solidFill>
                  <a:schemeClr val="tx1"/>
                </a:solidFill>
                <a:effectLst/>
                <a:latin typeface="Arial" pitchFamily="87" charset="0"/>
                <a:ea typeface="+mn-ea"/>
                <a:cs typeface="+mn-cs"/>
              </a:rPr>
              <a:t>TTP is </a:t>
            </a:r>
            <a:r>
              <a:rPr kumimoji="1" lang="tr-TR" sz="1200" kern="1200" dirty="0" err="1" smtClean="0">
                <a:solidFill>
                  <a:schemeClr val="tx1"/>
                </a:solidFill>
                <a:effectLst/>
                <a:latin typeface="Arial" pitchFamily="87" charset="0"/>
                <a:ea typeface="+mn-ea"/>
                <a:cs typeface="+mn-cs"/>
              </a:rPr>
              <a:t>defined</a:t>
            </a:r>
            <a:r>
              <a:rPr kumimoji="1" lang="tr-TR" sz="1200" kern="1200" dirty="0" smtClean="0">
                <a:solidFill>
                  <a:schemeClr val="tx1"/>
                </a:solidFill>
                <a:effectLst/>
                <a:latin typeface="Arial" pitchFamily="87" charset="0"/>
                <a:ea typeface="+mn-ea"/>
                <a:cs typeface="+mn-cs"/>
              </a:rPr>
              <a:t> by a severe deficiency of ADAMTS13 (</a:t>
            </a:r>
            <a:r>
              <a:rPr kumimoji="1" lang="tr-TR" sz="1200" kern="1200" dirty="0" err="1" smtClean="0">
                <a:solidFill>
                  <a:schemeClr val="tx1"/>
                </a:solidFill>
                <a:effectLst/>
                <a:latin typeface="Arial" pitchFamily="87" charset="0"/>
                <a:ea typeface="+mn-ea"/>
                <a:cs typeface="+mn-cs"/>
              </a:rPr>
              <a:t>defined</a:t>
            </a:r>
            <a:r>
              <a:rPr kumimoji="1" lang="tr-TR" sz="1200" kern="1200" dirty="0" smtClean="0">
                <a:solidFill>
                  <a:schemeClr val="tx1"/>
                </a:solidFill>
                <a:effectLst/>
                <a:latin typeface="Arial" pitchFamily="87" charset="0"/>
                <a:ea typeface="+mn-ea"/>
                <a:cs typeface="+mn-cs"/>
              </a:rPr>
              <a:t> as </a:t>
            </a:r>
            <a:r>
              <a:rPr kumimoji="1" lang="tr-TR" sz="1200" kern="1200" dirty="0" err="1" smtClean="0">
                <a:solidFill>
                  <a:schemeClr val="tx1"/>
                </a:solidFill>
                <a:effectLst/>
                <a:latin typeface="Arial" pitchFamily="87" charset="0"/>
                <a:ea typeface="+mn-ea"/>
                <a:cs typeface="+mn-cs"/>
              </a:rPr>
              <a:t>activity</a:t>
            </a:r>
            <a:r>
              <a:rPr kumimoji="1" lang="tr-TR" sz="1200" kern="1200" dirty="0" smtClean="0">
                <a:solidFill>
                  <a:schemeClr val="tx1"/>
                </a:solidFill>
                <a:effectLst/>
                <a:latin typeface="Arial" pitchFamily="87" charset="0"/>
                <a:ea typeface="+mn-ea"/>
                <a:cs typeface="+mn-cs"/>
              </a:rPr>
              <a:t> &lt;10 percent), but the </a:t>
            </a:r>
            <a:r>
              <a:rPr kumimoji="1" lang="tr-TR" sz="1200" kern="1200" dirty="0" err="1" smtClean="0">
                <a:solidFill>
                  <a:schemeClr val="tx1"/>
                </a:solidFill>
                <a:effectLst/>
                <a:latin typeface="Arial" pitchFamily="87" charset="0"/>
                <a:ea typeface="+mn-ea"/>
                <a:cs typeface="+mn-cs"/>
              </a:rPr>
              <a:t>diagnosis</a:t>
            </a:r>
            <a:r>
              <a:rPr kumimoji="1" lang="tr-TR" sz="1200" kern="1200" dirty="0" smtClean="0">
                <a:solidFill>
                  <a:schemeClr val="tx1"/>
                </a:solidFill>
                <a:effectLst/>
                <a:latin typeface="Arial" pitchFamily="87" charset="0"/>
                <a:ea typeface="+mn-ea"/>
                <a:cs typeface="+mn-cs"/>
              </a:rPr>
              <a:t> of TTP </a:t>
            </a:r>
            <a:r>
              <a:rPr kumimoji="1" lang="tr-TR" sz="1200" kern="1200" dirty="0" err="1" smtClean="0">
                <a:solidFill>
                  <a:schemeClr val="tx1"/>
                </a:solidFill>
                <a:effectLst/>
                <a:latin typeface="Arial" pitchFamily="87" charset="0"/>
                <a:ea typeface="+mn-ea"/>
                <a:cs typeface="+mn-cs"/>
              </a:rPr>
              <a:t>remains</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based</a:t>
            </a:r>
            <a:r>
              <a:rPr kumimoji="1" lang="tr-TR" sz="1200" kern="1200" dirty="0" smtClean="0">
                <a:solidFill>
                  <a:schemeClr val="tx1"/>
                </a:solidFill>
                <a:effectLst/>
                <a:latin typeface="Arial" pitchFamily="87" charset="0"/>
                <a:ea typeface="+mn-ea"/>
                <a:cs typeface="+mn-cs"/>
              </a:rPr>
              <a:t> on </a:t>
            </a:r>
            <a:r>
              <a:rPr kumimoji="1" lang="tr-TR" sz="1200" kern="1200" dirty="0" err="1" smtClean="0">
                <a:solidFill>
                  <a:schemeClr val="tx1"/>
                </a:solidFill>
                <a:effectLst/>
                <a:latin typeface="Arial" pitchFamily="87" charset="0"/>
                <a:ea typeface="+mn-ea"/>
                <a:cs typeface="+mn-cs"/>
              </a:rPr>
              <a:t>clinical</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judgment</a:t>
            </a:r>
            <a:r>
              <a:rPr kumimoji="1" lang="tr-TR" sz="1200" kern="1200" dirty="0" smtClean="0">
                <a:solidFill>
                  <a:schemeClr val="tx1"/>
                </a:solidFill>
                <a:effectLst/>
                <a:latin typeface="Arial" pitchFamily="87" charset="0"/>
                <a:ea typeface="+mn-ea"/>
                <a:cs typeface="+mn-cs"/>
              </a:rPr>
              <a:t> since ADAMTS13 </a:t>
            </a:r>
            <a:r>
              <a:rPr kumimoji="1" lang="tr-TR" sz="1200" kern="1200" dirty="0" err="1" smtClean="0">
                <a:solidFill>
                  <a:schemeClr val="tx1"/>
                </a:solidFill>
                <a:effectLst/>
                <a:latin typeface="Arial" pitchFamily="87" charset="0"/>
                <a:ea typeface="+mn-ea"/>
                <a:cs typeface="+mn-cs"/>
              </a:rPr>
              <a:t>measures</a:t>
            </a:r>
            <a:r>
              <a:rPr kumimoji="1" lang="tr-TR" sz="1200" kern="1200" dirty="0" smtClean="0">
                <a:solidFill>
                  <a:schemeClr val="tx1"/>
                </a:solidFill>
                <a:effectLst/>
                <a:latin typeface="Arial" pitchFamily="87" charset="0"/>
                <a:ea typeface="+mn-ea"/>
                <a:cs typeface="+mn-cs"/>
              </a:rPr>
              <a:t> are </a:t>
            </a:r>
            <a:r>
              <a:rPr kumimoji="1" lang="tr-TR" sz="1200" kern="1200" dirty="0" err="1" smtClean="0">
                <a:solidFill>
                  <a:schemeClr val="tx1"/>
                </a:solidFill>
                <a:effectLst/>
                <a:latin typeface="Arial" pitchFamily="87" charset="0"/>
                <a:ea typeface="+mn-ea"/>
                <a:cs typeface="+mn-cs"/>
              </a:rPr>
              <a:t>often</a:t>
            </a:r>
            <a:r>
              <a:rPr kumimoji="1" lang="tr-TR" sz="1200" kern="1200" dirty="0" smtClean="0">
                <a:solidFill>
                  <a:schemeClr val="tx1"/>
                </a:solidFill>
                <a:effectLst/>
                <a:latin typeface="Arial" pitchFamily="87" charset="0"/>
                <a:ea typeface="+mn-ea"/>
                <a:cs typeface="+mn-cs"/>
              </a:rPr>
              <a:t> not </a:t>
            </a:r>
            <a:r>
              <a:rPr kumimoji="1" lang="tr-TR" sz="1200" kern="1200" dirty="0" err="1" smtClean="0">
                <a:solidFill>
                  <a:schemeClr val="tx1"/>
                </a:solidFill>
                <a:effectLst/>
                <a:latin typeface="Arial" pitchFamily="87" charset="0"/>
                <a:ea typeface="+mn-ea"/>
                <a:cs typeface="+mn-cs"/>
              </a:rPr>
              <a:t>available</a:t>
            </a:r>
            <a:r>
              <a:rPr kumimoji="1" lang="tr-TR" sz="1200" kern="1200" dirty="0" smtClean="0">
                <a:solidFill>
                  <a:schemeClr val="tx1"/>
                </a:solidFill>
                <a:effectLst/>
                <a:latin typeface="Arial" pitchFamily="87" charset="0"/>
                <a:ea typeface="+mn-ea"/>
                <a:cs typeface="+mn-cs"/>
              </a:rPr>
              <a:t> for </a:t>
            </a:r>
            <a:r>
              <a:rPr kumimoji="1" lang="tr-TR" sz="1200" kern="1200" dirty="0" err="1" smtClean="0">
                <a:solidFill>
                  <a:schemeClr val="tx1"/>
                </a:solidFill>
                <a:effectLst/>
                <a:latin typeface="Arial" pitchFamily="87" charset="0"/>
                <a:ea typeface="+mn-ea"/>
                <a:cs typeface="+mn-cs"/>
              </a:rPr>
              <a:t>several</a:t>
            </a:r>
            <a:r>
              <a:rPr kumimoji="1" lang="tr-TR" sz="1200" kern="1200" dirty="0" smtClean="0">
                <a:solidFill>
                  <a:schemeClr val="tx1"/>
                </a:solidFill>
                <a:effectLst/>
                <a:latin typeface="Arial" pitchFamily="87" charset="0"/>
                <a:ea typeface="+mn-ea"/>
                <a:cs typeface="+mn-cs"/>
              </a:rPr>
              <a:t> days and different </a:t>
            </a:r>
            <a:r>
              <a:rPr kumimoji="1" lang="tr-TR" sz="1200" kern="1200" dirty="0" err="1" smtClean="0">
                <a:solidFill>
                  <a:schemeClr val="tx1"/>
                </a:solidFill>
                <a:effectLst/>
                <a:latin typeface="Arial" pitchFamily="87" charset="0"/>
                <a:ea typeface="+mn-ea"/>
                <a:cs typeface="+mn-cs"/>
              </a:rPr>
              <a:t>methodologies</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may</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yield</a:t>
            </a:r>
            <a:r>
              <a:rPr kumimoji="1" lang="tr-TR" sz="1200" kern="1200" dirty="0" smtClean="0">
                <a:solidFill>
                  <a:schemeClr val="tx1"/>
                </a:solidFill>
                <a:effectLst/>
                <a:latin typeface="Arial" pitchFamily="87" charset="0"/>
                <a:ea typeface="+mn-ea"/>
                <a:cs typeface="+mn-cs"/>
              </a:rPr>
              <a:t> different </a:t>
            </a:r>
            <a:r>
              <a:rPr kumimoji="1" lang="tr-TR" sz="1200" kern="1200" dirty="0" err="1" smtClean="0">
                <a:solidFill>
                  <a:schemeClr val="tx1"/>
                </a:solidFill>
                <a:effectLst/>
                <a:latin typeface="Arial" pitchFamily="87" charset="0"/>
                <a:ea typeface="+mn-ea"/>
                <a:cs typeface="+mn-cs"/>
              </a:rPr>
              <a:t>results</a:t>
            </a:r>
            <a:r>
              <a:rPr kumimoji="1" lang="tr-TR" sz="1200" kern="1200" dirty="0" smtClean="0">
                <a:solidFill>
                  <a:schemeClr val="tx1"/>
                </a:solidFill>
                <a:effectLst/>
                <a:latin typeface="Arial" pitchFamily="87" charset="0"/>
                <a:ea typeface="+mn-ea"/>
                <a:cs typeface="+mn-cs"/>
              </a:rPr>
              <a:t>. Deficiency of ADAMTS13 can be </a:t>
            </a:r>
            <a:r>
              <a:rPr kumimoji="1" lang="tr-TR" sz="1200" kern="1200" dirty="0" err="1" smtClean="0">
                <a:solidFill>
                  <a:schemeClr val="tx1"/>
                </a:solidFill>
                <a:effectLst/>
                <a:latin typeface="Arial" pitchFamily="87" charset="0"/>
                <a:ea typeface="+mn-ea"/>
                <a:cs typeface="+mn-cs"/>
              </a:rPr>
              <a:t>hereditary</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Upshaw-Shulman</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syndrome</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or</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acquired</a:t>
            </a:r>
            <a:r>
              <a:rPr kumimoji="1" lang="tr-TR" sz="1200" kern="1200" dirty="0" smtClean="0">
                <a:solidFill>
                  <a:schemeClr val="tx1"/>
                </a:solidFill>
                <a:effectLst/>
                <a:latin typeface="Arial" pitchFamily="87" charset="0"/>
                <a:ea typeface="+mn-ea"/>
                <a:cs typeface="+mn-cs"/>
              </a:rPr>
              <a:t>, as a </a:t>
            </a:r>
            <a:r>
              <a:rPr kumimoji="1" lang="tr-TR" sz="1200" kern="1200" dirty="0" err="1" smtClean="0">
                <a:solidFill>
                  <a:schemeClr val="tx1"/>
                </a:solidFill>
                <a:effectLst/>
                <a:latin typeface="Arial" pitchFamily="87" charset="0"/>
                <a:ea typeface="+mn-ea"/>
                <a:cs typeface="+mn-cs"/>
              </a:rPr>
              <a:t>result</a:t>
            </a:r>
            <a:r>
              <a:rPr kumimoji="1" lang="tr-TR" sz="1200" kern="1200" dirty="0" smtClean="0">
                <a:solidFill>
                  <a:schemeClr val="tx1"/>
                </a:solidFill>
                <a:effectLst/>
                <a:latin typeface="Arial" pitchFamily="87" charset="0"/>
                <a:ea typeface="+mn-ea"/>
                <a:cs typeface="+mn-cs"/>
              </a:rPr>
              <a:t> of </a:t>
            </a:r>
            <a:r>
              <a:rPr kumimoji="1" lang="tr-TR" sz="1200" kern="1200" dirty="0" err="1" smtClean="0">
                <a:solidFill>
                  <a:schemeClr val="tx1"/>
                </a:solidFill>
                <a:effectLst/>
                <a:latin typeface="Arial" pitchFamily="87" charset="0"/>
                <a:ea typeface="+mn-ea"/>
                <a:cs typeface="+mn-cs"/>
              </a:rPr>
              <a:t>inhibition</a:t>
            </a:r>
            <a:r>
              <a:rPr kumimoji="1" lang="tr-TR" sz="1200" kern="1200" dirty="0" smtClean="0">
                <a:solidFill>
                  <a:schemeClr val="tx1"/>
                </a:solidFill>
                <a:effectLst/>
                <a:latin typeface="Arial" pitchFamily="87" charset="0"/>
                <a:ea typeface="+mn-ea"/>
                <a:cs typeface="+mn-cs"/>
              </a:rPr>
              <a:t> of ADAMTS13 </a:t>
            </a:r>
            <a:r>
              <a:rPr kumimoji="1" lang="tr-TR" sz="1200" kern="1200" dirty="0" err="1" smtClean="0">
                <a:solidFill>
                  <a:schemeClr val="tx1"/>
                </a:solidFill>
                <a:effectLst/>
                <a:latin typeface="Arial" pitchFamily="87" charset="0"/>
                <a:ea typeface="+mn-ea"/>
                <a:cs typeface="+mn-cs"/>
              </a:rPr>
              <a:t>activity</a:t>
            </a:r>
            <a:r>
              <a:rPr kumimoji="1" lang="tr-TR" sz="1200" kern="1200" dirty="0" smtClean="0">
                <a:solidFill>
                  <a:schemeClr val="tx1"/>
                </a:solidFill>
                <a:effectLst/>
                <a:latin typeface="Arial" pitchFamily="87" charset="0"/>
                <a:ea typeface="+mn-ea"/>
                <a:cs typeface="+mn-cs"/>
              </a:rPr>
              <a:t> by an </a:t>
            </a:r>
            <a:r>
              <a:rPr kumimoji="1" lang="tr-TR" sz="1200" kern="1200" dirty="0" err="1" smtClean="0">
                <a:solidFill>
                  <a:schemeClr val="tx1"/>
                </a:solidFill>
                <a:effectLst/>
                <a:latin typeface="Arial" pitchFamily="87" charset="0"/>
                <a:ea typeface="+mn-ea"/>
                <a:cs typeface="+mn-cs"/>
              </a:rPr>
              <a:t>autoantibody</a:t>
            </a:r>
            <a:r>
              <a:rPr kumimoji="1" lang="tr-TR" sz="1200" kern="1200" dirty="0" smtClean="0">
                <a:solidFill>
                  <a:schemeClr val="tx1"/>
                </a:solidFill>
                <a:effectLst/>
                <a:latin typeface="Arial" pitchFamily="87" charset="0"/>
                <a:ea typeface="+mn-ea"/>
                <a:cs typeface="+mn-cs"/>
              </a:rPr>
              <a:t>. </a:t>
            </a:r>
          </a:p>
          <a:p>
            <a:r>
              <a:rPr kumimoji="1" lang="tr-TR" sz="1200" kern="1200" dirty="0" smtClean="0">
                <a:solidFill>
                  <a:schemeClr val="tx1"/>
                </a:solidFill>
                <a:effectLst/>
                <a:latin typeface="Arial" pitchFamily="87" charset="0"/>
                <a:ea typeface="+mn-ea"/>
                <a:cs typeface="+mn-cs"/>
              </a:rPr>
              <a:t> </a:t>
            </a:r>
          </a:p>
          <a:p>
            <a:r>
              <a:rPr kumimoji="1" lang="tr-TR" sz="1200" kern="1200" dirty="0" smtClean="0">
                <a:solidFill>
                  <a:schemeClr val="tx1"/>
                </a:solidFill>
                <a:effectLst/>
                <a:latin typeface="Arial" pitchFamily="87" charset="0"/>
                <a:ea typeface="+mn-ea"/>
                <a:cs typeface="+mn-cs"/>
              </a:rPr>
              <a:t>TTP is </a:t>
            </a:r>
            <a:r>
              <a:rPr kumimoji="1" lang="tr-TR" sz="1200" kern="1200" dirty="0" err="1" smtClean="0">
                <a:solidFill>
                  <a:schemeClr val="tx1"/>
                </a:solidFill>
                <a:effectLst/>
                <a:latin typeface="Arial" pitchFamily="87" charset="0"/>
                <a:ea typeface="+mn-ea"/>
                <a:cs typeface="+mn-cs"/>
              </a:rPr>
              <a:t>unique</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among</a:t>
            </a:r>
            <a:r>
              <a:rPr kumimoji="1" lang="tr-TR" sz="1200" kern="1200" dirty="0" smtClean="0">
                <a:solidFill>
                  <a:schemeClr val="tx1"/>
                </a:solidFill>
                <a:effectLst/>
                <a:latin typeface="Arial" pitchFamily="87" charset="0"/>
                <a:ea typeface="+mn-ea"/>
                <a:cs typeface="+mn-cs"/>
              </a:rPr>
              <a:t> the </a:t>
            </a:r>
            <a:r>
              <a:rPr kumimoji="1" lang="tr-TR" sz="1200" kern="1200" dirty="0" err="1" smtClean="0">
                <a:solidFill>
                  <a:schemeClr val="tx1"/>
                </a:solidFill>
                <a:effectLst/>
                <a:latin typeface="Arial" pitchFamily="87" charset="0"/>
                <a:ea typeface="+mn-ea"/>
                <a:cs typeface="+mn-cs"/>
              </a:rPr>
              <a:t>primary</a:t>
            </a:r>
            <a:r>
              <a:rPr kumimoji="1" lang="tr-TR" sz="1200" kern="1200" dirty="0" smtClean="0">
                <a:solidFill>
                  <a:schemeClr val="tx1"/>
                </a:solidFill>
                <a:effectLst/>
                <a:latin typeface="Arial" pitchFamily="87" charset="0"/>
                <a:ea typeface="+mn-ea"/>
                <a:cs typeface="+mn-cs"/>
              </a:rPr>
              <a:t> TMA </a:t>
            </a:r>
            <a:r>
              <a:rPr kumimoji="1" lang="tr-TR" sz="1200" kern="1200" dirty="0" err="1" smtClean="0">
                <a:solidFill>
                  <a:schemeClr val="tx1"/>
                </a:solidFill>
                <a:effectLst/>
                <a:latin typeface="Arial" pitchFamily="87" charset="0"/>
                <a:ea typeface="+mn-ea"/>
                <a:cs typeface="+mn-cs"/>
              </a:rPr>
              <a:t>syndromes</a:t>
            </a:r>
            <a:r>
              <a:rPr kumimoji="1" lang="tr-TR" sz="1200" kern="1200" dirty="0" smtClean="0">
                <a:solidFill>
                  <a:schemeClr val="tx1"/>
                </a:solidFill>
                <a:effectLst/>
                <a:latin typeface="Arial" pitchFamily="87" charset="0"/>
                <a:ea typeface="+mn-ea"/>
                <a:cs typeface="+mn-cs"/>
              </a:rPr>
              <a:t> for minimal </a:t>
            </a:r>
            <a:r>
              <a:rPr kumimoji="1" lang="tr-TR" sz="1200" kern="1200" dirty="0" err="1" smtClean="0">
                <a:solidFill>
                  <a:schemeClr val="tx1"/>
                </a:solidFill>
                <a:effectLst/>
                <a:latin typeface="Arial" pitchFamily="87" charset="0"/>
                <a:ea typeface="+mn-ea"/>
                <a:cs typeface="+mn-cs"/>
              </a:rPr>
              <a:t>abnormalities</a:t>
            </a:r>
            <a:r>
              <a:rPr kumimoji="1" lang="tr-TR" sz="1200" kern="1200" dirty="0" smtClean="0">
                <a:solidFill>
                  <a:schemeClr val="tx1"/>
                </a:solidFill>
                <a:effectLst/>
                <a:latin typeface="Arial" pitchFamily="87" charset="0"/>
                <a:ea typeface="+mn-ea"/>
                <a:cs typeface="+mn-cs"/>
              </a:rPr>
              <a:t> of </a:t>
            </a:r>
            <a:r>
              <a:rPr kumimoji="1" lang="tr-TR" sz="1200" kern="1200" dirty="0" err="1" smtClean="0">
                <a:solidFill>
                  <a:schemeClr val="tx1"/>
                </a:solidFill>
                <a:effectLst/>
                <a:latin typeface="Arial" pitchFamily="87" charset="0"/>
                <a:ea typeface="+mn-ea"/>
                <a:cs typeface="+mn-cs"/>
              </a:rPr>
              <a:t>kidney</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function</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despite</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microthrombi</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observed</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throughout</a:t>
            </a:r>
            <a:r>
              <a:rPr kumimoji="1" lang="tr-TR" sz="1200" kern="1200" dirty="0" smtClean="0">
                <a:solidFill>
                  <a:schemeClr val="tx1"/>
                </a:solidFill>
                <a:effectLst/>
                <a:latin typeface="Arial" pitchFamily="87" charset="0"/>
                <a:ea typeface="+mn-ea"/>
                <a:cs typeface="+mn-cs"/>
              </a:rPr>
              <a:t> the </a:t>
            </a:r>
            <a:r>
              <a:rPr kumimoji="1" lang="tr-TR" sz="1200" kern="1200" dirty="0" err="1" smtClean="0">
                <a:solidFill>
                  <a:schemeClr val="tx1"/>
                </a:solidFill>
                <a:effectLst/>
                <a:latin typeface="Arial" pitchFamily="87" charset="0"/>
                <a:ea typeface="+mn-ea"/>
                <a:cs typeface="+mn-cs"/>
              </a:rPr>
              <a:t>kidney</a:t>
            </a:r>
            <a:r>
              <a:rPr kumimoji="1" lang="tr-TR" sz="1200" kern="1200" dirty="0" smtClean="0">
                <a:solidFill>
                  <a:schemeClr val="tx1"/>
                </a:solidFill>
                <a:effectLst/>
                <a:latin typeface="Arial" pitchFamily="87" charset="0"/>
                <a:ea typeface="+mn-ea"/>
                <a:cs typeface="+mn-cs"/>
              </a:rPr>
              <a:t>. TTP </a:t>
            </a:r>
            <a:r>
              <a:rPr kumimoji="1" lang="tr-TR" sz="1200" kern="1200" dirty="0" err="1" smtClean="0">
                <a:solidFill>
                  <a:schemeClr val="tx1"/>
                </a:solidFill>
                <a:effectLst/>
                <a:latin typeface="Arial" pitchFamily="87" charset="0"/>
                <a:ea typeface="+mn-ea"/>
                <a:cs typeface="+mn-cs"/>
              </a:rPr>
              <a:t>typically</a:t>
            </a:r>
            <a:r>
              <a:rPr kumimoji="1" lang="tr-TR" sz="1200" kern="1200" dirty="0" smtClean="0">
                <a:solidFill>
                  <a:schemeClr val="tx1"/>
                </a:solidFill>
                <a:effectLst/>
                <a:latin typeface="Arial" pitchFamily="87" charset="0"/>
                <a:ea typeface="+mn-ea"/>
                <a:cs typeface="+mn-cs"/>
              </a:rPr>
              <a:t> has more </a:t>
            </a:r>
            <a:r>
              <a:rPr kumimoji="1" lang="tr-TR" sz="1200" kern="1200" dirty="0" err="1" smtClean="0">
                <a:solidFill>
                  <a:schemeClr val="tx1"/>
                </a:solidFill>
                <a:effectLst/>
                <a:latin typeface="Arial" pitchFamily="87" charset="0"/>
                <a:ea typeface="+mn-ea"/>
                <a:cs typeface="+mn-cs"/>
              </a:rPr>
              <a:t>systemic</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manifestations</a:t>
            </a:r>
            <a:r>
              <a:rPr kumimoji="1" lang="tr-TR" sz="1200" kern="1200" dirty="0" smtClean="0">
                <a:solidFill>
                  <a:schemeClr val="tx1"/>
                </a:solidFill>
                <a:effectLst/>
                <a:latin typeface="Arial" pitchFamily="87" charset="0"/>
                <a:ea typeface="+mn-ea"/>
                <a:cs typeface="+mn-cs"/>
              </a:rPr>
              <a:t> of organ </a:t>
            </a:r>
            <a:r>
              <a:rPr kumimoji="1" lang="tr-TR" sz="1200" kern="1200" dirty="0" err="1" smtClean="0">
                <a:solidFill>
                  <a:schemeClr val="tx1"/>
                </a:solidFill>
                <a:effectLst/>
                <a:latin typeface="Arial" pitchFamily="87" charset="0"/>
                <a:ea typeface="+mn-ea"/>
                <a:cs typeface="+mn-cs"/>
              </a:rPr>
              <a:t>injury</a:t>
            </a:r>
            <a:r>
              <a:rPr kumimoji="1" lang="tr-TR" sz="1200" kern="1200" dirty="0" smtClean="0">
                <a:solidFill>
                  <a:schemeClr val="tx1"/>
                </a:solidFill>
                <a:effectLst/>
                <a:latin typeface="Arial" pitchFamily="87" charset="0"/>
                <a:ea typeface="+mn-ea"/>
                <a:cs typeface="+mn-cs"/>
              </a:rPr>
              <a:t> than the other </a:t>
            </a:r>
            <a:r>
              <a:rPr kumimoji="1" lang="tr-TR" sz="1200" kern="1200" dirty="0" err="1" smtClean="0">
                <a:solidFill>
                  <a:schemeClr val="tx1"/>
                </a:solidFill>
                <a:effectLst/>
                <a:latin typeface="Arial" pitchFamily="87" charset="0"/>
                <a:ea typeface="+mn-ea"/>
                <a:cs typeface="+mn-cs"/>
              </a:rPr>
              <a:t>primary</a:t>
            </a:r>
            <a:r>
              <a:rPr kumimoji="1" lang="tr-TR" sz="1200" kern="1200" dirty="0" smtClean="0">
                <a:solidFill>
                  <a:schemeClr val="tx1"/>
                </a:solidFill>
                <a:effectLst/>
                <a:latin typeface="Arial" pitchFamily="87" charset="0"/>
                <a:ea typeface="+mn-ea"/>
                <a:cs typeface="+mn-cs"/>
              </a:rPr>
              <a:t> TMA </a:t>
            </a:r>
            <a:r>
              <a:rPr kumimoji="1" lang="tr-TR" sz="1200" kern="1200" dirty="0" err="1" smtClean="0">
                <a:solidFill>
                  <a:schemeClr val="tx1"/>
                </a:solidFill>
                <a:effectLst/>
                <a:latin typeface="Arial" pitchFamily="87" charset="0"/>
                <a:ea typeface="+mn-ea"/>
                <a:cs typeface="+mn-cs"/>
              </a:rPr>
              <a:t>syndromes</a:t>
            </a:r>
            <a:r>
              <a:rPr kumimoji="1" lang="tr-TR" sz="1200" kern="1200" dirty="0" smtClean="0">
                <a:solidFill>
                  <a:schemeClr val="tx1"/>
                </a:solidFill>
                <a:effectLst/>
                <a:latin typeface="Arial" pitchFamily="87" charset="0"/>
                <a:ea typeface="+mn-ea"/>
                <a:cs typeface="+mn-cs"/>
              </a:rPr>
              <a:t>. In TTP, </a:t>
            </a:r>
            <a:r>
              <a:rPr kumimoji="1" lang="tr-TR" sz="1200" kern="1200" dirty="0" err="1" smtClean="0">
                <a:solidFill>
                  <a:schemeClr val="tx1"/>
                </a:solidFill>
                <a:effectLst/>
                <a:latin typeface="Arial" pitchFamily="87" charset="0"/>
                <a:ea typeface="+mn-ea"/>
                <a:cs typeface="+mn-cs"/>
              </a:rPr>
              <a:t>abnormalities</a:t>
            </a:r>
            <a:r>
              <a:rPr kumimoji="1" lang="tr-TR" sz="1200" kern="1200" dirty="0" smtClean="0">
                <a:solidFill>
                  <a:schemeClr val="tx1"/>
                </a:solidFill>
                <a:effectLst/>
                <a:latin typeface="Arial" pitchFamily="87" charset="0"/>
                <a:ea typeface="+mn-ea"/>
                <a:cs typeface="+mn-cs"/>
              </a:rPr>
              <a:t> of the </a:t>
            </a:r>
            <a:r>
              <a:rPr kumimoji="1" lang="tr-TR" sz="1200" kern="1200" dirty="0" err="1" smtClean="0">
                <a:solidFill>
                  <a:schemeClr val="tx1"/>
                </a:solidFill>
                <a:effectLst/>
                <a:latin typeface="Arial" pitchFamily="87" charset="0"/>
                <a:ea typeface="+mn-ea"/>
                <a:cs typeface="+mn-cs"/>
              </a:rPr>
              <a:t>central</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nervous</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system</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heart</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pancreas</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thyroid</a:t>
            </a:r>
            <a:r>
              <a:rPr kumimoji="1" lang="tr-TR" sz="1200" kern="1200" dirty="0" smtClean="0">
                <a:solidFill>
                  <a:schemeClr val="tx1"/>
                </a:solidFill>
                <a:effectLst/>
                <a:latin typeface="Arial" pitchFamily="87" charset="0"/>
                <a:ea typeface="+mn-ea"/>
                <a:cs typeface="+mn-cs"/>
              </a:rPr>
              <a:t>, adrenal </a:t>
            </a:r>
            <a:r>
              <a:rPr kumimoji="1" lang="tr-TR" sz="1200" kern="1200" dirty="0" err="1" smtClean="0">
                <a:solidFill>
                  <a:schemeClr val="tx1"/>
                </a:solidFill>
                <a:effectLst/>
                <a:latin typeface="Arial" pitchFamily="87" charset="0"/>
                <a:ea typeface="+mn-ea"/>
                <a:cs typeface="+mn-cs"/>
              </a:rPr>
              <a:t>glands</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intestinal</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mucosa</a:t>
            </a:r>
            <a:r>
              <a:rPr kumimoji="1" lang="tr-TR" sz="1200" kern="1200" dirty="0" smtClean="0">
                <a:solidFill>
                  <a:schemeClr val="tx1"/>
                </a:solidFill>
                <a:effectLst/>
                <a:latin typeface="Arial" pitchFamily="87" charset="0"/>
                <a:ea typeface="+mn-ea"/>
                <a:cs typeface="+mn-cs"/>
              </a:rPr>
              <a:t>, and other tissues </a:t>
            </a:r>
            <a:r>
              <a:rPr kumimoji="1" lang="tr-TR" sz="1200" kern="1200" dirty="0" err="1" smtClean="0">
                <a:solidFill>
                  <a:schemeClr val="tx1"/>
                </a:solidFill>
                <a:effectLst/>
                <a:latin typeface="Arial" pitchFamily="87" charset="0"/>
                <a:ea typeface="+mn-ea"/>
                <a:cs typeface="+mn-cs"/>
              </a:rPr>
              <a:t>may</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occur</a:t>
            </a:r>
            <a:r>
              <a:rPr kumimoji="1" lang="tr-TR" sz="1200" kern="1200" dirty="0" smtClean="0">
                <a:solidFill>
                  <a:schemeClr val="tx1"/>
                </a:solidFill>
                <a:effectLst/>
                <a:latin typeface="Arial" pitchFamily="87" charset="0"/>
                <a:ea typeface="+mn-ea"/>
                <a:cs typeface="+mn-cs"/>
              </a:rPr>
              <a:t>. The </a:t>
            </a:r>
            <a:r>
              <a:rPr kumimoji="1" lang="tr-TR" sz="1200" kern="1200" dirty="0" err="1" smtClean="0">
                <a:solidFill>
                  <a:schemeClr val="tx1"/>
                </a:solidFill>
                <a:effectLst/>
                <a:latin typeface="Arial" pitchFamily="87" charset="0"/>
                <a:ea typeface="+mn-ea"/>
                <a:cs typeface="+mn-cs"/>
              </a:rPr>
              <a:t>lungs</a:t>
            </a:r>
            <a:r>
              <a:rPr kumimoji="1" lang="tr-TR" sz="1200" kern="1200" dirty="0" smtClean="0">
                <a:solidFill>
                  <a:schemeClr val="tx1"/>
                </a:solidFill>
                <a:effectLst/>
                <a:latin typeface="Arial" pitchFamily="87" charset="0"/>
                <a:ea typeface="+mn-ea"/>
                <a:cs typeface="+mn-cs"/>
              </a:rPr>
              <a:t> are </a:t>
            </a:r>
            <a:r>
              <a:rPr kumimoji="1" lang="tr-TR" sz="1200" kern="1200" dirty="0" err="1" smtClean="0">
                <a:solidFill>
                  <a:schemeClr val="tx1"/>
                </a:solidFill>
                <a:effectLst/>
                <a:latin typeface="Arial" pitchFamily="87" charset="0"/>
                <a:ea typeface="+mn-ea"/>
                <a:cs typeface="+mn-cs"/>
              </a:rPr>
              <a:t>typically</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spared</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from</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ischemic</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injury</a:t>
            </a:r>
            <a:r>
              <a:rPr kumimoji="1" lang="tr-TR" sz="1200" kern="1200" dirty="0" smtClean="0">
                <a:solidFill>
                  <a:schemeClr val="tx1"/>
                </a:solidFill>
                <a:effectLst/>
                <a:latin typeface="Arial" pitchFamily="87" charset="0"/>
                <a:ea typeface="+mn-ea"/>
                <a:cs typeface="+mn-cs"/>
              </a:rPr>
              <a:t> in patients with </a:t>
            </a:r>
            <a:endParaRPr lang="en-US" dirty="0"/>
          </a:p>
        </p:txBody>
      </p:sp>
    </p:spTree>
    <p:extLst>
      <p:ext uri="{BB962C8B-B14F-4D97-AF65-F5344CB8AC3E}">
        <p14:creationId xmlns:p14="http://schemas.microsoft.com/office/powerpoint/2010/main" val="28938484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1"/>
          <p:cNvSpPr>
            <a:spLocks noGrp="1" noChangeArrowheads="1"/>
          </p:cNvSpPr>
          <p:nvPr>
            <p:ph type="dt" idx="1"/>
          </p:nvPr>
        </p:nvSpPr>
        <p:spPr>
          <a:ln/>
        </p:spPr>
        <p:txBody>
          <a:bodyPr/>
          <a:lstStyle/>
          <a:p>
            <a:fld id="{5E403A05-034F-8C4D-B311-E99534A13EBF}" type="datetime1">
              <a:rPr lang="en-US"/>
              <a:pPr/>
              <a:t>12/25/2017</a:t>
            </a:fld>
            <a:endParaRPr lang="en-US"/>
          </a:p>
        </p:txBody>
      </p:sp>
      <p:sp>
        <p:nvSpPr>
          <p:cNvPr id="7" name="Rectangle 13"/>
          <p:cNvSpPr>
            <a:spLocks noGrp="1" noChangeArrowheads="1"/>
          </p:cNvSpPr>
          <p:nvPr>
            <p:ph type="sldNum" sz="quarter" idx="5"/>
          </p:nvPr>
        </p:nvSpPr>
        <p:spPr>
          <a:ln/>
        </p:spPr>
        <p:txBody>
          <a:bodyPr/>
          <a:lstStyle/>
          <a:p>
            <a:fld id="{F95D1CF9-6DAE-7842-B55F-750BDAA7F5CF}" type="slidenum">
              <a:rPr lang="en-US"/>
              <a:pPr/>
              <a:t>16</a:t>
            </a:fld>
            <a:endParaRPr lang="en-US"/>
          </a:p>
        </p:txBody>
      </p:sp>
      <p:sp>
        <p:nvSpPr>
          <p:cNvPr id="714754" name="Rectangle 2"/>
          <p:cNvSpPr>
            <a:spLocks noGrp="1" noRot="1" noChangeAspect="1" noChangeArrowheads="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sp>
      <p:sp>
        <p:nvSpPr>
          <p:cNvPr id="714755"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txBody>
          <a:bodyPr/>
          <a:lstStyle/>
          <a:p>
            <a:endParaRPr lang="en-US">
              <a:cs typeface="Times" charset="0"/>
            </a:endParaRPr>
          </a:p>
        </p:txBody>
      </p:sp>
    </p:spTree>
    <p:extLst>
      <p:ext uri="{BB962C8B-B14F-4D97-AF65-F5344CB8AC3E}">
        <p14:creationId xmlns:p14="http://schemas.microsoft.com/office/powerpoint/2010/main" val="9571916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1"/>
          <p:cNvSpPr>
            <a:spLocks noGrp="1" noChangeArrowheads="1"/>
          </p:cNvSpPr>
          <p:nvPr>
            <p:ph type="dt" idx="1"/>
          </p:nvPr>
        </p:nvSpPr>
        <p:spPr>
          <a:ln/>
        </p:spPr>
        <p:txBody>
          <a:bodyPr/>
          <a:lstStyle/>
          <a:p>
            <a:fld id="{E2D131A9-7D08-FC46-B4BD-9C0FDB6E0EC2}" type="datetime1">
              <a:rPr lang="en-US"/>
              <a:pPr/>
              <a:t>12/25/2017</a:t>
            </a:fld>
            <a:endParaRPr lang="en-US"/>
          </a:p>
        </p:txBody>
      </p:sp>
      <p:sp>
        <p:nvSpPr>
          <p:cNvPr id="7" name="Rectangle 13"/>
          <p:cNvSpPr>
            <a:spLocks noGrp="1" noChangeArrowheads="1"/>
          </p:cNvSpPr>
          <p:nvPr>
            <p:ph type="sldNum" sz="quarter" idx="5"/>
          </p:nvPr>
        </p:nvSpPr>
        <p:spPr>
          <a:ln/>
        </p:spPr>
        <p:txBody>
          <a:bodyPr/>
          <a:lstStyle/>
          <a:p>
            <a:fld id="{5CA00E4E-196A-8D49-B424-C91FC6F0FFB7}" type="slidenum">
              <a:rPr lang="en-US"/>
              <a:pPr/>
              <a:t>17</a:t>
            </a:fld>
            <a:endParaRPr lang="en-US"/>
          </a:p>
        </p:txBody>
      </p:sp>
      <p:sp>
        <p:nvSpPr>
          <p:cNvPr id="712706" name="Rectangle 2"/>
          <p:cNvSpPr>
            <a:spLocks noGrp="1" noRot="1" noChangeAspect="1" noChangeArrowheads="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sp>
      <p:sp>
        <p:nvSpPr>
          <p:cNvPr id="712707"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txBody>
          <a:bodyPr/>
          <a:lstStyle/>
          <a:p>
            <a:endParaRPr lang="en-US">
              <a:cs typeface="Times" charset="0"/>
            </a:endParaRPr>
          </a:p>
        </p:txBody>
      </p:sp>
    </p:spTree>
    <p:extLst>
      <p:ext uri="{BB962C8B-B14F-4D97-AF65-F5344CB8AC3E}">
        <p14:creationId xmlns:p14="http://schemas.microsoft.com/office/powerpoint/2010/main" val="7670652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1"/>
          <p:cNvSpPr>
            <a:spLocks noGrp="1" noChangeArrowheads="1"/>
          </p:cNvSpPr>
          <p:nvPr>
            <p:ph type="dt" idx="1"/>
          </p:nvPr>
        </p:nvSpPr>
        <p:spPr>
          <a:ln/>
        </p:spPr>
        <p:txBody>
          <a:bodyPr/>
          <a:lstStyle/>
          <a:p>
            <a:fld id="{E2D131A9-7D08-FC46-B4BD-9C0FDB6E0EC2}" type="datetime1">
              <a:rPr lang="en-US"/>
              <a:pPr/>
              <a:t>12/25/2017</a:t>
            </a:fld>
            <a:endParaRPr lang="en-US"/>
          </a:p>
        </p:txBody>
      </p:sp>
      <p:sp>
        <p:nvSpPr>
          <p:cNvPr id="7" name="Rectangle 13"/>
          <p:cNvSpPr>
            <a:spLocks noGrp="1" noChangeArrowheads="1"/>
          </p:cNvSpPr>
          <p:nvPr>
            <p:ph type="sldNum" sz="quarter" idx="5"/>
          </p:nvPr>
        </p:nvSpPr>
        <p:spPr>
          <a:ln/>
        </p:spPr>
        <p:txBody>
          <a:bodyPr/>
          <a:lstStyle/>
          <a:p>
            <a:fld id="{5CA00E4E-196A-8D49-B424-C91FC6F0FFB7}" type="slidenum">
              <a:rPr lang="en-US"/>
              <a:pPr/>
              <a:t>18</a:t>
            </a:fld>
            <a:endParaRPr lang="en-US"/>
          </a:p>
        </p:txBody>
      </p:sp>
      <p:sp>
        <p:nvSpPr>
          <p:cNvPr id="712706" name="Rectangle 2"/>
          <p:cNvSpPr>
            <a:spLocks noGrp="1" noRot="1" noChangeAspect="1" noChangeArrowheads="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sp>
      <p:sp>
        <p:nvSpPr>
          <p:cNvPr id="712707"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txBody>
          <a:bodyPr/>
          <a:lstStyle/>
          <a:p>
            <a:endParaRPr lang="en-US">
              <a:cs typeface="Times" charset="0"/>
            </a:endParaRPr>
          </a:p>
        </p:txBody>
      </p:sp>
    </p:spTree>
    <p:extLst>
      <p:ext uri="{BB962C8B-B14F-4D97-AF65-F5344CB8AC3E}">
        <p14:creationId xmlns:p14="http://schemas.microsoft.com/office/powerpoint/2010/main" val="27055520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1"/>
          <p:cNvSpPr>
            <a:spLocks noGrp="1" noChangeArrowheads="1"/>
          </p:cNvSpPr>
          <p:nvPr>
            <p:ph type="dt" idx="1"/>
          </p:nvPr>
        </p:nvSpPr>
        <p:spPr>
          <a:ln/>
        </p:spPr>
        <p:txBody>
          <a:bodyPr/>
          <a:lstStyle/>
          <a:p>
            <a:fld id="{5E403A05-034F-8C4D-B311-E99534A13EBF}" type="datetime1">
              <a:rPr lang="en-US"/>
              <a:pPr/>
              <a:t>12/25/2017</a:t>
            </a:fld>
            <a:endParaRPr lang="en-US"/>
          </a:p>
        </p:txBody>
      </p:sp>
      <p:sp>
        <p:nvSpPr>
          <p:cNvPr id="7" name="Rectangle 13"/>
          <p:cNvSpPr>
            <a:spLocks noGrp="1" noChangeArrowheads="1"/>
          </p:cNvSpPr>
          <p:nvPr>
            <p:ph type="sldNum" sz="quarter" idx="5"/>
          </p:nvPr>
        </p:nvSpPr>
        <p:spPr>
          <a:ln/>
        </p:spPr>
        <p:txBody>
          <a:bodyPr/>
          <a:lstStyle/>
          <a:p>
            <a:fld id="{F95D1CF9-6DAE-7842-B55F-750BDAA7F5CF}" type="slidenum">
              <a:rPr lang="en-US"/>
              <a:pPr/>
              <a:t>19</a:t>
            </a:fld>
            <a:endParaRPr lang="en-US"/>
          </a:p>
        </p:txBody>
      </p:sp>
      <p:sp>
        <p:nvSpPr>
          <p:cNvPr id="714754" name="Rectangle 2"/>
          <p:cNvSpPr>
            <a:spLocks noGrp="1" noRot="1" noChangeAspect="1" noChangeArrowheads="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sp>
      <p:sp>
        <p:nvSpPr>
          <p:cNvPr id="714755"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txBody>
          <a:bodyPr/>
          <a:lstStyle/>
          <a:p>
            <a:endParaRPr lang="en-US">
              <a:cs typeface="Times" charset="0"/>
            </a:endParaRPr>
          </a:p>
        </p:txBody>
      </p:sp>
    </p:spTree>
    <p:extLst>
      <p:ext uri="{BB962C8B-B14F-4D97-AF65-F5344CB8AC3E}">
        <p14:creationId xmlns:p14="http://schemas.microsoft.com/office/powerpoint/2010/main" val="36972706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8"/>
          <p:cNvSpPr>
            <a:spLocks noGrp="1" noChangeArrowheads="1"/>
          </p:cNvSpPr>
          <p:nvPr>
            <p:ph type="hdr" sz="quarter"/>
          </p:nvPr>
        </p:nvSpPr>
        <p:spPr>
          <a:noFill/>
        </p:spPr>
        <p:txBody>
          <a:bodyPr/>
          <a:lstStyle/>
          <a:p>
            <a:r>
              <a:rPr lang="en-US">
                <a:solidFill>
                  <a:srgbClr val="000000"/>
                </a:solidFill>
              </a:rPr>
              <a:t>Molecular Foundations of Medicine</a:t>
            </a:r>
          </a:p>
        </p:txBody>
      </p:sp>
      <p:sp>
        <p:nvSpPr>
          <p:cNvPr id="92163" name="Rectangle 11"/>
          <p:cNvSpPr>
            <a:spLocks noGrp="1" noChangeArrowheads="1"/>
          </p:cNvSpPr>
          <p:nvPr>
            <p:ph type="dt" sz="quarter" idx="1"/>
          </p:nvPr>
        </p:nvSpPr>
        <p:spPr>
          <a:noFill/>
        </p:spPr>
        <p:txBody>
          <a:bodyPr/>
          <a:lstStyle/>
          <a:p>
            <a:r>
              <a:rPr lang="en-US">
                <a:solidFill>
                  <a:srgbClr val="000000"/>
                </a:solidFill>
              </a:rPr>
              <a:t>10/30/09</a:t>
            </a:r>
          </a:p>
        </p:txBody>
      </p:sp>
      <p:sp>
        <p:nvSpPr>
          <p:cNvPr id="92164" name="Rectangle 12"/>
          <p:cNvSpPr>
            <a:spLocks noGrp="1" noChangeArrowheads="1"/>
          </p:cNvSpPr>
          <p:nvPr>
            <p:ph type="ftr" sz="quarter" idx="4"/>
          </p:nvPr>
        </p:nvSpPr>
        <p:spPr>
          <a:noFill/>
        </p:spPr>
        <p:txBody>
          <a:bodyPr/>
          <a:lstStyle/>
          <a:p>
            <a:r>
              <a:rPr lang="en-US">
                <a:solidFill>
                  <a:srgbClr val="000000"/>
                </a:solidFill>
              </a:rPr>
              <a:t>J. Evan Sadler</a:t>
            </a:r>
          </a:p>
        </p:txBody>
      </p:sp>
      <p:sp>
        <p:nvSpPr>
          <p:cNvPr id="92165" name="Rectangle 13"/>
          <p:cNvSpPr>
            <a:spLocks noGrp="1" noChangeArrowheads="1"/>
          </p:cNvSpPr>
          <p:nvPr>
            <p:ph type="sldNum" sz="quarter" idx="5"/>
          </p:nvPr>
        </p:nvSpPr>
        <p:spPr>
          <a:noFill/>
        </p:spPr>
        <p:txBody>
          <a:bodyPr/>
          <a:lstStyle/>
          <a:p>
            <a:fld id="{936E33F8-F244-1349-B1C9-C93D1E05CC0A}" type="slidenum">
              <a:rPr lang="en-US">
                <a:solidFill>
                  <a:srgbClr val="000000"/>
                </a:solidFill>
              </a:rPr>
              <a:pPr/>
              <a:t>21</a:t>
            </a:fld>
            <a:endParaRPr lang="en-US">
              <a:solidFill>
                <a:srgbClr val="000000"/>
              </a:solidFill>
            </a:endParaRPr>
          </a:p>
        </p:txBody>
      </p:sp>
      <p:sp>
        <p:nvSpPr>
          <p:cNvPr id="92166" name="Rectangle 2"/>
          <p:cNvSpPr>
            <a:spLocks noGrp="1" noRot="1" noChangeAspect="1" noChangeArrowheads="1"/>
          </p:cNvSpPr>
          <p:nvPr>
            <p:ph type="sldImg"/>
          </p:nvPr>
        </p:nvSpPr>
        <p:spPr>
          <a:solidFill>
            <a:srgbClr val="FFFFFF"/>
          </a:solidFill>
          <a:ln/>
        </p:spPr>
      </p:sp>
      <p:sp>
        <p:nvSpPr>
          <p:cNvPr id="92167" name="Rectangle 3"/>
          <p:cNvSpPr>
            <a:spLocks noGrp="1" noChangeArrowheads="1"/>
          </p:cNvSpPr>
          <p:nvPr>
            <p:ph type="body" idx="1"/>
          </p:nvPr>
        </p:nvSpPr>
        <p:spPr>
          <a:solidFill>
            <a:srgbClr val="FFFFFF"/>
          </a:solidFill>
          <a:ln>
            <a:solidFill>
              <a:srgbClr val="000000"/>
            </a:solidFill>
          </a:ln>
        </p:spPr>
        <p:txBody>
          <a:bodyPr/>
          <a:lstStyle/>
          <a:p>
            <a:endParaRPr lang="en-US">
              <a:latin typeface="Arial" charset="0"/>
            </a:endParaRPr>
          </a:p>
        </p:txBody>
      </p:sp>
    </p:spTree>
    <p:extLst>
      <p:ext uri="{BB962C8B-B14F-4D97-AF65-F5344CB8AC3E}">
        <p14:creationId xmlns:p14="http://schemas.microsoft.com/office/powerpoint/2010/main" val="33107588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8"/>
          <p:cNvSpPr>
            <a:spLocks noGrp="1" noChangeArrowheads="1"/>
          </p:cNvSpPr>
          <p:nvPr>
            <p:ph type="hdr" sz="quarter"/>
          </p:nvPr>
        </p:nvSpPr>
        <p:spPr>
          <a:noFill/>
        </p:spPr>
        <p:txBody>
          <a:bodyPr/>
          <a:lstStyle/>
          <a:p>
            <a:r>
              <a:rPr lang="en-US">
                <a:solidFill>
                  <a:srgbClr val="000000"/>
                </a:solidFill>
              </a:rPr>
              <a:t>Molecular Foundations of Medicine</a:t>
            </a:r>
          </a:p>
        </p:txBody>
      </p:sp>
      <p:sp>
        <p:nvSpPr>
          <p:cNvPr id="92163" name="Rectangle 11"/>
          <p:cNvSpPr>
            <a:spLocks noGrp="1" noChangeArrowheads="1"/>
          </p:cNvSpPr>
          <p:nvPr>
            <p:ph type="dt" sz="quarter" idx="1"/>
          </p:nvPr>
        </p:nvSpPr>
        <p:spPr>
          <a:noFill/>
        </p:spPr>
        <p:txBody>
          <a:bodyPr/>
          <a:lstStyle/>
          <a:p>
            <a:r>
              <a:rPr lang="en-US">
                <a:solidFill>
                  <a:srgbClr val="000000"/>
                </a:solidFill>
              </a:rPr>
              <a:t>10/30/09</a:t>
            </a:r>
          </a:p>
        </p:txBody>
      </p:sp>
      <p:sp>
        <p:nvSpPr>
          <p:cNvPr id="92164" name="Rectangle 12"/>
          <p:cNvSpPr>
            <a:spLocks noGrp="1" noChangeArrowheads="1"/>
          </p:cNvSpPr>
          <p:nvPr>
            <p:ph type="ftr" sz="quarter" idx="4"/>
          </p:nvPr>
        </p:nvSpPr>
        <p:spPr>
          <a:noFill/>
        </p:spPr>
        <p:txBody>
          <a:bodyPr/>
          <a:lstStyle/>
          <a:p>
            <a:r>
              <a:rPr lang="en-US">
                <a:solidFill>
                  <a:srgbClr val="000000"/>
                </a:solidFill>
              </a:rPr>
              <a:t>J. Evan Sadler</a:t>
            </a:r>
          </a:p>
        </p:txBody>
      </p:sp>
      <p:sp>
        <p:nvSpPr>
          <p:cNvPr id="92165" name="Rectangle 13"/>
          <p:cNvSpPr>
            <a:spLocks noGrp="1" noChangeArrowheads="1"/>
          </p:cNvSpPr>
          <p:nvPr>
            <p:ph type="sldNum" sz="quarter" idx="5"/>
          </p:nvPr>
        </p:nvSpPr>
        <p:spPr>
          <a:noFill/>
        </p:spPr>
        <p:txBody>
          <a:bodyPr/>
          <a:lstStyle/>
          <a:p>
            <a:fld id="{936E33F8-F244-1349-B1C9-C93D1E05CC0A}" type="slidenum">
              <a:rPr lang="en-US">
                <a:solidFill>
                  <a:srgbClr val="000000"/>
                </a:solidFill>
              </a:rPr>
              <a:pPr/>
              <a:t>22</a:t>
            </a:fld>
            <a:endParaRPr lang="en-US">
              <a:solidFill>
                <a:srgbClr val="000000"/>
              </a:solidFill>
            </a:endParaRPr>
          </a:p>
        </p:txBody>
      </p:sp>
      <p:sp>
        <p:nvSpPr>
          <p:cNvPr id="92166" name="Rectangle 2"/>
          <p:cNvSpPr>
            <a:spLocks noGrp="1" noRot="1" noChangeAspect="1" noChangeArrowheads="1"/>
          </p:cNvSpPr>
          <p:nvPr>
            <p:ph type="sldImg"/>
          </p:nvPr>
        </p:nvSpPr>
        <p:spPr>
          <a:solidFill>
            <a:srgbClr val="FFFFFF"/>
          </a:solidFill>
          <a:ln/>
        </p:spPr>
      </p:sp>
      <p:sp>
        <p:nvSpPr>
          <p:cNvPr id="92167" name="Rectangle 3"/>
          <p:cNvSpPr>
            <a:spLocks noGrp="1" noChangeArrowheads="1"/>
          </p:cNvSpPr>
          <p:nvPr>
            <p:ph type="body" idx="1"/>
          </p:nvPr>
        </p:nvSpPr>
        <p:spPr>
          <a:solidFill>
            <a:srgbClr val="FFFFFF"/>
          </a:solidFill>
          <a:ln>
            <a:solidFill>
              <a:srgbClr val="000000"/>
            </a:solidFill>
          </a:ln>
        </p:spPr>
        <p:txBody>
          <a:bodyPr/>
          <a:lstStyle/>
          <a:p>
            <a:endParaRPr lang="en-US">
              <a:latin typeface="Arial" charset="0"/>
            </a:endParaRPr>
          </a:p>
        </p:txBody>
      </p:sp>
    </p:spTree>
    <p:extLst>
      <p:ext uri="{BB962C8B-B14F-4D97-AF65-F5344CB8AC3E}">
        <p14:creationId xmlns:p14="http://schemas.microsoft.com/office/powerpoint/2010/main" val="34200944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1"/>
          <p:cNvSpPr>
            <a:spLocks noGrp="1" noChangeArrowheads="1"/>
          </p:cNvSpPr>
          <p:nvPr>
            <p:ph type="dt" idx="1"/>
          </p:nvPr>
        </p:nvSpPr>
        <p:spPr>
          <a:ln/>
        </p:spPr>
        <p:txBody>
          <a:bodyPr/>
          <a:lstStyle/>
          <a:p>
            <a:fld id="{4FBC49EE-CFCE-42C2-B9BA-07009804B53C}" type="datetime1">
              <a:rPr lang="en-US"/>
              <a:pPr/>
              <a:t>12/25/2017</a:t>
            </a:fld>
            <a:endParaRPr lang="en-US"/>
          </a:p>
        </p:txBody>
      </p:sp>
      <p:sp>
        <p:nvSpPr>
          <p:cNvPr id="7" name="Rectangle 13"/>
          <p:cNvSpPr>
            <a:spLocks noGrp="1" noChangeArrowheads="1"/>
          </p:cNvSpPr>
          <p:nvPr>
            <p:ph type="sldNum" sz="quarter" idx="5"/>
          </p:nvPr>
        </p:nvSpPr>
        <p:spPr>
          <a:ln/>
        </p:spPr>
        <p:txBody>
          <a:bodyPr/>
          <a:lstStyle/>
          <a:p>
            <a:fld id="{7ED7A372-6A68-4C9E-BF4C-8EBE2A1B2EA1}" type="slidenum">
              <a:rPr lang="en-US"/>
              <a:pPr/>
              <a:t>23</a:t>
            </a:fld>
            <a:endParaRPr lang="en-US"/>
          </a:p>
        </p:txBody>
      </p:sp>
      <p:sp>
        <p:nvSpPr>
          <p:cNvPr id="982018" name="Rectangle 2"/>
          <p:cNvSpPr>
            <a:spLocks noGrp="1" noRot="1" noChangeAspect="1" noChangeArrowheads="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982019"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extLst>
      <p:ext uri="{BB962C8B-B14F-4D97-AF65-F5344CB8AC3E}">
        <p14:creationId xmlns:p14="http://schemas.microsoft.com/office/powerpoint/2010/main" val="33775561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1"/>
          <p:cNvSpPr>
            <a:spLocks noGrp="1" noChangeArrowheads="1"/>
          </p:cNvSpPr>
          <p:nvPr>
            <p:ph type="dt" idx="1"/>
          </p:nvPr>
        </p:nvSpPr>
        <p:spPr>
          <a:ln/>
        </p:spPr>
        <p:txBody>
          <a:bodyPr/>
          <a:lstStyle/>
          <a:p>
            <a:fld id="{4FBC49EE-CFCE-42C2-B9BA-07009804B53C}" type="datetime1">
              <a:rPr lang="en-US"/>
              <a:pPr/>
              <a:t>12/25/2017</a:t>
            </a:fld>
            <a:endParaRPr lang="en-US"/>
          </a:p>
        </p:txBody>
      </p:sp>
      <p:sp>
        <p:nvSpPr>
          <p:cNvPr id="7" name="Rectangle 13"/>
          <p:cNvSpPr>
            <a:spLocks noGrp="1" noChangeArrowheads="1"/>
          </p:cNvSpPr>
          <p:nvPr>
            <p:ph type="sldNum" sz="quarter" idx="5"/>
          </p:nvPr>
        </p:nvSpPr>
        <p:spPr>
          <a:ln/>
        </p:spPr>
        <p:txBody>
          <a:bodyPr/>
          <a:lstStyle/>
          <a:p>
            <a:fld id="{7ED7A372-6A68-4C9E-BF4C-8EBE2A1B2EA1}" type="slidenum">
              <a:rPr lang="en-US"/>
              <a:pPr/>
              <a:t>24</a:t>
            </a:fld>
            <a:endParaRPr lang="en-US"/>
          </a:p>
        </p:txBody>
      </p:sp>
      <p:sp>
        <p:nvSpPr>
          <p:cNvPr id="982018" name="Rectangle 2"/>
          <p:cNvSpPr>
            <a:spLocks noGrp="1" noRot="1" noChangeAspect="1" noChangeArrowheads="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982019"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extLst>
      <p:ext uri="{BB962C8B-B14F-4D97-AF65-F5344CB8AC3E}">
        <p14:creationId xmlns:p14="http://schemas.microsoft.com/office/powerpoint/2010/main" val="26848178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8"/>
          <p:cNvSpPr>
            <a:spLocks noGrp="1" noChangeArrowheads="1"/>
          </p:cNvSpPr>
          <p:nvPr>
            <p:ph type="hdr" sz="quarter"/>
          </p:nvPr>
        </p:nvSpPr>
        <p:spPr>
          <a:noFill/>
        </p:spPr>
        <p:txBody>
          <a:bodyPr/>
          <a:lstStyle/>
          <a:p>
            <a:r>
              <a:rPr lang="en-US">
                <a:solidFill>
                  <a:srgbClr val="000000"/>
                </a:solidFill>
              </a:rPr>
              <a:t>Molecular Foundations of Medicine</a:t>
            </a:r>
          </a:p>
        </p:txBody>
      </p:sp>
      <p:sp>
        <p:nvSpPr>
          <p:cNvPr id="77827" name="Rectangle 11"/>
          <p:cNvSpPr>
            <a:spLocks noGrp="1" noChangeArrowheads="1"/>
          </p:cNvSpPr>
          <p:nvPr>
            <p:ph type="dt" sz="quarter" idx="1"/>
          </p:nvPr>
        </p:nvSpPr>
        <p:spPr>
          <a:noFill/>
        </p:spPr>
        <p:txBody>
          <a:bodyPr/>
          <a:lstStyle/>
          <a:p>
            <a:r>
              <a:rPr lang="en-US">
                <a:solidFill>
                  <a:srgbClr val="000000"/>
                </a:solidFill>
              </a:rPr>
              <a:t>10/30/09</a:t>
            </a:r>
          </a:p>
        </p:txBody>
      </p:sp>
      <p:sp>
        <p:nvSpPr>
          <p:cNvPr id="77828" name="Rectangle 12"/>
          <p:cNvSpPr>
            <a:spLocks noGrp="1" noChangeArrowheads="1"/>
          </p:cNvSpPr>
          <p:nvPr>
            <p:ph type="ftr" sz="quarter" idx="4"/>
          </p:nvPr>
        </p:nvSpPr>
        <p:spPr>
          <a:noFill/>
        </p:spPr>
        <p:txBody>
          <a:bodyPr/>
          <a:lstStyle/>
          <a:p>
            <a:r>
              <a:rPr lang="en-US">
                <a:solidFill>
                  <a:srgbClr val="000000"/>
                </a:solidFill>
              </a:rPr>
              <a:t>J. Evan Sadler</a:t>
            </a:r>
          </a:p>
        </p:txBody>
      </p:sp>
      <p:sp>
        <p:nvSpPr>
          <p:cNvPr id="77829" name="Rectangle 13"/>
          <p:cNvSpPr>
            <a:spLocks noGrp="1" noChangeArrowheads="1"/>
          </p:cNvSpPr>
          <p:nvPr>
            <p:ph type="sldNum" sz="quarter" idx="5"/>
          </p:nvPr>
        </p:nvSpPr>
        <p:spPr>
          <a:noFill/>
        </p:spPr>
        <p:txBody>
          <a:bodyPr/>
          <a:lstStyle/>
          <a:p>
            <a:fld id="{1B2CA4E6-DA5E-8D49-9A13-32CEF1913B31}" type="slidenum">
              <a:rPr lang="en-US">
                <a:solidFill>
                  <a:srgbClr val="000000"/>
                </a:solidFill>
              </a:rPr>
              <a:pPr/>
              <a:t>25</a:t>
            </a:fld>
            <a:endParaRPr lang="en-US">
              <a:solidFill>
                <a:srgbClr val="000000"/>
              </a:solidFill>
            </a:endParaRPr>
          </a:p>
        </p:txBody>
      </p:sp>
      <p:sp>
        <p:nvSpPr>
          <p:cNvPr id="77830" name="Rectangle 2"/>
          <p:cNvSpPr>
            <a:spLocks noGrp="1" noRot="1" noChangeAspect="1" noChangeArrowheads="1"/>
          </p:cNvSpPr>
          <p:nvPr>
            <p:ph type="sldImg"/>
          </p:nvPr>
        </p:nvSpPr>
        <p:spPr>
          <a:solidFill>
            <a:srgbClr val="FFFFFF"/>
          </a:solidFill>
          <a:ln/>
        </p:spPr>
      </p:sp>
      <p:sp>
        <p:nvSpPr>
          <p:cNvPr id="77831" name="Rectangle 3"/>
          <p:cNvSpPr>
            <a:spLocks noGrp="1" noChangeArrowheads="1"/>
          </p:cNvSpPr>
          <p:nvPr>
            <p:ph type="body" idx="1"/>
          </p:nvPr>
        </p:nvSpPr>
        <p:spPr>
          <a:solidFill>
            <a:srgbClr val="FFFFFF"/>
          </a:solidFill>
          <a:ln>
            <a:solidFill>
              <a:srgbClr val="000000"/>
            </a:solidFill>
          </a:ln>
        </p:spPr>
        <p:txBody>
          <a:bodyPr/>
          <a:lstStyle/>
          <a:p>
            <a:endParaRPr lang="en-US">
              <a:latin typeface="Arial" charset="0"/>
            </a:endParaRPr>
          </a:p>
        </p:txBody>
      </p:sp>
    </p:spTree>
    <p:extLst>
      <p:ext uri="{BB962C8B-B14F-4D97-AF65-F5344CB8AC3E}">
        <p14:creationId xmlns:p14="http://schemas.microsoft.com/office/powerpoint/2010/main" val="42045907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tr-TR" smtClean="0"/>
              <a:t>Asıl başlık stili için tıklatın</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79DC05CE-4992-4833-AE53-8632D1CD299F}" type="datetimeFigureOut">
              <a:rPr lang="tr-TR" smtClean="0"/>
              <a:t>25.12.2017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91719B2-35D1-48E4-A59F-1E55C43E0C47}" type="slidenum">
              <a:rPr lang="tr-TR" smtClean="0"/>
              <a:t>‹#›</a:t>
            </a:fld>
            <a:endParaRPr lang="tr-TR"/>
          </a:p>
        </p:txBody>
      </p:sp>
      <p:sp>
        <p:nvSpPr>
          <p:cNvPr id="12" name="Rectangle 8"/>
          <p:cNvSpPr/>
          <p:nvPr userDrawn="1"/>
        </p:nvSpPr>
        <p:spPr>
          <a:xfrm>
            <a:off x="3175" y="1020214"/>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6"/>
          <p:cNvSpPr/>
          <p:nvPr userDrawn="1"/>
        </p:nvSpPr>
        <p:spPr>
          <a:xfrm>
            <a:off x="3175" y="6545178"/>
            <a:ext cx="12188825" cy="3128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0060034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79DC05CE-4992-4833-AE53-8632D1CD299F}" type="datetimeFigureOut">
              <a:rPr lang="tr-TR" smtClean="0"/>
              <a:t>25.12.2017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91719B2-35D1-48E4-A59F-1E55C43E0C47}" type="slidenum">
              <a:rPr lang="tr-TR" smtClean="0"/>
              <a:t>‹#›</a:t>
            </a:fld>
            <a:endParaRPr lang="tr-TR"/>
          </a:p>
        </p:txBody>
      </p:sp>
      <p:sp>
        <p:nvSpPr>
          <p:cNvPr id="7" name="Rectangle 6"/>
          <p:cNvSpPr/>
          <p:nvPr userDrawn="1"/>
        </p:nvSpPr>
        <p:spPr>
          <a:xfrm>
            <a:off x="3175" y="6545178"/>
            <a:ext cx="12188825" cy="3128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637140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79DC05CE-4992-4833-AE53-8632D1CD299F}" type="datetimeFigureOut">
              <a:rPr lang="tr-TR" smtClean="0"/>
              <a:t>25.12.2017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91719B2-35D1-48E4-A59F-1E55C43E0C47}" type="slidenum">
              <a:rPr lang="tr-TR" smtClean="0"/>
              <a:t>‹#›</a:t>
            </a:fld>
            <a:endParaRPr lang="tr-T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Rectangle 8"/>
          <p:cNvSpPr/>
          <p:nvPr userDrawn="1"/>
        </p:nvSpPr>
        <p:spPr>
          <a:xfrm>
            <a:off x="3175" y="1020214"/>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6"/>
          <p:cNvSpPr/>
          <p:nvPr userDrawn="1"/>
        </p:nvSpPr>
        <p:spPr>
          <a:xfrm>
            <a:off x="3175" y="6545178"/>
            <a:ext cx="12188825" cy="3128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1888559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4"/>
            <a:ext cx="10058400" cy="791426"/>
          </a:xfrm>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79DC05CE-4992-4833-AE53-8632D1CD299F}" type="datetimeFigureOut">
              <a:rPr lang="tr-TR" smtClean="0"/>
              <a:t>25.12.2017</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691719B2-35D1-48E4-A59F-1E55C43E0C47}" type="slidenum">
              <a:rPr lang="tr-TR" smtClean="0"/>
              <a:t>‹#›</a:t>
            </a:fld>
            <a:endParaRPr lang="tr-TR"/>
          </a:p>
        </p:txBody>
      </p:sp>
      <p:sp>
        <p:nvSpPr>
          <p:cNvPr id="9" name="Rectangle 6"/>
          <p:cNvSpPr/>
          <p:nvPr userDrawn="1"/>
        </p:nvSpPr>
        <p:spPr>
          <a:xfrm>
            <a:off x="3175" y="6545178"/>
            <a:ext cx="12188825" cy="3128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3221231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704799"/>
          </a:xfrm>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1097280" y="2582334"/>
            <a:ext cx="4937760" cy="3378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6217920" y="2582334"/>
            <a:ext cx="4937760" cy="3378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79DC05CE-4992-4833-AE53-8632D1CD299F}" type="datetimeFigureOut">
              <a:rPr lang="tr-TR" smtClean="0"/>
              <a:t>25.12.2017</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691719B2-35D1-48E4-A59F-1E55C43E0C47}" type="slidenum">
              <a:rPr lang="tr-TR" smtClean="0"/>
              <a:t>‹#›</a:t>
            </a:fld>
            <a:endParaRPr lang="tr-TR"/>
          </a:p>
        </p:txBody>
      </p:sp>
    </p:spTree>
    <p:extLst>
      <p:ext uri="{BB962C8B-B14F-4D97-AF65-F5344CB8AC3E}">
        <p14:creationId xmlns:p14="http://schemas.microsoft.com/office/powerpoint/2010/main" val="24943412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79DC05CE-4992-4833-AE53-8632D1CD299F}" type="datetimeFigureOut">
              <a:rPr lang="tr-TR" smtClean="0"/>
              <a:t>25.12.2017</a:t>
            </a:fld>
            <a:endParaRPr lang="tr-TR"/>
          </a:p>
        </p:txBody>
      </p:sp>
      <p:sp>
        <p:nvSpPr>
          <p:cNvPr id="4" name="Footer Placeholder 3"/>
          <p:cNvSpPr>
            <a:spLocks noGrp="1"/>
          </p:cNvSpPr>
          <p:nvPr>
            <p:ph type="ftr" sz="quarter" idx="11"/>
          </p:nvPr>
        </p:nvSpPr>
        <p:spPr/>
        <p:txBody>
          <a:bodyPr/>
          <a:lstStyle/>
          <a:p>
            <a:endParaRPr lang="tr-TR" dirty="0"/>
          </a:p>
        </p:txBody>
      </p:sp>
      <p:sp>
        <p:nvSpPr>
          <p:cNvPr id="5" name="Slide Number Placeholder 4"/>
          <p:cNvSpPr>
            <a:spLocks noGrp="1"/>
          </p:cNvSpPr>
          <p:nvPr>
            <p:ph type="sldNum" sz="quarter" idx="12"/>
          </p:nvPr>
        </p:nvSpPr>
        <p:spPr/>
        <p:txBody>
          <a:bodyPr/>
          <a:lstStyle/>
          <a:p>
            <a:fld id="{691719B2-35D1-48E4-A59F-1E55C43E0C47}" type="slidenum">
              <a:rPr lang="tr-TR" smtClean="0"/>
              <a:t>‹#›</a:t>
            </a:fld>
            <a:endParaRPr lang="tr-TR"/>
          </a:p>
        </p:txBody>
      </p:sp>
    </p:spTree>
    <p:extLst>
      <p:ext uri="{BB962C8B-B14F-4D97-AF65-F5344CB8AC3E}">
        <p14:creationId xmlns:p14="http://schemas.microsoft.com/office/powerpoint/2010/main" val="6315961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79DC05CE-4992-4833-AE53-8632D1CD299F}" type="datetimeFigureOut">
              <a:rPr lang="tr-TR" smtClean="0"/>
              <a:t>25.12.2017</a:t>
            </a:fld>
            <a:endParaRPr lang="tr-TR"/>
          </a:p>
        </p:txBody>
      </p:sp>
      <p:sp>
        <p:nvSpPr>
          <p:cNvPr id="8" name="Footer Placeholder 7"/>
          <p:cNvSpPr>
            <a:spLocks noGrp="1"/>
          </p:cNvSpPr>
          <p:nvPr>
            <p:ph type="ftr" sz="quarter" idx="11"/>
          </p:nvPr>
        </p:nvSpPr>
        <p:spPr>
          <a:xfrm>
            <a:off x="3683010" y="6459784"/>
            <a:ext cx="4822804" cy="365125"/>
          </a:xfrm>
        </p:spPr>
        <p:txBody>
          <a:bodyPr/>
          <a:lstStyle>
            <a:lvl1pPr>
              <a:defRPr>
                <a:solidFill>
                  <a:srgbClr val="FFFFFF"/>
                </a:solidFill>
              </a:defRPr>
            </a:lvl1pPr>
          </a:lstStyle>
          <a:p>
            <a:endParaRPr lang="tr-TR"/>
          </a:p>
        </p:txBody>
      </p:sp>
      <p:sp>
        <p:nvSpPr>
          <p:cNvPr id="9" name="Slide Number Placeholder 8"/>
          <p:cNvSpPr>
            <a:spLocks noGrp="1"/>
          </p:cNvSpPr>
          <p:nvPr>
            <p:ph type="sldNum" sz="quarter" idx="12"/>
          </p:nvPr>
        </p:nvSpPr>
        <p:spPr/>
        <p:txBody>
          <a:bodyPr/>
          <a:lstStyle/>
          <a:p>
            <a:fld id="{691719B2-35D1-48E4-A59F-1E55C43E0C47}" type="slidenum">
              <a:rPr lang="tr-TR" smtClean="0"/>
              <a:t>‹#›</a:t>
            </a:fld>
            <a:endParaRPr lang="tr-TR"/>
          </a:p>
        </p:txBody>
      </p:sp>
      <p:sp>
        <p:nvSpPr>
          <p:cNvPr id="10" name="Rectangle 6"/>
          <p:cNvSpPr/>
          <p:nvPr userDrawn="1"/>
        </p:nvSpPr>
        <p:spPr>
          <a:xfrm>
            <a:off x="3175" y="6545178"/>
            <a:ext cx="12188825" cy="3128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8"/>
          <p:cNvSpPr/>
          <p:nvPr userDrawn="1"/>
        </p:nvSpPr>
        <p:spPr>
          <a:xfrm>
            <a:off x="3175" y="1020214"/>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8798259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tr-TR" smtClean="0"/>
              <a:t>Asıl başlık stili için tıklatın</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79DC05CE-4992-4833-AE53-8632D1CD299F}" type="datetimeFigureOut">
              <a:rPr lang="tr-TR" smtClean="0"/>
              <a:t>25.12.2017</a:t>
            </a:fld>
            <a:endParaRPr lang="tr-TR"/>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tr-T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91719B2-35D1-48E4-A59F-1E55C43E0C47}" type="slidenum">
              <a:rPr lang="tr-TR" smtClean="0"/>
              <a:t>‹#›</a:t>
            </a:fld>
            <a:endParaRPr lang="tr-TR"/>
          </a:p>
        </p:txBody>
      </p:sp>
    </p:spTree>
    <p:extLst>
      <p:ext uri="{BB962C8B-B14F-4D97-AF65-F5344CB8AC3E}">
        <p14:creationId xmlns:p14="http://schemas.microsoft.com/office/powerpoint/2010/main" val="37496779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8" name="Rectangle 7"/>
          <p:cNvSpPr/>
          <p:nvPr/>
        </p:nvSpPr>
        <p:spPr>
          <a:xfrm>
            <a:off x="0" y="5438274"/>
            <a:ext cx="12188825" cy="14197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79DC05CE-4992-4833-AE53-8632D1CD299F}" type="datetimeFigureOut">
              <a:rPr lang="tr-TR" smtClean="0"/>
              <a:t>25.12.2017</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691719B2-35D1-48E4-A59F-1E55C43E0C47}" type="slidenum">
              <a:rPr lang="tr-TR" smtClean="0"/>
              <a:t>‹#›</a:t>
            </a:fld>
            <a:endParaRPr lang="tr-TR"/>
          </a:p>
        </p:txBody>
      </p:sp>
    </p:spTree>
    <p:extLst>
      <p:ext uri="{BB962C8B-B14F-4D97-AF65-F5344CB8AC3E}">
        <p14:creationId xmlns:p14="http://schemas.microsoft.com/office/powerpoint/2010/main" val="19585773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a:xfrm>
            <a:off x="1068387" y="93874"/>
            <a:ext cx="10058400" cy="990348"/>
          </a:xfrm>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79DC05CE-4992-4833-AE53-8632D1CD299F}" type="datetimeFigureOut">
              <a:rPr lang="tr-TR" smtClean="0"/>
              <a:t>25.12.2017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91719B2-35D1-48E4-A59F-1E55C43E0C47}" type="slidenum">
              <a:rPr lang="tr-TR" smtClean="0"/>
              <a:t>‹#›</a:t>
            </a:fld>
            <a:endParaRPr lang="tr-TR"/>
          </a:p>
        </p:txBody>
      </p:sp>
    </p:spTree>
    <p:extLst>
      <p:ext uri="{BB962C8B-B14F-4D97-AF65-F5344CB8AC3E}">
        <p14:creationId xmlns:p14="http://schemas.microsoft.com/office/powerpoint/2010/main" val="4293857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414778"/>
            <a:ext cx="2628900" cy="5757421"/>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79DC05CE-4992-4833-AE53-8632D1CD299F}" type="datetimeFigureOut">
              <a:rPr lang="tr-TR" smtClean="0"/>
              <a:t>25.12.2017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91719B2-35D1-48E4-A59F-1E55C43E0C47}" type="slidenum">
              <a:rPr lang="tr-TR" smtClean="0"/>
              <a:t>‹#›</a:t>
            </a:fld>
            <a:endParaRPr lang="tr-TR"/>
          </a:p>
        </p:txBody>
      </p:sp>
      <p:sp>
        <p:nvSpPr>
          <p:cNvPr id="11" name="Rectangle 6"/>
          <p:cNvSpPr/>
          <p:nvPr userDrawn="1"/>
        </p:nvSpPr>
        <p:spPr>
          <a:xfrm>
            <a:off x="3175" y="6545178"/>
            <a:ext cx="12188825" cy="3128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4877870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5227" y="62673"/>
            <a:ext cx="10058400" cy="948088"/>
          </a:xfrm>
          <a:prstGeom prst="rect">
            <a:avLst/>
          </a:prstGeom>
        </p:spPr>
        <p:txBody>
          <a:bodyPr vert="horz" lIns="91440" tIns="45720" rIns="91440" bIns="45720" rtlCol="0" anchor="b">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1097280" y="1258593"/>
            <a:ext cx="10058400" cy="4023360"/>
          </a:xfrm>
          <a:prstGeom prst="rect">
            <a:avLst/>
          </a:prstGeom>
        </p:spPr>
        <p:txBody>
          <a:bodyPr vert="horz" lIns="0" tIns="45720" rIns="0" bIns="45720" rtlCol="0">
            <a:normAutofit/>
          </a:bodyPr>
          <a:lstStyle/>
          <a:p>
            <a:pPr lvl="0"/>
            <a:r>
              <a:rPr lang="tr-TR" dirty="0" smtClean="0"/>
              <a:t>Asıl metin stillerini düzenlemek için tıklatın</a:t>
            </a:r>
          </a:p>
          <a:p>
            <a:pPr lvl="1"/>
            <a:r>
              <a:rPr lang="tr-TR" dirty="0" smtClean="0"/>
              <a:t>İkinci düzey</a:t>
            </a:r>
          </a:p>
          <a:p>
            <a:pPr lvl="2"/>
            <a:r>
              <a:rPr lang="tr-TR" dirty="0" smtClean="0"/>
              <a:t>Üçüncü düzey</a:t>
            </a:r>
          </a:p>
          <a:p>
            <a:pPr lvl="3"/>
            <a:r>
              <a:rPr lang="tr-TR" dirty="0" smtClean="0"/>
              <a:t>Dördüncü düzey</a:t>
            </a:r>
          </a:p>
          <a:p>
            <a:pPr lvl="4"/>
            <a:r>
              <a:rPr lang="tr-TR" dirty="0" smtClean="0"/>
              <a:t>Beşinci düzey</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79DC05CE-4992-4833-AE53-8632D1CD299F}" type="datetimeFigureOut">
              <a:rPr lang="tr-TR" smtClean="0"/>
              <a:t>25.12.2017</a:t>
            </a:fld>
            <a:endParaRPr lang="tr-TR"/>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tr-T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691719B2-35D1-48E4-A59F-1E55C43E0C47}" type="slidenum">
              <a:rPr lang="tr-TR" smtClean="0"/>
              <a:t>‹#›</a:t>
            </a:fld>
            <a:endParaRPr lang="tr-TR"/>
          </a:p>
        </p:txBody>
      </p:sp>
      <p:sp>
        <p:nvSpPr>
          <p:cNvPr id="14" name="Rectangle 8"/>
          <p:cNvSpPr/>
          <p:nvPr userDrawn="1"/>
        </p:nvSpPr>
        <p:spPr>
          <a:xfrm>
            <a:off x="32067" y="1076682"/>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6"/>
          <p:cNvSpPr/>
          <p:nvPr userDrawn="1"/>
        </p:nvSpPr>
        <p:spPr>
          <a:xfrm>
            <a:off x="3175" y="6545178"/>
            <a:ext cx="12188825" cy="3128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4644907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emf"/></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2.xml"/><Relationship Id="rId5" Type="http://schemas.openxmlformats.org/officeDocument/2006/relationships/image" Target="../media/image14.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txBox="1">
            <a:spLocks noChangeArrowheads="1"/>
          </p:cNvSpPr>
          <p:nvPr/>
        </p:nvSpPr>
        <p:spPr>
          <a:xfrm>
            <a:off x="238976" y="1086727"/>
            <a:ext cx="11713945" cy="762000"/>
          </a:xfrm>
          <a:prstGeom prst="rect">
            <a:avLst/>
          </a:prstGeom>
        </p:spPr>
        <p:txBody>
          <a:bodyPr vert="horz" lIns="91440" tIns="0" rIns="91440" bIns="0" rtlCol="0" anchor="t">
            <a:noAutofit/>
          </a:bodyPr>
          <a:lstStyle>
            <a:lvl1pPr algn="l" defTabSz="914400" rtl="0" eaLnBrk="1" latinLnBrk="0" hangingPunct="1">
              <a:lnSpc>
                <a:spcPct val="85000"/>
              </a:lnSpc>
              <a:spcBef>
                <a:spcPct val="0"/>
              </a:spcBef>
              <a:buNone/>
              <a:defRPr sz="3600" b="0" kern="1200" spc="-50" baseline="0">
                <a:solidFill>
                  <a:srgbClr val="FFFFFF"/>
                </a:solidFill>
                <a:latin typeface="+mj-lt"/>
                <a:ea typeface="+mj-ea"/>
                <a:cs typeface="+mj-cs"/>
              </a:defRPr>
            </a:lvl1pPr>
          </a:lstStyle>
          <a:p>
            <a:pPr>
              <a:lnSpc>
                <a:spcPct val="100000"/>
              </a:lnSpc>
              <a:spcAft>
                <a:spcPts val="600"/>
              </a:spcAft>
            </a:pPr>
            <a:r>
              <a:rPr lang="en-US" sz="4800" b="1" dirty="0" smtClean="0">
                <a:solidFill>
                  <a:schemeClr val="tx1"/>
                </a:solidFill>
                <a:latin typeface="+mn-lt"/>
                <a:ea typeface="Arial" charset="0"/>
                <a:cs typeface="Arial" charset="0"/>
              </a:rPr>
              <a:t>Trombotik Mikroanjiyopati</a:t>
            </a:r>
            <a:r>
              <a:rPr lang="tr-TR" sz="4800" b="1" dirty="0" smtClean="0">
                <a:solidFill>
                  <a:schemeClr val="tx1"/>
                </a:solidFill>
                <a:latin typeface="+mn-lt"/>
                <a:ea typeface="Arial" charset="0"/>
                <a:cs typeface="Arial" charset="0"/>
              </a:rPr>
              <a:t> Sendromları</a:t>
            </a:r>
            <a:br>
              <a:rPr lang="tr-TR" sz="4800" b="1" dirty="0" smtClean="0">
                <a:solidFill>
                  <a:schemeClr val="tx1"/>
                </a:solidFill>
                <a:latin typeface="+mn-lt"/>
                <a:ea typeface="Arial" charset="0"/>
                <a:cs typeface="Arial" charset="0"/>
              </a:rPr>
            </a:br>
            <a:r>
              <a:rPr lang="tr-TR" sz="4800" b="1" dirty="0" smtClean="0">
                <a:solidFill>
                  <a:schemeClr val="tx1"/>
                </a:solidFill>
                <a:latin typeface="+mn-lt"/>
                <a:ea typeface="Arial" charset="0"/>
                <a:cs typeface="Arial" charset="0"/>
              </a:rPr>
              <a:t/>
            </a:r>
            <a:br>
              <a:rPr lang="tr-TR" sz="4800" b="1" dirty="0" smtClean="0">
                <a:solidFill>
                  <a:schemeClr val="tx1"/>
                </a:solidFill>
                <a:latin typeface="+mn-lt"/>
                <a:ea typeface="Arial" charset="0"/>
                <a:cs typeface="Arial" charset="0"/>
              </a:rPr>
            </a:br>
            <a:r>
              <a:rPr lang="en-US" sz="4800" b="1" dirty="0" smtClean="0">
                <a:solidFill>
                  <a:schemeClr val="tx1"/>
                </a:solidFill>
                <a:latin typeface="+mn-lt"/>
                <a:ea typeface="Arial" charset="0"/>
                <a:cs typeface="Arial" charset="0"/>
              </a:rPr>
              <a:t/>
            </a:r>
            <a:br>
              <a:rPr lang="en-US" sz="4800" b="1" dirty="0" smtClean="0">
                <a:solidFill>
                  <a:schemeClr val="tx1"/>
                </a:solidFill>
                <a:latin typeface="+mn-lt"/>
                <a:ea typeface="Arial" charset="0"/>
                <a:cs typeface="Arial" charset="0"/>
              </a:rPr>
            </a:br>
            <a:endParaRPr lang="en-US" sz="4800" b="1" dirty="0">
              <a:solidFill>
                <a:schemeClr val="tx1"/>
              </a:solidFill>
              <a:latin typeface="+mn-lt"/>
              <a:ea typeface="Arial" charset="0"/>
              <a:cs typeface="Arial" charset="0"/>
            </a:endParaRPr>
          </a:p>
        </p:txBody>
      </p:sp>
      <p:sp>
        <p:nvSpPr>
          <p:cNvPr id="8" name="Dikdörtgen 7"/>
          <p:cNvSpPr/>
          <p:nvPr/>
        </p:nvSpPr>
        <p:spPr>
          <a:xfrm>
            <a:off x="2108332" y="2432268"/>
            <a:ext cx="8604586" cy="1490152"/>
          </a:xfrm>
          <a:prstGeom prst="rect">
            <a:avLst/>
          </a:prstGeom>
        </p:spPr>
        <p:txBody>
          <a:bodyPr wrap="square">
            <a:spAutoFit/>
          </a:bodyPr>
          <a:lstStyle/>
          <a:p>
            <a:pPr>
              <a:lnSpc>
                <a:spcPct val="150000"/>
              </a:lnSpc>
            </a:pPr>
            <a:r>
              <a:rPr lang="tr-TR" sz="3200" b="1" kern="0" dirty="0" err="1">
                <a:solidFill>
                  <a:srgbClr val="FF0000"/>
                </a:solidFill>
                <a:latin typeface="Arial" charset="0"/>
                <a:ea typeface="Arial" charset="0"/>
                <a:cs typeface="Arial" charset="0"/>
              </a:rPr>
              <a:t>Mikroanjiopatik</a:t>
            </a:r>
            <a:r>
              <a:rPr lang="tr-TR" sz="3200" b="1" kern="0" dirty="0">
                <a:solidFill>
                  <a:srgbClr val="FF0000"/>
                </a:solidFill>
                <a:latin typeface="Arial" charset="0"/>
                <a:ea typeface="Arial" charset="0"/>
                <a:cs typeface="Arial" charset="0"/>
              </a:rPr>
              <a:t> </a:t>
            </a:r>
            <a:r>
              <a:rPr lang="tr-TR" sz="3200" b="1" kern="0" dirty="0" err="1">
                <a:solidFill>
                  <a:srgbClr val="FF0000"/>
                </a:solidFill>
                <a:latin typeface="Arial" charset="0"/>
                <a:ea typeface="Arial" charset="0"/>
                <a:cs typeface="Arial" charset="0"/>
              </a:rPr>
              <a:t>Hemolitik</a:t>
            </a:r>
            <a:r>
              <a:rPr lang="tr-TR" sz="3200" b="1" kern="0" dirty="0">
                <a:solidFill>
                  <a:srgbClr val="FF0000"/>
                </a:solidFill>
                <a:latin typeface="Arial" charset="0"/>
                <a:ea typeface="Arial" charset="0"/>
                <a:cs typeface="Arial" charset="0"/>
              </a:rPr>
              <a:t> Anemi (MAHA) ve Trombositopeni Sendromları</a:t>
            </a:r>
            <a:endParaRPr lang="tr-TR" sz="3200" b="1" dirty="0">
              <a:solidFill>
                <a:srgbClr val="FF0000"/>
              </a:solidFill>
            </a:endParaRPr>
          </a:p>
        </p:txBody>
      </p:sp>
      <p:sp>
        <p:nvSpPr>
          <p:cNvPr id="10" name="Dikdörtgen 9"/>
          <p:cNvSpPr/>
          <p:nvPr/>
        </p:nvSpPr>
        <p:spPr>
          <a:xfrm>
            <a:off x="7634176" y="4321295"/>
            <a:ext cx="1908344" cy="369332"/>
          </a:xfrm>
          <a:prstGeom prst="rect">
            <a:avLst/>
          </a:prstGeom>
        </p:spPr>
        <p:txBody>
          <a:bodyPr wrap="none">
            <a:spAutoFit/>
          </a:bodyPr>
          <a:lstStyle/>
          <a:p>
            <a:pPr algn="r"/>
            <a:r>
              <a:rPr lang="tr-TR" b="1" dirty="0"/>
              <a:t>Dr. Mustafa ÇETİN</a:t>
            </a:r>
          </a:p>
        </p:txBody>
      </p:sp>
    </p:spTree>
    <p:extLst>
      <p:ext uri="{BB962C8B-B14F-4D97-AF65-F5344CB8AC3E}">
        <p14:creationId xmlns:p14="http://schemas.microsoft.com/office/powerpoint/2010/main" val="38260485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1205199" y="1956438"/>
            <a:ext cx="9071651" cy="461665"/>
          </a:xfrm>
          <a:prstGeom prst="rect">
            <a:avLst/>
          </a:prstGeom>
        </p:spPr>
        <p:txBody>
          <a:bodyPr wrap="none">
            <a:spAutoFit/>
          </a:bodyPr>
          <a:lstStyle/>
          <a:p>
            <a:pPr marL="458788" indent="-458788">
              <a:spcBef>
                <a:spcPct val="50000"/>
              </a:spcBef>
              <a:buClr>
                <a:srgbClr val="660066"/>
              </a:buClr>
            </a:pPr>
            <a:r>
              <a:rPr lang="en-US" sz="2400" b="1" dirty="0">
                <a:solidFill>
                  <a:schemeClr val="accent3">
                    <a:lumMod val="75000"/>
                  </a:schemeClr>
                </a:solidFill>
                <a:latin typeface="Calibri" panose="020F0502020204030204" pitchFamily="34" charset="0"/>
                <a:cs typeface="Arial"/>
              </a:rPr>
              <a:t>Mikroanjiyopatik </a:t>
            </a:r>
            <a:r>
              <a:rPr lang="en-US" sz="2400" b="1" dirty="0" err="1">
                <a:solidFill>
                  <a:schemeClr val="accent3">
                    <a:lumMod val="75000"/>
                  </a:schemeClr>
                </a:solidFill>
                <a:latin typeface="Calibri" panose="020F0502020204030204" pitchFamily="34" charset="0"/>
                <a:cs typeface="Arial"/>
              </a:rPr>
              <a:t>hemolitik</a:t>
            </a:r>
            <a:r>
              <a:rPr lang="en-US" sz="2400" b="1" dirty="0">
                <a:solidFill>
                  <a:schemeClr val="accent3">
                    <a:lumMod val="75000"/>
                  </a:schemeClr>
                </a:solidFill>
                <a:latin typeface="Calibri" panose="020F0502020204030204" pitchFamily="34" charset="0"/>
                <a:cs typeface="Arial"/>
              </a:rPr>
              <a:t> </a:t>
            </a:r>
            <a:r>
              <a:rPr lang="en-US" sz="2400" b="1" dirty="0" err="1" smtClean="0">
                <a:solidFill>
                  <a:schemeClr val="accent3">
                    <a:lumMod val="75000"/>
                  </a:schemeClr>
                </a:solidFill>
                <a:latin typeface="Calibri" panose="020F0502020204030204" pitchFamily="34" charset="0"/>
                <a:cs typeface="Arial"/>
              </a:rPr>
              <a:t>anemi</a:t>
            </a:r>
            <a:r>
              <a:rPr lang="tr-TR" sz="2400" b="1" dirty="0" smtClean="0">
                <a:solidFill>
                  <a:schemeClr val="accent3">
                    <a:lumMod val="75000"/>
                  </a:schemeClr>
                </a:solidFill>
                <a:latin typeface="Calibri" panose="020F0502020204030204" pitchFamily="34" charset="0"/>
                <a:cs typeface="Arial"/>
              </a:rPr>
              <a:t> </a:t>
            </a:r>
            <a:r>
              <a:rPr lang="en-US" sz="2400" b="1" dirty="0" smtClean="0">
                <a:solidFill>
                  <a:schemeClr val="accent3">
                    <a:lumMod val="75000"/>
                  </a:schemeClr>
                </a:solidFill>
                <a:latin typeface="Calibri" panose="020F0502020204030204" pitchFamily="34" charset="0"/>
                <a:cs typeface="Arial"/>
              </a:rPr>
              <a:t>(</a:t>
            </a:r>
            <a:r>
              <a:rPr lang="tr-TR" sz="2400" b="1" dirty="0">
                <a:solidFill>
                  <a:schemeClr val="accent3">
                    <a:lumMod val="75000"/>
                  </a:schemeClr>
                </a:solidFill>
                <a:latin typeface="Calibri" panose="020F0502020204030204" pitchFamily="34" charset="0"/>
                <a:cs typeface="Arial"/>
              </a:rPr>
              <a:t>MAHA</a:t>
            </a:r>
            <a:r>
              <a:rPr lang="en-US" sz="2400" b="1" dirty="0">
                <a:solidFill>
                  <a:schemeClr val="accent3">
                    <a:lumMod val="75000"/>
                  </a:schemeClr>
                </a:solidFill>
                <a:latin typeface="Calibri" panose="020F0502020204030204" pitchFamily="34" charset="0"/>
                <a:cs typeface="Arial"/>
              </a:rPr>
              <a:t>)</a:t>
            </a:r>
            <a:r>
              <a:rPr lang="tr-TR" sz="2400" b="1" dirty="0">
                <a:solidFill>
                  <a:schemeClr val="accent3">
                    <a:lumMod val="75000"/>
                  </a:schemeClr>
                </a:solidFill>
                <a:latin typeface="Calibri" panose="020F0502020204030204" pitchFamily="34" charset="0"/>
                <a:cs typeface="Arial"/>
              </a:rPr>
              <a:t> ve </a:t>
            </a:r>
            <a:r>
              <a:rPr lang="tr-TR" sz="2400" b="1" dirty="0" smtClean="0">
                <a:solidFill>
                  <a:schemeClr val="accent3">
                    <a:lumMod val="75000"/>
                  </a:schemeClr>
                </a:solidFill>
                <a:latin typeface="Calibri" panose="020F0502020204030204" pitchFamily="34" charset="0"/>
                <a:cs typeface="Arial"/>
              </a:rPr>
              <a:t>Trombositopeni tipiktir. </a:t>
            </a:r>
            <a:endParaRPr lang="tr-TR" sz="2400" b="1" dirty="0">
              <a:solidFill>
                <a:schemeClr val="accent3">
                  <a:lumMod val="75000"/>
                </a:schemeClr>
              </a:solidFill>
              <a:latin typeface="Calibri" panose="020F0502020204030204" pitchFamily="34" charset="0"/>
              <a:cs typeface="Arial"/>
            </a:endParaRPr>
          </a:p>
        </p:txBody>
      </p:sp>
      <p:sp>
        <p:nvSpPr>
          <p:cNvPr id="8" name="Unvan 1"/>
          <p:cNvSpPr>
            <a:spLocks noGrp="1"/>
          </p:cNvSpPr>
          <p:nvPr>
            <p:ph type="title"/>
          </p:nvPr>
        </p:nvSpPr>
        <p:spPr>
          <a:xfrm>
            <a:off x="631742" y="199047"/>
            <a:ext cx="11213423" cy="734232"/>
          </a:xfrm>
        </p:spPr>
        <p:txBody>
          <a:bodyPr>
            <a:normAutofit/>
          </a:bodyPr>
          <a:lstStyle/>
          <a:p>
            <a:r>
              <a:rPr lang="en-US" sz="4000" b="1" kern="0" dirty="0">
                <a:solidFill>
                  <a:schemeClr val="tx2"/>
                </a:solidFill>
                <a:latin typeface="+mn-lt"/>
                <a:cs typeface="Arial"/>
              </a:rPr>
              <a:t>Trombotik Mikroanjiyopati</a:t>
            </a:r>
            <a:r>
              <a:rPr lang="tr-TR" sz="4000" b="1" kern="0" dirty="0">
                <a:solidFill>
                  <a:schemeClr val="tx2"/>
                </a:solidFill>
                <a:latin typeface="+mn-lt"/>
                <a:cs typeface="Arial"/>
              </a:rPr>
              <a:t> (TMA) Sendromları</a:t>
            </a:r>
            <a:endParaRPr lang="tr-TR" sz="4000" dirty="0">
              <a:latin typeface="+mn-lt"/>
            </a:endParaRPr>
          </a:p>
        </p:txBody>
      </p:sp>
      <p:sp>
        <p:nvSpPr>
          <p:cNvPr id="2" name="Dikdörtgen 1"/>
          <p:cNvSpPr/>
          <p:nvPr/>
        </p:nvSpPr>
        <p:spPr>
          <a:xfrm>
            <a:off x="1041570" y="2706182"/>
            <a:ext cx="9561675" cy="3046988"/>
          </a:xfrm>
          <a:prstGeom prst="rect">
            <a:avLst/>
          </a:prstGeom>
        </p:spPr>
        <p:txBody>
          <a:bodyPr wrap="square">
            <a:spAutoFit/>
          </a:bodyPr>
          <a:lstStyle/>
          <a:p>
            <a:pPr algn="ctr">
              <a:lnSpc>
                <a:spcPct val="150000"/>
              </a:lnSpc>
            </a:pPr>
            <a:r>
              <a:rPr lang="tr-TR" sz="3200" b="1" dirty="0" err="1" smtClean="0">
                <a:solidFill>
                  <a:srgbClr val="FF0000"/>
                </a:solidFill>
                <a:latin typeface="Comic Sans MS" panose="030F0702030302020204" pitchFamily="66" charset="0"/>
              </a:rPr>
              <a:t>Mikroanjiopatik</a:t>
            </a:r>
            <a:r>
              <a:rPr lang="tr-TR" sz="3200" b="1" dirty="0" smtClean="0">
                <a:solidFill>
                  <a:srgbClr val="FF0000"/>
                </a:solidFill>
                <a:latin typeface="Comic Sans MS" panose="030F0702030302020204" pitchFamily="66" charset="0"/>
              </a:rPr>
              <a:t> damar </a:t>
            </a:r>
            <a:r>
              <a:rPr lang="tr-TR" sz="3200" b="1" dirty="0">
                <a:solidFill>
                  <a:srgbClr val="FF0000"/>
                </a:solidFill>
                <a:latin typeface="Comic Sans MS" panose="030F0702030302020204" pitchFamily="66" charset="0"/>
              </a:rPr>
              <a:t>içinde parçalanan kırmızı kan hücreleri </a:t>
            </a:r>
            <a:r>
              <a:rPr lang="tr-TR" sz="3200" b="1" dirty="0" smtClean="0">
                <a:solidFill>
                  <a:srgbClr val="FF0000"/>
                </a:solidFill>
                <a:latin typeface="Comic Sans MS" panose="030F0702030302020204" pitchFamily="66" charset="0"/>
              </a:rPr>
              <a:t>ve trombositlerin spesifik organlarda yol açtığı </a:t>
            </a:r>
            <a:r>
              <a:rPr lang="tr-TR" sz="3200" b="1" dirty="0" err="1" smtClean="0">
                <a:solidFill>
                  <a:srgbClr val="FF0000"/>
                </a:solidFill>
                <a:latin typeface="Comic Sans MS" panose="030F0702030302020204" pitchFamily="66" charset="0"/>
              </a:rPr>
              <a:t>trombotik</a:t>
            </a:r>
            <a:r>
              <a:rPr lang="tr-TR" sz="3200" b="1" dirty="0" smtClean="0">
                <a:solidFill>
                  <a:srgbClr val="FF0000"/>
                </a:solidFill>
                <a:latin typeface="Comic Sans MS" panose="030F0702030302020204" pitchFamily="66" charset="0"/>
              </a:rPr>
              <a:t> organ hasarı  ile  </a:t>
            </a:r>
            <a:r>
              <a:rPr lang="tr-TR" sz="3200" b="1" dirty="0">
                <a:solidFill>
                  <a:srgbClr val="FF0000"/>
                </a:solidFill>
                <a:latin typeface="Comic Sans MS" panose="030F0702030302020204" pitchFamily="66" charset="0"/>
              </a:rPr>
              <a:t>karakterize  </a:t>
            </a:r>
            <a:r>
              <a:rPr lang="tr-TR" sz="3200" b="1" dirty="0" smtClean="0">
                <a:solidFill>
                  <a:srgbClr val="FF0000"/>
                </a:solidFill>
                <a:latin typeface="Comic Sans MS" panose="030F0702030302020204" pitchFamily="66" charset="0"/>
              </a:rPr>
              <a:t>hastalıklardır….</a:t>
            </a:r>
            <a:endParaRPr lang="tr-TR" sz="3200" b="1" dirty="0">
              <a:solidFill>
                <a:srgbClr val="FF0000"/>
              </a:solidFill>
              <a:latin typeface="Comic Sans MS" panose="030F0702030302020204" pitchFamily="66" charset="0"/>
            </a:endParaRPr>
          </a:p>
        </p:txBody>
      </p:sp>
    </p:spTree>
    <p:extLst>
      <p:ext uri="{BB962C8B-B14F-4D97-AF65-F5344CB8AC3E}">
        <p14:creationId xmlns:p14="http://schemas.microsoft.com/office/powerpoint/2010/main" val="628520480"/>
      </p:ext>
    </p:extLst>
  </p:cSld>
  <p:clrMapOvr>
    <a:masterClrMapping/>
  </p:clrMapOvr>
  <p:transition advTm="20432"/>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470634" y="1307001"/>
            <a:ext cx="10448390" cy="547267"/>
          </a:xfrm>
          <a:prstGeom prst="rect">
            <a:avLst/>
          </a:prstGeom>
          <a:noFill/>
          <a:ln w="9525">
            <a:noFill/>
            <a:miter lim="800000"/>
            <a:headEnd/>
            <a:tailEnd/>
          </a:ln>
          <a:effectLst/>
        </p:spPr>
        <p:txBody>
          <a:bodyPr wrap="square" lIns="92075" tIns="46038" rIns="92075" bIns="46038" anchor="ctr">
            <a:prstTxWarp prst="textNoShape">
              <a:avLst/>
            </a:prstTxWarp>
            <a:spAutoFit/>
          </a:bodyPr>
          <a:lstStyle/>
          <a:p>
            <a:pPr>
              <a:lnSpc>
                <a:spcPct val="80000"/>
              </a:lnSpc>
            </a:pPr>
            <a:r>
              <a:rPr lang="en-US" sz="3600" dirty="0">
                <a:cs typeface="Arial"/>
              </a:rPr>
              <a:t>Trombotik </a:t>
            </a:r>
            <a:r>
              <a:rPr lang="en-US" sz="3600" dirty="0" smtClean="0">
                <a:cs typeface="Arial"/>
              </a:rPr>
              <a:t>Mikroanjiyopati</a:t>
            </a:r>
            <a:r>
              <a:rPr lang="tr-TR" sz="3600" dirty="0" smtClean="0">
                <a:cs typeface="Arial"/>
              </a:rPr>
              <a:t>k Organ Hasarı </a:t>
            </a:r>
            <a:r>
              <a:rPr lang="en-US" sz="3600" dirty="0" smtClean="0">
                <a:cs typeface="Arial"/>
              </a:rPr>
              <a:t> </a:t>
            </a:r>
            <a:r>
              <a:rPr lang="en-US" sz="3600" dirty="0" err="1">
                <a:cs typeface="Arial"/>
              </a:rPr>
              <a:t>Patolojisi</a:t>
            </a:r>
            <a:endParaRPr lang="en-US" sz="3600" dirty="0">
              <a:cs typeface="Arial"/>
            </a:endParaRPr>
          </a:p>
        </p:txBody>
      </p:sp>
      <p:sp>
        <p:nvSpPr>
          <p:cNvPr id="15" name="Unvan 1"/>
          <p:cNvSpPr>
            <a:spLocks noGrp="1"/>
          </p:cNvSpPr>
          <p:nvPr>
            <p:ph type="title"/>
          </p:nvPr>
        </p:nvSpPr>
        <p:spPr>
          <a:xfrm>
            <a:off x="671432" y="142625"/>
            <a:ext cx="11213423" cy="734232"/>
          </a:xfrm>
        </p:spPr>
        <p:txBody>
          <a:bodyPr>
            <a:normAutofit/>
          </a:bodyPr>
          <a:lstStyle/>
          <a:p>
            <a:r>
              <a:rPr lang="en-US" sz="4000" b="1" kern="0" dirty="0">
                <a:solidFill>
                  <a:schemeClr val="tx2"/>
                </a:solidFill>
                <a:latin typeface="+mn-lt"/>
                <a:cs typeface="Arial"/>
              </a:rPr>
              <a:t>Trombotik Mikroanjiyopati</a:t>
            </a:r>
            <a:r>
              <a:rPr lang="tr-TR" sz="4000" b="1" kern="0" dirty="0">
                <a:solidFill>
                  <a:schemeClr val="tx2"/>
                </a:solidFill>
                <a:latin typeface="+mn-lt"/>
                <a:cs typeface="Arial"/>
              </a:rPr>
              <a:t> (TMA) Sendromları</a:t>
            </a:r>
            <a:endParaRPr lang="tr-TR" sz="4000" dirty="0">
              <a:latin typeface="+mn-lt"/>
            </a:endParaRPr>
          </a:p>
        </p:txBody>
      </p:sp>
      <p:sp>
        <p:nvSpPr>
          <p:cNvPr id="16" name="Rectangle 6"/>
          <p:cNvSpPr/>
          <p:nvPr/>
        </p:nvSpPr>
        <p:spPr>
          <a:xfrm>
            <a:off x="399831" y="3594970"/>
            <a:ext cx="10998854" cy="26007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object 2"/>
          <p:cNvSpPr txBox="1"/>
          <p:nvPr/>
        </p:nvSpPr>
        <p:spPr>
          <a:xfrm>
            <a:off x="6518986" y="5854005"/>
            <a:ext cx="4503918" cy="215444"/>
          </a:xfrm>
          <a:prstGeom prst="rect">
            <a:avLst/>
          </a:prstGeom>
        </p:spPr>
        <p:txBody>
          <a:bodyPr vert="horz" wrap="square" lIns="0" tIns="0" rIns="0" bIns="0" rtlCol="0">
            <a:spAutoFit/>
          </a:bodyPr>
          <a:lstStyle/>
          <a:p>
            <a:pPr marL="12700">
              <a:lnSpc>
                <a:spcPct val="100000"/>
              </a:lnSpc>
            </a:pPr>
            <a:r>
              <a:rPr lang="tr-TR" sz="1400" b="1" spc="-15" dirty="0" err="1" smtClean="0">
                <a:solidFill>
                  <a:srgbClr val="FFFF00"/>
                </a:solidFill>
                <a:cs typeface="Arial"/>
              </a:rPr>
              <a:t>Histopatoloji</a:t>
            </a:r>
            <a:r>
              <a:rPr lang="tr-TR" sz="1400" b="1" spc="-15" dirty="0" smtClean="0">
                <a:solidFill>
                  <a:srgbClr val="FFFF00"/>
                </a:solidFill>
                <a:cs typeface="Arial"/>
              </a:rPr>
              <a:t>: Çeşitli Organlarda </a:t>
            </a:r>
            <a:r>
              <a:rPr sz="1400" b="1" spc="-15" dirty="0" smtClean="0">
                <a:solidFill>
                  <a:srgbClr val="FFFF00"/>
                </a:solidFill>
                <a:cs typeface="Arial"/>
              </a:rPr>
              <a:t>Trombotik</a:t>
            </a:r>
            <a:r>
              <a:rPr sz="1400" b="1" spc="-114" dirty="0" smtClean="0">
                <a:solidFill>
                  <a:srgbClr val="FFFF00"/>
                </a:solidFill>
                <a:cs typeface="Arial"/>
              </a:rPr>
              <a:t> </a:t>
            </a:r>
            <a:r>
              <a:rPr sz="1400" b="1" spc="-5" dirty="0">
                <a:solidFill>
                  <a:srgbClr val="FFFF00"/>
                </a:solidFill>
                <a:cs typeface="Arial"/>
              </a:rPr>
              <a:t>mikroanjiopati</a:t>
            </a:r>
            <a:endParaRPr sz="1400" b="1" dirty="0">
              <a:solidFill>
                <a:srgbClr val="FFFF00"/>
              </a:solidFill>
              <a:cs typeface="Arial"/>
            </a:endParaRPr>
          </a:p>
        </p:txBody>
      </p:sp>
      <p:sp>
        <p:nvSpPr>
          <p:cNvPr id="7" name="object 3"/>
          <p:cNvSpPr/>
          <p:nvPr/>
        </p:nvSpPr>
        <p:spPr>
          <a:xfrm>
            <a:off x="5851221" y="3972887"/>
            <a:ext cx="1714502" cy="1764527"/>
          </a:xfrm>
          <a:prstGeom prst="rect">
            <a:avLst/>
          </a:prstGeom>
          <a:blipFill>
            <a:blip r:embed="rId3" cstate="print"/>
            <a:stretch>
              <a:fillRect/>
            </a:stretch>
          </a:blipFill>
        </p:spPr>
        <p:txBody>
          <a:bodyPr wrap="square" lIns="0" tIns="0" rIns="0" bIns="0" rtlCol="0"/>
          <a:lstStyle/>
          <a:p>
            <a:endParaRPr sz="1400"/>
          </a:p>
        </p:txBody>
      </p:sp>
      <p:sp>
        <p:nvSpPr>
          <p:cNvPr id="9" name="object 2"/>
          <p:cNvSpPr txBox="1"/>
          <p:nvPr/>
        </p:nvSpPr>
        <p:spPr>
          <a:xfrm>
            <a:off x="1090736" y="3696817"/>
            <a:ext cx="1969366" cy="215444"/>
          </a:xfrm>
          <a:prstGeom prst="rect">
            <a:avLst/>
          </a:prstGeom>
          <a:noFill/>
        </p:spPr>
        <p:txBody>
          <a:bodyPr vert="horz" wrap="square" lIns="0" tIns="0" rIns="0" bIns="0" rtlCol="0">
            <a:spAutoFit/>
          </a:bodyPr>
          <a:lstStyle/>
          <a:p>
            <a:pPr marL="12700">
              <a:lnSpc>
                <a:spcPct val="100000"/>
              </a:lnSpc>
            </a:pPr>
            <a:r>
              <a:rPr lang="tr-TR" sz="1400" b="1" dirty="0" smtClean="0">
                <a:solidFill>
                  <a:srgbClr val="FFFF00"/>
                </a:solidFill>
                <a:cs typeface="Arial"/>
              </a:rPr>
              <a:t>Normal Arter</a:t>
            </a:r>
            <a:endParaRPr sz="1400" b="1" dirty="0">
              <a:solidFill>
                <a:srgbClr val="FFFF00"/>
              </a:solidFill>
              <a:cs typeface="Arial"/>
            </a:endParaRPr>
          </a:p>
        </p:txBody>
      </p:sp>
      <p:sp>
        <p:nvSpPr>
          <p:cNvPr id="10" name="object 2"/>
          <p:cNvSpPr txBox="1"/>
          <p:nvPr/>
        </p:nvSpPr>
        <p:spPr>
          <a:xfrm>
            <a:off x="911917" y="5878293"/>
            <a:ext cx="1969366" cy="215444"/>
          </a:xfrm>
          <a:prstGeom prst="rect">
            <a:avLst/>
          </a:prstGeom>
          <a:noFill/>
        </p:spPr>
        <p:txBody>
          <a:bodyPr vert="horz" wrap="square" lIns="0" tIns="0" rIns="0" bIns="0" rtlCol="0">
            <a:spAutoFit/>
          </a:bodyPr>
          <a:lstStyle/>
          <a:p>
            <a:pPr marL="12700">
              <a:lnSpc>
                <a:spcPct val="100000"/>
              </a:lnSpc>
            </a:pPr>
            <a:r>
              <a:rPr lang="tr-TR" sz="1400" b="1" dirty="0" smtClean="0">
                <a:solidFill>
                  <a:srgbClr val="FFFF00"/>
                </a:solidFill>
                <a:cs typeface="Arial"/>
              </a:rPr>
              <a:t>Arter Lümeni</a:t>
            </a:r>
            <a:endParaRPr sz="1400" b="1" dirty="0">
              <a:solidFill>
                <a:srgbClr val="FFFF00"/>
              </a:solidFill>
              <a:cs typeface="Arial"/>
            </a:endParaRPr>
          </a:p>
        </p:txBody>
      </p:sp>
      <p:sp>
        <p:nvSpPr>
          <p:cNvPr id="12" name="object 2"/>
          <p:cNvSpPr txBox="1"/>
          <p:nvPr/>
        </p:nvSpPr>
        <p:spPr>
          <a:xfrm>
            <a:off x="3602563" y="3726834"/>
            <a:ext cx="1969366" cy="215444"/>
          </a:xfrm>
          <a:prstGeom prst="rect">
            <a:avLst/>
          </a:prstGeom>
          <a:noFill/>
        </p:spPr>
        <p:txBody>
          <a:bodyPr vert="horz" wrap="square" lIns="0" tIns="0" rIns="0" bIns="0" rtlCol="0">
            <a:spAutoFit/>
          </a:bodyPr>
          <a:lstStyle/>
          <a:p>
            <a:pPr marL="12700">
              <a:lnSpc>
                <a:spcPct val="100000"/>
              </a:lnSpc>
            </a:pPr>
            <a:r>
              <a:rPr lang="tr-TR" sz="1400" b="1" dirty="0" smtClean="0">
                <a:solidFill>
                  <a:srgbClr val="FFFF00"/>
                </a:solidFill>
                <a:cs typeface="Arial"/>
              </a:rPr>
              <a:t>TMA Arter</a:t>
            </a:r>
            <a:endParaRPr sz="1400" b="1" dirty="0">
              <a:solidFill>
                <a:srgbClr val="FFFF00"/>
              </a:solidFill>
              <a:cs typeface="Arial"/>
            </a:endParaRPr>
          </a:p>
        </p:txBody>
      </p:sp>
      <p:sp>
        <p:nvSpPr>
          <p:cNvPr id="13" name="object 2"/>
          <p:cNvSpPr txBox="1"/>
          <p:nvPr/>
        </p:nvSpPr>
        <p:spPr>
          <a:xfrm>
            <a:off x="3188745" y="5857591"/>
            <a:ext cx="2598268" cy="215444"/>
          </a:xfrm>
          <a:prstGeom prst="rect">
            <a:avLst/>
          </a:prstGeom>
          <a:noFill/>
        </p:spPr>
        <p:txBody>
          <a:bodyPr vert="horz" wrap="square" lIns="0" tIns="0" rIns="0" bIns="0" rtlCol="0">
            <a:spAutoFit/>
          </a:bodyPr>
          <a:lstStyle/>
          <a:p>
            <a:pPr marL="12700">
              <a:lnSpc>
                <a:spcPct val="100000"/>
              </a:lnSpc>
            </a:pPr>
            <a:r>
              <a:rPr lang="tr-TR" sz="1400" b="1" dirty="0" smtClean="0">
                <a:solidFill>
                  <a:srgbClr val="FFFF00"/>
                </a:solidFill>
                <a:cs typeface="Arial"/>
              </a:rPr>
              <a:t>Arter lümende Trombotik daralma</a:t>
            </a:r>
            <a:endParaRPr sz="1400" b="1" dirty="0">
              <a:solidFill>
                <a:srgbClr val="FFFF00"/>
              </a:solidFill>
              <a:cs typeface="Arial"/>
            </a:endParaRPr>
          </a:p>
        </p:txBody>
      </p:sp>
      <p:pic>
        <p:nvPicPr>
          <p:cNvPr id="8" name="Resim 7"/>
          <p:cNvPicPr>
            <a:picLocks noChangeAspect="1"/>
          </p:cNvPicPr>
          <p:nvPr/>
        </p:nvPicPr>
        <p:blipFill>
          <a:blip r:embed="rId4"/>
          <a:stretch>
            <a:fillRect/>
          </a:stretch>
        </p:blipFill>
        <p:spPr>
          <a:xfrm>
            <a:off x="649674" y="3972887"/>
            <a:ext cx="2493852" cy="1764527"/>
          </a:xfrm>
          <a:prstGeom prst="rect">
            <a:avLst/>
          </a:prstGeom>
        </p:spPr>
      </p:pic>
      <p:pic>
        <p:nvPicPr>
          <p:cNvPr id="17" name="Resim 16"/>
          <p:cNvPicPr>
            <a:picLocks noChangeAspect="1"/>
          </p:cNvPicPr>
          <p:nvPr/>
        </p:nvPicPr>
        <p:blipFill>
          <a:blip r:embed="rId5"/>
          <a:stretch>
            <a:fillRect/>
          </a:stretch>
        </p:blipFill>
        <p:spPr>
          <a:xfrm>
            <a:off x="3252952" y="3962278"/>
            <a:ext cx="2534061" cy="1781179"/>
          </a:xfrm>
          <a:prstGeom prst="rect">
            <a:avLst/>
          </a:prstGeom>
        </p:spPr>
      </p:pic>
      <p:sp>
        <p:nvSpPr>
          <p:cNvPr id="2" name="Dikdörtgen 1"/>
          <p:cNvSpPr/>
          <p:nvPr/>
        </p:nvSpPr>
        <p:spPr>
          <a:xfrm>
            <a:off x="6329474" y="3634501"/>
            <a:ext cx="1033809" cy="307777"/>
          </a:xfrm>
          <a:prstGeom prst="rect">
            <a:avLst/>
          </a:prstGeom>
        </p:spPr>
        <p:txBody>
          <a:bodyPr wrap="none">
            <a:spAutoFit/>
          </a:bodyPr>
          <a:lstStyle/>
          <a:p>
            <a:pPr marL="12700">
              <a:lnSpc>
                <a:spcPct val="100000"/>
              </a:lnSpc>
            </a:pPr>
            <a:r>
              <a:rPr lang="tr-TR" sz="1400" b="1" dirty="0">
                <a:solidFill>
                  <a:srgbClr val="FFFF00"/>
                </a:solidFill>
                <a:cs typeface="Arial"/>
              </a:rPr>
              <a:t>Böbrek </a:t>
            </a:r>
            <a:r>
              <a:rPr lang="tr-TR" sz="1400" b="1" dirty="0" err="1">
                <a:solidFill>
                  <a:srgbClr val="FFFF00"/>
                </a:solidFill>
                <a:cs typeface="Arial"/>
              </a:rPr>
              <a:t>bx</a:t>
            </a:r>
            <a:r>
              <a:rPr lang="tr-TR" sz="1400" b="1" dirty="0">
                <a:solidFill>
                  <a:srgbClr val="FFFF00"/>
                </a:solidFill>
                <a:cs typeface="Arial"/>
              </a:rPr>
              <a:t>: </a:t>
            </a:r>
          </a:p>
        </p:txBody>
      </p:sp>
      <p:sp>
        <p:nvSpPr>
          <p:cNvPr id="18" name="Dikdörtgen 17"/>
          <p:cNvSpPr/>
          <p:nvPr/>
        </p:nvSpPr>
        <p:spPr>
          <a:xfrm>
            <a:off x="470634" y="1959851"/>
            <a:ext cx="11534629" cy="1119730"/>
          </a:xfrm>
          <a:prstGeom prst="rect">
            <a:avLst/>
          </a:prstGeom>
        </p:spPr>
        <p:txBody>
          <a:bodyPr wrap="square">
            <a:spAutoFit/>
          </a:bodyPr>
          <a:lstStyle/>
          <a:p>
            <a:pPr>
              <a:lnSpc>
                <a:spcPct val="200000"/>
              </a:lnSpc>
            </a:pPr>
            <a:r>
              <a:rPr lang="tr-TR" b="1" dirty="0">
                <a:solidFill>
                  <a:srgbClr val="FF0000"/>
                </a:solidFill>
                <a:latin typeface="Comic Sans MS" panose="030F0702030302020204" pitchFamily="66" charset="0"/>
              </a:rPr>
              <a:t>Parçalanmış eritrositler çoğu parankimal organların mikro damar sistemi etkilenmekte ve  küçük arterioller ve kılcal damarlar da belirgin olmak üzere   Trombotik organ  hasarlarına  yol açmaktadır.</a:t>
            </a:r>
          </a:p>
        </p:txBody>
      </p:sp>
      <p:pic>
        <p:nvPicPr>
          <p:cNvPr id="4" name="Resim 3"/>
          <p:cNvPicPr>
            <a:picLocks noChangeAspect="1"/>
          </p:cNvPicPr>
          <p:nvPr/>
        </p:nvPicPr>
        <p:blipFill>
          <a:blip r:embed="rId6"/>
          <a:stretch>
            <a:fillRect/>
          </a:stretch>
        </p:blipFill>
        <p:spPr>
          <a:xfrm>
            <a:off x="7629931" y="3972887"/>
            <a:ext cx="1701960" cy="1757891"/>
          </a:xfrm>
          <a:prstGeom prst="rect">
            <a:avLst/>
          </a:prstGeom>
        </p:spPr>
      </p:pic>
      <p:sp>
        <p:nvSpPr>
          <p:cNvPr id="19" name="Dikdörtgen 18"/>
          <p:cNvSpPr/>
          <p:nvPr/>
        </p:nvSpPr>
        <p:spPr>
          <a:xfrm>
            <a:off x="7807492" y="3650650"/>
            <a:ext cx="917111" cy="307777"/>
          </a:xfrm>
          <a:prstGeom prst="rect">
            <a:avLst/>
          </a:prstGeom>
        </p:spPr>
        <p:txBody>
          <a:bodyPr wrap="none">
            <a:spAutoFit/>
          </a:bodyPr>
          <a:lstStyle/>
          <a:p>
            <a:pPr marL="12700">
              <a:lnSpc>
                <a:spcPct val="100000"/>
              </a:lnSpc>
            </a:pPr>
            <a:r>
              <a:rPr lang="tr-TR" sz="1400" b="1" dirty="0" smtClean="0">
                <a:solidFill>
                  <a:srgbClr val="FFFF00"/>
                </a:solidFill>
                <a:cs typeface="Arial"/>
              </a:rPr>
              <a:t>Beyin </a:t>
            </a:r>
            <a:r>
              <a:rPr lang="tr-TR" sz="1400" b="1" dirty="0" err="1" smtClean="0">
                <a:solidFill>
                  <a:srgbClr val="FFFF00"/>
                </a:solidFill>
                <a:cs typeface="Arial"/>
              </a:rPr>
              <a:t>bx</a:t>
            </a:r>
            <a:r>
              <a:rPr lang="tr-TR" sz="1400" b="1" dirty="0">
                <a:solidFill>
                  <a:srgbClr val="FFFF00"/>
                </a:solidFill>
                <a:cs typeface="Arial"/>
              </a:rPr>
              <a:t>: </a:t>
            </a:r>
          </a:p>
        </p:txBody>
      </p:sp>
      <p:pic>
        <p:nvPicPr>
          <p:cNvPr id="11" name="Resim 10"/>
          <p:cNvPicPr>
            <a:picLocks noChangeAspect="1"/>
          </p:cNvPicPr>
          <p:nvPr/>
        </p:nvPicPr>
        <p:blipFill>
          <a:blip r:embed="rId7"/>
          <a:stretch>
            <a:fillRect/>
          </a:stretch>
        </p:blipFill>
        <p:spPr>
          <a:xfrm>
            <a:off x="9354957" y="3958426"/>
            <a:ext cx="1768155" cy="1772351"/>
          </a:xfrm>
          <a:prstGeom prst="rect">
            <a:avLst/>
          </a:prstGeom>
        </p:spPr>
      </p:pic>
      <p:sp>
        <p:nvSpPr>
          <p:cNvPr id="21" name="Dikdörtgen 20"/>
          <p:cNvSpPr/>
          <p:nvPr/>
        </p:nvSpPr>
        <p:spPr>
          <a:xfrm>
            <a:off x="9715544" y="3622810"/>
            <a:ext cx="826701" cy="307777"/>
          </a:xfrm>
          <a:prstGeom prst="rect">
            <a:avLst/>
          </a:prstGeom>
        </p:spPr>
        <p:txBody>
          <a:bodyPr wrap="none">
            <a:spAutoFit/>
          </a:bodyPr>
          <a:lstStyle/>
          <a:p>
            <a:pPr marL="12700">
              <a:lnSpc>
                <a:spcPct val="100000"/>
              </a:lnSpc>
            </a:pPr>
            <a:r>
              <a:rPr lang="tr-TR" sz="1400" b="1" dirty="0" smtClean="0">
                <a:solidFill>
                  <a:srgbClr val="FFFF00"/>
                </a:solidFill>
                <a:cs typeface="Arial"/>
              </a:rPr>
              <a:t>Kalp </a:t>
            </a:r>
            <a:r>
              <a:rPr lang="tr-TR" sz="1400" b="1" dirty="0" err="1" smtClean="0">
                <a:solidFill>
                  <a:srgbClr val="FFFF00"/>
                </a:solidFill>
                <a:cs typeface="Arial"/>
              </a:rPr>
              <a:t>bx</a:t>
            </a:r>
            <a:r>
              <a:rPr lang="tr-TR" sz="1400" b="1" dirty="0">
                <a:solidFill>
                  <a:srgbClr val="FFFF00"/>
                </a:solidFill>
                <a:cs typeface="Arial"/>
              </a:rPr>
              <a:t>: </a:t>
            </a:r>
          </a:p>
        </p:txBody>
      </p:sp>
    </p:spTree>
    <p:extLst>
      <p:ext uri="{BB962C8B-B14F-4D97-AF65-F5344CB8AC3E}">
        <p14:creationId xmlns:p14="http://schemas.microsoft.com/office/powerpoint/2010/main" val="3192829213"/>
      </p:ext>
    </p:extLst>
  </p:cSld>
  <p:clrMapOvr>
    <a:masterClrMapping/>
  </p:clrMapOvr>
  <p:transition advTm="51888"/>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6"/>
          <p:cNvSpPr/>
          <p:nvPr/>
        </p:nvSpPr>
        <p:spPr>
          <a:xfrm>
            <a:off x="539015" y="2306976"/>
            <a:ext cx="3296679" cy="40168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Dikdörtgen 4"/>
          <p:cNvSpPr/>
          <p:nvPr/>
        </p:nvSpPr>
        <p:spPr>
          <a:xfrm>
            <a:off x="4736388" y="2317297"/>
            <a:ext cx="5777609" cy="2554545"/>
          </a:xfrm>
          <a:prstGeom prst="rect">
            <a:avLst/>
          </a:prstGeom>
          <a:noFill/>
        </p:spPr>
        <p:txBody>
          <a:bodyPr wrap="square">
            <a:spAutoFit/>
          </a:bodyPr>
          <a:lstStyle/>
          <a:p>
            <a:pPr marL="285750" indent="-285750">
              <a:lnSpc>
                <a:spcPct val="200000"/>
              </a:lnSpc>
              <a:buFont typeface="Arial" panose="020B0604020202020204" pitchFamily="34" charset="0"/>
              <a:buChar char="•"/>
            </a:pPr>
            <a:r>
              <a:rPr lang="tr-TR" sz="2000" dirty="0" smtClean="0">
                <a:solidFill>
                  <a:schemeClr val="bg1"/>
                </a:solidFill>
              </a:rPr>
              <a:t>Tipiktir</a:t>
            </a:r>
            <a:endParaRPr lang="tr-TR" sz="2000" dirty="0" smtClean="0">
              <a:solidFill>
                <a:srgbClr val="000000"/>
              </a:solidFill>
            </a:endParaRPr>
          </a:p>
          <a:p>
            <a:pPr marL="285750" indent="-285750" algn="l">
              <a:lnSpc>
                <a:spcPct val="200000"/>
              </a:lnSpc>
              <a:buFont typeface="Wingdings" panose="05000000000000000000" pitchFamily="2" charset="2"/>
              <a:buChar char="Ø"/>
            </a:pPr>
            <a:r>
              <a:rPr lang="tr-TR" sz="2000" dirty="0" smtClean="0">
                <a:solidFill>
                  <a:srgbClr val="FF0000"/>
                </a:solidFill>
              </a:rPr>
              <a:t>Çok Sayıda </a:t>
            </a:r>
            <a:r>
              <a:rPr lang="tr-TR" sz="2000" dirty="0" err="1" smtClean="0">
                <a:solidFill>
                  <a:srgbClr val="FF0000"/>
                </a:solidFill>
              </a:rPr>
              <a:t>Migfer</a:t>
            </a:r>
            <a:r>
              <a:rPr lang="tr-TR" sz="2000" dirty="0" smtClean="0">
                <a:solidFill>
                  <a:srgbClr val="FF0000"/>
                </a:solidFill>
              </a:rPr>
              <a:t> Hücreleri (Oklar) </a:t>
            </a:r>
          </a:p>
          <a:p>
            <a:pPr marL="285750" indent="-285750" algn="l">
              <a:lnSpc>
                <a:spcPct val="200000"/>
              </a:lnSpc>
              <a:buFont typeface="Wingdings" panose="05000000000000000000" pitchFamily="2" charset="2"/>
              <a:buChar char="Ø"/>
            </a:pPr>
            <a:r>
              <a:rPr lang="tr-TR" sz="2000" dirty="0" smtClean="0">
                <a:solidFill>
                  <a:srgbClr val="FF0000"/>
                </a:solidFill>
              </a:rPr>
              <a:t> </a:t>
            </a:r>
            <a:r>
              <a:rPr lang="tr-TR" sz="2000" dirty="0" err="1" smtClean="0">
                <a:solidFill>
                  <a:srgbClr val="FF0000"/>
                </a:solidFill>
              </a:rPr>
              <a:t>Fragmente</a:t>
            </a:r>
            <a:r>
              <a:rPr lang="tr-TR" sz="2000" dirty="0" smtClean="0">
                <a:solidFill>
                  <a:srgbClr val="FF0000"/>
                </a:solidFill>
              </a:rPr>
              <a:t> Eritrositler (Ok Ucu) </a:t>
            </a:r>
          </a:p>
          <a:p>
            <a:pPr marL="285750" indent="-285750">
              <a:lnSpc>
                <a:spcPct val="200000"/>
              </a:lnSpc>
              <a:buFont typeface="Wingdings" panose="05000000000000000000" pitchFamily="2" charset="2"/>
              <a:buChar char="Ø"/>
            </a:pPr>
            <a:r>
              <a:rPr lang="tr-TR" sz="2000" dirty="0" smtClean="0">
                <a:solidFill>
                  <a:srgbClr val="FF0000"/>
                </a:solidFill>
              </a:rPr>
              <a:t>Azalmış Trombosit sayısı </a:t>
            </a:r>
          </a:p>
        </p:txBody>
      </p:sp>
      <p:sp>
        <p:nvSpPr>
          <p:cNvPr id="8" name="Dikdörtgen 7"/>
          <p:cNvSpPr/>
          <p:nvPr/>
        </p:nvSpPr>
        <p:spPr>
          <a:xfrm>
            <a:off x="1090570" y="5760401"/>
            <a:ext cx="3529557" cy="276999"/>
          </a:xfrm>
          <a:prstGeom prst="rect">
            <a:avLst/>
          </a:prstGeom>
          <a:noFill/>
        </p:spPr>
        <p:txBody>
          <a:bodyPr wrap="square">
            <a:spAutoFit/>
          </a:bodyPr>
          <a:lstStyle/>
          <a:p>
            <a:pPr algn="l"/>
            <a:r>
              <a:rPr lang="tr-TR" sz="1200" dirty="0" smtClean="0">
                <a:solidFill>
                  <a:schemeClr val="bg1"/>
                </a:solidFill>
              </a:rPr>
              <a:t>. </a:t>
            </a:r>
            <a:endParaRPr lang="tr-TR" sz="1200" dirty="0">
              <a:solidFill>
                <a:schemeClr val="bg1"/>
              </a:solidFill>
            </a:endParaRPr>
          </a:p>
        </p:txBody>
      </p:sp>
      <p:sp>
        <p:nvSpPr>
          <p:cNvPr id="10" name="Unvan 1"/>
          <p:cNvSpPr>
            <a:spLocks noGrp="1"/>
          </p:cNvSpPr>
          <p:nvPr>
            <p:ph type="title"/>
          </p:nvPr>
        </p:nvSpPr>
        <p:spPr>
          <a:xfrm>
            <a:off x="765861" y="173254"/>
            <a:ext cx="10515600" cy="855881"/>
          </a:xfrm>
        </p:spPr>
        <p:txBody>
          <a:bodyPr>
            <a:normAutofit/>
          </a:bodyPr>
          <a:lstStyle/>
          <a:p>
            <a:r>
              <a:rPr lang="en-US" sz="4000" b="1" kern="0" dirty="0">
                <a:solidFill>
                  <a:schemeClr val="tx2"/>
                </a:solidFill>
                <a:latin typeface="+mn-lt"/>
                <a:cs typeface="Arial"/>
              </a:rPr>
              <a:t>Trombotik Mikroanjiyopati</a:t>
            </a:r>
            <a:r>
              <a:rPr lang="tr-TR" sz="4000" b="1" kern="0" dirty="0">
                <a:solidFill>
                  <a:schemeClr val="tx2"/>
                </a:solidFill>
                <a:latin typeface="+mn-lt"/>
                <a:cs typeface="Arial"/>
              </a:rPr>
              <a:t> (TMA) </a:t>
            </a:r>
            <a:r>
              <a:rPr lang="tr-TR" sz="4000" b="1" kern="0" dirty="0" smtClean="0">
                <a:solidFill>
                  <a:schemeClr val="tx2"/>
                </a:solidFill>
                <a:latin typeface="+mn-lt"/>
                <a:cs typeface="Arial"/>
              </a:rPr>
              <a:t>Sendromları</a:t>
            </a:r>
            <a:endParaRPr lang="tr-TR" sz="4000" b="1" dirty="0">
              <a:latin typeface="+mn-lt"/>
            </a:endParaRPr>
          </a:p>
        </p:txBody>
      </p:sp>
      <p:sp>
        <p:nvSpPr>
          <p:cNvPr id="6" name="Dikdörtgen 5"/>
          <p:cNvSpPr/>
          <p:nvPr/>
        </p:nvSpPr>
        <p:spPr>
          <a:xfrm>
            <a:off x="4288104" y="2334105"/>
            <a:ext cx="6899646" cy="461665"/>
          </a:xfrm>
          <a:prstGeom prst="rect">
            <a:avLst/>
          </a:prstGeom>
        </p:spPr>
        <p:txBody>
          <a:bodyPr wrap="none">
            <a:spAutoFit/>
          </a:bodyPr>
          <a:lstStyle/>
          <a:p>
            <a:r>
              <a:rPr lang="tr-TR" sz="2400" b="1" dirty="0" smtClean="0">
                <a:solidFill>
                  <a:schemeClr val="accent2">
                    <a:lumMod val="75000"/>
                  </a:schemeClr>
                </a:solidFill>
              </a:rPr>
              <a:t>Parçalanmış </a:t>
            </a:r>
            <a:r>
              <a:rPr lang="tr-TR" sz="2400" b="1" dirty="0">
                <a:solidFill>
                  <a:schemeClr val="accent2">
                    <a:lumMod val="75000"/>
                  </a:schemeClr>
                </a:solidFill>
              </a:rPr>
              <a:t>Eritrosit </a:t>
            </a:r>
            <a:r>
              <a:rPr lang="tr-TR" sz="2400" b="1" dirty="0" smtClean="0">
                <a:solidFill>
                  <a:schemeClr val="accent2">
                    <a:lumMod val="75000"/>
                  </a:schemeClr>
                </a:solidFill>
              </a:rPr>
              <a:t>Fragmanları </a:t>
            </a:r>
            <a:r>
              <a:rPr lang="tr-TR" sz="2400" b="1" dirty="0">
                <a:solidFill>
                  <a:schemeClr val="accent2">
                    <a:lumMod val="75000"/>
                  </a:schemeClr>
                </a:solidFill>
              </a:rPr>
              <a:t>(</a:t>
            </a:r>
            <a:r>
              <a:rPr lang="tr-TR" sz="2400" b="1" dirty="0" err="1">
                <a:solidFill>
                  <a:schemeClr val="accent2">
                    <a:lumMod val="75000"/>
                  </a:schemeClr>
                </a:solidFill>
              </a:rPr>
              <a:t>Şistositler</a:t>
            </a:r>
            <a:r>
              <a:rPr lang="tr-TR" sz="2400" b="1" dirty="0">
                <a:solidFill>
                  <a:schemeClr val="accent2">
                    <a:lumMod val="75000"/>
                  </a:schemeClr>
                </a:solidFill>
              </a:rPr>
              <a:t>) </a:t>
            </a:r>
            <a:r>
              <a:rPr lang="tr-TR" sz="2400" b="1" dirty="0" smtClean="0">
                <a:solidFill>
                  <a:schemeClr val="accent2">
                    <a:lumMod val="75000"/>
                  </a:schemeClr>
                </a:solidFill>
              </a:rPr>
              <a:t>tipiktir.</a:t>
            </a:r>
            <a:endParaRPr lang="tr-TR" sz="2400" b="1" dirty="0">
              <a:solidFill>
                <a:schemeClr val="accent2">
                  <a:lumMod val="75000"/>
                </a:schemeClr>
              </a:solidFill>
            </a:endParaRPr>
          </a:p>
        </p:txBody>
      </p:sp>
      <p:sp>
        <p:nvSpPr>
          <p:cNvPr id="19" name="Dikdörtgen 18"/>
          <p:cNvSpPr/>
          <p:nvPr/>
        </p:nvSpPr>
        <p:spPr>
          <a:xfrm>
            <a:off x="4620127" y="4871842"/>
            <a:ext cx="6963850" cy="1338828"/>
          </a:xfrm>
          <a:prstGeom prst="rect">
            <a:avLst/>
          </a:prstGeom>
        </p:spPr>
        <p:txBody>
          <a:bodyPr wrap="square">
            <a:spAutoFit/>
          </a:bodyPr>
          <a:lstStyle/>
          <a:p>
            <a:pPr>
              <a:lnSpc>
                <a:spcPct val="150000"/>
              </a:lnSpc>
            </a:pPr>
            <a:r>
              <a:rPr lang="tr-TR" dirty="0" smtClean="0">
                <a:solidFill>
                  <a:srgbClr val="000000"/>
                </a:solidFill>
                <a:latin typeface="Comic Sans MS" panose="030F0702030302020204" pitchFamily="66" charset="0"/>
              </a:rPr>
              <a:t>Kemik </a:t>
            </a:r>
            <a:r>
              <a:rPr lang="tr-TR" dirty="0">
                <a:solidFill>
                  <a:srgbClr val="000000"/>
                </a:solidFill>
                <a:latin typeface="Comic Sans MS" panose="030F0702030302020204" pitchFamily="66" charset="0"/>
              </a:rPr>
              <a:t>İliği kullanıma bağlı olarak sayısı </a:t>
            </a:r>
            <a:r>
              <a:rPr lang="tr-TR" dirty="0" smtClean="0">
                <a:solidFill>
                  <a:srgbClr val="000000"/>
                </a:solidFill>
                <a:latin typeface="Comic Sans MS" panose="030F0702030302020204" pitchFamily="66" charset="0"/>
              </a:rPr>
              <a:t>düşen eritrositler ve  trombositlerin eksikliğini çevresel </a:t>
            </a:r>
            <a:r>
              <a:rPr lang="tr-TR" dirty="0">
                <a:solidFill>
                  <a:srgbClr val="000000"/>
                </a:solidFill>
                <a:latin typeface="Comic Sans MS" panose="030F0702030302020204" pitchFamily="66" charset="0"/>
              </a:rPr>
              <a:t>kana reaktif genç ve iri trombosit </a:t>
            </a:r>
            <a:r>
              <a:rPr lang="tr-TR" dirty="0" smtClean="0">
                <a:solidFill>
                  <a:srgbClr val="000000"/>
                </a:solidFill>
                <a:latin typeface="Comic Sans MS" panose="030F0702030302020204" pitchFamily="66" charset="0"/>
              </a:rPr>
              <a:t>ve eritrosit çıkışı ile karşılamaya çalışılır.</a:t>
            </a:r>
            <a:endParaRPr lang="tr-TR" dirty="0">
              <a:solidFill>
                <a:srgbClr val="000000"/>
              </a:solidFill>
              <a:latin typeface="Comic Sans MS" panose="030F0702030302020204" pitchFamily="66" charset="0"/>
            </a:endParaRPr>
          </a:p>
        </p:txBody>
      </p:sp>
      <p:pic>
        <p:nvPicPr>
          <p:cNvPr id="22" name="Resim 21"/>
          <p:cNvPicPr>
            <a:picLocks noChangeAspect="1"/>
          </p:cNvPicPr>
          <p:nvPr/>
        </p:nvPicPr>
        <p:blipFill>
          <a:blip r:embed="rId3"/>
          <a:stretch>
            <a:fillRect/>
          </a:stretch>
        </p:blipFill>
        <p:spPr>
          <a:xfrm>
            <a:off x="650221" y="4482559"/>
            <a:ext cx="3055772" cy="1728111"/>
          </a:xfrm>
          <a:prstGeom prst="rect">
            <a:avLst/>
          </a:prstGeom>
        </p:spPr>
      </p:pic>
      <p:pic>
        <p:nvPicPr>
          <p:cNvPr id="23" name="Resim 22"/>
          <p:cNvPicPr>
            <a:picLocks noChangeAspect="1"/>
          </p:cNvPicPr>
          <p:nvPr/>
        </p:nvPicPr>
        <p:blipFill>
          <a:blip r:embed="rId4"/>
          <a:stretch>
            <a:fillRect/>
          </a:stretch>
        </p:blipFill>
        <p:spPr>
          <a:xfrm>
            <a:off x="699036" y="2364539"/>
            <a:ext cx="3055772" cy="2062454"/>
          </a:xfrm>
          <a:prstGeom prst="rect">
            <a:avLst/>
          </a:prstGeom>
        </p:spPr>
      </p:pic>
      <p:sp>
        <p:nvSpPr>
          <p:cNvPr id="24" name="Dikdörtgen 23"/>
          <p:cNvSpPr/>
          <p:nvPr/>
        </p:nvSpPr>
        <p:spPr>
          <a:xfrm>
            <a:off x="847051" y="5979838"/>
            <a:ext cx="2356721" cy="230832"/>
          </a:xfrm>
          <a:prstGeom prst="rect">
            <a:avLst/>
          </a:prstGeom>
        </p:spPr>
        <p:txBody>
          <a:bodyPr wrap="square">
            <a:spAutoFit/>
          </a:bodyPr>
          <a:lstStyle/>
          <a:p>
            <a:r>
              <a:rPr lang="tr-TR" sz="900" b="1" dirty="0">
                <a:latin typeface="Verdana" panose="020B0604030504040204" pitchFamily="34" charset="0"/>
              </a:rPr>
              <a:t>N</a:t>
            </a:r>
            <a:r>
              <a:rPr lang="en-US" sz="900" b="1" dirty="0" err="1">
                <a:latin typeface="Verdana" panose="020B0604030504040204" pitchFamily="34" charset="0"/>
              </a:rPr>
              <a:t>ormal</a:t>
            </a:r>
            <a:r>
              <a:rPr lang="en-US" sz="900" b="1" dirty="0">
                <a:latin typeface="Verdana" panose="020B0604030504040204" pitchFamily="34" charset="0"/>
              </a:rPr>
              <a:t> peripheral blood smear.</a:t>
            </a:r>
            <a:endParaRPr lang="tr-TR" sz="900" b="1" dirty="0"/>
          </a:p>
        </p:txBody>
      </p:sp>
      <p:sp>
        <p:nvSpPr>
          <p:cNvPr id="13" name="Dikdörtgen 12"/>
          <p:cNvSpPr/>
          <p:nvPr/>
        </p:nvSpPr>
        <p:spPr>
          <a:xfrm>
            <a:off x="826447" y="3965328"/>
            <a:ext cx="2800951" cy="461665"/>
          </a:xfrm>
          <a:prstGeom prst="rect">
            <a:avLst/>
          </a:prstGeom>
          <a:noFill/>
        </p:spPr>
        <p:txBody>
          <a:bodyPr wrap="square">
            <a:spAutoFit/>
          </a:bodyPr>
          <a:lstStyle/>
          <a:p>
            <a:pPr>
              <a:lnSpc>
                <a:spcPct val="200000"/>
              </a:lnSpc>
            </a:pPr>
            <a:r>
              <a:rPr lang="tr-TR" sz="1200" b="1" dirty="0"/>
              <a:t>MAHA’lı hastaların Periferal Kan Yayması</a:t>
            </a:r>
            <a:endParaRPr lang="tr-TR" sz="1200" dirty="0" smtClean="0"/>
          </a:p>
        </p:txBody>
      </p:sp>
      <p:sp>
        <p:nvSpPr>
          <p:cNvPr id="14" name="Rectangle 2"/>
          <p:cNvSpPr>
            <a:spLocks noChangeArrowheads="1"/>
          </p:cNvSpPr>
          <p:nvPr/>
        </p:nvSpPr>
        <p:spPr bwMode="auto">
          <a:xfrm>
            <a:off x="420530" y="1413533"/>
            <a:ext cx="10448390" cy="536173"/>
          </a:xfrm>
          <a:prstGeom prst="rect">
            <a:avLst/>
          </a:prstGeom>
          <a:noFill/>
          <a:ln w="9525">
            <a:noFill/>
            <a:miter lim="800000"/>
            <a:headEnd/>
            <a:tailEnd/>
          </a:ln>
          <a:effectLst/>
        </p:spPr>
        <p:txBody>
          <a:bodyPr wrap="square" lIns="92075" tIns="46038" rIns="92075" bIns="46038" anchor="ctr">
            <a:prstTxWarp prst="textNoShape">
              <a:avLst/>
            </a:prstTxWarp>
            <a:spAutoFit/>
          </a:bodyPr>
          <a:lstStyle/>
          <a:p>
            <a:pPr>
              <a:lnSpc>
                <a:spcPct val="80000"/>
              </a:lnSpc>
            </a:pPr>
            <a:r>
              <a:rPr lang="en-US" sz="3600" dirty="0">
                <a:solidFill>
                  <a:schemeClr val="accent3">
                    <a:lumMod val="75000"/>
                  </a:schemeClr>
                </a:solidFill>
                <a:cs typeface="Arial"/>
              </a:rPr>
              <a:t>Trombotik </a:t>
            </a:r>
            <a:r>
              <a:rPr lang="en-US" sz="3600" dirty="0" smtClean="0">
                <a:solidFill>
                  <a:schemeClr val="accent3">
                    <a:lumMod val="75000"/>
                  </a:schemeClr>
                </a:solidFill>
                <a:cs typeface="Arial"/>
              </a:rPr>
              <a:t>Mikroanjiyopati</a:t>
            </a:r>
            <a:r>
              <a:rPr lang="tr-TR" sz="3600" dirty="0" smtClean="0">
                <a:solidFill>
                  <a:schemeClr val="accent3">
                    <a:lumMod val="75000"/>
                  </a:schemeClr>
                </a:solidFill>
                <a:cs typeface="Arial"/>
              </a:rPr>
              <a:t>k Periferik KAN </a:t>
            </a:r>
            <a:r>
              <a:rPr lang="en-US" sz="3600" dirty="0" err="1" smtClean="0">
                <a:solidFill>
                  <a:schemeClr val="accent3">
                    <a:lumMod val="75000"/>
                  </a:schemeClr>
                </a:solidFill>
                <a:cs typeface="Arial"/>
              </a:rPr>
              <a:t>Patolojisi</a:t>
            </a:r>
            <a:endParaRPr lang="en-US" sz="3600" dirty="0">
              <a:solidFill>
                <a:schemeClr val="accent3">
                  <a:lumMod val="75000"/>
                </a:schemeClr>
              </a:solidFill>
              <a:cs typeface="Arial"/>
            </a:endParaRPr>
          </a:p>
        </p:txBody>
      </p:sp>
    </p:spTree>
    <p:extLst>
      <p:ext uri="{BB962C8B-B14F-4D97-AF65-F5344CB8AC3E}">
        <p14:creationId xmlns:p14="http://schemas.microsoft.com/office/powerpoint/2010/main" val="18141776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3"/>
          <a:stretch>
            <a:fillRect/>
          </a:stretch>
        </p:blipFill>
        <p:spPr>
          <a:xfrm>
            <a:off x="7265898" y="3544510"/>
            <a:ext cx="4293469" cy="2708349"/>
          </a:xfrm>
          <a:prstGeom prst="rect">
            <a:avLst/>
          </a:prstGeom>
        </p:spPr>
      </p:pic>
      <p:sp>
        <p:nvSpPr>
          <p:cNvPr id="705539" name="Text Box 3"/>
          <p:cNvSpPr txBox="1">
            <a:spLocks noChangeArrowheads="1"/>
          </p:cNvSpPr>
          <p:nvPr/>
        </p:nvSpPr>
        <p:spPr bwMode="auto">
          <a:xfrm>
            <a:off x="633854" y="4086178"/>
            <a:ext cx="7004661" cy="216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marL="341313" indent="-341313">
              <a:defRPr kumimoji="1" sz="2400">
                <a:solidFill>
                  <a:schemeClr val="tx1"/>
                </a:solidFill>
                <a:latin typeface="Times New Roman" charset="0"/>
                <a:ea typeface="ＭＳ Ｐゴシック" charset="0"/>
              </a:defRPr>
            </a:lvl1pPr>
            <a:lvl2pPr marL="969963" indent="-342900">
              <a:defRPr kumimoji="1" sz="2400">
                <a:solidFill>
                  <a:schemeClr val="tx1"/>
                </a:solidFill>
                <a:latin typeface="Times New Roman" charset="0"/>
                <a:ea typeface="ＭＳ Ｐゴシック" charset="0"/>
              </a:defRPr>
            </a:lvl2pPr>
            <a:lvl3pPr marL="1084263">
              <a:defRPr kumimoji="1" sz="2400">
                <a:solidFill>
                  <a:schemeClr val="tx1"/>
                </a:solidFill>
                <a:latin typeface="Times New Roman" charset="0"/>
                <a:ea typeface="ＭＳ Ｐゴシック" charset="0"/>
              </a:defRPr>
            </a:lvl3pPr>
            <a:lvl4pPr>
              <a:defRPr kumimoji="1" sz="2400">
                <a:solidFill>
                  <a:schemeClr val="tx1"/>
                </a:solidFill>
                <a:latin typeface="Times New Roman" charset="0"/>
                <a:ea typeface="ＭＳ Ｐゴシック" charset="0"/>
              </a:defRPr>
            </a:lvl4pPr>
            <a:lvl5pPr>
              <a:defRPr kumimoji="1" sz="2400">
                <a:solidFill>
                  <a:schemeClr val="tx1"/>
                </a:solidFill>
                <a:latin typeface="Times New Roman" charset="0"/>
                <a:ea typeface="ＭＳ Ｐゴシック" charset="0"/>
              </a:defRPr>
            </a:lvl5pPr>
            <a:lvl6pPr eaLnBrk="0" fontAlgn="base" hangingPunct="0">
              <a:spcBef>
                <a:spcPct val="0"/>
              </a:spcBef>
              <a:spcAft>
                <a:spcPct val="0"/>
              </a:spcAft>
              <a:defRPr kumimoji="1" sz="2400">
                <a:solidFill>
                  <a:schemeClr val="tx1"/>
                </a:solidFill>
                <a:latin typeface="Times New Roman" charset="0"/>
                <a:ea typeface="ＭＳ Ｐゴシック" charset="0"/>
              </a:defRPr>
            </a:lvl6pPr>
            <a:lvl7pPr eaLnBrk="0" fontAlgn="base" hangingPunct="0">
              <a:spcBef>
                <a:spcPct val="0"/>
              </a:spcBef>
              <a:spcAft>
                <a:spcPct val="0"/>
              </a:spcAft>
              <a:defRPr kumimoji="1" sz="2400">
                <a:solidFill>
                  <a:schemeClr val="tx1"/>
                </a:solidFill>
                <a:latin typeface="Times New Roman" charset="0"/>
                <a:ea typeface="ＭＳ Ｐゴシック" charset="0"/>
              </a:defRPr>
            </a:lvl7pPr>
            <a:lvl8pPr eaLnBrk="0" fontAlgn="base" hangingPunct="0">
              <a:spcBef>
                <a:spcPct val="0"/>
              </a:spcBef>
              <a:spcAft>
                <a:spcPct val="0"/>
              </a:spcAft>
              <a:defRPr kumimoji="1" sz="2400">
                <a:solidFill>
                  <a:schemeClr val="tx1"/>
                </a:solidFill>
                <a:latin typeface="Times New Roman" charset="0"/>
                <a:ea typeface="ＭＳ Ｐゴシック" charset="0"/>
              </a:defRPr>
            </a:lvl8pPr>
            <a:lvl9pPr eaLnBrk="0" fontAlgn="base" hangingPunct="0">
              <a:spcBef>
                <a:spcPct val="0"/>
              </a:spcBef>
              <a:spcAft>
                <a:spcPct val="0"/>
              </a:spcAft>
              <a:defRPr kumimoji="1" sz="2400">
                <a:solidFill>
                  <a:schemeClr val="tx1"/>
                </a:solidFill>
                <a:latin typeface="Times New Roman" charset="0"/>
                <a:ea typeface="ＭＳ Ｐゴシック" charset="0"/>
              </a:defRPr>
            </a:lvl9pPr>
          </a:lstStyle>
          <a:p>
            <a:pPr marL="457200" indent="-457200">
              <a:lnSpc>
                <a:spcPct val="150000"/>
              </a:lnSpc>
              <a:spcBef>
                <a:spcPct val="50000"/>
              </a:spcBef>
              <a:buClr>
                <a:srgbClr val="FF0000"/>
              </a:buClr>
              <a:buSzPct val="137000"/>
              <a:buFont typeface="Arial" panose="020B0604020202020204" pitchFamily="34" charset="0"/>
              <a:buChar char="•"/>
            </a:pPr>
            <a:r>
              <a:rPr lang="en-US" sz="1800" dirty="0">
                <a:solidFill>
                  <a:srgbClr val="FF0000"/>
                </a:solidFill>
                <a:latin typeface="Comic Sans MS" panose="030F0702030302020204" pitchFamily="66" charset="0"/>
                <a:cs typeface="Arial"/>
              </a:rPr>
              <a:t>Trombositopeni</a:t>
            </a:r>
            <a:endParaRPr lang="tr-TR" sz="1800" dirty="0">
              <a:solidFill>
                <a:srgbClr val="FF0000"/>
              </a:solidFill>
              <a:latin typeface="Comic Sans MS" panose="030F0702030302020204" pitchFamily="66" charset="0"/>
              <a:cs typeface="Arial"/>
            </a:endParaRPr>
          </a:p>
          <a:p>
            <a:pPr marL="457200" indent="-457200">
              <a:lnSpc>
                <a:spcPct val="150000"/>
              </a:lnSpc>
              <a:spcBef>
                <a:spcPct val="50000"/>
              </a:spcBef>
              <a:buClr>
                <a:srgbClr val="FF0000"/>
              </a:buClr>
              <a:buSzPct val="137000"/>
              <a:buFont typeface="Arial" panose="020B0604020202020204" pitchFamily="34" charset="0"/>
              <a:buChar char="•"/>
            </a:pPr>
            <a:r>
              <a:rPr lang="en-US" sz="1800" dirty="0" smtClean="0">
                <a:solidFill>
                  <a:srgbClr val="FF0000"/>
                </a:solidFill>
                <a:latin typeface="Comic Sans MS" panose="030F0702030302020204" pitchFamily="66" charset="0"/>
                <a:cs typeface="Arial"/>
              </a:rPr>
              <a:t>Coombs </a:t>
            </a:r>
            <a:r>
              <a:rPr lang="en-US" sz="1800" dirty="0" err="1" smtClean="0">
                <a:solidFill>
                  <a:srgbClr val="FF0000"/>
                </a:solidFill>
                <a:latin typeface="Comic Sans MS" panose="030F0702030302020204" pitchFamily="66" charset="0"/>
                <a:cs typeface="Arial"/>
              </a:rPr>
              <a:t>negatifMikroanjiyopatik</a:t>
            </a:r>
            <a:r>
              <a:rPr lang="en-US" sz="1800" dirty="0" smtClean="0">
                <a:solidFill>
                  <a:srgbClr val="FF0000"/>
                </a:solidFill>
                <a:latin typeface="Comic Sans MS" panose="030F0702030302020204" pitchFamily="66" charset="0"/>
                <a:cs typeface="Arial"/>
              </a:rPr>
              <a:t> </a:t>
            </a:r>
            <a:r>
              <a:rPr lang="en-US" sz="1800" dirty="0" err="1">
                <a:solidFill>
                  <a:srgbClr val="FF0000"/>
                </a:solidFill>
                <a:latin typeface="Comic Sans MS" panose="030F0702030302020204" pitchFamily="66" charset="0"/>
                <a:cs typeface="Arial"/>
              </a:rPr>
              <a:t>hemolitik</a:t>
            </a:r>
            <a:r>
              <a:rPr lang="en-US" sz="1800" dirty="0">
                <a:solidFill>
                  <a:srgbClr val="FF0000"/>
                </a:solidFill>
                <a:latin typeface="Comic Sans MS" panose="030F0702030302020204" pitchFamily="66" charset="0"/>
                <a:cs typeface="Arial"/>
              </a:rPr>
              <a:t> </a:t>
            </a:r>
            <a:r>
              <a:rPr lang="en-US" sz="1800" dirty="0" err="1">
                <a:solidFill>
                  <a:srgbClr val="FF0000"/>
                </a:solidFill>
                <a:latin typeface="Comic Sans MS" panose="030F0702030302020204" pitchFamily="66" charset="0"/>
                <a:cs typeface="Arial"/>
              </a:rPr>
              <a:t>anemi</a:t>
            </a:r>
            <a:r>
              <a:rPr lang="en-US" sz="1800" dirty="0">
                <a:solidFill>
                  <a:srgbClr val="FF0000"/>
                </a:solidFill>
                <a:latin typeface="Comic Sans MS" panose="030F0702030302020204" pitchFamily="66" charset="0"/>
                <a:cs typeface="Arial"/>
              </a:rPr>
              <a:t> </a:t>
            </a:r>
            <a:r>
              <a:rPr lang="tr-TR" sz="1800" dirty="0" smtClean="0">
                <a:solidFill>
                  <a:srgbClr val="FF0000"/>
                </a:solidFill>
                <a:latin typeface="Comic Sans MS" panose="030F0702030302020204" pitchFamily="66" charset="0"/>
                <a:cs typeface="Arial"/>
              </a:rPr>
              <a:t> (MAHA) </a:t>
            </a:r>
          </a:p>
          <a:p>
            <a:pPr marL="457200" indent="-457200">
              <a:lnSpc>
                <a:spcPct val="150000"/>
              </a:lnSpc>
              <a:spcBef>
                <a:spcPct val="50000"/>
              </a:spcBef>
              <a:buClr>
                <a:srgbClr val="FF0000"/>
              </a:buClr>
              <a:buSzPct val="137000"/>
              <a:buFont typeface="Arial" panose="020B0604020202020204" pitchFamily="34" charset="0"/>
              <a:buChar char="•"/>
            </a:pPr>
            <a:r>
              <a:rPr lang="en-US" sz="1800" dirty="0" err="1" smtClean="0">
                <a:solidFill>
                  <a:srgbClr val="FF0000"/>
                </a:solidFill>
                <a:latin typeface="Comic Sans MS" panose="030F0702030302020204" pitchFamily="66" charset="0"/>
                <a:cs typeface="Arial"/>
              </a:rPr>
              <a:t>Mikrovasküler</a:t>
            </a:r>
            <a:r>
              <a:rPr lang="en-US" sz="1800" dirty="0" smtClean="0">
                <a:solidFill>
                  <a:srgbClr val="FF0000"/>
                </a:solidFill>
                <a:latin typeface="Comic Sans MS" panose="030F0702030302020204" pitchFamily="66" charset="0"/>
                <a:cs typeface="Arial"/>
              </a:rPr>
              <a:t> tromboz</a:t>
            </a:r>
            <a:r>
              <a:rPr lang="tr-TR" sz="1800" dirty="0" smtClean="0">
                <a:solidFill>
                  <a:srgbClr val="FF0000"/>
                </a:solidFill>
                <a:latin typeface="Comic Sans MS" panose="030F0702030302020204" pitchFamily="66" charset="0"/>
                <a:cs typeface="Arial"/>
              </a:rPr>
              <a:t>un yol açtığı</a:t>
            </a:r>
            <a:r>
              <a:rPr lang="en-US" sz="1800" dirty="0" smtClean="0">
                <a:solidFill>
                  <a:srgbClr val="FF0000"/>
                </a:solidFill>
                <a:latin typeface="Comic Sans MS" panose="030F0702030302020204" pitchFamily="66" charset="0"/>
                <a:cs typeface="Arial"/>
              </a:rPr>
              <a:t> </a:t>
            </a:r>
            <a:r>
              <a:rPr lang="en-US" sz="1800" dirty="0" err="1">
                <a:solidFill>
                  <a:srgbClr val="FF0000"/>
                </a:solidFill>
                <a:latin typeface="Comic Sans MS" panose="030F0702030302020204" pitchFamily="66" charset="0"/>
                <a:cs typeface="Arial"/>
              </a:rPr>
              <a:t>doku</a:t>
            </a:r>
            <a:r>
              <a:rPr lang="en-US" sz="1800" dirty="0">
                <a:solidFill>
                  <a:srgbClr val="FF0000"/>
                </a:solidFill>
                <a:latin typeface="Comic Sans MS" panose="030F0702030302020204" pitchFamily="66" charset="0"/>
                <a:cs typeface="Arial"/>
              </a:rPr>
              <a:t> </a:t>
            </a:r>
            <a:r>
              <a:rPr lang="en-US" sz="1800" dirty="0" err="1" smtClean="0">
                <a:solidFill>
                  <a:srgbClr val="FF0000"/>
                </a:solidFill>
                <a:latin typeface="Comic Sans MS" panose="030F0702030302020204" pitchFamily="66" charset="0"/>
                <a:cs typeface="Arial"/>
              </a:rPr>
              <a:t>hasar</a:t>
            </a:r>
            <a:r>
              <a:rPr lang="tr-TR" sz="1800" dirty="0" smtClean="0">
                <a:solidFill>
                  <a:srgbClr val="FF0000"/>
                </a:solidFill>
                <a:latin typeface="Comic Sans MS" panose="030F0702030302020204" pitchFamily="66" charset="0"/>
                <a:cs typeface="Arial"/>
              </a:rPr>
              <a:t>ı sonucu</a:t>
            </a:r>
          </a:p>
          <a:p>
            <a:pPr marL="0" indent="0">
              <a:lnSpc>
                <a:spcPct val="150000"/>
              </a:lnSpc>
              <a:spcBef>
                <a:spcPct val="50000"/>
              </a:spcBef>
              <a:buClr>
                <a:srgbClr val="FF0000"/>
              </a:buClr>
              <a:buSzPct val="137000"/>
            </a:pPr>
            <a:r>
              <a:rPr lang="tr-TR" sz="1800" dirty="0" smtClean="0">
                <a:solidFill>
                  <a:srgbClr val="FF0000"/>
                </a:solidFill>
                <a:latin typeface="Comic Sans MS" panose="030F0702030302020204" pitchFamily="66" charset="0"/>
                <a:ea typeface="ＭＳ Ｐゴシック" charset="-128"/>
                <a:cs typeface="ＭＳ Ｐゴシック" charset="-128"/>
              </a:rPr>
              <a:t>       Ateş (</a:t>
            </a:r>
            <a:r>
              <a:rPr lang="tr-TR" sz="1800" dirty="0" smtClean="0">
                <a:solidFill>
                  <a:srgbClr val="FF0000"/>
                </a:solidFill>
                <a:latin typeface="Comic Sans MS" panose="030F0702030302020204" pitchFamily="66" charset="0"/>
                <a:ea typeface="ＭＳ Ｐゴシック" charset="-128"/>
                <a:cs typeface="ＭＳ Ｐゴシック" charset="-128"/>
                <a:sym typeface="Symbol" panose="05050102010706020507" pitchFamily="18" charset="2"/>
              </a:rPr>
              <a:t>)</a:t>
            </a:r>
            <a:r>
              <a:rPr lang="tr-TR" sz="1800" dirty="0" smtClean="0">
                <a:solidFill>
                  <a:srgbClr val="FF0000"/>
                </a:solidFill>
                <a:latin typeface="Comic Sans MS" panose="030F0702030302020204" pitchFamily="66" charset="0"/>
                <a:ea typeface="ＭＳ Ｐゴシック" charset="-128"/>
                <a:cs typeface="ＭＳ Ｐゴシック" charset="-128"/>
              </a:rPr>
              <a:t>, </a:t>
            </a:r>
            <a:r>
              <a:rPr lang="en-US" sz="1800" dirty="0" smtClean="0">
                <a:solidFill>
                  <a:srgbClr val="FF0000"/>
                </a:solidFill>
                <a:latin typeface="Comic Sans MS" panose="030F0702030302020204" pitchFamily="66" charset="0"/>
                <a:ea typeface="ＭＳ Ｐゴシック" charset="-128"/>
                <a:cs typeface="ＭＳ Ｐゴシック" charset="-128"/>
              </a:rPr>
              <a:t>Nörolojik </a:t>
            </a:r>
            <a:r>
              <a:rPr lang="en-US" sz="1800" dirty="0" err="1">
                <a:solidFill>
                  <a:srgbClr val="FF0000"/>
                </a:solidFill>
                <a:latin typeface="Comic Sans MS" panose="030F0702030302020204" pitchFamily="66" charset="0"/>
                <a:ea typeface="ＭＳ Ｐゴシック" charset="-128"/>
                <a:cs typeface="ＭＳ Ｐゴシック" charset="-128"/>
              </a:rPr>
              <a:t>işlev</a:t>
            </a:r>
            <a:r>
              <a:rPr lang="en-US" sz="1800" dirty="0">
                <a:solidFill>
                  <a:srgbClr val="FF0000"/>
                </a:solidFill>
                <a:latin typeface="Comic Sans MS" panose="030F0702030302020204" pitchFamily="66" charset="0"/>
                <a:ea typeface="ＭＳ Ｐゴシック" charset="-128"/>
                <a:cs typeface="ＭＳ Ｐゴシック" charset="-128"/>
              </a:rPr>
              <a:t> </a:t>
            </a:r>
            <a:r>
              <a:rPr lang="en-US" sz="1800" dirty="0" err="1" smtClean="0">
                <a:solidFill>
                  <a:srgbClr val="FF0000"/>
                </a:solidFill>
                <a:latin typeface="Comic Sans MS" panose="030F0702030302020204" pitchFamily="66" charset="0"/>
                <a:ea typeface="ＭＳ Ｐゴシック" charset="-128"/>
                <a:cs typeface="ＭＳ Ｐゴシック" charset="-128"/>
              </a:rPr>
              <a:t>bozukluğu</a:t>
            </a:r>
            <a:r>
              <a:rPr lang="tr-TR" sz="1800" dirty="0" smtClean="0">
                <a:solidFill>
                  <a:srgbClr val="FF0000"/>
                </a:solidFill>
                <a:latin typeface="Comic Sans MS" panose="030F0702030302020204" pitchFamily="66" charset="0"/>
                <a:ea typeface="ＭＳ Ｐゴシック" charset="-128"/>
                <a:cs typeface="ＭＳ Ｐゴシック" charset="-128"/>
              </a:rPr>
              <a:t> (</a:t>
            </a:r>
            <a:r>
              <a:rPr lang="tr-TR" sz="1800" dirty="0" smtClean="0">
                <a:solidFill>
                  <a:srgbClr val="FF0000"/>
                </a:solidFill>
                <a:latin typeface="Comic Sans MS" panose="030F0702030302020204" pitchFamily="66" charset="0"/>
                <a:ea typeface="ＭＳ Ｐゴシック" charset="-128"/>
                <a:cs typeface="ＭＳ Ｐゴシック" charset="-128"/>
                <a:sym typeface="Symbol" panose="05050102010706020507" pitchFamily="18" charset="2"/>
              </a:rPr>
              <a:t>)</a:t>
            </a:r>
            <a:r>
              <a:rPr lang="tr-TR" sz="1800" dirty="0" smtClean="0">
                <a:solidFill>
                  <a:srgbClr val="FF0000"/>
                </a:solidFill>
                <a:latin typeface="Comic Sans MS" panose="030F0702030302020204" pitchFamily="66" charset="0"/>
                <a:ea typeface="ＭＳ Ｐゴシック" charset="-128"/>
                <a:cs typeface="ＭＳ Ｐゴシック" charset="-128"/>
              </a:rPr>
              <a:t>, </a:t>
            </a:r>
            <a:r>
              <a:rPr lang="en-US" sz="1800" dirty="0" smtClean="0">
                <a:solidFill>
                  <a:srgbClr val="FF0000"/>
                </a:solidFill>
                <a:latin typeface="Comic Sans MS" panose="030F0702030302020204" pitchFamily="66" charset="0"/>
                <a:ea typeface="ＭＳ Ｐゴシック" charset="-128"/>
                <a:cs typeface="ＭＳ Ｐゴシック" charset="-128"/>
              </a:rPr>
              <a:t>Böbrek </a:t>
            </a:r>
            <a:r>
              <a:rPr lang="en-US" sz="1800" dirty="0" err="1" smtClean="0">
                <a:solidFill>
                  <a:srgbClr val="FF0000"/>
                </a:solidFill>
                <a:latin typeface="Comic Sans MS" panose="030F0702030302020204" pitchFamily="66" charset="0"/>
                <a:ea typeface="ＭＳ Ｐゴシック" charset="-128"/>
                <a:cs typeface="ＭＳ Ｐゴシック" charset="-128"/>
              </a:rPr>
              <a:t>hastalığı</a:t>
            </a:r>
            <a:r>
              <a:rPr lang="tr-TR" sz="1800" dirty="0" smtClean="0">
                <a:solidFill>
                  <a:srgbClr val="FF0000"/>
                </a:solidFill>
                <a:latin typeface="Comic Sans MS" panose="030F0702030302020204" pitchFamily="66" charset="0"/>
                <a:ea typeface="ＭＳ Ｐゴシック" charset="-128"/>
                <a:cs typeface="ＭＳ Ｐゴシック" charset="-128"/>
              </a:rPr>
              <a:t> (</a:t>
            </a:r>
            <a:r>
              <a:rPr lang="tr-TR" sz="1800" dirty="0" smtClean="0">
                <a:solidFill>
                  <a:srgbClr val="FF0000"/>
                </a:solidFill>
                <a:latin typeface="Comic Sans MS" panose="030F0702030302020204" pitchFamily="66" charset="0"/>
                <a:ea typeface="ＭＳ Ｐゴシック" charset="-128"/>
                <a:cs typeface="ＭＳ Ｐゴシック" charset="-128"/>
                <a:sym typeface="Symbol" panose="05050102010706020507" pitchFamily="18" charset="2"/>
              </a:rPr>
              <a:t>)</a:t>
            </a:r>
            <a:r>
              <a:rPr lang="tr-TR" sz="1800" dirty="0" smtClean="0">
                <a:solidFill>
                  <a:srgbClr val="FF0000"/>
                </a:solidFill>
                <a:latin typeface="Comic Sans MS" panose="030F0702030302020204" pitchFamily="66" charset="0"/>
                <a:ea typeface="ＭＳ Ｐゴシック" charset="-128"/>
                <a:cs typeface="ＭＳ Ｐゴシック" charset="-128"/>
              </a:rPr>
              <a:t>, </a:t>
            </a:r>
            <a:endParaRPr lang="en-US" sz="1800" dirty="0">
              <a:solidFill>
                <a:srgbClr val="FF0000"/>
              </a:solidFill>
              <a:latin typeface="Comic Sans MS" panose="030F0702030302020204" pitchFamily="66" charset="0"/>
              <a:cs typeface="Arial"/>
            </a:endParaRPr>
          </a:p>
        </p:txBody>
      </p:sp>
      <p:sp>
        <p:nvSpPr>
          <p:cNvPr id="2" name="Unvan 1"/>
          <p:cNvSpPr>
            <a:spLocks noGrp="1"/>
          </p:cNvSpPr>
          <p:nvPr>
            <p:ph type="title"/>
          </p:nvPr>
        </p:nvSpPr>
        <p:spPr>
          <a:xfrm>
            <a:off x="671432" y="142625"/>
            <a:ext cx="11213423" cy="734232"/>
          </a:xfrm>
        </p:spPr>
        <p:txBody>
          <a:bodyPr>
            <a:normAutofit/>
          </a:bodyPr>
          <a:lstStyle/>
          <a:p>
            <a:r>
              <a:rPr lang="en-US" sz="4000" b="1" kern="0" dirty="0">
                <a:solidFill>
                  <a:schemeClr val="tx2"/>
                </a:solidFill>
                <a:latin typeface="+mn-lt"/>
                <a:cs typeface="Arial"/>
              </a:rPr>
              <a:t>Trombotik Mikroanjiyopati</a:t>
            </a:r>
            <a:r>
              <a:rPr lang="tr-TR" sz="4000" b="1" kern="0" dirty="0">
                <a:solidFill>
                  <a:schemeClr val="tx2"/>
                </a:solidFill>
                <a:latin typeface="+mn-lt"/>
                <a:cs typeface="Arial"/>
              </a:rPr>
              <a:t> (TMA) Sendromları</a:t>
            </a:r>
            <a:endParaRPr lang="tr-TR" sz="4000" dirty="0">
              <a:latin typeface="+mn-lt"/>
            </a:endParaRPr>
          </a:p>
        </p:txBody>
      </p:sp>
      <p:sp>
        <p:nvSpPr>
          <p:cNvPr id="3" name="Dikdörtgen 2"/>
          <p:cNvSpPr/>
          <p:nvPr/>
        </p:nvSpPr>
        <p:spPr>
          <a:xfrm>
            <a:off x="471016" y="3372125"/>
            <a:ext cx="4873314" cy="523220"/>
          </a:xfrm>
          <a:prstGeom prst="rect">
            <a:avLst/>
          </a:prstGeom>
        </p:spPr>
        <p:txBody>
          <a:bodyPr wrap="square">
            <a:spAutoFit/>
          </a:bodyPr>
          <a:lstStyle/>
          <a:p>
            <a:pPr>
              <a:spcBef>
                <a:spcPct val="50000"/>
              </a:spcBef>
              <a:buClr>
                <a:srgbClr val="0000FF"/>
              </a:buClr>
            </a:pPr>
            <a:r>
              <a:rPr lang="tr-TR" sz="2800" b="1" dirty="0" smtClean="0">
                <a:solidFill>
                  <a:srgbClr val="FF0000"/>
                </a:solidFill>
                <a:latin typeface="Comic Sans MS" panose="030F0702030302020204" pitchFamily="66" charset="0"/>
                <a:cs typeface="Arial"/>
              </a:rPr>
              <a:t>Semptom ve Bulgular</a:t>
            </a:r>
            <a:endParaRPr lang="en-US" sz="2800" b="1" dirty="0">
              <a:solidFill>
                <a:srgbClr val="FF0000"/>
              </a:solidFill>
              <a:latin typeface="Comic Sans MS" panose="030F0702030302020204" pitchFamily="66" charset="0"/>
              <a:cs typeface="Arial"/>
            </a:endParaRPr>
          </a:p>
        </p:txBody>
      </p:sp>
      <p:sp>
        <p:nvSpPr>
          <p:cNvPr id="7" name="Text Box 3"/>
          <p:cNvSpPr txBox="1">
            <a:spLocks noChangeArrowheads="1"/>
          </p:cNvSpPr>
          <p:nvPr/>
        </p:nvSpPr>
        <p:spPr bwMode="auto">
          <a:xfrm>
            <a:off x="-1" y="1295604"/>
            <a:ext cx="12108581" cy="1673728"/>
          </a:xfrm>
          <a:prstGeom prst="rect">
            <a:avLst/>
          </a:prstGeom>
          <a:noFill/>
          <a:ln>
            <a:noFill/>
          </a:ln>
          <a:effectLst/>
          <a:extLst/>
        </p:spPr>
        <p:txBody>
          <a:bodyPr wrap="square">
            <a:spAutoFit/>
          </a:bodyPr>
          <a:lstStyle>
            <a:lvl1pPr marL="341313" indent="-341313">
              <a:defRPr kumimoji="1" sz="2400">
                <a:solidFill>
                  <a:schemeClr val="tx1"/>
                </a:solidFill>
                <a:latin typeface="Times New Roman" charset="0"/>
                <a:ea typeface="ＭＳ Ｐゴシック" charset="0"/>
              </a:defRPr>
            </a:lvl1pPr>
            <a:lvl2pPr marL="969963" indent="-342900">
              <a:defRPr kumimoji="1" sz="2400">
                <a:solidFill>
                  <a:schemeClr val="tx1"/>
                </a:solidFill>
                <a:latin typeface="Times New Roman" charset="0"/>
                <a:ea typeface="ＭＳ Ｐゴシック" charset="0"/>
              </a:defRPr>
            </a:lvl2pPr>
            <a:lvl3pPr marL="1084263">
              <a:defRPr kumimoji="1" sz="2400">
                <a:solidFill>
                  <a:schemeClr val="tx1"/>
                </a:solidFill>
                <a:latin typeface="Times New Roman" charset="0"/>
                <a:ea typeface="ＭＳ Ｐゴシック" charset="0"/>
              </a:defRPr>
            </a:lvl3pPr>
            <a:lvl4pPr>
              <a:defRPr kumimoji="1" sz="2400">
                <a:solidFill>
                  <a:schemeClr val="tx1"/>
                </a:solidFill>
                <a:latin typeface="Times New Roman" charset="0"/>
                <a:ea typeface="ＭＳ Ｐゴシック" charset="0"/>
              </a:defRPr>
            </a:lvl4pPr>
            <a:lvl5pPr>
              <a:defRPr kumimoji="1" sz="2400">
                <a:solidFill>
                  <a:schemeClr val="tx1"/>
                </a:solidFill>
                <a:latin typeface="Times New Roman" charset="0"/>
                <a:ea typeface="ＭＳ Ｐゴシック" charset="0"/>
              </a:defRPr>
            </a:lvl5pPr>
            <a:lvl6pPr eaLnBrk="0" fontAlgn="base" hangingPunct="0">
              <a:spcBef>
                <a:spcPct val="0"/>
              </a:spcBef>
              <a:spcAft>
                <a:spcPct val="0"/>
              </a:spcAft>
              <a:defRPr kumimoji="1" sz="2400">
                <a:solidFill>
                  <a:schemeClr val="tx1"/>
                </a:solidFill>
                <a:latin typeface="Times New Roman" charset="0"/>
                <a:ea typeface="ＭＳ Ｐゴシック" charset="0"/>
              </a:defRPr>
            </a:lvl6pPr>
            <a:lvl7pPr eaLnBrk="0" fontAlgn="base" hangingPunct="0">
              <a:spcBef>
                <a:spcPct val="0"/>
              </a:spcBef>
              <a:spcAft>
                <a:spcPct val="0"/>
              </a:spcAft>
              <a:defRPr kumimoji="1" sz="2400">
                <a:solidFill>
                  <a:schemeClr val="tx1"/>
                </a:solidFill>
                <a:latin typeface="Times New Roman" charset="0"/>
                <a:ea typeface="ＭＳ Ｐゴシック" charset="0"/>
              </a:defRPr>
            </a:lvl7pPr>
            <a:lvl8pPr eaLnBrk="0" fontAlgn="base" hangingPunct="0">
              <a:spcBef>
                <a:spcPct val="0"/>
              </a:spcBef>
              <a:spcAft>
                <a:spcPct val="0"/>
              </a:spcAft>
              <a:defRPr kumimoji="1" sz="2400">
                <a:solidFill>
                  <a:schemeClr val="tx1"/>
                </a:solidFill>
                <a:latin typeface="Times New Roman" charset="0"/>
                <a:ea typeface="ＭＳ Ｐゴシック" charset="0"/>
              </a:defRPr>
            </a:lvl8pPr>
            <a:lvl9pPr eaLnBrk="0" fontAlgn="base" hangingPunct="0">
              <a:spcBef>
                <a:spcPct val="0"/>
              </a:spcBef>
              <a:spcAft>
                <a:spcPct val="0"/>
              </a:spcAft>
              <a:defRPr kumimoji="1" sz="2400">
                <a:solidFill>
                  <a:schemeClr val="tx1"/>
                </a:solidFill>
                <a:latin typeface="Times New Roman" charset="0"/>
                <a:ea typeface="ＭＳ Ｐゴシック" charset="0"/>
              </a:defRPr>
            </a:lvl9pPr>
          </a:lstStyle>
          <a:p>
            <a:pPr marL="0" indent="0" algn="ctr">
              <a:lnSpc>
                <a:spcPct val="200000"/>
              </a:lnSpc>
            </a:pPr>
            <a:r>
              <a:rPr lang="tr-TR" sz="1800" dirty="0" smtClean="0">
                <a:latin typeface="Comic Sans MS" panose="030F0702030302020204" pitchFamily="66" charset="0"/>
              </a:rPr>
              <a:t>Hastalık periferik kan yaymasında parçalanmış eritrositler (</a:t>
            </a:r>
            <a:r>
              <a:rPr lang="tr-TR" sz="1800" dirty="0" err="1" smtClean="0">
                <a:latin typeface="Comic Sans MS" panose="030F0702030302020204" pitchFamily="66" charset="0"/>
              </a:rPr>
              <a:t>şistozit</a:t>
            </a:r>
            <a:r>
              <a:rPr lang="tr-TR" sz="1800" dirty="0" smtClean="0">
                <a:latin typeface="Comic Sans MS" panose="030F0702030302020204" pitchFamily="66" charset="0"/>
              </a:rPr>
              <a:t>, miğfer hc) ve  trombozda kullanım sonucu azalmış </a:t>
            </a:r>
            <a:r>
              <a:rPr lang="tr-TR" sz="1800" dirty="0" err="1" smtClean="0">
                <a:latin typeface="Comic Sans MS" panose="030F0702030302020204" pitchFamily="66" charset="0"/>
              </a:rPr>
              <a:t>plateletet</a:t>
            </a:r>
            <a:r>
              <a:rPr lang="tr-TR" sz="1800" dirty="0" smtClean="0">
                <a:latin typeface="Comic Sans MS" panose="030F0702030302020204" pitchFamily="66" charset="0"/>
              </a:rPr>
              <a:t> ile, laboratuvarda ise  negatif direk </a:t>
            </a:r>
            <a:r>
              <a:rPr lang="tr-TR" sz="1800" dirty="0" err="1" smtClean="0">
                <a:latin typeface="Comic Sans MS" panose="030F0702030302020204" pitchFamily="66" charset="0"/>
              </a:rPr>
              <a:t>coombs</a:t>
            </a:r>
            <a:r>
              <a:rPr lang="tr-TR" sz="1800" dirty="0" smtClean="0">
                <a:latin typeface="Comic Sans MS" panose="030F0702030302020204" pitchFamily="66" charset="0"/>
              </a:rPr>
              <a:t> testi </a:t>
            </a:r>
            <a:r>
              <a:rPr lang="tr-TR" sz="1800" dirty="0">
                <a:latin typeface="Comic Sans MS" panose="030F0702030302020204" pitchFamily="66" charset="0"/>
              </a:rPr>
              <a:t>, artmış </a:t>
            </a:r>
            <a:r>
              <a:rPr lang="tr-TR" sz="1800" dirty="0" err="1">
                <a:latin typeface="Comic Sans MS" panose="030F0702030302020204" pitchFamily="66" charset="0"/>
              </a:rPr>
              <a:t>laktat</a:t>
            </a:r>
            <a:r>
              <a:rPr lang="tr-TR" sz="1800" dirty="0">
                <a:latin typeface="Comic Sans MS" panose="030F0702030302020204" pitchFamily="66" charset="0"/>
              </a:rPr>
              <a:t> dehidrogenaz (LDH), </a:t>
            </a:r>
            <a:r>
              <a:rPr lang="tr-TR" sz="1800" dirty="0" smtClean="0">
                <a:latin typeface="Comic Sans MS" panose="030F0702030302020204" pitchFamily="66" charset="0"/>
              </a:rPr>
              <a:t>indirek </a:t>
            </a:r>
            <a:r>
              <a:rPr lang="tr-TR" sz="1800" dirty="0" err="1">
                <a:latin typeface="Comic Sans MS" panose="030F0702030302020204" pitchFamily="66" charset="0"/>
              </a:rPr>
              <a:t>bilirübin</a:t>
            </a:r>
            <a:r>
              <a:rPr lang="tr-TR" sz="1800" dirty="0">
                <a:latin typeface="Comic Sans MS" panose="030F0702030302020204" pitchFamily="66" charset="0"/>
              </a:rPr>
              <a:t> artışı ve </a:t>
            </a:r>
            <a:r>
              <a:rPr lang="tr-TR" sz="1800" dirty="0" err="1" smtClean="0">
                <a:latin typeface="Comic Sans MS" panose="030F0702030302020204" pitchFamily="66" charset="0"/>
              </a:rPr>
              <a:t>haptoglobin</a:t>
            </a:r>
            <a:r>
              <a:rPr lang="tr-TR" sz="1800" dirty="0" smtClean="0">
                <a:latin typeface="Comic Sans MS" panose="030F0702030302020204" pitchFamily="66" charset="0"/>
              </a:rPr>
              <a:t> düşüklüğü ile  seyreden intravasküler hemoliz bulguları KARAKTERİZEDİR</a:t>
            </a:r>
            <a:r>
              <a:rPr lang="tr-TR" sz="1800" dirty="0">
                <a:latin typeface="Comic Sans MS" panose="030F0702030302020204" pitchFamily="66" charset="0"/>
              </a:rPr>
              <a:t>. </a:t>
            </a:r>
          </a:p>
        </p:txBody>
      </p:sp>
    </p:spTree>
    <p:extLst>
      <p:ext uri="{BB962C8B-B14F-4D97-AF65-F5344CB8AC3E}">
        <p14:creationId xmlns:p14="http://schemas.microsoft.com/office/powerpoint/2010/main" val="1054305933"/>
      </p:ext>
    </p:extLst>
  </p:cSld>
  <p:clrMapOvr>
    <a:masterClrMapping/>
  </p:clrMapOvr>
  <p:transition advTm="20432"/>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Resim 16"/>
          <p:cNvPicPr>
            <a:picLocks noChangeAspect="1"/>
          </p:cNvPicPr>
          <p:nvPr/>
        </p:nvPicPr>
        <p:blipFill>
          <a:blip r:embed="rId2"/>
          <a:stretch>
            <a:fillRect/>
          </a:stretch>
        </p:blipFill>
        <p:spPr>
          <a:xfrm>
            <a:off x="1665219" y="939452"/>
            <a:ext cx="8180239" cy="5574082"/>
          </a:xfrm>
          <a:prstGeom prst="rect">
            <a:avLst/>
          </a:prstGeom>
        </p:spPr>
      </p:pic>
      <p:sp>
        <p:nvSpPr>
          <p:cNvPr id="7" name="Rectangle 6"/>
          <p:cNvSpPr/>
          <p:nvPr/>
        </p:nvSpPr>
        <p:spPr>
          <a:xfrm flipV="1">
            <a:off x="5282" y="1015345"/>
            <a:ext cx="12186718" cy="7441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Dikdörtgen 7"/>
          <p:cNvSpPr/>
          <p:nvPr/>
        </p:nvSpPr>
        <p:spPr>
          <a:xfrm>
            <a:off x="1378309" y="357109"/>
            <a:ext cx="8072851" cy="461665"/>
          </a:xfrm>
          <a:prstGeom prst="rect">
            <a:avLst/>
          </a:prstGeom>
        </p:spPr>
        <p:txBody>
          <a:bodyPr wrap="none">
            <a:spAutoFit/>
          </a:bodyPr>
          <a:lstStyle/>
          <a:p>
            <a:pPr marL="458788" indent="-458788">
              <a:spcBef>
                <a:spcPct val="50000"/>
              </a:spcBef>
              <a:buClr>
                <a:srgbClr val="660066"/>
              </a:buClr>
            </a:pPr>
            <a:r>
              <a:rPr lang="en-US" sz="2400" b="1" dirty="0">
                <a:solidFill>
                  <a:schemeClr val="accent3">
                    <a:lumMod val="75000"/>
                  </a:schemeClr>
                </a:solidFill>
                <a:latin typeface="Calibri" panose="020F0502020204030204" pitchFamily="34" charset="0"/>
                <a:cs typeface="Arial"/>
              </a:rPr>
              <a:t>Mikroanjiyopatik </a:t>
            </a:r>
            <a:r>
              <a:rPr lang="en-US" sz="2400" b="1" dirty="0" err="1">
                <a:solidFill>
                  <a:schemeClr val="accent3">
                    <a:lumMod val="75000"/>
                  </a:schemeClr>
                </a:solidFill>
                <a:latin typeface="Calibri" panose="020F0502020204030204" pitchFamily="34" charset="0"/>
                <a:cs typeface="Arial"/>
              </a:rPr>
              <a:t>hemolitik</a:t>
            </a:r>
            <a:r>
              <a:rPr lang="en-US" sz="2400" b="1" dirty="0">
                <a:solidFill>
                  <a:schemeClr val="accent3">
                    <a:lumMod val="75000"/>
                  </a:schemeClr>
                </a:solidFill>
                <a:latin typeface="Calibri" panose="020F0502020204030204" pitchFamily="34" charset="0"/>
                <a:cs typeface="Arial"/>
              </a:rPr>
              <a:t> </a:t>
            </a:r>
            <a:r>
              <a:rPr lang="en-US" sz="2400" b="1" dirty="0" err="1" smtClean="0">
                <a:solidFill>
                  <a:schemeClr val="accent3">
                    <a:lumMod val="75000"/>
                  </a:schemeClr>
                </a:solidFill>
                <a:latin typeface="Calibri" panose="020F0502020204030204" pitchFamily="34" charset="0"/>
                <a:cs typeface="Arial"/>
              </a:rPr>
              <a:t>anemi</a:t>
            </a:r>
            <a:r>
              <a:rPr lang="tr-TR" sz="2400" b="1" dirty="0" smtClean="0">
                <a:solidFill>
                  <a:schemeClr val="accent3">
                    <a:lumMod val="75000"/>
                  </a:schemeClr>
                </a:solidFill>
                <a:latin typeface="Calibri" panose="020F0502020204030204" pitchFamily="34" charset="0"/>
                <a:cs typeface="Arial"/>
              </a:rPr>
              <a:t> </a:t>
            </a:r>
            <a:r>
              <a:rPr lang="en-US" sz="2400" b="1" dirty="0" smtClean="0">
                <a:solidFill>
                  <a:schemeClr val="accent3">
                    <a:lumMod val="75000"/>
                  </a:schemeClr>
                </a:solidFill>
                <a:latin typeface="Calibri" panose="020F0502020204030204" pitchFamily="34" charset="0"/>
                <a:cs typeface="Arial"/>
              </a:rPr>
              <a:t>(</a:t>
            </a:r>
            <a:r>
              <a:rPr lang="tr-TR" sz="2400" b="1" dirty="0">
                <a:solidFill>
                  <a:schemeClr val="accent3">
                    <a:lumMod val="75000"/>
                  </a:schemeClr>
                </a:solidFill>
                <a:latin typeface="Calibri" panose="020F0502020204030204" pitchFamily="34" charset="0"/>
                <a:cs typeface="Arial"/>
              </a:rPr>
              <a:t>MAHA</a:t>
            </a:r>
            <a:r>
              <a:rPr lang="en-US" sz="2400" b="1" dirty="0">
                <a:solidFill>
                  <a:schemeClr val="accent3">
                    <a:lumMod val="75000"/>
                  </a:schemeClr>
                </a:solidFill>
                <a:latin typeface="Calibri" panose="020F0502020204030204" pitchFamily="34" charset="0"/>
                <a:cs typeface="Arial"/>
              </a:rPr>
              <a:t>)</a:t>
            </a:r>
            <a:r>
              <a:rPr lang="tr-TR" sz="2400" b="1" dirty="0">
                <a:solidFill>
                  <a:schemeClr val="accent3">
                    <a:lumMod val="75000"/>
                  </a:schemeClr>
                </a:solidFill>
                <a:latin typeface="Calibri" panose="020F0502020204030204" pitchFamily="34" charset="0"/>
                <a:cs typeface="Arial"/>
              </a:rPr>
              <a:t> ve Trombositopeni </a:t>
            </a:r>
          </a:p>
        </p:txBody>
      </p:sp>
      <p:sp>
        <p:nvSpPr>
          <p:cNvPr id="2" name="Dikdörtgen 1"/>
          <p:cNvSpPr/>
          <p:nvPr/>
        </p:nvSpPr>
        <p:spPr>
          <a:xfrm>
            <a:off x="5337071" y="5437660"/>
            <a:ext cx="532518" cy="261610"/>
          </a:xfrm>
          <a:prstGeom prst="rect">
            <a:avLst/>
          </a:prstGeom>
        </p:spPr>
        <p:txBody>
          <a:bodyPr wrap="none">
            <a:spAutoFit/>
          </a:bodyPr>
          <a:lstStyle/>
          <a:p>
            <a:r>
              <a:rPr lang="tr-TR" sz="1100" b="1" dirty="0" smtClean="0">
                <a:solidFill>
                  <a:srgbClr val="FF0000"/>
                </a:solidFill>
              </a:rPr>
              <a:t>Atipik</a:t>
            </a:r>
            <a:endParaRPr lang="tr-TR" sz="1100" b="1" dirty="0">
              <a:solidFill>
                <a:srgbClr val="FF0000"/>
              </a:solidFill>
              <a:latin typeface="Arial Narrow" panose="020B0606020202030204" pitchFamily="34" charset="0"/>
            </a:endParaRPr>
          </a:p>
        </p:txBody>
      </p:sp>
      <p:sp>
        <p:nvSpPr>
          <p:cNvPr id="3" name="Dikdörtgen 2"/>
          <p:cNvSpPr/>
          <p:nvPr/>
        </p:nvSpPr>
        <p:spPr>
          <a:xfrm>
            <a:off x="5737795" y="5449527"/>
            <a:ext cx="418704" cy="253916"/>
          </a:xfrm>
          <a:prstGeom prst="rect">
            <a:avLst/>
          </a:prstGeom>
        </p:spPr>
        <p:txBody>
          <a:bodyPr wrap="none">
            <a:spAutoFit/>
          </a:bodyPr>
          <a:lstStyle/>
          <a:p>
            <a:r>
              <a:rPr lang="tr-TR" sz="1050" b="1" dirty="0">
                <a:solidFill>
                  <a:srgbClr val="FF0000"/>
                </a:solidFill>
                <a:latin typeface="Arial Narrow" panose="020B0606020202030204" pitchFamily="34" charset="0"/>
              </a:rPr>
              <a:t>HUS</a:t>
            </a:r>
          </a:p>
        </p:txBody>
      </p:sp>
      <p:sp>
        <p:nvSpPr>
          <p:cNvPr id="9" name="Dikdörtgen 8"/>
          <p:cNvSpPr/>
          <p:nvPr/>
        </p:nvSpPr>
        <p:spPr>
          <a:xfrm>
            <a:off x="7582237" y="5472371"/>
            <a:ext cx="468398" cy="261610"/>
          </a:xfrm>
          <a:prstGeom prst="rect">
            <a:avLst/>
          </a:prstGeom>
        </p:spPr>
        <p:txBody>
          <a:bodyPr wrap="none">
            <a:spAutoFit/>
          </a:bodyPr>
          <a:lstStyle/>
          <a:p>
            <a:r>
              <a:rPr lang="tr-TR" sz="1100" b="1" dirty="0">
                <a:solidFill>
                  <a:srgbClr val="FF0000"/>
                </a:solidFill>
              </a:rPr>
              <a:t>T</a:t>
            </a:r>
            <a:r>
              <a:rPr lang="tr-TR" sz="1100" b="1" dirty="0" smtClean="0">
                <a:solidFill>
                  <a:srgbClr val="FF0000"/>
                </a:solidFill>
              </a:rPr>
              <a:t>ipik</a:t>
            </a:r>
            <a:endParaRPr lang="tr-TR" sz="1100" b="1" dirty="0">
              <a:solidFill>
                <a:srgbClr val="FF0000"/>
              </a:solidFill>
              <a:latin typeface="Arial Narrow" panose="020B0606020202030204" pitchFamily="34" charset="0"/>
            </a:endParaRPr>
          </a:p>
        </p:txBody>
      </p:sp>
      <p:sp>
        <p:nvSpPr>
          <p:cNvPr id="10" name="Dikdörtgen 9"/>
          <p:cNvSpPr/>
          <p:nvPr/>
        </p:nvSpPr>
        <p:spPr>
          <a:xfrm>
            <a:off x="7951375" y="5494061"/>
            <a:ext cx="418704" cy="253916"/>
          </a:xfrm>
          <a:prstGeom prst="rect">
            <a:avLst/>
          </a:prstGeom>
        </p:spPr>
        <p:txBody>
          <a:bodyPr wrap="none">
            <a:spAutoFit/>
          </a:bodyPr>
          <a:lstStyle/>
          <a:p>
            <a:r>
              <a:rPr lang="tr-TR" sz="1050" b="1" dirty="0">
                <a:solidFill>
                  <a:srgbClr val="FF0000"/>
                </a:solidFill>
                <a:latin typeface="Arial Narrow" panose="020B0606020202030204" pitchFamily="34" charset="0"/>
              </a:rPr>
              <a:t>HUS</a:t>
            </a:r>
          </a:p>
        </p:txBody>
      </p:sp>
      <p:sp>
        <p:nvSpPr>
          <p:cNvPr id="4" name="Oval 3"/>
          <p:cNvSpPr/>
          <p:nvPr/>
        </p:nvSpPr>
        <p:spPr>
          <a:xfrm>
            <a:off x="3731701" y="2895391"/>
            <a:ext cx="972152" cy="423512"/>
          </a:xfrm>
          <a:prstGeom prst="ellipse">
            <a:avLst/>
          </a:prstGeom>
          <a:solidFill>
            <a:srgbClr val="FF0000">
              <a:alpha val="3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 name="Oval 12"/>
          <p:cNvSpPr/>
          <p:nvPr/>
        </p:nvSpPr>
        <p:spPr>
          <a:xfrm>
            <a:off x="2782755" y="4137406"/>
            <a:ext cx="479659" cy="194109"/>
          </a:xfrm>
          <a:prstGeom prst="ellipse">
            <a:avLst/>
          </a:prstGeom>
          <a:solidFill>
            <a:srgbClr val="FF0000">
              <a:alpha val="31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Oval 13"/>
          <p:cNvSpPr/>
          <p:nvPr/>
        </p:nvSpPr>
        <p:spPr>
          <a:xfrm>
            <a:off x="6277254" y="4359442"/>
            <a:ext cx="465682" cy="218950"/>
          </a:xfrm>
          <a:prstGeom prst="ellipse">
            <a:avLst/>
          </a:prstGeom>
          <a:solidFill>
            <a:srgbClr val="FF0000">
              <a:alpha val="29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213848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p:cTn id="15" dur="1000" fill="hold"/>
                                        <p:tgtEl>
                                          <p:spTgt spid="13"/>
                                        </p:tgtEl>
                                        <p:attrNameLst>
                                          <p:attrName>ppt_w</p:attrName>
                                        </p:attrNameLst>
                                      </p:cBhvr>
                                      <p:tavLst>
                                        <p:tav tm="0">
                                          <p:val>
                                            <p:fltVal val="0"/>
                                          </p:val>
                                        </p:tav>
                                        <p:tav tm="100000">
                                          <p:val>
                                            <p:strVal val="#ppt_w"/>
                                          </p:val>
                                        </p:tav>
                                      </p:tavLst>
                                    </p:anim>
                                    <p:anim calcmode="lin" valueType="num">
                                      <p:cBhvr>
                                        <p:cTn id="16" dur="1000" fill="hold"/>
                                        <p:tgtEl>
                                          <p:spTgt spid="13"/>
                                        </p:tgtEl>
                                        <p:attrNameLst>
                                          <p:attrName>ppt_h</p:attrName>
                                        </p:attrNameLst>
                                      </p:cBhvr>
                                      <p:tavLst>
                                        <p:tav tm="0">
                                          <p:val>
                                            <p:fltVal val="0"/>
                                          </p:val>
                                        </p:tav>
                                        <p:tav tm="100000">
                                          <p:val>
                                            <p:strVal val="#ppt_h"/>
                                          </p:val>
                                        </p:tav>
                                      </p:tavLst>
                                    </p:anim>
                                    <p:anim calcmode="lin" valueType="num">
                                      <p:cBhvr>
                                        <p:cTn id="17" dur="1000" fill="hold"/>
                                        <p:tgtEl>
                                          <p:spTgt spid="13"/>
                                        </p:tgtEl>
                                        <p:attrNameLst>
                                          <p:attrName>style.rotation</p:attrName>
                                        </p:attrNameLst>
                                      </p:cBhvr>
                                      <p:tavLst>
                                        <p:tav tm="0">
                                          <p:val>
                                            <p:fltVal val="90"/>
                                          </p:val>
                                        </p:tav>
                                        <p:tav tm="100000">
                                          <p:val>
                                            <p:fltVal val="0"/>
                                          </p:val>
                                        </p:tav>
                                      </p:tavLst>
                                    </p:anim>
                                    <p:animEffect transition="in" filter="fade">
                                      <p:cBhvr>
                                        <p:cTn id="18" dur="10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p:cTn id="23" dur="1000" fill="hold"/>
                                        <p:tgtEl>
                                          <p:spTgt spid="14"/>
                                        </p:tgtEl>
                                        <p:attrNameLst>
                                          <p:attrName>ppt_w</p:attrName>
                                        </p:attrNameLst>
                                      </p:cBhvr>
                                      <p:tavLst>
                                        <p:tav tm="0">
                                          <p:val>
                                            <p:fltVal val="0"/>
                                          </p:val>
                                        </p:tav>
                                        <p:tav tm="100000">
                                          <p:val>
                                            <p:strVal val="#ppt_w"/>
                                          </p:val>
                                        </p:tav>
                                      </p:tavLst>
                                    </p:anim>
                                    <p:anim calcmode="lin" valueType="num">
                                      <p:cBhvr>
                                        <p:cTn id="24" dur="1000" fill="hold"/>
                                        <p:tgtEl>
                                          <p:spTgt spid="14"/>
                                        </p:tgtEl>
                                        <p:attrNameLst>
                                          <p:attrName>ppt_h</p:attrName>
                                        </p:attrNameLst>
                                      </p:cBhvr>
                                      <p:tavLst>
                                        <p:tav tm="0">
                                          <p:val>
                                            <p:fltVal val="0"/>
                                          </p:val>
                                        </p:tav>
                                        <p:tav tm="100000">
                                          <p:val>
                                            <p:strVal val="#ppt_h"/>
                                          </p:val>
                                        </p:tav>
                                      </p:tavLst>
                                    </p:anim>
                                    <p:anim calcmode="lin" valueType="num">
                                      <p:cBhvr>
                                        <p:cTn id="25" dur="1000" fill="hold"/>
                                        <p:tgtEl>
                                          <p:spTgt spid="14"/>
                                        </p:tgtEl>
                                        <p:attrNameLst>
                                          <p:attrName>style.rotation</p:attrName>
                                        </p:attrNameLst>
                                      </p:cBhvr>
                                      <p:tavLst>
                                        <p:tav tm="0">
                                          <p:val>
                                            <p:fltVal val="90"/>
                                          </p:val>
                                        </p:tav>
                                        <p:tav tm="100000">
                                          <p:val>
                                            <p:fltVal val="0"/>
                                          </p:val>
                                        </p:tav>
                                      </p:tavLst>
                                    </p:anim>
                                    <p:animEffect transition="in" filter="fade">
                                      <p:cBhvr>
                                        <p:cTn id="26"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3" grpId="0" animBg="1"/>
      <p:bldP spid="1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1738964" y="2109428"/>
            <a:ext cx="6933398" cy="4278846"/>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Unvan 1"/>
          <p:cNvSpPr>
            <a:spLocks noGrp="1"/>
          </p:cNvSpPr>
          <p:nvPr>
            <p:ph type="title"/>
          </p:nvPr>
        </p:nvSpPr>
        <p:spPr>
          <a:xfrm>
            <a:off x="886827" y="207693"/>
            <a:ext cx="10515600" cy="855881"/>
          </a:xfrm>
        </p:spPr>
        <p:txBody>
          <a:bodyPr>
            <a:normAutofit/>
          </a:bodyPr>
          <a:lstStyle/>
          <a:p>
            <a:r>
              <a:rPr lang="tr-TR" b="1" dirty="0">
                <a:solidFill>
                  <a:schemeClr val="tx1"/>
                </a:solidFill>
                <a:latin typeface="+mn-lt"/>
                <a:ea typeface="ＭＳ Ｐゴシック" pitchFamily="48" charset="-128"/>
                <a:cs typeface="ＭＳ Ｐゴシック" pitchFamily="48" charset="-128"/>
              </a:rPr>
              <a:t>Konunun </a:t>
            </a:r>
            <a:r>
              <a:rPr lang="tr-TR" b="1" dirty="0" err="1" smtClean="0">
                <a:solidFill>
                  <a:schemeClr val="tx1"/>
                </a:solidFill>
                <a:latin typeface="+mn-lt"/>
                <a:ea typeface="ＭＳ Ｐゴシック" pitchFamily="48" charset="-128"/>
                <a:cs typeface="ＭＳ Ｐゴシック" pitchFamily="48" charset="-128"/>
              </a:rPr>
              <a:t>Anahatları</a:t>
            </a:r>
            <a:endParaRPr lang="tr-TR" dirty="0">
              <a:solidFill>
                <a:schemeClr val="tx1"/>
              </a:solidFill>
              <a:latin typeface="+mn-lt"/>
            </a:endParaRPr>
          </a:p>
        </p:txBody>
      </p:sp>
      <p:sp>
        <p:nvSpPr>
          <p:cNvPr id="23555" name="Rectangle 3"/>
          <p:cNvSpPr>
            <a:spLocks noGrp="1" noChangeArrowheads="1"/>
          </p:cNvSpPr>
          <p:nvPr>
            <p:ph idx="1"/>
          </p:nvPr>
        </p:nvSpPr>
        <p:spPr>
          <a:xfrm>
            <a:off x="2059805" y="2480308"/>
            <a:ext cx="7305575" cy="4187098"/>
          </a:xfrm>
          <a:noFill/>
        </p:spPr>
        <p:txBody>
          <a:bodyPr>
            <a:normAutofit fontScale="77500" lnSpcReduction="20000"/>
          </a:bodyPr>
          <a:lstStyle/>
          <a:p>
            <a:pPr marL="355600" indent="-355600">
              <a:lnSpc>
                <a:spcPct val="100000"/>
              </a:lnSpc>
              <a:spcBef>
                <a:spcPts val="0"/>
              </a:spcBef>
              <a:spcAft>
                <a:spcPts val="3000"/>
              </a:spcAft>
              <a:buClrTx/>
              <a:buSzPct val="147000"/>
              <a:buFont typeface="Times" pitchFamily="48" charset="0"/>
              <a:buChar char="•"/>
              <a:tabLst>
                <a:tab pos="355600" algn="l"/>
              </a:tabLst>
            </a:pPr>
            <a:r>
              <a:rPr lang="tr-TR" sz="3200" b="1" dirty="0" smtClean="0">
                <a:ea typeface="ＭＳ Ｐゴシック" pitchFamily="48" charset="-128"/>
                <a:cs typeface="ＭＳ Ｐゴシック" pitchFamily="48" charset="-128"/>
              </a:rPr>
              <a:t> </a:t>
            </a:r>
            <a:r>
              <a:rPr lang="en-US" sz="3200" b="1" dirty="0" smtClean="0">
                <a:ea typeface="ＭＳ Ｐゴシック" pitchFamily="48" charset="-128"/>
                <a:cs typeface="ＭＳ Ｐゴシック" pitchFamily="48" charset="-128"/>
              </a:rPr>
              <a:t>Trombotik </a:t>
            </a:r>
            <a:r>
              <a:rPr lang="tr-TR" sz="3200" b="1" dirty="0" smtClean="0">
                <a:ea typeface="ＭＳ Ｐゴシック" pitchFamily="48" charset="-128"/>
                <a:cs typeface="ＭＳ Ｐゴシック" pitchFamily="48" charset="-128"/>
              </a:rPr>
              <a:t>T</a:t>
            </a:r>
            <a:r>
              <a:rPr lang="en-US" sz="3200" b="1" dirty="0" err="1" smtClean="0">
                <a:ea typeface="ＭＳ Ｐゴシック" pitchFamily="48" charset="-128"/>
                <a:cs typeface="ＭＳ Ｐゴシック" pitchFamily="48" charset="-128"/>
              </a:rPr>
              <a:t>rombositopenik</a:t>
            </a:r>
            <a:r>
              <a:rPr lang="en-US" sz="3200" b="1" dirty="0" smtClean="0">
                <a:ea typeface="ＭＳ Ｐゴシック" pitchFamily="48" charset="-128"/>
                <a:cs typeface="ＭＳ Ｐゴシック" pitchFamily="48" charset="-128"/>
              </a:rPr>
              <a:t> </a:t>
            </a:r>
            <a:r>
              <a:rPr lang="tr-TR" sz="3200" b="1" dirty="0" smtClean="0">
                <a:ea typeface="ＭＳ Ｐゴシック" pitchFamily="48" charset="-128"/>
                <a:cs typeface="ＭＳ Ｐゴシック" pitchFamily="48" charset="-128"/>
              </a:rPr>
              <a:t>P</a:t>
            </a:r>
            <a:r>
              <a:rPr lang="en-US" sz="3200" b="1" dirty="0" err="1" smtClean="0">
                <a:ea typeface="ＭＳ Ｐゴシック" pitchFamily="48" charset="-128"/>
                <a:cs typeface="ＭＳ Ｐゴシック" pitchFamily="48" charset="-128"/>
              </a:rPr>
              <a:t>urpura</a:t>
            </a:r>
            <a:r>
              <a:rPr lang="tr-TR" sz="3200" b="1" dirty="0" smtClean="0">
                <a:ea typeface="ＭＳ Ｐゴシック" pitchFamily="48" charset="-128"/>
                <a:cs typeface="ＭＳ Ｐゴシック" pitchFamily="48" charset="-128"/>
              </a:rPr>
              <a:t>  </a:t>
            </a:r>
            <a:endParaRPr lang="en-US" sz="3200" b="1" dirty="0">
              <a:ea typeface="ＭＳ Ｐゴシック" pitchFamily="48" charset="-128"/>
              <a:cs typeface="ＭＳ Ｐゴシック" pitchFamily="48" charset="-128"/>
            </a:endParaRPr>
          </a:p>
          <a:p>
            <a:pPr marL="450850" indent="-450850">
              <a:lnSpc>
                <a:spcPct val="100000"/>
              </a:lnSpc>
              <a:spcBef>
                <a:spcPts val="0"/>
              </a:spcBef>
              <a:spcAft>
                <a:spcPts val="3000"/>
              </a:spcAft>
              <a:buClrTx/>
              <a:buSzPct val="147000"/>
              <a:buFont typeface="Times" pitchFamily="48" charset="0"/>
              <a:buChar char="•"/>
            </a:pPr>
            <a:r>
              <a:rPr lang="tr-TR" sz="3200" b="1" dirty="0"/>
              <a:t>Tipik</a:t>
            </a:r>
            <a:r>
              <a:rPr lang="en-US" sz="3200" b="1" dirty="0"/>
              <a:t> </a:t>
            </a:r>
            <a:r>
              <a:rPr lang="tr-TR" sz="3200" b="1" dirty="0" smtClean="0"/>
              <a:t>H</a:t>
            </a:r>
            <a:r>
              <a:rPr lang="en-US" sz="3200" b="1" dirty="0" err="1" smtClean="0"/>
              <a:t>emolitik</a:t>
            </a:r>
            <a:r>
              <a:rPr lang="en-US" sz="3200" b="1" dirty="0" smtClean="0"/>
              <a:t> </a:t>
            </a:r>
            <a:r>
              <a:rPr lang="tr-TR" sz="3200" b="1" dirty="0" smtClean="0"/>
              <a:t>Ü</a:t>
            </a:r>
            <a:r>
              <a:rPr lang="en-US" sz="3200" b="1" dirty="0" err="1" smtClean="0"/>
              <a:t>remik</a:t>
            </a:r>
            <a:r>
              <a:rPr lang="en-US" sz="3200" b="1" dirty="0" smtClean="0"/>
              <a:t> </a:t>
            </a:r>
            <a:r>
              <a:rPr lang="tr-TR" sz="3200" b="1" dirty="0" smtClean="0"/>
              <a:t>S</a:t>
            </a:r>
            <a:r>
              <a:rPr lang="en-US" sz="3200" b="1" dirty="0" err="1" smtClean="0"/>
              <a:t>endrom</a:t>
            </a:r>
            <a:endParaRPr lang="tr-TR" sz="3200" b="1" dirty="0" smtClean="0"/>
          </a:p>
          <a:p>
            <a:pPr marL="806958" lvl="1" indent="-514350">
              <a:lnSpc>
                <a:spcPct val="100000"/>
              </a:lnSpc>
              <a:spcBef>
                <a:spcPts val="0"/>
              </a:spcBef>
              <a:spcAft>
                <a:spcPts val="3000"/>
              </a:spcAft>
              <a:buClrTx/>
              <a:buSzPct val="95000"/>
              <a:buFont typeface="Wingdings" panose="05000000000000000000" pitchFamily="2" charset="2"/>
              <a:buChar char="Ø"/>
            </a:pPr>
            <a:r>
              <a:rPr lang="en-US" sz="3000" dirty="0" smtClean="0"/>
              <a:t>Shiga </a:t>
            </a:r>
            <a:r>
              <a:rPr lang="en-US" sz="3000" dirty="0" err="1"/>
              <a:t>toksin</a:t>
            </a:r>
            <a:r>
              <a:rPr lang="en-US" sz="3000" dirty="0"/>
              <a:t> </a:t>
            </a:r>
            <a:r>
              <a:rPr lang="en-US" sz="3000" dirty="0" err="1"/>
              <a:t>ile</a:t>
            </a:r>
            <a:r>
              <a:rPr lang="en-US" sz="3000" dirty="0"/>
              <a:t> </a:t>
            </a:r>
            <a:r>
              <a:rPr lang="en-US" sz="3000" dirty="0" err="1" smtClean="0"/>
              <a:t>ilişkili</a:t>
            </a:r>
            <a:r>
              <a:rPr lang="tr-TR" sz="3000" dirty="0" smtClean="0"/>
              <a:t> </a:t>
            </a:r>
            <a:r>
              <a:rPr lang="tr-TR" sz="2800" dirty="0" smtClean="0"/>
              <a:t>(</a:t>
            </a:r>
            <a:r>
              <a:rPr lang="tr-TR" sz="2800" dirty="0"/>
              <a:t>ST-HÜS) </a:t>
            </a:r>
            <a:endParaRPr lang="tr-TR" sz="3000" dirty="0" smtClean="0"/>
          </a:p>
          <a:p>
            <a:pPr marL="450850" indent="-450850">
              <a:lnSpc>
                <a:spcPct val="100000"/>
              </a:lnSpc>
              <a:spcBef>
                <a:spcPts val="0"/>
              </a:spcBef>
              <a:spcAft>
                <a:spcPts val="3000"/>
              </a:spcAft>
              <a:buClrTx/>
              <a:buSzPct val="147000"/>
              <a:buFont typeface="Times" pitchFamily="48" charset="0"/>
              <a:buChar char="•"/>
            </a:pPr>
            <a:r>
              <a:rPr lang="tr-TR" sz="3200" b="1" dirty="0" smtClean="0"/>
              <a:t>Atipik H</a:t>
            </a:r>
            <a:r>
              <a:rPr lang="en-US" sz="3200" b="1" dirty="0" err="1" smtClean="0"/>
              <a:t>emolitik</a:t>
            </a:r>
            <a:r>
              <a:rPr lang="en-US" sz="3200" b="1" dirty="0" smtClean="0"/>
              <a:t> </a:t>
            </a:r>
            <a:r>
              <a:rPr lang="tr-TR" sz="3200" b="1" dirty="0" smtClean="0"/>
              <a:t>Ü</a:t>
            </a:r>
            <a:r>
              <a:rPr lang="en-US" sz="3200" b="1" dirty="0" err="1" smtClean="0"/>
              <a:t>remik</a:t>
            </a:r>
            <a:r>
              <a:rPr lang="en-US" sz="3200" b="1" dirty="0" smtClean="0"/>
              <a:t> </a:t>
            </a:r>
            <a:r>
              <a:rPr lang="tr-TR" sz="3200" b="1" dirty="0" smtClean="0"/>
              <a:t>S</a:t>
            </a:r>
            <a:r>
              <a:rPr lang="en-US" sz="3200" b="1" dirty="0" err="1" smtClean="0"/>
              <a:t>endrom</a:t>
            </a:r>
            <a:r>
              <a:rPr lang="tr-TR" sz="3200" b="1" dirty="0" smtClean="0"/>
              <a:t> </a:t>
            </a:r>
            <a:endParaRPr lang="tr-TR" sz="3200" b="1" dirty="0"/>
          </a:p>
          <a:p>
            <a:pPr marL="749808" lvl="1" indent="-457200">
              <a:lnSpc>
                <a:spcPct val="100000"/>
              </a:lnSpc>
              <a:spcBef>
                <a:spcPts val="0"/>
              </a:spcBef>
              <a:spcAft>
                <a:spcPts val="3000"/>
              </a:spcAft>
              <a:buClrTx/>
              <a:buSzPct val="97000"/>
              <a:buFont typeface="Wingdings" panose="05000000000000000000" pitchFamily="2" charset="2"/>
              <a:buChar char="Ø"/>
            </a:pPr>
            <a:r>
              <a:rPr lang="tr-TR" sz="3200" dirty="0">
                <a:solidFill>
                  <a:schemeClr val="tx1"/>
                </a:solidFill>
              </a:rPr>
              <a:t>İlaç İlişkili TMA  (İİ- HÜS</a:t>
            </a:r>
            <a:r>
              <a:rPr lang="tr-TR" sz="3200" dirty="0" smtClean="0">
                <a:solidFill>
                  <a:schemeClr val="tx1"/>
                </a:solidFill>
              </a:rPr>
              <a:t>)</a:t>
            </a:r>
          </a:p>
          <a:p>
            <a:pPr marL="749808" lvl="1" indent="-457200">
              <a:lnSpc>
                <a:spcPct val="100000"/>
              </a:lnSpc>
              <a:spcBef>
                <a:spcPts val="0"/>
              </a:spcBef>
              <a:spcAft>
                <a:spcPts val="3000"/>
              </a:spcAft>
              <a:buClrTx/>
              <a:buSzPct val="97000"/>
              <a:buFont typeface="Wingdings" panose="05000000000000000000" pitchFamily="2" charset="2"/>
              <a:buChar char="Ø"/>
            </a:pPr>
            <a:r>
              <a:rPr lang="tr-TR" sz="3200" dirty="0" smtClean="0">
                <a:solidFill>
                  <a:schemeClr val="tx1"/>
                </a:solidFill>
              </a:rPr>
              <a:t>Kompleman </a:t>
            </a:r>
            <a:r>
              <a:rPr lang="tr-TR" sz="3200" dirty="0">
                <a:solidFill>
                  <a:schemeClr val="tx1"/>
                </a:solidFill>
              </a:rPr>
              <a:t>İlişkili TMA </a:t>
            </a:r>
            <a:r>
              <a:rPr lang="tr-TR" sz="3200" dirty="0" smtClean="0">
                <a:solidFill>
                  <a:schemeClr val="tx1"/>
                </a:solidFill>
              </a:rPr>
              <a:t>(</a:t>
            </a:r>
            <a:r>
              <a:rPr lang="tr-TR" sz="3200" dirty="0">
                <a:solidFill>
                  <a:schemeClr val="tx1"/>
                </a:solidFill>
              </a:rPr>
              <a:t>Kİ-HÜS)</a:t>
            </a:r>
          </a:p>
          <a:p>
            <a:pPr marL="648208" lvl="1" indent="-355600">
              <a:lnSpc>
                <a:spcPct val="100000"/>
              </a:lnSpc>
              <a:spcBef>
                <a:spcPts val="0"/>
              </a:spcBef>
              <a:spcAft>
                <a:spcPts val="3000"/>
              </a:spcAft>
              <a:buClr>
                <a:srgbClr val="FF0000"/>
              </a:buClr>
              <a:buSzPct val="147000"/>
              <a:buFont typeface="Times" pitchFamily="48" charset="0"/>
              <a:buChar char="•"/>
            </a:pPr>
            <a:endParaRPr lang="tr-TR" sz="2200" b="1" dirty="0" smtClean="0">
              <a:solidFill>
                <a:schemeClr val="tx1"/>
              </a:solidFill>
            </a:endParaRPr>
          </a:p>
          <a:p>
            <a:pPr marL="648208" lvl="1" indent="-355600">
              <a:lnSpc>
                <a:spcPct val="100000"/>
              </a:lnSpc>
              <a:spcBef>
                <a:spcPts val="0"/>
              </a:spcBef>
              <a:spcAft>
                <a:spcPts val="3000"/>
              </a:spcAft>
              <a:buClr>
                <a:srgbClr val="FF0000"/>
              </a:buClr>
              <a:buSzPct val="147000"/>
              <a:buFont typeface="Times" pitchFamily="48" charset="0"/>
              <a:buChar char="•"/>
            </a:pPr>
            <a:endParaRPr lang="tr-TR" sz="2200" b="1" dirty="0">
              <a:solidFill>
                <a:schemeClr val="tx1"/>
              </a:solidFill>
            </a:endParaRPr>
          </a:p>
          <a:p>
            <a:pPr marL="355600" indent="-355600">
              <a:lnSpc>
                <a:spcPct val="100000"/>
              </a:lnSpc>
              <a:spcBef>
                <a:spcPts val="0"/>
              </a:spcBef>
              <a:spcAft>
                <a:spcPts val="3000"/>
              </a:spcAft>
              <a:buClr>
                <a:srgbClr val="FF0000"/>
              </a:buClr>
              <a:buSzPct val="147000"/>
              <a:buFont typeface="Times" pitchFamily="48" charset="0"/>
              <a:buChar char="•"/>
            </a:pPr>
            <a:endParaRPr lang="en-US" sz="2400" b="1" dirty="0"/>
          </a:p>
        </p:txBody>
      </p:sp>
      <p:sp>
        <p:nvSpPr>
          <p:cNvPr id="3" name="Dikdörtgen 2"/>
          <p:cNvSpPr/>
          <p:nvPr/>
        </p:nvSpPr>
        <p:spPr>
          <a:xfrm>
            <a:off x="1368392" y="1434454"/>
            <a:ext cx="8199120" cy="523220"/>
          </a:xfrm>
          <a:prstGeom prst="rect">
            <a:avLst/>
          </a:prstGeom>
        </p:spPr>
        <p:txBody>
          <a:bodyPr wrap="square">
            <a:spAutoFit/>
          </a:bodyPr>
          <a:lstStyle/>
          <a:p>
            <a:r>
              <a:rPr lang="tr-TR" sz="2800" b="1" kern="0" dirty="0">
                <a:solidFill>
                  <a:srgbClr val="FF0000"/>
                </a:solidFill>
                <a:cs typeface="Arial"/>
              </a:rPr>
              <a:t>Primer </a:t>
            </a:r>
            <a:r>
              <a:rPr lang="en-US" sz="2800" b="1" kern="0" dirty="0" smtClean="0">
                <a:solidFill>
                  <a:srgbClr val="FF0000"/>
                </a:solidFill>
                <a:cs typeface="Arial"/>
              </a:rPr>
              <a:t>Trombotik </a:t>
            </a:r>
            <a:r>
              <a:rPr lang="en-US" sz="2800" b="1" kern="0" dirty="0">
                <a:solidFill>
                  <a:srgbClr val="FF0000"/>
                </a:solidFill>
                <a:cs typeface="Arial"/>
              </a:rPr>
              <a:t>Mikroanjiyopati</a:t>
            </a:r>
            <a:r>
              <a:rPr lang="tr-TR" sz="2800" b="1" kern="0" dirty="0">
                <a:solidFill>
                  <a:srgbClr val="FF0000"/>
                </a:solidFill>
                <a:cs typeface="Arial"/>
              </a:rPr>
              <a:t> Sendromları</a:t>
            </a:r>
            <a:endParaRPr lang="tr-TR" sz="2800" dirty="0">
              <a:solidFill>
                <a:srgbClr val="FF0000"/>
              </a:solidFill>
            </a:endParaRPr>
          </a:p>
        </p:txBody>
      </p:sp>
    </p:spTree>
    <p:extLst>
      <p:ext uri="{BB962C8B-B14F-4D97-AF65-F5344CB8AC3E}">
        <p14:creationId xmlns:p14="http://schemas.microsoft.com/office/powerpoint/2010/main" val="9129891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Resim 12"/>
          <p:cNvPicPr>
            <a:picLocks noChangeAspect="1"/>
          </p:cNvPicPr>
          <p:nvPr/>
        </p:nvPicPr>
        <p:blipFill>
          <a:blip r:embed="rId3"/>
          <a:stretch>
            <a:fillRect/>
          </a:stretch>
        </p:blipFill>
        <p:spPr>
          <a:xfrm>
            <a:off x="4774131" y="1905802"/>
            <a:ext cx="7417869" cy="4385324"/>
          </a:xfrm>
          <a:prstGeom prst="rect">
            <a:avLst/>
          </a:prstGeom>
        </p:spPr>
      </p:pic>
      <p:sp>
        <p:nvSpPr>
          <p:cNvPr id="707586" name="Rectangle 2"/>
          <p:cNvSpPr>
            <a:spLocks noChangeArrowheads="1"/>
          </p:cNvSpPr>
          <p:nvPr/>
        </p:nvSpPr>
        <p:spPr bwMode="auto">
          <a:xfrm>
            <a:off x="853531" y="74494"/>
            <a:ext cx="10818796"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2075" tIns="46038" rIns="92075" bIns="46038" anchor="ctr"/>
          <a:lstStyle/>
          <a:p>
            <a:pPr>
              <a:lnSpc>
                <a:spcPct val="90000"/>
              </a:lnSpc>
            </a:pPr>
            <a:r>
              <a:rPr lang="tr-TR" sz="4800" b="1" dirty="0">
                <a:latin typeface="+mj-lt"/>
              </a:rPr>
              <a:t>Trombotik </a:t>
            </a:r>
            <a:r>
              <a:rPr lang="tr-TR" sz="4800" b="1" dirty="0" err="1">
                <a:latin typeface="+mj-lt"/>
              </a:rPr>
              <a:t>Trombositopenik</a:t>
            </a:r>
            <a:r>
              <a:rPr lang="tr-TR" sz="4800" b="1" dirty="0">
                <a:latin typeface="+mj-lt"/>
              </a:rPr>
              <a:t> </a:t>
            </a:r>
            <a:r>
              <a:rPr lang="tr-TR" sz="4800" b="1" dirty="0" err="1">
                <a:latin typeface="+mj-lt"/>
              </a:rPr>
              <a:t>Purpura</a:t>
            </a:r>
            <a:r>
              <a:rPr lang="tr-TR" sz="4800" b="1" dirty="0">
                <a:latin typeface="+mj-lt"/>
              </a:rPr>
              <a:t> (TTP)</a:t>
            </a:r>
            <a:endParaRPr lang="en-US" sz="4800" b="1" dirty="0">
              <a:solidFill>
                <a:srgbClr val="0D407F"/>
              </a:solidFill>
              <a:latin typeface="+mj-lt"/>
              <a:cs typeface="Arial"/>
            </a:endParaRPr>
          </a:p>
        </p:txBody>
      </p:sp>
      <p:sp>
        <p:nvSpPr>
          <p:cNvPr id="4" name="Çarpma 3"/>
          <p:cNvSpPr/>
          <p:nvPr/>
        </p:nvSpPr>
        <p:spPr>
          <a:xfrm>
            <a:off x="9810904" y="3684634"/>
            <a:ext cx="1222408" cy="1212783"/>
          </a:xfrm>
          <a:prstGeom prst="mathMultiply">
            <a:avLst/>
          </a:prstGeom>
          <a:solidFill>
            <a:srgbClr val="F65E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Çarpma 6"/>
          <p:cNvSpPr/>
          <p:nvPr/>
        </p:nvSpPr>
        <p:spPr>
          <a:xfrm>
            <a:off x="7984975" y="4258219"/>
            <a:ext cx="1467051" cy="1212783"/>
          </a:xfrm>
          <a:prstGeom prst="mathMultiply">
            <a:avLst/>
          </a:prstGeom>
          <a:solidFill>
            <a:srgbClr val="F65E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5" name="Resim 4"/>
          <p:cNvPicPr>
            <a:picLocks noChangeAspect="1"/>
          </p:cNvPicPr>
          <p:nvPr/>
        </p:nvPicPr>
        <p:blipFill>
          <a:blip r:embed="rId4"/>
          <a:stretch>
            <a:fillRect/>
          </a:stretch>
        </p:blipFill>
        <p:spPr>
          <a:xfrm>
            <a:off x="6255964" y="2550573"/>
            <a:ext cx="1936608" cy="787408"/>
          </a:xfrm>
          <a:prstGeom prst="rect">
            <a:avLst/>
          </a:prstGeom>
          <a:ln>
            <a:noFill/>
          </a:ln>
          <a:effectLst>
            <a:softEdge rad="112500"/>
          </a:effectLst>
        </p:spPr>
      </p:pic>
      <p:sp>
        <p:nvSpPr>
          <p:cNvPr id="12" name="Dikdörtgen 11"/>
          <p:cNvSpPr/>
          <p:nvPr/>
        </p:nvSpPr>
        <p:spPr>
          <a:xfrm>
            <a:off x="396797" y="1289112"/>
            <a:ext cx="11461695" cy="400110"/>
          </a:xfrm>
          <a:prstGeom prst="rect">
            <a:avLst/>
          </a:prstGeom>
        </p:spPr>
        <p:txBody>
          <a:bodyPr wrap="square">
            <a:spAutoFit/>
          </a:bodyPr>
          <a:lstStyle/>
          <a:p>
            <a:r>
              <a:rPr lang="en-US" sz="2000" dirty="0">
                <a:solidFill>
                  <a:srgbClr val="FF0000"/>
                </a:solidFill>
                <a:cs typeface="Arial"/>
              </a:rPr>
              <a:t>Trombotik </a:t>
            </a:r>
            <a:r>
              <a:rPr lang="en-US" sz="2000" dirty="0" err="1" smtClean="0">
                <a:solidFill>
                  <a:srgbClr val="FF0000"/>
                </a:solidFill>
                <a:cs typeface="Arial"/>
              </a:rPr>
              <a:t>mikroanjiopati</a:t>
            </a:r>
            <a:r>
              <a:rPr lang="tr-TR" sz="2000" dirty="0" smtClean="0">
                <a:solidFill>
                  <a:srgbClr val="FF0000"/>
                </a:solidFill>
                <a:cs typeface="Arial"/>
              </a:rPr>
              <a:t> ve </a:t>
            </a:r>
            <a:r>
              <a:rPr lang="tr-TR" sz="2000" dirty="0" err="1" smtClean="0">
                <a:solidFill>
                  <a:srgbClr val="FF0000"/>
                </a:solidFill>
                <a:cs typeface="Arial"/>
              </a:rPr>
              <a:t>trombositopeninin</a:t>
            </a:r>
            <a:r>
              <a:rPr lang="tr-TR" sz="2000" dirty="0" smtClean="0">
                <a:solidFill>
                  <a:srgbClr val="FF0000"/>
                </a:solidFill>
                <a:cs typeface="Arial"/>
              </a:rPr>
              <a:t> karakterize  </a:t>
            </a:r>
            <a:r>
              <a:rPr lang="en-US" sz="2000" dirty="0" smtClean="0">
                <a:solidFill>
                  <a:srgbClr val="FF0000"/>
                </a:solidFill>
                <a:latin typeface="Arial" charset="0"/>
                <a:ea typeface="ＭＳ Ｐゴシック" charset="-128"/>
                <a:cs typeface="ＭＳ Ｐゴシック" charset="-128"/>
              </a:rPr>
              <a:t>VWF </a:t>
            </a:r>
            <a:r>
              <a:rPr lang="en-US" sz="2000" dirty="0" err="1" smtClean="0">
                <a:solidFill>
                  <a:srgbClr val="FF0000"/>
                </a:solidFill>
                <a:latin typeface="Arial" charset="0"/>
                <a:ea typeface="ＭＳ Ｐゴシック" charset="-128"/>
                <a:cs typeface="ＭＳ Ｐゴシック" charset="-128"/>
              </a:rPr>
              <a:t>Proteolizin</a:t>
            </a:r>
            <a:r>
              <a:rPr lang="tr-TR" sz="2000" dirty="0" smtClean="0">
                <a:solidFill>
                  <a:srgbClr val="FF0000"/>
                </a:solidFill>
                <a:latin typeface="Arial" charset="0"/>
                <a:ea typeface="ＭＳ Ｐゴシック" charset="-128"/>
                <a:cs typeface="ＭＳ Ｐゴシック" charset="-128"/>
              </a:rPr>
              <a:t> </a:t>
            </a:r>
            <a:r>
              <a:rPr lang="tr-TR" sz="2000" b="1" dirty="0" smtClean="0">
                <a:latin typeface="Arial" charset="0"/>
                <a:ea typeface="ＭＳ Ｐゴシック" charset="-128"/>
                <a:cs typeface="ＭＳ Ｐゴシック" charset="-128"/>
              </a:rPr>
              <a:t>(</a:t>
            </a:r>
            <a:r>
              <a:rPr lang="tr-TR" sz="2000" b="1" dirty="0" smtClean="0"/>
              <a:t>ADAMTS-13)</a:t>
            </a:r>
            <a:r>
              <a:rPr lang="en-US" sz="2000" b="1" dirty="0" smtClean="0">
                <a:latin typeface="Arial" charset="0"/>
                <a:ea typeface="ＭＳ Ｐゴシック" charset="-128"/>
                <a:cs typeface="ＭＳ Ｐゴシック" charset="-128"/>
              </a:rPr>
              <a:t> </a:t>
            </a:r>
            <a:r>
              <a:rPr lang="tr-TR" sz="2000" dirty="0" smtClean="0">
                <a:solidFill>
                  <a:srgbClr val="FF0000"/>
                </a:solidFill>
                <a:latin typeface="Arial" charset="0"/>
                <a:ea typeface="ＭＳ Ｐゴシック" charset="-128"/>
                <a:cs typeface="ＭＳ Ｐゴシック" charset="-128"/>
              </a:rPr>
              <a:t>b</a:t>
            </a:r>
            <a:r>
              <a:rPr lang="en-US" sz="2000" dirty="0" err="1" smtClean="0">
                <a:solidFill>
                  <a:srgbClr val="FF0000"/>
                </a:solidFill>
                <a:latin typeface="Arial" charset="0"/>
                <a:ea typeface="ＭＳ Ｐゴシック" charset="-128"/>
                <a:cs typeface="ＭＳ Ｐゴシック" charset="-128"/>
              </a:rPr>
              <a:t>ozukluğu</a:t>
            </a:r>
            <a:r>
              <a:rPr lang="tr-TR" sz="2000" dirty="0">
                <a:solidFill>
                  <a:srgbClr val="FF0000"/>
                </a:solidFill>
                <a:latin typeface="Arial" charset="0"/>
                <a:ea typeface="ＭＳ Ｐゴシック" charset="-128"/>
                <a:cs typeface="ＭＳ Ｐゴシック" charset="-128"/>
              </a:rPr>
              <a:t>dur</a:t>
            </a:r>
            <a:endParaRPr lang="tr-TR" sz="2000" dirty="0">
              <a:solidFill>
                <a:srgbClr val="FF0000"/>
              </a:solidFill>
            </a:endParaRPr>
          </a:p>
        </p:txBody>
      </p:sp>
      <p:sp>
        <p:nvSpPr>
          <p:cNvPr id="6" name="Dikdörtgen 5"/>
          <p:cNvSpPr/>
          <p:nvPr/>
        </p:nvSpPr>
        <p:spPr>
          <a:xfrm>
            <a:off x="72941" y="4518687"/>
            <a:ext cx="5072514" cy="646331"/>
          </a:xfrm>
          <a:prstGeom prst="rect">
            <a:avLst/>
          </a:prstGeom>
        </p:spPr>
        <p:txBody>
          <a:bodyPr wrap="square">
            <a:spAutoFit/>
          </a:bodyPr>
          <a:lstStyle/>
          <a:p>
            <a:pPr marL="742950" lvl="1" indent="-285750">
              <a:buFont typeface="Wingdings" panose="05000000000000000000" pitchFamily="2" charset="2"/>
              <a:buChar char="Ø"/>
            </a:pPr>
            <a:r>
              <a:rPr lang="tr-TR" dirty="0" smtClean="0"/>
              <a:t>Trombotik </a:t>
            </a:r>
            <a:r>
              <a:rPr lang="tr-TR" dirty="0"/>
              <a:t>pıhtılar,  parankimal organlarda hasara yol açar.</a:t>
            </a:r>
          </a:p>
        </p:txBody>
      </p:sp>
      <p:sp>
        <p:nvSpPr>
          <p:cNvPr id="16" name="Dikdörtgen 15"/>
          <p:cNvSpPr/>
          <p:nvPr/>
        </p:nvSpPr>
        <p:spPr>
          <a:xfrm>
            <a:off x="396798" y="2157276"/>
            <a:ext cx="4862139" cy="1015663"/>
          </a:xfrm>
          <a:prstGeom prst="rect">
            <a:avLst/>
          </a:prstGeom>
        </p:spPr>
        <p:txBody>
          <a:bodyPr wrap="square">
            <a:spAutoFit/>
          </a:bodyPr>
          <a:lstStyle/>
          <a:p>
            <a:pPr marL="342900" indent="-342900">
              <a:buFont typeface="Wingdings" panose="05000000000000000000" pitchFamily="2" charset="2"/>
              <a:buChar char="Ø"/>
            </a:pPr>
            <a:r>
              <a:rPr lang="en-US" sz="2000" dirty="0">
                <a:ea typeface="ＭＳ Ｐゴシック" charset="-128"/>
                <a:cs typeface="ＭＳ Ｐゴシック" charset="-128"/>
              </a:rPr>
              <a:t>VWF </a:t>
            </a:r>
            <a:r>
              <a:rPr lang="en-US" sz="2000" dirty="0" err="1">
                <a:ea typeface="ＭＳ Ｐゴシック" charset="-128"/>
                <a:cs typeface="ＭＳ Ｐゴシック" charset="-128"/>
              </a:rPr>
              <a:t>Proteolizinin</a:t>
            </a:r>
            <a:r>
              <a:rPr lang="en-US" sz="2000" dirty="0">
                <a:ea typeface="ＭＳ Ｐゴシック" charset="-128"/>
                <a:cs typeface="ＭＳ Ｐゴシック" charset="-128"/>
              </a:rPr>
              <a:t> </a:t>
            </a:r>
            <a:r>
              <a:rPr lang="en-US" sz="2000" dirty="0" err="1" smtClean="0">
                <a:ea typeface="ＭＳ Ｐゴシック" charset="-128"/>
                <a:cs typeface="ＭＳ Ｐゴシック" charset="-128"/>
              </a:rPr>
              <a:t>Bozukluğu</a:t>
            </a:r>
            <a:r>
              <a:rPr lang="tr-TR" sz="2000" dirty="0" err="1" smtClean="0">
                <a:ea typeface="ＭＳ Ｐゴシック" charset="-128"/>
                <a:cs typeface="ＭＳ Ｐゴシック" charset="-128"/>
              </a:rPr>
              <a:t>nun</a:t>
            </a:r>
            <a:r>
              <a:rPr lang="tr-TR" sz="2000" dirty="0" smtClean="0">
                <a:ea typeface="ＭＳ Ｐゴシック" charset="-128"/>
                <a:cs typeface="ＭＳ Ｐゴシック" charset="-128"/>
              </a:rPr>
              <a:t> Nedeni VWF </a:t>
            </a:r>
            <a:r>
              <a:rPr lang="tr-TR" sz="2000" dirty="0" err="1" smtClean="0"/>
              <a:t>Proteolizin</a:t>
            </a:r>
            <a:r>
              <a:rPr lang="tr-TR" sz="2000" dirty="0"/>
              <a:t> (ADAMTS-13 </a:t>
            </a:r>
            <a:r>
              <a:rPr lang="tr-TR" sz="2000" dirty="0" smtClean="0"/>
              <a:t>)eksikliğidir.</a:t>
            </a:r>
            <a:endParaRPr lang="tr-TR" sz="2000" dirty="0"/>
          </a:p>
          <a:p>
            <a:r>
              <a:rPr lang="tr-TR" sz="2000" dirty="0" smtClean="0">
                <a:latin typeface="Arial" charset="0"/>
                <a:ea typeface="ＭＳ Ｐゴシック" charset="-128"/>
                <a:cs typeface="ＭＳ Ｐゴシック" charset="-128"/>
              </a:rPr>
              <a:t> </a:t>
            </a:r>
            <a:endParaRPr lang="tr-TR" sz="2000" dirty="0"/>
          </a:p>
        </p:txBody>
      </p:sp>
      <p:sp>
        <p:nvSpPr>
          <p:cNvPr id="9" name="Dikdörtgen 8"/>
          <p:cNvSpPr/>
          <p:nvPr/>
        </p:nvSpPr>
        <p:spPr>
          <a:xfrm>
            <a:off x="396797" y="3361468"/>
            <a:ext cx="6096000" cy="646331"/>
          </a:xfrm>
          <a:prstGeom prst="rect">
            <a:avLst/>
          </a:prstGeom>
        </p:spPr>
        <p:txBody>
          <a:bodyPr>
            <a:spAutoFit/>
          </a:bodyPr>
          <a:lstStyle/>
          <a:p>
            <a:pPr marL="342900" lvl="1" indent="-342900">
              <a:buFont typeface="Wingdings" panose="05000000000000000000" pitchFamily="2" charset="2"/>
              <a:buChar char="Ø"/>
            </a:pPr>
            <a:r>
              <a:rPr lang="en-US" dirty="0"/>
              <a:t>ADAMTS13 </a:t>
            </a:r>
            <a:r>
              <a:rPr lang="tr-TR" dirty="0"/>
              <a:t>aktivitesinde yetersizlik </a:t>
            </a:r>
            <a:endParaRPr lang="tr-TR" dirty="0" smtClean="0"/>
          </a:p>
          <a:p>
            <a:pPr marL="0" lvl="1"/>
            <a:r>
              <a:rPr lang="tr-TR" dirty="0"/>
              <a:t> </a:t>
            </a:r>
            <a:r>
              <a:rPr lang="tr-TR" dirty="0" smtClean="0"/>
              <a:t>     Ya </a:t>
            </a:r>
            <a:r>
              <a:rPr lang="tr-TR" dirty="0"/>
              <a:t>kalıtsal </a:t>
            </a:r>
            <a:r>
              <a:rPr lang="tr-TR" dirty="0" smtClean="0"/>
              <a:t>Yada </a:t>
            </a:r>
            <a:r>
              <a:rPr lang="tr-TR" dirty="0"/>
              <a:t>edinilmiş olabilir.</a:t>
            </a:r>
          </a:p>
        </p:txBody>
      </p:sp>
      <p:sp>
        <p:nvSpPr>
          <p:cNvPr id="19" name="Dikdörtgen 18"/>
          <p:cNvSpPr/>
          <p:nvPr/>
        </p:nvSpPr>
        <p:spPr>
          <a:xfrm>
            <a:off x="7676010" y="5577160"/>
            <a:ext cx="532518" cy="261610"/>
          </a:xfrm>
          <a:prstGeom prst="rect">
            <a:avLst/>
          </a:prstGeom>
        </p:spPr>
        <p:txBody>
          <a:bodyPr wrap="none">
            <a:spAutoFit/>
          </a:bodyPr>
          <a:lstStyle/>
          <a:p>
            <a:r>
              <a:rPr lang="tr-TR" sz="1100" b="1" dirty="0" smtClean="0"/>
              <a:t>Atipik</a:t>
            </a:r>
            <a:endParaRPr lang="tr-TR" sz="1100" b="1" dirty="0">
              <a:latin typeface="Arial Narrow" panose="020B0606020202030204" pitchFamily="34" charset="0"/>
            </a:endParaRPr>
          </a:p>
        </p:txBody>
      </p:sp>
      <p:sp>
        <p:nvSpPr>
          <p:cNvPr id="20" name="Dikdörtgen 19"/>
          <p:cNvSpPr/>
          <p:nvPr/>
        </p:nvSpPr>
        <p:spPr>
          <a:xfrm>
            <a:off x="9953710" y="5604763"/>
            <a:ext cx="468398" cy="261610"/>
          </a:xfrm>
          <a:prstGeom prst="rect">
            <a:avLst/>
          </a:prstGeom>
        </p:spPr>
        <p:txBody>
          <a:bodyPr wrap="none">
            <a:spAutoFit/>
          </a:bodyPr>
          <a:lstStyle/>
          <a:p>
            <a:r>
              <a:rPr lang="tr-TR" sz="1100" b="1" dirty="0"/>
              <a:t>T</a:t>
            </a:r>
            <a:r>
              <a:rPr lang="tr-TR" sz="1100" b="1" dirty="0" smtClean="0"/>
              <a:t>ipik</a:t>
            </a:r>
            <a:endParaRPr lang="tr-TR" sz="1100" b="1" dirty="0">
              <a:latin typeface="Arial Narrow" panose="020B0606020202030204" pitchFamily="34" charset="0"/>
            </a:endParaRPr>
          </a:p>
        </p:txBody>
      </p:sp>
    </p:spTree>
    <p:extLst>
      <p:ext uri="{BB962C8B-B14F-4D97-AF65-F5344CB8AC3E}">
        <p14:creationId xmlns:p14="http://schemas.microsoft.com/office/powerpoint/2010/main" val="2589164598"/>
      </p:ext>
    </p:extLst>
  </p:cSld>
  <p:clrMapOvr>
    <a:masterClrMapping/>
  </p:clrMapOvr>
  <p:transition advTm="41423"/>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1690688" y="6186299"/>
            <a:ext cx="8153400" cy="477838"/>
          </a:xfrm>
        </p:spPr>
        <p:txBody>
          <a:bodyPr anchor="t">
            <a:normAutofit/>
          </a:bodyPr>
          <a:lstStyle/>
          <a:p>
            <a:pPr algn="r"/>
            <a:r>
              <a:rPr lang="en-US" sz="1800" b="1" i="1" dirty="0">
                <a:solidFill>
                  <a:srgbClr val="FF0000"/>
                </a:solidFill>
                <a:latin typeface="Arial" charset="0"/>
                <a:ea typeface="ＭＳ Ｐゴシック" charset="-128"/>
                <a:cs typeface="ＭＳ Ｐゴシック" charset="-128"/>
              </a:rPr>
              <a:t>VWF ve trombosit </a:t>
            </a:r>
            <a:r>
              <a:rPr lang="tr-TR" sz="1800" b="1" i="1" dirty="0">
                <a:solidFill>
                  <a:srgbClr val="FF0000"/>
                </a:solidFill>
                <a:latin typeface="Arial" charset="0"/>
                <a:ea typeface="ＭＳ Ｐゴシック" charset="-128"/>
                <a:cs typeface="ＭＳ Ｐゴシック" charset="-128"/>
              </a:rPr>
              <a:t>Adezyonu </a:t>
            </a:r>
            <a:r>
              <a:rPr lang="tr-TR" sz="1800" b="1" i="1" dirty="0" smtClean="0">
                <a:solidFill>
                  <a:srgbClr val="FF0000"/>
                </a:solidFill>
                <a:latin typeface="Arial" charset="0"/>
                <a:ea typeface="ＭＳ Ｐゴシック" charset="-128"/>
                <a:cs typeface="ＭＳ Ｐゴシック" charset="-128"/>
              </a:rPr>
              <a:t>ve</a:t>
            </a:r>
            <a:r>
              <a:rPr lang="en-US" sz="1800" b="1" i="1" dirty="0" smtClean="0">
                <a:solidFill>
                  <a:srgbClr val="FF0000"/>
                </a:solidFill>
                <a:cs typeface="Arial"/>
              </a:rPr>
              <a:t> </a:t>
            </a:r>
            <a:r>
              <a:rPr lang="en-US" sz="1800" b="1" i="1" dirty="0">
                <a:solidFill>
                  <a:srgbClr val="FF0000"/>
                </a:solidFill>
                <a:latin typeface="+mn-lt"/>
                <a:cs typeface="Arial"/>
              </a:rPr>
              <a:t>ADAMTS13</a:t>
            </a:r>
            <a:endParaRPr lang="en-US" sz="1800" b="1" i="1" dirty="0">
              <a:solidFill>
                <a:srgbClr val="FF0000"/>
              </a:solidFill>
              <a:latin typeface="+mn-lt"/>
              <a:ea typeface="ＭＳ Ｐゴシック" charset="-128"/>
              <a:cs typeface="ＭＳ Ｐゴシック" charset="-128"/>
            </a:endParaRPr>
          </a:p>
        </p:txBody>
      </p:sp>
      <p:grpSp>
        <p:nvGrpSpPr>
          <p:cNvPr id="2" name="Group 3"/>
          <p:cNvGrpSpPr>
            <a:grpSpLocks/>
          </p:cNvGrpSpPr>
          <p:nvPr/>
        </p:nvGrpSpPr>
        <p:grpSpPr bwMode="auto">
          <a:xfrm>
            <a:off x="3778252" y="4102974"/>
            <a:ext cx="1377951" cy="1774825"/>
            <a:chOff x="1623" y="2245"/>
            <a:chExt cx="868" cy="1118"/>
          </a:xfrm>
        </p:grpSpPr>
        <p:grpSp>
          <p:nvGrpSpPr>
            <p:cNvPr id="3" name="Group 4"/>
            <p:cNvGrpSpPr>
              <a:grpSpLocks/>
            </p:cNvGrpSpPr>
            <p:nvPr/>
          </p:nvGrpSpPr>
          <p:grpSpPr bwMode="auto">
            <a:xfrm>
              <a:off x="1643" y="2245"/>
              <a:ext cx="837" cy="827"/>
              <a:chOff x="1643" y="2245"/>
              <a:chExt cx="837" cy="827"/>
            </a:xfrm>
          </p:grpSpPr>
          <p:sp>
            <p:nvSpPr>
              <p:cNvPr id="37477" name="Freeform 5"/>
              <p:cNvSpPr>
                <a:spLocks/>
              </p:cNvSpPr>
              <p:nvPr/>
            </p:nvSpPr>
            <p:spPr bwMode="auto">
              <a:xfrm>
                <a:off x="1643" y="2245"/>
                <a:ext cx="837" cy="667"/>
              </a:xfrm>
              <a:custGeom>
                <a:avLst/>
                <a:gdLst>
                  <a:gd name="T0" fmla="*/ 0 w 837"/>
                  <a:gd name="T1" fmla="*/ 667 h 667"/>
                  <a:gd name="T2" fmla="*/ 837 w 837"/>
                  <a:gd name="T3" fmla="*/ 230 h 667"/>
                  <a:gd name="T4" fmla="*/ 0 60000 65536"/>
                  <a:gd name="T5" fmla="*/ 0 60000 65536"/>
                  <a:gd name="T6" fmla="*/ 0 w 837"/>
                  <a:gd name="T7" fmla="*/ 0 h 667"/>
                  <a:gd name="T8" fmla="*/ 837 w 837"/>
                  <a:gd name="T9" fmla="*/ 667 h 667"/>
                </a:gdLst>
                <a:ahLst/>
                <a:cxnLst>
                  <a:cxn ang="T4">
                    <a:pos x="T0" y="T1"/>
                  </a:cxn>
                  <a:cxn ang="T5">
                    <a:pos x="T2" y="T3"/>
                  </a:cxn>
                </a:cxnLst>
                <a:rect l="T6" t="T7" r="T8" b="T9"/>
                <a:pathLst>
                  <a:path w="837" h="667">
                    <a:moveTo>
                      <a:pt x="0" y="667"/>
                    </a:moveTo>
                    <a:cubicBezTo>
                      <a:pt x="48" y="283"/>
                      <a:pt x="245" y="0"/>
                      <a:pt x="837" y="230"/>
                    </a:cubicBezTo>
                  </a:path>
                </a:pathLst>
              </a:custGeom>
              <a:noFill/>
              <a:ln w="19050">
                <a:solidFill>
                  <a:srgbClr val="FFFFFF"/>
                </a:solidFill>
                <a:round/>
                <a:headEnd/>
                <a:tailEnd type="stealth" w="med" len="lg"/>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nvGrpSpPr>
              <p:cNvPr id="4" name="Group 6"/>
              <p:cNvGrpSpPr>
                <a:grpSpLocks/>
              </p:cNvGrpSpPr>
              <p:nvPr/>
            </p:nvGrpSpPr>
            <p:grpSpPr bwMode="auto">
              <a:xfrm>
                <a:off x="1798" y="2520"/>
                <a:ext cx="598" cy="112"/>
                <a:chOff x="290" y="1936"/>
                <a:chExt cx="598" cy="112"/>
              </a:xfrm>
            </p:grpSpPr>
            <p:sp>
              <p:nvSpPr>
                <p:cNvPr id="37516" name="Freeform 7"/>
                <p:cNvSpPr>
                  <a:spLocks/>
                </p:cNvSpPr>
                <p:nvPr/>
              </p:nvSpPr>
              <p:spPr bwMode="auto">
                <a:xfrm>
                  <a:off x="290" y="1968"/>
                  <a:ext cx="598" cy="36"/>
                </a:xfrm>
                <a:custGeom>
                  <a:avLst/>
                  <a:gdLst>
                    <a:gd name="T0" fmla="*/ 0 w 598"/>
                    <a:gd name="T1" fmla="*/ 36 h 36"/>
                    <a:gd name="T2" fmla="*/ 136 w 598"/>
                    <a:gd name="T3" fmla="*/ 6 h 36"/>
                    <a:gd name="T4" fmla="*/ 224 w 598"/>
                    <a:gd name="T5" fmla="*/ 4 h 36"/>
                    <a:gd name="T6" fmla="*/ 316 w 598"/>
                    <a:gd name="T7" fmla="*/ 18 h 36"/>
                    <a:gd name="T8" fmla="*/ 408 w 598"/>
                    <a:gd name="T9" fmla="*/ 34 h 36"/>
                    <a:gd name="T10" fmla="*/ 478 w 598"/>
                    <a:gd name="T11" fmla="*/ 30 h 36"/>
                    <a:gd name="T12" fmla="*/ 598 w 598"/>
                    <a:gd name="T13" fmla="*/ 20 h 36"/>
                    <a:gd name="T14" fmla="*/ 0 60000 65536"/>
                    <a:gd name="T15" fmla="*/ 0 60000 65536"/>
                    <a:gd name="T16" fmla="*/ 0 60000 65536"/>
                    <a:gd name="T17" fmla="*/ 0 60000 65536"/>
                    <a:gd name="T18" fmla="*/ 0 60000 65536"/>
                    <a:gd name="T19" fmla="*/ 0 60000 65536"/>
                    <a:gd name="T20" fmla="*/ 0 60000 65536"/>
                    <a:gd name="T21" fmla="*/ 0 w 598"/>
                    <a:gd name="T22" fmla="*/ 0 h 36"/>
                    <a:gd name="T23" fmla="*/ 598 w 598"/>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a:solidFill>
                    <a:schemeClr val="tx1"/>
                  </a:solidFill>
                  <a:round/>
                  <a:headEnd/>
                  <a:tailEnd/>
                </a:ln>
              </p:spPr>
              <p:txBody>
                <a:bodyPr wrap="none" anchor="ct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nvGrpSpPr>
                <p:cNvPr id="5" name="Group 8"/>
                <p:cNvGrpSpPr>
                  <a:grpSpLocks/>
                </p:cNvGrpSpPr>
                <p:nvPr/>
              </p:nvGrpSpPr>
              <p:grpSpPr bwMode="auto">
                <a:xfrm>
                  <a:off x="324" y="1936"/>
                  <a:ext cx="544" cy="112"/>
                  <a:chOff x="324" y="1872"/>
                  <a:chExt cx="544" cy="112"/>
                </a:xfrm>
              </p:grpSpPr>
              <p:sp>
                <p:nvSpPr>
                  <p:cNvPr id="37518" name="Freeform 9"/>
                  <p:cNvSpPr>
                    <a:spLocks/>
                  </p:cNvSpPr>
                  <p:nvPr/>
                </p:nvSpPr>
                <p:spPr bwMode="auto">
                  <a:xfrm>
                    <a:off x="492" y="1872"/>
                    <a:ext cx="48" cy="56"/>
                  </a:xfrm>
                  <a:custGeom>
                    <a:avLst/>
                    <a:gdLst>
                      <a:gd name="T0" fmla="*/ 48 w 48"/>
                      <a:gd name="T1" fmla="*/ 32 h 56"/>
                      <a:gd name="T2" fmla="*/ 40 w 48"/>
                      <a:gd name="T3" fmla="*/ 48 h 56"/>
                      <a:gd name="T4" fmla="*/ 24 w 48"/>
                      <a:gd name="T5" fmla="*/ 56 h 56"/>
                      <a:gd name="T6" fmla="*/ 24 w 48"/>
                      <a:gd name="T7" fmla="*/ 56 h 56"/>
                      <a:gd name="T8" fmla="*/ 8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8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8" y="48"/>
                        </a:lnTo>
                        <a:lnTo>
                          <a:pt x="0" y="24"/>
                        </a:lnTo>
                        <a:lnTo>
                          <a:pt x="8" y="8"/>
                        </a:lnTo>
                        <a:lnTo>
                          <a:pt x="24" y="0"/>
                        </a:lnTo>
                        <a:lnTo>
                          <a:pt x="48"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519" name="Freeform 10"/>
                  <p:cNvSpPr>
                    <a:spLocks/>
                  </p:cNvSpPr>
                  <p:nvPr/>
                </p:nvSpPr>
                <p:spPr bwMode="auto">
                  <a:xfrm>
                    <a:off x="652" y="1928"/>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16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16"/>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520" name="Freeform 11"/>
                  <p:cNvSpPr>
                    <a:spLocks/>
                  </p:cNvSpPr>
                  <p:nvPr/>
                </p:nvSpPr>
                <p:spPr bwMode="auto">
                  <a:xfrm>
                    <a:off x="820" y="1888"/>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521" name="Freeform 12"/>
                  <p:cNvSpPr>
                    <a:spLocks/>
                  </p:cNvSpPr>
                  <p:nvPr/>
                </p:nvSpPr>
                <p:spPr bwMode="auto">
                  <a:xfrm>
                    <a:off x="412" y="1888"/>
                    <a:ext cx="48" cy="48"/>
                  </a:xfrm>
                  <a:custGeom>
                    <a:avLst/>
                    <a:gdLst>
                      <a:gd name="T0" fmla="*/ 48 w 48"/>
                      <a:gd name="T1" fmla="*/ 24 h 48"/>
                      <a:gd name="T2" fmla="*/ 40 w 48"/>
                      <a:gd name="T3" fmla="*/ 40 h 48"/>
                      <a:gd name="T4" fmla="*/ 16 w 48"/>
                      <a:gd name="T5" fmla="*/ 48 h 48"/>
                      <a:gd name="T6" fmla="*/ 16 w 48"/>
                      <a:gd name="T7" fmla="*/ 48 h 48"/>
                      <a:gd name="T8" fmla="*/ 0 w 48"/>
                      <a:gd name="T9" fmla="*/ 40 h 48"/>
                      <a:gd name="T10" fmla="*/ 0 w 48"/>
                      <a:gd name="T11" fmla="*/ 24 h 48"/>
                      <a:gd name="T12" fmla="*/ 0 w 48"/>
                      <a:gd name="T13" fmla="*/ 24 h 48"/>
                      <a:gd name="T14" fmla="*/ 8 w 48"/>
                      <a:gd name="T15" fmla="*/ 0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16" y="48"/>
                        </a:lnTo>
                        <a:lnTo>
                          <a:pt x="0" y="40"/>
                        </a:lnTo>
                        <a:lnTo>
                          <a:pt x="0" y="24"/>
                        </a:lnTo>
                        <a:lnTo>
                          <a:pt x="8" y="0"/>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522" name="Freeform 13"/>
                  <p:cNvSpPr>
                    <a:spLocks/>
                  </p:cNvSpPr>
                  <p:nvPr/>
                </p:nvSpPr>
                <p:spPr bwMode="auto">
                  <a:xfrm>
                    <a:off x="572" y="1912"/>
                    <a:ext cx="48" cy="48"/>
                  </a:xfrm>
                  <a:custGeom>
                    <a:avLst/>
                    <a:gdLst>
                      <a:gd name="T0" fmla="*/ 48 w 48"/>
                      <a:gd name="T1" fmla="*/ 24 h 48"/>
                      <a:gd name="T2" fmla="*/ 40 w 48"/>
                      <a:gd name="T3" fmla="*/ 48 h 48"/>
                      <a:gd name="T4" fmla="*/ 24 w 48"/>
                      <a:gd name="T5" fmla="*/ 48 h 48"/>
                      <a:gd name="T6" fmla="*/ 24 w 48"/>
                      <a:gd name="T7" fmla="*/ 48 h 48"/>
                      <a:gd name="T8" fmla="*/ 0 w 48"/>
                      <a:gd name="T9" fmla="*/ 40 h 48"/>
                      <a:gd name="T10" fmla="*/ 0 w 48"/>
                      <a:gd name="T11" fmla="*/ 24 h 48"/>
                      <a:gd name="T12" fmla="*/ 0 w 48"/>
                      <a:gd name="T13" fmla="*/ 24 h 48"/>
                      <a:gd name="T14" fmla="*/ 8 w 48"/>
                      <a:gd name="T15" fmla="*/ 8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0" y="40"/>
                        </a:lnTo>
                        <a:lnTo>
                          <a:pt x="0" y="24"/>
                        </a:lnTo>
                        <a:lnTo>
                          <a:pt x="8" y="8"/>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523" name="Freeform 14"/>
                  <p:cNvSpPr>
                    <a:spLocks/>
                  </p:cNvSpPr>
                  <p:nvPr/>
                </p:nvSpPr>
                <p:spPr bwMode="auto">
                  <a:xfrm>
                    <a:off x="324" y="1912"/>
                    <a:ext cx="48" cy="48"/>
                  </a:xfrm>
                  <a:custGeom>
                    <a:avLst/>
                    <a:gdLst>
                      <a:gd name="T0" fmla="*/ 48 w 48"/>
                      <a:gd name="T1" fmla="*/ 24 h 48"/>
                      <a:gd name="T2" fmla="*/ 40 w 48"/>
                      <a:gd name="T3" fmla="*/ 40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0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24" y="48"/>
                        </a:lnTo>
                        <a:lnTo>
                          <a:pt x="8" y="40"/>
                        </a:lnTo>
                        <a:lnTo>
                          <a:pt x="0" y="24"/>
                        </a:lnTo>
                        <a:lnTo>
                          <a:pt x="8" y="0"/>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524" name="Freeform 15"/>
                  <p:cNvSpPr>
                    <a:spLocks/>
                  </p:cNvSpPr>
                  <p:nvPr/>
                </p:nvSpPr>
                <p:spPr bwMode="auto">
                  <a:xfrm>
                    <a:off x="732" y="1920"/>
                    <a:ext cx="48" cy="48"/>
                  </a:xfrm>
                  <a:custGeom>
                    <a:avLst/>
                    <a:gdLst>
                      <a:gd name="T0" fmla="*/ 48 w 48"/>
                      <a:gd name="T1" fmla="*/ 24 h 48"/>
                      <a:gd name="T2" fmla="*/ 40 w 48"/>
                      <a:gd name="T3" fmla="*/ 48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8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8" y="40"/>
                        </a:lnTo>
                        <a:lnTo>
                          <a:pt x="0" y="24"/>
                        </a:lnTo>
                        <a:lnTo>
                          <a:pt x="8" y="8"/>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grpSp>
            <p:nvGrpSpPr>
              <p:cNvPr id="6" name="Group 16"/>
              <p:cNvGrpSpPr>
                <a:grpSpLocks/>
              </p:cNvGrpSpPr>
              <p:nvPr/>
            </p:nvGrpSpPr>
            <p:grpSpPr bwMode="auto">
              <a:xfrm rot="2700000">
                <a:off x="1770" y="2612"/>
                <a:ext cx="536" cy="384"/>
                <a:chOff x="540" y="1270"/>
                <a:chExt cx="536" cy="384"/>
              </a:xfrm>
            </p:grpSpPr>
            <p:grpSp>
              <p:nvGrpSpPr>
                <p:cNvPr id="7" name="Group 17"/>
                <p:cNvGrpSpPr>
                  <a:grpSpLocks/>
                </p:cNvGrpSpPr>
                <p:nvPr/>
              </p:nvGrpSpPr>
              <p:grpSpPr bwMode="auto">
                <a:xfrm>
                  <a:off x="540" y="1270"/>
                  <a:ext cx="536" cy="384"/>
                  <a:chOff x="540" y="2248"/>
                  <a:chExt cx="536" cy="384"/>
                </a:xfrm>
              </p:grpSpPr>
              <p:sp>
                <p:nvSpPr>
                  <p:cNvPr id="37500" name="Freeform 18"/>
                  <p:cNvSpPr>
                    <a:spLocks/>
                  </p:cNvSpPr>
                  <p:nvPr/>
                </p:nvSpPr>
                <p:spPr bwMode="auto">
                  <a:xfrm>
                    <a:off x="932" y="2416"/>
                    <a:ext cx="144" cy="40"/>
                  </a:xfrm>
                  <a:custGeom>
                    <a:avLst/>
                    <a:gdLst>
                      <a:gd name="T0" fmla="*/ 144 w 144"/>
                      <a:gd name="T1" fmla="*/ 16 h 40"/>
                      <a:gd name="T2" fmla="*/ 144 w 144"/>
                      <a:gd name="T3" fmla="*/ 24 h 40"/>
                      <a:gd name="T4" fmla="*/ 128 w 144"/>
                      <a:gd name="T5" fmla="*/ 32 h 40"/>
                      <a:gd name="T6" fmla="*/ 104 w 144"/>
                      <a:gd name="T7" fmla="*/ 32 h 40"/>
                      <a:gd name="T8" fmla="*/ 72 w 144"/>
                      <a:gd name="T9" fmla="*/ 40 h 40"/>
                      <a:gd name="T10" fmla="*/ 72 w 144"/>
                      <a:gd name="T11" fmla="*/ 40 h 40"/>
                      <a:gd name="T12" fmla="*/ 40 w 144"/>
                      <a:gd name="T13" fmla="*/ 32 h 40"/>
                      <a:gd name="T14" fmla="*/ 16 w 144"/>
                      <a:gd name="T15" fmla="*/ 32 h 40"/>
                      <a:gd name="T16" fmla="*/ 0 w 144"/>
                      <a:gd name="T17" fmla="*/ 24 h 40"/>
                      <a:gd name="T18" fmla="*/ 0 w 144"/>
                      <a:gd name="T19" fmla="*/ 16 h 40"/>
                      <a:gd name="T20" fmla="*/ 0 w 144"/>
                      <a:gd name="T21" fmla="*/ 16 h 40"/>
                      <a:gd name="T22" fmla="*/ 0 w 144"/>
                      <a:gd name="T23" fmla="*/ 8 h 40"/>
                      <a:gd name="T24" fmla="*/ 16 w 144"/>
                      <a:gd name="T25" fmla="*/ 0 h 40"/>
                      <a:gd name="T26" fmla="*/ 40 w 144"/>
                      <a:gd name="T27" fmla="*/ 0 h 40"/>
                      <a:gd name="T28" fmla="*/ 72 w 144"/>
                      <a:gd name="T29" fmla="*/ 0 h 40"/>
                      <a:gd name="T30" fmla="*/ 72 w 144"/>
                      <a:gd name="T31" fmla="*/ 0 h 40"/>
                      <a:gd name="T32" fmla="*/ 104 w 144"/>
                      <a:gd name="T33" fmla="*/ 0 h 40"/>
                      <a:gd name="T34" fmla="*/ 128 w 144"/>
                      <a:gd name="T35" fmla="*/ 0 h 40"/>
                      <a:gd name="T36" fmla="*/ 144 w 144"/>
                      <a:gd name="T37" fmla="*/ 8 h 40"/>
                      <a:gd name="T38" fmla="*/ 144 w 144"/>
                      <a:gd name="T39" fmla="*/ 16 h 4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4"/>
                      <a:gd name="T61" fmla="*/ 0 h 40"/>
                      <a:gd name="T62" fmla="*/ 144 w 144"/>
                      <a:gd name="T63" fmla="*/ 40 h 4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4" h="40">
                        <a:moveTo>
                          <a:pt x="144" y="16"/>
                        </a:moveTo>
                        <a:lnTo>
                          <a:pt x="144" y="24"/>
                        </a:lnTo>
                        <a:lnTo>
                          <a:pt x="128" y="32"/>
                        </a:lnTo>
                        <a:lnTo>
                          <a:pt x="104" y="32"/>
                        </a:lnTo>
                        <a:lnTo>
                          <a:pt x="72" y="40"/>
                        </a:lnTo>
                        <a:lnTo>
                          <a:pt x="40" y="32"/>
                        </a:lnTo>
                        <a:lnTo>
                          <a:pt x="16" y="32"/>
                        </a:lnTo>
                        <a:lnTo>
                          <a:pt x="0" y="24"/>
                        </a:lnTo>
                        <a:lnTo>
                          <a:pt x="0" y="16"/>
                        </a:lnTo>
                        <a:lnTo>
                          <a:pt x="0" y="8"/>
                        </a:lnTo>
                        <a:lnTo>
                          <a:pt x="16" y="0"/>
                        </a:lnTo>
                        <a:lnTo>
                          <a:pt x="40" y="0"/>
                        </a:lnTo>
                        <a:lnTo>
                          <a:pt x="72" y="0"/>
                        </a:lnTo>
                        <a:lnTo>
                          <a:pt x="104" y="0"/>
                        </a:lnTo>
                        <a:lnTo>
                          <a:pt x="128" y="0"/>
                        </a:lnTo>
                        <a:lnTo>
                          <a:pt x="144" y="8"/>
                        </a:lnTo>
                        <a:lnTo>
                          <a:pt x="144"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501" name="Freeform 19"/>
                  <p:cNvSpPr>
                    <a:spLocks/>
                  </p:cNvSpPr>
                  <p:nvPr/>
                </p:nvSpPr>
                <p:spPr bwMode="auto">
                  <a:xfrm>
                    <a:off x="892" y="2496"/>
                    <a:ext cx="112" cy="80"/>
                  </a:xfrm>
                  <a:custGeom>
                    <a:avLst/>
                    <a:gdLst>
                      <a:gd name="T0" fmla="*/ 112 w 112"/>
                      <a:gd name="T1" fmla="*/ 80 h 80"/>
                      <a:gd name="T2" fmla="*/ 80 w 112"/>
                      <a:gd name="T3" fmla="*/ 80 h 80"/>
                      <a:gd name="T4" fmla="*/ 40 w 112"/>
                      <a:gd name="T5" fmla="*/ 56 h 80"/>
                      <a:gd name="T6" fmla="*/ 40 w 112"/>
                      <a:gd name="T7" fmla="*/ 56 h 80"/>
                      <a:gd name="T8" fmla="*/ 16 w 112"/>
                      <a:gd name="T9" fmla="*/ 40 h 80"/>
                      <a:gd name="T10" fmla="*/ 8 w 112"/>
                      <a:gd name="T11" fmla="*/ 24 h 80"/>
                      <a:gd name="T12" fmla="*/ 0 w 112"/>
                      <a:gd name="T13" fmla="*/ 8 h 80"/>
                      <a:gd name="T14" fmla="*/ 8 w 112"/>
                      <a:gd name="T15" fmla="*/ 0 h 80"/>
                      <a:gd name="T16" fmla="*/ 8 w 112"/>
                      <a:gd name="T17" fmla="*/ 0 h 80"/>
                      <a:gd name="T18" fmla="*/ 32 w 112"/>
                      <a:gd name="T19" fmla="*/ 0 h 80"/>
                      <a:gd name="T20" fmla="*/ 72 w 112"/>
                      <a:gd name="T21" fmla="*/ 24 h 80"/>
                      <a:gd name="T22" fmla="*/ 72 w 112"/>
                      <a:gd name="T23" fmla="*/ 24 h 80"/>
                      <a:gd name="T24" fmla="*/ 96 w 112"/>
                      <a:gd name="T25" fmla="*/ 40 h 80"/>
                      <a:gd name="T26" fmla="*/ 104 w 112"/>
                      <a:gd name="T27" fmla="*/ 56 h 80"/>
                      <a:gd name="T28" fmla="*/ 112 w 112"/>
                      <a:gd name="T29" fmla="*/ 72 h 80"/>
                      <a:gd name="T30" fmla="*/ 112 w 112"/>
                      <a:gd name="T31" fmla="*/ 80 h 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80"/>
                      <a:gd name="T50" fmla="*/ 112 w 112"/>
                      <a:gd name="T51" fmla="*/ 80 h 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80">
                        <a:moveTo>
                          <a:pt x="112" y="80"/>
                        </a:moveTo>
                        <a:lnTo>
                          <a:pt x="80" y="80"/>
                        </a:lnTo>
                        <a:lnTo>
                          <a:pt x="40" y="56"/>
                        </a:lnTo>
                        <a:lnTo>
                          <a:pt x="16" y="40"/>
                        </a:lnTo>
                        <a:lnTo>
                          <a:pt x="8" y="24"/>
                        </a:lnTo>
                        <a:lnTo>
                          <a:pt x="0" y="8"/>
                        </a:lnTo>
                        <a:lnTo>
                          <a:pt x="8" y="0"/>
                        </a:lnTo>
                        <a:lnTo>
                          <a:pt x="32" y="0"/>
                        </a:lnTo>
                        <a:lnTo>
                          <a:pt x="72" y="24"/>
                        </a:lnTo>
                        <a:lnTo>
                          <a:pt x="96" y="40"/>
                        </a:lnTo>
                        <a:lnTo>
                          <a:pt x="104" y="56"/>
                        </a:lnTo>
                        <a:lnTo>
                          <a:pt x="112" y="72"/>
                        </a:lnTo>
                        <a:lnTo>
                          <a:pt x="112" y="8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502" name="Freeform 20"/>
                  <p:cNvSpPr>
                    <a:spLocks/>
                  </p:cNvSpPr>
                  <p:nvPr/>
                </p:nvSpPr>
                <p:spPr bwMode="auto">
                  <a:xfrm>
                    <a:off x="780" y="2248"/>
                    <a:ext cx="48" cy="104"/>
                  </a:xfrm>
                  <a:custGeom>
                    <a:avLst/>
                    <a:gdLst>
                      <a:gd name="T0" fmla="*/ 24 w 48"/>
                      <a:gd name="T1" fmla="*/ 104 h 104"/>
                      <a:gd name="T2" fmla="*/ 8 w 48"/>
                      <a:gd name="T3" fmla="*/ 88 h 104"/>
                      <a:gd name="T4" fmla="*/ 0 w 48"/>
                      <a:gd name="T5" fmla="*/ 56 h 104"/>
                      <a:gd name="T6" fmla="*/ 0 w 48"/>
                      <a:gd name="T7" fmla="*/ 56 h 104"/>
                      <a:gd name="T8" fmla="*/ 8 w 48"/>
                      <a:gd name="T9" fmla="*/ 16 h 104"/>
                      <a:gd name="T10" fmla="*/ 24 w 48"/>
                      <a:gd name="T11" fmla="*/ 0 h 104"/>
                      <a:gd name="T12" fmla="*/ 24 w 48"/>
                      <a:gd name="T13" fmla="*/ 0 h 104"/>
                      <a:gd name="T14" fmla="*/ 40 w 48"/>
                      <a:gd name="T15" fmla="*/ 16 h 104"/>
                      <a:gd name="T16" fmla="*/ 48 w 48"/>
                      <a:gd name="T17" fmla="*/ 56 h 104"/>
                      <a:gd name="T18" fmla="*/ 48 w 48"/>
                      <a:gd name="T19" fmla="*/ 56 h 104"/>
                      <a:gd name="T20" fmla="*/ 40 w 48"/>
                      <a:gd name="T21" fmla="*/ 88 h 104"/>
                      <a:gd name="T22" fmla="*/ 24 w 48"/>
                      <a:gd name="T23" fmla="*/ 104 h 1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104"/>
                      <a:gd name="T38" fmla="*/ 48 w 48"/>
                      <a:gd name="T39" fmla="*/ 104 h 1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104">
                        <a:moveTo>
                          <a:pt x="24" y="104"/>
                        </a:moveTo>
                        <a:lnTo>
                          <a:pt x="8" y="88"/>
                        </a:lnTo>
                        <a:lnTo>
                          <a:pt x="0" y="56"/>
                        </a:lnTo>
                        <a:lnTo>
                          <a:pt x="8" y="16"/>
                        </a:lnTo>
                        <a:lnTo>
                          <a:pt x="24" y="0"/>
                        </a:lnTo>
                        <a:lnTo>
                          <a:pt x="40" y="16"/>
                        </a:lnTo>
                        <a:lnTo>
                          <a:pt x="48" y="56"/>
                        </a:lnTo>
                        <a:lnTo>
                          <a:pt x="40" y="88"/>
                        </a:lnTo>
                        <a:lnTo>
                          <a:pt x="24" y="104"/>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503" name="Freeform 21"/>
                  <p:cNvSpPr>
                    <a:spLocks/>
                  </p:cNvSpPr>
                  <p:nvPr/>
                </p:nvSpPr>
                <p:spPr bwMode="auto">
                  <a:xfrm>
                    <a:off x="540" y="2416"/>
                    <a:ext cx="152" cy="40"/>
                  </a:xfrm>
                  <a:custGeom>
                    <a:avLst/>
                    <a:gdLst>
                      <a:gd name="T0" fmla="*/ 152 w 152"/>
                      <a:gd name="T1" fmla="*/ 24 h 40"/>
                      <a:gd name="T2" fmla="*/ 144 w 152"/>
                      <a:gd name="T3" fmla="*/ 32 h 40"/>
                      <a:gd name="T4" fmla="*/ 128 w 152"/>
                      <a:gd name="T5" fmla="*/ 32 h 40"/>
                      <a:gd name="T6" fmla="*/ 104 w 152"/>
                      <a:gd name="T7" fmla="*/ 40 h 40"/>
                      <a:gd name="T8" fmla="*/ 80 w 152"/>
                      <a:gd name="T9" fmla="*/ 40 h 40"/>
                      <a:gd name="T10" fmla="*/ 80 w 152"/>
                      <a:gd name="T11" fmla="*/ 40 h 40"/>
                      <a:gd name="T12" fmla="*/ 48 w 152"/>
                      <a:gd name="T13" fmla="*/ 40 h 40"/>
                      <a:gd name="T14" fmla="*/ 24 w 152"/>
                      <a:gd name="T15" fmla="*/ 32 h 40"/>
                      <a:gd name="T16" fmla="*/ 8 w 152"/>
                      <a:gd name="T17" fmla="*/ 32 h 40"/>
                      <a:gd name="T18" fmla="*/ 0 w 152"/>
                      <a:gd name="T19" fmla="*/ 24 h 40"/>
                      <a:gd name="T20" fmla="*/ 0 w 152"/>
                      <a:gd name="T21" fmla="*/ 24 h 40"/>
                      <a:gd name="T22" fmla="*/ 8 w 152"/>
                      <a:gd name="T23" fmla="*/ 16 h 40"/>
                      <a:gd name="T24" fmla="*/ 24 w 152"/>
                      <a:gd name="T25" fmla="*/ 8 h 40"/>
                      <a:gd name="T26" fmla="*/ 48 w 152"/>
                      <a:gd name="T27" fmla="*/ 0 h 40"/>
                      <a:gd name="T28" fmla="*/ 80 w 152"/>
                      <a:gd name="T29" fmla="*/ 0 h 40"/>
                      <a:gd name="T30" fmla="*/ 80 w 152"/>
                      <a:gd name="T31" fmla="*/ 0 h 40"/>
                      <a:gd name="T32" fmla="*/ 104 w 152"/>
                      <a:gd name="T33" fmla="*/ 0 h 40"/>
                      <a:gd name="T34" fmla="*/ 128 w 152"/>
                      <a:gd name="T35" fmla="*/ 8 h 40"/>
                      <a:gd name="T36" fmla="*/ 144 w 152"/>
                      <a:gd name="T37" fmla="*/ 16 h 40"/>
                      <a:gd name="T38" fmla="*/ 152 w 152"/>
                      <a:gd name="T39" fmla="*/ 24 h 4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52"/>
                      <a:gd name="T61" fmla="*/ 0 h 40"/>
                      <a:gd name="T62" fmla="*/ 152 w 152"/>
                      <a:gd name="T63" fmla="*/ 40 h 4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52" h="40">
                        <a:moveTo>
                          <a:pt x="152" y="24"/>
                        </a:moveTo>
                        <a:lnTo>
                          <a:pt x="144" y="32"/>
                        </a:lnTo>
                        <a:lnTo>
                          <a:pt x="128" y="32"/>
                        </a:lnTo>
                        <a:lnTo>
                          <a:pt x="104" y="40"/>
                        </a:lnTo>
                        <a:lnTo>
                          <a:pt x="80" y="40"/>
                        </a:lnTo>
                        <a:lnTo>
                          <a:pt x="48" y="40"/>
                        </a:lnTo>
                        <a:lnTo>
                          <a:pt x="24" y="32"/>
                        </a:lnTo>
                        <a:lnTo>
                          <a:pt x="8" y="32"/>
                        </a:lnTo>
                        <a:lnTo>
                          <a:pt x="0" y="24"/>
                        </a:lnTo>
                        <a:lnTo>
                          <a:pt x="8" y="16"/>
                        </a:lnTo>
                        <a:lnTo>
                          <a:pt x="24" y="8"/>
                        </a:lnTo>
                        <a:lnTo>
                          <a:pt x="48" y="0"/>
                        </a:lnTo>
                        <a:lnTo>
                          <a:pt x="80" y="0"/>
                        </a:lnTo>
                        <a:lnTo>
                          <a:pt x="104" y="0"/>
                        </a:lnTo>
                        <a:lnTo>
                          <a:pt x="128" y="8"/>
                        </a:lnTo>
                        <a:lnTo>
                          <a:pt x="144" y="16"/>
                        </a:lnTo>
                        <a:lnTo>
                          <a:pt x="152" y="24"/>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504" name="Freeform 22"/>
                  <p:cNvSpPr>
                    <a:spLocks/>
                  </p:cNvSpPr>
                  <p:nvPr/>
                </p:nvSpPr>
                <p:spPr bwMode="auto">
                  <a:xfrm>
                    <a:off x="780" y="2520"/>
                    <a:ext cx="48" cy="112"/>
                  </a:xfrm>
                  <a:custGeom>
                    <a:avLst/>
                    <a:gdLst>
                      <a:gd name="T0" fmla="*/ 24 w 48"/>
                      <a:gd name="T1" fmla="*/ 112 h 112"/>
                      <a:gd name="T2" fmla="*/ 8 w 48"/>
                      <a:gd name="T3" fmla="*/ 96 h 112"/>
                      <a:gd name="T4" fmla="*/ 0 w 48"/>
                      <a:gd name="T5" fmla="*/ 56 h 112"/>
                      <a:gd name="T6" fmla="*/ 0 w 48"/>
                      <a:gd name="T7" fmla="*/ 56 h 112"/>
                      <a:gd name="T8" fmla="*/ 8 w 48"/>
                      <a:gd name="T9" fmla="*/ 16 h 112"/>
                      <a:gd name="T10" fmla="*/ 24 w 48"/>
                      <a:gd name="T11" fmla="*/ 0 h 112"/>
                      <a:gd name="T12" fmla="*/ 24 w 48"/>
                      <a:gd name="T13" fmla="*/ 0 h 112"/>
                      <a:gd name="T14" fmla="*/ 40 w 48"/>
                      <a:gd name="T15" fmla="*/ 16 h 112"/>
                      <a:gd name="T16" fmla="*/ 48 w 48"/>
                      <a:gd name="T17" fmla="*/ 56 h 112"/>
                      <a:gd name="T18" fmla="*/ 48 w 48"/>
                      <a:gd name="T19" fmla="*/ 56 h 112"/>
                      <a:gd name="T20" fmla="*/ 40 w 48"/>
                      <a:gd name="T21" fmla="*/ 96 h 112"/>
                      <a:gd name="T22" fmla="*/ 24 w 48"/>
                      <a:gd name="T23" fmla="*/ 112 h 1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112"/>
                      <a:gd name="T38" fmla="*/ 48 w 48"/>
                      <a:gd name="T39" fmla="*/ 112 h 1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112">
                        <a:moveTo>
                          <a:pt x="24" y="112"/>
                        </a:moveTo>
                        <a:lnTo>
                          <a:pt x="8" y="96"/>
                        </a:lnTo>
                        <a:lnTo>
                          <a:pt x="0" y="56"/>
                        </a:lnTo>
                        <a:lnTo>
                          <a:pt x="8" y="16"/>
                        </a:lnTo>
                        <a:lnTo>
                          <a:pt x="24" y="0"/>
                        </a:lnTo>
                        <a:lnTo>
                          <a:pt x="40" y="16"/>
                        </a:lnTo>
                        <a:lnTo>
                          <a:pt x="48" y="56"/>
                        </a:lnTo>
                        <a:lnTo>
                          <a:pt x="40" y="96"/>
                        </a:lnTo>
                        <a:lnTo>
                          <a:pt x="24" y="11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505" name="Freeform 23"/>
                  <p:cNvSpPr>
                    <a:spLocks/>
                  </p:cNvSpPr>
                  <p:nvPr/>
                </p:nvSpPr>
                <p:spPr bwMode="auto">
                  <a:xfrm>
                    <a:off x="612" y="2304"/>
                    <a:ext cx="112" cy="80"/>
                  </a:xfrm>
                  <a:custGeom>
                    <a:avLst/>
                    <a:gdLst>
                      <a:gd name="T0" fmla="*/ 112 w 112"/>
                      <a:gd name="T1" fmla="*/ 80 h 80"/>
                      <a:gd name="T2" fmla="*/ 80 w 112"/>
                      <a:gd name="T3" fmla="*/ 80 h 80"/>
                      <a:gd name="T4" fmla="*/ 40 w 112"/>
                      <a:gd name="T5" fmla="*/ 56 h 80"/>
                      <a:gd name="T6" fmla="*/ 40 w 112"/>
                      <a:gd name="T7" fmla="*/ 56 h 80"/>
                      <a:gd name="T8" fmla="*/ 16 w 112"/>
                      <a:gd name="T9" fmla="*/ 40 h 80"/>
                      <a:gd name="T10" fmla="*/ 8 w 112"/>
                      <a:gd name="T11" fmla="*/ 24 h 80"/>
                      <a:gd name="T12" fmla="*/ 0 w 112"/>
                      <a:gd name="T13" fmla="*/ 8 h 80"/>
                      <a:gd name="T14" fmla="*/ 0 w 112"/>
                      <a:gd name="T15" fmla="*/ 0 h 80"/>
                      <a:gd name="T16" fmla="*/ 0 w 112"/>
                      <a:gd name="T17" fmla="*/ 0 h 80"/>
                      <a:gd name="T18" fmla="*/ 32 w 112"/>
                      <a:gd name="T19" fmla="*/ 8 h 80"/>
                      <a:gd name="T20" fmla="*/ 72 w 112"/>
                      <a:gd name="T21" fmla="*/ 24 h 80"/>
                      <a:gd name="T22" fmla="*/ 72 w 112"/>
                      <a:gd name="T23" fmla="*/ 24 h 80"/>
                      <a:gd name="T24" fmla="*/ 96 w 112"/>
                      <a:gd name="T25" fmla="*/ 40 h 80"/>
                      <a:gd name="T26" fmla="*/ 104 w 112"/>
                      <a:gd name="T27" fmla="*/ 56 h 80"/>
                      <a:gd name="T28" fmla="*/ 112 w 112"/>
                      <a:gd name="T29" fmla="*/ 72 h 80"/>
                      <a:gd name="T30" fmla="*/ 112 w 112"/>
                      <a:gd name="T31" fmla="*/ 80 h 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80"/>
                      <a:gd name="T50" fmla="*/ 112 w 112"/>
                      <a:gd name="T51" fmla="*/ 80 h 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80">
                        <a:moveTo>
                          <a:pt x="112" y="80"/>
                        </a:moveTo>
                        <a:lnTo>
                          <a:pt x="80" y="80"/>
                        </a:lnTo>
                        <a:lnTo>
                          <a:pt x="40" y="56"/>
                        </a:lnTo>
                        <a:lnTo>
                          <a:pt x="16" y="40"/>
                        </a:lnTo>
                        <a:lnTo>
                          <a:pt x="8" y="24"/>
                        </a:lnTo>
                        <a:lnTo>
                          <a:pt x="0" y="8"/>
                        </a:lnTo>
                        <a:lnTo>
                          <a:pt x="0" y="0"/>
                        </a:lnTo>
                        <a:lnTo>
                          <a:pt x="32" y="8"/>
                        </a:lnTo>
                        <a:lnTo>
                          <a:pt x="72" y="24"/>
                        </a:lnTo>
                        <a:lnTo>
                          <a:pt x="96" y="40"/>
                        </a:lnTo>
                        <a:lnTo>
                          <a:pt x="104" y="56"/>
                        </a:lnTo>
                        <a:lnTo>
                          <a:pt x="112" y="72"/>
                        </a:lnTo>
                        <a:lnTo>
                          <a:pt x="112" y="8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506" name="Freeform 24"/>
                  <p:cNvSpPr>
                    <a:spLocks/>
                  </p:cNvSpPr>
                  <p:nvPr/>
                </p:nvSpPr>
                <p:spPr bwMode="auto">
                  <a:xfrm>
                    <a:off x="876" y="2296"/>
                    <a:ext cx="112" cy="80"/>
                  </a:xfrm>
                  <a:custGeom>
                    <a:avLst/>
                    <a:gdLst>
                      <a:gd name="T0" fmla="*/ 8 w 112"/>
                      <a:gd name="T1" fmla="*/ 80 h 80"/>
                      <a:gd name="T2" fmla="*/ 0 w 112"/>
                      <a:gd name="T3" fmla="*/ 72 h 80"/>
                      <a:gd name="T4" fmla="*/ 8 w 112"/>
                      <a:gd name="T5" fmla="*/ 56 h 80"/>
                      <a:gd name="T6" fmla="*/ 24 w 112"/>
                      <a:gd name="T7" fmla="*/ 40 h 80"/>
                      <a:gd name="T8" fmla="*/ 40 w 112"/>
                      <a:gd name="T9" fmla="*/ 24 h 80"/>
                      <a:gd name="T10" fmla="*/ 40 w 112"/>
                      <a:gd name="T11" fmla="*/ 24 h 80"/>
                      <a:gd name="T12" fmla="*/ 80 w 112"/>
                      <a:gd name="T13" fmla="*/ 8 h 80"/>
                      <a:gd name="T14" fmla="*/ 112 w 112"/>
                      <a:gd name="T15" fmla="*/ 0 h 80"/>
                      <a:gd name="T16" fmla="*/ 112 w 112"/>
                      <a:gd name="T17" fmla="*/ 0 h 80"/>
                      <a:gd name="T18" fmla="*/ 112 w 112"/>
                      <a:gd name="T19" fmla="*/ 8 h 80"/>
                      <a:gd name="T20" fmla="*/ 112 w 112"/>
                      <a:gd name="T21" fmla="*/ 24 h 80"/>
                      <a:gd name="T22" fmla="*/ 96 w 112"/>
                      <a:gd name="T23" fmla="*/ 40 h 80"/>
                      <a:gd name="T24" fmla="*/ 80 w 112"/>
                      <a:gd name="T25" fmla="*/ 56 h 80"/>
                      <a:gd name="T26" fmla="*/ 80 w 112"/>
                      <a:gd name="T27" fmla="*/ 56 h 80"/>
                      <a:gd name="T28" fmla="*/ 32 w 112"/>
                      <a:gd name="T29" fmla="*/ 80 h 80"/>
                      <a:gd name="T30" fmla="*/ 8 w 112"/>
                      <a:gd name="T31" fmla="*/ 80 h 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80"/>
                      <a:gd name="T50" fmla="*/ 112 w 112"/>
                      <a:gd name="T51" fmla="*/ 80 h 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80">
                        <a:moveTo>
                          <a:pt x="8" y="80"/>
                        </a:moveTo>
                        <a:lnTo>
                          <a:pt x="0" y="72"/>
                        </a:lnTo>
                        <a:lnTo>
                          <a:pt x="8" y="56"/>
                        </a:lnTo>
                        <a:lnTo>
                          <a:pt x="24" y="40"/>
                        </a:lnTo>
                        <a:lnTo>
                          <a:pt x="40" y="24"/>
                        </a:lnTo>
                        <a:lnTo>
                          <a:pt x="80" y="8"/>
                        </a:lnTo>
                        <a:lnTo>
                          <a:pt x="112" y="0"/>
                        </a:lnTo>
                        <a:lnTo>
                          <a:pt x="112" y="8"/>
                        </a:lnTo>
                        <a:lnTo>
                          <a:pt x="112" y="24"/>
                        </a:lnTo>
                        <a:lnTo>
                          <a:pt x="96" y="40"/>
                        </a:lnTo>
                        <a:lnTo>
                          <a:pt x="80" y="56"/>
                        </a:lnTo>
                        <a:lnTo>
                          <a:pt x="32" y="80"/>
                        </a:lnTo>
                        <a:lnTo>
                          <a:pt x="8" y="8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507" name="Freeform 25"/>
                  <p:cNvSpPr>
                    <a:spLocks/>
                  </p:cNvSpPr>
                  <p:nvPr/>
                </p:nvSpPr>
                <p:spPr bwMode="auto">
                  <a:xfrm>
                    <a:off x="916" y="2352"/>
                    <a:ext cx="136" cy="56"/>
                  </a:xfrm>
                  <a:custGeom>
                    <a:avLst/>
                    <a:gdLst>
                      <a:gd name="T0" fmla="*/ 0 w 136"/>
                      <a:gd name="T1" fmla="*/ 48 h 56"/>
                      <a:gd name="T2" fmla="*/ 0 w 136"/>
                      <a:gd name="T3" fmla="*/ 40 h 56"/>
                      <a:gd name="T4" fmla="*/ 16 w 136"/>
                      <a:gd name="T5" fmla="*/ 32 h 56"/>
                      <a:gd name="T6" fmla="*/ 32 w 136"/>
                      <a:gd name="T7" fmla="*/ 16 h 56"/>
                      <a:gd name="T8" fmla="*/ 56 w 136"/>
                      <a:gd name="T9" fmla="*/ 8 h 56"/>
                      <a:gd name="T10" fmla="*/ 56 w 136"/>
                      <a:gd name="T11" fmla="*/ 8 h 56"/>
                      <a:gd name="T12" fmla="*/ 88 w 136"/>
                      <a:gd name="T13" fmla="*/ 0 h 56"/>
                      <a:gd name="T14" fmla="*/ 112 w 136"/>
                      <a:gd name="T15" fmla="*/ 0 h 56"/>
                      <a:gd name="T16" fmla="*/ 128 w 136"/>
                      <a:gd name="T17" fmla="*/ 0 h 56"/>
                      <a:gd name="T18" fmla="*/ 136 w 136"/>
                      <a:gd name="T19" fmla="*/ 8 h 56"/>
                      <a:gd name="T20" fmla="*/ 136 w 136"/>
                      <a:gd name="T21" fmla="*/ 8 h 56"/>
                      <a:gd name="T22" fmla="*/ 136 w 136"/>
                      <a:gd name="T23" fmla="*/ 16 h 56"/>
                      <a:gd name="T24" fmla="*/ 128 w 136"/>
                      <a:gd name="T25" fmla="*/ 24 h 56"/>
                      <a:gd name="T26" fmla="*/ 104 w 136"/>
                      <a:gd name="T27" fmla="*/ 32 h 56"/>
                      <a:gd name="T28" fmla="*/ 80 w 136"/>
                      <a:gd name="T29" fmla="*/ 48 h 56"/>
                      <a:gd name="T30" fmla="*/ 80 w 136"/>
                      <a:gd name="T31" fmla="*/ 48 h 56"/>
                      <a:gd name="T32" fmla="*/ 48 w 136"/>
                      <a:gd name="T33" fmla="*/ 48 h 56"/>
                      <a:gd name="T34" fmla="*/ 24 w 136"/>
                      <a:gd name="T35" fmla="*/ 56 h 56"/>
                      <a:gd name="T36" fmla="*/ 8 w 136"/>
                      <a:gd name="T37" fmla="*/ 56 h 56"/>
                      <a:gd name="T38" fmla="*/ 0 w 136"/>
                      <a:gd name="T39" fmla="*/ 4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48"/>
                        </a:moveTo>
                        <a:lnTo>
                          <a:pt x="0" y="40"/>
                        </a:lnTo>
                        <a:lnTo>
                          <a:pt x="16" y="32"/>
                        </a:lnTo>
                        <a:lnTo>
                          <a:pt x="32" y="16"/>
                        </a:lnTo>
                        <a:lnTo>
                          <a:pt x="56" y="8"/>
                        </a:lnTo>
                        <a:lnTo>
                          <a:pt x="88" y="0"/>
                        </a:lnTo>
                        <a:lnTo>
                          <a:pt x="112" y="0"/>
                        </a:lnTo>
                        <a:lnTo>
                          <a:pt x="128" y="0"/>
                        </a:lnTo>
                        <a:lnTo>
                          <a:pt x="136" y="8"/>
                        </a:lnTo>
                        <a:lnTo>
                          <a:pt x="136" y="16"/>
                        </a:lnTo>
                        <a:lnTo>
                          <a:pt x="128" y="24"/>
                        </a:lnTo>
                        <a:lnTo>
                          <a:pt x="104" y="32"/>
                        </a:lnTo>
                        <a:lnTo>
                          <a:pt x="80" y="48"/>
                        </a:lnTo>
                        <a:lnTo>
                          <a:pt x="48" y="48"/>
                        </a:lnTo>
                        <a:lnTo>
                          <a:pt x="24" y="56"/>
                        </a:lnTo>
                        <a:lnTo>
                          <a:pt x="8" y="56"/>
                        </a:lnTo>
                        <a:lnTo>
                          <a:pt x="0"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508" name="Freeform 26"/>
                  <p:cNvSpPr>
                    <a:spLocks/>
                  </p:cNvSpPr>
                  <p:nvPr/>
                </p:nvSpPr>
                <p:spPr bwMode="auto">
                  <a:xfrm>
                    <a:off x="564" y="2472"/>
                    <a:ext cx="136" cy="56"/>
                  </a:xfrm>
                  <a:custGeom>
                    <a:avLst/>
                    <a:gdLst>
                      <a:gd name="T0" fmla="*/ 0 w 136"/>
                      <a:gd name="T1" fmla="*/ 48 h 56"/>
                      <a:gd name="T2" fmla="*/ 0 w 136"/>
                      <a:gd name="T3" fmla="*/ 40 h 56"/>
                      <a:gd name="T4" fmla="*/ 8 w 136"/>
                      <a:gd name="T5" fmla="*/ 32 h 56"/>
                      <a:gd name="T6" fmla="*/ 32 w 136"/>
                      <a:gd name="T7" fmla="*/ 16 h 56"/>
                      <a:gd name="T8" fmla="*/ 56 w 136"/>
                      <a:gd name="T9" fmla="*/ 8 h 56"/>
                      <a:gd name="T10" fmla="*/ 56 w 136"/>
                      <a:gd name="T11" fmla="*/ 8 h 56"/>
                      <a:gd name="T12" fmla="*/ 88 w 136"/>
                      <a:gd name="T13" fmla="*/ 0 h 56"/>
                      <a:gd name="T14" fmla="*/ 112 w 136"/>
                      <a:gd name="T15" fmla="*/ 0 h 56"/>
                      <a:gd name="T16" fmla="*/ 128 w 136"/>
                      <a:gd name="T17" fmla="*/ 0 h 56"/>
                      <a:gd name="T18" fmla="*/ 136 w 136"/>
                      <a:gd name="T19" fmla="*/ 8 h 56"/>
                      <a:gd name="T20" fmla="*/ 136 w 136"/>
                      <a:gd name="T21" fmla="*/ 8 h 56"/>
                      <a:gd name="T22" fmla="*/ 136 w 136"/>
                      <a:gd name="T23" fmla="*/ 16 h 56"/>
                      <a:gd name="T24" fmla="*/ 120 w 136"/>
                      <a:gd name="T25" fmla="*/ 24 h 56"/>
                      <a:gd name="T26" fmla="*/ 104 w 136"/>
                      <a:gd name="T27" fmla="*/ 32 h 56"/>
                      <a:gd name="T28" fmla="*/ 80 w 136"/>
                      <a:gd name="T29" fmla="*/ 48 h 56"/>
                      <a:gd name="T30" fmla="*/ 80 w 136"/>
                      <a:gd name="T31" fmla="*/ 48 h 56"/>
                      <a:gd name="T32" fmla="*/ 48 w 136"/>
                      <a:gd name="T33" fmla="*/ 48 h 56"/>
                      <a:gd name="T34" fmla="*/ 24 w 136"/>
                      <a:gd name="T35" fmla="*/ 56 h 56"/>
                      <a:gd name="T36" fmla="*/ 8 w 136"/>
                      <a:gd name="T37" fmla="*/ 56 h 56"/>
                      <a:gd name="T38" fmla="*/ 0 w 136"/>
                      <a:gd name="T39" fmla="*/ 4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48"/>
                        </a:moveTo>
                        <a:lnTo>
                          <a:pt x="0" y="40"/>
                        </a:lnTo>
                        <a:lnTo>
                          <a:pt x="8" y="32"/>
                        </a:lnTo>
                        <a:lnTo>
                          <a:pt x="32" y="16"/>
                        </a:lnTo>
                        <a:lnTo>
                          <a:pt x="56" y="8"/>
                        </a:lnTo>
                        <a:lnTo>
                          <a:pt x="88" y="0"/>
                        </a:lnTo>
                        <a:lnTo>
                          <a:pt x="112" y="0"/>
                        </a:lnTo>
                        <a:lnTo>
                          <a:pt x="128" y="0"/>
                        </a:lnTo>
                        <a:lnTo>
                          <a:pt x="136" y="8"/>
                        </a:lnTo>
                        <a:lnTo>
                          <a:pt x="136" y="16"/>
                        </a:lnTo>
                        <a:lnTo>
                          <a:pt x="120" y="24"/>
                        </a:lnTo>
                        <a:lnTo>
                          <a:pt x="104" y="32"/>
                        </a:lnTo>
                        <a:lnTo>
                          <a:pt x="80" y="48"/>
                        </a:lnTo>
                        <a:lnTo>
                          <a:pt x="48" y="48"/>
                        </a:lnTo>
                        <a:lnTo>
                          <a:pt x="24" y="56"/>
                        </a:lnTo>
                        <a:lnTo>
                          <a:pt x="8" y="56"/>
                        </a:lnTo>
                        <a:lnTo>
                          <a:pt x="0"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509" name="Freeform 27"/>
                  <p:cNvSpPr>
                    <a:spLocks/>
                  </p:cNvSpPr>
                  <p:nvPr/>
                </p:nvSpPr>
                <p:spPr bwMode="auto">
                  <a:xfrm>
                    <a:off x="628" y="2504"/>
                    <a:ext cx="112" cy="72"/>
                  </a:xfrm>
                  <a:custGeom>
                    <a:avLst/>
                    <a:gdLst>
                      <a:gd name="T0" fmla="*/ 8 w 112"/>
                      <a:gd name="T1" fmla="*/ 72 h 72"/>
                      <a:gd name="T2" fmla="*/ 0 w 112"/>
                      <a:gd name="T3" fmla="*/ 64 h 72"/>
                      <a:gd name="T4" fmla="*/ 8 w 112"/>
                      <a:gd name="T5" fmla="*/ 56 h 72"/>
                      <a:gd name="T6" fmla="*/ 16 w 112"/>
                      <a:gd name="T7" fmla="*/ 40 h 72"/>
                      <a:gd name="T8" fmla="*/ 40 w 112"/>
                      <a:gd name="T9" fmla="*/ 24 h 72"/>
                      <a:gd name="T10" fmla="*/ 40 w 112"/>
                      <a:gd name="T11" fmla="*/ 24 h 72"/>
                      <a:gd name="T12" fmla="*/ 80 w 112"/>
                      <a:gd name="T13" fmla="*/ 0 h 72"/>
                      <a:gd name="T14" fmla="*/ 112 w 112"/>
                      <a:gd name="T15" fmla="*/ 0 h 72"/>
                      <a:gd name="T16" fmla="*/ 112 w 112"/>
                      <a:gd name="T17" fmla="*/ 0 h 72"/>
                      <a:gd name="T18" fmla="*/ 112 w 112"/>
                      <a:gd name="T19" fmla="*/ 8 h 72"/>
                      <a:gd name="T20" fmla="*/ 112 w 112"/>
                      <a:gd name="T21" fmla="*/ 16 h 72"/>
                      <a:gd name="T22" fmla="*/ 96 w 112"/>
                      <a:gd name="T23" fmla="*/ 32 h 72"/>
                      <a:gd name="T24" fmla="*/ 80 w 112"/>
                      <a:gd name="T25" fmla="*/ 48 h 72"/>
                      <a:gd name="T26" fmla="*/ 80 w 112"/>
                      <a:gd name="T27" fmla="*/ 48 h 72"/>
                      <a:gd name="T28" fmla="*/ 32 w 112"/>
                      <a:gd name="T29" fmla="*/ 72 h 72"/>
                      <a:gd name="T30" fmla="*/ 8 w 112"/>
                      <a:gd name="T31" fmla="*/ 72 h 7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72"/>
                      <a:gd name="T50" fmla="*/ 112 w 112"/>
                      <a:gd name="T51" fmla="*/ 72 h 7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72">
                        <a:moveTo>
                          <a:pt x="8" y="72"/>
                        </a:moveTo>
                        <a:lnTo>
                          <a:pt x="0" y="64"/>
                        </a:lnTo>
                        <a:lnTo>
                          <a:pt x="8" y="56"/>
                        </a:lnTo>
                        <a:lnTo>
                          <a:pt x="16" y="40"/>
                        </a:lnTo>
                        <a:lnTo>
                          <a:pt x="40" y="24"/>
                        </a:lnTo>
                        <a:lnTo>
                          <a:pt x="80" y="0"/>
                        </a:lnTo>
                        <a:lnTo>
                          <a:pt x="112" y="0"/>
                        </a:lnTo>
                        <a:lnTo>
                          <a:pt x="112" y="8"/>
                        </a:lnTo>
                        <a:lnTo>
                          <a:pt x="112" y="16"/>
                        </a:lnTo>
                        <a:lnTo>
                          <a:pt x="96" y="32"/>
                        </a:lnTo>
                        <a:lnTo>
                          <a:pt x="80" y="48"/>
                        </a:lnTo>
                        <a:lnTo>
                          <a:pt x="32" y="72"/>
                        </a:lnTo>
                        <a:lnTo>
                          <a:pt x="8" y="7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510" name="Freeform 28"/>
                  <p:cNvSpPr>
                    <a:spLocks/>
                  </p:cNvSpPr>
                  <p:nvPr/>
                </p:nvSpPr>
                <p:spPr bwMode="auto">
                  <a:xfrm>
                    <a:off x="932" y="2464"/>
                    <a:ext cx="136" cy="56"/>
                  </a:xfrm>
                  <a:custGeom>
                    <a:avLst/>
                    <a:gdLst>
                      <a:gd name="T0" fmla="*/ 0 w 136"/>
                      <a:gd name="T1" fmla="*/ 8 h 56"/>
                      <a:gd name="T2" fmla="*/ 8 w 136"/>
                      <a:gd name="T3" fmla="*/ 0 h 56"/>
                      <a:gd name="T4" fmla="*/ 32 w 136"/>
                      <a:gd name="T5" fmla="*/ 0 h 56"/>
                      <a:gd name="T6" fmla="*/ 56 w 136"/>
                      <a:gd name="T7" fmla="*/ 0 h 56"/>
                      <a:gd name="T8" fmla="*/ 80 w 136"/>
                      <a:gd name="T9" fmla="*/ 8 h 56"/>
                      <a:gd name="T10" fmla="*/ 80 w 136"/>
                      <a:gd name="T11" fmla="*/ 8 h 56"/>
                      <a:gd name="T12" fmla="*/ 104 w 136"/>
                      <a:gd name="T13" fmla="*/ 16 h 56"/>
                      <a:gd name="T14" fmla="*/ 128 w 136"/>
                      <a:gd name="T15" fmla="*/ 32 h 56"/>
                      <a:gd name="T16" fmla="*/ 136 w 136"/>
                      <a:gd name="T17" fmla="*/ 40 h 56"/>
                      <a:gd name="T18" fmla="*/ 136 w 136"/>
                      <a:gd name="T19" fmla="*/ 48 h 56"/>
                      <a:gd name="T20" fmla="*/ 136 w 136"/>
                      <a:gd name="T21" fmla="*/ 48 h 56"/>
                      <a:gd name="T22" fmla="*/ 128 w 136"/>
                      <a:gd name="T23" fmla="*/ 56 h 56"/>
                      <a:gd name="T24" fmla="*/ 112 w 136"/>
                      <a:gd name="T25" fmla="*/ 56 h 56"/>
                      <a:gd name="T26" fmla="*/ 88 w 136"/>
                      <a:gd name="T27" fmla="*/ 56 h 56"/>
                      <a:gd name="T28" fmla="*/ 64 w 136"/>
                      <a:gd name="T29" fmla="*/ 48 h 56"/>
                      <a:gd name="T30" fmla="*/ 64 w 136"/>
                      <a:gd name="T31" fmla="*/ 48 h 56"/>
                      <a:gd name="T32" fmla="*/ 32 w 136"/>
                      <a:gd name="T33" fmla="*/ 40 h 56"/>
                      <a:gd name="T34" fmla="*/ 16 w 136"/>
                      <a:gd name="T35" fmla="*/ 24 h 56"/>
                      <a:gd name="T36" fmla="*/ 0 w 136"/>
                      <a:gd name="T37" fmla="*/ 16 h 56"/>
                      <a:gd name="T38" fmla="*/ 0 w 136"/>
                      <a:gd name="T39" fmla="*/ 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8"/>
                        </a:moveTo>
                        <a:lnTo>
                          <a:pt x="8" y="0"/>
                        </a:lnTo>
                        <a:lnTo>
                          <a:pt x="32" y="0"/>
                        </a:lnTo>
                        <a:lnTo>
                          <a:pt x="56" y="0"/>
                        </a:lnTo>
                        <a:lnTo>
                          <a:pt x="80" y="8"/>
                        </a:lnTo>
                        <a:lnTo>
                          <a:pt x="104" y="16"/>
                        </a:lnTo>
                        <a:lnTo>
                          <a:pt x="128" y="32"/>
                        </a:lnTo>
                        <a:lnTo>
                          <a:pt x="136" y="40"/>
                        </a:lnTo>
                        <a:lnTo>
                          <a:pt x="136" y="48"/>
                        </a:lnTo>
                        <a:lnTo>
                          <a:pt x="128" y="56"/>
                        </a:lnTo>
                        <a:lnTo>
                          <a:pt x="112" y="56"/>
                        </a:lnTo>
                        <a:lnTo>
                          <a:pt x="88" y="56"/>
                        </a:lnTo>
                        <a:lnTo>
                          <a:pt x="64" y="48"/>
                        </a:lnTo>
                        <a:lnTo>
                          <a:pt x="32" y="40"/>
                        </a:lnTo>
                        <a:lnTo>
                          <a:pt x="16" y="24"/>
                        </a:lnTo>
                        <a:lnTo>
                          <a:pt x="0"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511" name="Freeform 29"/>
                  <p:cNvSpPr>
                    <a:spLocks/>
                  </p:cNvSpPr>
                  <p:nvPr/>
                </p:nvSpPr>
                <p:spPr bwMode="auto">
                  <a:xfrm>
                    <a:off x="564" y="2360"/>
                    <a:ext cx="136" cy="56"/>
                  </a:xfrm>
                  <a:custGeom>
                    <a:avLst/>
                    <a:gdLst>
                      <a:gd name="T0" fmla="*/ 0 w 136"/>
                      <a:gd name="T1" fmla="*/ 8 h 56"/>
                      <a:gd name="T2" fmla="*/ 8 w 136"/>
                      <a:gd name="T3" fmla="*/ 0 h 56"/>
                      <a:gd name="T4" fmla="*/ 24 w 136"/>
                      <a:gd name="T5" fmla="*/ 0 h 56"/>
                      <a:gd name="T6" fmla="*/ 48 w 136"/>
                      <a:gd name="T7" fmla="*/ 0 h 56"/>
                      <a:gd name="T8" fmla="*/ 80 w 136"/>
                      <a:gd name="T9" fmla="*/ 8 h 56"/>
                      <a:gd name="T10" fmla="*/ 80 w 136"/>
                      <a:gd name="T11" fmla="*/ 8 h 56"/>
                      <a:gd name="T12" fmla="*/ 104 w 136"/>
                      <a:gd name="T13" fmla="*/ 16 h 56"/>
                      <a:gd name="T14" fmla="*/ 120 w 136"/>
                      <a:gd name="T15" fmla="*/ 24 h 56"/>
                      <a:gd name="T16" fmla="*/ 136 w 136"/>
                      <a:gd name="T17" fmla="*/ 40 h 56"/>
                      <a:gd name="T18" fmla="*/ 136 w 136"/>
                      <a:gd name="T19" fmla="*/ 48 h 56"/>
                      <a:gd name="T20" fmla="*/ 136 w 136"/>
                      <a:gd name="T21" fmla="*/ 48 h 56"/>
                      <a:gd name="T22" fmla="*/ 128 w 136"/>
                      <a:gd name="T23" fmla="*/ 48 h 56"/>
                      <a:gd name="T24" fmla="*/ 112 w 136"/>
                      <a:gd name="T25" fmla="*/ 56 h 56"/>
                      <a:gd name="T26" fmla="*/ 88 w 136"/>
                      <a:gd name="T27" fmla="*/ 48 h 56"/>
                      <a:gd name="T28" fmla="*/ 56 w 136"/>
                      <a:gd name="T29" fmla="*/ 40 h 56"/>
                      <a:gd name="T30" fmla="*/ 56 w 136"/>
                      <a:gd name="T31" fmla="*/ 40 h 56"/>
                      <a:gd name="T32" fmla="*/ 32 w 136"/>
                      <a:gd name="T33" fmla="*/ 32 h 56"/>
                      <a:gd name="T34" fmla="*/ 8 w 136"/>
                      <a:gd name="T35" fmla="*/ 24 h 56"/>
                      <a:gd name="T36" fmla="*/ 0 w 136"/>
                      <a:gd name="T37" fmla="*/ 16 h 56"/>
                      <a:gd name="T38" fmla="*/ 0 w 136"/>
                      <a:gd name="T39" fmla="*/ 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8"/>
                        </a:moveTo>
                        <a:lnTo>
                          <a:pt x="8" y="0"/>
                        </a:lnTo>
                        <a:lnTo>
                          <a:pt x="24" y="0"/>
                        </a:lnTo>
                        <a:lnTo>
                          <a:pt x="48" y="0"/>
                        </a:lnTo>
                        <a:lnTo>
                          <a:pt x="80" y="8"/>
                        </a:lnTo>
                        <a:lnTo>
                          <a:pt x="104" y="16"/>
                        </a:lnTo>
                        <a:lnTo>
                          <a:pt x="120" y="24"/>
                        </a:lnTo>
                        <a:lnTo>
                          <a:pt x="136" y="40"/>
                        </a:lnTo>
                        <a:lnTo>
                          <a:pt x="136" y="48"/>
                        </a:lnTo>
                        <a:lnTo>
                          <a:pt x="128" y="48"/>
                        </a:lnTo>
                        <a:lnTo>
                          <a:pt x="112" y="56"/>
                        </a:lnTo>
                        <a:lnTo>
                          <a:pt x="88" y="48"/>
                        </a:lnTo>
                        <a:lnTo>
                          <a:pt x="56" y="40"/>
                        </a:lnTo>
                        <a:lnTo>
                          <a:pt x="32" y="32"/>
                        </a:lnTo>
                        <a:lnTo>
                          <a:pt x="8" y="24"/>
                        </a:lnTo>
                        <a:lnTo>
                          <a:pt x="0"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512" name="Freeform 30"/>
                  <p:cNvSpPr>
                    <a:spLocks/>
                  </p:cNvSpPr>
                  <p:nvPr/>
                </p:nvSpPr>
                <p:spPr bwMode="auto">
                  <a:xfrm>
                    <a:off x="692" y="2256"/>
                    <a:ext cx="72" cy="104"/>
                  </a:xfrm>
                  <a:custGeom>
                    <a:avLst/>
                    <a:gdLst>
                      <a:gd name="T0" fmla="*/ 8 w 72"/>
                      <a:gd name="T1" fmla="*/ 0 h 104"/>
                      <a:gd name="T2" fmla="*/ 32 w 72"/>
                      <a:gd name="T3" fmla="*/ 8 h 104"/>
                      <a:gd name="T4" fmla="*/ 64 w 72"/>
                      <a:gd name="T5" fmla="*/ 48 h 104"/>
                      <a:gd name="T6" fmla="*/ 64 w 72"/>
                      <a:gd name="T7" fmla="*/ 48 h 104"/>
                      <a:gd name="T8" fmla="*/ 72 w 72"/>
                      <a:gd name="T9" fmla="*/ 80 h 104"/>
                      <a:gd name="T10" fmla="*/ 64 w 72"/>
                      <a:gd name="T11" fmla="*/ 104 h 104"/>
                      <a:gd name="T12" fmla="*/ 64 w 72"/>
                      <a:gd name="T13" fmla="*/ 104 h 104"/>
                      <a:gd name="T14" fmla="*/ 40 w 72"/>
                      <a:gd name="T15" fmla="*/ 96 h 104"/>
                      <a:gd name="T16" fmla="*/ 16 w 72"/>
                      <a:gd name="T17" fmla="*/ 56 h 104"/>
                      <a:gd name="T18" fmla="*/ 16 w 72"/>
                      <a:gd name="T19" fmla="*/ 56 h 104"/>
                      <a:gd name="T20" fmla="*/ 0 w 72"/>
                      <a:gd name="T21" fmla="*/ 24 h 104"/>
                      <a:gd name="T22" fmla="*/ 8 w 72"/>
                      <a:gd name="T23" fmla="*/ 0 h 1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2"/>
                      <a:gd name="T37" fmla="*/ 0 h 104"/>
                      <a:gd name="T38" fmla="*/ 72 w 72"/>
                      <a:gd name="T39" fmla="*/ 104 h 1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2" h="104">
                        <a:moveTo>
                          <a:pt x="8" y="0"/>
                        </a:moveTo>
                        <a:lnTo>
                          <a:pt x="32" y="8"/>
                        </a:lnTo>
                        <a:lnTo>
                          <a:pt x="64" y="48"/>
                        </a:lnTo>
                        <a:lnTo>
                          <a:pt x="72" y="80"/>
                        </a:lnTo>
                        <a:lnTo>
                          <a:pt x="64" y="104"/>
                        </a:lnTo>
                        <a:lnTo>
                          <a:pt x="40" y="96"/>
                        </a:lnTo>
                        <a:lnTo>
                          <a:pt x="16" y="56"/>
                        </a:lnTo>
                        <a:lnTo>
                          <a:pt x="0" y="24"/>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513" name="Freeform 31"/>
                  <p:cNvSpPr>
                    <a:spLocks/>
                  </p:cNvSpPr>
                  <p:nvPr/>
                </p:nvSpPr>
                <p:spPr bwMode="auto">
                  <a:xfrm>
                    <a:off x="852" y="2520"/>
                    <a:ext cx="72" cy="96"/>
                  </a:xfrm>
                  <a:custGeom>
                    <a:avLst/>
                    <a:gdLst>
                      <a:gd name="T0" fmla="*/ 8 w 72"/>
                      <a:gd name="T1" fmla="*/ 0 h 96"/>
                      <a:gd name="T2" fmla="*/ 32 w 72"/>
                      <a:gd name="T3" fmla="*/ 8 h 96"/>
                      <a:gd name="T4" fmla="*/ 56 w 72"/>
                      <a:gd name="T5" fmla="*/ 40 h 96"/>
                      <a:gd name="T6" fmla="*/ 56 w 72"/>
                      <a:gd name="T7" fmla="*/ 40 h 96"/>
                      <a:gd name="T8" fmla="*/ 72 w 72"/>
                      <a:gd name="T9" fmla="*/ 80 h 96"/>
                      <a:gd name="T10" fmla="*/ 64 w 72"/>
                      <a:gd name="T11" fmla="*/ 96 h 96"/>
                      <a:gd name="T12" fmla="*/ 64 w 72"/>
                      <a:gd name="T13" fmla="*/ 96 h 96"/>
                      <a:gd name="T14" fmla="*/ 40 w 72"/>
                      <a:gd name="T15" fmla="*/ 88 h 96"/>
                      <a:gd name="T16" fmla="*/ 8 w 72"/>
                      <a:gd name="T17" fmla="*/ 56 h 96"/>
                      <a:gd name="T18" fmla="*/ 8 w 72"/>
                      <a:gd name="T19" fmla="*/ 56 h 96"/>
                      <a:gd name="T20" fmla="*/ 0 w 72"/>
                      <a:gd name="T21" fmla="*/ 16 h 96"/>
                      <a:gd name="T22" fmla="*/ 8 w 72"/>
                      <a:gd name="T23" fmla="*/ 0 h 9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2"/>
                      <a:gd name="T37" fmla="*/ 0 h 96"/>
                      <a:gd name="T38" fmla="*/ 72 w 72"/>
                      <a:gd name="T39" fmla="*/ 96 h 9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2" h="96">
                        <a:moveTo>
                          <a:pt x="8" y="0"/>
                        </a:moveTo>
                        <a:lnTo>
                          <a:pt x="32" y="8"/>
                        </a:lnTo>
                        <a:lnTo>
                          <a:pt x="56" y="40"/>
                        </a:lnTo>
                        <a:lnTo>
                          <a:pt x="72" y="80"/>
                        </a:lnTo>
                        <a:lnTo>
                          <a:pt x="64" y="96"/>
                        </a:lnTo>
                        <a:lnTo>
                          <a:pt x="40" y="88"/>
                        </a:lnTo>
                        <a:lnTo>
                          <a:pt x="8" y="56"/>
                        </a:lnTo>
                        <a:lnTo>
                          <a:pt x="0" y="16"/>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514" name="Freeform 32"/>
                  <p:cNvSpPr>
                    <a:spLocks/>
                  </p:cNvSpPr>
                  <p:nvPr/>
                </p:nvSpPr>
                <p:spPr bwMode="auto">
                  <a:xfrm>
                    <a:off x="844" y="2256"/>
                    <a:ext cx="72" cy="104"/>
                  </a:xfrm>
                  <a:custGeom>
                    <a:avLst/>
                    <a:gdLst>
                      <a:gd name="T0" fmla="*/ 64 w 72"/>
                      <a:gd name="T1" fmla="*/ 0 h 104"/>
                      <a:gd name="T2" fmla="*/ 72 w 72"/>
                      <a:gd name="T3" fmla="*/ 24 h 104"/>
                      <a:gd name="T4" fmla="*/ 56 w 72"/>
                      <a:gd name="T5" fmla="*/ 56 h 104"/>
                      <a:gd name="T6" fmla="*/ 56 w 72"/>
                      <a:gd name="T7" fmla="*/ 56 h 104"/>
                      <a:gd name="T8" fmla="*/ 32 w 72"/>
                      <a:gd name="T9" fmla="*/ 88 h 104"/>
                      <a:gd name="T10" fmla="*/ 8 w 72"/>
                      <a:gd name="T11" fmla="*/ 104 h 104"/>
                      <a:gd name="T12" fmla="*/ 8 w 72"/>
                      <a:gd name="T13" fmla="*/ 104 h 104"/>
                      <a:gd name="T14" fmla="*/ 0 w 72"/>
                      <a:gd name="T15" fmla="*/ 80 h 104"/>
                      <a:gd name="T16" fmla="*/ 8 w 72"/>
                      <a:gd name="T17" fmla="*/ 40 h 104"/>
                      <a:gd name="T18" fmla="*/ 8 w 72"/>
                      <a:gd name="T19" fmla="*/ 40 h 104"/>
                      <a:gd name="T20" fmla="*/ 40 w 72"/>
                      <a:gd name="T21" fmla="*/ 8 h 104"/>
                      <a:gd name="T22" fmla="*/ 64 w 72"/>
                      <a:gd name="T23" fmla="*/ 0 h 1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2"/>
                      <a:gd name="T37" fmla="*/ 0 h 104"/>
                      <a:gd name="T38" fmla="*/ 72 w 72"/>
                      <a:gd name="T39" fmla="*/ 104 h 1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2" h="104">
                        <a:moveTo>
                          <a:pt x="64" y="0"/>
                        </a:moveTo>
                        <a:lnTo>
                          <a:pt x="72" y="24"/>
                        </a:lnTo>
                        <a:lnTo>
                          <a:pt x="56" y="56"/>
                        </a:lnTo>
                        <a:lnTo>
                          <a:pt x="32" y="88"/>
                        </a:lnTo>
                        <a:lnTo>
                          <a:pt x="8" y="104"/>
                        </a:lnTo>
                        <a:lnTo>
                          <a:pt x="0" y="80"/>
                        </a:lnTo>
                        <a:lnTo>
                          <a:pt x="8" y="40"/>
                        </a:lnTo>
                        <a:lnTo>
                          <a:pt x="40" y="8"/>
                        </a:lnTo>
                        <a:lnTo>
                          <a:pt x="64"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515" name="Freeform 33"/>
                  <p:cNvSpPr>
                    <a:spLocks/>
                  </p:cNvSpPr>
                  <p:nvPr/>
                </p:nvSpPr>
                <p:spPr bwMode="auto">
                  <a:xfrm>
                    <a:off x="700" y="2520"/>
                    <a:ext cx="80" cy="96"/>
                  </a:xfrm>
                  <a:custGeom>
                    <a:avLst/>
                    <a:gdLst>
                      <a:gd name="T0" fmla="*/ 64 w 80"/>
                      <a:gd name="T1" fmla="*/ 0 h 96"/>
                      <a:gd name="T2" fmla="*/ 80 w 80"/>
                      <a:gd name="T3" fmla="*/ 16 h 96"/>
                      <a:gd name="T4" fmla="*/ 64 w 80"/>
                      <a:gd name="T5" fmla="*/ 56 h 96"/>
                      <a:gd name="T6" fmla="*/ 64 w 80"/>
                      <a:gd name="T7" fmla="*/ 56 h 96"/>
                      <a:gd name="T8" fmla="*/ 40 w 80"/>
                      <a:gd name="T9" fmla="*/ 88 h 96"/>
                      <a:gd name="T10" fmla="*/ 8 w 80"/>
                      <a:gd name="T11" fmla="*/ 96 h 96"/>
                      <a:gd name="T12" fmla="*/ 8 w 80"/>
                      <a:gd name="T13" fmla="*/ 96 h 96"/>
                      <a:gd name="T14" fmla="*/ 0 w 80"/>
                      <a:gd name="T15" fmla="*/ 80 h 96"/>
                      <a:gd name="T16" fmla="*/ 16 w 80"/>
                      <a:gd name="T17" fmla="*/ 40 h 96"/>
                      <a:gd name="T18" fmla="*/ 16 w 80"/>
                      <a:gd name="T19" fmla="*/ 40 h 96"/>
                      <a:gd name="T20" fmla="*/ 40 w 80"/>
                      <a:gd name="T21" fmla="*/ 8 h 96"/>
                      <a:gd name="T22" fmla="*/ 64 w 80"/>
                      <a:gd name="T23" fmla="*/ 0 h 9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0"/>
                      <a:gd name="T37" fmla="*/ 0 h 96"/>
                      <a:gd name="T38" fmla="*/ 80 w 80"/>
                      <a:gd name="T39" fmla="*/ 96 h 9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0" h="96">
                        <a:moveTo>
                          <a:pt x="64" y="0"/>
                        </a:moveTo>
                        <a:lnTo>
                          <a:pt x="80" y="16"/>
                        </a:lnTo>
                        <a:lnTo>
                          <a:pt x="64" y="56"/>
                        </a:lnTo>
                        <a:lnTo>
                          <a:pt x="40" y="88"/>
                        </a:lnTo>
                        <a:lnTo>
                          <a:pt x="8" y="96"/>
                        </a:lnTo>
                        <a:lnTo>
                          <a:pt x="0" y="80"/>
                        </a:lnTo>
                        <a:lnTo>
                          <a:pt x="16" y="40"/>
                        </a:lnTo>
                        <a:lnTo>
                          <a:pt x="40" y="8"/>
                        </a:lnTo>
                        <a:lnTo>
                          <a:pt x="64"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sp>
              <p:nvSpPr>
                <p:cNvPr id="37481" name="Freeform 34"/>
                <p:cNvSpPr>
                  <a:spLocks/>
                </p:cNvSpPr>
                <p:nvPr/>
              </p:nvSpPr>
              <p:spPr bwMode="auto">
                <a:xfrm>
                  <a:off x="572" y="1295"/>
                  <a:ext cx="472" cy="334"/>
                </a:xfrm>
                <a:custGeom>
                  <a:avLst/>
                  <a:gdLst>
                    <a:gd name="T0" fmla="*/ 1 w 672"/>
                    <a:gd name="T1" fmla="*/ 2 h 424"/>
                    <a:gd name="T2" fmla="*/ 1 w 672"/>
                    <a:gd name="T3" fmla="*/ 2 h 424"/>
                    <a:gd name="T4" fmla="*/ 1 w 672"/>
                    <a:gd name="T5" fmla="*/ 2 h 424"/>
                    <a:gd name="T6" fmla="*/ 1 w 672"/>
                    <a:gd name="T7" fmla="*/ 2 h 424"/>
                    <a:gd name="T8" fmla="*/ 1 w 672"/>
                    <a:gd name="T9" fmla="*/ 2 h 424"/>
                    <a:gd name="T10" fmla="*/ 1 w 672"/>
                    <a:gd name="T11" fmla="*/ 2 h 424"/>
                    <a:gd name="T12" fmla="*/ 1 w 672"/>
                    <a:gd name="T13" fmla="*/ 2 h 424"/>
                    <a:gd name="T14" fmla="*/ 1 w 672"/>
                    <a:gd name="T15" fmla="*/ 2 h 424"/>
                    <a:gd name="T16" fmla="*/ 1 w 672"/>
                    <a:gd name="T17" fmla="*/ 2 h 424"/>
                    <a:gd name="T18" fmla="*/ 1 w 672"/>
                    <a:gd name="T19" fmla="*/ 2 h 424"/>
                    <a:gd name="T20" fmla="*/ 1 w 672"/>
                    <a:gd name="T21" fmla="*/ 2 h 424"/>
                    <a:gd name="T22" fmla="*/ 1 w 672"/>
                    <a:gd name="T23" fmla="*/ 2 h 424"/>
                    <a:gd name="T24" fmla="*/ 1 w 672"/>
                    <a:gd name="T25" fmla="*/ 2 h 424"/>
                    <a:gd name="T26" fmla="*/ 0 w 672"/>
                    <a:gd name="T27" fmla="*/ 2 h 424"/>
                    <a:gd name="T28" fmla="*/ 0 w 672"/>
                    <a:gd name="T29" fmla="*/ 2 h 424"/>
                    <a:gd name="T30" fmla="*/ 1 w 672"/>
                    <a:gd name="T31" fmla="*/ 2 h 424"/>
                    <a:gd name="T32" fmla="*/ 1 w 672"/>
                    <a:gd name="T33" fmla="*/ 2 h 424"/>
                    <a:gd name="T34" fmla="*/ 1 w 672"/>
                    <a:gd name="T35" fmla="*/ 2 h 424"/>
                    <a:gd name="T36" fmla="*/ 1 w 672"/>
                    <a:gd name="T37" fmla="*/ 2 h 424"/>
                    <a:gd name="T38" fmla="*/ 1 w 672"/>
                    <a:gd name="T39" fmla="*/ 2 h 424"/>
                    <a:gd name="T40" fmla="*/ 1 w 672"/>
                    <a:gd name="T41" fmla="*/ 0 h 424"/>
                    <a:gd name="T42" fmla="*/ 1 w 672"/>
                    <a:gd name="T43" fmla="*/ 0 h 424"/>
                    <a:gd name="T44" fmla="*/ 1 w 672"/>
                    <a:gd name="T45" fmla="*/ 2 h 424"/>
                    <a:gd name="T46" fmla="*/ 1 w 672"/>
                    <a:gd name="T47" fmla="*/ 2 h 424"/>
                    <a:gd name="T48" fmla="*/ 1 w 672"/>
                    <a:gd name="T49" fmla="*/ 2 h 424"/>
                    <a:gd name="T50" fmla="*/ 1 w 672"/>
                    <a:gd name="T51" fmla="*/ 2 h 424"/>
                    <a:gd name="T52" fmla="*/ 1 w 672"/>
                    <a:gd name="T53" fmla="*/ 2 h 424"/>
                    <a:gd name="T54" fmla="*/ 1 w 672"/>
                    <a:gd name="T55" fmla="*/ 2 h 42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72"/>
                    <a:gd name="T85" fmla="*/ 0 h 424"/>
                    <a:gd name="T86" fmla="*/ 672 w 672"/>
                    <a:gd name="T87" fmla="*/ 424 h 42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72" h="424">
                      <a:moveTo>
                        <a:pt x="672" y="216"/>
                      </a:moveTo>
                      <a:lnTo>
                        <a:pt x="664" y="256"/>
                      </a:lnTo>
                      <a:lnTo>
                        <a:pt x="648" y="296"/>
                      </a:lnTo>
                      <a:lnTo>
                        <a:pt x="616" y="328"/>
                      </a:lnTo>
                      <a:lnTo>
                        <a:pt x="576" y="360"/>
                      </a:lnTo>
                      <a:lnTo>
                        <a:pt x="464" y="408"/>
                      </a:lnTo>
                      <a:lnTo>
                        <a:pt x="336" y="424"/>
                      </a:lnTo>
                      <a:lnTo>
                        <a:pt x="208" y="408"/>
                      </a:lnTo>
                      <a:lnTo>
                        <a:pt x="96" y="360"/>
                      </a:lnTo>
                      <a:lnTo>
                        <a:pt x="56" y="328"/>
                      </a:lnTo>
                      <a:lnTo>
                        <a:pt x="24" y="296"/>
                      </a:lnTo>
                      <a:lnTo>
                        <a:pt x="8" y="256"/>
                      </a:lnTo>
                      <a:lnTo>
                        <a:pt x="0" y="216"/>
                      </a:lnTo>
                      <a:lnTo>
                        <a:pt x="8" y="168"/>
                      </a:lnTo>
                      <a:lnTo>
                        <a:pt x="24" y="128"/>
                      </a:lnTo>
                      <a:lnTo>
                        <a:pt x="56" y="96"/>
                      </a:lnTo>
                      <a:lnTo>
                        <a:pt x="96" y="64"/>
                      </a:lnTo>
                      <a:lnTo>
                        <a:pt x="208" y="16"/>
                      </a:lnTo>
                      <a:lnTo>
                        <a:pt x="336" y="0"/>
                      </a:lnTo>
                      <a:lnTo>
                        <a:pt x="464" y="16"/>
                      </a:lnTo>
                      <a:lnTo>
                        <a:pt x="576" y="64"/>
                      </a:lnTo>
                      <a:lnTo>
                        <a:pt x="616" y="96"/>
                      </a:lnTo>
                      <a:lnTo>
                        <a:pt x="648" y="128"/>
                      </a:lnTo>
                      <a:lnTo>
                        <a:pt x="664" y="168"/>
                      </a:lnTo>
                      <a:lnTo>
                        <a:pt x="672" y="216"/>
                      </a:lnTo>
                      <a:close/>
                    </a:path>
                  </a:pathLst>
                </a:custGeom>
                <a:gradFill rotWithShape="0">
                  <a:gsLst>
                    <a:gs pos="0">
                      <a:srgbClr val="B3B3B3"/>
                    </a:gs>
                    <a:gs pos="100000">
                      <a:srgbClr val="808080"/>
                    </a:gs>
                  </a:gsLst>
                  <a:path path="rect">
                    <a:fillToRect l="50000" t="50000" r="50000" b="50000"/>
                  </a:path>
                </a:gradFill>
                <a:ln w="3175">
                  <a:solidFill>
                    <a:srgbClr val="808080"/>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nvGrpSpPr>
                <p:cNvPr id="8" name="Group 35"/>
                <p:cNvGrpSpPr>
                  <a:grpSpLocks/>
                </p:cNvGrpSpPr>
                <p:nvPr/>
              </p:nvGrpSpPr>
              <p:grpSpPr bwMode="auto">
                <a:xfrm>
                  <a:off x="632" y="1338"/>
                  <a:ext cx="352" cy="248"/>
                  <a:chOff x="636" y="2320"/>
                  <a:chExt cx="352" cy="248"/>
                </a:xfrm>
              </p:grpSpPr>
              <p:sp>
                <p:nvSpPr>
                  <p:cNvPr id="37483" name="Freeform 36"/>
                  <p:cNvSpPr>
                    <a:spLocks/>
                  </p:cNvSpPr>
                  <p:nvPr/>
                </p:nvSpPr>
                <p:spPr bwMode="auto">
                  <a:xfrm>
                    <a:off x="788" y="2424"/>
                    <a:ext cx="32" cy="16"/>
                  </a:xfrm>
                  <a:custGeom>
                    <a:avLst/>
                    <a:gdLst>
                      <a:gd name="T0" fmla="*/ 32 w 32"/>
                      <a:gd name="T1" fmla="*/ 8 h 16"/>
                      <a:gd name="T2" fmla="*/ 32 w 32"/>
                      <a:gd name="T3" fmla="*/ 16 h 16"/>
                      <a:gd name="T4" fmla="*/ 16 w 32"/>
                      <a:gd name="T5" fmla="*/ 16 h 16"/>
                      <a:gd name="T6" fmla="*/ 16 w 32"/>
                      <a:gd name="T7" fmla="*/ 16 h 16"/>
                      <a:gd name="T8" fmla="*/ 8 w 32"/>
                      <a:gd name="T9" fmla="*/ 16 h 16"/>
                      <a:gd name="T10" fmla="*/ 0 w 32"/>
                      <a:gd name="T11" fmla="*/ 8 h 16"/>
                      <a:gd name="T12" fmla="*/ 0 w 32"/>
                      <a:gd name="T13" fmla="*/ 8 h 16"/>
                      <a:gd name="T14" fmla="*/ 8 w 32"/>
                      <a:gd name="T15" fmla="*/ 0 h 16"/>
                      <a:gd name="T16" fmla="*/ 16 w 32"/>
                      <a:gd name="T17" fmla="*/ 0 h 16"/>
                      <a:gd name="T18" fmla="*/ 16 w 32"/>
                      <a:gd name="T19" fmla="*/ 0 h 16"/>
                      <a:gd name="T20" fmla="*/ 32 w 32"/>
                      <a:gd name="T21" fmla="*/ 0 h 16"/>
                      <a:gd name="T22" fmla="*/ 32 w 32"/>
                      <a:gd name="T23" fmla="*/ 8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16"/>
                      <a:gd name="T38" fmla="*/ 32 w 32"/>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16">
                        <a:moveTo>
                          <a:pt x="32" y="8"/>
                        </a:moveTo>
                        <a:lnTo>
                          <a:pt x="32" y="16"/>
                        </a:lnTo>
                        <a:lnTo>
                          <a:pt x="16" y="16"/>
                        </a:lnTo>
                        <a:lnTo>
                          <a:pt x="8" y="16"/>
                        </a:lnTo>
                        <a:lnTo>
                          <a:pt x="0" y="8"/>
                        </a:lnTo>
                        <a:lnTo>
                          <a:pt x="8" y="0"/>
                        </a:lnTo>
                        <a:lnTo>
                          <a:pt x="16" y="0"/>
                        </a:lnTo>
                        <a:lnTo>
                          <a:pt x="32" y="0"/>
                        </a:lnTo>
                        <a:lnTo>
                          <a:pt x="32"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84" name="Freeform 37"/>
                  <p:cNvSpPr>
                    <a:spLocks/>
                  </p:cNvSpPr>
                  <p:nvPr/>
                </p:nvSpPr>
                <p:spPr bwMode="auto">
                  <a:xfrm>
                    <a:off x="924" y="2416"/>
                    <a:ext cx="64" cy="24"/>
                  </a:xfrm>
                  <a:custGeom>
                    <a:avLst/>
                    <a:gdLst>
                      <a:gd name="T0" fmla="*/ 64 w 64"/>
                      <a:gd name="T1" fmla="*/ 16 h 24"/>
                      <a:gd name="T2" fmla="*/ 56 w 64"/>
                      <a:gd name="T3" fmla="*/ 24 h 24"/>
                      <a:gd name="T4" fmla="*/ 32 w 64"/>
                      <a:gd name="T5" fmla="*/ 24 h 24"/>
                      <a:gd name="T6" fmla="*/ 32 w 64"/>
                      <a:gd name="T7" fmla="*/ 24 h 24"/>
                      <a:gd name="T8" fmla="*/ 16 w 64"/>
                      <a:gd name="T9" fmla="*/ 24 h 24"/>
                      <a:gd name="T10" fmla="*/ 0 w 64"/>
                      <a:gd name="T11" fmla="*/ 16 h 24"/>
                      <a:gd name="T12" fmla="*/ 0 w 64"/>
                      <a:gd name="T13" fmla="*/ 16 h 24"/>
                      <a:gd name="T14" fmla="*/ 16 w 64"/>
                      <a:gd name="T15" fmla="*/ 8 h 24"/>
                      <a:gd name="T16" fmla="*/ 32 w 64"/>
                      <a:gd name="T17" fmla="*/ 0 h 24"/>
                      <a:gd name="T18" fmla="*/ 32 w 64"/>
                      <a:gd name="T19" fmla="*/ 0 h 24"/>
                      <a:gd name="T20" fmla="*/ 56 w 64"/>
                      <a:gd name="T21" fmla="*/ 8 h 24"/>
                      <a:gd name="T22" fmla="*/ 64 w 64"/>
                      <a:gd name="T23" fmla="*/ 16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
                      <a:gd name="T37" fmla="*/ 0 h 24"/>
                      <a:gd name="T38" fmla="*/ 64 w 64"/>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 h="24">
                        <a:moveTo>
                          <a:pt x="64" y="16"/>
                        </a:moveTo>
                        <a:lnTo>
                          <a:pt x="56" y="24"/>
                        </a:lnTo>
                        <a:lnTo>
                          <a:pt x="32" y="24"/>
                        </a:lnTo>
                        <a:lnTo>
                          <a:pt x="16" y="24"/>
                        </a:lnTo>
                        <a:lnTo>
                          <a:pt x="0" y="16"/>
                        </a:lnTo>
                        <a:lnTo>
                          <a:pt x="16" y="8"/>
                        </a:lnTo>
                        <a:lnTo>
                          <a:pt x="32" y="0"/>
                        </a:lnTo>
                        <a:lnTo>
                          <a:pt x="56" y="8"/>
                        </a:lnTo>
                        <a:lnTo>
                          <a:pt x="64"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85" name="Freeform 38"/>
                  <p:cNvSpPr>
                    <a:spLocks/>
                  </p:cNvSpPr>
                  <p:nvPr/>
                </p:nvSpPr>
                <p:spPr bwMode="auto">
                  <a:xfrm>
                    <a:off x="908" y="2512"/>
                    <a:ext cx="40" cy="32"/>
                  </a:xfrm>
                  <a:custGeom>
                    <a:avLst/>
                    <a:gdLst>
                      <a:gd name="T0" fmla="*/ 40 w 40"/>
                      <a:gd name="T1" fmla="*/ 32 h 32"/>
                      <a:gd name="T2" fmla="*/ 24 w 40"/>
                      <a:gd name="T3" fmla="*/ 32 h 32"/>
                      <a:gd name="T4" fmla="*/ 8 w 40"/>
                      <a:gd name="T5" fmla="*/ 24 h 32"/>
                      <a:gd name="T6" fmla="*/ 8 w 40"/>
                      <a:gd name="T7" fmla="*/ 24 h 32"/>
                      <a:gd name="T8" fmla="*/ 0 w 40"/>
                      <a:gd name="T9" fmla="*/ 8 h 32"/>
                      <a:gd name="T10" fmla="*/ 0 w 40"/>
                      <a:gd name="T11" fmla="*/ 0 h 32"/>
                      <a:gd name="T12" fmla="*/ 0 w 40"/>
                      <a:gd name="T13" fmla="*/ 0 h 32"/>
                      <a:gd name="T14" fmla="*/ 16 w 40"/>
                      <a:gd name="T15" fmla="*/ 0 h 32"/>
                      <a:gd name="T16" fmla="*/ 32 w 40"/>
                      <a:gd name="T17" fmla="*/ 8 h 32"/>
                      <a:gd name="T18" fmla="*/ 32 w 40"/>
                      <a:gd name="T19" fmla="*/ 8 h 32"/>
                      <a:gd name="T20" fmla="*/ 40 w 40"/>
                      <a:gd name="T21" fmla="*/ 24 h 32"/>
                      <a:gd name="T22" fmla="*/ 40 w 40"/>
                      <a:gd name="T23" fmla="*/ 32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32"/>
                      <a:gd name="T38" fmla="*/ 40 w 40"/>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32">
                        <a:moveTo>
                          <a:pt x="40" y="32"/>
                        </a:moveTo>
                        <a:lnTo>
                          <a:pt x="24" y="32"/>
                        </a:lnTo>
                        <a:lnTo>
                          <a:pt x="8" y="24"/>
                        </a:lnTo>
                        <a:lnTo>
                          <a:pt x="0" y="8"/>
                        </a:lnTo>
                        <a:lnTo>
                          <a:pt x="0" y="0"/>
                        </a:lnTo>
                        <a:lnTo>
                          <a:pt x="16" y="0"/>
                        </a:lnTo>
                        <a:lnTo>
                          <a:pt x="32" y="8"/>
                        </a:lnTo>
                        <a:lnTo>
                          <a:pt x="40" y="24"/>
                        </a:lnTo>
                        <a:lnTo>
                          <a:pt x="40" y="3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86" name="Freeform 39"/>
                  <p:cNvSpPr>
                    <a:spLocks/>
                  </p:cNvSpPr>
                  <p:nvPr/>
                </p:nvSpPr>
                <p:spPr bwMode="auto">
                  <a:xfrm>
                    <a:off x="780" y="2328"/>
                    <a:ext cx="32" cy="48"/>
                  </a:xfrm>
                  <a:custGeom>
                    <a:avLst/>
                    <a:gdLst>
                      <a:gd name="T0" fmla="*/ 16 w 32"/>
                      <a:gd name="T1" fmla="*/ 48 h 48"/>
                      <a:gd name="T2" fmla="*/ 8 w 32"/>
                      <a:gd name="T3" fmla="*/ 48 h 48"/>
                      <a:gd name="T4" fmla="*/ 0 w 32"/>
                      <a:gd name="T5" fmla="*/ 24 h 48"/>
                      <a:gd name="T6" fmla="*/ 0 w 32"/>
                      <a:gd name="T7" fmla="*/ 24 h 48"/>
                      <a:gd name="T8" fmla="*/ 8 w 32"/>
                      <a:gd name="T9" fmla="*/ 8 h 48"/>
                      <a:gd name="T10" fmla="*/ 16 w 32"/>
                      <a:gd name="T11" fmla="*/ 0 h 48"/>
                      <a:gd name="T12" fmla="*/ 16 w 32"/>
                      <a:gd name="T13" fmla="*/ 0 h 48"/>
                      <a:gd name="T14" fmla="*/ 24 w 32"/>
                      <a:gd name="T15" fmla="*/ 8 h 48"/>
                      <a:gd name="T16" fmla="*/ 32 w 32"/>
                      <a:gd name="T17" fmla="*/ 24 h 48"/>
                      <a:gd name="T18" fmla="*/ 32 w 32"/>
                      <a:gd name="T19" fmla="*/ 24 h 48"/>
                      <a:gd name="T20" fmla="*/ 24 w 32"/>
                      <a:gd name="T21" fmla="*/ 48 h 48"/>
                      <a:gd name="T22" fmla="*/ 16 w 32"/>
                      <a:gd name="T23" fmla="*/ 4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48"/>
                      <a:gd name="T38" fmla="*/ 32 w 32"/>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48">
                        <a:moveTo>
                          <a:pt x="16" y="48"/>
                        </a:moveTo>
                        <a:lnTo>
                          <a:pt x="8" y="48"/>
                        </a:lnTo>
                        <a:lnTo>
                          <a:pt x="0" y="24"/>
                        </a:lnTo>
                        <a:lnTo>
                          <a:pt x="8" y="8"/>
                        </a:lnTo>
                        <a:lnTo>
                          <a:pt x="16" y="0"/>
                        </a:lnTo>
                        <a:lnTo>
                          <a:pt x="24" y="8"/>
                        </a:lnTo>
                        <a:lnTo>
                          <a:pt x="32" y="24"/>
                        </a:lnTo>
                        <a:lnTo>
                          <a:pt x="24" y="48"/>
                        </a:lnTo>
                        <a:lnTo>
                          <a:pt x="16"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87" name="Freeform 40"/>
                  <p:cNvSpPr>
                    <a:spLocks/>
                  </p:cNvSpPr>
                  <p:nvPr/>
                </p:nvSpPr>
                <p:spPr bwMode="auto">
                  <a:xfrm>
                    <a:off x="676" y="2432"/>
                    <a:ext cx="64" cy="24"/>
                  </a:xfrm>
                  <a:custGeom>
                    <a:avLst/>
                    <a:gdLst>
                      <a:gd name="T0" fmla="*/ 64 w 64"/>
                      <a:gd name="T1" fmla="*/ 16 h 24"/>
                      <a:gd name="T2" fmla="*/ 56 w 64"/>
                      <a:gd name="T3" fmla="*/ 24 h 24"/>
                      <a:gd name="T4" fmla="*/ 32 w 64"/>
                      <a:gd name="T5" fmla="*/ 24 h 24"/>
                      <a:gd name="T6" fmla="*/ 32 w 64"/>
                      <a:gd name="T7" fmla="*/ 24 h 24"/>
                      <a:gd name="T8" fmla="*/ 8 w 64"/>
                      <a:gd name="T9" fmla="*/ 24 h 24"/>
                      <a:gd name="T10" fmla="*/ 0 w 64"/>
                      <a:gd name="T11" fmla="*/ 16 h 24"/>
                      <a:gd name="T12" fmla="*/ 0 w 64"/>
                      <a:gd name="T13" fmla="*/ 16 h 24"/>
                      <a:gd name="T14" fmla="*/ 8 w 64"/>
                      <a:gd name="T15" fmla="*/ 8 h 24"/>
                      <a:gd name="T16" fmla="*/ 32 w 64"/>
                      <a:gd name="T17" fmla="*/ 0 h 24"/>
                      <a:gd name="T18" fmla="*/ 32 w 64"/>
                      <a:gd name="T19" fmla="*/ 0 h 24"/>
                      <a:gd name="T20" fmla="*/ 56 w 64"/>
                      <a:gd name="T21" fmla="*/ 8 h 24"/>
                      <a:gd name="T22" fmla="*/ 64 w 64"/>
                      <a:gd name="T23" fmla="*/ 16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
                      <a:gd name="T37" fmla="*/ 0 h 24"/>
                      <a:gd name="T38" fmla="*/ 64 w 64"/>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 h="24">
                        <a:moveTo>
                          <a:pt x="64" y="16"/>
                        </a:moveTo>
                        <a:lnTo>
                          <a:pt x="56" y="24"/>
                        </a:lnTo>
                        <a:lnTo>
                          <a:pt x="32" y="24"/>
                        </a:lnTo>
                        <a:lnTo>
                          <a:pt x="8" y="24"/>
                        </a:lnTo>
                        <a:lnTo>
                          <a:pt x="0" y="16"/>
                        </a:lnTo>
                        <a:lnTo>
                          <a:pt x="8" y="8"/>
                        </a:lnTo>
                        <a:lnTo>
                          <a:pt x="32" y="0"/>
                        </a:lnTo>
                        <a:lnTo>
                          <a:pt x="56" y="8"/>
                        </a:lnTo>
                        <a:lnTo>
                          <a:pt x="64"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88" name="Freeform 41"/>
                  <p:cNvSpPr>
                    <a:spLocks/>
                  </p:cNvSpPr>
                  <p:nvPr/>
                </p:nvSpPr>
                <p:spPr bwMode="auto">
                  <a:xfrm>
                    <a:off x="788" y="2520"/>
                    <a:ext cx="32" cy="48"/>
                  </a:xfrm>
                  <a:custGeom>
                    <a:avLst/>
                    <a:gdLst>
                      <a:gd name="T0" fmla="*/ 16 w 32"/>
                      <a:gd name="T1" fmla="*/ 48 h 48"/>
                      <a:gd name="T2" fmla="*/ 8 w 32"/>
                      <a:gd name="T3" fmla="*/ 40 h 48"/>
                      <a:gd name="T4" fmla="*/ 0 w 32"/>
                      <a:gd name="T5" fmla="*/ 24 h 48"/>
                      <a:gd name="T6" fmla="*/ 0 w 32"/>
                      <a:gd name="T7" fmla="*/ 24 h 48"/>
                      <a:gd name="T8" fmla="*/ 8 w 32"/>
                      <a:gd name="T9" fmla="*/ 8 h 48"/>
                      <a:gd name="T10" fmla="*/ 16 w 32"/>
                      <a:gd name="T11" fmla="*/ 0 h 48"/>
                      <a:gd name="T12" fmla="*/ 16 w 32"/>
                      <a:gd name="T13" fmla="*/ 0 h 48"/>
                      <a:gd name="T14" fmla="*/ 32 w 32"/>
                      <a:gd name="T15" fmla="*/ 8 h 48"/>
                      <a:gd name="T16" fmla="*/ 32 w 32"/>
                      <a:gd name="T17" fmla="*/ 24 h 48"/>
                      <a:gd name="T18" fmla="*/ 32 w 32"/>
                      <a:gd name="T19" fmla="*/ 24 h 48"/>
                      <a:gd name="T20" fmla="*/ 32 w 32"/>
                      <a:gd name="T21" fmla="*/ 40 h 48"/>
                      <a:gd name="T22" fmla="*/ 16 w 32"/>
                      <a:gd name="T23" fmla="*/ 4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48"/>
                      <a:gd name="T38" fmla="*/ 32 w 32"/>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48">
                        <a:moveTo>
                          <a:pt x="16" y="48"/>
                        </a:moveTo>
                        <a:lnTo>
                          <a:pt x="8" y="40"/>
                        </a:lnTo>
                        <a:lnTo>
                          <a:pt x="0" y="24"/>
                        </a:lnTo>
                        <a:lnTo>
                          <a:pt x="8" y="8"/>
                        </a:lnTo>
                        <a:lnTo>
                          <a:pt x="16" y="0"/>
                        </a:lnTo>
                        <a:lnTo>
                          <a:pt x="32" y="8"/>
                        </a:lnTo>
                        <a:lnTo>
                          <a:pt x="32" y="24"/>
                        </a:lnTo>
                        <a:lnTo>
                          <a:pt x="32" y="40"/>
                        </a:lnTo>
                        <a:lnTo>
                          <a:pt x="16"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89" name="Freeform 42"/>
                  <p:cNvSpPr>
                    <a:spLocks/>
                  </p:cNvSpPr>
                  <p:nvPr/>
                </p:nvSpPr>
                <p:spPr bwMode="auto">
                  <a:xfrm>
                    <a:off x="660" y="2352"/>
                    <a:ext cx="48" cy="40"/>
                  </a:xfrm>
                  <a:custGeom>
                    <a:avLst/>
                    <a:gdLst>
                      <a:gd name="T0" fmla="*/ 48 w 48"/>
                      <a:gd name="T1" fmla="*/ 32 h 40"/>
                      <a:gd name="T2" fmla="*/ 32 w 48"/>
                      <a:gd name="T3" fmla="*/ 40 h 40"/>
                      <a:gd name="T4" fmla="*/ 16 w 48"/>
                      <a:gd name="T5" fmla="*/ 24 h 40"/>
                      <a:gd name="T6" fmla="*/ 16 w 48"/>
                      <a:gd name="T7" fmla="*/ 24 h 40"/>
                      <a:gd name="T8" fmla="*/ 0 w 48"/>
                      <a:gd name="T9" fmla="*/ 16 h 40"/>
                      <a:gd name="T10" fmla="*/ 0 w 48"/>
                      <a:gd name="T11" fmla="*/ 0 h 40"/>
                      <a:gd name="T12" fmla="*/ 0 w 48"/>
                      <a:gd name="T13" fmla="*/ 0 h 40"/>
                      <a:gd name="T14" fmla="*/ 16 w 48"/>
                      <a:gd name="T15" fmla="*/ 0 h 40"/>
                      <a:gd name="T16" fmla="*/ 32 w 48"/>
                      <a:gd name="T17" fmla="*/ 8 h 40"/>
                      <a:gd name="T18" fmla="*/ 32 w 48"/>
                      <a:gd name="T19" fmla="*/ 8 h 40"/>
                      <a:gd name="T20" fmla="*/ 48 w 48"/>
                      <a:gd name="T21" fmla="*/ 24 h 40"/>
                      <a:gd name="T22" fmla="*/ 48 w 48"/>
                      <a:gd name="T23" fmla="*/ 32 h 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0"/>
                      <a:gd name="T38" fmla="*/ 48 w 48"/>
                      <a:gd name="T39" fmla="*/ 40 h 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0">
                        <a:moveTo>
                          <a:pt x="48" y="32"/>
                        </a:moveTo>
                        <a:lnTo>
                          <a:pt x="32" y="40"/>
                        </a:lnTo>
                        <a:lnTo>
                          <a:pt x="16" y="24"/>
                        </a:lnTo>
                        <a:lnTo>
                          <a:pt x="0" y="16"/>
                        </a:lnTo>
                        <a:lnTo>
                          <a:pt x="0" y="0"/>
                        </a:lnTo>
                        <a:lnTo>
                          <a:pt x="16" y="0"/>
                        </a:lnTo>
                        <a:lnTo>
                          <a:pt x="32" y="8"/>
                        </a:lnTo>
                        <a:lnTo>
                          <a:pt x="48" y="24"/>
                        </a:lnTo>
                        <a:lnTo>
                          <a:pt x="48" y="3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90" name="Freeform 43"/>
                  <p:cNvSpPr>
                    <a:spLocks/>
                  </p:cNvSpPr>
                  <p:nvPr/>
                </p:nvSpPr>
                <p:spPr bwMode="auto">
                  <a:xfrm>
                    <a:off x="892" y="2344"/>
                    <a:ext cx="48" cy="32"/>
                  </a:xfrm>
                  <a:custGeom>
                    <a:avLst/>
                    <a:gdLst>
                      <a:gd name="T0" fmla="*/ 0 w 48"/>
                      <a:gd name="T1" fmla="*/ 32 h 32"/>
                      <a:gd name="T2" fmla="*/ 0 w 48"/>
                      <a:gd name="T3" fmla="*/ 24 h 32"/>
                      <a:gd name="T4" fmla="*/ 8 w 48"/>
                      <a:gd name="T5" fmla="*/ 8 h 32"/>
                      <a:gd name="T6" fmla="*/ 8 w 48"/>
                      <a:gd name="T7" fmla="*/ 8 h 32"/>
                      <a:gd name="T8" fmla="*/ 32 w 48"/>
                      <a:gd name="T9" fmla="*/ 0 h 32"/>
                      <a:gd name="T10" fmla="*/ 48 w 48"/>
                      <a:gd name="T11" fmla="*/ 0 h 32"/>
                      <a:gd name="T12" fmla="*/ 48 w 48"/>
                      <a:gd name="T13" fmla="*/ 0 h 32"/>
                      <a:gd name="T14" fmla="*/ 48 w 48"/>
                      <a:gd name="T15" fmla="*/ 8 h 32"/>
                      <a:gd name="T16" fmla="*/ 32 w 48"/>
                      <a:gd name="T17" fmla="*/ 24 h 32"/>
                      <a:gd name="T18" fmla="*/ 32 w 48"/>
                      <a:gd name="T19" fmla="*/ 24 h 32"/>
                      <a:gd name="T20" fmla="*/ 16 w 48"/>
                      <a:gd name="T21" fmla="*/ 32 h 32"/>
                      <a:gd name="T22" fmla="*/ 0 w 48"/>
                      <a:gd name="T23" fmla="*/ 32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32"/>
                      <a:gd name="T38" fmla="*/ 48 w 48"/>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32">
                        <a:moveTo>
                          <a:pt x="0" y="32"/>
                        </a:moveTo>
                        <a:lnTo>
                          <a:pt x="0" y="24"/>
                        </a:lnTo>
                        <a:lnTo>
                          <a:pt x="8" y="8"/>
                        </a:lnTo>
                        <a:lnTo>
                          <a:pt x="32" y="0"/>
                        </a:lnTo>
                        <a:lnTo>
                          <a:pt x="48" y="0"/>
                        </a:lnTo>
                        <a:lnTo>
                          <a:pt x="48" y="8"/>
                        </a:lnTo>
                        <a:lnTo>
                          <a:pt x="32" y="24"/>
                        </a:lnTo>
                        <a:lnTo>
                          <a:pt x="16" y="32"/>
                        </a:lnTo>
                        <a:lnTo>
                          <a:pt x="0" y="3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91" name="Freeform 44"/>
                  <p:cNvSpPr>
                    <a:spLocks/>
                  </p:cNvSpPr>
                  <p:nvPr/>
                </p:nvSpPr>
                <p:spPr bwMode="auto">
                  <a:xfrm>
                    <a:off x="876" y="2400"/>
                    <a:ext cx="48" cy="24"/>
                  </a:xfrm>
                  <a:custGeom>
                    <a:avLst/>
                    <a:gdLst>
                      <a:gd name="T0" fmla="*/ 0 w 48"/>
                      <a:gd name="T1" fmla="*/ 24 h 24"/>
                      <a:gd name="T2" fmla="*/ 0 w 48"/>
                      <a:gd name="T3" fmla="*/ 8 h 24"/>
                      <a:gd name="T4" fmla="*/ 16 w 48"/>
                      <a:gd name="T5" fmla="*/ 0 h 24"/>
                      <a:gd name="T6" fmla="*/ 16 w 48"/>
                      <a:gd name="T7" fmla="*/ 0 h 24"/>
                      <a:gd name="T8" fmla="*/ 32 w 48"/>
                      <a:gd name="T9" fmla="*/ 0 h 24"/>
                      <a:gd name="T10" fmla="*/ 48 w 48"/>
                      <a:gd name="T11" fmla="*/ 8 h 24"/>
                      <a:gd name="T12" fmla="*/ 48 w 48"/>
                      <a:gd name="T13" fmla="*/ 8 h 24"/>
                      <a:gd name="T14" fmla="*/ 48 w 48"/>
                      <a:gd name="T15" fmla="*/ 16 h 24"/>
                      <a:gd name="T16" fmla="*/ 32 w 48"/>
                      <a:gd name="T17" fmla="*/ 24 h 24"/>
                      <a:gd name="T18" fmla="*/ 32 w 48"/>
                      <a:gd name="T19" fmla="*/ 24 h 24"/>
                      <a:gd name="T20" fmla="*/ 8 w 48"/>
                      <a:gd name="T21" fmla="*/ 24 h 24"/>
                      <a:gd name="T22" fmla="*/ 0 w 48"/>
                      <a:gd name="T23" fmla="*/ 24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24"/>
                      <a:gd name="T38" fmla="*/ 48 w 48"/>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24">
                        <a:moveTo>
                          <a:pt x="0" y="24"/>
                        </a:moveTo>
                        <a:lnTo>
                          <a:pt x="0" y="8"/>
                        </a:lnTo>
                        <a:lnTo>
                          <a:pt x="16" y="0"/>
                        </a:lnTo>
                        <a:lnTo>
                          <a:pt x="32" y="0"/>
                        </a:lnTo>
                        <a:lnTo>
                          <a:pt x="48" y="8"/>
                        </a:lnTo>
                        <a:lnTo>
                          <a:pt x="48" y="16"/>
                        </a:lnTo>
                        <a:lnTo>
                          <a:pt x="32" y="24"/>
                        </a:lnTo>
                        <a:lnTo>
                          <a:pt x="8" y="24"/>
                        </a:lnTo>
                        <a:lnTo>
                          <a:pt x="0" y="24"/>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92" name="Freeform 45"/>
                  <p:cNvSpPr>
                    <a:spLocks/>
                  </p:cNvSpPr>
                  <p:nvPr/>
                </p:nvSpPr>
                <p:spPr bwMode="auto">
                  <a:xfrm>
                    <a:off x="660" y="2480"/>
                    <a:ext cx="48" cy="24"/>
                  </a:xfrm>
                  <a:custGeom>
                    <a:avLst/>
                    <a:gdLst>
                      <a:gd name="T0" fmla="*/ 0 w 48"/>
                      <a:gd name="T1" fmla="*/ 16 h 24"/>
                      <a:gd name="T2" fmla="*/ 0 w 48"/>
                      <a:gd name="T3" fmla="*/ 8 h 24"/>
                      <a:gd name="T4" fmla="*/ 16 w 48"/>
                      <a:gd name="T5" fmla="*/ 0 h 24"/>
                      <a:gd name="T6" fmla="*/ 16 w 48"/>
                      <a:gd name="T7" fmla="*/ 0 h 24"/>
                      <a:gd name="T8" fmla="*/ 40 w 48"/>
                      <a:gd name="T9" fmla="*/ 0 h 24"/>
                      <a:gd name="T10" fmla="*/ 48 w 48"/>
                      <a:gd name="T11" fmla="*/ 0 h 24"/>
                      <a:gd name="T12" fmla="*/ 48 w 48"/>
                      <a:gd name="T13" fmla="*/ 0 h 24"/>
                      <a:gd name="T14" fmla="*/ 48 w 48"/>
                      <a:gd name="T15" fmla="*/ 16 h 24"/>
                      <a:gd name="T16" fmla="*/ 32 w 48"/>
                      <a:gd name="T17" fmla="*/ 24 h 24"/>
                      <a:gd name="T18" fmla="*/ 32 w 48"/>
                      <a:gd name="T19" fmla="*/ 24 h 24"/>
                      <a:gd name="T20" fmla="*/ 8 w 48"/>
                      <a:gd name="T21" fmla="*/ 24 h 24"/>
                      <a:gd name="T22" fmla="*/ 0 w 48"/>
                      <a:gd name="T23" fmla="*/ 16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24"/>
                      <a:gd name="T38" fmla="*/ 48 w 48"/>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24">
                        <a:moveTo>
                          <a:pt x="0" y="16"/>
                        </a:moveTo>
                        <a:lnTo>
                          <a:pt x="0" y="8"/>
                        </a:lnTo>
                        <a:lnTo>
                          <a:pt x="16" y="0"/>
                        </a:lnTo>
                        <a:lnTo>
                          <a:pt x="40" y="0"/>
                        </a:lnTo>
                        <a:lnTo>
                          <a:pt x="48" y="0"/>
                        </a:lnTo>
                        <a:lnTo>
                          <a:pt x="48" y="16"/>
                        </a:lnTo>
                        <a:lnTo>
                          <a:pt x="32" y="24"/>
                        </a:lnTo>
                        <a:lnTo>
                          <a:pt x="8" y="24"/>
                        </a:lnTo>
                        <a:lnTo>
                          <a:pt x="0"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93" name="Freeform 46"/>
                  <p:cNvSpPr>
                    <a:spLocks/>
                  </p:cNvSpPr>
                  <p:nvPr/>
                </p:nvSpPr>
                <p:spPr bwMode="auto">
                  <a:xfrm>
                    <a:off x="732" y="2456"/>
                    <a:ext cx="48" cy="40"/>
                  </a:xfrm>
                  <a:custGeom>
                    <a:avLst/>
                    <a:gdLst>
                      <a:gd name="T0" fmla="*/ 8 w 48"/>
                      <a:gd name="T1" fmla="*/ 40 h 40"/>
                      <a:gd name="T2" fmla="*/ 0 w 48"/>
                      <a:gd name="T3" fmla="*/ 24 h 40"/>
                      <a:gd name="T4" fmla="*/ 16 w 48"/>
                      <a:gd name="T5" fmla="*/ 16 h 40"/>
                      <a:gd name="T6" fmla="*/ 16 w 48"/>
                      <a:gd name="T7" fmla="*/ 16 h 40"/>
                      <a:gd name="T8" fmla="*/ 32 w 48"/>
                      <a:gd name="T9" fmla="*/ 0 h 40"/>
                      <a:gd name="T10" fmla="*/ 48 w 48"/>
                      <a:gd name="T11" fmla="*/ 8 h 40"/>
                      <a:gd name="T12" fmla="*/ 48 w 48"/>
                      <a:gd name="T13" fmla="*/ 8 h 40"/>
                      <a:gd name="T14" fmla="*/ 48 w 48"/>
                      <a:gd name="T15" fmla="*/ 16 h 40"/>
                      <a:gd name="T16" fmla="*/ 40 w 48"/>
                      <a:gd name="T17" fmla="*/ 32 h 40"/>
                      <a:gd name="T18" fmla="*/ 40 w 48"/>
                      <a:gd name="T19" fmla="*/ 32 h 40"/>
                      <a:gd name="T20" fmla="*/ 16 w 48"/>
                      <a:gd name="T21" fmla="*/ 40 h 40"/>
                      <a:gd name="T22" fmla="*/ 8 w 48"/>
                      <a:gd name="T23" fmla="*/ 40 h 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0"/>
                      <a:gd name="T38" fmla="*/ 48 w 48"/>
                      <a:gd name="T39" fmla="*/ 40 h 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0">
                        <a:moveTo>
                          <a:pt x="8" y="40"/>
                        </a:moveTo>
                        <a:lnTo>
                          <a:pt x="0" y="24"/>
                        </a:lnTo>
                        <a:lnTo>
                          <a:pt x="16" y="16"/>
                        </a:lnTo>
                        <a:lnTo>
                          <a:pt x="32" y="0"/>
                        </a:lnTo>
                        <a:lnTo>
                          <a:pt x="48" y="8"/>
                        </a:lnTo>
                        <a:lnTo>
                          <a:pt x="48" y="16"/>
                        </a:lnTo>
                        <a:lnTo>
                          <a:pt x="40" y="32"/>
                        </a:lnTo>
                        <a:lnTo>
                          <a:pt x="16" y="40"/>
                        </a:lnTo>
                        <a:lnTo>
                          <a:pt x="8" y="4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94" name="Freeform 47"/>
                  <p:cNvSpPr>
                    <a:spLocks/>
                  </p:cNvSpPr>
                  <p:nvPr/>
                </p:nvSpPr>
                <p:spPr bwMode="auto">
                  <a:xfrm>
                    <a:off x="924" y="2472"/>
                    <a:ext cx="56" cy="32"/>
                  </a:xfrm>
                  <a:custGeom>
                    <a:avLst/>
                    <a:gdLst>
                      <a:gd name="T0" fmla="*/ 0 w 56"/>
                      <a:gd name="T1" fmla="*/ 8 h 32"/>
                      <a:gd name="T2" fmla="*/ 16 w 56"/>
                      <a:gd name="T3" fmla="*/ 0 h 32"/>
                      <a:gd name="T4" fmla="*/ 32 w 56"/>
                      <a:gd name="T5" fmla="*/ 8 h 32"/>
                      <a:gd name="T6" fmla="*/ 32 w 56"/>
                      <a:gd name="T7" fmla="*/ 8 h 32"/>
                      <a:gd name="T8" fmla="*/ 56 w 56"/>
                      <a:gd name="T9" fmla="*/ 16 h 32"/>
                      <a:gd name="T10" fmla="*/ 56 w 56"/>
                      <a:gd name="T11" fmla="*/ 24 h 32"/>
                      <a:gd name="T12" fmla="*/ 56 w 56"/>
                      <a:gd name="T13" fmla="*/ 24 h 32"/>
                      <a:gd name="T14" fmla="*/ 48 w 56"/>
                      <a:gd name="T15" fmla="*/ 32 h 32"/>
                      <a:gd name="T16" fmla="*/ 24 w 56"/>
                      <a:gd name="T17" fmla="*/ 24 h 32"/>
                      <a:gd name="T18" fmla="*/ 24 w 56"/>
                      <a:gd name="T19" fmla="*/ 24 h 32"/>
                      <a:gd name="T20" fmla="*/ 0 w 56"/>
                      <a:gd name="T21" fmla="*/ 16 h 32"/>
                      <a:gd name="T22" fmla="*/ 0 w 56"/>
                      <a:gd name="T23" fmla="*/ 8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6"/>
                      <a:gd name="T37" fmla="*/ 0 h 32"/>
                      <a:gd name="T38" fmla="*/ 56 w 56"/>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6" h="32">
                        <a:moveTo>
                          <a:pt x="0" y="8"/>
                        </a:moveTo>
                        <a:lnTo>
                          <a:pt x="16" y="0"/>
                        </a:lnTo>
                        <a:lnTo>
                          <a:pt x="32" y="8"/>
                        </a:lnTo>
                        <a:lnTo>
                          <a:pt x="56" y="16"/>
                        </a:lnTo>
                        <a:lnTo>
                          <a:pt x="56" y="24"/>
                        </a:lnTo>
                        <a:lnTo>
                          <a:pt x="48" y="32"/>
                        </a:lnTo>
                        <a:lnTo>
                          <a:pt x="24" y="24"/>
                        </a:lnTo>
                        <a:lnTo>
                          <a:pt x="0"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95" name="Freeform 48"/>
                  <p:cNvSpPr>
                    <a:spLocks/>
                  </p:cNvSpPr>
                  <p:nvPr/>
                </p:nvSpPr>
                <p:spPr bwMode="auto">
                  <a:xfrm>
                    <a:off x="636" y="2392"/>
                    <a:ext cx="64" cy="32"/>
                  </a:xfrm>
                  <a:custGeom>
                    <a:avLst/>
                    <a:gdLst>
                      <a:gd name="T0" fmla="*/ 0 w 64"/>
                      <a:gd name="T1" fmla="*/ 8 h 32"/>
                      <a:gd name="T2" fmla="*/ 16 w 64"/>
                      <a:gd name="T3" fmla="*/ 0 h 32"/>
                      <a:gd name="T4" fmla="*/ 40 w 64"/>
                      <a:gd name="T5" fmla="*/ 8 h 32"/>
                      <a:gd name="T6" fmla="*/ 40 w 64"/>
                      <a:gd name="T7" fmla="*/ 8 h 32"/>
                      <a:gd name="T8" fmla="*/ 56 w 64"/>
                      <a:gd name="T9" fmla="*/ 16 h 32"/>
                      <a:gd name="T10" fmla="*/ 64 w 64"/>
                      <a:gd name="T11" fmla="*/ 24 h 32"/>
                      <a:gd name="T12" fmla="*/ 64 w 64"/>
                      <a:gd name="T13" fmla="*/ 24 h 32"/>
                      <a:gd name="T14" fmla="*/ 48 w 64"/>
                      <a:gd name="T15" fmla="*/ 32 h 32"/>
                      <a:gd name="T16" fmla="*/ 24 w 64"/>
                      <a:gd name="T17" fmla="*/ 32 h 32"/>
                      <a:gd name="T18" fmla="*/ 24 w 64"/>
                      <a:gd name="T19" fmla="*/ 32 h 32"/>
                      <a:gd name="T20" fmla="*/ 8 w 64"/>
                      <a:gd name="T21" fmla="*/ 16 h 32"/>
                      <a:gd name="T22" fmla="*/ 0 w 64"/>
                      <a:gd name="T23" fmla="*/ 8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
                      <a:gd name="T37" fmla="*/ 0 h 32"/>
                      <a:gd name="T38" fmla="*/ 64 w 64"/>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 h="32">
                        <a:moveTo>
                          <a:pt x="0" y="8"/>
                        </a:moveTo>
                        <a:lnTo>
                          <a:pt x="16" y="0"/>
                        </a:lnTo>
                        <a:lnTo>
                          <a:pt x="40" y="8"/>
                        </a:lnTo>
                        <a:lnTo>
                          <a:pt x="56" y="16"/>
                        </a:lnTo>
                        <a:lnTo>
                          <a:pt x="64" y="24"/>
                        </a:lnTo>
                        <a:lnTo>
                          <a:pt x="48" y="32"/>
                        </a:lnTo>
                        <a:lnTo>
                          <a:pt x="24" y="32"/>
                        </a:lnTo>
                        <a:lnTo>
                          <a:pt x="8"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96" name="Freeform 49"/>
                  <p:cNvSpPr>
                    <a:spLocks/>
                  </p:cNvSpPr>
                  <p:nvPr/>
                </p:nvSpPr>
                <p:spPr bwMode="auto">
                  <a:xfrm>
                    <a:off x="716" y="2320"/>
                    <a:ext cx="40" cy="48"/>
                  </a:xfrm>
                  <a:custGeom>
                    <a:avLst/>
                    <a:gdLst>
                      <a:gd name="T0" fmla="*/ 8 w 40"/>
                      <a:gd name="T1" fmla="*/ 0 h 48"/>
                      <a:gd name="T2" fmla="*/ 24 w 40"/>
                      <a:gd name="T3" fmla="*/ 0 h 48"/>
                      <a:gd name="T4" fmla="*/ 32 w 40"/>
                      <a:gd name="T5" fmla="*/ 16 h 48"/>
                      <a:gd name="T6" fmla="*/ 32 w 40"/>
                      <a:gd name="T7" fmla="*/ 16 h 48"/>
                      <a:gd name="T8" fmla="*/ 40 w 40"/>
                      <a:gd name="T9" fmla="*/ 40 h 48"/>
                      <a:gd name="T10" fmla="*/ 32 w 40"/>
                      <a:gd name="T11" fmla="*/ 48 h 48"/>
                      <a:gd name="T12" fmla="*/ 32 w 40"/>
                      <a:gd name="T13" fmla="*/ 48 h 48"/>
                      <a:gd name="T14" fmla="*/ 16 w 40"/>
                      <a:gd name="T15" fmla="*/ 40 h 48"/>
                      <a:gd name="T16" fmla="*/ 8 w 40"/>
                      <a:gd name="T17" fmla="*/ 24 h 48"/>
                      <a:gd name="T18" fmla="*/ 8 w 40"/>
                      <a:gd name="T19" fmla="*/ 24 h 48"/>
                      <a:gd name="T20" fmla="*/ 0 w 40"/>
                      <a:gd name="T21" fmla="*/ 8 h 48"/>
                      <a:gd name="T22" fmla="*/ 8 w 40"/>
                      <a:gd name="T23" fmla="*/ 0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8"/>
                      <a:gd name="T38" fmla="*/ 40 w 40"/>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8">
                        <a:moveTo>
                          <a:pt x="8" y="0"/>
                        </a:moveTo>
                        <a:lnTo>
                          <a:pt x="24" y="0"/>
                        </a:lnTo>
                        <a:lnTo>
                          <a:pt x="32" y="16"/>
                        </a:lnTo>
                        <a:lnTo>
                          <a:pt x="40" y="40"/>
                        </a:lnTo>
                        <a:lnTo>
                          <a:pt x="32" y="48"/>
                        </a:lnTo>
                        <a:lnTo>
                          <a:pt x="16" y="40"/>
                        </a:lnTo>
                        <a:lnTo>
                          <a:pt x="8" y="24"/>
                        </a:lnTo>
                        <a:lnTo>
                          <a:pt x="0" y="8"/>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97" name="Freeform 50"/>
                  <p:cNvSpPr>
                    <a:spLocks/>
                  </p:cNvSpPr>
                  <p:nvPr/>
                </p:nvSpPr>
                <p:spPr bwMode="auto">
                  <a:xfrm>
                    <a:off x="820" y="2480"/>
                    <a:ext cx="40" cy="40"/>
                  </a:xfrm>
                  <a:custGeom>
                    <a:avLst/>
                    <a:gdLst>
                      <a:gd name="T0" fmla="*/ 8 w 40"/>
                      <a:gd name="T1" fmla="*/ 0 h 40"/>
                      <a:gd name="T2" fmla="*/ 24 w 40"/>
                      <a:gd name="T3" fmla="*/ 0 h 40"/>
                      <a:gd name="T4" fmla="*/ 40 w 40"/>
                      <a:gd name="T5" fmla="*/ 16 h 40"/>
                      <a:gd name="T6" fmla="*/ 40 w 40"/>
                      <a:gd name="T7" fmla="*/ 16 h 40"/>
                      <a:gd name="T8" fmla="*/ 40 w 40"/>
                      <a:gd name="T9" fmla="*/ 32 h 40"/>
                      <a:gd name="T10" fmla="*/ 32 w 40"/>
                      <a:gd name="T11" fmla="*/ 40 h 40"/>
                      <a:gd name="T12" fmla="*/ 32 w 40"/>
                      <a:gd name="T13" fmla="*/ 40 h 40"/>
                      <a:gd name="T14" fmla="*/ 24 w 40"/>
                      <a:gd name="T15" fmla="*/ 40 h 40"/>
                      <a:gd name="T16" fmla="*/ 8 w 40"/>
                      <a:gd name="T17" fmla="*/ 24 h 40"/>
                      <a:gd name="T18" fmla="*/ 8 w 40"/>
                      <a:gd name="T19" fmla="*/ 24 h 40"/>
                      <a:gd name="T20" fmla="*/ 0 w 40"/>
                      <a:gd name="T21" fmla="*/ 8 h 40"/>
                      <a:gd name="T22" fmla="*/ 8 w 40"/>
                      <a:gd name="T23" fmla="*/ 0 h 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0"/>
                      <a:gd name="T38" fmla="*/ 40 w 40"/>
                      <a:gd name="T39" fmla="*/ 40 h 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0">
                        <a:moveTo>
                          <a:pt x="8" y="0"/>
                        </a:moveTo>
                        <a:lnTo>
                          <a:pt x="24" y="0"/>
                        </a:lnTo>
                        <a:lnTo>
                          <a:pt x="40" y="16"/>
                        </a:lnTo>
                        <a:lnTo>
                          <a:pt x="40" y="32"/>
                        </a:lnTo>
                        <a:lnTo>
                          <a:pt x="32" y="40"/>
                        </a:lnTo>
                        <a:lnTo>
                          <a:pt x="24" y="40"/>
                        </a:lnTo>
                        <a:lnTo>
                          <a:pt x="8" y="24"/>
                        </a:lnTo>
                        <a:lnTo>
                          <a:pt x="0" y="8"/>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98" name="Freeform 51"/>
                  <p:cNvSpPr>
                    <a:spLocks/>
                  </p:cNvSpPr>
                  <p:nvPr/>
                </p:nvSpPr>
                <p:spPr bwMode="auto">
                  <a:xfrm>
                    <a:off x="836" y="2320"/>
                    <a:ext cx="40" cy="48"/>
                  </a:xfrm>
                  <a:custGeom>
                    <a:avLst/>
                    <a:gdLst>
                      <a:gd name="T0" fmla="*/ 32 w 40"/>
                      <a:gd name="T1" fmla="*/ 0 h 48"/>
                      <a:gd name="T2" fmla="*/ 40 w 40"/>
                      <a:gd name="T3" fmla="*/ 8 h 48"/>
                      <a:gd name="T4" fmla="*/ 40 w 40"/>
                      <a:gd name="T5" fmla="*/ 24 h 48"/>
                      <a:gd name="T6" fmla="*/ 40 w 40"/>
                      <a:gd name="T7" fmla="*/ 24 h 48"/>
                      <a:gd name="T8" fmla="*/ 24 w 40"/>
                      <a:gd name="T9" fmla="*/ 40 h 48"/>
                      <a:gd name="T10" fmla="*/ 8 w 40"/>
                      <a:gd name="T11" fmla="*/ 48 h 48"/>
                      <a:gd name="T12" fmla="*/ 8 w 40"/>
                      <a:gd name="T13" fmla="*/ 48 h 48"/>
                      <a:gd name="T14" fmla="*/ 0 w 40"/>
                      <a:gd name="T15" fmla="*/ 32 h 48"/>
                      <a:gd name="T16" fmla="*/ 8 w 40"/>
                      <a:gd name="T17" fmla="*/ 16 h 48"/>
                      <a:gd name="T18" fmla="*/ 8 w 40"/>
                      <a:gd name="T19" fmla="*/ 16 h 48"/>
                      <a:gd name="T20" fmla="*/ 24 w 40"/>
                      <a:gd name="T21" fmla="*/ 0 h 48"/>
                      <a:gd name="T22" fmla="*/ 32 w 40"/>
                      <a:gd name="T23" fmla="*/ 0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8"/>
                      <a:gd name="T38" fmla="*/ 40 w 40"/>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8">
                        <a:moveTo>
                          <a:pt x="32" y="0"/>
                        </a:moveTo>
                        <a:lnTo>
                          <a:pt x="40" y="8"/>
                        </a:lnTo>
                        <a:lnTo>
                          <a:pt x="40" y="24"/>
                        </a:lnTo>
                        <a:lnTo>
                          <a:pt x="24" y="40"/>
                        </a:lnTo>
                        <a:lnTo>
                          <a:pt x="8" y="48"/>
                        </a:lnTo>
                        <a:lnTo>
                          <a:pt x="0" y="32"/>
                        </a:lnTo>
                        <a:lnTo>
                          <a:pt x="8" y="16"/>
                        </a:lnTo>
                        <a:lnTo>
                          <a:pt x="24" y="0"/>
                        </a:lnTo>
                        <a:lnTo>
                          <a:pt x="32"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99" name="Freeform 52"/>
                  <p:cNvSpPr>
                    <a:spLocks/>
                  </p:cNvSpPr>
                  <p:nvPr/>
                </p:nvSpPr>
                <p:spPr bwMode="auto">
                  <a:xfrm>
                    <a:off x="732" y="2504"/>
                    <a:ext cx="40" cy="48"/>
                  </a:xfrm>
                  <a:custGeom>
                    <a:avLst/>
                    <a:gdLst>
                      <a:gd name="T0" fmla="*/ 32 w 40"/>
                      <a:gd name="T1" fmla="*/ 0 h 48"/>
                      <a:gd name="T2" fmla="*/ 40 w 40"/>
                      <a:gd name="T3" fmla="*/ 8 h 48"/>
                      <a:gd name="T4" fmla="*/ 32 w 40"/>
                      <a:gd name="T5" fmla="*/ 32 h 48"/>
                      <a:gd name="T6" fmla="*/ 32 w 40"/>
                      <a:gd name="T7" fmla="*/ 32 h 48"/>
                      <a:gd name="T8" fmla="*/ 24 w 40"/>
                      <a:gd name="T9" fmla="*/ 40 h 48"/>
                      <a:gd name="T10" fmla="*/ 8 w 40"/>
                      <a:gd name="T11" fmla="*/ 48 h 48"/>
                      <a:gd name="T12" fmla="*/ 8 w 40"/>
                      <a:gd name="T13" fmla="*/ 48 h 48"/>
                      <a:gd name="T14" fmla="*/ 0 w 40"/>
                      <a:gd name="T15" fmla="*/ 40 h 48"/>
                      <a:gd name="T16" fmla="*/ 8 w 40"/>
                      <a:gd name="T17" fmla="*/ 16 h 48"/>
                      <a:gd name="T18" fmla="*/ 8 w 40"/>
                      <a:gd name="T19" fmla="*/ 16 h 48"/>
                      <a:gd name="T20" fmla="*/ 16 w 40"/>
                      <a:gd name="T21" fmla="*/ 8 h 48"/>
                      <a:gd name="T22" fmla="*/ 32 w 40"/>
                      <a:gd name="T23" fmla="*/ 0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8"/>
                      <a:gd name="T38" fmla="*/ 40 w 40"/>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8">
                        <a:moveTo>
                          <a:pt x="32" y="0"/>
                        </a:moveTo>
                        <a:lnTo>
                          <a:pt x="40" y="8"/>
                        </a:lnTo>
                        <a:lnTo>
                          <a:pt x="32" y="32"/>
                        </a:lnTo>
                        <a:lnTo>
                          <a:pt x="24" y="40"/>
                        </a:lnTo>
                        <a:lnTo>
                          <a:pt x="8" y="48"/>
                        </a:lnTo>
                        <a:lnTo>
                          <a:pt x="0" y="40"/>
                        </a:lnTo>
                        <a:lnTo>
                          <a:pt x="8" y="16"/>
                        </a:lnTo>
                        <a:lnTo>
                          <a:pt x="16" y="8"/>
                        </a:lnTo>
                        <a:lnTo>
                          <a:pt x="32"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grpSp>
        <p:sp>
          <p:nvSpPr>
            <p:cNvPr id="37476" name="Text Box 53"/>
            <p:cNvSpPr txBox="1">
              <a:spLocks noChangeArrowheads="1"/>
            </p:cNvSpPr>
            <p:nvPr/>
          </p:nvSpPr>
          <p:spPr bwMode="auto">
            <a:xfrm>
              <a:off x="1623" y="3130"/>
              <a:ext cx="868" cy="233"/>
            </a:xfrm>
            <a:prstGeom prst="rect">
              <a:avLst/>
            </a:prstGeom>
            <a:noFill/>
            <a:ln w="19050">
              <a:noFill/>
              <a:miter lim="800000"/>
              <a:headEnd/>
              <a:tailEnd/>
            </a:ln>
          </p:spPr>
          <p:txBody>
            <a:bodyPr wrap="none">
              <a:prstTxWarp prst="textNoShape">
                <a:avLst/>
              </a:prstTxWarp>
              <a:spAutoFit/>
            </a:bodyPr>
            <a:lstStyle/>
            <a:p>
              <a:r>
                <a:rPr lang="tr-TR" dirty="0">
                  <a:solidFill>
                    <a:srgbClr val="000000"/>
                  </a:solidFill>
                  <a:latin typeface="Arial"/>
                  <a:ea typeface="ＭＳ Ｐゴシック" charset="-128"/>
                  <a:cs typeface="ＭＳ Ｐゴシック" charset="-128"/>
                </a:rPr>
                <a:t>yuvarlanma</a:t>
              </a:r>
              <a:endParaRPr lang="en-US" dirty="0">
                <a:solidFill>
                  <a:srgbClr val="000000"/>
                </a:solidFill>
                <a:latin typeface="Arial"/>
                <a:ea typeface="ＭＳ Ｐゴシック" charset="-128"/>
                <a:cs typeface="ＭＳ Ｐゴシック" charset="-128"/>
              </a:endParaRPr>
            </a:p>
          </p:txBody>
        </p:sp>
      </p:grpSp>
      <p:grpSp>
        <p:nvGrpSpPr>
          <p:cNvPr id="9" name="Group 54"/>
          <p:cNvGrpSpPr>
            <a:grpSpLocks/>
          </p:cNvGrpSpPr>
          <p:nvPr/>
        </p:nvGrpSpPr>
        <p:grpSpPr bwMode="auto">
          <a:xfrm>
            <a:off x="1682751" y="5263435"/>
            <a:ext cx="8791575" cy="177800"/>
            <a:chOff x="100" y="2976"/>
            <a:chExt cx="5538" cy="112"/>
          </a:xfrm>
        </p:grpSpPr>
        <p:sp>
          <p:nvSpPr>
            <p:cNvPr id="37383" name="Line 55"/>
            <p:cNvSpPr>
              <a:spLocks noChangeShapeType="1"/>
            </p:cNvSpPr>
            <p:nvPr/>
          </p:nvSpPr>
          <p:spPr bwMode="auto">
            <a:xfrm>
              <a:off x="4276" y="3056"/>
              <a:ext cx="1148" cy="0"/>
            </a:xfrm>
            <a:prstGeom prst="line">
              <a:avLst/>
            </a:prstGeom>
            <a:noFill/>
            <a:ln w="38100">
              <a:solidFill>
                <a:schemeClr val="tx1"/>
              </a:solidFill>
              <a:round/>
              <a:headEnd/>
              <a:tailEnd type="stealth" w="med" len="lg"/>
            </a:ln>
          </p:spPr>
          <p:txBody>
            <a:bodyPr wrap="none" anchor="ctr">
              <a:prstTxWarp prst="textNoShape">
                <a:avLst/>
              </a:prstTxWarp>
            </a:bodyPr>
            <a:lstStyle/>
            <a:p>
              <a:pPr algn="l"/>
              <a:endParaRPr lang="en-US" dirty="0">
                <a:solidFill>
                  <a:srgbClr val="000000"/>
                </a:solidFill>
                <a:latin typeface="Arial"/>
              </a:endParaRPr>
            </a:p>
          </p:txBody>
        </p:sp>
        <p:sp>
          <p:nvSpPr>
            <p:cNvPr id="37384" name="Line 56"/>
            <p:cNvSpPr>
              <a:spLocks noChangeShapeType="1"/>
            </p:cNvSpPr>
            <p:nvPr/>
          </p:nvSpPr>
          <p:spPr bwMode="auto">
            <a:xfrm flipV="1">
              <a:off x="100" y="3072"/>
              <a:ext cx="5535" cy="0"/>
            </a:xfrm>
            <a:prstGeom prst="line">
              <a:avLst/>
            </a:prstGeom>
            <a:noFill/>
            <a:ln w="38100">
              <a:solidFill>
                <a:schemeClr val="tx1"/>
              </a:solidFill>
              <a:round/>
              <a:headEnd/>
              <a:tailEnd/>
            </a:ln>
          </p:spPr>
          <p:txBody>
            <a:bodyPr wrap="none" anchor="ctr">
              <a:prstTxWarp prst="textNoShape">
                <a:avLst/>
              </a:prstTxWarp>
            </a:bodyPr>
            <a:lstStyle/>
            <a:p>
              <a:pPr algn="l"/>
              <a:endParaRPr lang="en-US" dirty="0">
                <a:solidFill>
                  <a:srgbClr val="000000"/>
                </a:solidFill>
                <a:latin typeface="Arial"/>
              </a:endParaRPr>
            </a:p>
          </p:txBody>
        </p:sp>
        <p:grpSp>
          <p:nvGrpSpPr>
            <p:cNvPr id="10" name="Group 57"/>
            <p:cNvGrpSpPr>
              <a:grpSpLocks/>
            </p:cNvGrpSpPr>
            <p:nvPr/>
          </p:nvGrpSpPr>
          <p:grpSpPr bwMode="auto">
            <a:xfrm>
              <a:off x="288" y="2976"/>
              <a:ext cx="598" cy="112"/>
              <a:chOff x="290" y="1936"/>
              <a:chExt cx="598" cy="112"/>
            </a:xfrm>
          </p:grpSpPr>
          <p:sp>
            <p:nvSpPr>
              <p:cNvPr id="37466" name="Freeform 58"/>
              <p:cNvSpPr>
                <a:spLocks/>
              </p:cNvSpPr>
              <p:nvPr/>
            </p:nvSpPr>
            <p:spPr bwMode="auto">
              <a:xfrm>
                <a:off x="290" y="1968"/>
                <a:ext cx="598" cy="36"/>
              </a:xfrm>
              <a:custGeom>
                <a:avLst/>
                <a:gdLst>
                  <a:gd name="T0" fmla="*/ 0 w 598"/>
                  <a:gd name="T1" fmla="*/ 36 h 36"/>
                  <a:gd name="T2" fmla="*/ 136 w 598"/>
                  <a:gd name="T3" fmla="*/ 6 h 36"/>
                  <a:gd name="T4" fmla="*/ 224 w 598"/>
                  <a:gd name="T5" fmla="*/ 4 h 36"/>
                  <a:gd name="T6" fmla="*/ 316 w 598"/>
                  <a:gd name="T7" fmla="*/ 18 h 36"/>
                  <a:gd name="T8" fmla="*/ 408 w 598"/>
                  <a:gd name="T9" fmla="*/ 34 h 36"/>
                  <a:gd name="T10" fmla="*/ 478 w 598"/>
                  <a:gd name="T11" fmla="*/ 30 h 36"/>
                  <a:gd name="T12" fmla="*/ 598 w 598"/>
                  <a:gd name="T13" fmla="*/ 20 h 36"/>
                  <a:gd name="T14" fmla="*/ 0 60000 65536"/>
                  <a:gd name="T15" fmla="*/ 0 60000 65536"/>
                  <a:gd name="T16" fmla="*/ 0 60000 65536"/>
                  <a:gd name="T17" fmla="*/ 0 60000 65536"/>
                  <a:gd name="T18" fmla="*/ 0 60000 65536"/>
                  <a:gd name="T19" fmla="*/ 0 60000 65536"/>
                  <a:gd name="T20" fmla="*/ 0 60000 65536"/>
                  <a:gd name="T21" fmla="*/ 0 w 598"/>
                  <a:gd name="T22" fmla="*/ 0 h 36"/>
                  <a:gd name="T23" fmla="*/ 598 w 598"/>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a:solidFill>
                  <a:schemeClr val="tx1"/>
                </a:solidFill>
                <a:round/>
                <a:headEnd/>
                <a:tailEnd/>
              </a:ln>
            </p:spPr>
            <p:txBody>
              <a:bodyPr wrap="none" anchor="ct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nvGrpSpPr>
              <p:cNvPr id="11" name="Group 59"/>
              <p:cNvGrpSpPr>
                <a:grpSpLocks/>
              </p:cNvGrpSpPr>
              <p:nvPr/>
            </p:nvGrpSpPr>
            <p:grpSpPr bwMode="auto">
              <a:xfrm>
                <a:off x="324" y="1936"/>
                <a:ext cx="544" cy="112"/>
                <a:chOff x="324" y="1872"/>
                <a:chExt cx="544" cy="112"/>
              </a:xfrm>
            </p:grpSpPr>
            <p:sp>
              <p:nvSpPr>
                <p:cNvPr id="37468" name="Freeform 60"/>
                <p:cNvSpPr>
                  <a:spLocks/>
                </p:cNvSpPr>
                <p:nvPr/>
              </p:nvSpPr>
              <p:spPr bwMode="auto">
                <a:xfrm>
                  <a:off x="492" y="1872"/>
                  <a:ext cx="48" cy="56"/>
                </a:xfrm>
                <a:custGeom>
                  <a:avLst/>
                  <a:gdLst>
                    <a:gd name="T0" fmla="*/ 48 w 48"/>
                    <a:gd name="T1" fmla="*/ 32 h 56"/>
                    <a:gd name="T2" fmla="*/ 40 w 48"/>
                    <a:gd name="T3" fmla="*/ 48 h 56"/>
                    <a:gd name="T4" fmla="*/ 24 w 48"/>
                    <a:gd name="T5" fmla="*/ 56 h 56"/>
                    <a:gd name="T6" fmla="*/ 24 w 48"/>
                    <a:gd name="T7" fmla="*/ 56 h 56"/>
                    <a:gd name="T8" fmla="*/ 8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8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8" y="48"/>
                      </a:lnTo>
                      <a:lnTo>
                        <a:pt x="0" y="24"/>
                      </a:lnTo>
                      <a:lnTo>
                        <a:pt x="8" y="8"/>
                      </a:lnTo>
                      <a:lnTo>
                        <a:pt x="24" y="0"/>
                      </a:lnTo>
                      <a:lnTo>
                        <a:pt x="48"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69" name="Freeform 61"/>
                <p:cNvSpPr>
                  <a:spLocks/>
                </p:cNvSpPr>
                <p:nvPr/>
              </p:nvSpPr>
              <p:spPr bwMode="auto">
                <a:xfrm>
                  <a:off x="652" y="1928"/>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16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16"/>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70" name="Freeform 62"/>
                <p:cNvSpPr>
                  <a:spLocks/>
                </p:cNvSpPr>
                <p:nvPr/>
              </p:nvSpPr>
              <p:spPr bwMode="auto">
                <a:xfrm>
                  <a:off x="820" y="1888"/>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71" name="Freeform 63"/>
                <p:cNvSpPr>
                  <a:spLocks/>
                </p:cNvSpPr>
                <p:nvPr/>
              </p:nvSpPr>
              <p:spPr bwMode="auto">
                <a:xfrm>
                  <a:off x="412" y="1888"/>
                  <a:ext cx="48" cy="48"/>
                </a:xfrm>
                <a:custGeom>
                  <a:avLst/>
                  <a:gdLst>
                    <a:gd name="T0" fmla="*/ 48 w 48"/>
                    <a:gd name="T1" fmla="*/ 24 h 48"/>
                    <a:gd name="T2" fmla="*/ 40 w 48"/>
                    <a:gd name="T3" fmla="*/ 40 h 48"/>
                    <a:gd name="T4" fmla="*/ 16 w 48"/>
                    <a:gd name="T5" fmla="*/ 48 h 48"/>
                    <a:gd name="T6" fmla="*/ 16 w 48"/>
                    <a:gd name="T7" fmla="*/ 48 h 48"/>
                    <a:gd name="T8" fmla="*/ 0 w 48"/>
                    <a:gd name="T9" fmla="*/ 40 h 48"/>
                    <a:gd name="T10" fmla="*/ 0 w 48"/>
                    <a:gd name="T11" fmla="*/ 24 h 48"/>
                    <a:gd name="T12" fmla="*/ 0 w 48"/>
                    <a:gd name="T13" fmla="*/ 24 h 48"/>
                    <a:gd name="T14" fmla="*/ 8 w 48"/>
                    <a:gd name="T15" fmla="*/ 0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16" y="48"/>
                      </a:lnTo>
                      <a:lnTo>
                        <a:pt x="0" y="40"/>
                      </a:lnTo>
                      <a:lnTo>
                        <a:pt x="0" y="24"/>
                      </a:lnTo>
                      <a:lnTo>
                        <a:pt x="8" y="0"/>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72" name="Freeform 64"/>
                <p:cNvSpPr>
                  <a:spLocks/>
                </p:cNvSpPr>
                <p:nvPr/>
              </p:nvSpPr>
              <p:spPr bwMode="auto">
                <a:xfrm>
                  <a:off x="572" y="1912"/>
                  <a:ext cx="48" cy="48"/>
                </a:xfrm>
                <a:custGeom>
                  <a:avLst/>
                  <a:gdLst>
                    <a:gd name="T0" fmla="*/ 48 w 48"/>
                    <a:gd name="T1" fmla="*/ 24 h 48"/>
                    <a:gd name="T2" fmla="*/ 40 w 48"/>
                    <a:gd name="T3" fmla="*/ 48 h 48"/>
                    <a:gd name="T4" fmla="*/ 24 w 48"/>
                    <a:gd name="T5" fmla="*/ 48 h 48"/>
                    <a:gd name="T6" fmla="*/ 24 w 48"/>
                    <a:gd name="T7" fmla="*/ 48 h 48"/>
                    <a:gd name="T8" fmla="*/ 0 w 48"/>
                    <a:gd name="T9" fmla="*/ 40 h 48"/>
                    <a:gd name="T10" fmla="*/ 0 w 48"/>
                    <a:gd name="T11" fmla="*/ 24 h 48"/>
                    <a:gd name="T12" fmla="*/ 0 w 48"/>
                    <a:gd name="T13" fmla="*/ 24 h 48"/>
                    <a:gd name="T14" fmla="*/ 8 w 48"/>
                    <a:gd name="T15" fmla="*/ 8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0" y="40"/>
                      </a:lnTo>
                      <a:lnTo>
                        <a:pt x="0" y="24"/>
                      </a:lnTo>
                      <a:lnTo>
                        <a:pt x="8" y="8"/>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73" name="Freeform 65"/>
                <p:cNvSpPr>
                  <a:spLocks/>
                </p:cNvSpPr>
                <p:nvPr/>
              </p:nvSpPr>
              <p:spPr bwMode="auto">
                <a:xfrm>
                  <a:off x="324" y="1912"/>
                  <a:ext cx="48" cy="48"/>
                </a:xfrm>
                <a:custGeom>
                  <a:avLst/>
                  <a:gdLst>
                    <a:gd name="T0" fmla="*/ 48 w 48"/>
                    <a:gd name="T1" fmla="*/ 24 h 48"/>
                    <a:gd name="T2" fmla="*/ 40 w 48"/>
                    <a:gd name="T3" fmla="*/ 40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0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24" y="48"/>
                      </a:lnTo>
                      <a:lnTo>
                        <a:pt x="8" y="40"/>
                      </a:lnTo>
                      <a:lnTo>
                        <a:pt x="0" y="24"/>
                      </a:lnTo>
                      <a:lnTo>
                        <a:pt x="8" y="0"/>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74" name="Freeform 66"/>
                <p:cNvSpPr>
                  <a:spLocks/>
                </p:cNvSpPr>
                <p:nvPr/>
              </p:nvSpPr>
              <p:spPr bwMode="auto">
                <a:xfrm>
                  <a:off x="732" y="1920"/>
                  <a:ext cx="48" cy="48"/>
                </a:xfrm>
                <a:custGeom>
                  <a:avLst/>
                  <a:gdLst>
                    <a:gd name="T0" fmla="*/ 48 w 48"/>
                    <a:gd name="T1" fmla="*/ 24 h 48"/>
                    <a:gd name="T2" fmla="*/ 40 w 48"/>
                    <a:gd name="T3" fmla="*/ 48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8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8" y="40"/>
                      </a:lnTo>
                      <a:lnTo>
                        <a:pt x="0" y="24"/>
                      </a:lnTo>
                      <a:lnTo>
                        <a:pt x="8" y="8"/>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grpSp>
          <p:nvGrpSpPr>
            <p:cNvPr id="12" name="Group 67"/>
            <p:cNvGrpSpPr>
              <a:grpSpLocks/>
            </p:cNvGrpSpPr>
            <p:nvPr/>
          </p:nvGrpSpPr>
          <p:grpSpPr bwMode="auto">
            <a:xfrm>
              <a:off x="912" y="2976"/>
              <a:ext cx="598" cy="112"/>
              <a:chOff x="290" y="1936"/>
              <a:chExt cx="598" cy="112"/>
            </a:xfrm>
          </p:grpSpPr>
          <p:sp>
            <p:nvSpPr>
              <p:cNvPr id="37457" name="Freeform 68"/>
              <p:cNvSpPr>
                <a:spLocks/>
              </p:cNvSpPr>
              <p:nvPr/>
            </p:nvSpPr>
            <p:spPr bwMode="auto">
              <a:xfrm>
                <a:off x="290" y="1968"/>
                <a:ext cx="598" cy="36"/>
              </a:xfrm>
              <a:custGeom>
                <a:avLst/>
                <a:gdLst>
                  <a:gd name="T0" fmla="*/ 0 w 598"/>
                  <a:gd name="T1" fmla="*/ 36 h 36"/>
                  <a:gd name="T2" fmla="*/ 136 w 598"/>
                  <a:gd name="T3" fmla="*/ 6 h 36"/>
                  <a:gd name="T4" fmla="*/ 224 w 598"/>
                  <a:gd name="T5" fmla="*/ 4 h 36"/>
                  <a:gd name="T6" fmla="*/ 316 w 598"/>
                  <a:gd name="T7" fmla="*/ 18 h 36"/>
                  <a:gd name="T8" fmla="*/ 408 w 598"/>
                  <a:gd name="T9" fmla="*/ 34 h 36"/>
                  <a:gd name="T10" fmla="*/ 478 w 598"/>
                  <a:gd name="T11" fmla="*/ 30 h 36"/>
                  <a:gd name="T12" fmla="*/ 598 w 598"/>
                  <a:gd name="T13" fmla="*/ 20 h 36"/>
                  <a:gd name="T14" fmla="*/ 0 60000 65536"/>
                  <a:gd name="T15" fmla="*/ 0 60000 65536"/>
                  <a:gd name="T16" fmla="*/ 0 60000 65536"/>
                  <a:gd name="T17" fmla="*/ 0 60000 65536"/>
                  <a:gd name="T18" fmla="*/ 0 60000 65536"/>
                  <a:gd name="T19" fmla="*/ 0 60000 65536"/>
                  <a:gd name="T20" fmla="*/ 0 60000 65536"/>
                  <a:gd name="T21" fmla="*/ 0 w 598"/>
                  <a:gd name="T22" fmla="*/ 0 h 36"/>
                  <a:gd name="T23" fmla="*/ 598 w 598"/>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a:solidFill>
                  <a:schemeClr val="tx1"/>
                </a:solidFill>
                <a:round/>
                <a:headEnd/>
                <a:tailEnd/>
              </a:ln>
            </p:spPr>
            <p:txBody>
              <a:bodyPr wrap="none" anchor="ct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nvGrpSpPr>
              <p:cNvPr id="13" name="Group 69"/>
              <p:cNvGrpSpPr>
                <a:grpSpLocks/>
              </p:cNvGrpSpPr>
              <p:nvPr/>
            </p:nvGrpSpPr>
            <p:grpSpPr bwMode="auto">
              <a:xfrm>
                <a:off x="324" y="1936"/>
                <a:ext cx="544" cy="112"/>
                <a:chOff x="324" y="1872"/>
                <a:chExt cx="544" cy="112"/>
              </a:xfrm>
            </p:grpSpPr>
            <p:sp>
              <p:nvSpPr>
                <p:cNvPr id="37459" name="Freeform 70"/>
                <p:cNvSpPr>
                  <a:spLocks/>
                </p:cNvSpPr>
                <p:nvPr/>
              </p:nvSpPr>
              <p:spPr bwMode="auto">
                <a:xfrm>
                  <a:off x="492" y="1872"/>
                  <a:ext cx="48" cy="56"/>
                </a:xfrm>
                <a:custGeom>
                  <a:avLst/>
                  <a:gdLst>
                    <a:gd name="T0" fmla="*/ 48 w 48"/>
                    <a:gd name="T1" fmla="*/ 32 h 56"/>
                    <a:gd name="T2" fmla="*/ 40 w 48"/>
                    <a:gd name="T3" fmla="*/ 48 h 56"/>
                    <a:gd name="T4" fmla="*/ 24 w 48"/>
                    <a:gd name="T5" fmla="*/ 56 h 56"/>
                    <a:gd name="T6" fmla="*/ 24 w 48"/>
                    <a:gd name="T7" fmla="*/ 56 h 56"/>
                    <a:gd name="T8" fmla="*/ 8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8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8" y="48"/>
                      </a:lnTo>
                      <a:lnTo>
                        <a:pt x="0" y="24"/>
                      </a:lnTo>
                      <a:lnTo>
                        <a:pt x="8" y="8"/>
                      </a:lnTo>
                      <a:lnTo>
                        <a:pt x="24" y="0"/>
                      </a:lnTo>
                      <a:lnTo>
                        <a:pt x="48"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60" name="Freeform 71"/>
                <p:cNvSpPr>
                  <a:spLocks/>
                </p:cNvSpPr>
                <p:nvPr/>
              </p:nvSpPr>
              <p:spPr bwMode="auto">
                <a:xfrm>
                  <a:off x="652" y="1928"/>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16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16"/>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61" name="Freeform 72"/>
                <p:cNvSpPr>
                  <a:spLocks/>
                </p:cNvSpPr>
                <p:nvPr/>
              </p:nvSpPr>
              <p:spPr bwMode="auto">
                <a:xfrm>
                  <a:off x="820" y="1888"/>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62" name="Freeform 73"/>
                <p:cNvSpPr>
                  <a:spLocks/>
                </p:cNvSpPr>
                <p:nvPr/>
              </p:nvSpPr>
              <p:spPr bwMode="auto">
                <a:xfrm>
                  <a:off x="412" y="1888"/>
                  <a:ext cx="48" cy="48"/>
                </a:xfrm>
                <a:custGeom>
                  <a:avLst/>
                  <a:gdLst>
                    <a:gd name="T0" fmla="*/ 48 w 48"/>
                    <a:gd name="T1" fmla="*/ 24 h 48"/>
                    <a:gd name="T2" fmla="*/ 40 w 48"/>
                    <a:gd name="T3" fmla="*/ 40 h 48"/>
                    <a:gd name="T4" fmla="*/ 16 w 48"/>
                    <a:gd name="T5" fmla="*/ 48 h 48"/>
                    <a:gd name="T6" fmla="*/ 16 w 48"/>
                    <a:gd name="T7" fmla="*/ 48 h 48"/>
                    <a:gd name="T8" fmla="*/ 0 w 48"/>
                    <a:gd name="T9" fmla="*/ 40 h 48"/>
                    <a:gd name="T10" fmla="*/ 0 w 48"/>
                    <a:gd name="T11" fmla="*/ 24 h 48"/>
                    <a:gd name="T12" fmla="*/ 0 w 48"/>
                    <a:gd name="T13" fmla="*/ 24 h 48"/>
                    <a:gd name="T14" fmla="*/ 8 w 48"/>
                    <a:gd name="T15" fmla="*/ 0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16" y="48"/>
                      </a:lnTo>
                      <a:lnTo>
                        <a:pt x="0" y="40"/>
                      </a:lnTo>
                      <a:lnTo>
                        <a:pt x="0" y="24"/>
                      </a:lnTo>
                      <a:lnTo>
                        <a:pt x="8" y="0"/>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63" name="Freeform 74"/>
                <p:cNvSpPr>
                  <a:spLocks/>
                </p:cNvSpPr>
                <p:nvPr/>
              </p:nvSpPr>
              <p:spPr bwMode="auto">
                <a:xfrm>
                  <a:off x="572" y="1912"/>
                  <a:ext cx="48" cy="48"/>
                </a:xfrm>
                <a:custGeom>
                  <a:avLst/>
                  <a:gdLst>
                    <a:gd name="T0" fmla="*/ 48 w 48"/>
                    <a:gd name="T1" fmla="*/ 24 h 48"/>
                    <a:gd name="T2" fmla="*/ 40 w 48"/>
                    <a:gd name="T3" fmla="*/ 48 h 48"/>
                    <a:gd name="T4" fmla="*/ 24 w 48"/>
                    <a:gd name="T5" fmla="*/ 48 h 48"/>
                    <a:gd name="T6" fmla="*/ 24 w 48"/>
                    <a:gd name="T7" fmla="*/ 48 h 48"/>
                    <a:gd name="T8" fmla="*/ 0 w 48"/>
                    <a:gd name="T9" fmla="*/ 40 h 48"/>
                    <a:gd name="T10" fmla="*/ 0 w 48"/>
                    <a:gd name="T11" fmla="*/ 24 h 48"/>
                    <a:gd name="T12" fmla="*/ 0 w 48"/>
                    <a:gd name="T13" fmla="*/ 24 h 48"/>
                    <a:gd name="T14" fmla="*/ 8 w 48"/>
                    <a:gd name="T15" fmla="*/ 8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0" y="40"/>
                      </a:lnTo>
                      <a:lnTo>
                        <a:pt x="0" y="24"/>
                      </a:lnTo>
                      <a:lnTo>
                        <a:pt x="8" y="8"/>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64" name="Freeform 75"/>
                <p:cNvSpPr>
                  <a:spLocks/>
                </p:cNvSpPr>
                <p:nvPr/>
              </p:nvSpPr>
              <p:spPr bwMode="auto">
                <a:xfrm>
                  <a:off x="324" y="1912"/>
                  <a:ext cx="48" cy="48"/>
                </a:xfrm>
                <a:custGeom>
                  <a:avLst/>
                  <a:gdLst>
                    <a:gd name="T0" fmla="*/ 48 w 48"/>
                    <a:gd name="T1" fmla="*/ 24 h 48"/>
                    <a:gd name="T2" fmla="*/ 40 w 48"/>
                    <a:gd name="T3" fmla="*/ 40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0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24" y="48"/>
                      </a:lnTo>
                      <a:lnTo>
                        <a:pt x="8" y="40"/>
                      </a:lnTo>
                      <a:lnTo>
                        <a:pt x="0" y="24"/>
                      </a:lnTo>
                      <a:lnTo>
                        <a:pt x="8" y="0"/>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65" name="Freeform 76"/>
                <p:cNvSpPr>
                  <a:spLocks/>
                </p:cNvSpPr>
                <p:nvPr/>
              </p:nvSpPr>
              <p:spPr bwMode="auto">
                <a:xfrm>
                  <a:off x="732" y="1920"/>
                  <a:ext cx="48" cy="48"/>
                </a:xfrm>
                <a:custGeom>
                  <a:avLst/>
                  <a:gdLst>
                    <a:gd name="T0" fmla="*/ 48 w 48"/>
                    <a:gd name="T1" fmla="*/ 24 h 48"/>
                    <a:gd name="T2" fmla="*/ 40 w 48"/>
                    <a:gd name="T3" fmla="*/ 48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8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8" y="40"/>
                      </a:lnTo>
                      <a:lnTo>
                        <a:pt x="0" y="24"/>
                      </a:lnTo>
                      <a:lnTo>
                        <a:pt x="8" y="8"/>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grpSp>
          <p:nvGrpSpPr>
            <p:cNvPr id="14" name="Group 77"/>
            <p:cNvGrpSpPr>
              <a:grpSpLocks/>
            </p:cNvGrpSpPr>
            <p:nvPr/>
          </p:nvGrpSpPr>
          <p:grpSpPr bwMode="auto">
            <a:xfrm>
              <a:off x="1536" y="2976"/>
              <a:ext cx="598" cy="112"/>
              <a:chOff x="290" y="1936"/>
              <a:chExt cx="598" cy="112"/>
            </a:xfrm>
          </p:grpSpPr>
          <p:sp>
            <p:nvSpPr>
              <p:cNvPr id="37448" name="Freeform 78"/>
              <p:cNvSpPr>
                <a:spLocks/>
              </p:cNvSpPr>
              <p:nvPr/>
            </p:nvSpPr>
            <p:spPr bwMode="auto">
              <a:xfrm>
                <a:off x="290" y="1968"/>
                <a:ext cx="598" cy="36"/>
              </a:xfrm>
              <a:custGeom>
                <a:avLst/>
                <a:gdLst>
                  <a:gd name="T0" fmla="*/ 0 w 598"/>
                  <a:gd name="T1" fmla="*/ 36 h 36"/>
                  <a:gd name="T2" fmla="*/ 136 w 598"/>
                  <a:gd name="T3" fmla="*/ 6 h 36"/>
                  <a:gd name="T4" fmla="*/ 224 w 598"/>
                  <a:gd name="T5" fmla="*/ 4 h 36"/>
                  <a:gd name="T6" fmla="*/ 316 w 598"/>
                  <a:gd name="T7" fmla="*/ 18 h 36"/>
                  <a:gd name="T8" fmla="*/ 408 w 598"/>
                  <a:gd name="T9" fmla="*/ 34 h 36"/>
                  <a:gd name="T10" fmla="*/ 478 w 598"/>
                  <a:gd name="T11" fmla="*/ 30 h 36"/>
                  <a:gd name="T12" fmla="*/ 598 w 598"/>
                  <a:gd name="T13" fmla="*/ 20 h 36"/>
                  <a:gd name="T14" fmla="*/ 0 60000 65536"/>
                  <a:gd name="T15" fmla="*/ 0 60000 65536"/>
                  <a:gd name="T16" fmla="*/ 0 60000 65536"/>
                  <a:gd name="T17" fmla="*/ 0 60000 65536"/>
                  <a:gd name="T18" fmla="*/ 0 60000 65536"/>
                  <a:gd name="T19" fmla="*/ 0 60000 65536"/>
                  <a:gd name="T20" fmla="*/ 0 60000 65536"/>
                  <a:gd name="T21" fmla="*/ 0 w 598"/>
                  <a:gd name="T22" fmla="*/ 0 h 36"/>
                  <a:gd name="T23" fmla="*/ 598 w 598"/>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a:solidFill>
                  <a:schemeClr val="tx1"/>
                </a:solidFill>
                <a:round/>
                <a:headEnd/>
                <a:tailEnd/>
              </a:ln>
            </p:spPr>
            <p:txBody>
              <a:bodyPr wrap="none" anchor="ct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nvGrpSpPr>
              <p:cNvPr id="15" name="Group 79"/>
              <p:cNvGrpSpPr>
                <a:grpSpLocks/>
              </p:cNvGrpSpPr>
              <p:nvPr/>
            </p:nvGrpSpPr>
            <p:grpSpPr bwMode="auto">
              <a:xfrm>
                <a:off x="324" y="1936"/>
                <a:ext cx="544" cy="112"/>
                <a:chOff x="324" y="1872"/>
                <a:chExt cx="544" cy="112"/>
              </a:xfrm>
            </p:grpSpPr>
            <p:sp>
              <p:nvSpPr>
                <p:cNvPr id="37450" name="Freeform 80"/>
                <p:cNvSpPr>
                  <a:spLocks/>
                </p:cNvSpPr>
                <p:nvPr/>
              </p:nvSpPr>
              <p:spPr bwMode="auto">
                <a:xfrm>
                  <a:off x="492" y="1872"/>
                  <a:ext cx="48" cy="56"/>
                </a:xfrm>
                <a:custGeom>
                  <a:avLst/>
                  <a:gdLst>
                    <a:gd name="T0" fmla="*/ 48 w 48"/>
                    <a:gd name="T1" fmla="*/ 32 h 56"/>
                    <a:gd name="T2" fmla="*/ 40 w 48"/>
                    <a:gd name="T3" fmla="*/ 48 h 56"/>
                    <a:gd name="T4" fmla="*/ 24 w 48"/>
                    <a:gd name="T5" fmla="*/ 56 h 56"/>
                    <a:gd name="T6" fmla="*/ 24 w 48"/>
                    <a:gd name="T7" fmla="*/ 56 h 56"/>
                    <a:gd name="T8" fmla="*/ 8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8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8" y="48"/>
                      </a:lnTo>
                      <a:lnTo>
                        <a:pt x="0" y="24"/>
                      </a:lnTo>
                      <a:lnTo>
                        <a:pt x="8" y="8"/>
                      </a:lnTo>
                      <a:lnTo>
                        <a:pt x="24" y="0"/>
                      </a:lnTo>
                      <a:lnTo>
                        <a:pt x="48"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51" name="Freeform 81"/>
                <p:cNvSpPr>
                  <a:spLocks/>
                </p:cNvSpPr>
                <p:nvPr/>
              </p:nvSpPr>
              <p:spPr bwMode="auto">
                <a:xfrm>
                  <a:off x="652" y="1928"/>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16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16"/>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52" name="Freeform 82"/>
                <p:cNvSpPr>
                  <a:spLocks/>
                </p:cNvSpPr>
                <p:nvPr/>
              </p:nvSpPr>
              <p:spPr bwMode="auto">
                <a:xfrm>
                  <a:off x="820" y="1888"/>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53" name="Freeform 83"/>
                <p:cNvSpPr>
                  <a:spLocks/>
                </p:cNvSpPr>
                <p:nvPr/>
              </p:nvSpPr>
              <p:spPr bwMode="auto">
                <a:xfrm>
                  <a:off x="412" y="1888"/>
                  <a:ext cx="48" cy="48"/>
                </a:xfrm>
                <a:custGeom>
                  <a:avLst/>
                  <a:gdLst>
                    <a:gd name="T0" fmla="*/ 48 w 48"/>
                    <a:gd name="T1" fmla="*/ 24 h 48"/>
                    <a:gd name="T2" fmla="*/ 40 w 48"/>
                    <a:gd name="T3" fmla="*/ 40 h 48"/>
                    <a:gd name="T4" fmla="*/ 16 w 48"/>
                    <a:gd name="T5" fmla="*/ 48 h 48"/>
                    <a:gd name="T6" fmla="*/ 16 w 48"/>
                    <a:gd name="T7" fmla="*/ 48 h 48"/>
                    <a:gd name="T8" fmla="*/ 0 w 48"/>
                    <a:gd name="T9" fmla="*/ 40 h 48"/>
                    <a:gd name="T10" fmla="*/ 0 w 48"/>
                    <a:gd name="T11" fmla="*/ 24 h 48"/>
                    <a:gd name="T12" fmla="*/ 0 w 48"/>
                    <a:gd name="T13" fmla="*/ 24 h 48"/>
                    <a:gd name="T14" fmla="*/ 8 w 48"/>
                    <a:gd name="T15" fmla="*/ 0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16" y="48"/>
                      </a:lnTo>
                      <a:lnTo>
                        <a:pt x="0" y="40"/>
                      </a:lnTo>
                      <a:lnTo>
                        <a:pt x="0" y="24"/>
                      </a:lnTo>
                      <a:lnTo>
                        <a:pt x="8" y="0"/>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54" name="Freeform 84"/>
                <p:cNvSpPr>
                  <a:spLocks/>
                </p:cNvSpPr>
                <p:nvPr/>
              </p:nvSpPr>
              <p:spPr bwMode="auto">
                <a:xfrm>
                  <a:off x="572" y="1912"/>
                  <a:ext cx="48" cy="48"/>
                </a:xfrm>
                <a:custGeom>
                  <a:avLst/>
                  <a:gdLst>
                    <a:gd name="T0" fmla="*/ 48 w 48"/>
                    <a:gd name="T1" fmla="*/ 24 h 48"/>
                    <a:gd name="T2" fmla="*/ 40 w 48"/>
                    <a:gd name="T3" fmla="*/ 48 h 48"/>
                    <a:gd name="T4" fmla="*/ 24 w 48"/>
                    <a:gd name="T5" fmla="*/ 48 h 48"/>
                    <a:gd name="T6" fmla="*/ 24 w 48"/>
                    <a:gd name="T7" fmla="*/ 48 h 48"/>
                    <a:gd name="T8" fmla="*/ 0 w 48"/>
                    <a:gd name="T9" fmla="*/ 40 h 48"/>
                    <a:gd name="T10" fmla="*/ 0 w 48"/>
                    <a:gd name="T11" fmla="*/ 24 h 48"/>
                    <a:gd name="T12" fmla="*/ 0 w 48"/>
                    <a:gd name="T13" fmla="*/ 24 h 48"/>
                    <a:gd name="T14" fmla="*/ 8 w 48"/>
                    <a:gd name="T15" fmla="*/ 8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0" y="40"/>
                      </a:lnTo>
                      <a:lnTo>
                        <a:pt x="0" y="24"/>
                      </a:lnTo>
                      <a:lnTo>
                        <a:pt x="8" y="8"/>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55" name="Freeform 85"/>
                <p:cNvSpPr>
                  <a:spLocks/>
                </p:cNvSpPr>
                <p:nvPr/>
              </p:nvSpPr>
              <p:spPr bwMode="auto">
                <a:xfrm>
                  <a:off x="324" y="1912"/>
                  <a:ext cx="48" cy="48"/>
                </a:xfrm>
                <a:custGeom>
                  <a:avLst/>
                  <a:gdLst>
                    <a:gd name="T0" fmla="*/ 48 w 48"/>
                    <a:gd name="T1" fmla="*/ 24 h 48"/>
                    <a:gd name="T2" fmla="*/ 40 w 48"/>
                    <a:gd name="T3" fmla="*/ 40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0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24" y="48"/>
                      </a:lnTo>
                      <a:lnTo>
                        <a:pt x="8" y="40"/>
                      </a:lnTo>
                      <a:lnTo>
                        <a:pt x="0" y="24"/>
                      </a:lnTo>
                      <a:lnTo>
                        <a:pt x="8" y="0"/>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56" name="Freeform 86"/>
                <p:cNvSpPr>
                  <a:spLocks/>
                </p:cNvSpPr>
                <p:nvPr/>
              </p:nvSpPr>
              <p:spPr bwMode="auto">
                <a:xfrm>
                  <a:off x="732" y="1920"/>
                  <a:ext cx="48" cy="48"/>
                </a:xfrm>
                <a:custGeom>
                  <a:avLst/>
                  <a:gdLst>
                    <a:gd name="T0" fmla="*/ 48 w 48"/>
                    <a:gd name="T1" fmla="*/ 24 h 48"/>
                    <a:gd name="T2" fmla="*/ 40 w 48"/>
                    <a:gd name="T3" fmla="*/ 48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8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8" y="40"/>
                      </a:lnTo>
                      <a:lnTo>
                        <a:pt x="0" y="24"/>
                      </a:lnTo>
                      <a:lnTo>
                        <a:pt x="8" y="8"/>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grpSp>
          <p:nvGrpSpPr>
            <p:cNvPr id="16" name="Group 87"/>
            <p:cNvGrpSpPr>
              <a:grpSpLocks/>
            </p:cNvGrpSpPr>
            <p:nvPr/>
          </p:nvGrpSpPr>
          <p:grpSpPr bwMode="auto">
            <a:xfrm>
              <a:off x="2160" y="2976"/>
              <a:ext cx="598" cy="112"/>
              <a:chOff x="290" y="1936"/>
              <a:chExt cx="598" cy="112"/>
            </a:xfrm>
          </p:grpSpPr>
          <p:sp>
            <p:nvSpPr>
              <p:cNvPr id="37439" name="Freeform 88"/>
              <p:cNvSpPr>
                <a:spLocks/>
              </p:cNvSpPr>
              <p:nvPr/>
            </p:nvSpPr>
            <p:spPr bwMode="auto">
              <a:xfrm>
                <a:off x="290" y="1968"/>
                <a:ext cx="598" cy="36"/>
              </a:xfrm>
              <a:custGeom>
                <a:avLst/>
                <a:gdLst>
                  <a:gd name="T0" fmla="*/ 0 w 598"/>
                  <a:gd name="T1" fmla="*/ 36 h 36"/>
                  <a:gd name="T2" fmla="*/ 136 w 598"/>
                  <a:gd name="T3" fmla="*/ 6 h 36"/>
                  <a:gd name="T4" fmla="*/ 224 w 598"/>
                  <a:gd name="T5" fmla="*/ 4 h 36"/>
                  <a:gd name="T6" fmla="*/ 316 w 598"/>
                  <a:gd name="T7" fmla="*/ 18 h 36"/>
                  <a:gd name="T8" fmla="*/ 408 w 598"/>
                  <a:gd name="T9" fmla="*/ 34 h 36"/>
                  <a:gd name="T10" fmla="*/ 478 w 598"/>
                  <a:gd name="T11" fmla="*/ 30 h 36"/>
                  <a:gd name="T12" fmla="*/ 598 w 598"/>
                  <a:gd name="T13" fmla="*/ 20 h 36"/>
                  <a:gd name="T14" fmla="*/ 0 60000 65536"/>
                  <a:gd name="T15" fmla="*/ 0 60000 65536"/>
                  <a:gd name="T16" fmla="*/ 0 60000 65536"/>
                  <a:gd name="T17" fmla="*/ 0 60000 65536"/>
                  <a:gd name="T18" fmla="*/ 0 60000 65536"/>
                  <a:gd name="T19" fmla="*/ 0 60000 65536"/>
                  <a:gd name="T20" fmla="*/ 0 60000 65536"/>
                  <a:gd name="T21" fmla="*/ 0 w 598"/>
                  <a:gd name="T22" fmla="*/ 0 h 36"/>
                  <a:gd name="T23" fmla="*/ 598 w 598"/>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a:solidFill>
                  <a:schemeClr val="tx1"/>
                </a:solidFill>
                <a:round/>
                <a:headEnd/>
                <a:tailEnd/>
              </a:ln>
            </p:spPr>
            <p:txBody>
              <a:bodyPr wrap="none" anchor="ct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nvGrpSpPr>
              <p:cNvPr id="17" name="Group 89"/>
              <p:cNvGrpSpPr>
                <a:grpSpLocks/>
              </p:cNvGrpSpPr>
              <p:nvPr/>
            </p:nvGrpSpPr>
            <p:grpSpPr bwMode="auto">
              <a:xfrm>
                <a:off x="324" y="1936"/>
                <a:ext cx="544" cy="112"/>
                <a:chOff x="324" y="1872"/>
                <a:chExt cx="544" cy="112"/>
              </a:xfrm>
            </p:grpSpPr>
            <p:sp>
              <p:nvSpPr>
                <p:cNvPr id="37441" name="Freeform 90"/>
                <p:cNvSpPr>
                  <a:spLocks/>
                </p:cNvSpPr>
                <p:nvPr/>
              </p:nvSpPr>
              <p:spPr bwMode="auto">
                <a:xfrm>
                  <a:off x="492" y="1872"/>
                  <a:ext cx="48" cy="56"/>
                </a:xfrm>
                <a:custGeom>
                  <a:avLst/>
                  <a:gdLst>
                    <a:gd name="T0" fmla="*/ 48 w 48"/>
                    <a:gd name="T1" fmla="*/ 32 h 56"/>
                    <a:gd name="T2" fmla="*/ 40 w 48"/>
                    <a:gd name="T3" fmla="*/ 48 h 56"/>
                    <a:gd name="T4" fmla="*/ 24 w 48"/>
                    <a:gd name="T5" fmla="*/ 56 h 56"/>
                    <a:gd name="T6" fmla="*/ 24 w 48"/>
                    <a:gd name="T7" fmla="*/ 56 h 56"/>
                    <a:gd name="T8" fmla="*/ 8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8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8" y="48"/>
                      </a:lnTo>
                      <a:lnTo>
                        <a:pt x="0" y="24"/>
                      </a:lnTo>
                      <a:lnTo>
                        <a:pt x="8" y="8"/>
                      </a:lnTo>
                      <a:lnTo>
                        <a:pt x="24" y="0"/>
                      </a:lnTo>
                      <a:lnTo>
                        <a:pt x="48"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42" name="Freeform 91"/>
                <p:cNvSpPr>
                  <a:spLocks/>
                </p:cNvSpPr>
                <p:nvPr/>
              </p:nvSpPr>
              <p:spPr bwMode="auto">
                <a:xfrm>
                  <a:off x="652" y="1928"/>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16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16"/>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43" name="Freeform 92"/>
                <p:cNvSpPr>
                  <a:spLocks/>
                </p:cNvSpPr>
                <p:nvPr/>
              </p:nvSpPr>
              <p:spPr bwMode="auto">
                <a:xfrm>
                  <a:off x="820" y="1888"/>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44" name="Freeform 93"/>
                <p:cNvSpPr>
                  <a:spLocks/>
                </p:cNvSpPr>
                <p:nvPr/>
              </p:nvSpPr>
              <p:spPr bwMode="auto">
                <a:xfrm>
                  <a:off x="412" y="1888"/>
                  <a:ext cx="48" cy="48"/>
                </a:xfrm>
                <a:custGeom>
                  <a:avLst/>
                  <a:gdLst>
                    <a:gd name="T0" fmla="*/ 48 w 48"/>
                    <a:gd name="T1" fmla="*/ 24 h 48"/>
                    <a:gd name="T2" fmla="*/ 40 w 48"/>
                    <a:gd name="T3" fmla="*/ 40 h 48"/>
                    <a:gd name="T4" fmla="*/ 16 w 48"/>
                    <a:gd name="T5" fmla="*/ 48 h 48"/>
                    <a:gd name="T6" fmla="*/ 16 w 48"/>
                    <a:gd name="T7" fmla="*/ 48 h 48"/>
                    <a:gd name="T8" fmla="*/ 0 w 48"/>
                    <a:gd name="T9" fmla="*/ 40 h 48"/>
                    <a:gd name="T10" fmla="*/ 0 w 48"/>
                    <a:gd name="T11" fmla="*/ 24 h 48"/>
                    <a:gd name="T12" fmla="*/ 0 w 48"/>
                    <a:gd name="T13" fmla="*/ 24 h 48"/>
                    <a:gd name="T14" fmla="*/ 8 w 48"/>
                    <a:gd name="T15" fmla="*/ 0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16" y="48"/>
                      </a:lnTo>
                      <a:lnTo>
                        <a:pt x="0" y="40"/>
                      </a:lnTo>
                      <a:lnTo>
                        <a:pt x="0" y="24"/>
                      </a:lnTo>
                      <a:lnTo>
                        <a:pt x="8" y="0"/>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45" name="Freeform 94"/>
                <p:cNvSpPr>
                  <a:spLocks/>
                </p:cNvSpPr>
                <p:nvPr/>
              </p:nvSpPr>
              <p:spPr bwMode="auto">
                <a:xfrm>
                  <a:off x="572" y="1912"/>
                  <a:ext cx="48" cy="48"/>
                </a:xfrm>
                <a:custGeom>
                  <a:avLst/>
                  <a:gdLst>
                    <a:gd name="T0" fmla="*/ 48 w 48"/>
                    <a:gd name="T1" fmla="*/ 24 h 48"/>
                    <a:gd name="T2" fmla="*/ 40 w 48"/>
                    <a:gd name="T3" fmla="*/ 48 h 48"/>
                    <a:gd name="T4" fmla="*/ 24 w 48"/>
                    <a:gd name="T5" fmla="*/ 48 h 48"/>
                    <a:gd name="T6" fmla="*/ 24 w 48"/>
                    <a:gd name="T7" fmla="*/ 48 h 48"/>
                    <a:gd name="T8" fmla="*/ 0 w 48"/>
                    <a:gd name="T9" fmla="*/ 40 h 48"/>
                    <a:gd name="T10" fmla="*/ 0 w 48"/>
                    <a:gd name="T11" fmla="*/ 24 h 48"/>
                    <a:gd name="T12" fmla="*/ 0 w 48"/>
                    <a:gd name="T13" fmla="*/ 24 h 48"/>
                    <a:gd name="T14" fmla="*/ 8 w 48"/>
                    <a:gd name="T15" fmla="*/ 8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0" y="40"/>
                      </a:lnTo>
                      <a:lnTo>
                        <a:pt x="0" y="24"/>
                      </a:lnTo>
                      <a:lnTo>
                        <a:pt x="8" y="8"/>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46" name="Freeform 95"/>
                <p:cNvSpPr>
                  <a:spLocks/>
                </p:cNvSpPr>
                <p:nvPr/>
              </p:nvSpPr>
              <p:spPr bwMode="auto">
                <a:xfrm>
                  <a:off x="324" y="1912"/>
                  <a:ext cx="48" cy="48"/>
                </a:xfrm>
                <a:custGeom>
                  <a:avLst/>
                  <a:gdLst>
                    <a:gd name="T0" fmla="*/ 48 w 48"/>
                    <a:gd name="T1" fmla="*/ 24 h 48"/>
                    <a:gd name="T2" fmla="*/ 40 w 48"/>
                    <a:gd name="T3" fmla="*/ 40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0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24" y="48"/>
                      </a:lnTo>
                      <a:lnTo>
                        <a:pt x="8" y="40"/>
                      </a:lnTo>
                      <a:lnTo>
                        <a:pt x="0" y="24"/>
                      </a:lnTo>
                      <a:lnTo>
                        <a:pt x="8" y="0"/>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47" name="Freeform 96"/>
                <p:cNvSpPr>
                  <a:spLocks/>
                </p:cNvSpPr>
                <p:nvPr/>
              </p:nvSpPr>
              <p:spPr bwMode="auto">
                <a:xfrm>
                  <a:off x="732" y="1920"/>
                  <a:ext cx="48" cy="48"/>
                </a:xfrm>
                <a:custGeom>
                  <a:avLst/>
                  <a:gdLst>
                    <a:gd name="T0" fmla="*/ 48 w 48"/>
                    <a:gd name="T1" fmla="*/ 24 h 48"/>
                    <a:gd name="T2" fmla="*/ 40 w 48"/>
                    <a:gd name="T3" fmla="*/ 48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8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8" y="40"/>
                      </a:lnTo>
                      <a:lnTo>
                        <a:pt x="0" y="24"/>
                      </a:lnTo>
                      <a:lnTo>
                        <a:pt x="8" y="8"/>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grpSp>
          <p:nvGrpSpPr>
            <p:cNvPr id="18" name="Group 97"/>
            <p:cNvGrpSpPr>
              <a:grpSpLocks/>
            </p:cNvGrpSpPr>
            <p:nvPr/>
          </p:nvGrpSpPr>
          <p:grpSpPr bwMode="auto">
            <a:xfrm>
              <a:off x="2784" y="2976"/>
              <a:ext cx="598" cy="112"/>
              <a:chOff x="290" y="1936"/>
              <a:chExt cx="598" cy="112"/>
            </a:xfrm>
          </p:grpSpPr>
          <p:sp>
            <p:nvSpPr>
              <p:cNvPr id="37430" name="Freeform 98"/>
              <p:cNvSpPr>
                <a:spLocks/>
              </p:cNvSpPr>
              <p:nvPr/>
            </p:nvSpPr>
            <p:spPr bwMode="auto">
              <a:xfrm>
                <a:off x="290" y="1968"/>
                <a:ext cx="598" cy="36"/>
              </a:xfrm>
              <a:custGeom>
                <a:avLst/>
                <a:gdLst>
                  <a:gd name="T0" fmla="*/ 0 w 598"/>
                  <a:gd name="T1" fmla="*/ 36 h 36"/>
                  <a:gd name="T2" fmla="*/ 136 w 598"/>
                  <a:gd name="T3" fmla="*/ 6 h 36"/>
                  <a:gd name="T4" fmla="*/ 224 w 598"/>
                  <a:gd name="T5" fmla="*/ 4 h 36"/>
                  <a:gd name="T6" fmla="*/ 316 w 598"/>
                  <a:gd name="T7" fmla="*/ 18 h 36"/>
                  <a:gd name="T8" fmla="*/ 408 w 598"/>
                  <a:gd name="T9" fmla="*/ 34 h 36"/>
                  <a:gd name="T10" fmla="*/ 478 w 598"/>
                  <a:gd name="T11" fmla="*/ 30 h 36"/>
                  <a:gd name="T12" fmla="*/ 598 w 598"/>
                  <a:gd name="T13" fmla="*/ 20 h 36"/>
                  <a:gd name="T14" fmla="*/ 0 60000 65536"/>
                  <a:gd name="T15" fmla="*/ 0 60000 65536"/>
                  <a:gd name="T16" fmla="*/ 0 60000 65536"/>
                  <a:gd name="T17" fmla="*/ 0 60000 65536"/>
                  <a:gd name="T18" fmla="*/ 0 60000 65536"/>
                  <a:gd name="T19" fmla="*/ 0 60000 65536"/>
                  <a:gd name="T20" fmla="*/ 0 60000 65536"/>
                  <a:gd name="T21" fmla="*/ 0 w 598"/>
                  <a:gd name="T22" fmla="*/ 0 h 36"/>
                  <a:gd name="T23" fmla="*/ 598 w 598"/>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a:solidFill>
                  <a:schemeClr val="tx1"/>
                </a:solidFill>
                <a:round/>
                <a:headEnd/>
                <a:tailEnd/>
              </a:ln>
            </p:spPr>
            <p:txBody>
              <a:bodyPr wrap="none" anchor="ct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nvGrpSpPr>
              <p:cNvPr id="19" name="Group 99"/>
              <p:cNvGrpSpPr>
                <a:grpSpLocks/>
              </p:cNvGrpSpPr>
              <p:nvPr/>
            </p:nvGrpSpPr>
            <p:grpSpPr bwMode="auto">
              <a:xfrm>
                <a:off x="324" y="1936"/>
                <a:ext cx="544" cy="112"/>
                <a:chOff x="324" y="1872"/>
                <a:chExt cx="544" cy="112"/>
              </a:xfrm>
            </p:grpSpPr>
            <p:sp>
              <p:nvSpPr>
                <p:cNvPr id="37432" name="Freeform 100"/>
                <p:cNvSpPr>
                  <a:spLocks/>
                </p:cNvSpPr>
                <p:nvPr/>
              </p:nvSpPr>
              <p:spPr bwMode="auto">
                <a:xfrm>
                  <a:off x="492" y="1872"/>
                  <a:ext cx="48" cy="56"/>
                </a:xfrm>
                <a:custGeom>
                  <a:avLst/>
                  <a:gdLst>
                    <a:gd name="T0" fmla="*/ 48 w 48"/>
                    <a:gd name="T1" fmla="*/ 32 h 56"/>
                    <a:gd name="T2" fmla="*/ 40 w 48"/>
                    <a:gd name="T3" fmla="*/ 48 h 56"/>
                    <a:gd name="T4" fmla="*/ 24 w 48"/>
                    <a:gd name="T5" fmla="*/ 56 h 56"/>
                    <a:gd name="T6" fmla="*/ 24 w 48"/>
                    <a:gd name="T7" fmla="*/ 56 h 56"/>
                    <a:gd name="T8" fmla="*/ 8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8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8" y="48"/>
                      </a:lnTo>
                      <a:lnTo>
                        <a:pt x="0" y="24"/>
                      </a:lnTo>
                      <a:lnTo>
                        <a:pt x="8" y="8"/>
                      </a:lnTo>
                      <a:lnTo>
                        <a:pt x="24" y="0"/>
                      </a:lnTo>
                      <a:lnTo>
                        <a:pt x="48"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33" name="Freeform 101"/>
                <p:cNvSpPr>
                  <a:spLocks/>
                </p:cNvSpPr>
                <p:nvPr/>
              </p:nvSpPr>
              <p:spPr bwMode="auto">
                <a:xfrm>
                  <a:off x="652" y="1928"/>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16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16"/>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34" name="Freeform 102"/>
                <p:cNvSpPr>
                  <a:spLocks/>
                </p:cNvSpPr>
                <p:nvPr/>
              </p:nvSpPr>
              <p:spPr bwMode="auto">
                <a:xfrm>
                  <a:off x="820" y="1888"/>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35" name="Freeform 103"/>
                <p:cNvSpPr>
                  <a:spLocks/>
                </p:cNvSpPr>
                <p:nvPr/>
              </p:nvSpPr>
              <p:spPr bwMode="auto">
                <a:xfrm>
                  <a:off x="412" y="1888"/>
                  <a:ext cx="48" cy="48"/>
                </a:xfrm>
                <a:custGeom>
                  <a:avLst/>
                  <a:gdLst>
                    <a:gd name="T0" fmla="*/ 48 w 48"/>
                    <a:gd name="T1" fmla="*/ 24 h 48"/>
                    <a:gd name="T2" fmla="*/ 40 w 48"/>
                    <a:gd name="T3" fmla="*/ 40 h 48"/>
                    <a:gd name="T4" fmla="*/ 16 w 48"/>
                    <a:gd name="T5" fmla="*/ 48 h 48"/>
                    <a:gd name="T6" fmla="*/ 16 w 48"/>
                    <a:gd name="T7" fmla="*/ 48 h 48"/>
                    <a:gd name="T8" fmla="*/ 0 w 48"/>
                    <a:gd name="T9" fmla="*/ 40 h 48"/>
                    <a:gd name="T10" fmla="*/ 0 w 48"/>
                    <a:gd name="T11" fmla="*/ 24 h 48"/>
                    <a:gd name="T12" fmla="*/ 0 w 48"/>
                    <a:gd name="T13" fmla="*/ 24 h 48"/>
                    <a:gd name="T14" fmla="*/ 8 w 48"/>
                    <a:gd name="T15" fmla="*/ 0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16" y="48"/>
                      </a:lnTo>
                      <a:lnTo>
                        <a:pt x="0" y="40"/>
                      </a:lnTo>
                      <a:lnTo>
                        <a:pt x="0" y="24"/>
                      </a:lnTo>
                      <a:lnTo>
                        <a:pt x="8" y="0"/>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36" name="Freeform 104"/>
                <p:cNvSpPr>
                  <a:spLocks/>
                </p:cNvSpPr>
                <p:nvPr/>
              </p:nvSpPr>
              <p:spPr bwMode="auto">
                <a:xfrm>
                  <a:off x="572" y="1912"/>
                  <a:ext cx="48" cy="48"/>
                </a:xfrm>
                <a:custGeom>
                  <a:avLst/>
                  <a:gdLst>
                    <a:gd name="T0" fmla="*/ 48 w 48"/>
                    <a:gd name="T1" fmla="*/ 24 h 48"/>
                    <a:gd name="T2" fmla="*/ 40 w 48"/>
                    <a:gd name="T3" fmla="*/ 48 h 48"/>
                    <a:gd name="T4" fmla="*/ 24 w 48"/>
                    <a:gd name="T5" fmla="*/ 48 h 48"/>
                    <a:gd name="T6" fmla="*/ 24 w 48"/>
                    <a:gd name="T7" fmla="*/ 48 h 48"/>
                    <a:gd name="T8" fmla="*/ 0 w 48"/>
                    <a:gd name="T9" fmla="*/ 40 h 48"/>
                    <a:gd name="T10" fmla="*/ 0 w 48"/>
                    <a:gd name="T11" fmla="*/ 24 h 48"/>
                    <a:gd name="T12" fmla="*/ 0 w 48"/>
                    <a:gd name="T13" fmla="*/ 24 h 48"/>
                    <a:gd name="T14" fmla="*/ 8 w 48"/>
                    <a:gd name="T15" fmla="*/ 8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0" y="40"/>
                      </a:lnTo>
                      <a:lnTo>
                        <a:pt x="0" y="24"/>
                      </a:lnTo>
                      <a:lnTo>
                        <a:pt x="8" y="8"/>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37" name="Freeform 105"/>
                <p:cNvSpPr>
                  <a:spLocks/>
                </p:cNvSpPr>
                <p:nvPr/>
              </p:nvSpPr>
              <p:spPr bwMode="auto">
                <a:xfrm>
                  <a:off x="324" y="1912"/>
                  <a:ext cx="48" cy="48"/>
                </a:xfrm>
                <a:custGeom>
                  <a:avLst/>
                  <a:gdLst>
                    <a:gd name="T0" fmla="*/ 48 w 48"/>
                    <a:gd name="T1" fmla="*/ 24 h 48"/>
                    <a:gd name="T2" fmla="*/ 40 w 48"/>
                    <a:gd name="T3" fmla="*/ 40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0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24" y="48"/>
                      </a:lnTo>
                      <a:lnTo>
                        <a:pt x="8" y="40"/>
                      </a:lnTo>
                      <a:lnTo>
                        <a:pt x="0" y="24"/>
                      </a:lnTo>
                      <a:lnTo>
                        <a:pt x="8" y="0"/>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38" name="Freeform 106"/>
                <p:cNvSpPr>
                  <a:spLocks/>
                </p:cNvSpPr>
                <p:nvPr/>
              </p:nvSpPr>
              <p:spPr bwMode="auto">
                <a:xfrm>
                  <a:off x="732" y="1920"/>
                  <a:ext cx="48" cy="48"/>
                </a:xfrm>
                <a:custGeom>
                  <a:avLst/>
                  <a:gdLst>
                    <a:gd name="T0" fmla="*/ 48 w 48"/>
                    <a:gd name="T1" fmla="*/ 24 h 48"/>
                    <a:gd name="T2" fmla="*/ 40 w 48"/>
                    <a:gd name="T3" fmla="*/ 48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8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8" y="40"/>
                      </a:lnTo>
                      <a:lnTo>
                        <a:pt x="0" y="24"/>
                      </a:lnTo>
                      <a:lnTo>
                        <a:pt x="8" y="8"/>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grpSp>
          <p:nvGrpSpPr>
            <p:cNvPr id="20" name="Group 107"/>
            <p:cNvGrpSpPr>
              <a:grpSpLocks/>
            </p:cNvGrpSpPr>
            <p:nvPr/>
          </p:nvGrpSpPr>
          <p:grpSpPr bwMode="auto">
            <a:xfrm>
              <a:off x="3408" y="2976"/>
              <a:ext cx="598" cy="112"/>
              <a:chOff x="290" y="1936"/>
              <a:chExt cx="598" cy="112"/>
            </a:xfrm>
          </p:grpSpPr>
          <p:sp>
            <p:nvSpPr>
              <p:cNvPr id="37421" name="Freeform 108"/>
              <p:cNvSpPr>
                <a:spLocks/>
              </p:cNvSpPr>
              <p:nvPr/>
            </p:nvSpPr>
            <p:spPr bwMode="auto">
              <a:xfrm>
                <a:off x="290" y="1968"/>
                <a:ext cx="598" cy="36"/>
              </a:xfrm>
              <a:custGeom>
                <a:avLst/>
                <a:gdLst>
                  <a:gd name="T0" fmla="*/ 0 w 598"/>
                  <a:gd name="T1" fmla="*/ 36 h 36"/>
                  <a:gd name="T2" fmla="*/ 136 w 598"/>
                  <a:gd name="T3" fmla="*/ 6 h 36"/>
                  <a:gd name="T4" fmla="*/ 224 w 598"/>
                  <a:gd name="T5" fmla="*/ 4 h 36"/>
                  <a:gd name="T6" fmla="*/ 316 w 598"/>
                  <a:gd name="T7" fmla="*/ 18 h 36"/>
                  <a:gd name="T8" fmla="*/ 408 w 598"/>
                  <a:gd name="T9" fmla="*/ 34 h 36"/>
                  <a:gd name="T10" fmla="*/ 478 w 598"/>
                  <a:gd name="T11" fmla="*/ 30 h 36"/>
                  <a:gd name="T12" fmla="*/ 598 w 598"/>
                  <a:gd name="T13" fmla="*/ 20 h 36"/>
                  <a:gd name="T14" fmla="*/ 0 60000 65536"/>
                  <a:gd name="T15" fmla="*/ 0 60000 65536"/>
                  <a:gd name="T16" fmla="*/ 0 60000 65536"/>
                  <a:gd name="T17" fmla="*/ 0 60000 65536"/>
                  <a:gd name="T18" fmla="*/ 0 60000 65536"/>
                  <a:gd name="T19" fmla="*/ 0 60000 65536"/>
                  <a:gd name="T20" fmla="*/ 0 60000 65536"/>
                  <a:gd name="T21" fmla="*/ 0 w 598"/>
                  <a:gd name="T22" fmla="*/ 0 h 36"/>
                  <a:gd name="T23" fmla="*/ 598 w 598"/>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a:solidFill>
                  <a:schemeClr val="tx1"/>
                </a:solidFill>
                <a:round/>
                <a:headEnd/>
                <a:tailEnd/>
              </a:ln>
            </p:spPr>
            <p:txBody>
              <a:bodyPr wrap="none" anchor="ct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nvGrpSpPr>
              <p:cNvPr id="21" name="Group 109"/>
              <p:cNvGrpSpPr>
                <a:grpSpLocks/>
              </p:cNvGrpSpPr>
              <p:nvPr/>
            </p:nvGrpSpPr>
            <p:grpSpPr bwMode="auto">
              <a:xfrm>
                <a:off x="324" y="1936"/>
                <a:ext cx="544" cy="112"/>
                <a:chOff x="324" y="1872"/>
                <a:chExt cx="544" cy="112"/>
              </a:xfrm>
            </p:grpSpPr>
            <p:sp>
              <p:nvSpPr>
                <p:cNvPr id="37423" name="Freeform 110"/>
                <p:cNvSpPr>
                  <a:spLocks/>
                </p:cNvSpPr>
                <p:nvPr/>
              </p:nvSpPr>
              <p:spPr bwMode="auto">
                <a:xfrm>
                  <a:off x="492" y="1872"/>
                  <a:ext cx="48" cy="56"/>
                </a:xfrm>
                <a:custGeom>
                  <a:avLst/>
                  <a:gdLst>
                    <a:gd name="T0" fmla="*/ 48 w 48"/>
                    <a:gd name="T1" fmla="*/ 32 h 56"/>
                    <a:gd name="T2" fmla="*/ 40 w 48"/>
                    <a:gd name="T3" fmla="*/ 48 h 56"/>
                    <a:gd name="T4" fmla="*/ 24 w 48"/>
                    <a:gd name="T5" fmla="*/ 56 h 56"/>
                    <a:gd name="T6" fmla="*/ 24 w 48"/>
                    <a:gd name="T7" fmla="*/ 56 h 56"/>
                    <a:gd name="T8" fmla="*/ 8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8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8" y="48"/>
                      </a:lnTo>
                      <a:lnTo>
                        <a:pt x="0" y="24"/>
                      </a:lnTo>
                      <a:lnTo>
                        <a:pt x="8" y="8"/>
                      </a:lnTo>
                      <a:lnTo>
                        <a:pt x="24" y="0"/>
                      </a:lnTo>
                      <a:lnTo>
                        <a:pt x="48"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24" name="Freeform 111"/>
                <p:cNvSpPr>
                  <a:spLocks/>
                </p:cNvSpPr>
                <p:nvPr/>
              </p:nvSpPr>
              <p:spPr bwMode="auto">
                <a:xfrm>
                  <a:off x="652" y="1928"/>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16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16"/>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25" name="Freeform 112"/>
                <p:cNvSpPr>
                  <a:spLocks/>
                </p:cNvSpPr>
                <p:nvPr/>
              </p:nvSpPr>
              <p:spPr bwMode="auto">
                <a:xfrm>
                  <a:off x="820" y="1888"/>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26" name="Freeform 113"/>
                <p:cNvSpPr>
                  <a:spLocks/>
                </p:cNvSpPr>
                <p:nvPr/>
              </p:nvSpPr>
              <p:spPr bwMode="auto">
                <a:xfrm>
                  <a:off x="412" y="1888"/>
                  <a:ext cx="48" cy="48"/>
                </a:xfrm>
                <a:custGeom>
                  <a:avLst/>
                  <a:gdLst>
                    <a:gd name="T0" fmla="*/ 48 w 48"/>
                    <a:gd name="T1" fmla="*/ 24 h 48"/>
                    <a:gd name="T2" fmla="*/ 40 w 48"/>
                    <a:gd name="T3" fmla="*/ 40 h 48"/>
                    <a:gd name="T4" fmla="*/ 16 w 48"/>
                    <a:gd name="T5" fmla="*/ 48 h 48"/>
                    <a:gd name="T6" fmla="*/ 16 w 48"/>
                    <a:gd name="T7" fmla="*/ 48 h 48"/>
                    <a:gd name="T8" fmla="*/ 0 w 48"/>
                    <a:gd name="T9" fmla="*/ 40 h 48"/>
                    <a:gd name="T10" fmla="*/ 0 w 48"/>
                    <a:gd name="T11" fmla="*/ 24 h 48"/>
                    <a:gd name="T12" fmla="*/ 0 w 48"/>
                    <a:gd name="T13" fmla="*/ 24 h 48"/>
                    <a:gd name="T14" fmla="*/ 8 w 48"/>
                    <a:gd name="T15" fmla="*/ 0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16" y="48"/>
                      </a:lnTo>
                      <a:lnTo>
                        <a:pt x="0" y="40"/>
                      </a:lnTo>
                      <a:lnTo>
                        <a:pt x="0" y="24"/>
                      </a:lnTo>
                      <a:lnTo>
                        <a:pt x="8" y="0"/>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27" name="Freeform 114"/>
                <p:cNvSpPr>
                  <a:spLocks/>
                </p:cNvSpPr>
                <p:nvPr/>
              </p:nvSpPr>
              <p:spPr bwMode="auto">
                <a:xfrm>
                  <a:off x="572" y="1912"/>
                  <a:ext cx="48" cy="48"/>
                </a:xfrm>
                <a:custGeom>
                  <a:avLst/>
                  <a:gdLst>
                    <a:gd name="T0" fmla="*/ 48 w 48"/>
                    <a:gd name="T1" fmla="*/ 24 h 48"/>
                    <a:gd name="T2" fmla="*/ 40 w 48"/>
                    <a:gd name="T3" fmla="*/ 48 h 48"/>
                    <a:gd name="T4" fmla="*/ 24 w 48"/>
                    <a:gd name="T5" fmla="*/ 48 h 48"/>
                    <a:gd name="T6" fmla="*/ 24 w 48"/>
                    <a:gd name="T7" fmla="*/ 48 h 48"/>
                    <a:gd name="T8" fmla="*/ 0 w 48"/>
                    <a:gd name="T9" fmla="*/ 40 h 48"/>
                    <a:gd name="T10" fmla="*/ 0 w 48"/>
                    <a:gd name="T11" fmla="*/ 24 h 48"/>
                    <a:gd name="T12" fmla="*/ 0 w 48"/>
                    <a:gd name="T13" fmla="*/ 24 h 48"/>
                    <a:gd name="T14" fmla="*/ 8 w 48"/>
                    <a:gd name="T15" fmla="*/ 8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0" y="40"/>
                      </a:lnTo>
                      <a:lnTo>
                        <a:pt x="0" y="24"/>
                      </a:lnTo>
                      <a:lnTo>
                        <a:pt x="8" y="8"/>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28" name="Freeform 115"/>
                <p:cNvSpPr>
                  <a:spLocks/>
                </p:cNvSpPr>
                <p:nvPr/>
              </p:nvSpPr>
              <p:spPr bwMode="auto">
                <a:xfrm>
                  <a:off x="324" y="1912"/>
                  <a:ext cx="48" cy="48"/>
                </a:xfrm>
                <a:custGeom>
                  <a:avLst/>
                  <a:gdLst>
                    <a:gd name="T0" fmla="*/ 48 w 48"/>
                    <a:gd name="T1" fmla="*/ 24 h 48"/>
                    <a:gd name="T2" fmla="*/ 40 w 48"/>
                    <a:gd name="T3" fmla="*/ 40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0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24" y="48"/>
                      </a:lnTo>
                      <a:lnTo>
                        <a:pt x="8" y="40"/>
                      </a:lnTo>
                      <a:lnTo>
                        <a:pt x="0" y="24"/>
                      </a:lnTo>
                      <a:lnTo>
                        <a:pt x="8" y="0"/>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29" name="Freeform 116"/>
                <p:cNvSpPr>
                  <a:spLocks/>
                </p:cNvSpPr>
                <p:nvPr/>
              </p:nvSpPr>
              <p:spPr bwMode="auto">
                <a:xfrm>
                  <a:off x="732" y="1920"/>
                  <a:ext cx="48" cy="48"/>
                </a:xfrm>
                <a:custGeom>
                  <a:avLst/>
                  <a:gdLst>
                    <a:gd name="T0" fmla="*/ 48 w 48"/>
                    <a:gd name="T1" fmla="*/ 24 h 48"/>
                    <a:gd name="T2" fmla="*/ 40 w 48"/>
                    <a:gd name="T3" fmla="*/ 48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8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8" y="40"/>
                      </a:lnTo>
                      <a:lnTo>
                        <a:pt x="0" y="24"/>
                      </a:lnTo>
                      <a:lnTo>
                        <a:pt x="8" y="8"/>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grpSp>
          <p:nvGrpSpPr>
            <p:cNvPr id="22" name="Group 117"/>
            <p:cNvGrpSpPr>
              <a:grpSpLocks/>
            </p:cNvGrpSpPr>
            <p:nvPr/>
          </p:nvGrpSpPr>
          <p:grpSpPr bwMode="auto">
            <a:xfrm>
              <a:off x="4032" y="2976"/>
              <a:ext cx="598" cy="112"/>
              <a:chOff x="290" y="1936"/>
              <a:chExt cx="598" cy="112"/>
            </a:xfrm>
          </p:grpSpPr>
          <p:sp>
            <p:nvSpPr>
              <p:cNvPr id="37412" name="Freeform 118"/>
              <p:cNvSpPr>
                <a:spLocks/>
              </p:cNvSpPr>
              <p:nvPr/>
            </p:nvSpPr>
            <p:spPr bwMode="auto">
              <a:xfrm>
                <a:off x="290" y="1968"/>
                <a:ext cx="598" cy="36"/>
              </a:xfrm>
              <a:custGeom>
                <a:avLst/>
                <a:gdLst>
                  <a:gd name="T0" fmla="*/ 0 w 598"/>
                  <a:gd name="T1" fmla="*/ 36 h 36"/>
                  <a:gd name="T2" fmla="*/ 136 w 598"/>
                  <a:gd name="T3" fmla="*/ 6 h 36"/>
                  <a:gd name="T4" fmla="*/ 224 w 598"/>
                  <a:gd name="T5" fmla="*/ 4 h 36"/>
                  <a:gd name="T6" fmla="*/ 316 w 598"/>
                  <a:gd name="T7" fmla="*/ 18 h 36"/>
                  <a:gd name="T8" fmla="*/ 408 w 598"/>
                  <a:gd name="T9" fmla="*/ 34 h 36"/>
                  <a:gd name="T10" fmla="*/ 478 w 598"/>
                  <a:gd name="T11" fmla="*/ 30 h 36"/>
                  <a:gd name="T12" fmla="*/ 598 w 598"/>
                  <a:gd name="T13" fmla="*/ 20 h 36"/>
                  <a:gd name="T14" fmla="*/ 0 60000 65536"/>
                  <a:gd name="T15" fmla="*/ 0 60000 65536"/>
                  <a:gd name="T16" fmla="*/ 0 60000 65536"/>
                  <a:gd name="T17" fmla="*/ 0 60000 65536"/>
                  <a:gd name="T18" fmla="*/ 0 60000 65536"/>
                  <a:gd name="T19" fmla="*/ 0 60000 65536"/>
                  <a:gd name="T20" fmla="*/ 0 60000 65536"/>
                  <a:gd name="T21" fmla="*/ 0 w 598"/>
                  <a:gd name="T22" fmla="*/ 0 h 36"/>
                  <a:gd name="T23" fmla="*/ 598 w 598"/>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a:solidFill>
                  <a:schemeClr val="tx1"/>
                </a:solidFill>
                <a:round/>
                <a:headEnd/>
                <a:tailEnd/>
              </a:ln>
            </p:spPr>
            <p:txBody>
              <a:bodyPr wrap="none" anchor="ct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nvGrpSpPr>
              <p:cNvPr id="23" name="Group 119"/>
              <p:cNvGrpSpPr>
                <a:grpSpLocks/>
              </p:cNvGrpSpPr>
              <p:nvPr/>
            </p:nvGrpSpPr>
            <p:grpSpPr bwMode="auto">
              <a:xfrm>
                <a:off x="324" y="1936"/>
                <a:ext cx="544" cy="112"/>
                <a:chOff x="324" y="1872"/>
                <a:chExt cx="544" cy="112"/>
              </a:xfrm>
            </p:grpSpPr>
            <p:sp>
              <p:nvSpPr>
                <p:cNvPr id="37414" name="Freeform 120"/>
                <p:cNvSpPr>
                  <a:spLocks/>
                </p:cNvSpPr>
                <p:nvPr/>
              </p:nvSpPr>
              <p:spPr bwMode="auto">
                <a:xfrm>
                  <a:off x="492" y="1872"/>
                  <a:ext cx="48" cy="56"/>
                </a:xfrm>
                <a:custGeom>
                  <a:avLst/>
                  <a:gdLst>
                    <a:gd name="T0" fmla="*/ 48 w 48"/>
                    <a:gd name="T1" fmla="*/ 32 h 56"/>
                    <a:gd name="T2" fmla="*/ 40 w 48"/>
                    <a:gd name="T3" fmla="*/ 48 h 56"/>
                    <a:gd name="T4" fmla="*/ 24 w 48"/>
                    <a:gd name="T5" fmla="*/ 56 h 56"/>
                    <a:gd name="T6" fmla="*/ 24 w 48"/>
                    <a:gd name="T7" fmla="*/ 56 h 56"/>
                    <a:gd name="T8" fmla="*/ 8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8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8" y="48"/>
                      </a:lnTo>
                      <a:lnTo>
                        <a:pt x="0" y="24"/>
                      </a:lnTo>
                      <a:lnTo>
                        <a:pt x="8" y="8"/>
                      </a:lnTo>
                      <a:lnTo>
                        <a:pt x="24" y="0"/>
                      </a:lnTo>
                      <a:lnTo>
                        <a:pt x="48"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15" name="Freeform 121"/>
                <p:cNvSpPr>
                  <a:spLocks/>
                </p:cNvSpPr>
                <p:nvPr/>
              </p:nvSpPr>
              <p:spPr bwMode="auto">
                <a:xfrm>
                  <a:off x="652" y="1928"/>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16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16"/>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16" name="Freeform 122"/>
                <p:cNvSpPr>
                  <a:spLocks/>
                </p:cNvSpPr>
                <p:nvPr/>
              </p:nvSpPr>
              <p:spPr bwMode="auto">
                <a:xfrm>
                  <a:off x="820" y="1888"/>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17" name="Freeform 123"/>
                <p:cNvSpPr>
                  <a:spLocks/>
                </p:cNvSpPr>
                <p:nvPr/>
              </p:nvSpPr>
              <p:spPr bwMode="auto">
                <a:xfrm>
                  <a:off x="412" y="1888"/>
                  <a:ext cx="48" cy="48"/>
                </a:xfrm>
                <a:custGeom>
                  <a:avLst/>
                  <a:gdLst>
                    <a:gd name="T0" fmla="*/ 48 w 48"/>
                    <a:gd name="T1" fmla="*/ 24 h 48"/>
                    <a:gd name="T2" fmla="*/ 40 w 48"/>
                    <a:gd name="T3" fmla="*/ 40 h 48"/>
                    <a:gd name="T4" fmla="*/ 16 w 48"/>
                    <a:gd name="T5" fmla="*/ 48 h 48"/>
                    <a:gd name="T6" fmla="*/ 16 w 48"/>
                    <a:gd name="T7" fmla="*/ 48 h 48"/>
                    <a:gd name="T8" fmla="*/ 0 w 48"/>
                    <a:gd name="T9" fmla="*/ 40 h 48"/>
                    <a:gd name="T10" fmla="*/ 0 w 48"/>
                    <a:gd name="T11" fmla="*/ 24 h 48"/>
                    <a:gd name="T12" fmla="*/ 0 w 48"/>
                    <a:gd name="T13" fmla="*/ 24 h 48"/>
                    <a:gd name="T14" fmla="*/ 8 w 48"/>
                    <a:gd name="T15" fmla="*/ 0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16" y="48"/>
                      </a:lnTo>
                      <a:lnTo>
                        <a:pt x="0" y="40"/>
                      </a:lnTo>
                      <a:lnTo>
                        <a:pt x="0" y="24"/>
                      </a:lnTo>
                      <a:lnTo>
                        <a:pt x="8" y="0"/>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18" name="Freeform 124"/>
                <p:cNvSpPr>
                  <a:spLocks/>
                </p:cNvSpPr>
                <p:nvPr/>
              </p:nvSpPr>
              <p:spPr bwMode="auto">
                <a:xfrm>
                  <a:off x="572" y="1912"/>
                  <a:ext cx="48" cy="48"/>
                </a:xfrm>
                <a:custGeom>
                  <a:avLst/>
                  <a:gdLst>
                    <a:gd name="T0" fmla="*/ 48 w 48"/>
                    <a:gd name="T1" fmla="*/ 24 h 48"/>
                    <a:gd name="T2" fmla="*/ 40 w 48"/>
                    <a:gd name="T3" fmla="*/ 48 h 48"/>
                    <a:gd name="T4" fmla="*/ 24 w 48"/>
                    <a:gd name="T5" fmla="*/ 48 h 48"/>
                    <a:gd name="T6" fmla="*/ 24 w 48"/>
                    <a:gd name="T7" fmla="*/ 48 h 48"/>
                    <a:gd name="T8" fmla="*/ 0 w 48"/>
                    <a:gd name="T9" fmla="*/ 40 h 48"/>
                    <a:gd name="T10" fmla="*/ 0 w 48"/>
                    <a:gd name="T11" fmla="*/ 24 h 48"/>
                    <a:gd name="T12" fmla="*/ 0 w 48"/>
                    <a:gd name="T13" fmla="*/ 24 h 48"/>
                    <a:gd name="T14" fmla="*/ 8 w 48"/>
                    <a:gd name="T15" fmla="*/ 8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0" y="40"/>
                      </a:lnTo>
                      <a:lnTo>
                        <a:pt x="0" y="24"/>
                      </a:lnTo>
                      <a:lnTo>
                        <a:pt x="8" y="8"/>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19" name="Freeform 125"/>
                <p:cNvSpPr>
                  <a:spLocks/>
                </p:cNvSpPr>
                <p:nvPr/>
              </p:nvSpPr>
              <p:spPr bwMode="auto">
                <a:xfrm>
                  <a:off x="324" y="1912"/>
                  <a:ext cx="48" cy="48"/>
                </a:xfrm>
                <a:custGeom>
                  <a:avLst/>
                  <a:gdLst>
                    <a:gd name="T0" fmla="*/ 48 w 48"/>
                    <a:gd name="T1" fmla="*/ 24 h 48"/>
                    <a:gd name="T2" fmla="*/ 40 w 48"/>
                    <a:gd name="T3" fmla="*/ 40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0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24" y="48"/>
                      </a:lnTo>
                      <a:lnTo>
                        <a:pt x="8" y="40"/>
                      </a:lnTo>
                      <a:lnTo>
                        <a:pt x="0" y="24"/>
                      </a:lnTo>
                      <a:lnTo>
                        <a:pt x="8" y="0"/>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20" name="Freeform 126"/>
                <p:cNvSpPr>
                  <a:spLocks/>
                </p:cNvSpPr>
                <p:nvPr/>
              </p:nvSpPr>
              <p:spPr bwMode="auto">
                <a:xfrm>
                  <a:off x="732" y="1920"/>
                  <a:ext cx="48" cy="48"/>
                </a:xfrm>
                <a:custGeom>
                  <a:avLst/>
                  <a:gdLst>
                    <a:gd name="T0" fmla="*/ 48 w 48"/>
                    <a:gd name="T1" fmla="*/ 24 h 48"/>
                    <a:gd name="T2" fmla="*/ 40 w 48"/>
                    <a:gd name="T3" fmla="*/ 48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8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8" y="40"/>
                      </a:lnTo>
                      <a:lnTo>
                        <a:pt x="0" y="24"/>
                      </a:lnTo>
                      <a:lnTo>
                        <a:pt x="8" y="8"/>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grpSp>
          <p:nvGrpSpPr>
            <p:cNvPr id="24" name="Group 127"/>
            <p:cNvGrpSpPr>
              <a:grpSpLocks/>
            </p:cNvGrpSpPr>
            <p:nvPr/>
          </p:nvGrpSpPr>
          <p:grpSpPr bwMode="auto">
            <a:xfrm>
              <a:off x="4656" y="2976"/>
              <a:ext cx="598" cy="112"/>
              <a:chOff x="290" y="1936"/>
              <a:chExt cx="598" cy="112"/>
            </a:xfrm>
          </p:grpSpPr>
          <p:sp>
            <p:nvSpPr>
              <p:cNvPr id="37403" name="Freeform 128"/>
              <p:cNvSpPr>
                <a:spLocks/>
              </p:cNvSpPr>
              <p:nvPr/>
            </p:nvSpPr>
            <p:spPr bwMode="auto">
              <a:xfrm>
                <a:off x="290" y="1968"/>
                <a:ext cx="598" cy="36"/>
              </a:xfrm>
              <a:custGeom>
                <a:avLst/>
                <a:gdLst>
                  <a:gd name="T0" fmla="*/ 0 w 598"/>
                  <a:gd name="T1" fmla="*/ 36 h 36"/>
                  <a:gd name="T2" fmla="*/ 136 w 598"/>
                  <a:gd name="T3" fmla="*/ 6 h 36"/>
                  <a:gd name="T4" fmla="*/ 224 w 598"/>
                  <a:gd name="T5" fmla="*/ 4 h 36"/>
                  <a:gd name="T6" fmla="*/ 316 w 598"/>
                  <a:gd name="T7" fmla="*/ 18 h 36"/>
                  <a:gd name="T8" fmla="*/ 408 w 598"/>
                  <a:gd name="T9" fmla="*/ 34 h 36"/>
                  <a:gd name="T10" fmla="*/ 478 w 598"/>
                  <a:gd name="T11" fmla="*/ 30 h 36"/>
                  <a:gd name="T12" fmla="*/ 598 w 598"/>
                  <a:gd name="T13" fmla="*/ 20 h 36"/>
                  <a:gd name="T14" fmla="*/ 0 60000 65536"/>
                  <a:gd name="T15" fmla="*/ 0 60000 65536"/>
                  <a:gd name="T16" fmla="*/ 0 60000 65536"/>
                  <a:gd name="T17" fmla="*/ 0 60000 65536"/>
                  <a:gd name="T18" fmla="*/ 0 60000 65536"/>
                  <a:gd name="T19" fmla="*/ 0 60000 65536"/>
                  <a:gd name="T20" fmla="*/ 0 60000 65536"/>
                  <a:gd name="T21" fmla="*/ 0 w 598"/>
                  <a:gd name="T22" fmla="*/ 0 h 36"/>
                  <a:gd name="T23" fmla="*/ 598 w 598"/>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a:solidFill>
                  <a:schemeClr val="tx1"/>
                </a:solidFill>
                <a:round/>
                <a:headEnd/>
                <a:tailEnd/>
              </a:ln>
            </p:spPr>
            <p:txBody>
              <a:bodyPr wrap="none" anchor="ct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nvGrpSpPr>
              <p:cNvPr id="25" name="Group 129"/>
              <p:cNvGrpSpPr>
                <a:grpSpLocks/>
              </p:cNvGrpSpPr>
              <p:nvPr/>
            </p:nvGrpSpPr>
            <p:grpSpPr bwMode="auto">
              <a:xfrm>
                <a:off x="324" y="1936"/>
                <a:ext cx="544" cy="112"/>
                <a:chOff x="324" y="1872"/>
                <a:chExt cx="544" cy="112"/>
              </a:xfrm>
            </p:grpSpPr>
            <p:sp>
              <p:nvSpPr>
                <p:cNvPr id="37405" name="Freeform 130"/>
                <p:cNvSpPr>
                  <a:spLocks/>
                </p:cNvSpPr>
                <p:nvPr/>
              </p:nvSpPr>
              <p:spPr bwMode="auto">
                <a:xfrm>
                  <a:off x="492" y="1872"/>
                  <a:ext cx="48" cy="56"/>
                </a:xfrm>
                <a:custGeom>
                  <a:avLst/>
                  <a:gdLst>
                    <a:gd name="T0" fmla="*/ 48 w 48"/>
                    <a:gd name="T1" fmla="*/ 32 h 56"/>
                    <a:gd name="T2" fmla="*/ 40 w 48"/>
                    <a:gd name="T3" fmla="*/ 48 h 56"/>
                    <a:gd name="T4" fmla="*/ 24 w 48"/>
                    <a:gd name="T5" fmla="*/ 56 h 56"/>
                    <a:gd name="T6" fmla="*/ 24 w 48"/>
                    <a:gd name="T7" fmla="*/ 56 h 56"/>
                    <a:gd name="T8" fmla="*/ 8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8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8" y="48"/>
                      </a:lnTo>
                      <a:lnTo>
                        <a:pt x="0" y="24"/>
                      </a:lnTo>
                      <a:lnTo>
                        <a:pt x="8" y="8"/>
                      </a:lnTo>
                      <a:lnTo>
                        <a:pt x="24" y="0"/>
                      </a:lnTo>
                      <a:lnTo>
                        <a:pt x="48"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06" name="Freeform 131"/>
                <p:cNvSpPr>
                  <a:spLocks/>
                </p:cNvSpPr>
                <p:nvPr/>
              </p:nvSpPr>
              <p:spPr bwMode="auto">
                <a:xfrm>
                  <a:off x="652" y="1928"/>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16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16"/>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07" name="Freeform 132"/>
                <p:cNvSpPr>
                  <a:spLocks/>
                </p:cNvSpPr>
                <p:nvPr/>
              </p:nvSpPr>
              <p:spPr bwMode="auto">
                <a:xfrm>
                  <a:off x="820" y="1888"/>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08" name="Freeform 133"/>
                <p:cNvSpPr>
                  <a:spLocks/>
                </p:cNvSpPr>
                <p:nvPr/>
              </p:nvSpPr>
              <p:spPr bwMode="auto">
                <a:xfrm>
                  <a:off x="412" y="1888"/>
                  <a:ext cx="48" cy="48"/>
                </a:xfrm>
                <a:custGeom>
                  <a:avLst/>
                  <a:gdLst>
                    <a:gd name="T0" fmla="*/ 48 w 48"/>
                    <a:gd name="T1" fmla="*/ 24 h 48"/>
                    <a:gd name="T2" fmla="*/ 40 w 48"/>
                    <a:gd name="T3" fmla="*/ 40 h 48"/>
                    <a:gd name="T4" fmla="*/ 16 w 48"/>
                    <a:gd name="T5" fmla="*/ 48 h 48"/>
                    <a:gd name="T6" fmla="*/ 16 w 48"/>
                    <a:gd name="T7" fmla="*/ 48 h 48"/>
                    <a:gd name="T8" fmla="*/ 0 w 48"/>
                    <a:gd name="T9" fmla="*/ 40 h 48"/>
                    <a:gd name="T10" fmla="*/ 0 w 48"/>
                    <a:gd name="T11" fmla="*/ 24 h 48"/>
                    <a:gd name="T12" fmla="*/ 0 w 48"/>
                    <a:gd name="T13" fmla="*/ 24 h 48"/>
                    <a:gd name="T14" fmla="*/ 8 w 48"/>
                    <a:gd name="T15" fmla="*/ 0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16" y="48"/>
                      </a:lnTo>
                      <a:lnTo>
                        <a:pt x="0" y="40"/>
                      </a:lnTo>
                      <a:lnTo>
                        <a:pt x="0" y="24"/>
                      </a:lnTo>
                      <a:lnTo>
                        <a:pt x="8" y="0"/>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09" name="Freeform 134"/>
                <p:cNvSpPr>
                  <a:spLocks/>
                </p:cNvSpPr>
                <p:nvPr/>
              </p:nvSpPr>
              <p:spPr bwMode="auto">
                <a:xfrm>
                  <a:off x="572" y="1912"/>
                  <a:ext cx="48" cy="48"/>
                </a:xfrm>
                <a:custGeom>
                  <a:avLst/>
                  <a:gdLst>
                    <a:gd name="T0" fmla="*/ 48 w 48"/>
                    <a:gd name="T1" fmla="*/ 24 h 48"/>
                    <a:gd name="T2" fmla="*/ 40 w 48"/>
                    <a:gd name="T3" fmla="*/ 48 h 48"/>
                    <a:gd name="T4" fmla="*/ 24 w 48"/>
                    <a:gd name="T5" fmla="*/ 48 h 48"/>
                    <a:gd name="T6" fmla="*/ 24 w 48"/>
                    <a:gd name="T7" fmla="*/ 48 h 48"/>
                    <a:gd name="T8" fmla="*/ 0 w 48"/>
                    <a:gd name="T9" fmla="*/ 40 h 48"/>
                    <a:gd name="T10" fmla="*/ 0 w 48"/>
                    <a:gd name="T11" fmla="*/ 24 h 48"/>
                    <a:gd name="T12" fmla="*/ 0 w 48"/>
                    <a:gd name="T13" fmla="*/ 24 h 48"/>
                    <a:gd name="T14" fmla="*/ 8 w 48"/>
                    <a:gd name="T15" fmla="*/ 8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0" y="40"/>
                      </a:lnTo>
                      <a:lnTo>
                        <a:pt x="0" y="24"/>
                      </a:lnTo>
                      <a:lnTo>
                        <a:pt x="8" y="8"/>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10" name="Freeform 135"/>
                <p:cNvSpPr>
                  <a:spLocks/>
                </p:cNvSpPr>
                <p:nvPr/>
              </p:nvSpPr>
              <p:spPr bwMode="auto">
                <a:xfrm>
                  <a:off x="324" y="1912"/>
                  <a:ext cx="48" cy="48"/>
                </a:xfrm>
                <a:custGeom>
                  <a:avLst/>
                  <a:gdLst>
                    <a:gd name="T0" fmla="*/ 48 w 48"/>
                    <a:gd name="T1" fmla="*/ 24 h 48"/>
                    <a:gd name="T2" fmla="*/ 40 w 48"/>
                    <a:gd name="T3" fmla="*/ 40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0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24" y="48"/>
                      </a:lnTo>
                      <a:lnTo>
                        <a:pt x="8" y="40"/>
                      </a:lnTo>
                      <a:lnTo>
                        <a:pt x="0" y="24"/>
                      </a:lnTo>
                      <a:lnTo>
                        <a:pt x="8" y="0"/>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11" name="Freeform 136"/>
                <p:cNvSpPr>
                  <a:spLocks/>
                </p:cNvSpPr>
                <p:nvPr/>
              </p:nvSpPr>
              <p:spPr bwMode="auto">
                <a:xfrm>
                  <a:off x="732" y="1920"/>
                  <a:ext cx="48" cy="48"/>
                </a:xfrm>
                <a:custGeom>
                  <a:avLst/>
                  <a:gdLst>
                    <a:gd name="T0" fmla="*/ 48 w 48"/>
                    <a:gd name="T1" fmla="*/ 24 h 48"/>
                    <a:gd name="T2" fmla="*/ 40 w 48"/>
                    <a:gd name="T3" fmla="*/ 48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8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8" y="40"/>
                      </a:lnTo>
                      <a:lnTo>
                        <a:pt x="0" y="24"/>
                      </a:lnTo>
                      <a:lnTo>
                        <a:pt x="8" y="8"/>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grpSp>
          <p:nvGrpSpPr>
            <p:cNvPr id="26" name="Group 137"/>
            <p:cNvGrpSpPr>
              <a:grpSpLocks/>
            </p:cNvGrpSpPr>
            <p:nvPr/>
          </p:nvGrpSpPr>
          <p:grpSpPr bwMode="auto">
            <a:xfrm>
              <a:off x="5040" y="2976"/>
              <a:ext cx="598" cy="112"/>
              <a:chOff x="290" y="1936"/>
              <a:chExt cx="598" cy="112"/>
            </a:xfrm>
          </p:grpSpPr>
          <p:sp>
            <p:nvSpPr>
              <p:cNvPr id="37394" name="Freeform 138"/>
              <p:cNvSpPr>
                <a:spLocks/>
              </p:cNvSpPr>
              <p:nvPr/>
            </p:nvSpPr>
            <p:spPr bwMode="auto">
              <a:xfrm>
                <a:off x="290" y="1968"/>
                <a:ext cx="598" cy="36"/>
              </a:xfrm>
              <a:custGeom>
                <a:avLst/>
                <a:gdLst>
                  <a:gd name="T0" fmla="*/ 0 w 598"/>
                  <a:gd name="T1" fmla="*/ 36 h 36"/>
                  <a:gd name="T2" fmla="*/ 136 w 598"/>
                  <a:gd name="T3" fmla="*/ 6 h 36"/>
                  <a:gd name="T4" fmla="*/ 224 w 598"/>
                  <a:gd name="T5" fmla="*/ 4 h 36"/>
                  <a:gd name="T6" fmla="*/ 316 w 598"/>
                  <a:gd name="T7" fmla="*/ 18 h 36"/>
                  <a:gd name="T8" fmla="*/ 408 w 598"/>
                  <a:gd name="T9" fmla="*/ 34 h 36"/>
                  <a:gd name="T10" fmla="*/ 478 w 598"/>
                  <a:gd name="T11" fmla="*/ 30 h 36"/>
                  <a:gd name="T12" fmla="*/ 598 w 598"/>
                  <a:gd name="T13" fmla="*/ 20 h 36"/>
                  <a:gd name="T14" fmla="*/ 0 60000 65536"/>
                  <a:gd name="T15" fmla="*/ 0 60000 65536"/>
                  <a:gd name="T16" fmla="*/ 0 60000 65536"/>
                  <a:gd name="T17" fmla="*/ 0 60000 65536"/>
                  <a:gd name="T18" fmla="*/ 0 60000 65536"/>
                  <a:gd name="T19" fmla="*/ 0 60000 65536"/>
                  <a:gd name="T20" fmla="*/ 0 60000 65536"/>
                  <a:gd name="T21" fmla="*/ 0 w 598"/>
                  <a:gd name="T22" fmla="*/ 0 h 36"/>
                  <a:gd name="T23" fmla="*/ 598 w 598"/>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a:solidFill>
                  <a:schemeClr val="tx1"/>
                </a:solidFill>
                <a:round/>
                <a:headEnd/>
                <a:tailEnd/>
              </a:ln>
            </p:spPr>
            <p:txBody>
              <a:bodyPr wrap="none" anchor="ct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nvGrpSpPr>
              <p:cNvPr id="27" name="Group 139"/>
              <p:cNvGrpSpPr>
                <a:grpSpLocks/>
              </p:cNvGrpSpPr>
              <p:nvPr/>
            </p:nvGrpSpPr>
            <p:grpSpPr bwMode="auto">
              <a:xfrm>
                <a:off x="324" y="1936"/>
                <a:ext cx="544" cy="112"/>
                <a:chOff x="324" y="1872"/>
                <a:chExt cx="544" cy="112"/>
              </a:xfrm>
            </p:grpSpPr>
            <p:sp>
              <p:nvSpPr>
                <p:cNvPr id="37396" name="Freeform 140"/>
                <p:cNvSpPr>
                  <a:spLocks/>
                </p:cNvSpPr>
                <p:nvPr/>
              </p:nvSpPr>
              <p:spPr bwMode="auto">
                <a:xfrm>
                  <a:off x="492" y="1872"/>
                  <a:ext cx="48" cy="56"/>
                </a:xfrm>
                <a:custGeom>
                  <a:avLst/>
                  <a:gdLst>
                    <a:gd name="T0" fmla="*/ 48 w 48"/>
                    <a:gd name="T1" fmla="*/ 32 h 56"/>
                    <a:gd name="T2" fmla="*/ 40 w 48"/>
                    <a:gd name="T3" fmla="*/ 48 h 56"/>
                    <a:gd name="T4" fmla="*/ 24 w 48"/>
                    <a:gd name="T5" fmla="*/ 56 h 56"/>
                    <a:gd name="T6" fmla="*/ 24 w 48"/>
                    <a:gd name="T7" fmla="*/ 56 h 56"/>
                    <a:gd name="T8" fmla="*/ 8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8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8" y="48"/>
                      </a:lnTo>
                      <a:lnTo>
                        <a:pt x="0" y="24"/>
                      </a:lnTo>
                      <a:lnTo>
                        <a:pt x="8" y="8"/>
                      </a:lnTo>
                      <a:lnTo>
                        <a:pt x="24" y="0"/>
                      </a:lnTo>
                      <a:lnTo>
                        <a:pt x="48"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97" name="Freeform 141"/>
                <p:cNvSpPr>
                  <a:spLocks/>
                </p:cNvSpPr>
                <p:nvPr/>
              </p:nvSpPr>
              <p:spPr bwMode="auto">
                <a:xfrm>
                  <a:off x="652" y="1928"/>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16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16"/>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98" name="Freeform 142"/>
                <p:cNvSpPr>
                  <a:spLocks/>
                </p:cNvSpPr>
                <p:nvPr/>
              </p:nvSpPr>
              <p:spPr bwMode="auto">
                <a:xfrm>
                  <a:off x="820" y="1888"/>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99" name="Freeform 143"/>
                <p:cNvSpPr>
                  <a:spLocks/>
                </p:cNvSpPr>
                <p:nvPr/>
              </p:nvSpPr>
              <p:spPr bwMode="auto">
                <a:xfrm>
                  <a:off x="412" y="1888"/>
                  <a:ext cx="48" cy="48"/>
                </a:xfrm>
                <a:custGeom>
                  <a:avLst/>
                  <a:gdLst>
                    <a:gd name="T0" fmla="*/ 48 w 48"/>
                    <a:gd name="T1" fmla="*/ 24 h 48"/>
                    <a:gd name="T2" fmla="*/ 40 w 48"/>
                    <a:gd name="T3" fmla="*/ 40 h 48"/>
                    <a:gd name="T4" fmla="*/ 16 w 48"/>
                    <a:gd name="T5" fmla="*/ 48 h 48"/>
                    <a:gd name="T6" fmla="*/ 16 w 48"/>
                    <a:gd name="T7" fmla="*/ 48 h 48"/>
                    <a:gd name="T8" fmla="*/ 0 w 48"/>
                    <a:gd name="T9" fmla="*/ 40 h 48"/>
                    <a:gd name="T10" fmla="*/ 0 w 48"/>
                    <a:gd name="T11" fmla="*/ 24 h 48"/>
                    <a:gd name="T12" fmla="*/ 0 w 48"/>
                    <a:gd name="T13" fmla="*/ 24 h 48"/>
                    <a:gd name="T14" fmla="*/ 8 w 48"/>
                    <a:gd name="T15" fmla="*/ 0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16" y="48"/>
                      </a:lnTo>
                      <a:lnTo>
                        <a:pt x="0" y="40"/>
                      </a:lnTo>
                      <a:lnTo>
                        <a:pt x="0" y="24"/>
                      </a:lnTo>
                      <a:lnTo>
                        <a:pt x="8" y="0"/>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00" name="Freeform 144"/>
                <p:cNvSpPr>
                  <a:spLocks/>
                </p:cNvSpPr>
                <p:nvPr/>
              </p:nvSpPr>
              <p:spPr bwMode="auto">
                <a:xfrm>
                  <a:off x="572" y="1912"/>
                  <a:ext cx="48" cy="48"/>
                </a:xfrm>
                <a:custGeom>
                  <a:avLst/>
                  <a:gdLst>
                    <a:gd name="T0" fmla="*/ 48 w 48"/>
                    <a:gd name="T1" fmla="*/ 24 h 48"/>
                    <a:gd name="T2" fmla="*/ 40 w 48"/>
                    <a:gd name="T3" fmla="*/ 48 h 48"/>
                    <a:gd name="T4" fmla="*/ 24 w 48"/>
                    <a:gd name="T5" fmla="*/ 48 h 48"/>
                    <a:gd name="T6" fmla="*/ 24 w 48"/>
                    <a:gd name="T7" fmla="*/ 48 h 48"/>
                    <a:gd name="T8" fmla="*/ 0 w 48"/>
                    <a:gd name="T9" fmla="*/ 40 h 48"/>
                    <a:gd name="T10" fmla="*/ 0 w 48"/>
                    <a:gd name="T11" fmla="*/ 24 h 48"/>
                    <a:gd name="T12" fmla="*/ 0 w 48"/>
                    <a:gd name="T13" fmla="*/ 24 h 48"/>
                    <a:gd name="T14" fmla="*/ 8 w 48"/>
                    <a:gd name="T15" fmla="*/ 8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0" y="40"/>
                      </a:lnTo>
                      <a:lnTo>
                        <a:pt x="0" y="24"/>
                      </a:lnTo>
                      <a:lnTo>
                        <a:pt x="8" y="8"/>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01" name="Freeform 145"/>
                <p:cNvSpPr>
                  <a:spLocks/>
                </p:cNvSpPr>
                <p:nvPr/>
              </p:nvSpPr>
              <p:spPr bwMode="auto">
                <a:xfrm>
                  <a:off x="324" y="1912"/>
                  <a:ext cx="48" cy="48"/>
                </a:xfrm>
                <a:custGeom>
                  <a:avLst/>
                  <a:gdLst>
                    <a:gd name="T0" fmla="*/ 48 w 48"/>
                    <a:gd name="T1" fmla="*/ 24 h 48"/>
                    <a:gd name="T2" fmla="*/ 40 w 48"/>
                    <a:gd name="T3" fmla="*/ 40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0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24" y="48"/>
                      </a:lnTo>
                      <a:lnTo>
                        <a:pt x="8" y="40"/>
                      </a:lnTo>
                      <a:lnTo>
                        <a:pt x="0" y="24"/>
                      </a:lnTo>
                      <a:lnTo>
                        <a:pt x="8" y="0"/>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02" name="Freeform 146"/>
                <p:cNvSpPr>
                  <a:spLocks/>
                </p:cNvSpPr>
                <p:nvPr/>
              </p:nvSpPr>
              <p:spPr bwMode="auto">
                <a:xfrm>
                  <a:off x="732" y="1920"/>
                  <a:ext cx="48" cy="48"/>
                </a:xfrm>
                <a:custGeom>
                  <a:avLst/>
                  <a:gdLst>
                    <a:gd name="T0" fmla="*/ 48 w 48"/>
                    <a:gd name="T1" fmla="*/ 24 h 48"/>
                    <a:gd name="T2" fmla="*/ 40 w 48"/>
                    <a:gd name="T3" fmla="*/ 48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8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8" y="40"/>
                      </a:lnTo>
                      <a:lnTo>
                        <a:pt x="0" y="24"/>
                      </a:lnTo>
                      <a:lnTo>
                        <a:pt x="8" y="8"/>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grpSp>
      <p:grpSp>
        <p:nvGrpSpPr>
          <p:cNvPr id="28" name="Group 147"/>
          <p:cNvGrpSpPr>
            <a:grpSpLocks/>
          </p:cNvGrpSpPr>
          <p:nvPr/>
        </p:nvGrpSpPr>
        <p:grpSpPr bwMode="auto">
          <a:xfrm>
            <a:off x="2278064" y="2593261"/>
            <a:ext cx="949325" cy="777875"/>
            <a:chOff x="475" y="1390"/>
            <a:chExt cx="598" cy="490"/>
          </a:xfrm>
        </p:grpSpPr>
        <p:grpSp>
          <p:nvGrpSpPr>
            <p:cNvPr id="29" name="Group 148"/>
            <p:cNvGrpSpPr>
              <a:grpSpLocks/>
            </p:cNvGrpSpPr>
            <p:nvPr/>
          </p:nvGrpSpPr>
          <p:grpSpPr bwMode="auto">
            <a:xfrm>
              <a:off x="475" y="1768"/>
              <a:ext cx="598" cy="112"/>
              <a:chOff x="290" y="1936"/>
              <a:chExt cx="598" cy="112"/>
            </a:xfrm>
          </p:grpSpPr>
          <p:sp>
            <p:nvSpPr>
              <p:cNvPr id="37374" name="Freeform 149"/>
              <p:cNvSpPr>
                <a:spLocks/>
              </p:cNvSpPr>
              <p:nvPr/>
            </p:nvSpPr>
            <p:spPr bwMode="auto">
              <a:xfrm>
                <a:off x="290" y="1968"/>
                <a:ext cx="598" cy="36"/>
              </a:xfrm>
              <a:custGeom>
                <a:avLst/>
                <a:gdLst>
                  <a:gd name="T0" fmla="*/ 0 w 598"/>
                  <a:gd name="T1" fmla="*/ 36 h 36"/>
                  <a:gd name="T2" fmla="*/ 136 w 598"/>
                  <a:gd name="T3" fmla="*/ 6 h 36"/>
                  <a:gd name="T4" fmla="*/ 224 w 598"/>
                  <a:gd name="T5" fmla="*/ 4 h 36"/>
                  <a:gd name="T6" fmla="*/ 316 w 598"/>
                  <a:gd name="T7" fmla="*/ 18 h 36"/>
                  <a:gd name="T8" fmla="*/ 408 w 598"/>
                  <a:gd name="T9" fmla="*/ 34 h 36"/>
                  <a:gd name="T10" fmla="*/ 478 w 598"/>
                  <a:gd name="T11" fmla="*/ 30 h 36"/>
                  <a:gd name="T12" fmla="*/ 598 w 598"/>
                  <a:gd name="T13" fmla="*/ 20 h 36"/>
                  <a:gd name="T14" fmla="*/ 0 60000 65536"/>
                  <a:gd name="T15" fmla="*/ 0 60000 65536"/>
                  <a:gd name="T16" fmla="*/ 0 60000 65536"/>
                  <a:gd name="T17" fmla="*/ 0 60000 65536"/>
                  <a:gd name="T18" fmla="*/ 0 60000 65536"/>
                  <a:gd name="T19" fmla="*/ 0 60000 65536"/>
                  <a:gd name="T20" fmla="*/ 0 60000 65536"/>
                  <a:gd name="T21" fmla="*/ 0 w 598"/>
                  <a:gd name="T22" fmla="*/ 0 h 36"/>
                  <a:gd name="T23" fmla="*/ 598 w 598"/>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a:solidFill>
                  <a:schemeClr val="tx1"/>
                </a:solidFill>
                <a:round/>
                <a:headEnd/>
                <a:tailEnd/>
              </a:ln>
            </p:spPr>
            <p:txBody>
              <a:bodyPr wrap="none" anchor="ct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nvGrpSpPr>
              <p:cNvPr id="30" name="Group 150"/>
              <p:cNvGrpSpPr>
                <a:grpSpLocks/>
              </p:cNvGrpSpPr>
              <p:nvPr/>
            </p:nvGrpSpPr>
            <p:grpSpPr bwMode="auto">
              <a:xfrm>
                <a:off x="324" y="1936"/>
                <a:ext cx="544" cy="112"/>
                <a:chOff x="324" y="1872"/>
                <a:chExt cx="544" cy="112"/>
              </a:xfrm>
            </p:grpSpPr>
            <p:sp>
              <p:nvSpPr>
                <p:cNvPr id="37376" name="Freeform 151"/>
                <p:cNvSpPr>
                  <a:spLocks/>
                </p:cNvSpPr>
                <p:nvPr/>
              </p:nvSpPr>
              <p:spPr bwMode="auto">
                <a:xfrm>
                  <a:off x="492" y="1872"/>
                  <a:ext cx="48" cy="56"/>
                </a:xfrm>
                <a:custGeom>
                  <a:avLst/>
                  <a:gdLst>
                    <a:gd name="T0" fmla="*/ 48 w 48"/>
                    <a:gd name="T1" fmla="*/ 32 h 56"/>
                    <a:gd name="T2" fmla="*/ 40 w 48"/>
                    <a:gd name="T3" fmla="*/ 48 h 56"/>
                    <a:gd name="T4" fmla="*/ 24 w 48"/>
                    <a:gd name="T5" fmla="*/ 56 h 56"/>
                    <a:gd name="T6" fmla="*/ 24 w 48"/>
                    <a:gd name="T7" fmla="*/ 56 h 56"/>
                    <a:gd name="T8" fmla="*/ 8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8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8" y="48"/>
                      </a:lnTo>
                      <a:lnTo>
                        <a:pt x="0" y="24"/>
                      </a:lnTo>
                      <a:lnTo>
                        <a:pt x="8" y="8"/>
                      </a:lnTo>
                      <a:lnTo>
                        <a:pt x="24" y="0"/>
                      </a:lnTo>
                      <a:lnTo>
                        <a:pt x="48"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77" name="Freeform 152"/>
                <p:cNvSpPr>
                  <a:spLocks/>
                </p:cNvSpPr>
                <p:nvPr/>
              </p:nvSpPr>
              <p:spPr bwMode="auto">
                <a:xfrm>
                  <a:off x="652" y="1928"/>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16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16"/>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78" name="Freeform 153"/>
                <p:cNvSpPr>
                  <a:spLocks/>
                </p:cNvSpPr>
                <p:nvPr/>
              </p:nvSpPr>
              <p:spPr bwMode="auto">
                <a:xfrm>
                  <a:off x="820" y="1888"/>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79" name="Freeform 154"/>
                <p:cNvSpPr>
                  <a:spLocks/>
                </p:cNvSpPr>
                <p:nvPr/>
              </p:nvSpPr>
              <p:spPr bwMode="auto">
                <a:xfrm>
                  <a:off x="412" y="1888"/>
                  <a:ext cx="48" cy="48"/>
                </a:xfrm>
                <a:custGeom>
                  <a:avLst/>
                  <a:gdLst>
                    <a:gd name="T0" fmla="*/ 48 w 48"/>
                    <a:gd name="T1" fmla="*/ 24 h 48"/>
                    <a:gd name="T2" fmla="*/ 40 w 48"/>
                    <a:gd name="T3" fmla="*/ 40 h 48"/>
                    <a:gd name="T4" fmla="*/ 16 w 48"/>
                    <a:gd name="T5" fmla="*/ 48 h 48"/>
                    <a:gd name="T6" fmla="*/ 16 w 48"/>
                    <a:gd name="T7" fmla="*/ 48 h 48"/>
                    <a:gd name="T8" fmla="*/ 0 w 48"/>
                    <a:gd name="T9" fmla="*/ 40 h 48"/>
                    <a:gd name="T10" fmla="*/ 0 w 48"/>
                    <a:gd name="T11" fmla="*/ 24 h 48"/>
                    <a:gd name="T12" fmla="*/ 0 w 48"/>
                    <a:gd name="T13" fmla="*/ 24 h 48"/>
                    <a:gd name="T14" fmla="*/ 8 w 48"/>
                    <a:gd name="T15" fmla="*/ 0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16" y="48"/>
                      </a:lnTo>
                      <a:lnTo>
                        <a:pt x="0" y="40"/>
                      </a:lnTo>
                      <a:lnTo>
                        <a:pt x="0" y="24"/>
                      </a:lnTo>
                      <a:lnTo>
                        <a:pt x="8" y="0"/>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80" name="Freeform 155"/>
                <p:cNvSpPr>
                  <a:spLocks/>
                </p:cNvSpPr>
                <p:nvPr/>
              </p:nvSpPr>
              <p:spPr bwMode="auto">
                <a:xfrm>
                  <a:off x="572" y="1912"/>
                  <a:ext cx="48" cy="48"/>
                </a:xfrm>
                <a:custGeom>
                  <a:avLst/>
                  <a:gdLst>
                    <a:gd name="T0" fmla="*/ 48 w 48"/>
                    <a:gd name="T1" fmla="*/ 24 h 48"/>
                    <a:gd name="T2" fmla="*/ 40 w 48"/>
                    <a:gd name="T3" fmla="*/ 48 h 48"/>
                    <a:gd name="T4" fmla="*/ 24 w 48"/>
                    <a:gd name="T5" fmla="*/ 48 h 48"/>
                    <a:gd name="T6" fmla="*/ 24 w 48"/>
                    <a:gd name="T7" fmla="*/ 48 h 48"/>
                    <a:gd name="T8" fmla="*/ 0 w 48"/>
                    <a:gd name="T9" fmla="*/ 40 h 48"/>
                    <a:gd name="T10" fmla="*/ 0 w 48"/>
                    <a:gd name="T11" fmla="*/ 24 h 48"/>
                    <a:gd name="T12" fmla="*/ 0 w 48"/>
                    <a:gd name="T13" fmla="*/ 24 h 48"/>
                    <a:gd name="T14" fmla="*/ 8 w 48"/>
                    <a:gd name="T15" fmla="*/ 8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0" y="40"/>
                      </a:lnTo>
                      <a:lnTo>
                        <a:pt x="0" y="24"/>
                      </a:lnTo>
                      <a:lnTo>
                        <a:pt x="8" y="8"/>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81" name="Freeform 156"/>
                <p:cNvSpPr>
                  <a:spLocks/>
                </p:cNvSpPr>
                <p:nvPr/>
              </p:nvSpPr>
              <p:spPr bwMode="auto">
                <a:xfrm>
                  <a:off x="324" y="1912"/>
                  <a:ext cx="48" cy="48"/>
                </a:xfrm>
                <a:custGeom>
                  <a:avLst/>
                  <a:gdLst>
                    <a:gd name="T0" fmla="*/ 48 w 48"/>
                    <a:gd name="T1" fmla="*/ 24 h 48"/>
                    <a:gd name="T2" fmla="*/ 40 w 48"/>
                    <a:gd name="T3" fmla="*/ 40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0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24" y="48"/>
                      </a:lnTo>
                      <a:lnTo>
                        <a:pt x="8" y="40"/>
                      </a:lnTo>
                      <a:lnTo>
                        <a:pt x="0" y="24"/>
                      </a:lnTo>
                      <a:lnTo>
                        <a:pt x="8" y="0"/>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82" name="Freeform 157"/>
                <p:cNvSpPr>
                  <a:spLocks/>
                </p:cNvSpPr>
                <p:nvPr/>
              </p:nvSpPr>
              <p:spPr bwMode="auto">
                <a:xfrm>
                  <a:off x="732" y="1920"/>
                  <a:ext cx="48" cy="48"/>
                </a:xfrm>
                <a:custGeom>
                  <a:avLst/>
                  <a:gdLst>
                    <a:gd name="T0" fmla="*/ 48 w 48"/>
                    <a:gd name="T1" fmla="*/ 24 h 48"/>
                    <a:gd name="T2" fmla="*/ 40 w 48"/>
                    <a:gd name="T3" fmla="*/ 48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8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8" y="40"/>
                      </a:lnTo>
                      <a:lnTo>
                        <a:pt x="0" y="24"/>
                      </a:lnTo>
                      <a:lnTo>
                        <a:pt x="8" y="8"/>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sp>
          <p:nvSpPr>
            <p:cNvPr id="37373" name="Text Box 158"/>
            <p:cNvSpPr txBox="1">
              <a:spLocks noChangeArrowheads="1"/>
            </p:cNvSpPr>
            <p:nvPr/>
          </p:nvSpPr>
          <p:spPr bwMode="auto">
            <a:xfrm>
              <a:off x="502" y="1390"/>
              <a:ext cx="439" cy="233"/>
            </a:xfrm>
            <a:prstGeom prst="rect">
              <a:avLst/>
            </a:prstGeom>
            <a:noFill/>
            <a:ln w="19050">
              <a:noFill/>
              <a:miter lim="800000"/>
              <a:headEnd/>
              <a:tailEnd/>
            </a:ln>
          </p:spPr>
          <p:txBody>
            <a:bodyPr wrap="none" anchor="ctr">
              <a:prstTxWarp prst="textNoShape">
                <a:avLst/>
              </a:prstTxWarp>
              <a:spAutoFit/>
            </a:bodyPr>
            <a:lstStyle/>
            <a:p>
              <a:r>
                <a:rPr lang="en-US" dirty="0">
                  <a:solidFill>
                    <a:srgbClr val="000000"/>
                  </a:solidFill>
                  <a:latin typeface="Arial"/>
                  <a:ea typeface="ＭＳ Ｐゴシック" charset="-128"/>
                  <a:cs typeface="ＭＳ Ｐゴシック" charset="-128"/>
                </a:rPr>
                <a:t>VWF</a:t>
              </a:r>
            </a:p>
          </p:txBody>
        </p:sp>
      </p:grpSp>
      <p:grpSp>
        <p:nvGrpSpPr>
          <p:cNvPr id="31" name="Group 159"/>
          <p:cNvGrpSpPr>
            <a:grpSpLocks/>
          </p:cNvGrpSpPr>
          <p:nvPr/>
        </p:nvGrpSpPr>
        <p:grpSpPr bwMode="auto">
          <a:xfrm>
            <a:off x="3378204" y="2593261"/>
            <a:ext cx="1201739" cy="993775"/>
            <a:chOff x="1287" y="1390"/>
            <a:chExt cx="757" cy="626"/>
          </a:xfrm>
        </p:grpSpPr>
        <p:grpSp>
          <p:nvGrpSpPr>
            <p:cNvPr id="36864" name="Group 160"/>
            <p:cNvGrpSpPr>
              <a:grpSpLocks/>
            </p:cNvGrpSpPr>
            <p:nvPr/>
          </p:nvGrpSpPr>
          <p:grpSpPr bwMode="auto">
            <a:xfrm>
              <a:off x="1503" y="1632"/>
              <a:ext cx="536" cy="384"/>
              <a:chOff x="540" y="1270"/>
              <a:chExt cx="536" cy="384"/>
            </a:xfrm>
          </p:grpSpPr>
          <p:grpSp>
            <p:nvGrpSpPr>
              <p:cNvPr id="36865" name="Group 161"/>
              <p:cNvGrpSpPr>
                <a:grpSpLocks/>
              </p:cNvGrpSpPr>
              <p:nvPr/>
            </p:nvGrpSpPr>
            <p:grpSpPr bwMode="auto">
              <a:xfrm>
                <a:off x="540" y="1270"/>
                <a:ext cx="536" cy="384"/>
                <a:chOff x="540" y="2248"/>
                <a:chExt cx="536" cy="384"/>
              </a:xfrm>
            </p:grpSpPr>
            <p:sp>
              <p:nvSpPr>
                <p:cNvPr id="37356" name="Freeform 162"/>
                <p:cNvSpPr>
                  <a:spLocks/>
                </p:cNvSpPr>
                <p:nvPr/>
              </p:nvSpPr>
              <p:spPr bwMode="auto">
                <a:xfrm>
                  <a:off x="932" y="2416"/>
                  <a:ext cx="144" cy="40"/>
                </a:xfrm>
                <a:custGeom>
                  <a:avLst/>
                  <a:gdLst>
                    <a:gd name="T0" fmla="*/ 144 w 144"/>
                    <a:gd name="T1" fmla="*/ 16 h 40"/>
                    <a:gd name="T2" fmla="*/ 144 w 144"/>
                    <a:gd name="T3" fmla="*/ 24 h 40"/>
                    <a:gd name="T4" fmla="*/ 128 w 144"/>
                    <a:gd name="T5" fmla="*/ 32 h 40"/>
                    <a:gd name="T6" fmla="*/ 104 w 144"/>
                    <a:gd name="T7" fmla="*/ 32 h 40"/>
                    <a:gd name="T8" fmla="*/ 72 w 144"/>
                    <a:gd name="T9" fmla="*/ 40 h 40"/>
                    <a:gd name="T10" fmla="*/ 72 w 144"/>
                    <a:gd name="T11" fmla="*/ 40 h 40"/>
                    <a:gd name="T12" fmla="*/ 40 w 144"/>
                    <a:gd name="T13" fmla="*/ 32 h 40"/>
                    <a:gd name="T14" fmla="*/ 16 w 144"/>
                    <a:gd name="T15" fmla="*/ 32 h 40"/>
                    <a:gd name="T16" fmla="*/ 0 w 144"/>
                    <a:gd name="T17" fmla="*/ 24 h 40"/>
                    <a:gd name="T18" fmla="*/ 0 w 144"/>
                    <a:gd name="T19" fmla="*/ 16 h 40"/>
                    <a:gd name="T20" fmla="*/ 0 w 144"/>
                    <a:gd name="T21" fmla="*/ 16 h 40"/>
                    <a:gd name="T22" fmla="*/ 0 w 144"/>
                    <a:gd name="T23" fmla="*/ 8 h 40"/>
                    <a:gd name="T24" fmla="*/ 16 w 144"/>
                    <a:gd name="T25" fmla="*/ 0 h 40"/>
                    <a:gd name="T26" fmla="*/ 40 w 144"/>
                    <a:gd name="T27" fmla="*/ 0 h 40"/>
                    <a:gd name="T28" fmla="*/ 72 w 144"/>
                    <a:gd name="T29" fmla="*/ 0 h 40"/>
                    <a:gd name="T30" fmla="*/ 72 w 144"/>
                    <a:gd name="T31" fmla="*/ 0 h 40"/>
                    <a:gd name="T32" fmla="*/ 104 w 144"/>
                    <a:gd name="T33" fmla="*/ 0 h 40"/>
                    <a:gd name="T34" fmla="*/ 128 w 144"/>
                    <a:gd name="T35" fmla="*/ 0 h 40"/>
                    <a:gd name="T36" fmla="*/ 144 w 144"/>
                    <a:gd name="T37" fmla="*/ 8 h 40"/>
                    <a:gd name="T38" fmla="*/ 144 w 144"/>
                    <a:gd name="T39" fmla="*/ 16 h 4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4"/>
                    <a:gd name="T61" fmla="*/ 0 h 40"/>
                    <a:gd name="T62" fmla="*/ 144 w 144"/>
                    <a:gd name="T63" fmla="*/ 40 h 4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4" h="40">
                      <a:moveTo>
                        <a:pt x="144" y="16"/>
                      </a:moveTo>
                      <a:lnTo>
                        <a:pt x="144" y="24"/>
                      </a:lnTo>
                      <a:lnTo>
                        <a:pt x="128" y="32"/>
                      </a:lnTo>
                      <a:lnTo>
                        <a:pt x="104" y="32"/>
                      </a:lnTo>
                      <a:lnTo>
                        <a:pt x="72" y="40"/>
                      </a:lnTo>
                      <a:lnTo>
                        <a:pt x="40" y="32"/>
                      </a:lnTo>
                      <a:lnTo>
                        <a:pt x="16" y="32"/>
                      </a:lnTo>
                      <a:lnTo>
                        <a:pt x="0" y="24"/>
                      </a:lnTo>
                      <a:lnTo>
                        <a:pt x="0" y="16"/>
                      </a:lnTo>
                      <a:lnTo>
                        <a:pt x="0" y="8"/>
                      </a:lnTo>
                      <a:lnTo>
                        <a:pt x="16" y="0"/>
                      </a:lnTo>
                      <a:lnTo>
                        <a:pt x="40" y="0"/>
                      </a:lnTo>
                      <a:lnTo>
                        <a:pt x="72" y="0"/>
                      </a:lnTo>
                      <a:lnTo>
                        <a:pt x="104" y="0"/>
                      </a:lnTo>
                      <a:lnTo>
                        <a:pt x="128" y="0"/>
                      </a:lnTo>
                      <a:lnTo>
                        <a:pt x="144" y="8"/>
                      </a:lnTo>
                      <a:lnTo>
                        <a:pt x="144"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57" name="Freeform 163"/>
                <p:cNvSpPr>
                  <a:spLocks/>
                </p:cNvSpPr>
                <p:nvPr/>
              </p:nvSpPr>
              <p:spPr bwMode="auto">
                <a:xfrm>
                  <a:off x="892" y="2496"/>
                  <a:ext cx="112" cy="80"/>
                </a:xfrm>
                <a:custGeom>
                  <a:avLst/>
                  <a:gdLst>
                    <a:gd name="T0" fmla="*/ 112 w 112"/>
                    <a:gd name="T1" fmla="*/ 80 h 80"/>
                    <a:gd name="T2" fmla="*/ 80 w 112"/>
                    <a:gd name="T3" fmla="*/ 80 h 80"/>
                    <a:gd name="T4" fmla="*/ 40 w 112"/>
                    <a:gd name="T5" fmla="*/ 56 h 80"/>
                    <a:gd name="T6" fmla="*/ 40 w 112"/>
                    <a:gd name="T7" fmla="*/ 56 h 80"/>
                    <a:gd name="T8" fmla="*/ 16 w 112"/>
                    <a:gd name="T9" fmla="*/ 40 h 80"/>
                    <a:gd name="T10" fmla="*/ 8 w 112"/>
                    <a:gd name="T11" fmla="*/ 24 h 80"/>
                    <a:gd name="T12" fmla="*/ 0 w 112"/>
                    <a:gd name="T13" fmla="*/ 8 h 80"/>
                    <a:gd name="T14" fmla="*/ 8 w 112"/>
                    <a:gd name="T15" fmla="*/ 0 h 80"/>
                    <a:gd name="T16" fmla="*/ 8 w 112"/>
                    <a:gd name="T17" fmla="*/ 0 h 80"/>
                    <a:gd name="T18" fmla="*/ 32 w 112"/>
                    <a:gd name="T19" fmla="*/ 0 h 80"/>
                    <a:gd name="T20" fmla="*/ 72 w 112"/>
                    <a:gd name="T21" fmla="*/ 24 h 80"/>
                    <a:gd name="T22" fmla="*/ 72 w 112"/>
                    <a:gd name="T23" fmla="*/ 24 h 80"/>
                    <a:gd name="T24" fmla="*/ 96 w 112"/>
                    <a:gd name="T25" fmla="*/ 40 h 80"/>
                    <a:gd name="T26" fmla="*/ 104 w 112"/>
                    <a:gd name="T27" fmla="*/ 56 h 80"/>
                    <a:gd name="T28" fmla="*/ 112 w 112"/>
                    <a:gd name="T29" fmla="*/ 72 h 80"/>
                    <a:gd name="T30" fmla="*/ 112 w 112"/>
                    <a:gd name="T31" fmla="*/ 80 h 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80"/>
                    <a:gd name="T50" fmla="*/ 112 w 112"/>
                    <a:gd name="T51" fmla="*/ 80 h 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80">
                      <a:moveTo>
                        <a:pt x="112" y="80"/>
                      </a:moveTo>
                      <a:lnTo>
                        <a:pt x="80" y="80"/>
                      </a:lnTo>
                      <a:lnTo>
                        <a:pt x="40" y="56"/>
                      </a:lnTo>
                      <a:lnTo>
                        <a:pt x="16" y="40"/>
                      </a:lnTo>
                      <a:lnTo>
                        <a:pt x="8" y="24"/>
                      </a:lnTo>
                      <a:lnTo>
                        <a:pt x="0" y="8"/>
                      </a:lnTo>
                      <a:lnTo>
                        <a:pt x="8" y="0"/>
                      </a:lnTo>
                      <a:lnTo>
                        <a:pt x="32" y="0"/>
                      </a:lnTo>
                      <a:lnTo>
                        <a:pt x="72" y="24"/>
                      </a:lnTo>
                      <a:lnTo>
                        <a:pt x="96" y="40"/>
                      </a:lnTo>
                      <a:lnTo>
                        <a:pt x="104" y="56"/>
                      </a:lnTo>
                      <a:lnTo>
                        <a:pt x="112" y="72"/>
                      </a:lnTo>
                      <a:lnTo>
                        <a:pt x="112" y="8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58" name="Freeform 164"/>
                <p:cNvSpPr>
                  <a:spLocks/>
                </p:cNvSpPr>
                <p:nvPr/>
              </p:nvSpPr>
              <p:spPr bwMode="auto">
                <a:xfrm>
                  <a:off x="780" y="2248"/>
                  <a:ext cx="48" cy="104"/>
                </a:xfrm>
                <a:custGeom>
                  <a:avLst/>
                  <a:gdLst>
                    <a:gd name="T0" fmla="*/ 24 w 48"/>
                    <a:gd name="T1" fmla="*/ 104 h 104"/>
                    <a:gd name="T2" fmla="*/ 8 w 48"/>
                    <a:gd name="T3" fmla="*/ 88 h 104"/>
                    <a:gd name="T4" fmla="*/ 0 w 48"/>
                    <a:gd name="T5" fmla="*/ 56 h 104"/>
                    <a:gd name="T6" fmla="*/ 0 w 48"/>
                    <a:gd name="T7" fmla="*/ 56 h 104"/>
                    <a:gd name="T8" fmla="*/ 8 w 48"/>
                    <a:gd name="T9" fmla="*/ 16 h 104"/>
                    <a:gd name="T10" fmla="*/ 24 w 48"/>
                    <a:gd name="T11" fmla="*/ 0 h 104"/>
                    <a:gd name="T12" fmla="*/ 24 w 48"/>
                    <a:gd name="T13" fmla="*/ 0 h 104"/>
                    <a:gd name="T14" fmla="*/ 40 w 48"/>
                    <a:gd name="T15" fmla="*/ 16 h 104"/>
                    <a:gd name="T16" fmla="*/ 48 w 48"/>
                    <a:gd name="T17" fmla="*/ 56 h 104"/>
                    <a:gd name="T18" fmla="*/ 48 w 48"/>
                    <a:gd name="T19" fmla="*/ 56 h 104"/>
                    <a:gd name="T20" fmla="*/ 40 w 48"/>
                    <a:gd name="T21" fmla="*/ 88 h 104"/>
                    <a:gd name="T22" fmla="*/ 24 w 48"/>
                    <a:gd name="T23" fmla="*/ 104 h 1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104"/>
                    <a:gd name="T38" fmla="*/ 48 w 48"/>
                    <a:gd name="T39" fmla="*/ 104 h 1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104">
                      <a:moveTo>
                        <a:pt x="24" y="104"/>
                      </a:moveTo>
                      <a:lnTo>
                        <a:pt x="8" y="88"/>
                      </a:lnTo>
                      <a:lnTo>
                        <a:pt x="0" y="56"/>
                      </a:lnTo>
                      <a:lnTo>
                        <a:pt x="8" y="16"/>
                      </a:lnTo>
                      <a:lnTo>
                        <a:pt x="24" y="0"/>
                      </a:lnTo>
                      <a:lnTo>
                        <a:pt x="40" y="16"/>
                      </a:lnTo>
                      <a:lnTo>
                        <a:pt x="48" y="56"/>
                      </a:lnTo>
                      <a:lnTo>
                        <a:pt x="40" y="88"/>
                      </a:lnTo>
                      <a:lnTo>
                        <a:pt x="24" y="104"/>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59" name="Freeform 165"/>
                <p:cNvSpPr>
                  <a:spLocks/>
                </p:cNvSpPr>
                <p:nvPr/>
              </p:nvSpPr>
              <p:spPr bwMode="auto">
                <a:xfrm>
                  <a:off x="540" y="2416"/>
                  <a:ext cx="152" cy="40"/>
                </a:xfrm>
                <a:custGeom>
                  <a:avLst/>
                  <a:gdLst>
                    <a:gd name="T0" fmla="*/ 152 w 152"/>
                    <a:gd name="T1" fmla="*/ 24 h 40"/>
                    <a:gd name="T2" fmla="*/ 144 w 152"/>
                    <a:gd name="T3" fmla="*/ 32 h 40"/>
                    <a:gd name="T4" fmla="*/ 128 w 152"/>
                    <a:gd name="T5" fmla="*/ 32 h 40"/>
                    <a:gd name="T6" fmla="*/ 104 w 152"/>
                    <a:gd name="T7" fmla="*/ 40 h 40"/>
                    <a:gd name="T8" fmla="*/ 80 w 152"/>
                    <a:gd name="T9" fmla="*/ 40 h 40"/>
                    <a:gd name="T10" fmla="*/ 80 w 152"/>
                    <a:gd name="T11" fmla="*/ 40 h 40"/>
                    <a:gd name="T12" fmla="*/ 48 w 152"/>
                    <a:gd name="T13" fmla="*/ 40 h 40"/>
                    <a:gd name="T14" fmla="*/ 24 w 152"/>
                    <a:gd name="T15" fmla="*/ 32 h 40"/>
                    <a:gd name="T16" fmla="*/ 8 w 152"/>
                    <a:gd name="T17" fmla="*/ 32 h 40"/>
                    <a:gd name="T18" fmla="*/ 0 w 152"/>
                    <a:gd name="T19" fmla="*/ 24 h 40"/>
                    <a:gd name="T20" fmla="*/ 0 w 152"/>
                    <a:gd name="T21" fmla="*/ 24 h 40"/>
                    <a:gd name="T22" fmla="*/ 8 w 152"/>
                    <a:gd name="T23" fmla="*/ 16 h 40"/>
                    <a:gd name="T24" fmla="*/ 24 w 152"/>
                    <a:gd name="T25" fmla="*/ 8 h 40"/>
                    <a:gd name="T26" fmla="*/ 48 w 152"/>
                    <a:gd name="T27" fmla="*/ 0 h 40"/>
                    <a:gd name="T28" fmla="*/ 80 w 152"/>
                    <a:gd name="T29" fmla="*/ 0 h 40"/>
                    <a:gd name="T30" fmla="*/ 80 w 152"/>
                    <a:gd name="T31" fmla="*/ 0 h 40"/>
                    <a:gd name="T32" fmla="*/ 104 w 152"/>
                    <a:gd name="T33" fmla="*/ 0 h 40"/>
                    <a:gd name="T34" fmla="*/ 128 w 152"/>
                    <a:gd name="T35" fmla="*/ 8 h 40"/>
                    <a:gd name="T36" fmla="*/ 144 w 152"/>
                    <a:gd name="T37" fmla="*/ 16 h 40"/>
                    <a:gd name="T38" fmla="*/ 152 w 152"/>
                    <a:gd name="T39" fmla="*/ 24 h 4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52"/>
                    <a:gd name="T61" fmla="*/ 0 h 40"/>
                    <a:gd name="T62" fmla="*/ 152 w 152"/>
                    <a:gd name="T63" fmla="*/ 40 h 4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52" h="40">
                      <a:moveTo>
                        <a:pt x="152" y="24"/>
                      </a:moveTo>
                      <a:lnTo>
                        <a:pt x="144" y="32"/>
                      </a:lnTo>
                      <a:lnTo>
                        <a:pt x="128" y="32"/>
                      </a:lnTo>
                      <a:lnTo>
                        <a:pt x="104" y="40"/>
                      </a:lnTo>
                      <a:lnTo>
                        <a:pt x="80" y="40"/>
                      </a:lnTo>
                      <a:lnTo>
                        <a:pt x="48" y="40"/>
                      </a:lnTo>
                      <a:lnTo>
                        <a:pt x="24" y="32"/>
                      </a:lnTo>
                      <a:lnTo>
                        <a:pt x="8" y="32"/>
                      </a:lnTo>
                      <a:lnTo>
                        <a:pt x="0" y="24"/>
                      </a:lnTo>
                      <a:lnTo>
                        <a:pt x="8" y="16"/>
                      </a:lnTo>
                      <a:lnTo>
                        <a:pt x="24" y="8"/>
                      </a:lnTo>
                      <a:lnTo>
                        <a:pt x="48" y="0"/>
                      </a:lnTo>
                      <a:lnTo>
                        <a:pt x="80" y="0"/>
                      </a:lnTo>
                      <a:lnTo>
                        <a:pt x="104" y="0"/>
                      </a:lnTo>
                      <a:lnTo>
                        <a:pt x="128" y="8"/>
                      </a:lnTo>
                      <a:lnTo>
                        <a:pt x="144" y="16"/>
                      </a:lnTo>
                      <a:lnTo>
                        <a:pt x="152" y="24"/>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60" name="Freeform 166"/>
                <p:cNvSpPr>
                  <a:spLocks/>
                </p:cNvSpPr>
                <p:nvPr/>
              </p:nvSpPr>
              <p:spPr bwMode="auto">
                <a:xfrm>
                  <a:off x="780" y="2520"/>
                  <a:ext cx="48" cy="112"/>
                </a:xfrm>
                <a:custGeom>
                  <a:avLst/>
                  <a:gdLst>
                    <a:gd name="T0" fmla="*/ 24 w 48"/>
                    <a:gd name="T1" fmla="*/ 112 h 112"/>
                    <a:gd name="T2" fmla="*/ 8 w 48"/>
                    <a:gd name="T3" fmla="*/ 96 h 112"/>
                    <a:gd name="T4" fmla="*/ 0 w 48"/>
                    <a:gd name="T5" fmla="*/ 56 h 112"/>
                    <a:gd name="T6" fmla="*/ 0 w 48"/>
                    <a:gd name="T7" fmla="*/ 56 h 112"/>
                    <a:gd name="T8" fmla="*/ 8 w 48"/>
                    <a:gd name="T9" fmla="*/ 16 h 112"/>
                    <a:gd name="T10" fmla="*/ 24 w 48"/>
                    <a:gd name="T11" fmla="*/ 0 h 112"/>
                    <a:gd name="T12" fmla="*/ 24 w 48"/>
                    <a:gd name="T13" fmla="*/ 0 h 112"/>
                    <a:gd name="T14" fmla="*/ 40 w 48"/>
                    <a:gd name="T15" fmla="*/ 16 h 112"/>
                    <a:gd name="T16" fmla="*/ 48 w 48"/>
                    <a:gd name="T17" fmla="*/ 56 h 112"/>
                    <a:gd name="T18" fmla="*/ 48 w 48"/>
                    <a:gd name="T19" fmla="*/ 56 h 112"/>
                    <a:gd name="T20" fmla="*/ 40 w 48"/>
                    <a:gd name="T21" fmla="*/ 96 h 112"/>
                    <a:gd name="T22" fmla="*/ 24 w 48"/>
                    <a:gd name="T23" fmla="*/ 112 h 1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112"/>
                    <a:gd name="T38" fmla="*/ 48 w 48"/>
                    <a:gd name="T39" fmla="*/ 112 h 1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112">
                      <a:moveTo>
                        <a:pt x="24" y="112"/>
                      </a:moveTo>
                      <a:lnTo>
                        <a:pt x="8" y="96"/>
                      </a:lnTo>
                      <a:lnTo>
                        <a:pt x="0" y="56"/>
                      </a:lnTo>
                      <a:lnTo>
                        <a:pt x="8" y="16"/>
                      </a:lnTo>
                      <a:lnTo>
                        <a:pt x="24" y="0"/>
                      </a:lnTo>
                      <a:lnTo>
                        <a:pt x="40" y="16"/>
                      </a:lnTo>
                      <a:lnTo>
                        <a:pt x="48" y="56"/>
                      </a:lnTo>
                      <a:lnTo>
                        <a:pt x="40" y="96"/>
                      </a:lnTo>
                      <a:lnTo>
                        <a:pt x="24" y="11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61" name="Freeform 167"/>
                <p:cNvSpPr>
                  <a:spLocks/>
                </p:cNvSpPr>
                <p:nvPr/>
              </p:nvSpPr>
              <p:spPr bwMode="auto">
                <a:xfrm>
                  <a:off x="612" y="2304"/>
                  <a:ext cx="112" cy="80"/>
                </a:xfrm>
                <a:custGeom>
                  <a:avLst/>
                  <a:gdLst>
                    <a:gd name="T0" fmla="*/ 112 w 112"/>
                    <a:gd name="T1" fmla="*/ 80 h 80"/>
                    <a:gd name="T2" fmla="*/ 80 w 112"/>
                    <a:gd name="T3" fmla="*/ 80 h 80"/>
                    <a:gd name="T4" fmla="*/ 40 w 112"/>
                    <a:gd name="T5" fmla="*/ 56 h 80"/>
                    <a:gd name="T6" fmla="*/ 40 w 112"/>
                    <a:gd name="T7" fmla="*/ 56 h 80"/>
                    <a:gd name="T8" fmla="*/ 16 w 112"/>
                    <a:gd name="T9" fmla="*/ 40 h 80"/>
                    <a:gd name="T10" fmla="*/ 8 w 112"/>
                    <a:gd name="T11" fmla="*/ 24 h 80"/>
                    <a:gd name="T12" fmla="*/ 0 w 112"/>
                    <a:gd name="T13" fmla="*/ 8 h 80"/>
                    <a:gd name="T14" fmla="*/ 0 w 112"/>
                    <a:gd name="T15" fmla="*/ 0 h 80"/>
                    <a:gd name="T16" fmla="*/ 0 w 112"/>
                    <a:gd name="T17" fmla="*/ 0 h 80"/>
                    <a:gd name="T18" fmla="*/ 32 w 112"/>
                    <a:gd name="T19" fmla="*/ 8 h 80"/>
                    <a:gd name="T20" fmla="*/ 72 w 112"/>
                    <a:gd name="T21" fmla="*/ 24 h 80"/>
                    <a:gd name="T22" fmla="*/ 72 w 112"/>
                    <a:gd name="T23" fmla="*/ 24 h 80"/>
                    <a:gd name="T24" fmla="*/ 96 w 112"/>
                    <a:gd name="T25" fmla="*/ 40 h 80"/>
                    <a:gd name="T26" fmla="*/ 104 w 112"/>
                    <a:gd name="T27" fmla="*/ 56 h 80"/>
                    <a:gd name="T28" fmla="*/ 112 w 112"/>
                    <a:gd name="T29" fmla="*/ 72 h 80"/>
                    <a:gd name="T30" fmla="*/ 112 w 112"/>
                    <a:gd name="T31" fmla="*/ 80 h 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80"/>
                    <a:gd name="T50" fmla="*/ 112 w 112"/>
                    <a:gd name="T51" fmla="*/ 80 h 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80">
                      <a:moveTo>
                        <a:pt x="112" y="80"/>
                      </a:moveTo>
                      <a:lnTo>
                        <a:pt x="80" y="80"/>
                      </a:lnTo>
                      <a:lnTo>
                        <a:pt x="40" y="56"/>
                      </a:lnTo>
                      <a:lnTo>
                        <a:pt x="16" y="40"/>
                      </a:lnTo>
                      <a:lnTo>
                        <a:pt x="8" y="24"/>
                      </a:lnTo>
                      <a:lnTo>
                        <a:pt x="0" y="8"/>
                      </a:lnTo>
                      <a:lnTo>
                        <a:pt x="0" y="0"/>
                      </a:lnTo>
                      <a:lnTo>
                        <a:pt x="32" y="8"/>
                      </a:lnTo>
                      <a:lnTo>
                        <a:pt x="72" y="24"/>
                      </a:lnTo>
                      <a:lnTo>
                        <a:pt x="96" y="40"/>
                      </a:lnTo>
                      <a:lnTo>
                        <a:pt x="104" y="56"/>
                      </a:lnTo>
                      <a:lnTo>
                        <a:pt x="112" y="72"/>
                      </a:lnTo>
                      <a:lnTo>
                        <a:pt x="112" y="8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62" name="Freeform 168"/>
                <p:cNvSpPr>
                  <a:spLocks/>
                </p:cNvSpPr>
                <p:nvPr/>
              </p:nvSpPr>
              <p:spPr bwMode="auto">
                <a:xfrm>
                  <a:off x="876" y="2296"/>
                  <a:ext cx="112" cy="80"/>
                </a:xfrm>
                <a:custGeom>
                  <a:avLst/>
                  <a:gdLst>
                    <a:gd name="T0" fmla="*/ 8 w 112"/>
                    <a:gd name="T1" fmla="*/ 80 h 80"/>
                    <a:gd name="T2" fmla="*/ 0 w 112"/>
                    <a:gd name="T3" fmla="*/ 72 h 80"/>
                    <a:gd name="T4" fmla="*/ 8 w 112"/>
                    <a:gd name="T5" fmla="*/ 56 h 80"/>
                    <a:gd name="T6" fmla="*/ 24 w 112"/>
                    <a:gd name="T7" fmla="*/ 40 h 80"/>
                    <a:gd name="T8" fmla="*/ 40 w 112"/>
                    <a:gd name="T9" fmla="*/ 24 h 80"/>
                    <a:gd name="T10" fmla="*/ 40 w 112"/>
                    <a:gd name="T11" fmla="*/ 24 h 80"/>
                    <a:gd name="T12" fmla="*/ 80 w 112"/>
                    <a:gd name="T13" fmla="*/ 8 h 80"/>
                    <a:gd name="T14" fmla="*/ 112 w 112"/>
                    <a:gd name="T15" fmla="*/ 0 h 80"/>
                    <a:gd name="T16" fmla="*/ 112 w 112"/>
                    <a:gd name="T17" fmla="*/ 0 h 80"/>
                    <a:gd name="T18" fmla="*/ 112 w 112"/>
                    <a:gd name="T19" fmla="*/ 8 h 80"/>
                    <a:gd name="T20" fmla="*/ 112 w 112"/>
                    <a:gd name="T21" fmla="*/ 24 h 80"/>
                    <a:gd name="T22" fmla="*/ 96 w 112"/>
                    <a:gd name="T23" fmla="*/ 40 h 80"/>
                    <a:gd name="T24" fmla="*/ 80 w 112"/>
                    <a:gd name="T25" fmla="*/ 56 h 80"/>
                    <a:gd name="T26" fmla="*/ 80 w 112"/>
                    <a:gd name="T27" fmla="*/ 56 h 80"/>
                    <a:gd name="T28" fmla="*/ 32 w 112"/>
                    <a:gd name="T29" fmla="*/ 80 h 80"/>
                    <a:gd name="T30" fmla="*/ 8 w 112"/>
                    <a:gd name="T31" fmla="*/ 80 h 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80"/>
                    <a:gd name="T50" fmla="*/ 112 w 112"/>
                    <a:gd name="T51" fmla="*/ 80 h 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80">
                      <a:moveTo>
                        <a:pt x="8" y="80"/>
                      </a:moveTo>
                      <a:lnTo>
                        <a:pt x="0" y="72"/>
                      </a:lnTo>
                      <a:lnTo>
                        <a:pt x="8" y="56"/>
                      </a:lnTo>
                      <a:lnTo>
                        <a:pt x="24" y="40"/>
                      </a:lnTo>
                      <a:lnTo>
                        <a:pt x="40" y="24"/>
                      </a:lnTo>
                      <a:lnTo>
                        <a:pt x="80" y="8"/>
                      </a:lnTo>
                      <a:lnTo>
                        <a:pt x="112" y="0"/>
                      </a:lnTo>
                      <a:lnTo>
                        <a:pt x="112" y="8"/>
                      </a:lnTo>
                      <a:lnTo>
                        <a:pt x="112" y="24"/>
                      </a:lnTo>
                      <a:lnTo>
                        <a:pt x="96" y="40"/>
                      </a:lnTo>
                      <a:lnTo>
                        <a:pt x="80" y="56"/>
                      </a:lnTo>
                      <a:lnTo>
                        <a:pt x="32" y="80"/>
                      </a:lnTo>
                      <a:lnTo>
                        <a:pt x="8" y="8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63" name="Freeform 169"/>
                <p:cNvSpPr>
                  <a:spLocks/>
                </p:cNvSpPr>
                <p:nvPr/>
              </p:nvSpPr>
              <p:spPr bwMode="auto">
                <a:xfrm>
                  <a:off x="916" y="2352"/>
                  <a:ext cx="136" cy="56"/>
                </a:xfrm>
                <a:custGeom>
                  <a:avLst/>
                  <a:gdLst>
                    <a:gd name="T0" fmla="*/ 0 w 136"/>
                    <a:gd name="T1" fmla="*/ 48 h 56"/>
                    <a:gd name="T2" fmla="*/ 0 w 136"/>
                    <a:gd name="T3" fmla="*/ 40 h 56"/>
                    <a:gd name="T4" fmla="*/ 16 w 136"/>
                    <a:gd name="T5" fmla="*/ 32 h 56"/>
                    <a:gd name="T6" fmla="*/ 32 w 136"/>
                    <a:gd name="T7" fmla="*/ 16 h 56"/>
                    <a:gd name="T8" fmla="*/ 56 w 136"/>
                    <a:gd name="T9" fmla="*/ 8 h 56"/>
                    <a:gd name="T10" fmla="*/ 56 w 136"/>
                    <a:gd name="T11" fmla="*/ 8 h 56"/>
                    <a:gd name="T12" fmla="*/ 88 w 136"/>
                    <a:gd name="T13" fmla="*/ 0 h 56"/>
                    <a:gd name="T14" fmla="*/ 112 w 136"/>
                    <a:gd name="T15" fmla="*/ 0 h 56"/>
                    <a:gd name="T16" fmla="*/ 128 w 136"/>
                    <a:gd name="T17" fmla="*/ 0 h 56"/>
                    <a:gd name="T18" fmla="*/ 136 w 136"/>
                    <a:gd name="T19" fmla="*/ 8 h 56"/>
                    <a:gd name="T20" fmla="*/ 136 w 136"/>
                    <a:gd name="T21" fmla="*/ 8 h 56"/>
                    <a:gd name="T22" fmla="*/ 136 w 136"/>
                    <a:gd name="T23" fmla="*/ 16 h 56"/>
                    <a:gd name="T24" fmla="*/ 128 w 136"/>
                    <a:gd name="T25" fmla="*/ 24 h 56"/>
                    <a:gd name="T26" fmla="*/ 104 w 136"/>
                    <a:gd name="T27" fmla="*/ 32 h 56"/>
                    <a:gd name="T28" fmla="*/ 80 w 136"/>
                    <a:gd name="T29" fmla="*/ 48 h 56"/>
                    <a:gd name="T30" fmla="*/ 80 w 136"/>
                    <a:gd name="T31" fmla="*/ 48 h 56"/>
                    <a:gd name="T32" fmla="*/ 48 w 136"/>
                    <a:gd name="T33" fmla="*/ 48 h 56"/>
                    <a:gd name="T34" fmla="*/ 24 w 136"/>
                    <a:gd name="T35" fmla="*/ 56 h 56"/>
                    <a:gd name="T36" fmla="*/ 8 w 136"/>
                    <a:gd name="T37" fmla="*/ 56 h 56"/>
                    <a:gd name="T38" fmla="*/ 0 w 136"/>
                    <a:gd name="T39" fmla="*/ 4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48"/>
                      </a:moveTo>
                      <a:lnTo>
                        <a:pt x="0" y="40"/>
                      </a:lnTo>
                      <a:lnTo>
                        <a:pt x="16" y="32"/>
                      </a:lnTo>
                      <a:lnTo>
                        <a:pt x="32" y="16"/>
                      </a:lnTo>
                      <a:lnTo>
                        <a:pt x="56" y="8"/>
                      </a:lnTo>
                      <a:lnTo>
                        <a:pt x="88" y="0"/>
                      </a:lnTo>
                      <a:lnTo>
                        <a:pt x="112" y="0"/>
                      </a:lnTo>
                      <a:lnTo>
                        <a:pt x="128" y="0"/>
                      </a:lnTo>
                      <a:lnTo>
                        <a:pt x="136" y="8"/>
                      </a:lnTo>
                      <a:lnTo>
                        <a:pt x="136" y="16"/>
                      </a:lnTo>
                      <a:lnTo>
                        <a:pt x="128" y="24"/>
                      </a:lnTo>
                      <a:lnTo>
                        <a:pt x="104" y="32"/>
                      </a:lnTo>
                      <a:lnTo>
                        <a:pt x="80" y="48"/>
                      </a:lnTo>
                      <a:lnTo>
                        <a:pt x="48" y="48"/>
                      </a:lnTo>
                      <a:lnTo>
                        <a:pt x="24" y="56"/>
                      </a:lnTo>
                      <a:lnTo>
                        <a:pt x="8" y="56"/>
                      </a:lnTo>
                      <a:lnTo>
                        <a:pt x="0"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64" name="Freeform 170"/>
                <p:cNvSpPr>
                  <a:spLocks/>
                </p:cNvSpPr>
                <p:nvPr/>
              </p:nvSpPr>
              <p:spPr bwMode="auto">
                <a:xfrm>
                  <a:off x="564" y="2472"/>
                  <a:ext cx="136" cy="56"/>
                </a:xfrm>
                <a:custGeom>
                  <a:avLst/>
                  <a:gdLst>
                    <a:gd name="T0" fmla="*/ 0 w 136"/>
                    <a:gd name="T1" fmla="*/ 48 h 56"/>
                    <a:gd name="T2" fmla="*/ 0 w 136"/>
                    <a:gd name="T3" fmla="*/ 40 h 56"/>
                    <a:gd name="T4" fmla="*/ 8 w 136"/>
                    <a:gd name="T5" fmla="*/ 32 h 56"/>
                    <a:gd name="T6" fmla="*/ 32 w 136"/>
                    <a:gd name="T7" fmla="*/ 16 h 56"/>
                    <a:gd name="T8" fmla="*/ 56 w 136"/>
                    <a:gd name="T9" fmla="*/ 8 h 56"/>
                    <a:gd name="T10" fmla="*/ 56 w 136"/>
                    <a:gd name="T11" fmla="*/ 8 h 56"/>
                    <a:gd name="T12" fmla="*/ 88 w 136"/>
                    <a:gd name="T13" fmla="*/ 0 h 56"/>
                    <a:gd name="T14" fmla="*/ 112 w 136"/>
                    <a:gd name="T15" fmla="*/ 0 h 56"/>
                    <a:gd name="T16" fmla="*/ 128 w 136"/>
                    <a:gd name="T17" fmla="*/ 0 h 56"/>
                    <a:gd name="T18" fmla="*/ 136 w 136"/>
                    <a:gd name="T19" fmla="*/ 8 h 56"/>
                    <a:gd name="T20" fmla="*/ 136 w 136"/>
                    <a:gd name="T21" fmla="*/ 8 h 56"/>
                    <a:gd name="T22" fmla="*/ 136 w 136"/>
                    <a:gd name="T23" fmla="*/ 16 h 56"/>
                    <a:gd name="T24" fmla="*/ 120 w 136"/>
                    <a:gd name="T25" fmla="*/ 24 h 56"/>
                    <a:gd name="T26" fmla="*/ 104 w 136"/>
                    <a:gd name="T27" fmla="*/ 32 h 56"/>
                    <a:gd name="T28" fmla="*/ 80 w 136"/>
                    <a:gd name="T29" fmla="*/ 48 h 56"/>
                    <a:gd name="T30" fmla="*/ 80 w 136"/>
                    <a:gd name="T31" fmla="*/ 48 h 56"/>
                    <a:gd name="T32" fmla="*/ 48 w 136"/>
                    <a:gd name="T33" fmla="*/ 48 h 56"/>
                    <a:gd name="T34" fmla="*/ 24 w 136"/>
                    <a:gd name="T35" fmla="*/ 56 h 56"/>
                    <a:gd name="T36" fmla="*/ 8 w 136"/>
                    <a:gd name="T37" fmla="*/ 56 h 56"/>
                    <a:gd name="T38" fmla="*/ 0 w 136"/>
                    <a:gd name="T39" fmla="*/ 4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48"/>
                      </a:moveTo>
                      <a:lnTo>
                        <a:pt x="0" y="40"/>
                      </a:lnTo>
                      <a:lnTo>
                        <a:pt x="8" y="32"/>
                      </a:lnTo>
                      <a:lnTo>
                        <a:pt x="32" y="16"/>
                      </a:lnTo>
                      <a:lnTo>
                        <a:pt x="56" y="8"/>
                      </a:lnTo>
                      <a:lnTo>
                        <a:pt x="88" y="0"/>
                      </a:lnTo>
                      <a:lnTo>
                        <a:pt x="112" y="0"/>
                      </a:lnTo>
                      <a:lnTo>
                        <a:pt x="128" y="0"/>
                      </a:lnTo>
                      <a:lnTo>
                        <a:pt x="136" y="8"/>
                      </a:lnTo>
                      <a:lnTo>
                        <a:pt x="136" y="16"/>
                      </a:lnTo>
                      <a:lnTo>
                        <a:pt x="120" y="24"/>
                      </a:lnTo>
                      <a:lnTo>
                        <a:pt x="104" y="32"/>
                      </a:lnTo>
                      <a:lnTo>
                        <a:pt x="80" y="48"/>
                      </a:lnTo>
                      <a:lnTo>
                        <a:pt x="48" y="48"/>
                      </a:lnTo>
                      <a:lnTo>
                        <a:pt x="24" y="56"/>
                      </a:lnTo>
                      <a:lnTo>
                        <a:pt x="8" y="56"/>
                      </a:lnTo>
                      <a:lnTo>
                        <a:pt x="0"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65" name="Freeform 171"/>
                <p:cNvSpPr>
                  <a:spLocks/>
                </p:cNvSpPr>
                <p:nvPr/>
              </p:nvSpPr>
              <p:spPr bwMode="auto">
                <a:xfrm>
                  <a:off x="628" y="2504"/>
                  <a:ext cx="112" cy="72"/>
                </a:xfrm>
                <a:custGeom>
                  <a:avLst/>
                  <a:gdLst>
                    <a:gd name="T0" fmla="*/ 8 w 112"/>
                    <a:gd name="T1" fmla="*/ 72 h 72"/>
                    <a:gd name="T2" fmla="*/ 0 w 112"/>
                    <a:gd name="T3" fmla="*/ 64 h 72"/>
                    <a:gd name="T4" fmla="*/ 8 w 112"/>
                    <a:gd name="T5" fmla="*/ 56 h 72"/>
                    <a:gd name="T6" fmla="*/ 16 w 112"/>
                    <a:gd name="T7" fmla="*/ 40 h 72"/>
                    <a:gd name="T8" fmla="*/ 40 w 112"/>
                    <a:gd name="T9" fmla="*/ 24 h 72"/>
                    <a:gd name="T10" fmla="*/ 40 w 112"/>
                    <a:gd name="T11" fmla="*/ 24 h 72"/>
                    <a:gd name="T12" fmla="*/ 80 w 112"/>
                    <a:gd name="T13" fmla="*/ 0 h 72"/>
                    <a:gd name="T14" fmla="*/ 112 w 112"/>
                    <a:gd name="T15" fmla="*/ 0 h 72"/>
                    <a:gd name="T16" fmla="*/ 112 w 112"/>
                    <a:gd name="T17" fmla="*/ 0 h 72"/>
                    <a:gd name="T18" fmla="*/ 112 w 112"/>
                    <a:gd name="T19" fmla="*/ 8 h 72"/>
                    <a:gd name="T20" fmla="*/ 112 w 112"/>
                    <a:gd name="T21" fmla="*/ 16 h 72"/>
                    <a:gd name="T22" fmla="*/ 96 w 112"/>
                    <a:gd name="T23" fmla="*/ 32 h 72"/>
                    <a:gd name="T24" fmla="*/ 80 w 112"/>
                    <a:gd name="T25" fmla="*/ 48 h 72"/>
                    <a:gd name="T26" fmla="*/ 80 w 112"/>
                    <a:gd name="T27" fmla="*/ 48 h 72"/>
                    <a:gd name="T28" fmla="*/ 32 w 112"/>
                    <a:gd name="T29" fmla="*/ 72 h 72"/>
                    <a:gd name="T30" fmla="*/ 8 w 112"/>
                    <a:gd name="T31" fmla="*/ 72 h 7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72"/>
                    <a:gd name="T50" fmla="*/ 112 w 112"/>
                    <a:gd name="T51" fmla="*/ 72 h 7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72">
                      <a:moveTo>
                        <a:pt x="8" y="72"/>
                      </a:moveTo>
                      <a:lnTo>
                        <a:pt x="0" y="64"/>
                      </a:lnTo>
                      <a:lnTo>
                        <a:pt x="8" y="56"/>
                      </a:lnTo>
                      <a:lnTo>
                        <a:pt x="16" y="40"/>
                      </a:lnTo>
                      <a:lnTo>
                        <a:pt x="40" y="24"/>
                      </a:lnTo>
                      <a:lnTo>
                        <a:pt x="80" y="0"/>
                      </a:lnTo>
                      <a:lnTo>
                        <a:pt x="112" y="0"/>
                      </a:lnTo>
                      <a:lnTo>
                        <a:pt x="112" y="8"/>
                      </a:lnTo>
                      <a:lnTo>
                        <a:pt x="112" y="16"/>
                      </a:lnTo>
                      <a:lnTo>
                        <a:pt x="96" y="32"/>
                      </a:lnTo>
                      <a:lnTo>
                        <a:pt x="80" y="48"/>
                      </a:lnTo>
                      <a:lnTo>
                        <a:pt x="32" y="72"/>
                      </a:lnTo>
                      <a:lnTo>
                        <a:pt x="8" y="7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66" name="Freeform 172"/>
                <p:cNvSpPr>
                  <a:spLocks/>
                </p:cNvSpPr>
                <p:nvPr/>
              </p:nvSpPr>
              <p:spPr bwMode="auto">
                <a:xfrm>
                  <a:off x="932" y="2464"/>
                  <a:ext cx="136" cy="56"/>
                </a:xfrm>
                <a:custGeom>
                  <a:avLst/>
                  <a:gdLst>
                    <a:gd name="T0" fmla="*/ 0 w 136"/>
                    <a:gd name="T1" fmla="*/ 8 h 56"/>
                    <a:gd name="T2" fmla="*/ 8 w 136"/>
                    <a:gd name="T3" fmla="*/ 0 h 56"/>
                    <a:gd name="T4" fmla="*/ 32 w 136"/>
                    <a:gd name="T5" fmla="*/ 0 h 56"/>
                    <a:gd name="T6" fmla="*/ 56 w 136"/>
                    <a:gd name="T7" fmla="*/ 0 h 56"/>
                    <a:gd name="T8" fmla="*/ 80 w 136"/>
                    <a:gd name="T9" fmla="*/ 8 h 56"/>
                    <a:gd name="T10" fmla="*/ 80 w 136"/>
                    <a:gd name="T11" fmla="*/ 8 h 56"/>
                    <a:gd name="T12" fmla="*/ 104 w 136"/>
                    <a:gd name="T13" fmla="*/ 16 h 56"/>
                    <a:gd name="T14" fmla="*/ 128 w 136"/>
                    <a:gd name="T15" fmla="*/ 32 h 56"/>
                    <a:gd name="T16" fmla="*/ 136 w 136"/>
                    <a:gd name="T17" fmla="*/ 40 h 56"/>
                    <a:gd name="T18" fmla="*/ 136 w 136"/>
                    <a:gd name="T19" fmla="*/ 48 h 56"/>
                    <a:gd name="T20" fmla="*/ 136 w 136"/>
                    <a:gd name="T21" fmla="*/ 48 h 56"/>
                    <a:gd name="T22" fmla="*/ 128 w 136"/>
                    <a:gd name="T23" fmla="*/ 56 h 56"/>
                    <a:gd name="T24" fmla="*/ 112 w 136"/>
                    <a:gd name="T25" fmla="*/ 56 h 56"/>
                    <a:gd name="T26" fmla="*/ 88 w 136"/>
                    <a:gd name="T27" fmla="*/ 56 h 56"/>
                    <a:gd name="T28" fmla="*/ 64 w 136"/>
                    <a:gd name="T29" fmla="*/ 48 h 56"/>
                    <a:gd name="T30" fmla="*/ 64 w 136"/>
                    <a:gd name="T31" fmla="*/ 48 h 56"/>
                    <a:gd name="T32" fmla="*/ 32 w 136"/>
                    <a:gd name="T33" fmla="*/ 40 h 56"/>
                    <a:gd name="T34" fmla="*/ 16 w 136"/>
                    <a:gd name="T35" fmla="*/ 24 h 56"/>
                    <a:gd name="T36" fmla="*/ 0 w 136"/>
                    <a:gd name="T37" fmla="*/ 16 h 56"/>
                    <a:gd name="T38" fmla="*/ 0 w 136"/>
                    <a:gd name="T39" fmla="*/ 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8"/>
                      </a:moveTo>
                      <a:lnTo>
                        <a:pt x="8" y="0"/>
                      </a:lnTo>
                      <a:lnTo>
                        <a:pt x="32" y="0"/>
                      </a:lnTo>
                      <a:lnTo>
                        <a:pt x="56" y="0"/>
                      </a:lnTo>
                      <a:lnTo>
                        <a:pt x="80" y="8"/>
                      </a:lnTo>
                      <a:lnTo>
                        <a:pt x="104" y="16"/>
                      </a:lnTo>
                      <a:lnTo>
                        <a:pt x="128" y="32"/>
                      </a:lnTo>
                      <a:lnTo>
                        <a:pt x="136" y="40"/>
                      </a:lnTo>
                      <a:lnTo>
                        <a:pt x="136" y="48"/>
                      </a:lnTo>
                      <a:lnTo>
                        <a:pt x="128" y="56"/>
                      </a:lnTo>
                      <a:lnTo>
                        <a:pt x="112" y="56"/>
                      </a:lnTo>
                      <a:lnTo>
                        <a:pt x="88" y="56"/>
                      </a:lnTo>
                      <a:lnTo>
                        <a:pt x="64" y="48"/>
                      </a:lnTo>
                      <a:lnTo>
                        <a:pt x="32" y="40"/>
                      </a:lnTo>
                      <a:lnTo>
                        <a:pt x="16" y="24"/>
                      </a:lnTo>
                      <a:lnTo>
                        <a:pt x="0"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67" name="Freeform 173"/>
                <p:cNvSpPr>
                  <a:spLocks/>
                </p:cNvSpPr>
                <p:nvPr/>
              </p:nvSpPr>
              <p:spPr bwMode="auto">
                <a:xfrm>
                  <a:off x="564" y="2360"/>
                  <a:ext cx="136" cy="56"/>
                </a:xfrm>
                <a:custGeom>
                  <a:avLst/>
                  <a:gdLst>
                    <a:gd name="T0" fmla="*/ 0 w 136"/>
                    <a:gd name="T1" fmla="*/ 8 h 56"/>
                    <a:gd name="T2" fmla="*/ 8 w 136"/>
                    <a:gd name="T3" fmla="*/ 0 h 56"/>
                    <a:gd name="T4" fmla="*/ 24 w 136"/>
                    <a:gd name="T5" fmla="*/ 0 h 56"/>
                    <a:gd name="T6" fmla="*/ 48 w 136"/>
                    <a:gd name="T7" fmla="*/ 0 h 56"/>
                    <a:gd name="T8" fmla="*/ 80 w 136"/>
                    <a:gd name="T9" fmla="*/ 8 h 56"/>
                    <a:gd name="T10" fmla="*/ 80 w 136"/>
                    <a:gd name="T11" fmla="*/ 8 h 56"/>
                    <a:gd name="T12" fmla="*/ 104 w 136"/>
                    <a:gd name="T13" fmla="*/ 16 h 56"/>
                    <a:gd name="T14" fmla="*/ 120 w 136"/>
                    <a:gd name="T15" fmla="*/ 24 h 56"/>
                    <a:gd name="T16" fmla="*/ 136 w 136"/>
                    <a:gd name="T17" fmla="*/ 40 h 56"/>
                    <a:gd name="T18" fmla="*/ 136 w 136"/>
                    <a:gd name="T19" fmla="*/ 48 h 56"/>
                    <a:gd name="T20" fmla="*/ 136 w 136"/>
                    <a:gd name="T21" fmla="*/ 48 h 56"/>
                    <a:gd name="T22" fmla="*/ 128 w 136"/>
                    <a:gd name="T23" fmla="*/ 48 h 56"/>
                    <a:gd name="T24" fmla="*/ 112 w 136"/>
                    <a:gd name="T25" fmla="*/ 56 h 56"/>
                    <a:gd name="T26" fmla="*/ 88 w 136"/>
                    <a:gd name="T27" fmla="*/ 48 h 56"/>
                    <a:gd name="T28" fmla="*/ 56 w 136"/>
                    <a:gd name="T29" fmla="*/ 40 h 56"/>
                    <a:gd name="T30" fmla="*/ 56 w 136"/>
                    <a:gd name="T31" fmla="*/ 40 h 56"/>
                    <a:gd name="T32" fmla="*/ 32 w 136"/>
                    <a:gd name="T33" fmla="*/ 32 h 56"/>
                    <a:gd name="T34" fmla="*/ 8 w 136"/>
                    <a:gd name="T35" fmla="*/ 24 h 56"/>
                    <a:gd name="T36" fmla="*/ 0 w 136"/>
                    <a:gd name="T37" fmla="*/ 16 h 56"/>
                    <a:gd name="T38" fmla="*/ 0 w 136"/>
                    <a:gd name="T39" fmla="*/ 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8"/>
                      </a:moveTo>
                      <a:lnTo>
                        <a:pt x="8" y="0"/>
                      </a:lnTo>
                      <a:lnTo>
                        <a:pt x="24" y="0"/>
                      </a:lnTo>
                      <a:lnTo>
                        <a:pt x="48" y="0"/>
                      </a:lnTo>
                      <a:lnTo>
                        <a:pt x="80" y="8"/>
                      </a:lnTo>
                      <a:lnTo>
                        <a:pt x="104" y="16"/>
                      </a:lnTo>
                      <a:lnTo>
                        <a:pt x="120" y="24"/>
                      </a:lnTo>
                      <a:lnTo>
                        <a:pt x="136" y="40"/>
                      </a:lnTo>
                      <a:lnTo>
                        <a:pt x="136" y="48"/>
                      </a:lnTo>
                      <a:lnTo>
                        <a:pt x="128" y="48"/>
                      </a:lnTo>
                      <a:lnTo>
                        <a:pt x="112" y="56"/>
                      </a:lnTo>
                      <a:lnTo>
                        <a:pt x="88" y="48"/>
                      </a:lnTo>
                      <a:lnTo>
                        <a:pt x="56" y="40"/>
                      </a:lnTo>
                      <a:lnTo>
                        <a:pt x="32" y="32"/>
                      </a:lnTo>
                      <a:lnTo>
                        <a:pt x="8" y="24"/>
                      </a:lnTo>
                      <a:lnTo>
                        <a:pt x="0"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68" name="Freeform 174"/>
                <p:cNvSpPr>
                  <a:spLocks/>
                </p:cNvSpPr>
                <p:nvPr/>
              </p:nvSpPr>
              <p:spPr bwMode="auto">
                <a:xfrm>
                  <a:off x="692" y="2256"/>
                  <a:ext cx="72" cy="104"/>
                </a:xfrm>
                <a:custGeom>
                  <a:avLst/>
                  <a:gdLst>
                    <a:gd name="T0" fmla="*/ 8 w 72"/>
                    <a:gd name="T1" fmla="*/ 0 h 104"/>
                    <a:gd name="T2" fmla="*/ 32 w 72"/>
                    <a:gd name="T3" fmla="*/ 8 h 104"/>
                    <a:gd name="T4" fmla="*/ 64 w 72"/>
                    <a:gd name="T5" fmla="*/ 48 h 104"/>
                    <a:gd name="T6" fmla="*/ 64 w 72"/>
                    <a:gd name="T7" fmla="*/ 48 h 104"/>
                    <a:gd name="T8" fmla="*/ 72 w 72"/>
                    <a:gd name="T9" fmla="*/ 80 h 104"/>
                    <a:gd name="T10" fmla="*/ 64 w 72"/>
                    <a:gd name="T11" fmla="*/ 104 h 104"/>
                    <a:gd name="T12" fmla="*/ 64 w 72"/>
                    <a:gd name="T13" fmla="*/ 104 h 104"/>
                    <a:gd name="T14" fmla="*/ 40 w 72"/>
                    <a:gd name="T15" fmla="*/ 96 h 104"/>
                    <a:gd name="T16" fmla="*/ 16 w 72"/>
                    <a:gd name="T17" fmla="*/ 56 h 104"/>
                    <a:gd name="T18" fmla="*/ 16 w 72"/>
                    <a:gd name="T19" fmla="*/ 56 h 104"/>
                    <a:gd name="T20" fmla="*/ 0 w 72"/>
                    <a:gd name="T21" fmla="*/ 24 h 104"/>
                    <a:gd name="T22" fmla="*/ 8 w 72"/>
                    <a:gd name="T23" fmla="*/ 0 h 1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2"/>
                    <a:gd name="T37" fmla="*/ 0 h 104"/>
                    <a:gd name="T38" fmla="*/ 72 w 72"/>
                    <a:gd name="T39" fmla="*/ 104 h 1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2" h="104">
                      <a:moveTo>
                        <a:pt x="8" y="0"/>
                      </a:moveTo>
                      <a:lnTo>
                        <a:pt x="32" y="8"/>
                      </a:lnTo>
                      <a:lnTo>
                        <a:pt x="64" y="48"/>
                      </a:lnTo>
                      <a:lnTo>
                        <a:pt x="72" y="80"/>
                      </a:lnTo>
                      <a:lnTo>
                        <a:pt x="64" y="104"/>
                      </a:lnTo>
                      <a:lnTo>
                        <a:pt x="40" y="96"/>
                      </a:lnTo>
                      <a:lnTo>
                        <a:pt x="16" y="56"/>
                      </a:lnTo>
                      <a:lnTo>
                        <a:pt x="0" y="24"/>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69" name="Freeform 175"/>
                <p:cNvSpPr>
                  <a:spLocks/>
                </p:cNvSpPr>
                <p:nvPr/>
              </p:nvSpPr>
              <p:spPr bwMode="auto">
                <a:xfrm>
                  <a:off x="852" y="2520"/>
                  <a:ext cx="72" cy="96"/>
                </a:xfrm>
                <a:custGeom>
                  <a:avLst/>
                  <a:gdLst>
                    <a:gd name="T0" fmla="*/ 8 w 72"/>
                    <a:gd name="T1" fmla="*/ 0 h 96"/>
                    <a:gd name="T2" fmla="*/ 32 w 72"/>
                    <a:gd name="T3" fmla="*/ 8 h 96"/>
                    <a:gd name="T4" fmla="*/ 56 w 72"/>
                    <a:gd name="T5" fmla="*/ 40 h 96"/>
                    <a:gd name="T6" fmla="*/ 56 w 72"/>
                    <a:gd name="T7" fmla="*/ 40 h 96"/>
                    <a:gd name="T8" fmla="*/ 72 w 72"/>
                    <a:gd name="T9" fmla="*/ 80 h 96"/>
                    <a:gd name="T10" fmla="*/ 64 w 72"/>
                    <a:gd name="T11" fmla="*/ 96 h 96"/>
                    <a:gd name="T12" fmla="*/ 64 w 72"/>
                    <a:gd name="T13" fmla="*/ 96 h 96"/>
                    <a:gd name="T14" fmla="*/ 40 w 72"/>
                    <a:gd name="T15" fmla="*/ 88 h 96"/>
                    <a:gd name="T16" fmla="*/ 8 w 72"/>
                    <a:gd name="T17" fmla="*/ 56 h 96"/>
                    <a:gd name="T18" fmla="*/ 8 w 72"/>
                    <a:gd name="T19" fmla="*/ 56 h 96"/>
                    <a:gd name="T20" fmla="*/ 0 w 72"/>
                    <a:gd name="T21" fmla="*/ 16 h 96"/>
                    <a:gd name="T22" fmla="*/ 8 w 72"/>
                    <a:gd name="T23" fmla="*/ 0 h 9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2"/>
                    <a:gd name="T37" fmla="*/ 0 h 96"/>
                    <a:gd name="T38" fmla="*/ 72 w 72"/>
                    <a:gd name="T39" fmla="*/ 96 h 9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2" h="96">
                      <a:moveTo>
                        <a:pt x="8" y="0"/>
                      </a:moveTo>
                      <a:lnTo>
                        <a:pt x="32" y="8"/>
                      </a:lnTo>
                      <a:lnTo>
                        <a:pt x="56" y="40"/>
                      </a:lnTo>
                      <a:lnTo>
                        <a:pt x="72" y="80"/>
                      </a:lnTo>
                      <a:lnTo>
                        <a:pt x="64" y="96"/>
                      </a:lnTo>
                      <a:lnTo>
                        <a:pt x="40" y="88"/>
                      </a:lnTo>
                      <a:lnTo>
                        <a:pt x="8" y="56"/>
                      </a:lnTo>
                      <a:lnTo>
                        <a:pt x="0" y="16"/>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70" name="Freeform 176"/>
                <p:cNvSpPr>
                  <a:spLocks/>
                </p:cNvSpPr>
                <p:nvPr/>
              </p:nvSpPr>
              <p:spPr bwMode="auto">
                <a:xfrm>
                  <a:off x="844" y="2256"/>
                  <a:ext cx="72" cy="104"/>
                </a:xfrm>
                <a:custGeom>
                  <a:avLst/>
                  <a:gdLst>
                    <a:gd name="T0" fmla="*/ 64 w 72"/>
                    <a:gd name="T1" fmla="*/ 0 h 104"/>
                    <a:gd name="T2" fmla="*/ 72 w 72"/>
                    <a:gd name="T3" fmla="*/ 24 h 104"/>
                    <a:gd name="T4" fmla="*/ 56 w 72"/>
                    <a:gd name="T5" fmla="*/ 56 h 104"/>
                    <a:gd name="T6" fmla="*/ 56 w 72"/>
                    <a:gd name="T7" fmla="*/ 56 h 104"/>
                    <a:gd name="T8" fmla="*/ 32 w 72"/>
                    <a:gd name="T9" fmla="*/ 88 h 104"/>
                    <a:gd name="T10" fmla="*/ 8 w 72"/>
                    <a:gd name="T11" fmla="*/ 104 h 104"/>
                    <a:gd name="T12" fmla="*/ 8 w 72"/>
                    <a:gd name="T13" fmla="*/ 104 h 104"/>
                    <a:gd name="T14" fmla="*/ 0 w 72"/>
                    <a:gd name="T15" fmla="*/ 80 h 104"/>
                    <a:gd name="T16" fmla="*/ 8 w 72"/>
                    <a:gd name="T17" fmla="*/ 40 h 104"/>
                    <a:gd name="T18" fmla="*/ 8 w 72"/>
                    <a:gd name="T19" fmla="*/ 40 h 104"/>
                    <a:gd name="T20" fmla="*/ 40 w 72"/>
                    <a:gd name="T21" fmla="*/ 8 h 104"/>
                    <a:gd name="T22" fmla="*/ 64 w 72"/>
                    <a:gd name="T23" fmla="*/ 0 h 1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2"/>
                    <a:gd name="T37" fmla="*/ 0 h 104"/>
                    <a:gd name="T38" fmla="*/ 72 w 72"/>
                    <a:gd name="T39" fmla="*/ 104 h 1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2" h="104">
                      <a:moveTo>
                        <a:pt x="64" y="0"/>
                      </a:moveTo>
                      <a:lnTo>
                        <a:pt x="72" y="24"/>
                      </a:lnTo>
                      <a:lnTo>
                        <a:pt x="56" y="56"/>
                      </a:lnTo>
                      <a:lnTo>
                        <a:pt x="32" y="88"/>
                      </a:lnTo>
                      <a:lnTo>
                        <a:pt x="8" y="104"/>
                      </a:lnTo>
                      <a:lnTo>
                        <a:pt x="0" y="80"/>
                      </a:lnTo>
                      <a:lnTo>
                        <a:pt x="8" y="40"/>
                      </a:lnTo>
                      <a:lnTo>
                        <a:pt x="40" y="8"/>
                      </a:lnTo>
                      <a:lnTo>
                        <a:pt x="64"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71" name="Freeform 177"/>
                <p:cNvSpPr>
                  <a:spLocks/>
                </p:cNvSpPr>
                <p:nvPr/>
              </p:nvSpPr>
              <p:spPr bwMode="auto">
                <a:xfrm>
                  <a:off x="700" y="2520"/>
                  <a:ext cx="80" cy="96"/>
                </a:xfrm>
                <a:custGeom>
                  <a:avLst/>
                  <a:gdLst>
                    <a:gd name="T0" fmla="*/ 64 w 80"/>
                    <a:gd name="T1" fmla="*/ 0 h 96"/>
                    <a:gd name="T2" fmla="*/ 80 w 80"/>
                    <a:gd name="T3" fmla="*/ 16 h 96"/>
                    <a:gd name="T4" fmla="*/ 64 w 80"/>
                    <a:gd name="T5" fmla="*/ 56 h 96"/>
                    <a:gd name="T6" fmla="*/ 64 w 80"/>
                    <a:gd name="T7" fmla="*/ 56 h 96"/>
                    <a:gd name="T8" fmla="*/ 40 w 80"/>
                    <a:gd name="T9" fmla="*/ 88 h 96"/>
                    <a:gd name="T10" fmla="*/ 8 w 80"/>
                    <a:gd name="T11" fmla="*/ 96 h 96"/>
                    <a:gd name="T12" fmla="*/ 8 w 80"/>
                    <a:gd name="T13" fmla="*/ 96 h 96"/>
                    <a:gd name="T14" fmla="*/ 0 w 80"/>
                    <a:gd name="T15" fmla="*/ 80 h 96"/>
                    <a:gd name="T16" fmla="*/ 16 w 80"/>
                    <a:gd name="T17" fmla="*/ 40 h 96"/>
                    <a:gd name="T18" fmla="*/ 16 w 80"/>
                    <a:gd name="T19" fmla="*/ 40 h 96"/>
                    <a:gd name="T20" fmla="*/ 40 w 80"/>
                    <a:gd name="T21" fmla="*/ 8 h 96"/>
                    <a:gd name="T22" fmla="*/ 64 w 80"/>
                    <a:gd name="T23" fmla="*/ 0 h 9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0"/>
                    <a:gd name="T37" fmla="*/ 0 h 96"/>
                    <a:gd name="T38" fmla="*/ 80 w 80"/>
                    <a:gd name="T39" fmla="*/ 96 h 9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0" h="96">
                      <a:moveTo>
                        <a:pt x="64" y="0"/>
                      </a:moveTo>
                      <a:lnTo>
                        <a:pt x="80" y="16"/>
                      </a:lnTo>
                      <a:lnTo>
                        <a:pt x="64" y="56"/>
                      </a:lnTo>
                      <a:lnTo>
                        <a:pt x="40" y="88"/>
                      </a:lnTo>
                      <a:lnTo>
                        <a:pt x="8" y="96"/>
                      </a:lnTo>
                      <a:lnTo>
                        <a:pt x="0" y="80"/>
                      </a:lnTo>
                      <a:lnTo>
                        <a:pt x="16" y="40"/>
                      </a:lnTo>
                      <a:lnTo>
                        <a:pt x="40" y="8"/>
                      </a:lnTo>
                      <a:lnTo>
                        <a:pt x="64"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sp>
            <p:nvSpPr>
              <p:cNvPr id="37337" name="Freeform 178"/>
              <p:cNvSpPr>
                <a:spLocks/>
              </p:cNvSpPr>
              <p:nvPr/>
            </p:nvSpPr>
            <p:spPr bwMode="auto">
              <a:xfrm>
                <a:off x="572" y="1295"/>
                <a:ext cx="472" cy="334"/>
              </a:xfrm>
              <a:custGeom>
                <a:avLst/>
                <a:gdLst>
                  <a:gd name="T0" fmla="*/ 1 w 672"/>
                  <a:gd name="T1" fmla="*/ 2 h 424"/>
                  <a:gd name="T2" fmla="*/ 1 w 672"/>
                  <a:gd name="T3" fmla="*/ 2 h 424"/>
                  <a:gd name="T4" fmla="*/ 1 w 672"/>
                  <a:gd name="T5" fmla="*/ 2 h 424"/>
                  <a:gd name="T6" fmla="*/ 1 w 672"/>
                  <a:gd name="T7" fmla="*/ 2 h 424"/>
                  <a:gd name="T8" fmla="*/ 1 w 672"/>
                  <a:gd name="T9" fmla="*/ 2 h 424"/>
                  <a:gd name="T10" fmla="*/ 1 w 672"/>
                  <a:gd name="T11" fmla="*/ 2 h 424"/>
                  <a:gd name="T12" fmla="*/ 1 w 672"/>
                  <a:gd name="T13" fmla="*/ 2 h 424"/>
                  <a:gd name="T14" fmla="*/ 1 w 672"/>
                  <a:gd name="T15" fmla="*/ 2 h 424"/>
                  <a:gd name="T16" fmla="*/ 1 w 672"/>
                  <a:gd name="T17" fmla="*/ 2 h 424"/>
                  <a:gd name="T18" fmla="*/ 1 w 672"/>
                  <a:gd name="T19" fmla="*/ 2 h 424"/>
                  <a:gd name="T20" fmla="*/ 1 w 672"/>
                  <a:gd name="T21" fmla="*/ 2 h 424"/>
                  <a:gd name="T22" fmla="*/ 1 w 672"/>
                  <a:gd name="T23" fmla="*/ 2 h 424"/>
                  <a:gd name="T24" fmla="*/ 1 w 672"/>
                  <a:gd name="T25" fmla="*/ 2 h 424"/>
                  <a:gd name="T26" fmla="*/ 0 w 672"/>
                  <a:gd name="T27" fmla="*/ 2 h 424"/>
                  <a:gd name="T28" fmla="*/ 0 w 672"/>
                  <a:gd name="T29" fmla="*/ 2 h 424"/>
                  <a:gd name="T30" fmla="*/ 1 w 672"/>
                  <a:gd name="T31" fmla="*/ 2 h 424"/>
                  <a:gd name="T32" fmla="*/ 1 w 672"/>
                  <a:gd name="T33" fmla="*/ 2 h 424"/>
                  <a:gd name="T34" fmla="*/ 1 w 672"/>
                  <a:gd name="T35" fmla="*/ 2 h 424"/>
                  <a:gd name="T36" fmla="*/ 1 w 672"/>
                  <a:gd name="T37" fmla="*/ 2 h 424"/>
                  <a:gd name="T38" fmla="*/ 1 w 672"/>
                  <a:gd name="T39" fmla="*/ 2 h 424"/>
                  <a:gd name="T40" fmla="*/ 1 w 672"/>
                  <a:gd name="T41" fmla="*/ 0 h 424"/>
                  <a:gd name="T42" fmla="*/ 1 w 672"/>
                  <a:gd name="T43" fmla="*/ 0 h 424"/>
                  <a:gd name="T44" fmla="*/ 1 w 672"/>
                  <a:gd name="T45" fmla="*/ 2 h 424"/>
                  <a:gd name="T46" fmla="*/ 1 w 672"/>
                  <a:gd name="T47" fmla="*/ 2 h 424"/>
                  <a:gd name="T48" fmla="*/ 1 w 672"/>
                  <a:gd name="T49" fmla="*/ 2 h 424"/>
                  <a:gd name="T50" fmla="*/ 1 w 672"/>
                  <a:gd name="T51" fmla="*/ 2 h 424"/>
                  <a:gd name="T52" fmla="*/ 1 w 672"/>
                  <a:gd name="T53" fmla="*/ 2 h 424"/>
                  <a:gd name="T54" fmla="*/ 1 w 672"/>
                  <a:gd name="T55" fmla="*/ 2 h 42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72"/>
                  <a:gd name="T85" fmla="*/ 0 h 424"/>
                  <a:gd name="T86" fmla="*/ 672 w 672"/>
                  <a:gd name="T87" fmla="*/ 424 h 42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72" h="424">
                    <a:moveTo>
                      <a:pt x="672" y="216"/>
                    </a:moveTo>
                    <a:lnTo>
                      <a:pt x="664" y="256"/>
                    </a:lnTo>
                    <a:lnTo>
                      <a:pt x="648" y="296"/>
                    </a:lnTo>
                    <a:lnTo>
                      <a:pt x="616" y="328"/>
                    </a:lnTo>
                    <a:lnTo>
                      <a:pt x="576" y="360"/>
                    </a:lnTo>
                    <a:lnTo>
                      <a:pt x="464" y="408"/>
                    </a:lnTo>
                    <a:lnTo>
                      <a:pt x="336" y="424"/>
                    </a:lnTo>
                    <a:lnTo>
                      <a:pt x="208" y="408"/>
                    </a:lnTo>
                    <a:lnTo>
                      <a:pt x="96" y="360"/>
                    </a:lnTo>
                    <a:lnTo>
                      <a:pt x="56" y="328"/>
                    </a:lnTo>
                    <a:lnTo>
                      <a:pt x="24" y="296"/>
                    </a:lnTo>
                    <a:lnTo>
                      <a:pt x="8" y="256"/>
                    </a:lnTo>
                    <a:lnTo>
                      <a:pt x="0" y="216"/>
                    </a:lnTo>
                    <a:lnTo>
                      <a:pt x="8" y="168"/>
                    </a:lnTo>
                    <a:lnTo>
                      <a:pt x="24" y="128"/>
                    </a:lnTo>
                    <a:lnTo>
                      <a:pt x="56" y="96"/>
                    </a:lnTo>
                    <a:lnTo>
                      <a:pt x="96" y="64"/>
                    </a:lnTo>
                    <a:lnTo>
                      <a:pt x="208" y="16"/>
                    </a:lnTo>
                    <a:lnTo>
                      <a:pt x="336" y="0"/>
                    </a:lnTo>
                    <a:lnTo>
                      <a:pt x="464" y="16"/>
                    </a:lnTo>
                    <a:lnTo>
                      <a:pt x="576" y="64"/>
                    </a:lnTo>
                    <a:lnTo>
                      <a:pt x="616" y="96"/>
                    </a:lnTo>
                    <a:lnTo>
                      <a:pt x="648" y="128"/>
                    </a:lnTo>
                    <a:lnTo>
                      <a:pt x="664" y="168"/>
                    </a:lnTo>
                    <a:lnTo>
                      <a:pt x="672" y="216"/>
                    </a:lnTo>
                    <a:close/>
                  </a:path>
                </a:pathLst>
              </a:custGeom>
              <a:gradFill rotWithShape="0">
                <a:gsLst>
                  <a:gs pos="0">
                    <a:srgbClr val="B3B3B3"/>
                  </a:gs>
                  <a:gs pos="100000">
                    <a:srgbClr val="808080"/>
                  </a:gs>
                </a:gsLst>
                <a:path path="rect">
                  <a:fillToRect l="50000" t="50000" r="50000" b="50000"/>
                </a:path>
              </a:gradFill>
              <a:ln w="3175">
                <a:solidFill>
                  <a:srgbClr val="808080"/>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nvGrpSpPr>
              <p:cNvPr id="36867" name="Group 179"/>
              <p:cNvGrpSpPr>
                <a:grpSpLocks/>
              </p:cNvGrpSpPr>
              <p:nvPr/>
            </p:nvGrpSpPr>
            <p:grpSpPr bwMode="auto">
              <a:xfrm>
                <a:off x="632" y="1338"/>
                <a:ext cx="352" cy="248"/>
                <a:chOff x="636" y="2320"/>
                <a:chExt cx="352" cy="248"/>
              </a:xfrm>
            </p:grpSpPr>
            <p:sp>
              <p:nvSpPr>
                <p:cNvPr id="37339" name="Freeform 180"/>
                <p:cNvSpPr>
                  <a:spLocks/>
                </p:cNvSpPr>
                <p:nvPr/>
              </p:nvSpPr>
              <p:spPr bwMode="auto">
                <a:xfrm>
                  <a:off x="788" y="2424"/>
                  <a:ext cx="32" cy="16"/>
                </a:xfrm>
                <a:custGeom>
                  <a:avLst/>
                  <a:gdLst>
                    <a:gd name="T0" fmla="*/ 32 w 32"/>
                    <a:gd name="T1" fmla="*/ 8 h 16"/>
                    <a:gd name="T2" fmla="*/ 32 w 32"/>
                    <a:gd name="T3" fmla="*/ 16 h 16"/>
                    <a:gd name="T4" fmla="*/ 16 w 32"/>
                    <a:gd name="T5" fmla="*/ 16 h 16"/>
                    <a:gd name="T6" fmla="*/ 16 w 32"/>
                    <a:gd name="T7" fmla="*/ 16 h 16"/>
                    <a:gd name="T8" fmla="*/ 8 w 32"/>
                    <a:gd name="T9" fmla="*/ 16 h 16"/>
                    <a:gd name="T10" fmla="*/ 0 w 32"/>
                    <a:gd name="T11" fmla="*/ 8 h 16"/>
                    <a:gd name="T12" fmla="*/ 0 w 32"/>
                    <a:gd name="T13" fmla="*/ 8 h 16"/>
                    <a:gd name="T14" fmla="*/ 8 w 32"/>
                    <a:gd name="T15" fmla="*/ 0 h 16"/>
                    <a:gd name="T16" fmla="*/ 16 w 32"/>
                    <a:gd name="T17" fmla="*/ 0 h 16"/>
                    <a:gd name="T18" fmla="*/ 16 w 32"/>
                    <a:gd name="T19" fmla="*/ 0 h 16"/>
                    <a:gd name="T20" fmla="*/ 32 w 32"/>
                    <a:gd name="T21" fmla="*/ 0 h 16"/>
                    <a:gd name="T22" fmla="*/ 32 w 32"/>
                    <a:gd name="T23" fmla="*/ 8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16"/>
                    <a:gd name="T38" fmla="*/ 32 w 32"/>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16">
                      <a:moveTo>
                        <a:pt x="32" y="8"/>
                      </a:moveTo>
                      <a:lnTo>
                        <a:pt x="32" y="16"/>
                      </a:lnTo>
                      <a:lnTo>
                        <a:pt x="16" y="16"/>
                      </a:lnTo>
                      <a:lnTo>
                        <a:pt x="8" y="16"/>
                      </a:lnTo>
                      <a:lnTo>
                        <a:pt x="0" y="8"/>
                      </a:lnTo>
                      <a:lnTo>
                        <a:pt x="8" y="0"/>
                      </a:lnTo>
                      <a:lnTo>
                        <a:pt x="16" y="0"/>
                      </a:lnTo>
                      <a:lnTo>
                        <a:pt x="32" y="0"/>
                      </a:lnTo>
                      <a:lnTo>
                        <a:pt x="32"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40" name="Freeform 181"/>
                <p:cNvSpPr>
                  <a:spLocks/>
                </p:cNvSpPr>
                <p:nvPr/>
              </p:nvSpPr>
              <p:spPr bwMode="auto">
                <a:xfrm>
                  <a:off x="924" y="2416"/>
                  <a:ext cx="64" cy="24"/>
                </a:xfrm>
                <a:custGeom>
                  <a:avLst/>
                  <a:gdLst>
                    <a:gd name="T0" fmla="*/ 64 w 64"/>
                    <a:gd name="T1" fmla="*/ 16 h 24"/>
                    <a:gd name="T2" fmla="*/ 56 w 64"/>
                    <a:gd name="T3" fmla="*/ 24 h 24"/>
                    <a:gd name="T4" fmla="*/ 32 w 64"/>
                    <a:gd name="T5" fmla="*/ 24 h 24"/>
                    <a:gd name="T6" fmla="*/ 32 w 64"/>
                    <a:gd name="T7" fmla="*/ 24 h 24"/>
                    <a:gd name="T8" fmla="*/ 16 w 64"/>
                    <a:gd name="T9" fmla="*/ 24 h 24"/>
                    <a:gd name="T10" fmla="*/ 0 w 64"/>
                    <a:gd name="T11" fmla="*/ 16 h 24"/>
                    <a:gd name="T12" fmla="*/ 0 w 64"/>
                    <a:gd name="T13" fmla="*/ 16 h 24"/>
                    <a:gd name="T14" fmla="*/ 16 w 64"/>
                    <a:gd name="T15" fmla="*/ 8 h 24"/>
                    <a:gd name="T16" fmla="*/ 32 w 64"/>
                    <a:gd name="T17" fmla="*/ 0 h 24"/>
                    <a:gd name="T18" fmla="*/ 32 w 64"/>
                    <a:gd name="T19" fmla="*/ 0 h 24"/>
                    <a:gd name="T20" fmla="*/ 56 w 64"/>
                    <a:gd name="T21" fmla="*/ 8 h 24"/>
                    <a:gd name="T22" fmla="*/ 64 w 64"/>
                    <a:gd name="T23" fmla="*/ 16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
                    <a:gd name="T37" fmla="*/ 0 h 24"/>
                    <a:gd name="T38" fmla="*/ 64 w 64"/>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 h="24">
                      <a:moveTo>
                        <a:pt x="64" y="16"/>
                      </a:moveTo>
                      <a:lnTo>
                        <a:pt x="56" y="24"/>
                      </a:lnTo>
                      <a:lnTo>
                        <a:pt x="32" y="24"/>
                      </a:lnTo>
                      <a:lnTo>
                        <a:pt x="16" y="24"/>
                      </a:lnTo>
                      <a:lnTo>
                        <a:pt x="0" y="16"/>
                      </a:lnTo>
                      <a:lnTo>
                        <a:pt x="16" y="8"/>
                      </a:lnTo>
                      <a:lnTo>
                        <a:pt x="32" y="0"/>
                      </a:lnTo>
                      <a:lnTo>
                        <a:pt x="56" y="8"/>
                      </a:lnTo>
                      <a:lnTo>
                        <a:pt x="64"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41" name="Freeform 182"/>
                <p:cNvSpPr>
                  <a:spLocks/>
                </p:cNvSpPr>
                <p:nvPr/>
              </p:nvSpPr>
              <p:spPr bwMode="auto">
                <a:xfrm>
                  <a:off x="908" y="2512"/>
                  <a:ext cx="40" cy="32"/>
                </a:xfrm>
                <a:custGeom>
                  <a:avLst/>
                  <a:gdLst>
                    <a:gd name="T0" fmla="*/ 40 w 40"/>
                    <a:gd name="T1" fmla="*/ 32 h 32"/>
                    <a:gd name="T2" fmla="*/ 24 w 40"/>
                    <a:gd name="T3" fmla="*/ 32 h 32"/>
                    <a:gd name="T4" fmla="*/ 8 w 40"/>
                    <a:gd name="T5" fmla="*/ 24 h 32"/>
                    <a:gd name="T6" fmla="*/ 8 w 40"/>
                    <a:gd name="T7" fmla="*/ 24 h 32"/>
                    <a:gd name="T8" fmla="*/ 0 w 40"/>
                    <a:gd name="T9" fmla="*/ 8 h 32"/>
                    <a:gd name="T10" fmla="*/ 0 w 40"/>
                    <a:gd name="T11" fmla="*/ 0 h 32"/>
                    <a:gd name="T12" fmla="*/ 0 w 40"/>
                    <a:gd name="T13" fmla="*/ 0 h 32"/>
                    <a:gd name="T14" fmla="*/ 16 w 40"/>
                    <a:gd name="T15" fmla="*/ 0 h 32"/>
                    <a:gd name="T16" fmla="*/ 32 w 40"/>
                    <a:gd name="T17" fmla="*/ 8 h 32"/>
                    <a:gd name="T18" fmla="*/ 32 w 40"/>
                    <a:gd name="T19" fmla="*/ 8 h 32"/>
                    <a:gd name="T20" fmla="*/ 40 w 40"/>
                    <a:gd name="T21" fmla="*/ 24 h 32"/>
                    <a:gd name="T22" fmla="*/ 40 w 40"/>
                    <a:gd name="T23" fmla="*/ 32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32"/>
                    <a:gd name="T38" fmla="*/ 40 w 40"/>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32">
                      <a:moveTo>
                        <a:pt x="40" y="32"/>
                      </a:moveTo>
                      <a:lnTo>
                        <a:pt x="24" y="32"/>
                      </a:lnTo>
                      <a:lnTo>
                        <a:pt x="8" y="24"/>
                      </a:lnTo>
                      <a:lnTo>
                        <a:pt x="0" y="8"/>
                      </a:lnTo>
                      <a:lnTo>
                        <a:pt x="0" y="0"/>
                      </a:lnTo>
                      <a:lnTo>
                        <a:pt x="16" y="0"/>
                      </a:lnTo>
                      <a:lnTo>
                        <a:pt x="32" y="8"/>
                      </a:lnTo>
                      <a:lnTo>
                        <a:pt x="40" y="24"/>
                      </a:lnTo>
                      <a:lnTo>
                        <a:pt x="40" y="3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42" name="Freeform 183"/>
                <p:cNvSpPr>
                  <a:spLocks/>
                </p:cNvSpPr>
                <p:nvPr/>
              </p:nvSpPr>
              <p:spPr bwMode="auto">
                <a:xfrm>
                  <a:off x="780" y="2328"/>
                  <a:ext cx="32" cy="48"/>
                </a:xfrm>
                <a:custGeom>
                  <a:avLst/>
                  <a:gdLst>
                    <a:gd name="T0" fmla="*/ 16 w 32"/>
                    <a:gd name="T1" fmla="*/ 48 h 48"/>
                    <a:gd name="T2" fmla="*/ 8 w 32"/>
                    <a:gd name="T3" fmla="*/ 48 h 48"/>
                    <a:gd name="T4" fmla="*/ 0 w 32"/>
                    <a:gd name="T5" fmla="*/ 24 h 48"/>
                    <a:gd name="T6" fmla="*/ 0 w 32"/>
                    <a:gd name="T7" fmla="*/ 24 h 48"/>
                    <a:gd name="T8" fmla="*/ 8 w 32"/>
                    <a:gd name="T9" fmla="*/ 8 h 48"/>
                    <a:gd name="T10" fmla="*/ 16 w 32"/>
                    <a:gd name="T11" fmla="*/ 0 h 48"/>
                    <a:gd name="T12" fmla="*/ 16 w 32"/>
                    <a:gd name="T13" fmla="*/ 0 h 48"/>
                    <a:gd name="T14" fmla="*/ 24 w 32"/>
                    <a:gd name="T15" fmla="*/ 8 h 48"/>
                    <a:gd name="T16" fmla="*/ 32 w 32"/>
                    <a:gd name="T17" fmla="*/ 24 h 48"/>
                    <a:gd name="T18" fmla="*/ 32 w 32"/>
                    <a:gd name="T19" fmla="*/ 24 h 48"/>
                    <a:gd name="T20" fmla="*/ 24 w 32"/>
                    <a:gd name="T21" fmla="*/ 48 h 48"/>
                    <a:gd name="T22" fmla="*/ 16 w 32"/>
                    <a:gd name="T23" fmla="*/ 4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48"/>
                    <a:gd name="T38" fmla="*/ 32 w 32"/>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48">
                      <a:moveTo>
                        <a:pt x="16" y="48"/>
                      </a:moveTo>
                      <a:lnTo>
                        <a:pt x="8" y="48"/>
                      </a:lnTo>
                      <a:lnTo>
                        <a:pt x="0" y="24"/>
                      </a:lnTo>
                      <a:lnTo>
                        <a:pt x="8" y="8"/>
                      </a:lnTo>
                      <a:lnTo>
                        <a:pt x="16" y="0"/>
                      </a:lnTo>
                      <a:lnTo>
                        <a:pt x="24" y="8"/>
                      </a:lnTo>
                      <a:lnTo>
                        <a:pt x="32" y="24"/>
                      </a:lnTo>
                      <a:lnTo>
                        <a:pt x="24" y="48"/>
                      </a:lnTo>
                      <a:lnTo>
                        <a:pt x="16"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43" name="Freeform 184"/>
                <p:cNvSpPr>
                  <a:spLocks/>
                </p:cNvSpPr>
                <p:nvPr/>
              </p:nvSpPr>
              <p:spPr bwMode="auto">
                <a:xfrm>
                  <a:off x="676" y="2432"/>
                  <a:ext cx="64" cy="24"/>
                </a:xfrm>
                <a:custGeom>
                  <a:avLst/>
                  <a:gdLst>
                    <a:gd name="T0" fmla="*/ 64 w 64"/>
                    <a:gd name="T1" fmla="*/ 16 h 24"/>
                    <a:gd name="T2" fmla="*/ 56 w 64"/>
                    <a:gd name="T3" fmla="*/ 24 h 24"/>
                    <a:gd name="T4" fmla="*/ 32 w 64"/>
                    <a:gd name="T5" fmla="*/ 24 h 24"/>
                    <a:gd name="T6" fmla="*/ 32 w 64"/>
                    <a:gd name="T7" fmla="*/ 24 h 24"/>
                    <a:gd name="T8" fmla="*/ 8 w 64"/>
                    <a:gd name="T9" fmla="*/ 24 h 24"/>
                    <a:gd name="T10" fmla="*/ 0 w 64"/>
                    <a:gd name="T11" fmla="*/ 16 h 24"/>
                    <a:gd name="T12" fmla="*/ 0 w 64"/>
                    <a:gd name="T13" fmla="*/ 16 h 24"/>
                    <a:gd name="T14" fmla="*/ 8 w 64"/>
                    <a:gd name="T15" fmla="*/ 8 h 24"/>
                    <a:gd name="T16" fmla="*/ 32 w 64"/>
                    <a:gd name="T17" fmla="*/ 0 h 24"/>
                    <a:gd name="T18" fmla="*/ 32 w 64"/>
                    <a:gd name="T19" fmla="*/ 0 h 24"/>
                    <a:gd name="T20" fmla="*/ 56 w 64"/>
                    <a:gd name="T21" fmla="*/ 8 h 24"/>
                    <a:gd name="T22" fmla="*/ 64 w 64"/>
                    <a:gd name="T23" fmla="*/ 16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
                    <a:gd name="T37" fmla="*/ 0 h 24"/>
                    <a:gd name="T38" fmla="*/ 64 w 64"/>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 h="24">
                      <a:moveTo>
                        <a:pt x="64" y="16"/>
                      </a:moveTo>
                      <a:lnTo>
                        <a:pt x="56" y="24"/>
                      </a:lnTo>
                      <a:lnTo>
                        <a:pt x="32" y="24"/>
                      </a:lnTo>
                      <a:lnTo>
                        <a:pt x="8" y="24"/>
                      </a:lnTo>
                      <a:lnTo>
                        <a:pt x="0" y="16"/>
                      </a:lnTo>
                      <a:lnTo>
                        <a:pt x="8" y="8"/>
                      </a:lnTo>
                      <a:lnTo>
                        <a:pt x="32" y="0"/>
                      </a:lnTo>
                      <a:lnTo>
                        <a:pt x="56" y="8"/>
                      </a:lnTo>
                      <a:lnTo>
                        <a:pt x="64"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44" name="Freeform 185"/>
                <p:cNvSpPr>
                  <a:spLocks/>
                </p:cNvSpPr>
                <p:nvPr/>
              </p:nvSpPr>
              <p:spPr bwMode="auto">
                <a:xfrm>
                  <a:off x="788" y="2520"/>
                  <a:ext cx="32" cy="48"/>
                </a:xfrm>
                <a:custGeom>
                  <a:avLst/>
                  <a:gdLst>
                    <a:gd name="T0" fmla="*/ 16 w 32"/>
                    <a:gd name="T1" fmla="*/ 48 h 48"/>
                    <a:gd name="T2" fmla="*/ 8 w 32"/>
                    <a:gd name="T3" fmla="*/ 40 h 48"/>
                    <a:gd name="T4" fmla="*/ 0 w 32"/>
                    <a:gd name="T5" fmla="*/ 24 h 48"/>
                    <a:gd name="T6" fmla="*/ 0 w 32"/>
                    <a:gd name="T7" fmla="*/ 24 h 48"/>
                    <a:gd name="T8" fmla="*/ 8 w 32"/>
                    <a:gd name="T9" fmla="*/ 8 h 48"/>
                    <a:gd name="T10" fmla="*/ 16 w 32"/>
                    <a:gd name="T11" fmla="*/ 0 h 48"/>
                    <a:gd name="T12" fmla="*/ 16 w 32"/>
                    <a:gd name="T13" fmla="*/ 0 h 48"/>
                    <a:gd name="T14" fmla="*/ 32 w 32"/>
                    <a:gd name="T15" fmla="*/ 8 h 48"/>
                    <a:gd name="T16" fmla="*/ 32 w 32"/>
                    <a:gd name="T17" fmla="*/ 24 h 48"/>
                    <a:gd name="T18" fmla="*/ 32 w 32"/>
                    <a:gd name="T19" fmla="*/ 24 h 48"/>
                    <a:gd name="T20" fmla="*/ 32 w 32"/>
                    <a:gd name="T21" fmla="*/ 40 h 48"/>
                    <a:gd name="T22" fmla="*/ 16 w 32"/>
                    <a:gd name="T23" fmla="*/ 4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48"/>
                    <a:gd name="T38" fmla="*/ 32 w 32"/>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48">
                      <a:moveTo>
                        <a:pt x="16" y="48"/>
                      </a:moveTo>
                      <a:lnTo>
                        <a:pt x="8" y="40"/>
                      </a:lnTo>
                      <a:lnTo>
                        <a:pt x="0" y="24"/>
                      </a:lnTo>
                      <a:lnTo>
                        <a:pt x="8" y="8"/>
                      </a:lnTo>
                      <a:lnTo>
                        <a:pt x="16" y="0"/>
                      </a:lnTo>
                      <a:lnTo>
                        <a:pt x="32" y="8"/>
                      </a:lnTo>
                      <a:lnTo>
                        <a:pt x="32" y="24"/>
                      </a:lnTo>
                      <a:lnTo>
                        <a:pt x="32" y="40"/>
                      </a:lnTo>
                      <a:lnTo>
                        <a:pt x="16"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45" name="Freeform 186"/>
                <p:cNvSpPr>
                  <a:spLocks/>
                </p:cNvSpPr>
                <p:nvPr/>
              </p:nvSpPr>
              <p:spPr bwMode="auto">
                <a:xfrm>
                  <a:off x="660" y="2352"/>
                  <a:ext cx="48" cy="40"/>
                </a:xfrm>
                <a:custGeom>
                  <a:avLst/>
                  <a:gdLst>
                    <a:gd name="T0" fmla="*/ 48 w 48"/>
                    <a:gd name="T1" fmla="*/ 32 h 40"/>
                    <a:gd name="T2" fmla="*/ 32 w 48"/>
                    <a:gd name="T3" fmla="*/ 40 h 40"/>
                    <a:gd name="T4" fmla="*/ 16 w 48"/>
                    <a:gd name="T5" fmla="*/ 24 h 40"/>
                    <a:gd name="T6" fmla="*/ 16 w 48"/>
                    <a:gd name="T7" fmla="*/ 24 h 40"/>
                    <a:gd name="T8" fmla="*/ 0 w 48"/>
                    <a:gd name="T9" fmla="*/ 16 h 40"/>
                    <a:gd name="T10" fmla="*/ 0 w 48"/>
                    <a:gd name="T11" fmla="*/ 0 h 40"/>
                    <a:gd name="T12" fmla="*/ 0 w 48"/>
                    <a:gd name="T13" fmla="*/ 0 h 40"/>
                    <a:gd name="T14" fmla="*/ 16 w 48"/>
                    <a:gd name="T15" fmla="*/ 0 h 40"/>
                    <a:gd name="T16" fmla="*/ 32 w 48"/>
                    <a:gd name="T17" fmla="*/ 8 h 40"/>
                    <a:gd name="T18" fmla="*/ 32 w 48"/>
                    <a:gd name="T19" fmla="*/ 8 h 40"/>
                    <a:gd name="T20" fmla="*/ 48 w 48"/>
                    <a:gd name="T21" fmla="*/ 24 h 40"/>
                    <a:gd name="T22" fmla="*/ 48 w 48"/>
                    <a:gd name="T23" fmla="*/ 32 h 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0"/>
                    <a:gd name="T38" fmla="*/ 48 w 48"/>
                    <a:gd name="T39" fmla="*/ 40 h 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0">
                      <a:moveTo>
                        <a:pt x="48" y="32"/>
                      </a:moveTo>
                      <a:lnTo>
                        <a:pt x="32" y="40"/>
                      </a:lnTo>
                      <a:lnTo>
                        <a:pt x="16" y="24"/>
                      </a:lnTo>
                      <a:lnTo>
                        <a:pt x="0" y="16"/>
                      </a:lnTo>
                      <a:lnTo>
                        <a:pt x="0" y="0"/>
                      </a:lnTo>
                      <a:lnTo>
                        <a:pt x="16" y="0"/>
                      </a:lnTo>
                      <a:lnTo>
                        <a:pt x="32" y="8"/>
                      </a:lnTo>
                      <a:lnTo>
                        <a:pt x="48" y="24"/>
                      </a:lnTo>
                      <a:lnTo>
                        <a:pt x="48" y="3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46" name="Freeform 187"/>
                <p:cNvSpPr>
                  <a:spLocks/>
                </p:cNvSpPr>
                <p:nvPr/>
              </p:nvSpPr>
              <p:spPr bwMode="auto">
                <a:xfrm>
                  <a:off x="892" y="2344"/>
                  <a:ext cx="48" cy="32"/>
                </a:xfrm>
                <a:custGeom>
                  <a:avLst/>
                  <a:gdLst>
                    <a:gd name="T0" fmla="*/ 0 w 48"/>
                    <a:gd name="T1" fmla="*/ 32 h 32"/>
                    <a:gd name="T2" fmla="*/ 0 w 48"/>
                    <a:gd name="T3" fmla="*/ 24 h 32"/>
                    <a:gd name="T4" fmla="*/ 8 w 48"/>
                    <a:gd name="T5" fmla="*/ 8 h 32"/>
                    <a:gd name="T6" fmla="*/ 8 w 48"/>
                    <a:gd name="T7" fmla="*/ 8 h 32"/>
                    <a:gd name="T8" fmla="*/ 32 w 48"/>
                    <a:gd name="T9" fmla="*/ 0 h 32"/>
                    <a:gd name="T10" fmla="*/ 48 w 48"/>
                    <a:gd name="T11" fmla="*/ 0 h 32"/>
                    <a:gd name="T12" fmla="*/ 48 w 48"/>
                    <a:gd name="T13" fmla="*/ 0 h 32"/>
                    <a:gd name="T14" fmla="*/ 48 w 48"/>
                    <a:gd name="T15" fmla="*/ 8 h 32"/>
                    <a:gd name="T16" fmla="*/ 32 w 48"/>
                    <a:gd name="T17" fmla="*/ 24 h 32"/>
                    <a:gd name="T18" fmla="*/ 32 w 48"/>
                    <a:gd name="T19" fmla="*/ 24 h 32"/>
                    <a:gd name="T20" fmla="*/ 16 w 48"/>
                    <a:gd name="T21" fmla="*/ 32 h 32"/>
                    <a:gd name="T22" fmla="*/ 0 w 48"/>
                    <a:gd name="T23" fmla="*/ 32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32"/>
                    <a:gd name="T38" fmla="*/ 48 w 48"/>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32">
                      <a:moveTo>
                        <a:pt x="0" y="32"/>
                      </a:moveTo>
                      <a:lnTo>
                        <a:pt x="0" y="24"/>
                      </a:lnTo>
                      <a:lnTo>
                        <a:pt x="8" y="8"/>
                      </a:lnTo>
                      <a:lnTo>
                        <a:pt x="32" y="0"/>
                      </a:lnTo>
                      <a:lnTo>
                        <a:pt x="48" y="0"/>
                      </a:lnTo>
                      <a:lnTo>
                        <a:pt x="48" y="8"/>
                      </a:lnTo>
                      <a:lnTo>
                        <a:pt x="32" y="24"/>
                      </a:lnTo>
                      <a:lnTo>
                        <a:pt x="16" y="32"/>
                      </a:lnTo>
                      <a:lnTo>
                        <a:pt x="0" y="3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47" name="Freeform 188"/>
                <p:cNvSpPr>
                  <a:spLocks/>
                </p:cNvSpPr>
                <p:nvPr/>
              </p:nvSpPr>
              <p:spPr bwMode="auto">
                <a:xfrm>
                  <a:off x="876" y="2400"/>
                  <a:ext cx="48" cy="24"/>
                </a:xfrm>
                <a:custGeom>
                  <a:avLst/>
                  <a:gdLst>
                    <a:gd name="T0" fmla="*/ 0 w 48"/>
                    <a:gd name="T1" fmla="*/ 24 h 24"/>
                    <a:gd name="T2" fmla="*/ 0 w 48"/>
                    <a:gd name="T3" fmla="*/ 8 h 24"/>
                    <a:gd name="T4" fmla="*/ 16 w 48"/>
                    <a:gd name="T5" fmla="*/ 0 h 24"/>
                    <a:gd name="T6" fmla="*/ 16 w 48"/>
                    <a:gd name="T7" fmla="*/ 0 h 24"/>
                    <a:gd name="T8" fmla="*/ 32 w 48"/>
                    <a:gd name="T9" fmla="*/ 0 h 24"/>
                    <a:gd name="T10" fmla="*/ 48 w 48"/>
                    <a:gd name="T11" fmla="*/ 8 h 24"/>
                    <a:gd name="T12" fmla="*/ 48 w 48"/>
                    <a:gd name="T13" fmla="*/ 8 h 24"/>
                    <a:gd name="T14" fmla="*/ 48 w 48"/>
                    <a:gd name="T15" fmla="*/ 16 h 24"/>
                    <a:gd name="T16" fmla="*/ 32 w 48"/>
                    <a:gd name="T17" fmla="*/ 24 h 24"/>
                    <a:gd name="T18" fmla="*/ 32 w 48"/>
                    <a:gd name="T19" fmla="*/ 24 h 24"/>
                    <a:gd name="T20" fmla="*/ 8 w 48"/>
                    <a:gd name="T21" fmla="*/ 24 h 24"/>
                    <a:gd name="T22" fmla="*/ 0 w 48"/>
                    <a:gd name="T23" fmla="*/ 24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24"/>
                    <a:gd name="T38" fmla="*/ 48 w 48"/>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24">
                      <a:moveTo>
                        <a:pt x="0" y="24"/>
                      </a:moveTo>
                      <a:lnTo>
                        <a:pt x="0" y="8"/>
                      </a:lnTo>
                      <a:lnTo>
                        <a:pt x="16" y="0"/>
                      </a:lnTo>
                      <a:lnTo>
                        <a:pt x="32" y="0"/>
                      </a:lnTo>
                      <a:lnTo>
                        <a:pt x="48" y="8"/>
                      </a:lnTo>
                      <a:lnTo>
                        <a:pt x="48" y="16"/>
                      </a:lnTo>
                      <a:lnTo>
                        <a:pt x="32" y="24"/>
                      </a:lnTo>
                      <a:lnTo>
                        <a:pt x="8" y="24"/>
                      </a:lnTo>
                      <a:lnTo>
                        <a:pt x="0" y="24"/>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48" name="Freeform 189"/>
                <p:cNvSpPr>
                  <a:spLocks/>
                </p:cNvSpPr>
                <p:nvPr/>
              </p:nvSpPr>
              <p:spPr bwMode="auto">
                <a:xfrm>
                  <a:off x="660" y="2480"/>
                  <a:ext cx="48" cy="24"/>
                </a:xfrm>
                <a:custGeom>
                  <a:avLst/>
                  <a:gdLst>
                    <a:gd name="T0" fmla="*/ 0 w 48"/>
                    <a:gd name="T1" fmla="*/ 16 h 24"/>
                    <a:gd name="T2" fmla="*/ 0 w 48"/>
                    <a:gd name="T3" fmla="*/ 8 h 24"/>
                    <a:gd name="T4" fmla="*/ 16 w 48"/>
                    <a:gd name="T5" fmla="*/ 0 h 24"/>
                    <a:gd name="T6" fmla="*/ 16 w 48"/>
                    <a:gd name="T7" fmla="*/ 0 h 24"/>
                    <a:gd name="T8" fmla="*/ 40 w 48"/>
                    <a:gd name="T9" fmla="*/ 0 h 24"/>
                    <a:gd name="T10" fmla="*/ 48 w 48"/>
                    <a:gd name="T11" fmla="*/ 0 h 24"/>
                    <a:gd name="T12" fmla="*/ 48 w 48"/>
                    <a:gd name="T13" fmla="*/ 0 h 24"/>
                    <a:gd name="T14" fmla="*/ 48 w 48"/>
                    <a:gd name="T15" fmla="*/ 16 h 24"/>
                    <a:gd name="T16" fmla="*/ 32 w 48"/>
                    <a:gd name="T17" fmla="*/ 24 h 24"/>
                    <a:gd name="T18" fmla="*/ 32 w 48"/>
                    <a:gd name="T19" fmla="*/ 24 h 24"/>
                    <a:gd name="T20" fmla="*/ 8 w 48"/>
                    <a:gd name="T21" fmla="*/ 24 h 24"/>
                    <a:gd name="T22" fmla="*/ 0 w 48"/>
                    <a:gd name="T23" fmla="*/ 16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24"/>
                    <a:gd name="T38" fmla="*/ 48 w 48"/>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24">
                      <a:moveTo>
                        <a:pt x="0" y="16"/>
                      </a:moveTo>
                      <a:lnTo>
                        <a:pt x="0" y="8"/>
                      </a:lnTo>
                      <a:lnTo>
                        <a:pt x="16" y="0"/>
                      </a:lnTo>
                      <a:lnTo>
                        <a:pt x="40" y="0"/>
                      </a:lnTo>
                      <a:lnTo>
                        <a:pt x="48" y="0"/>
                      </a:lnTo>
                      <a:lnTo>
                        <a:pt x="48" y="16"/>
                      </a:lnTo>
                      <a:lnTo>
                        <a:pt x="32" y="24"/>
                      </a:lnTo>
                      <a:lnTo>
                        <a:pt x="8" y="24"/>
                      </a:lnTo>
                      <a:lnTo>
                        <a:pt x="0"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49" name="Freeform 190"/>
                <p:cNvSpPr>
                  <a:spLocks/>
                </p:cNvSpPr>
                <p:nvPr/>
              </p:nvSpPr>
              <p:spPr bwMode="auto">
                <a:xfrm>
                  <a:off x="732" y="2456"/>
                  <a:ext cx="48" cy="40"/>
                </a:xfrm>
                <a:custGeom>
                  <a:avLst/>
                  <a:gdLst>
                    <a:gd name="T0" fmla="*/ 8 w 48"/>
                    <a:gd name="T1" fmla="*/ 40 h 40"/>
                    <a:gd name="T2" fmla="*/ 0 w 48"/>
                    <a:gd name="T3" fmla="*/ 24 h 40"/>
                    <a:gd name="T4" fmla="*/ 16 w 48"/>
                    <a:gd name="T5" fmla="*/ 16 h 40"/>
                    <a:gd name="T6" fmla="*/ 16 w 48"/>
                    <a:gd name="T7" fmla="*/ 16 h 40"/>
                    <a:gd name="T8" fmla="*/ 32 w 48"/>
                    <a:gd name="T9" fmla="*/ 0 h 40"/>
                    <a:gd name="T10" fmla="*/ 48 w 48"/>
                    <a:gd name="T11" fmla="*/ 8 h 40"/>
                    <a:gd name="T12" fmla="*/ 48 w 48"/>
                    <a:gd name="T13" fmla="*/ 8 h 40"/>
                    <a:gd name="T14" fmla="*/ 48 w 48"/>
                    <a:gd name="T15" fmla="*/ 16 h 40"/>
                    <a:gd name="T16" fmla="*/ 40 w 48"/>
                    <a:gd name="T17" fmla="*/ 32 h 40"/>
                    <a:gd name="T18" fmla="*/ 40 w 48"/>
                    <a:gd name="T19" fmla="*/ 32 h 40"/>
                    <a:gd name="T20" fmla="*/ 16 w 48"/>
                    <a:gd name="T21" fmla="*/ 40 h 40"/>
                    <a:gd name="T22" fmla="*/ 8 w 48"/>
                    <a:gd name="T23" fmla="*/ 40 h 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0"/>
                    <a:gd name="T38" fmla="*/ 48 w 48"/>
                    <a:gd name="T39" fmla="*/ 40 h 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0">
                      <a:moveTo>
                        <a:pt x="8" y="40"/>
                      </a:moveTo>
                      <a:lnTo>
                        <a:pt x="0" y="24"/>
                      </a:lnTo>
                      <a:lnTo>
                        <a:pt x="16" y="16"/>
                      </a:lnTo>
                      <a:lnTo>
                        <a:pt x="32" y="0"/>
                      </a:lnTo>
                      <a:lnTo>
                        <a:pt x="48" y="8"/>
                      </a:lnTo>
                      <a:lnTo>
                        <a:pt x="48" y="16"/>
                      </a:lnTo>
                      <a:lnTo>
                        <a:pt x="40" y="32"/>
                      </a:lnTo>
                      <a:lnTo>
                        <a:pt x="16" y="40"/>
                      </a:lnTo>
                      <a:lnTo>
                        <a:pt x="8" y="4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50" name="Freeform 191"/>
                <p:cNvSpPr>
                  <a:spLocks/>
                </p:cNvSpPr>
                <p:nvPr/>
              </p:nvSpPr>
              <p:spPr bwMode="auto">
                <a:xfrm>
                  <a:off x="924" y="2472"/>
                  <a:ext cx="56" cy="32"/>
                </a:xfrm>
                <a:custGeom>
                  <a:avLst/>
                  <a:gdLst>
                    <a:gd name="T0" fmla="*/ 0 w 56"/>
                    <a:gd name="T1" fmla="*/ 8 h 32"/>
                    <a:gd name="T2" fmla="*/ 16 w 56"/>
                    <a:gd name="T3" fmla="*/ 0 h 32"/>
                    <a:gd name="T4" fmla="*/ 32 w 56"/>
                    <a:gd name="T5" fmla="*/ 8 h 32"/>
                    <a:gd name="T6" fmla="*/ 32 w 56"/>
                    <a:gd name="T7" fmla="*/ 8 h 32"/>
                    <a:gd name="T8" fmla="*/ 56 w 56"/>
                    <a:gd name="T9" fmla="*/ 16 h 32"/>
                    <a:gd name="T10" fmla="*/ 56 w 56"/>
                    <a:gd name="T11" fmla="*/ 24 h 32"/>
                    <a:gd name="T12" fmla="*/ 56 w 56"/>
                    <a:gd name="T13" fmla="*/ 24 h 32"/>
                    <a:gd name="T14" fmla="*/ 48 w 56"/>
                    <a:gd name="T15" fmla="*/ 32 h 32"/>
                    <a:gd name="T16" fmla="*/ 24 w 56"/>
                    <a:gd name="T17" fmla="*/ 24 h 32"/>
                    <a:gd name="T18" fmla="*/ 24 w 56"/>
                    <a:gd name="T19" fmla="*/ 24 h 32"/>
                    <a:gd name="T20" fmla="*/ 0 w 56"/>
                    <a:gd name="T21" fmla="*/ 16 h 32"/>
                    <a:gd name="T22" fmla="*/ 0 w 56"/>
                    <a:gd name="T23" fmla="*/ 8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6"/>
                    <a:gd name="T37" fmla="*/ 0 h 32"/>
                    <a:gd name="T38" fmla="*/ 56 w 56"/>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6" h="32">
                      <a:moveTo>
                        <a:pt x="0" y="8"/>
                      </a:moveTo>
                      <a:lnTo>
                        <a:pt x="16" y="0"/>
                      </a:lnTo>
                      <a:lnTo>
                        <a:pt x="32" y="8"/>
                      </a:lnTo>
                      <a:lnTo>
                        <a:pt x="56" y="16"/>
                      </a:lnTo>
                      <a:lnTo>
                        <a:pt x="56" y="24"/>
                      </a:lnTo>
                      <a:lnTo>
                        <a:pt x="48" y="32"/>
                      </a:lnTo>
                      <a:lnTo>
                        <a:pt x="24" y="24"/>
                      </a:lnTo>
                      <a:lnTo>
                        <a:pt x="0"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51" name="Freeform 192"/>
                <p:cNvSpPr>
                  <a:spLocks/>
                </p:cNvSpPr>
                <p:nvPr/>
              </p:nvSpPr>
              <p:spPr bwMode="auto">
                <a:xfrm>
                  <a:off x="636" y="2392"/>
                  <a:ext cx="64" cy="32"/>
                </a:xfrm>
                <a:custGeom>
                  <a:avLst/>
                  <a:gdLst>
                    <a:gd name="T0" fmla="*/ 0 w 64"/>
                    <a:gd name="T1" fmla="*/ 8 h 32"/>
                    <a:gd name="T2" fmla="*/ 16 w 64"/>
                    <a:gd name="T3" fmla="*/ 0 h 32"/>
                    <a:gd name="T4" fmla="*/ 40 w 64"/>
                    <a:gd name="T5" fmla="*/ 8 h 32"/>
                    <a:gd name="T6" fmla="*/ 40 w 64"/>
                    <a:gd name="T7" fmla="*/ 8 h 32"/>
                    <a:gd name="T8" fmla="*/ 56 w 64"/>
                    <a:gd name="T9" fmla="*/ 16 h 32"/>
                    <a:gd name="T10" fmla="*/ 64 w 64"/>
                    <a:gd name="T11" fmla="*/ 24 h 32"/>
                    <a:gd name="T12" fmla="*/ 64 w 64"/>
                    <a:gd name="T13" fmla="*/ 24 h 32"/>
                    <a:gd name="T14" fmla="*/ 48 w 64"/>
                    <a:gd name="T15" fmla="*/ 32 h 32"/>
                    <a:gd name="T16" fmla="*/ 24 w 64"/>
                    <a:gd name="T17" fmla="*/ 32 h 32"/>
                    <a:gd name="T18" fmla="*/ 24 w 64"/>
                    <a:gd name="T19" fmla="*/ 32 h 32"/>
                    <a:gd name="T20" fmla="*/ 8 w 64"/>
                    <a:gd name="T21" fmla="*/ 16 h 32"/>
                    <a:gd name="T22" fmla="*/ 0 w 64"/>
                    <a:gd name="T23" fmla="*/ 8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
                    <a:gd name="T37" fmla="*/ 0 h 32"/>
                    <a:gd name="T38" fmla="*/ 64 w 64"/>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 h="32">
                      <a:moveTo>
                        <a:pt x="0" y="8"/>
                      </a:moveTo>
                      <a:lnTo>
                        <a:pt x="16" y="0"/>
                      </a:lnTo>
                      <a:lnTo>
                        <a:pt x="40" y="8"/>
                      </a:lnTo>
                      <a:lnTo>
                        <a:pt x="56" y="16"/>
                      </a:lnTo>
                      <a:lnTo>
                        <a:pt x="64" y="24"/>
                      </a:lnTo>
                      <a:lnTo>
                        <a:pt x="48" y="32"/>
                      </a:lnTo>
                      <a:lnTo>
                        <a:pt x="24" y="32"/>
                      </a:lnTo>
                      <a:lnTo>
                        <a:pt x="8"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52" name="Freeform 193"/>
                <p:cNvSpPr>
                  <a:spLocks/>
                </p:cNvSpPr>
                <p:nvPr/>
              </p:nvSpPr>
              <p:spPr bwMode="auto">
                <a:xfrm>
                  <a:off x="716" y="2320"/>
                  <a:ext cx="40" cy="48"/>
                </a:xfrm>
                <a:custGeom>
                  <a:avLst/>
                  <a:gdLst>
                    <a:gd name="T0" fmla="*/ 8 w 40"/>
                    <a:gd name="T1" fmla="*/ 0 h 48"/>
                    <a:gd name="T2" fmla="*/ 24 w 40"/>
                    <a:gd name="T3" fmla="*/ 0 h 48"/>
                    <a:gd name="T4" fmla="*/ 32 w 40"/>
                    <a:gd name="T5" fmla="*/ 16 h 48"/>
                    <a:gd name="T6" fmla="*/ 32 w 40"/>
                    <a:gd name="T7" fmla="*/ 16 h 48"/>
                    <a:gd name="T8" fmla="*/ 40 w 40"/>
                    <a:gd name="T9" fmla="*/ 40 h 48"/>
                    <a:gd name="T10" fmla="*/ 32 w 40"/>
                    <a:gd name="T11" fmla="*/ 48 h 48"/>
                    <a:gd name="T12" fmla="*/ 32 w 40"/>
                    <a:gd name="T13" fmla="*/ 48 h 48"/>
                    <a:gd name="T14" fmla="*/ 16 w 40"/>
                    <a:gd name="T15" fmla="*/ 40 h 48"/>
                    <a:gd name="T16" fmla="*/ 8 w 40"/>
                    <a:gd name="T17" fmla="*/ 24 h 48"/>
                    <a:gd name="T18" fmla="*/ 8 w 40"/>
                    <a:gd name="T19" fmla="*/ 24 h 48"/>
                    <a:gd name="T20" fmla="*/ 0 w 40"/>
                    <a:gd name="T21" fmla="*/ 8 h 48"/>
                    <a:gd name="T22" fmla="*/ 8 w 40"/>
                    <a:gd name="T23" fmla="*/ 0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8"/>
                    <a:gd name="T38" fmla="*/ 40 w 40"/>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8">
                      <a:moveTo>
                        <a:pt x="8" y="0"/>
                      </a:moveTo>
                      <a:lnTo>
                        <a:pt x="24" y="0"/>
                      </a:lnTo>
                      <a:lnTo>
                        <a:pt x="32" y="16"/>
                      </a:lnTo>
                      <a:lnTo>
                        <a:pt x="40" y="40"/>
                      </a:lnTo>
                      <a:lnTo>
                        <a:pt x="32" y="48"/>
                      </a:lnTo>
                      <a:lnTo>
                        <a:pt x="16" y="40"/>
                      </a:lnTo>
                      <a:lnTo>
                        <a:pt x="8" y="24"/>
                      </a:lnTo>
                      <a:lnTo>
                        <a:pt x="0" y="8"/>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53" name="Freeform 194"/>
                <p:cNvSpPr>
                  <a:spLocks/>
                </p:cNvSpPr>
                <p:nvPr/>
              </p:nvSpPr>
              <p:spPr bwMode="auto">
                <a:xfrm>
                  <a:off x="820" y="2480"/>
                  <a:ext cx="40" cy="40"/>
                </a:xfrm>
                <a:custGeom>
                  <a:avLst/>
                  <a:gdLst>
                    <a:gd name="T0" fmla="*/ 8 w 40"/>
                    <a:gd name="T1" fmla="*/ 0 h 40"/>
                    <a:gd name="T2" fmla="*/ 24 w 40"/>
                    <a:gd name="T3" fmla="*/ 0 h 40"/>
                    <a:gd name="T4" fmla="*/ 40 w 40"/>
                    <a:gd name="T5" fmla="*/ 16 h 40"/>
                    <a:gd name="T6" fmla="*/ 40 w 40"/>
                    <a:gd name="T7" fmla="*/ 16 h 40"/>
                    <a:gd name="T8" fmla="*/ 40 w 40"/>
                    <a:gd name="T9" fmla="*/ 32 h 40"/>
                    <a:gd name="T10" fmla="*/ 32 w 40"/>
                    <a:gd name="T11" fmla="*/ 40 h 40"/>
                    <a:gd name="T12" fmla="*/ 32 w 40"/>
                    <a:gd name="T13" fmla="*/ 40 h 40"/>
                    <a:gd name="T14" fmla="*/ 24 w 40"/>
                    <a:gd name="T15" fmla="*/ 40 h 40"/>
                    <a:gd name="T16" fmla="*/ 8 w 40"/>
                    <a:gd name="T17" fmla="*/ 24 h 40"/>
                    <a:gd name="T18" fmla="*/ 8 w 40"/>
                    <a:gd name="T19" fmla="*/ 24 h 40"/>
                    <a:gd name="T20" fmla="*/ 0 w 40"/>
                    <a:gd name="T21" fmla="*/ 8 h 40"/>
                    <a:gd name="T22" fmla="*/ 8 w 40"/>
                    <a:gd name="T23" fmla="*/ 0 h 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0"/>
                    <a:gd name="T38" fmla="*/ 40 w 40"/>
                    <a:gd name="T39" fmla="*/ 40 h 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0">
                      <a:moveTo>
                        <a:pt x="8" y="0"/>
                      </a:moveTo>
                      <a:lnTo>
                        <a:pt x="24" y="0"/>
                      </a:lnTo>
                      <a:lnTo>
                        <a:pt x="40" y="16"/>
                      </a:lnTo>
                      <a:lnTo>
                        <a:pt x="40" y="32"/>
                      </a:lnTo>
                      <a:lnTo>
                        <a:pt x="32" y="40"/>
                      </a:lnTo>
                      <a:lnTo>
                        <a:pt x="24" y="40"/>
                      </a:lnTo>
                      <a:lnTo>
                        <a:pt x="8" y="24"/>
                      </a:lnTo>
                      <a:lnTo>
                        <a:pt x="0" y="8"/>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54" name="Freeform 195"/>
                <p:cNvSpPr>
                  <a:spLocks/>
                </p:cNvSpPr>
                <p:nvPr/>
              </p:nvSpPr>
              <p:spPr bwMode="auto">
                <a:xfrm>
                  <a:off x="836" y="2320"/>
                  <a:ext cx="40" cy="48"/>
                </a:xfrm>
                <a:custGeom>
                  <a:avLst/>
                  <a:gdLst>
                    <a:gd name="T0" fmla="*/ 32 w 40"/>
                    <a:gd name="T1" fmla="*/ 0 h 48"/>
                    <a:gd name="T2" fmla="*/ 40 w 40"/>
                    <a:gd name="T3" fmla="*/ 8 h 48"/>
                    <a:gd name="T4" fmla="*/ 40 w 40"/>
                    <a:gd name="T5" fmla="*/ 24 h 48"/>
                    <a:gd name="T6" fmla="*/ 40 w 40"/>
                    <a:gd name="T7" fmla="*/ 24 h 48"/>
                    <a:gd name="T8" fmla="*/ 24 w 40"/>
                    <a:gd name="T9" fmla="*/ 40 h 48"/>
                    <a:gd name="T10" fmla="*/ 8 w 40"/>
                    <a:gd name="T11" fmla="*/ 48 h 48"/>
                    <a:gd name="T12" fmla="*/ 8 w 40"/>
                    <a:gd name="T13" fmla="*/ 48 h 48"/>
                    <a:gd name="T14" fmla="*/ 0 w 40"/>
                    <a:gd name="T15" fmla="*/ 32 h 48"/>
                    <a:gd name="T16" fmla="*/ 8 w 40"/>
                    <a:gd name="T17" fmla="*/ 16 h 48"/>
                    <a:gd name="T18" fmla="*/ 8 w 40"/>
                    <a:gd name="T19" fmla="*/ 16 h 48"/>
                    <a:gd name="T20" fmla="*/ 24 w 40"/>
                    <a:gd name="T21" fmla="*/ 0 h 48"/>
                    <a:gd name="T22" fmla="*/ 32 w 40"/>
                    <a:gd name="T23" fmla="*/ 0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8"/>
                    <a:gd name="T38" fmla="*/ 40 w 40"/>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8">
                      <a:moveTo>
                        <a:pt x="32" y="0"/>
                      </a:moveTo>
                      <a:lnTo>
                        <a:pt x="40" y="8"/>
                      </a:lnTo>
                      <a:lnTo>
                        <a:pt x="40" y="24"/>
                      </a:lnTo>
                      <a:lnTo>
                        <a:pt x="24" y="40"/>
                      </a:lnTo>
                      <a:lnTo>
                        <a:pt x="8" y="48"/>
                      </a:lnTo>
                      <a:lnTo>
                        <a:pt x="0" y="32"/>
                      </a:lnTo>
                      <a:lnTo>
                        <a:pt x="8" y="16"/>
                      </a:lnTo>
                      <a:lnTo>
                        <a:pt x="24" y="0"/>
                      </a:lnTo>
                      <a:lnTo>
                        <a:pt x="32"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55" name="Freeform 196"/>
                <p:cNvSpPr>
                  <a:spLocks/>
                </p:cNvSpPr>
                <p:nvPr/>
              </p:nvSpPr>
              <p:spPr bwMode="auto">
                <a:xfrm>
                  <a:off x="732" y="2504"/>
                  <a:ext cx="40" cy="48"/>
                </a:xfrm>
                <a:custGeom>
                  <a:avLst/>
                  <a:gdLst>
                    <a:gd name="T0" fmla="*/ 32 w 40"/>
                    <a:gd name="T1" fmla="*/ 0 h 48"/>
                    <a:gd name="T2" fmla="*/ 40 w 40"/>
                    <a:gd name="T3" fmla="*/ 8 h 48"/>
                    <a:gd name="T4" fmla="*/ 32 w 40"/>
                    <a:gd name="T5" fmla="*/ 32 h 48"/>
                    <a:gd name="T6" fmla="*/ 32 w 40"/>
                    <a:gd name="T7" fmla="*/ 32 h 48"/>
                    <a:gd name="T8" fmla="*/ 24 w 40"/>
                    <a:gd name="T9" fmla="*/ 40 h 48"/>
                    <a:gd name="T10" fmla="*/ 8 w 40"/>
                    <a:gd name="T11" fmla="*/ 48 h 48"/>
                    <a:gd name="T12" fmla="*/ 8 w 40"/>
                    <a:gd name="T13" fmla="*/ 48 h 48"/>
                    <a:gd name="T14" fmla="*/ 0 w 40"/>
                    <a:gd name="T15" fmla="*/ 40 h 48"/>
                    <a:gd name="T16" fmla="*/ 8 w 40"/>
                    <a:gd name="T17" fmla="*/ 16 h 48"/>
                    <a:gd name="T18" fmla="*/ 8 w 40"/>
                    <a:gd name="T19" fmla="*/ 16 h 48"/>
                    <a:gd name="T20" fmla="*/ 16 w 40"/>
                    <a:gd name="T21" fmla="*/ 8 h 48"/>
                    <a:gd name="T22" fmla="*/ 32 w 40"/>
                    <a:gd name="T23" fmla="*/ 0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8"/>
                    <a:gd name="T38" fmla="*/ 40 w 40"/>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8">
                      <a:moveTo>
                        <a:pt x="32" y="0"/>
                      </a:moveTo>
                      <a:lnTo>
                        <a:pt x="40" y="8"/>
                      </a:lnTo>
                      <a:lnTo>
                        <a:pt x="32" y="32"/>
                      </a:lnTo>
                      <a:lnTo>
                        <a:pt x="24" y="40"/>
                      </a:lnTo>
                      <a:lnTo>
                        <a:pt x="8" y="48"/>
                      </a:lnTo>
                      <a:lnTo>
                        <a:pt x="0" y="40"/>
                      </a:lnTo>
                      <a:lnTo>
                        <a:pt x="8" y="16"/>
                      </a:lnTo>
                      <a:lnTo>
                        <a:pt x="16" y="8"/>
                      </a:lnTo>
                      <a:lnTo>
                        <a:pt x="32"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sp>
          <p:nvSpPr>
            <p:cNvPr id="37335" name="Text Box 197"/>
            <p:cNvSpPr txBox="1">
              <a:spLocks noChangeArrowheads="1"/>
            </p:cNvSpPr>
            <p:nvPr/>
          </p:nvSpPr>
          <p:spPr bwMode="auto">
            <a:xfrm>
              <a:off x="1287" y="1390"/>
              <a:ext cx="757" cy="233"/>
            </a:xfrm>
            <a:prstGeom prst="rect">
              <a:avLst/>
            </a:prstGeom>
            <a:noFill/>
            <a:ln w="19050">
              <a:noFill/>
              <a:miter lim="800000"/>
              <a:headEnd/>
              <a:tailEnd/>
            </a:ln>
          </p:spPr>
          <p:txBody>
            <a:bodyPr wrap="none" anchor="ctr">
              <a:prstTxWarp prst="textNoShape">
                <a:avLst/>
              </a:prstTxWarp>
              <a:spAutoFit/>
            </a:bodyPr>
            <a:lstStyle/>
            <a:p>
              <a:r>
                <a:rPr lang="tr-TR" dirty="0" err="1">
                  <a:solidFill>
                    <a:srgbClr val="000000"/>
                  </a:solidFill>
                  <a:latin typeface="Arial"/>
                  <a:ea typeface="ＭＳ Ｐゴシック" charset="-128"/>
                  <a:cs typeface="ＭＳ Ｐゴシック" charset="-128"/>
                </a:rPr>
                <a:t>Trombosit</a:t>
              </a:r>
              <a:endParaRPr lang="en-US" dirty="0">
                <a:solidFill>
                  <a:srgbClr val="000000"/>
                </a:solidFill>
                <a:latin typeface="Arial"/>
                <a:ea typeface="ＭＳ Ｐゴシック" charset="-128"/>
                <a:cs typeface="ＭＳ Ｐゴシック" charset="-128"/>
              </a:endParaRPr>
            </a:p>
          </p:txBody>
        </p:sp>
      </p:grpSp>
      <p:grpSp>
        <p:nvGrpSpPr>
          <p:cNvPr id="36868" name="Group 198"/>
          <p:cNvGrpSpPr>
            <a:grpSpLocks/>
          </p:cNvGrpSpPr>
          <p:nvPr/>
        </p:nvGrpSpPr>
        <p:grpSpPr bwMode="auto">
          <a:xfrm>
            <a:off x="5106990" y="2593261"/>
            <a:ext cx="1196975" cy="798513"/>
            <a:chOff x="2283" y="1390"/>
            <a:chExt cx="754" cy="503"/>
          </a:xfrm>
        </p:grpSpPr>
        <p:grpSp>
          <p:nvGrpSpPr>
            <p:cNvPr id="36869" name="Group 199"/>
            <p:cNvGrpSpPr>
              <a:grpSpLocks/>
            </p:cNvGrpSpPr>
            <p:nvPr/>
          </p:nvGrpSpPr>
          <p:grpSpPr bwMode="auto">
            <a:xfrm>
              <a:off x="2631" y="1755"/>
              <a:ext cx="274" cy="138"/>
              <a:chOff x="1536" y="3120"/>
              <a:chExt cx="274" cy="138"/>
            </a:xfrm>
          </p:grpSpPr>
          <p:grpSp>
            <p:nvGrpSpPr>
              <p:cNvPr id="36870" name="Group 200"/>
              <p:cNvGrpSpPr>
                <a:grpSpLocks/>
              </p:cNvGrpSpPr>
              <p:nvPr/>
            </p:nvGrpSpPr>
            <p:grpSpPr bwMode="auto">
              <a:xfrm rot="625620">
                <a:off x="1536" y="3120"/>
                <a:ext cx="274" cy="138"/>
                <a:chOff x="1550" y="3072"/>
                <a:chExt cx="274" cy="138"/>
              </a:xfrm>
            </p:grpSpPr>
            <p:sp>
              <p:nvSpPr>
                <p:cNvPr id="37331" name="Freeform 201"/>
                <p:cNvSpPr>
                  <a:spLocks/>
                </p:cNvSpPr>
                <p:nvPr/>
              </p:nvSpPr>
              <p:spPr bwMode="auto">
                <a:xfrm>
                  <a:off x="1632" y="3120"/>
                  <a:ext cx="137" cy="25"/>
                </a:xfrm>
                <a:custGeom>
                  <a:avLst/>
                  <a:gdLst>
                    <a:gd name="T0" fmla="*/ 137 w 137"/>
                    <a:gd name="T1" fmla="*/ 0 h 25"/>
                    <a:gd name="T2" fmla="*/ 0 w 137"/>
                    <a:gd name="T3" fmla="*/ 25 h 25"/>
                    <a:gd name="T4" fmla="*/ 0 60000 65536"/>
                    <a:gd name="T5" fmla="*/ 0 60000 65536"/>
                    <a:gd name="T6" fmla="*/ 0 w 137"/>
                    <a:gd name="T7" fmla="*/ 0 h 25"/>
                    <a:gd name="T8" fmla="*/ 137 w 137"/>
                    <a:gd name="T9" fmla="*/ 25 h 25"/>
                  </a:gdLst>
                  <a:ahLst/>
                  <a:cxnLst>
                    <a:cxn ang="T4">
                      <a:pos x="T0" y="T1"/>
                    </a:cxn>
                    <a:cxn ang="T5">
                      <a:pos x="T2" y="T3"/>
                    </a:cxn>
                  </a:cxnLst>
                  <a:rect l="T6" t="T7" r="T8" b="T9"/>
                  <a:pathLst>
                    <a:path w="137" h="25">
                      <a:moveTo>
                        <a:pt x="137" y="0"/>
                      </a:moveTo>
                      <a:cubicBezTo>
                        <a:pt x="87" y="7"/>
                        <a:pt x="22" y="20"/>
                        <a:pt x="0" y="25"/>
                      </a:cubicBezTo>
                    </a:path>
                  </a:pathLst>
                </a:custGeom>
                <a:noFill/>
                <a:ln w="38100">
                  <a:solidFill>
                    <a:schemeClr val="tx1"/>
                  </a:solidFill>
                  <a:round/>
                  <a:headEnd/>
                  <a:tailEnd/>
                </a:ln>
              </p:spPr>
              <p:txBody>
                <a:bodyPr wrap="none" anchor="ct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32" name="Freeform 202"/>
                <p:cNvSpPr>
                  <a:spLocks/>
                </p:cNvSpPr>
                <p:nvPr/>
              </p:nvSpPr>
              <p:spPr bwMode="auto">
                <a:xfrm rot="20238998" flipH="1">
                  <a:off x="1550" y="3114"/>
                  <a:ext cx="96" cy="96"/>
                </a:xfrm>
                <a:custGeom>
                  <a:avLst/>
                  <a:gdLst>
                    <a:gd name="T0" fmla="*/ 1610612736 w 48"/>
                    <a:gd name="T1" fmla="*/ 805306368 h 48"/>
                    <a:gd name="T2" fmla="*/ 1342177280 w 48"/>
                    <a:gd name="T3" fmla="*/ 1342177280 h 48"/>
                    <a:gd name="T4" fmla="*/ 536870912 w 48"/>
                    <a:gd name="T5" fmla="*/ 1610612736 h 48"/>
                    <a:gd name="T6" fmla="*/ 536870912 w 48"/>
                    <a:gd name="T7" fmla="*/ 1610612736 h 48"/>
                    <a:gd name="T8" fmla="*/ 0 w 48"/>
                    <a:gd name="T9" fmla="*/ 1342177280 h 48"/>
                    <a:gd name="T10" fmla="*/ 0 w 48"/>
                    <a:gd name="T11" fmla="*/ 805306368 h 48"/>
                    <a:gd name="T12" fmla="*/ 0 w 48"/>
                    <a:gd name="T13" fmla="*/ 805306368 h 48"/>
                    <a:gd name="T14" fmla="*/ 268435456 w 48"/>
                    <a:gd name="T15" fmla="*/ 0 h 48"/>
                    <a:gd name="T16" fmla="*/ 805306368 w 48"/>
                    <a:gd name="T17" fmla="*/ 0 h 48"/>
                    <a:gd name="T18" fmla="*/ 805306368 w 48"/>
                    <a:gd name="T19" fmla="*/ 0 h 48"/>
                    <a:gd name="T20" fmla="*/ 1342177280 w 48"/>
                    <a:gd name="T21" fmla="*/ 268435456 h 48"/>
                    <a:gd name="T22" fmla="*/ 1610612736 w 48"/>
                    <a:gd name="T23" fmla="*/ 80530636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16" y="48"/>
                      </a:lnTo>
                      <a:lnTo>
                        <a:pt x="0" y="40"/>
                      </a:lnTo>
                      <a:lnTo>
                        <a:pt x="0" y="24"/>
                      </a:lnTo>
                      <a:lnTo>
                        <a:pt x="8" y="0"/>
                      </a:lnTo>
                      <a:lnTo>
                        <a:pt x="24" y="0"/>
                      </a:lnTo>
                      <a:lnTo>
                        <a:pt x="40" y="8"/>
                      </a:lnTo>
                      <a:lnTo>
                        <a:pt x="48" y="24"/>
                      </a:lnTo>
                      <a:close/>
                    </a:path>
                  </a:pathLst>
                </a:custGeom>
                <a:solidFill>
                  <a:srgbClr val="33CC33"/>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33" name="Freeform 203"/>
                <p:cNvSpPr>
                  <a:spLocks/>
                </p:cNvSpPr>
                <p:nvPr/>
              </p:nvSpPr>
              <p:spPr bwMode="auto">
                <a:xfrm rot="20238998" flipH="1">
                  <a:off x="1728" y="3072"/>
                  <a:ext cx="96" cy="96"/>
                </a:xfrm>
                <a:custGeom>
                  <a:avLst/>
                  <a:gdLst>
                    <a:gd name="T0" fmla="*/ 1610612736 w 48"/>
                    <a:gd name="T1" fmla="*/ 805306368 h 48"/>
                    <a:gd name="T2" fmla="*/ 1342177280 w 48"/>
                    <a:gd name="T3" fmla="*/ 1342177280 h 48"/>
                    <a:gd name="T4" fmla="*/ 805306368 w 48"/>
                    <a:gd name="T5" fmla="*/ 1610612736 h 48"/>
                    <a:gd name="T6" fmla="*/ 805306368 w 48"/>
                    <a:gd name="T7" fmla="*/ 1610612736 h 48"/>
                    <a:gd name="T8" fmla="*/ 268435456 w 48"/>
                    <a:gd name="T9" fmla="*/ 1342177280 h 48"/>
                    <a:gd name="T10" fmla="*/ 0 w 48"/>
                    <a:gd name="T11" fmla="*/ 805306368 h 48"/>
                    <a:gd name="T12" fmla="*/ 0 w 48"/>
                    <a:gd name="T13" fmla="*/ 805306368 h 48"/>
                    <a:gd name="T14" fmla="*/ 268435456 w 48"/>
                    <a:gd name="T15" fmla="*/ 0 h 48"/>
                    <a:gd name="T16" fmla="*/ 1073741824 w 48"/>
                    <a:gd name="T17" fmla="*/ 0 h 48"/>
                    <a:gd name="T18" fmla="*/ 1073741824 w 48"/>
                    <a:gd name="T19" fmla="*/ 0 h 48"/>
                    <a:gd name="T20" fmla="*/ 1610612736 w 48"/>
                    <a:gd name="T21" fmla="*/ 268435456 h 48"/>
                    <a:gd name="T22" fmla="*/ 1610612736 w 48"/>
                    <a:gd name="T23" fmla="*/ 80530636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24" y="48"/>
                      </a:lnTo>
                      <a:lnTo>
                        <a:pt x="8" y="40"/>
                      </a:lnTo>
                      <a:lnTo>
                        <a:pt x="0" y="24"/>
                      </a:lnTo>
                      <a:lnTo>
                        <a:pt x="8" y="0"/>
                      </a:lnTo>
                      <a:lnTo>
                        <a:pt x="32" y="0"/>
                      </a:lnTo>
                      <a:lnTo>
                        <a:pt x="48" y="8"/>
                      </a:lnTo>
                      <a:lnTo>
                        <a:pt x="48" y="24"/>
                      </a:lnTo>
                      <a:close/>
                    </a:path>
                  </a:pathLst>
                </a:custGeom>
                <a:solidFill>
                  <a:srgbClr val="33CC33"/>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sp>
            <p:nvSpPr>
              <p:cNvPr id="37330" name="Freeform 204"/>
              <p:cNvSpPr>
                <a:spLocks/>
              </p:cNvSpPr>
              <p:nvPr/>
            </p:nvSpPr>
            <p:spPr bwMode="auto">
              <a:xfrm rot="20238998" flipH="1">
                <a:off x="1646" y="3150"/>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8"/>
                    </a:lnTo>
                    <a:lnTo>
                      <a:pt x="48" y="32"/>
                    </a:lnTo>
                    <a:close/>
                  </a:path>
                </a:pathLst>
              </a:custGeom>
              <a:solidFill>
                <a:srgbClr val="33CC33"/>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sp>
          <p:nvSpPr>
            <p:cNvPr id="37328" name="Text Box 205"/>
            <p:cNvSpPr txBox="1">
              <a:spLocks noChangeArrowheads="1"/>
            </p:cNvSpPr>
            <p:nvPr/>
          </p:nvSpPr>
          <p:spPr bwMode="auto">
            <a:xfrm>
              <a:off x="2283" y="1390"/>
              <a:ext cx="754" cy="233"/>
            </a:xfrm>
            <a:prstGeom prst="rect">
              <a:avLst/>
            </a:prstGeom>
            <a:noFill/>
            <a:ln w="19050">
              <a:noFill/>
              <a:miter lim="800000"/>
              <a:headEnd/>
              <a:tailEnd/>
            </a:ln>
          </p:spPr>
          <p:txBody>
            <a:bodyPr wrap="none" anchor="ctr">
              <a:prstTxWarp prst="textNoShape">
                <a:avLst/>
              </a:prstTxWarp>
              <a:spAutoFit/>
            </a:bodyPr>
            <a:lstStyle/>
            <a:p>
              <a:r>
                <a:rPr lang="en-US" dirty="0" err="1">
                  <a:solidFill>
                    <a:srgbClr val="000000"/>
                  </a:solidFill>
                  <a:latin typeface="Arial"/>
                  <a:ea typeface="ＭＳ Ｐゴシック" charset="-128"/>
                  <a:cs typeface="ＭＳ Ｐゴシック" charset="-128"/>
                </a:rPr>
                <a:t>Fibrino</a:t>
              </a:r>
              <a:r>
                <a:rPr lang="tr-TR" dirty="0">
                  <a:solidFill>
                    <a:srgbClr val="000000"/>
                  </a:solidFill>
                  <a:latin typeface="Arial"/>
                  <a:ea typeface="ＭＳ Ｐゴシック" charset="-128"/>
                  <a:cs typeface="ＭＳ Ｐゴシック" charset="-128"/>
                </a:rPr>
                <a:t>j</a:t>
              </a:r>
              <a:r>
                <a:rPr lang="en-US" dirty="0" err="1">
                  <a:solidFill>
                    <a:srgbClr val="000000"/>
                  </a:solidFill>
                  <a:latin typeface="Arial"/>
                  <a:ea typeface="ＭＳ Ｐゴシック" charset="-128"/>
                  <a:cs typeface="ＭＳ Ｐゴシック" charset="-128"/>
                </a:rPr>
                <a:t>en</a:t>
              </a:r>
              <a:endParaRPr lang="en-US" dirty="0">
                <a:solidFill>
                  <a:srgbClr val="000000"/>
                </a:solidFill>
                <a:latin typeface="Arial"/>
                <a:ea typeface="ＭＳ Ｐゴシック" charset="-128"/>
                <a:cs typeface="ＭＳ Ｐゴシック" charset="-128"/>
              </a:endParaRPr>
            </a:p>
          </p:txBody>
        </p:sp>
      </p:grpSp>
      <p:grpSp>
        <p:nvGrpSpPr>
          <p:cNvPr id="36871" name="Group 206"/>
          <p:cNvGrpSpPr>
            <a:grpSpLocks/>
          </p:cNvGrpSpPr>
          <p:nvPr/>
        </p:nvGrpSpPr>
        <p:grpSpPr bwMode="auto">
          <a:xfrm>
            <a:off x="1443040" y="1749726"/>
            <a:ext cx="3025776" cy="581026"/>
            <a:chOff x="349" y="690"/>
            <a:chExt cx="1906" cy="366"/>
          </a:xfrm>
        </p:grpSpPr>
        <p:sp>
          <p:nvSpPr>
            <p:cNvPr id="37325" name="Line 207"/>
            <p:cNvSpPr>
              <a:spLocks noChangeShapeType="1"/>
            </p:cNvSpPr>
            <p:nvPr/>
          </p:nvSpPr>
          <p:spPr bwMode="auto">
            <a:xfrm flipV="1">
              <a:off x="349" y="1056"/>
              <a:ext cx="1906" cy="0"/>
            </a:xfrm>
            <a:prstGeom prst="line">
              <a:avLst/>
            </a:prstGeom>
            <a:noFill/>
            <a:ln w="38100">
              <a:solidFill>
                <a:schemeClr val="tx1"/>
              </a:solidFill>
              <a:round/>
              <a:headEnd/>
              <a:tailEnd type="stealth" w="med" len="lg"/>
            </a:ln>
          </p:spPr>
          <p:txBody>
            <a:bodyPr wrap="none" anchor="ctr">
              <a:prstTxWarp prst="textNoShape">
                <a:avLst/>
              </a:prstTxWarp>
            </a:bodyPr>
            <a:lstStyle/>
            <a:p>
              <a:pPr algn="l"/>
              <a:endParaRPr lang="en-US" dirty="0">
                <a:solidFill>
                  <a:srgbClr val="FF0000"/>
                </a:solidFill>
                <a:latin typeface="Arial"/>
              </a:endParaRPr>
            </a:p>
          </p:txBody>
        </p:sp>
        <p:sp>
          <p:nvSpPr>
            <p:cNvPr id="37326" name="Text Box 208"/>
            <p:cNvSpPr txBox="1">
              <a:spLocks noChangeArrowheads="1"/>
            </p:cNvSpPr>
            <p:nvPr/>
          </p:nvSpPr>
          <p:spPr bwMode="auto">
            <a:xfrm>
              <a:off x="371" y="690"/>
              <a:ext cx="1869" cy="330"/>
            </a:xfrm>
            <a:prstGeom prst="rect">
              <a:avLst/>
            </a:prstGeom>
            <a:noFill/>
            <a:ln w="19050">
              <a:noFill/>
              <a:miter lim="800000"/>
              <a:headEnd/>
              <a:tailEnd/>
            </a:ln>
          </p:spPr>
          <p:txBody>
            <a:bodyPr wrap="none" anchor="ctr">
              <a:prstTxWarp prst="textNoShape">
                <a:avLst/>
              </a:prstTxWarp>
              <a:spAutoFit/>
            </a:bodyPr>
            <a:lstStyle/>
            <a:p>
              <a:r>
                <a:rPr lang="tr-TR" sz="2800" i="1" dirty="0" smtClean="0">
                  <a:solidFill>
                    <a:srgbClr val="FF0000"/>
                  </a:solidFill>
                  <a:latin typeface="Arial"/>
                  <a:ea typeface="ＭＳ Ｐゴシック" charset="-128"/>
                  <a:cs typeface="ＭＳ Ｐゴシック" charset="-128"/>
                </a:rPr>
                <a:t>Normal Kan </a:t>
              </a:r>
              <a:r>
                <a:rPr lang="tr-TR" sz="2800" i="1" dirty="0">
                  <a:solidFill>
                    <a:srgbClr val="FF0000"/>
                  </a:solidFill>
                  <a:latin typeface="Arial"/>
                  <a:ea typeface="ＭＳ Ｐゴシック" charset="-128"/>
                  <a:cs typeface="ＭＳ Ｐゴシック" charset="-128"/>
                </a:rPr>
                <a:t>Akışı</a:t>
              </a:r>
              <a:endParaRPr lang="en-US" sz="2800" i="1" dirty="0">
                <a:solidFill>
                  <a:srgbClr val="FF0000"/>
                </a:solidFill>
                <a:latin typeface="Arial"/>
                <a:ea typeface="ＭＳ Ｐゴシック" charset="-128"/>
                <a:cs typeface="ＭＳ Ｐゴシック" charset="-128"/>
              </a:endParaRPr>
            </a:p>
          </p:txBody>
        </p:sp>
      </p:grpSp>
      <p:grpSp>
        <p:nvGrpSpPr>
          <p:cNvPr id="36872" name="Group 209"/>
          <p:cNvGrpSpPr>
            <a:grpSpLocks/>
          </p:cNvGrpSpPr>
          <p:nvPr/>
        </p:nvGrpSpPr>
        <p:grpSpPr bwMode="auto">
          <a:xfrm>
            <a:off x="7086598" y="3775949"/>
            <a:ext cx="1219199" cy="2146300"/>
            <a:chOff x="3504" y="2039"/>
            <a:chExt cx="768" cy="1352"/>
          </a:xfrm>
        </p:grpSpPr>
        <p:sp>
          <p:nvSpPr>
            <p:cNvPr id="37216" name="Text Box 210"/>
            <p:cNvSpPr txBox="1">
              <a:spLocks noChangeArrowheads="1"/>
            </p:cNvSpPr>
            <p:nvPr/>
          </p:nvSpPr>
          <p:spPr bwMode="auto">
            <a:xfrm>
              <a:off x="3640" y="3158"/>
              <a:ext cx="544" cy="233"/>
            </a:xfrm>
            <a:prstGeom prst="rect">
              <a:avLst/>
            </a:prstGeom>
            <a:noFill/>
            <a:ln w="19050">
              <a:noFill/>
              <a:miter lim="800000"/>
              <a:headEnd/>
              <a:tailEnd/>
            </a:ln>
          </p:spPr>
          <p:txBody>
            <a:bodyPr wrap="none" anchor="ctr">
              <a:prstTxWarp prst="textNoShape">
                <a:avLst/>
              </a:prstTxWarp>
              <a:spAutoFit/>
            </a:bodyPr>
            <a:lstStyle/>
            <a:p>
              <a:r>
                <a:rPr lang="tr-TR" dirty="0">
                  <a:solidFill>
                    <a:srgbClr val="000000"/>
                  </a:solidFill>
                  <a:latin typeface="Arial"/>
                  <a:ea typeface="ＭＳ Ｐゴシック" charset="-128"/>
                  <a:cs typeface="ＭＳ Ｐゴシック" charset="-128"/>
                </a:rPr>
                <a:t>İşleme</a:t>
              </a:r>
              <a:endParaRPr lang="en-US" dirty="0">
                <a:solidFill>
                  <a:srgbClr val="000000"/>
                </a:solidFill>
                <a:latin typeface="Arial"/>
                <a:ea typeface="ＭＳ Ｐゴシック" charset="-128"/>
                <a:cs typeface="ＭＳ Ｐゴシック" charset="-128"/>
              </a:endParaRPr>
            </a:p>
          </p:txBody>
        </p:sp>
        <p:grpSp>
          <p:nvGrpSpPr>
            <p:cNvPr id="36873" name="Group 211"/>
            <p:cNvGrpSpPr>
              <a:grpSpLocks/>
            </p:cNvGrpSpPr>
            <p:nvPr/>
          </p:nvGrpSpPr>
          <p:grpSpPr bwMode="auto">
            <a:xfrm>
              <a:off x="3504" y="2039"/>
              <a:ext cx="768" cy="1033"/>
              <a:chOff x="3504" y="2018"/>
              <a:chExt cx="768" cy="1033"/>
            </a:xfrm>
          </p:grpSpPr>
          <p:grpSp>
            <p:nvGrpSpPr>
              <p:cNvPr id="36874" name="Group 212"/>
              <p:cNvGrpSpPr>
                <a:grpSpLocks/>
              </p:cNvGrpSpPr>
              <p:nvPr/>
            </p:nvGrpSpPr>
            <p:grpSpPr bwMode="auto">
              <a:xfrm>
                <a:off x="3515" y="2840"/>
                <a:ext cx="672" cy="96"/>
                <a:chOff x="540" y="1270"/>
                <a:chExt cx="536" cy="384"/>
              </a:xfrm>
            </p:grpSpPr>
            <p:grpSp>
              <p:nvGrpSpPr>
                <p:cNvPr id="36875" name="Group 213"/>
                <p:cNvGrpSpPr>
                  <a:grpSpLocks/>
                </p:cNvGrpSpPr>
                <p:nvPr/>
              </p:nvGrpSpPr>
              <p:grpSpPr bwMode="auto">
                <a:xfrm>
                  <a:off x="540" y="1270"/>
                  <a:ext cx="536" cy="384"/>
                  <a:chOff x="540" y="2248"/>
                  <a:chExt cx="536" cy="384"/>
                </a:xfrm>
              </p:grpSpPr>
              <p:sp>
                <p:nvSpPr>
                  <p:cNvPr id="37309" name="Freeform 214"/>
                  <p:cNvSpPr>
                    <a:spLocks/>
                  </p:cNvSpPr>
                  <p:nvPr/>
                </p:nvSpPr>
                <p:spPr bwMode="auto">
                  <a:xfrm>
                    <a:off x="932" y="2416"/>
                    <a:ext cx="144" cy="40"/>
                  </a:xfrm>
                  <a:custGeom>
                    <a:avLst/>
                    <a:gdLst>
                      <a:gd name="T0" fmla="*/ 144 w 144"/>
                      <a:gd name="T1" fmla="*/ 16 h 40"/>
                      <a:gd name="T2" fmla="*/ 144 w 144"/>
                      <a:gd name="T3" fmla="*/ 24 h 40"/>
                      <a:gd name="T4" fmla="*/ 128 w 144"/>
                      <a:gd name="T5" fmla="*/ 32 h 40"/>
                      <a:gd name="T6" fmla="*/ 104 w 144"/>
                      <a:gd name="T7" fmla="*/ 32 h 40"/>
                      <a:gd name="T8" fmla="*/ 72 w 144"/>
                      <a:gd name="T9" fmla="*/ 40 h 40"/>
                      <a:gd name="T10" fmla="*/ 72 w 144"/>
                      <a:gd name="T11" fmla="*/ 40 h 40"/>
                      <a:gd name="T12" fmla="*/ 40 w 144"/>
                      <a:gd name="T13" fmla="*/ 32 h 40"/>
                      <a:gd name="T14" fmla="*/ 16 w 144"/>
                      <a:gd name="T15" fmla="*/ 32 h 40"/>
                      <a:gd name="T16" fmla="*/ 0 w 144"/>
                      <a:gd name="T17" fmla="*/ 24 h 40"/>
                      <a:gd name="T18" fmla="*/ 0 w 144"/>
                      <a:gd name="T19" fmla="*/ 16 h 40"/>
                      <a:gd name="T20" fmla="*/ 0 w 144"/>
                      <a:gd name="T21" fmla="*/ 16 h 40"/>
                      <a:gd name="T22" fmla="*/ 0 w 144"/>
                      <a:gd name="T23" fmla="*/ 8 h 40"/>
                      <a:gd name="T24" fmla="*/ 16 w 144"/>
                      <a:gd name="T25" fmla="*/ 0 h 40"/>
                      <a:gd name="T26" fmla="*/ 40 w 144"/>
                      <a:gd name="T27" fmla="*/ 0 h 40"/>
                      <a:gd name="T28" fmla="*/ 72 w 144"/>
                      <a:gd name="T29" fmla="*/ 0 h 40"/>
                      <a:gd name="T30" fmla="*/ 72 w 144"/>
                      <a:gd name="T31" fmla="*/ 0 h 40"/>
                      <a:gd name="T32" fmla="*/ 104 w 144"/>
                      <a:gd name="T33" fmla="*/ 0 h 40"/>
                      <a:gd name="T34" fmla="*/ 128 w 144"/>
                      <a:gd name="T35" fmla="*/ 0 h 40"/>
                      <a:gd name="T36" fmla="*/ 144 w 144"/>
                      <a:gd name="T37" fmla="*/ 8 h 40"/>
                      <a:gd name="T38" fmla="*/ 144 w 144"/>
                      <a:gd name="T39" fmla="*/ 16 h 4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4"/>
                      <a:gd name="T61" fmla="*/ 0 h 40"/>
                      <a:gd name="T62" fmla="*/ 144 w 144"/>
                      <a:gd name="T63" fmla="*/ 40 h 4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4" h="40">
                        <a:moveTo>
                          <a:pt x="144" y="16"/>
                        </a:moveTo>
                        <a:lnTo>
                          <a:pt x="144" y="24"/>
                        </a:lnTo>
                        <a:lnTo>
                          <a:pt x="128" y="32"/>
                        </a:lnTo>
                        <a:lnTo>
                          <a:pt x="104" y="32"/>
                        </a:lnTo>
                        <a:lnTo>
                          <a:pt x="72" y="40"/>
                        </a:lnTo>
                        <a:lnTo>
                          <a:pt x="40" y="32"/>
                        </a:lnTo>
                        <a:lnTo>
                          <a:pt x="16" y="32"/>
                        </a:lnTo>
                        <a:lnTo>
                          <a:pt x="0" y="24"/>
                        </a:lnTo>
                        <a:lnTo>
                          <a:pt x="0" y="16"/>
                        </a:lnTo>
                        <a:lnTo>
                          <a:pt x="0" y="8"/>
                        </a:lnTo>
                        <a:lnTo>
                          <a:pt x="16" y="0"/>
                        </a:lnTo>
                        <a:lnTo>
                          <a:pt x="40" y="0"/>
                        </a:lnTo>
                        <a:lnTo>
                          <a:pt x="72" y="0"/>
                        </a:lnTo>
                        <a:lnTo>
                          <a:pt x="104" y="0"/>
                        </a:lnTo>
                        <a:lnTo>
                          <a:pt x="128" y="0"/>
                        </a:lnTo>
                        <a:lnTo>
                          <a:pt x="144" y="8"/>
                        </a:lnTo>
                        <a:lnTo>
                          <a:pt x="144"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10" name="Freeform 215"/>
                  <p:cNvSpPr>
                    <a:spLocks/>
                  </p:cNvSpPr>
                  <p:nvPr/>
                </p:nvSpPr>
                <p:spPr bwMode="auto">
                  <a:xfrm>
                    <a:off x="892" y="2496"/>
                    <a:ext cx="112" cy="80"/>
                  </a:xfrm>
                  <a:custGeom>
                    <a:avLst/>
                    <a:gdLst>
                      <a:gd name="T0" fmla="*/ 112 w 112"/>
                      <a:gd name="T1" fmla="*/ 80 h 80"/>
                      <a:gd name="T2" fmla="*/ 80 w 112"/>
                      <a:gd name="T3" fmla="*/ 80 h 80"/>
                      <a:gd name="T4" fmla="*/ 40 w 112"/>
                      <a:gd name="T5" fmla="*/ 56 h 80"/>
                      <a:gd name="T6" fmla="*/ 40 w 112"/>
                      <a:gd name="T7" fmla="*/ 56 h 80"/>
                      <a:gd name="T8" fmla="*/ 16 w 112"/>
                      <a:gd name="T9" fmla="*/ 40 h 80"/>
                      <a:gd name="T10" fmla="*/ 8 w 112"/>
                      <a:gd name="T11" fmla="*/ 24 h 80"/>
                      <a:gd name="T12" fmla="*/ 0 w 112"/>
                      <a:gd name="T13" fmla="*/ 8 h 80"/>
                      <a:gd name="T14" fmla="*/ 8 w 112"/>
                      <a:gd name="T15" fmla="*/ 0 h 80"/>
                      <a:gd name="T16" fmla="*/ 8 w 112"/>
                      <a:gd name="T17" fmla="*/ 0 h 80"/>
                      <a:gd name="T18" fmla="*/ 32 w 112"/>
                      <a:gd name="T19" fmla="*/ 0 h 80"/>
                      <a:gd name="T20" fmla="*/ 72 w 112"/>
                      <a:gd name="T21" fmla="*/ 24 h 80"/>
                      <a:gd name="T22" fmla="*/ 72 w 112"/>
                      <a:gd name="T23" fmla="*/ 24 h 80"/>
                      <a:gd name="T24" fmla="*/ 96 w 112"/>
                      <a:gd name="T25" fmla="*/ 40 h 80"/>
                      <a:gd name="T26" fmla="*/ 104 w 112"/>
                      <a:gd name="T27" fmla="*/ 56 h 80"/>
                      <a:gd name="T28" fmla="*/ 112 w 112"/>
                      <a:gd name="T29" fmla="*/ 72 h 80"/>
                      <a:gd name="T30" fmla="*/ 112 w 112"/>
                      <a:gd name="T31" fmla="*/ 80 h 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80"/>
                      <a:gd name="T50" fmla="*/ 112 w 112"/>
                      <a:gd name="T51" fmla="*/ 80 h 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80">
                        <a:moveTo>
                          <a:pt x="112" y="80"/>
                        </a:moveTo>
                        <a:lnTo>
                          <a:pt x="80" y="80"/>
                        </a:lnTo>
                        <a:lnTo>
                          <a:pt x="40" y="56"/>
                        </a:lnTo>
                        <a:lnTo>
                          <a:pt x="16" y="40"/>
                        </a:lnTo>
                        <a:lnTo>
                          <a:pt x="8" y="24"/>
                        </a:lnTo>
                        <a:lnTo>
                          <a:pt x="0" y="8"/>
                        </a:lnTo>
                        <a:lnTo>
                          <a:pt x="8" y="0"/>
                        </a:lnTo>
                        <a:lnTo>
                          <a:pt x="32" y="0"/>
                        </a:lnTo>
                        <a:lnTo>
                          <a:pt x="72" y="24"/>
                        </a:lnTo>
                        <a:lnTo>
                          <a:pt x="96" y="40"/>
                        </a:lnTo>
                        <a:lnTo>
                          <a:pt x="104" y="56"/>
                        </a:lnTo>
                        <a:lnTo>
                          <a:pt x="112" y="72"/>
                        </a:lnTo>
                        <a:lnTo>
                          <a:pt x="112" y="8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11" name="Freeform 216"/>
                  <p:cNvSpPr>
                    <a:spLocks/>
                  </p:cNvSpPr>
                  <p:nvPr/>
                </p:nvSpPr>
                <p:spPr bwMode="auto">
                  <a:xfrm>
                    <a:off x="780" y="2248"/>
                    <a:ext cx="48" cy="104"/>
                  </a:xfrm>
                  <a:custGeom>
                    <a:avLst/>
                    <a:gdLst>
                      <a:gd name="T0" fmla="*/ 24 w 48"/>
                      <a:gd name="T1" fmla="*/ 104 h 104"/>
                      <a:gd name="T2" fmla="*/ 8 w 48"/>
                      <a:gd name="T3" fmla="*/ 88 h 104"/>
                      <a:gd name="T4" fmla="*/ 0 w 48"/>
                      <a:gd name="T5" fmla="*/ 56 h 104"/>
                      <a:gd name="T6" fmla="*/ 0 w 48"/>
                      <a:gd name="T7" fmla="*/ 56 h 104"/>
                      <a:gd name="T8" fmla="*/ 8 w 48"/>
                      <a:gd name="T9" fmla="*/ 16 h 104"/>
                      <a:gd name="T10" fmla="*/ 24 w 48"/>
                      <a:gd name="T11" fmla="*/ 0 h 104"/>
                      <a:gd name="T12" fmla="*/ 24 w 48"/>
                      <a:gd name="T13" fmla="*/ 0 h 104"/>
                      <a:gd name="T14" fmla="*/ 40 w 48"/>
                      <a:gd name="T15" fmla="*/ 16 h 104"/>
                      <a:gd name="T16" fmla="*/ 48 w 48"/>
                      <a:gd name="T17" fmla="*/ 56 h 104"/>
                      <a:gd name="T18" fmla="*/ 48 w 48"/>
                      <a:gd name="T19" fmla="*/ 56 h 104"/>
                      <a:gd name="T20" fmla="*/ 40 w 48"/>
                      <a:gd name="T21" fmla="*/ 88 h 104"/>
                      <a:gd name="T22" fmla="*/ 24 w 48"/>
                      <a:gd name="T23" fmla="*/ 104 h 1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104"/>
                      <a:gd name="T38" fmla="*/ 48 w 48"/>
                      <a:gd name="T39" fmla="*/ 104 h 1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104">
                        <a:moveTo>
                          <a:pt x="24" y="104"/>
                        </a:moveTo>
                        <a:lnTo>
                          <a:pt x="8" y="88"/>
                        </a:lnTo>
                        <a:lnTo>
                          <a:pt x="0" y="56"/>
                        </a:lnTo>
                        <a:lnTo>
                          <a:pt x="8" y="16"/>
                        </a:lnTo>
                        <a:lnTo>
                          <a:pt x="24" y="0"/>
                        </a:lnTo>
                        <a:lnTo>
                          <a:pt x="40" y="16"/>
                        </a:lnTo>
                        <a:lnTo>
                          <a:pt x="48" y="56"/>
                        </a:lnTo>
                        <a:lnTo>
                          <a:pt x="40" y="88"/>
                        </a:lnTo>
                        <a:lnTo>
                          <a:pt x="24" y="104"/>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12" name="Freeform 217"/>
                  <p:cNvSpPr>
                    <a:spLocks/>
                  </p:cNvSpPr>
                  <p:nvPr/>
                </p:nvSpPr>
                <p:spPr bwMode="auto">
                  <a:xfrm>
                    <a:off x="540" y="2416"/>
                    <a:ext cx="152" cy="40"/>
                  </a:xfrm>
                  <a:custGeom>
                    <a:avLst/>
                    <a:gdLst>
                      <a:gd name="T0" fmla="*/ 152 w 152"/>
                      <a:gd name="T1" fmla="*/ 24 h 40"/>
                      <a:gd name="T2" fmla="*/ 144 w 152"/>
                      <a:gd name="T3" fmla="*/ 32 h 40"/>
                      <a:gd name="T4" fmla="*/ 128 w 152"/>
                      <a:gd name="T5" fmla="*/ 32 h 40"/>
                      <a:gd name="T6" fmla="*/ 104 w 152"/>
                      <a:gd name="T7" fmla="*/ 40 h 40"/>
                      <a:gd name="T8" fmla="*/ 80 w 152"/>
                      <a:gd name="T9" fmla="*/ 40 h 40"/>
                      <a:gd name="T10" fmla="*/ 80 w 152"/>
                      <a:gd name="T11" fmla="*/ 40 h 40"/>
                      <a:gd name="T12" fmla="*/ 48 w 152"/>
                      <a:gd name="T13" fmla="*/ 40 h 40"/>
                      <a:gd name="T14" fmla="*/ 24 w 152"/>
                      <a:gd name="T15" fmla="*/ 32 h 40"/>
                      <a:gd name="T16" fmla="*/ 8 w 152"/>
                      <a:gd name="T17" fmla="*/ 32 h 40"/>
                      <a:gd name="T18" fmla="*/ 0 w 152"/>
                      <a:gd name="T19" fmla="*/ 24 h 40"/>
                      <a:gd name="T20" fmla="*/ 0 w 152"/>
                      <a:gd name="T21" fmla="*/ 24 h 40"/>
                      <a:gd name="T22" fmla="*/ 8 w 152"/>
                      <a:gd name="T23" fmla="*/ 16 h 40"/>
                      <a:gd name="T24" fmla="*/ 24 w 152"/>
                      <a:gd name="T25" fmla="*/ 8 h 40"/>
                      <a:gd name="T26" fmla="*/ 48 w 152"/>
                      <a:gd name="T27" fmla="*/ 0 h 40"/>
                      <a:gd name="T28" fmla="*/ 80 w 152"/>
                      <a:gd name="T29" fmla="*/ 0 h 40"/>
                      <a:gd name="T30" fmla="*/ 80 w 152"/>
                      <a:gd name="T31" fmla="*/ 0 h 40"/>
                      <a:gd name="T32" fmla="*/ 104 w 152"/>
                      <a:gd name="T33" fmla="*/ 0 h 40"/>
                      <a:gd name="T34" fmla="*/ 128 w 152"/>
                      <a:gd name="T35" fmla="*/ 8 h 40"/>
                      <a:gd name="T36" fmla="*/ 144 w 152"/>
                      <a:gd name="T37" fmla="*/ 16 h 40"/>
                      <a:gd name="T38" fmla="*/ 152 w 152"/>
                      <a:gd name="T39" fmla="*/ 24 h 4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52"/>
                      <a:gd name="T61" fmla="*/ 0 h 40"/>
                      <a:gd name="T62" fmla="*/ 152 w 152"/>
                      <a:gd name="T63" fmla="*/ 40 h 4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52" h="40">
                        <a:moveTo>
                          <a:pt x="152" y="24"/>
                        </a:moveTo>
                        <a:lnTo>
                          <a:pt x="144" y="32"/>
                        </a:lnTo>
                        <a:lnTo>
                          <a:pt x="128" y="32"/>
                        </a:lnTo>
                        <a:lnTo>
                          <a:pt x="104" y="40"/>
                        </a:lnTo>
                        <a:lnTo>
                          <a:pt x="80" y="40"/>
                        </a:lnTo>
                        <a:lnTo>
                          <a:pt x="48" y="40"/>
                        </a:lnTo>
                        <a:lnTo>
                          <a:pt x="24" y="32"/>
                        </a:lnTo>
                        <a:lnTo>
                          <a:pt x="8" y="32"/>
                        </a:lnTo>
                        <a:lnTo>
                          <a:pt x="0" y="24"/>
                        </a:lnTo>
                        <a:lnTo>
                          <a:pt x="8" y="16"/>
                        </a:lnTo>
                        <a:lnTo>
                          <a:pt x="24" y="8"/>
                        </a:lnTo>
                        <a:lnTo>
                          <a:pt x="48" y="0"/>
                        </a:lnTo>
                        <a:lnTo>
                          <a:pt x="80" y="0"/>
                        </a:lnTo>
                        <a:lnTo>
                          <a:pt x="104" y="0"/>
                        </a:lnTo>
                        <a:lnTo>
                          <a:pt x="128" y="8"/>
                        </a:lnTo>
                        <a:lnTo>
                          <a:pt x="144" y="16"/>
                        </a:lnTo>
                        <a:lnTo>
                          <a:pt x="152" y="24"/>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13" name="Freeform 218"/>
                  <p:cNvSpPr>
                    <a:spLocks/>
                  </p:cNvSpPr>
                  <p:nvPr/>
                </p:nvSpPr>
                <p:spPr bwMode="auto">
                  <a:xfrm>
                    <a:off x="780" y="2520"/>
                    <a:ext cx="48" cy="112"/>
                  </a:xfrm>
                  <a:custGeom>
                    <a:avLst/>
                    <a:gdLst>
                      <a:gd name="T0" fmla="*/ 24 w 48"/>
                      <a:gd name="T1" fmla="*/ 112 h 112"/>
                      <a:gd name="T2" fmla="*/ 8 w 48"/>
                      <a:gd name="T3" fmla="*/ 96 h 112"/>
                      <a:gd name="T4" fmla="*/ 0 w 48"/>
                      <a:gd name="T5" fmla="*/ 56 h 112"/>
                      <a:gd name="T6" fmla="*/ 0 w 48"/>
                      <a:gd name="T7" fmla="*/ 56 h 112"/>
                      <a:gd name="T8" fmla="*/ 8 w 48"/>
                      <a:gd name="T9" fmla="*/ 16 h 112"/>
                      <a:gd name="T10" fmla="*/ 24 w 48"/>
                      <a:gd name="T11" fmla="*/ 0 h 112"/>
                      <a:gd name="T12" fmla="*/ 24 w 48"/>
                      <a:gd name="T13" fmla="*/ 0 h 112"/>
                      <a:gd name="T14" fmla="*/ 40 w 48"/>
                      <a:gd name="T15" fmla="*/ 16 h 112"/>
                      <a:gd name="T16" fmla="*/ 48 w 48"/>
                      <a:gd name="T17" fmla="*/ 56 h 112"/>
                      <a:gd name="T18" fmla="*/ 48 w 48"/>
                      <a:gd name="T19" fmla="*/ 56 h 112"/>
                      <a:gd name="T20" fmla="*/ 40 w 48"/>
                      <a:gd name="T21" fmla="*/ 96 h 112"/>
                      <a:gd name="T22" fmla="*/ 24 w 48"/>
                      <a:gd name="T23" fmla="*/ 112 h 1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112"/>
                      <a:gd name="T38" fmla="*/ 48 w 48"/>
                      <a:gd name="T39" fmla="*/ 112 h 1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112">
                        <a:moveTo>
                          <a:pt x="24" y="112"/>
                        </a:moveTo>
                        <a:lnTo>
                          <a:pt x="8" y="96"/>
                        </a:lnTo>
                        <a:lnTo>
                          <a:pt x="0" y="56"/>
                        </a:lnTo>
                        <a:lnTo>
                          <a:pt x="8" y="16"/>
                        </a:lnTo>
                        <a:lnTo>
                          <a:pt x="24" y="0"/>
                        </a:lnTo>
                        <a:lnTo>
                          <a:pt x="40" y="16"/>
                        </a:lnTo>
                        <a:lnTo>
                          <a:pt x="48" y="56"/>
                        </a:lnTo>
                        <a:lnTo>
                          <a:pt x="40" y="96"/>
                        </a:lnTo>
                        <a:lnTo>
                          <a:pt x="24" y="11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14" name="Freeform 219"/>
                  <p:cNvSpPr>
                    <a:spLocks/>
                  </p:cNvSpPr>
                  <p:nvPr/>
                </p:nvSpPr>
                <p:spPr bwMode="auto">
                  <a:xfrm>
                    <a:off x="612" y="2304"/>
                    <a:ext cx="112" cy="80"/>
                  </a:xfrm>
                  <a:custGeom>
                    <a:avLst/>
                    <a:gdLst>
                      <a:gd name="T0" fmla="*/ 112 w 112"/>
                      <a:gd name="T1" fmla="*/ 80 h 80"/>
                      <a:gd name="T2" fmla="*/ 80 w 112"/>
                      <a:gd name="T3" fmla="*/ 80 h 80"/>
                      <a:gd name="T4" fmla="*/ 40 w 112"/>
                      <a:gd name="T5" fmla="*/ 56 h 80"/>
                      <a:gd name="T6" fmla="*/ 40 w 112"/>
                      <a:gd name="T7" fmla="*/ 56 h 80"/>
                      <a:gd name="T8" fmla="*/ 16 w 112"/>
                      <a:gd name="T9" fmla="*/ 40 h 80"/>
                      <a:gd name="T10" fmla="*/ 8 w 112"/>
                      <a:gd name="T11" fmla="*/ 24 h 80"/>
                      <a:gd name="T12" fmla="*/ 0 w 112"/>
                      <a:gd name="T13" fmla="*/ 8 h 80"/>
                      <a:gd name="T14" fmla="*/ 0 w 112"/>
                      <a:gd name="T15" fmla="*/ 0 h 80"/>
                      <a:gd name="T16" fmla="*/ 0 w 112"/>
                      <a:gd name="T17" fmla="*/ 0 h 80"/>
                      <a:gd name="T18" fmla="*/ 32 w 112"/>
                      <a:gd name="T19" fmla="*/ 8 h 80"/>
                      <a:gd name="T20" fmla="*/ 72 w 112"/>
                      <a:gd name="T21" fmla="*/ 24 h 80"/>
                      <a:gd name="T22" fmla="*/ 72 w 112"/>
                      <a:gd name="T23" fmla="*/ 24 h 80"/>
                      <a:gd name="T24" fmla="*/ 96 w 112"/>
                      <a:gd name="T25" fmla="*/ 40 h 80"/>
                      <a:gd name="T26" fmla="*/ 104 w 112"/>
                      <a:gd name="T27" fmla="*/ 56 h 80"/>
                      <a:gd name="T28" fmla="*/ 112 w 112"/>
                      <a:gd name="T29" fmla="*/ 72 h 80"/>
                      <a:gd name="T30" fmla="*/ 112 w 112"/>
                      <a:gd name="T31" fmla="*/ 80 h 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80"/>
                      <a:gd name="T50" fmla="*/ 112 w 112"/>
                      <a:gd name="T51" fmla="*/ 80 h 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80">
                        <a:moveTo>
                          <a:pt x="112" y="80"/>
                        </a:moveTo>
                        <a:lnTo>
                          <a:pt x="80" y="80"/>
                        </a:lnTo>
                        <a:lnTo>
                          <a:pt x="40" y="56"/>
                        </a:lnTo>
                        <a:lnTo>
                          <a:pt x="16" y="40"/>
                        </a:lnTo>
                        <a:lnTo>
                          <a:pt x="8" y="24"/>
                        </a:lnTo>
                        <a:lnTo>
                          <a:pt x="0" y="8"/>
                        </a:lnTo>
                        <a:lnTo>
                          <a:pt x="0" y="0"/>
                        </a:lnTo>
                        <a:lnTo>
                          <a:pt x="32" y="8"/>
                        </a:lnTo>
                        <a:lnTo>
                          <a:pt x="72" y="24"/>
                        </a:lnTo>
                        <a:lnTo>
                          <a:pt x="96" y="40"/>
                        </a:lnTo>
                        <a:lnTo>
                          <a:pt x="104" y="56"/>
                        </a:lnTo>
                        <a:lnTo>
                          <a:pt x="112" y="72"/>
                        </a:lnTo>
                        <a:lnTo>
                          <a:pt x="112" y="8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15" name="Freeform 220"/>
                  <p:cNvSpPr>
                    <a:spLocks/>
                  </p:cNvSpPr>
                  <p:nvPr/>
                </p:nvSpPr>
                <p:spPr bwMode="auto">
                  <a:xfrm>
                    <a:off x="876" y="2296"/>
                    <a:ext cx="112" cy="80"/>
                  </a:xfrm>
                  <a:custGeom>
                    <a:avLst/>
                    <a:gdLst>
                      <a:gd name="T0" fmla="*/ 8 w 112"/>
                      <a:gd name="T1" fmla="*/ 80 h 80"/>
                      <a:gd name="T2" fmla="*/ 0 w 112"/>
                      <a:gd name="T3" fmla="*/ 72 h 80"/>
                      <a:gd name="T4" fmla="*/ 8 w 112"/>
                      <a:gd name="T5" fmla="*/ 56 h 80"/>
                      <a:gd name="T6" fmla="*/ 24 w 112"/>
                      <a:gd name="T7" fmla="*/ 40 h 80"/>
                      <a:gd name="T8" fmla="*/ 40 w 112"/>
                      <a:gd name="T9" fmla="*/ 24 h 80"/>
                      <a:gd name="T10" fmla="*/ 40 w 112"/>
                      <a:gd name="T11" fmla="*/ 24 h 80"/>
                      <a:gd name="T12" fmla="*/ 80 w 112"/>
                      <a:gd name="T13" fmla="*/ 8 h 80"/>
                      <a:gd name="T14" fmla="*/ 112 w 112"/>
                      <a:gd name="T15" fmla="*/ 0 h 80"/>
                      <a:gd name="T16" fmla="*/ 112 w 112"/>
                      <a:gd name="T17" fmla="*/ 0 h 80"/>
                      <a:gd name="T18" fmla="*/ 112 w 112"/>
                      <a:gd name="T19" fmla="*/ 8 h 80"/>
                      <a:gd name="T20" fmla="*/ 112 w 112"/>
                      <a:gd name="T21" fmla="*/ 24 h 80"/>
                      <a:gd name="T22" fmla="*/ 96 w 112"/>
                      <a:gd name="T23" fmla="*/ 40 h 80"/>
                      <a:gd name="T24" fmla="*/ 80 w 112"/>
                      <a:gd name="T25" fmla="*/ 56 h 80"/>
                      <a:gd name="T26" fmla="*/ 80 w 112"/>
                      <a:gd name="T27" fmla="*/ 56 h 80"/>
                      <a:gd name="T28" fmla="*/ 32 w 112"/>
                      <a:gd name="T29" fmla="*/ 80 h 80"/>
                      <a:gd name="T30" fmla="*/ 8 w 112"/>
                      <a:gd name="T31" fmla="*/ 80 h 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80"/>
                      <a:gd name="T50" fmla="*/ 112 w 112"/>
                      <a:gd name="T51" fmla="*/ 80 h 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80">
                        <a:moveTo>
                          <a:pt x="8" y="80"/>
                        </a:moveTo>
                        <a:lnTo>
                          <a:pt x="0" y="72"/>
                        </a:lnTo>
                        <a:lnTo>
                          <a:pt x="8" y="56"/>
                        </a:lnTo>
                        <a:lnTo>
                          <a:pt x="24" y="40"/>
                        </a:lnTo>
                        <a:lnTo>
                          <a:pt x="40" y="24"/>
                        </a:lnTo>
                        <a:lnTo>
                          <a:pt x="80" y="8"/>
                        </a:lnTo>
                        <a:lnTo>
                          <a:pt x="112" y="0"/>
                        </a:lnTo>
                        <a:lnTo>
                          <a:pt x="112" y="8"/>
                        </a:lnTo>
                        <a:lnTo>
                          <a:pt x="112" y="24"/>
                        </a:lnTo>
                        <a:lnTo>
                          <a:pt x="96" y="40"/>
                        </a:lnTo>
                        <a:lnTo>
                          <a:pt x="80" y="56"/>
                        </a:lnTo>
                        <a:lnTo>
                          <a:pt x="32" y="80"/>
                        </a:lnTo>
                        <a:lnTo>
                          <a:pt x="8" y="8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16" name="Freeform 221"/>
                  <p:cNvSpPr>
                    <a:spLocks/>
                  </p:cNvSpPr>
                  <p:nvPr/>
                </p:nvSpPr>
                <p:spPr bwMode="auto">
                  <a:xfrm>
                    <a:off x="916" y="2352"/>
                    <a:ext cx="136" cy="56"/>
                  </a:xfrm>
                  <a:custGeom>
                    <a:avLst/>
                    <a:gdLst>
                      <a:gd name="T0" fmla="*/ 0 w 136"/>
                      <a:gd name="T1" fmla="*/ 48 h 56"/>
                      <a:gd name="T2" fmla="*/ 0 w 136"/>
                      <a:gd name="T3" fmla="*/ 40 h 56"/>
                      <a:gd name="T4" fmla="*/ 16 w 136"/>
                      <a:gd name="T5" fmla="*/ 32 h 56"/>
                      <a:gd name="T6" fmla="*/ 32 w 136"/>
                      <a:gd name="T7" fmla="*/ 16 h 56"/>
                      <a:gd name="T8" fmla="*/ 56 w 136"/>
                      <a:gd name="T9" fmla="*/ 8 h 56"/>
                      <a:gd name="T10" fmla="*/ 56 w 136"/>
                      <a:gd name="T11" fmla="*/ 8 h 56"/>
                      <a:gd name="T12" fmla="*/ 88 w 136"/>
                      <a:gd name="T13" fmla="*/ 0 h 56"/>
                      <a:gd name="T14" fmla="*/ 112 w 136"/>
                      <a:gd name="T15" fmla="*/ 0 h 56"/>
                      <a:gd name="T16" fmla="*/ 128 w 136"/>
                      <a:gd name="T17" fmla="*/ 0 h 56"/>
                      <a:gd name="T18" fmla="*/ 136 w 136"/>
                      <a:gd name="T19" fmla="*/ 8 h 56"/>
                      <a:gd name="T20" fmla="*/ 136 w 136"/>
                      <a:gd name="T21" fmla="*/ 8 h 56"/>
                      <a:gd name="T22" fmla="*/ 136 w 136"/>
                      <a:gd name="T23" fmla="*/ 16 h 56"/>
                      <a:gd name="T24" fmla="*/ 128 w 136"/>
                      <a:gd name="T25" fmla="*/ 24 h 56"/>
                      <a:gd name="T26" fmla="*/ 104 w 136"/>
                      <a:gd name="T27" fmla="*/ 32 h 56"/>
                      <a:gd name="T28" fmla="*/ 80 w 136"/>
                      <a:gd name="T29" fmla="*/ 48 h 56"/>
                      <a:gd name="T30" fmla="*/ 80 w 136"/>
                      <a:gd name="T31" fmla="*/ 48 h 56"/>
                      <a:gd name="T32" fmla="*/ 48 w 136"/>
                      <a:gd name="T33" fmla="*/ 48 h 56"/>
                      <a:gd name="T34" fmla="*/ 24 w 136"/>
                      <a:gd name="T35" fmla="*/ 56 h 56"/>
                      <a:gd name="T36" fmla="*/ 8 w 136"/>
                      <a:gd name="T37" fmla="*/ 56 h 56"/>
                      <a:gd name="T38" fmla="*/ 0 w 136"/>
                      <a:gd name="T39" fmla="*/ 4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48"/>
                        </a:moveTo>
                        <a:lnTo>
                          <a:pt x="0" y="40"/>
                        </a:lnTo>
                        <a:lnTo>
                          <a:pt x="16" y="32"/>
                        </a:lnTo>
                        <a:lnTo>
                          <a:pt x="32" y="16"/>
                        </a:lnTo>
                        <a:lnTo>
                          <a:pt x="56" y="8"/>
                        </a:lnTo>
                        <a:lnTo>
                          <a:pt x="88" y="0"/>
                        </a:lnTo>
                        <a:lnTo>
                          <a:pt x="112" y="0"/>
                        </a:lnTo>
                        <a:lnTo>
                          <a:pt x="128" y="0"/>
                        </a:lnTo>
                        <a:lnTo>
                          <a:pt x="136" y="8"/>
                        </a:lnTo>
                        <a:lnTo>
                          <a:pt x="136" y="16"/>
                        </a:lnTo>
                        <a:lnTo>
                          <a:pt x="128" y="24"/>
                        </a:lnTo>
                        <a:lnTo>
                          <a:pt x="104" y="32"/>
                        </a:lnTo>
                        <a:lnTo>
                          <a:pt x="80" y="48"/>
                        </a:lnTo>
                        <a:lnTo>
                          <a:pt x="48" y="48"/>
                        </a:lnTo>
                        <a:lnTo>
                          <a:pt x="24" y="56"/>
                        </a:lnTo>
                        <a:lnTo>
                          <a:pt x="8" y="56"/>
                        </a:lnTo>
                        <a:lnTo>
                          <a:pt x="0"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17" name="Freeform 222"/>
                  <p:cNvSpPr>
                    <a:spLocks/>
                  </p:cNvSpPr>
                  <p:nvPr/>
                </p:nvSpPr>
                <p:spPr bwMode="auto">
                  <a:xfrm>
                    <a:off x="564" y="2472"/>
                    <a:ext cx="136" cy="56"/>
                  </a:xfrm>
                  <a:custGeom>
                    <a:avLst/>
                    <a:gdLst>
                      <a:gd name="T0" fmla="*/ 0 w 136"/>
                      <a:gd name="T1" fmla="*/ 48 h 56"/>
                      <a:gd name="T2" fmla="*/ 0 w 136"/>
                      <a:gd name="T3" fmla="*/ 40 h 56"/>
                      <a:gd name="T4" fmla="*/ 8 w 136"/>
                      <a:gd name="T5" fmla="*/ 32 h 56"/>
                      <a:gd name="T6" fmla="*/ 32 w 136"/>
                      <a:gd name="T7" fmla="*/ 16 h 56"/>
                      <a:gd name="T8" fmla="*/ 56 w 136"/>
                      <a:gd name="T9" fmla="*/ 8 h 56"/>
                      <a:gd name="T10" fmla="*/ 56 w 136"/>
                      <a:gd name="T11" fmla="*/ 8 h 56"/>
                      <a:gd name="T12" fmla="*/ 88 w 136"/>
                      <a:gd name="T13" fmla="*/ 0 h 56"/>
                      <a:gd name="T14" fmla="*/ 112 w 136"/>
                      <a:gd name="T15" fmla="*/ 0 h 56"/>
                      <a:gd name="T16" fmla="*/ 128 w 136"/>
                      <a:gd name="T17" fmla="*/ 0 h 56"/>
                      <a:gd name="T18" fmla="*/ 136 w 136"/>
                      <a:gd name="T19" fmla="*/ 8 h 56"/>
                      <a:gd name="T20" fmla="*/ 136 w 136"/>
                      <a:gd name="T21" fmla="*/ 8 h 56"/>
                      <a:gd name="T22" fmla="*/ 136 w 136"/>
                      <a:gd name="T23" fmla="*/ 16 h 56"/>
                      <a:gd name="T24" fmla="*/ 120 w 136"/>
                      <a:gd name="T25" fmla="*/ 24 h 56"/>
                      <a:gd name="T26" fmla="*/ 104 w 136"/>
                      <a:gd name="T27" fmla="*/ 32 h 56"/>
                      <a:gd name="T28" fmla="*/ 80 w 136"/>
                      <a:gd name="T29" fmla="*/ 48 h 56"/>
                      <a:gd name="T30" fmla="*/ 80 w 136"/>
                      <a:gd name="T31" fmla="*/ 48 h 56"/>
                      <a:gd name="T32" fmla="*/ 48 w 136"/>
                      <a:gd name="T33" fmla="*/ 48 h 56"/>
                      <a:gd name="T34" fmla="*/ 24 w 136"/>
                      <a:gd name="T35" fmla="*/ 56 h 56"/>
                      <a:gd name="T36" fmla="*/ 8 w 136"/>
                      <a:gd name="T37" fmla="*/ 56 h 56"/>
                      <a:gd name="T38" fmla="*/ 0 w 136"/>
                      <a:gd name="T39" fmla="*/ 4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48"/>
                        </a:moveTo>
                        <a:lnTo>
                          <a:pt x="0" y="40"/>
                        </a:lnTo>
                        <a:lnTo>
                          <a:pt x="8" y="32"/>
                        </a:lnTo>
                        <a:lnTo>
                          <a:pt x="32" y="16"/>
                        </a:lnTo>
                        <a:lnTo>
                          <a:pt x="56" y="8"/>
                        </a:lnTo>
                        <a:lnTo>
                          <a:pt x="88" y="0"/>
                        </a:lnTo>
                        <a:lnTo>
                          <a:pt x="112" y="0"/>
                        </a:lnTo>
                        <a:lnTo>
                          <a:pt x="128" y="0"/>
                        </a:lnTo>
                        <a:lnTo>
                          <a:pt x="136" y="8"/>
                        </a:lnTo>
                        <a:lnTo>
                          <a:pt x="136" y="16"/>
                        </a:lnTo>
                        <a:lnTo>
                          <a:pt x="120" y="24"/>
                        </a:lnTo>
                        <a:lnTo>
                          <a:pt x="104" y="32"/>
                        </a:lnTo>
                        <a:lnTo>
                          <a:pt x="80" y="48"/>
                        </a:lnTo>
                        <a:lnTo>
                          <a:pt x="48" y="48"/>
                        </a:lnTo>
                        <a:lnTo>
                          <a:pt x="24" y="56"/>
                        </a:lnTo>
                        <a:lnTo>
                          <a:pt x="8" y="56"/>
                        </a:lnTo>
                        <a:lnTo>
                          <a:pt x="0"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18" name="Freeform 223"/>
                  <p:cNvSpPr>
                    <a:spLocks/>
                  </p:cNvSpPr>
                  <p:nvPr/>
                </p:nvSpPr>
                <p:spPr bwMode="auto">
                  <a:xfrm>
                    <a:off x="628" y="2504"/>
                    <a:ext cx="112" cy="72"/>
                  </a:xfrm>
                  <a:custGeom>
                    <a:avLst/>
                    <a:gdLst>
                      <a:gd name="T0" fmla="*/ 8 w 112"/>
                      <a:gd name="T1" fmla="*/ 72 h 72"/>
                      <a:gd name="T2" fmla="*/ 0 w 112"/>
                      <a:gd name="T3" fmla="*/ 64 h 72"/>
                      <a:gd name="T4" fmla="*/ 8 w 112"/>
                      <a:gd name="T5" fmla="*/ 56 h 72"/>
                      <a:gd name="T6" fmla="*/ 16 w 112"/>
                      <a:gd name="T7" fmla="*/ 40 h 72"/>
                      <a:gd name="T8" fmla="*/ 40 w 112"/>
                      <a:gd name="T9" fmla="*/ 24 h 72"/>
                      <a:gd name="T10" fmla="*/ 40 w 112"/>
                      <a:gd name="T11" fmla="*/ 24 h 72"/>
                      <a:gd name="T12" fmla="*/ 80 w 112"/>
                      <a:gd name="T13" fmla="*/ 0 h 72"/>
                      <a:gd name="T14" fmla="*/ 112 w 112"/>
                      <a:gd name="T15" fmla="*/ 0 h 72"/>
                      <a:gd name="T16" fmla="*/ 112 w 112"/>
                      <a:gd name="T17" fmla="*/ 0 h 72"/>
                      <a:gd name="T18" fmla="*/ 112 w 112"/>
                      <a:gd name="T19" fmla="*/ 8 h 72"/>
                      <a:gd name="T20" fmla="*/ 112 w 112"/>
                      <a:gd name="T21" fmla="*/ 16 h 72"/>
                      <a:gd name="T22" fmla="*/ 96 w 112"/>
                      <a:gd name="T23" fmla="*/ 32 h 72"/>
                      <a:gd name="T24" fmla="*/ 80 w 112"/>
                      <a:gd name="T25" fmla="*/ 48 h 72"/>
                      <a:gd name="T26" fmla="*/ 80 w 112"/>
                      <a:gd name="T27" fmla="*/ 48 h 72"/>
                      <a:gd name="T28" fmla="*/ 32 w 112"/>
                      <a:gd name="T29" fmla="*/ 72 h 72"/>
                      <a:gd name="T30" fmla="*/ 8 w 112"/>
                      <a:gd name="T31" fmla="*/ 72 h 7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72"/>
                      <a:gd name="T50" fmla="*/ 112 w 112"/>
                      <a:gd name="T51" fmla="*/ 72 h 7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72">
                        <a:moveTo>
                          <a:pt x="8" y="72"/>
                        </a:moveTo>
                        <a:lnTo>
                          <a:pt x="0" y="64"/>
                        </a:lnTo>
                        <a:lnTo>
                          <a:pt x="8" y="56"/>
                        </a:lnTo>
                        <a:lnTo>
                          <a:pt x="16" y="40"/>
                        </a:lnTo>
                        <a:lnTo>
                          <a:pt x="40" y="24"/>
                        </a:lnTo>
                        <a:lnTo>
                          <a:pt x="80" y="0"/>
                        </a:lnTo>
                        <a:lnTo>
                          <a:pt x="112" y="0"/>
                        </a:lnTo>
                        <a:lnTo>
                          <a:pt x="112" y="8"/>
                        </a:lnTo>
                        <a:lnTo>
                          <a:pt x="112" y="16"/>
                        </a:lnTo>
                        <a:lnTo>
                          <a:pt x="96" y="32"/>
                        </a:lnTo>
                        <a:lnTo>
                          <a:pt x="80" y="48"/>
                        </a:lnTo>
                        <a:lnTo>
                          <a:pt x="32" y="72"/>
                        </a:lnTo>
                        <a:lnTo>
                          <a:pt x="8" y="7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19" name="Freeform 224"/>
                  <p:cNvSpPr>
                    <a:spLocks/>
                  </p:cNvSpPr>
                  <p:nvPr/>
                </p:nvSpPr>
                <p:spPr bwMode="auto">
                  <a:xfrm>
                    <a:off x="932" y="2464"/>
                    <a:ext cx="136" cy="56"/>
                  </a:xfrm>
                  <a:custGeom>
                    <a:avLst/>
                    <a:gdLst>
                      <a:gd name="T0" fmla="*/ 0 w 136"/>
                      <a:gd name="T1" fmla="*/ 8 h 56"/>
                      <a:gd name="T2" fmla="*/ 8 w 136"/>
                      <a:gd name="T3" fmla="*/ 0 h 56"/>
                      <a:gd name="T4" fmla="*/ 32 w 136"/>
                      <a:gd name="T5" fmla="*/ 0 h 56"/>
                      <a:gd name="T6" fmla="*/ 56 w 136"/>
                      <a:gd name="T7" fmla="*/ 0 h 56"/>
                      <a:gd name="T8" fmla="*/ 80 w 136"/>
                      <a:gd name="T9" fmla="*/ 8 h 56"/>
                      <a:gd name="T10" fmla="*/ 80 w 136"/>
                      <a:gd name="T11" fmla="*/ 8 h 56"/>
                      <a:gd name="T12" fmla="*/ 104 w 136"/>
                      <a:gd name="T13" fmla="*/ 16 h 56"/>
                      <a:gd name="T14" fmla="*/ 128 w 136"/>
                      <a:gd name="T15" fmla="*/ 32 h 56"/>
                      <a:gd name="T16" fmla="*/ 136 w 136"/>
                      <a:gd name="T17" fmla="*/ 40 h 56"/>
                      <a:gd name="T18" fmla="*/ 136 w 136"/>
                      <a:gd name="T19" fmla="*/ 48 h 56"/>
                      <a:gd name="T20" fmla="*/ 136 w 136"/>
                      <a:gd name="T21" fmla="*/ 48 h 56"/>
                      <a:gd name="T22" fmla="*/ 128 w 136"/>
                      <a:gd name="T23" fmla="*/ 56 h 56"/>
                      <a:gd name="T24" fmla="*/ 112 w 136"/>
                      <a:gd name="T25" fmla="*/ 56 h 56"/>
                      <a:gd name="T26" fmla="*/ 88 w 136"/>
                      <a:gd name="T27" fmla="*/ 56 h 56"/>
                      <a:gd name="T28" fmla="*/ 64 w 136"/>
                      <a:gd name="T29" fmla="*/ 48 h 56"/>
                      <a:gd name="T30" fmla="*/ 64 w 136"/>
                      <a:gd name="T31" fmla="*/ 48 h 56"/>
                      <a:gd name="T32" fmla="*/ 32 w 136"/>
                      <a:gd name="T33" fmla="*/ 40 h 56"/>
                      <a:gd name="T34" fmla="*/ 16 w 136"/>
                      <a:gd name="T35" fmla="*/ 24 h 56"/>
                      <a:gd name="T36" fmla="*/ 0 w 136"/>
                      <a:gd name="T37" fmla="*/ 16 h 56"/>
                      <a:gd name="T38" fmla="*/ 0 w 136"/>
                      <a:gd name="T39" fmla="*/ 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8"/>
                        </a:moveTo>
                        <a:lnTo>
                          <a:pt x="8" y="0"/>
                        </a:lnTo>
                        <a:lnTo>
                          <a:pt x="32" y="0"/>
                        </a:lnTo>
                        <a:lnTo>
                          <a:pt x="56" y="0"/>
                        </a:lnTo>
                        <a:lnTo>
                          <a:pt x="80" y="8"/>
                        </a:lnTo>
                        <a:lnTo>
                          <a:pt x="104" y="16"/>
                        </a:lnTo>
                        <a:lnTo>
                          <a:pt x="128" y="32"/>
                        </a:lnTo>
                        <a:lnTo>
                          <a:pt x="136" y="40"/>
                        </a:lnTo>
                        <a:lnTo>
                          <a:pt x="136" y="48"/>
                        </a:lnTo>
                        <a:lnTo>
                          <a:pt x="128" y="56"/>
                        </a:lnTo>
                        <a:lnTo>
                          <a:pt x="112" y="56"/>
                        </a:lnTo>
                        <a:lnTo>
                          <a:pt x="88" y="56"/>
                        </a:lnTo>
                        <a:lnTo>
                          <a:pt x="64" y="48"/>
                        </a:lnTo>
                        <a:lnTo>
                          <a:pt x="32" y="40"/>
                        </a:lnTo>
                        <a:lnTo>
                          <a:pt x="16" y="24"/>
                        </a:lnTo>
                        <a:lnTo>
                          <a:pt x="0"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20" name="Freeform 225"/>
                  <p:cNvSpPr>
                    <a:spLocks/>
                  </p:cNvSpPr>
                  <p:nvPr/>
                </p:nvSpPr>
                <p:spPr bwMode="auto">
                  <a:xfrm>
                    <a:off x="564" y="2360"/>
                    <a:ext cx="136" cy="56"/>
                  </a:xfrm>
                  <a:custGeom>
                    <a:avLst/>
                    <a:gdLst>
                      <a:gd name="T0" fmla="*/ 0 w 136"/>
                      <a:gd name="T1" fmla="*/ 8 h 56"/>
                      <a:gd name="T2" fmla="*/ 8 w 136"/>
                      <a:gd name="T3" fmla="*/ 0 h 56"/>
                      <a:gd name="T4" fmla="*/ 24 w 136"/>
                      <a:gd name="T5" fmla="*/ 0 h 56"/>
                      <a:gd name="T6" fmla="*/ 48 w 136"/>
                      <a:gd name="T7" fmla="*/ 0 h 56"/>
                      <a:gd name="T8" fmla="*/ 80 w 136"/>
                      <a:gd name="T9" fmla="*/ 8 h 56"/>
                      <a:gd name="T10" fmla="*/ 80 w 136"/>
                      <a:gd name="T11" fmla="*/ 8 h 56"/>
                      <a:gd name="T12" fmla="*/ 104 w 136"/>
                      <a:gd name="T13" fmla="*/ 16 h 56"/>
                      <a:gd name="T14" fmla="*/ 120 w 136"/>
                      <a:gd name="T15" fmla="*/ 24 h 56"/>
                      <a:gd name="T16" fmla="*/ 136 w 136"/>
                      <a:gd name="T17" fmla="*/ 40 h 56"/>
                      <a:gd name="T18" fmla="*/ 136 w 136"/>
                      <a:gd name="T19" fmla="*/ 48 h 56"/>
                      <a:gd name="T20" fmla="*/ 136 w 136"/>
                      <a:gd name="T21" fmla="*/ 48 h 56"/>
                      <a:gd name="T22" fmla="*/ 128 w 136"/>
                      <a:gd name="T23" fmla="*/ 48 h 56"/>
                      <a:gd name="T24" fmla="*/ 112 w 136"/>
                      <a:gd name="T25" fmla="*/ 56 h 56"/>
                      <a:gd name="T26" fmla="*/ 88 w 136"/>
                      <a:gd name="T27" fmla="*/ 48 h 56"/>
                      <a:gd name="T28" fmla="*/ 56 w 136"/>
                      <a:gd name="T29" fmla="*/ 40 h 56"/>
                      <a:gd name="T30" fmla="*/ 56 w 136"/>
                      <a:gd name="T31" fmla="*/ 40 h 56"/>
                      <a:gd name="T32" fmla="*/ 32 w 136"/>
                      <a:gd name="T33" fmla="*/ 32 h 56"/>
                      <a:gd name="T34" fmla="*/ 8 w 136"/>
                      <a:gd name="T35" fmla="*/ 24 h 56"/>
                      <a:gd name="T36" fmla="*/ 0 w 136"/>
                      <a:gd name="T37" fmla="*/ 16 h 56"/>
                      <a:gd name="T38" fmla="*/ 0 w 136"/>
                      <a:gd name="T39" fmla="*/ 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8"/>
                        </a:moveTo>
                        <a:lnTo>
                          <a:pt x="8" y="0"/>
                        </a:lnTo>
                        <a:lnTo>
                          <a:pt x="24" y="0"/>
                        </a:lnTo>
                        <a:lnTo>
                          <a:pt x="48" y="0"/>
                        </a:lnTo>
                        <a:lnTo>
                          <a:pt x="80" y="8"/>
                        </a:lnTo>
                        <a:lnTo>
                          <a:pt x="104" y="16"/>
                        </a:lnTo>
                        <a:lnTo>
                          <a:pt x="120" y="24"/>
                        </a:lnTo>
                        <a:lnTo>
                          <a:pt x="136" y="40"/>
                        </a:lnTo>
                        <a:lnTo>
                          <a:pt x="136" y="48"/>
                        </a:lnTo>
                        <a:lnTo>
                          <a:pt x="128" y="48"/>
                        </a:lnTo>
                        <a:lnTo>
                          <a:pt x="112" y="56"/>
                        </a:lnTo>
                        <a:lnTo>
                          <a:pt x="88" y="48"/>
                        </a:lnTo>
                        <a:lnTo>
                          <a:pt x="56" y="40"/>
                        </a:lnTo>
                        <a:lnTo>
                          <a:pt x="32" y="32"/>
                        </a:lnTo>
                        <a:lnTo>
                          <a:pt x="8" y="24"/>
                        </a:lnTo>
                        <a:lnTo>
                          <a:pt x="0"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21" name="Freeform 226"/>
                  <p:cNvSpPr>
                    <a:spLocks/>
                  </p:cNvSpPr>
                  <p:nvPr/>
                </p:nvSpPr>
                <p:spPr bwMode="auto">
                  <a:xfrm>
                    <a:off x="692" y="2256"/>
                    <a:ext cx="72" cy="104"/>
                  </a:xfrm>
                  <a:custGeom>
                    <a:avLst/>
                    <a:gdLst>
                      <a:gd name="T0" fmla="*/ 8 w 72"/>
                      <a:gd name="T1" fmla="*/ 0 h 104"/>
                      <a:gd name="T2" fmla="*/ 32 w 72"/>
                      <a:gd name="T3" fmla="*/ 8 h 104"/>
                      <a:gd name="T4" fmla="*/ 64 w 72"/>
                      <a:gd name="T5" fmla="*/ 48 h 104"/>
                      <a:gd name="T6" fmla="*/ 64 w 72"/>
                      <a:gd name="T7" fmla="*/ 48 h 104"/>
                      <a:gd name="T8" fmla="*/ 72 w 72"/>
                      <a:gd name="T9" fmla="*/ 80 h 104"/>
                      <a:gd name="T10" fmla="*/ 64 w 72"/>
                      <a:gd name="T11" fmla="*/ 104 h 104"/>
                      <a:gd name="T12" fmla="*/ 64 w 72"/>
                      <a:gd name="T13" fmla="*/ 104 h 104"/>
                      <a:gd name="T14" fmla="*/ 40 w 72"/>
                      <a:gd name="T15" fmla="*/ 96 h 104"/>
                      <a:gd name="T16" fmla="*/ 16 w 72"/>
                      <a:gd name="T17" fmla="*/ 56 h 104"/>
                      <a:gd name="T18" fmla="*/ 16 w 72"/>
                      <a:gd name="T19" fmla="*/ 56 h 104"/>
                      <a:gd name="T20" fmla="*/ 0 w 72"/>
                      <a:gd name="T21" fmla="*/ 24 h 104"/>
                      <a:gd name="T22" fmla="*/ 8 w 72"/>
                      <a:gd name="T23" fmla="*/ 0 h 1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2"/>
                      <a:gd name="T37" fmla="*/ 0 h 104"/>
                      <a:gd name="T38" fmla="*/ 72 w 72"/>
                      <a:gd name="T39" fmla="*/ 104 h 1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2" h="104">
                        <a:moveTo>
                          <a:pt x="8" y="0"/>
                        </a:moveTo>
                        <a:lnTo>
                          <a:pt x="32" y="8"/>
                        </a:lnTo>
                        <a:lnTo>
                          <a:pt x="64" y="48"/>
                        </a:lnTo>
                        <a:lnTo>
                          <a:pt x="72" y="80"/>
                        </a:lnTo>
                        <a:lnTo>
                          <a:pt x="64" y="104"/>
                        </a:lnTo>
                        <a:lnTo>
                          <a:pt x="40" y="96"/>
                        </a:lnTo>
                        <a:lnTo>
                          <a:pt x="16" y="56"/>
                        </a:lnTo>
                        <a:lnTo>
                          <a:pt x="0" y="24"/>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22" name="Freeform 227"/>
                  <p:cNvSpPr>
                    <a:spLocks/>
                  </p:cNvSpPr>
                  <p:nvPr/>
                </p:nvSpPr>
                <p:spPr bwMode="auto">
                  <a:xfrm>
                    <a:off x="852" y="2520"/>
                    <a:ext cx="72" cy="96"/>
                  </a:xfrm>
                  <a:custGeom>
                    <a:avLst/>
                    <a:gdLst>
                      <a:gd name="T0" fmla="*/ 8 w 72"/>
                      <a:gd name="T1" fmla="*/ 0 h 96"/>
                      <a:gd name="T2" fmla="*/ 32 w 72"/>
                      <a:gd name="T3" fmla="*/ 8 h 96"/>
                      <a:gd name="T4" fmla="*/ 56 w 72"/>
                      <a:gd name="T5" fmla="*/ 40 h 96"/>
                      <a:gd name="T6" fmla="*/ 56 w 72"/>
                      <a:gd name="T7" fmla="*/ 40 h 96"/>
                      <a:gd name="T8" fmla="*/ 72 w 72"/>
                      <a:gd name="T9" fmla="*/ 80 h 96"/>
                      <a:gd name="T10" fmla="*/ 64 w 72"/>
                      <a:gd name="T11" fmla="*/ 96 h 96"/>
                      <a:gd name="T12" fmla="*/ 64 w 72"/>
                      <a:gd name="T13" fmla="*/ 96 h 96"/>
                      <a:gd name="T14" fmla="*/ 40 w 72"/>
                      <a:gd name="T15" fmla="*/ 88 h 96"/>
                      <a:gd name="T16" fmla="*/ 8 w 72"/>
                      <a:gd name="T17" fmla="*/ 56 h 96"/>
                      <a:gd name="T18" fmla="*/ 8 w 72"/>
                      <a:gd name="T19" fmla="*/ 56 h 96"/>
                      <a:gd name="T20" fmla="*/ 0 w 72"/>
                      <a:gd name="T21" fmla="*/ 16 h 96"/>
                      <a:gd name="T22" fmla="*/ 8 w 72"/>
                      <a:gd name="T23" fmla="*/ 0 h 9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2"/>
                      <a:gd name="T37" fmla="*/ 0 h 96"/>
                      <a:gd name="T38" fmla="*/ 72 w 72"/>
                      <a:gd name="T39" fmla="*/ 96 h 9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2" h="96">
                        <a:moveTo>
                          <a:pt x="8" y="0"/>
                        </a:moveTo>
                        <a:lnTo>
                          <a:pt x="32" y="8"/>
                        </a:lnTo>
                        <a:lnTo>
                          <a:pt x="56" y="40"/>
                        </a:lnTo>
                        <a:lnTo>
                          <a:pt x="72" y="80"/>
                        </a:lnTo>
                        <a:lnTo>
                          <a:pt x="64" y="96"/>
                        </a:lnTo>
                        <a:lnTo>
                          <a:pt x="40" y="88"/>
                        </a:lnTo>
                        <a:lnTo>
                          <a:pt x="8" y="56"/>
                        </a:lnTo>
                        <a:lnTo>
                          <a:pt x="0" y="16"/>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23" name="Freeform 228"/>
                  <p:cNvSpPr>
                    <a:spLocks/>
                  </p:cNvSpPr>
                  <p:nvPr/>
                </p:nvSpPr>
                <p:spPr bwMode="auto">
                  <a:xfrm>
                    <a:off x="844" y="2256"/>
                    <a:ext cx="72" cy="104"/>
                  </a:xfrm>
                  <a:custGeom>
                    <a:avLst/>
                    <a:gdLst>
                      <a:gd name="T0" fmla="*/ 64 w 72"/>
                      <a:gd name="T1" fmla="*/ 0 h 104"/>
                      <a:gd name="T2" fmla="*/ 72 w 72"/>
                      <a:gd name="T3" fmla="*/ 24 h 104"/>
                      <a:gd name="T4" fmla="*/ 56 w 72"/>
                      <a:gd name="T5" fmla="*/ 56 h 104"/>
                      <a:gd name="T6" fmla="*/ 56 w 72"/>
                      <a:gd name="T7" fmla="*/ 56 h 104"/>
                      <a:gd name="T8" fmla="*/ 32 w 72"/>
                      <a:gd name="T9" fmla="*/ 88 h 104"/>
                      <a:gd name="T10" fmla="*/ 8 w 72"/>
                      <a:gd name="T11" fmla="*/ 104 h 104"/>
                      <a:gd name="T12" fmla="*/ 8 w 72"/>
                      <a:gd name="T13" fmla="*/ 104 h 104"/>
                      <a:gd name="T14" fmla="*/ 0 w 72"/>
                      <a:gd name="T15" fmla="*/ 80 h 104"/>
                      <a:gd name="T16" fmla="*/ 8 w 72"/>
                      <a:gd name="T17" fmla="*/ 40 h 104"/>
                      <a:gd name="T18" fmla="*/ 8 w 72"/>
                      <a:gd name="T19" fmla="*/ 40 h 104"/>
                      <a:gd name="T20" fmla="*/ 40 w 72"/>
                      <a:gd name="T21" fmla="*/ 8 h 104"/>
                      <a:gd name="T22" fmla="*/ 64 w 72"/>
                      <a:gd name="T23" fmla="*/ 0 h 1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2"/>
                      <a:gd name="T37" fmla="*/ 0 h 104"/>
                      <a:gd name="T38" fmla="*/ 72 w 72"/>
                      <a:gd name="T39" fmla="*/ 104 h 1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2" h="104">
                        <a:moveTo>
                          <a:pt x="64" y="0"/>
                        </a:moveTo>
                        <a:lnTo>
                          <a:pt x="72" y="24"/>
                        </a:lnTo>
                        <a:lnTo>
                          <a:pt x="56" y="56"/>
                        </a:lnTo>
                        <a:lnTo>
                          <a:pt x="32" y="88"/>
                        </a:lnTo>
                        <a:lnTo>
                          <a:pt x="8" y="104"/>
                        </a:lnTo>
                        <a:lnTo>
                          <a:pt x="0" y="80"/>
                        </a:lnTo>
                        <a:lnTo>
                          <a:pt x="8" y="40"/>
                        </a:lnTo>
                        <a:lnTo>
                          <a:pt x="40" y="8"/>
                        </a:lnTo>
                        <a:lnTo>
                          <a:pt x="64"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24" name="Freeform 229"/>
                  <p:cNvSpPr>
                    <a:spLocks/>
                  </p:cNvSpPr>
                  <p:nvPr/>
                </p:nvSpPr>
                <p:spPr bwMode="auto">
                  <a:xfrm>
                    <a:off x="700" y="2520"/>
                    <a:ext cx="80" cy="96"/>
                  </a:xfrm>
                  <a:custGeom>
                    <a:avLst/>
                    <a:gdLst>
                      <a:gd name="T0" fmla="*/ 64 w 80"/>
                      <a:gd name="T1" fmla="*/ 0 h 96"/>
                      <a:gd name="T2" fmla="*/ 80 w 80"/>
                      <a:gd name="T3" fmla="*/ 16 h 96"/>
                      <a:gd name="T4" fmla="*/ 64 w 80"/>
                      <a:gd name="T5" fmla="*/ 56 h 96"/>
                      <a:gd name="T6" fmla="*/ 64 w 80"/>
                      <a:gd name="T7" fmla="*/ 56 h 96"/>
                      <a:gd name="T8" fmla="*/ 40 w 80"/>
                      <a:gd name="T9" fmla="*/ 88 h 96"/>
                      <a:gd name="T10" fmla="*/ 8 w 80"/>
                      <a:gd name="T11" fmla="*/ 96 h 96"/>
                      <a:gd name="T12" fmla="*/ 8 w 80"/>
                      <a:gd name="T13" fmla="*/ 96 h 96"/>
                      <a:gd name="T14" fmla="*/ 0 w 80"/>
                      <a:gd name="T15" fmla="*/ 80 h 96"/>
                      <a:gd name="T16" fmla="*/ 16 w 80"/>
                      <a:gd name="T17" fmla="*/ 40 h 96"/>
                      <a:gd name="T18" fmla="*/ 16 w 80"/>
                      <a:gd name="T19" fmla="*/ 40 h 96"/>
                      <a:gd name="T20" fmla="*/ 40 w 80"/>
                      <a:gd name="T21" fmla="*/ 8 h 96"/>
                      <a:gd name="T22" fmla="*/ 64 w 80"/>
                      <a:gd name="T23" fmla="*/ 0 h 9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0"/>
                      <a:gd name="T37" fmla="*/ 0 h 96"/>
                      <a:gd name="T38" fmla="*/ 80 w 80"/>
                      <a:gd name="T39" fmla="*/ 96 h 9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0" h="96">
                        <a:moveTo>
                          <a:pt x="64" y="0"/>
                        </a:moveTo>
                        <a:lnTo>
                          <a:pt x="80" y="16"/>
                        </a:lnTo>
                        <a:lnTo>
                          <a:pt x="64" y="56"/>
                        </a:lnTo>
                        <a:lnTo>
                          <a:pt x="40" y="88"/>
                        </a:lnTo>
                        <a:lnTo>
                          <a:pt x="8" y="96"/>
                        </a:lnTo>
                        <a:lnTo>
                          <a:pt x="0" y="80"/>
                        </a:lnTo>
                        <a:lnTo>
                          <a:pt x="16" y="40"/>
                        </a:lnTo>
                        <a:lnTo>
                          <a:pt x="40" y="8"/>
                        </a:lnTo>
                        <a:lnTo>
                          <a:pt x="64"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sp>
              <p:nvSpPr>
                <p:cNvPr id="37290" name="Freeform 230"/>
                <p:cNvSpPr>
                  <a:spLocks/>
                </p:cNvSpPr>
                <p:nvPr/>
              </p:nvSpPr>
              <p:spPr bwMode="auto">
                <a:xfrm>
                  <a:off x="572" y="1295"/>
                  <a:ext cx="472" cy="334"/>
                </a:xfrm>
                <a:custGeom>
                  <a:avLst/>
                  <a:gdLst>
                    <a:gd name="T0" fmla="*/ 1 w 672"/>
                    <a:gd name="T1" fmla="*/ 2 h 424"/>
                    <a:gd name="T2" fmla="*/ 1 w 672"/>
                    <a:gd name="T3" fmla="*/ 2 h 424"/>
                    <a:gd name="T4" fmla="*/ 1 w 672"/>
                    <a:gd name="T5" fmla="*/ 2 h 424"/>
                    <a:gd name="T6" fmla="*/ 1 w 672"/>
                    <a:gd name="T7" fmla="*/ 2 h 424"/>
                    <a:gd name="T8" fmla="*/ 1 w 672"/>
                    <a:gd name="T9" fmla="*/ 2 h 424"/>
                    <a:gd name="T10" fmla="*/ 1 w 672"/>
                    <a:gd name="T11" fmla="*/ 2 h 424"/>
                    <a:gd name="T12" fmla="*/ 1 w 672"/>
                    <a:gd name="T13" fmla="*/ 2 h 424"/>
                    <a:gd name="T14" fmla="*/ 1 w 672"/>
                    <a:gd name="T15" fmla="*/ 2 h 424"/>
                    <a:gd name="T16" fmla="*/ 1 w 672"/>
                    <a:gd name="T17" fmla="*/ 2 h 424"/>
                    <a:gd name="T18" fmla="*/ 1 w 672"/>
                    <a:gd name="T19" fmla="*/ 2 h 424"/>
                    <a:gd name="T20" fmla="*/ 1 w 672"/>
                    <a:gd name="T21" fmla="*/ 2 h 424"/>
                    <a:gd name="T22" fmla="*/ 1 w 672"/>
                    <a:gd name="T23" fmla="*/ 2 h 424"/>
                    <a:gd name="T24" fmla="*/ 1 w 672"/>
                    <a:gd name="T25" fmla="*/ 2 h 424"/>
                    <a:gd name="T26" fmla="*/ 0 w 672"/>
                    <a:gd name="T27" fmla="*/ 2 h 424"/>
                    <a:gd name="T28" fmla="*/ 0 w 672"/>
                    <a:gd name="T29" fmla="*/ 2 h 424"/>
                    <a:gd name="T30" fmla="*/ 1 w 672"/>
                    <a:gd name="T31" fmla="*/ 2 h 424"/>
                    <a:gd name="T32" fmla="*/ 1 w 672"/>
                    <a:gd name="T33" fmla="*/ 2 h 424"/>
                    <a:gd name="T34" fmla="*/ 1 w 672"/>
                    <a:gd name="T35" fmla="*/ 2 h 424"/>
                    <a:gd name="T36" fmla="*/ 1 w 672"/>
                    <a:gd name="T37" fmla="*/ 2 h 424"/>
                    <a:gd name="T38" fmla="*/ 1 w 672"/>
                    <a:gd name="T39" fmla="*/ 2 h 424"/>
                    <a:gd name="T40" fmla="*/ 1 w 672"/>
                    <a:gd name="T41" fmla="*/ 0 h 424"/>
                    <a:gd name="T42" fmla="*/ 1 w 672"/>
                    <a:gd name="T43" fmla="*/ 0 h 424"/>
                    <a:gd name="T44" fmla="*/ 1 w 672"/>
                    <a:gd name="T45" fmla="*/ 2 h 424"/>
                    <a:gd name="T46" fmla="*/ 1 w 672"/>
                    <a:gd name="T47" fmla="*/ 2 h 424"/>
                    <a:gd name="T48" fmla="*/ 1 w 672"/>
                    <a:gd name="T49" fmla="*/ 2 h 424"/>
                    <a:gd name="T50" fmla="*/ 1 w 672"/>
                    <a:gd name="T51" fmla="*/ 2 h 424"/>
                    <a:gd name="T52" fmla="*/ 1 w 672"/>
                    <a:gd name="T53" fmla="*/ 2 h 424"/>
                    <a:gd name="T54" fmla="*/ 1 w 672"/>
                    <a:gd name="T55" fmla="*/ 2 h 42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72"/>
                    <a:gd name="T85" fmla="*/ 0 h 424"/>
                    <a:gd name="T86" fmla="*/ 672 w 672"/>
                    <a:gd name="T87" fmla="*/ 424 h 42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72" h="424">
                      <a:moveTo>
                        <a:pt x="672" y="216"/>
                      </a:moveTo>
                      <a:lnTo>
                        <a:pt x="664" y="256"/>
                      </a:lnTo>
                      <a:lnTo>
                        <a:pt x="648" y="296"/>
                      </a:lnTo>
                      <a:lnTo>
                        <a:pt x="616" y="328"/>
                      </a:lnTo>
                      <a:lnTo>
                        <a:pt x="576" y="360"/>
                      </a:lnTo>
                      <a:lnTo>
                        <a:pt x="464" y="408"/>
                      </a:lnTo>
                      <a:lnTo>
                        <a:pt x="336" y="424"/>
                      </a:lnTo>
                      <a:lnTo>
                        <a:pt x="208" y="408"/>
                      </a:lnTo>
                      <a:lnTo>
                        <a:pt x="96" y="360"/>
                      </a:lnTo>
                      <a:lnTo>
                        <a:pt x="56" y="328"/>
                      </a:lnTo>
                      <a:lnTo>
                        <a:pt x="24" y="296"/>
                      </a:lnTo>
                      <a:lnTo>
                        <a:pt x="8" y="256"/>
                      </a:lnTo>
                      <a:lnTo>
                        <a:pt x="0" y="216"/>
                      </a:lnTo>
                      <a:lnTo>
                        <a:pt x="8" y="168"/>
                      </a:lnTo>
                      <a:lnTo>
                        <a:pt x="24" y="128"/>
                      </a:lnTo>
                      <a:lnTo>
                        <a:pt x="56" y="96"/>
                      </a:lnTo>
                      <a:lnTo>
                        <a:pt x="96" y="64"/>
                      </a:lnTo>
                      <a:lnTo>
                        <a:pt x="208" y="16"/>
                      </a:lnTo>
                      <a:lnTo>
                        <a:pt x="336" y="0"/>
                      </a:lnTo>
                      <a:lnTo>
                        <a:pt x="464" y="16"/>
                      </a:lnTo>
                      <a:lnTo>
                        <a:pt x="576" y="64"/>
                      </a:lnTo>
                      <a:lnTo>
                        <a:pt x="616" y="96"/>
                      </a:lnTo>
                      <a:lnTo>
                        <a:pt x="648" y="128"/>
                      </a:lnTo>
                      <a:lnTo>
                        <a:pt x="664" y="168"/>
                      </a:lnTo>
                      <a:lnTo>
                        <a:pt x="672" y="216"/>
                      </a:lnTo>
                      <a:close/>
                    </a:path>
                  </a:pathLst>
                </a:custGeom>
                <a:gradFill rotWithShape="0">
                  <a:gsLst>
                    <a:gs pos="0">
                      <a:srgbClr val="B3B3B3"/>
                    </a:gs>
                    <a:gs pos="100000">
                      <a:srgbClr val="808080"/>
                    </a:gs>
                  </a:gsLst>
                  <a:path path="rect">
                    <a:fillToRect l="50000" t="50000" r="50000" b="50000"/>
                  </a:path>
                </a:gradFill>
                <a:ln w="3175">
                  <a:solidFill>
                    <a:srgbClr val="808080"/>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nvGrpSpPr>
                <p:cNvPr id="36876" name="Group 231"/>
                <p:cNvGrpSpPr>
                  <a:grpSpLocks/>
                </p:cNvGrpSpPr>
                <p:nvPr/>
              </p:nvGrpSpPr>
              <p:grpSpPr bwMode="auto">
                <a:xfrm>
                  <a:off x="632" y="1338"/>
                  <a:ext cx="352" cy="248"/>
                  <a:chOff x="636" y="2320"/>
                  <a:chExt cx="352" cy="248"/>
                </a:xfrm>
              </p:grpSpPr>
              <p:sp>
                <p:nvSpPr>
                  <p:cNvPr id="37292" name="Freeform 232"/>
                  <p:cNvSpPr>
                    <a:spLocks/>
                  </p:cNvSpPr>
                  <p:nvPr/>
                </p:nvSpPr>
                <p:spPr bwMode="auto">
                  <a:xfrm>
                    <a:off x="788" y="2424"/>
                    <a:ext cx="32" cy="16"/>
                  </a:xfrm>
                  <a:custGeom>
                    <a:avLst/>
                    <a:gdLst>
                      <a:gd name="T0" fmla="*/ 32 w 32"/>
                      <a:gd name="T1" fmla="*/ 8 h 16"/>
                      <a:gd name="T2" fmla="*/ 32 w 32"/>
                      <a:gd name="T3" fmla="*/ 16 h 16"/>
                      <a:gd name="T4" fmla="*/ 16 w 32"/>
                      <a:gd name="T5" fmla="*/ 16 h 16"/>
                      <a:gd name="T6" fmla="*/ 16 w 32"/>
                      <a:gd name="T7" fmla="*/ 16 h 16"/>
                      <a:gd name="T8" fmla="*/ 8 w 32"/>
                      <a:gd name="T9" fmla="*/ 16 h 16"/>
                      <a:gd name="T10" fmla="*/ 0 w 32"/>
                      <a:gd name="T11" fmla="*/ 8 h 16"/>
                      <a:gd name="T12" fmla="*/ 0 w 32"/>
                      <a:gd name="T13" fmla="*/ 8 h 16"/>
                      <a:gd name="T14" fmla="*/ 8 w 32"/>
                      <a:gd name="T15" fmla="*/ 0 h 16"/>
                      <a:gd name="T16" fmla="*/ 16 w 32"/>
                      <a:gd name="T17" fmla="*/ 0 h 16"/>
                      <a:gd name="T18" fmla="*/ 16 w 32"/>
                      <a:gd name="T19" fmla="*/ 0 h 16"/>
                      <a:gd name="T20" fmla="*/ 32 w 32"/>
                      <a:gd name="T21" fmla="*/ 0 h 16"/>
                      <a:gd name="T22" fmla="*/ 32 w 32"/>
                      <a:gd name="T23" fmla="*/ 8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16"/>
                      <a:gd name="T38" fmla="*/ 32 w 32"/>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16">
                        <a:moveTo>
                          <a:pt x="32" y="8"/>
                        </a:moveTo>
                        <a:lnTo>
                          <a:pt x="32" y="16"/>
                        </a:lnTo>
                        <a:lnTo>
                          <a:pt x="16" y="16"/>
                        </a:lnTo>
                        <a:lnTo>
                          <a:pt x="8" y="16"/>
                        </a:lnTo>
                        <a:lnTo>
                          <a:pt x="0" y="8"/>
                        </a:lnTo>
                        <a:lnTo>
                          <a:pt x="8" y="0"/>
                        </a:lnTo>
                        <a:lnTo>
                          <a:pt x="16" y="0"/>
                        </a:lnTo>
                        <a:lnTo>
                          <a:pt x="32" y="0"/>
                        </a:lnTo>
                        <a:lnTo>
                          <a:pt x="32"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93" name="Freeform 233"/>
                  <p:cNvSpPr>
                    <a:spLocks/>
                  </p:cNvSpPr>
                  <p:nvPr/>
                </p:nvSpPr>
                <p:spPr bwMode="auto">
                  <a:xfrm>
                    <a:off x="924" y="2416"/>
                    <a:ext cx="64" cy="24"/>
                  </a:xfrm>
                  <a:custGeom>
                    <a:avLst/>
                    <a:gdLst>
                      <a:gd name="T0" fmla="*/ 64 w 64"/>
                      <a:gd name="T1" fmla="*/ 16 h 24"/>
                      <a:gd name="T2" fmla="*/ 56 w 64"/>
                      <a:gd name="T3" fmla="*/ 24 h 24"/>
                      <a:gd name="T4" fmla="*/ 32 w 64"/>
                      <a:gd name="T5" fmla="*/ 24 h 24"/>
                      <a:gd name="T6" fmla="*/ 32 w 64"/>
                      <a:gd name="T7" fmla="*/ 24 h 24"/>
                      <a:gd name="T8" fmla="*/ 16 w 64"/>
                      <a:gd name="T9" fmla="*/ 24 h 24"/>
                      <a:gd name="T10" fmla="*/ 0 w 64"/>
                      <a:gd name="T11" fmla="*/ 16 h 24"/>
                      <a:gd name="T12" fmla="*/ 0 w 64"/>
                      <a:gd name="T13" fmla="*/ 16 h 24"/>
                      <a:gd name="T14" fmla="*/ 16 w 64"/>
                      <a:gd name="T15" fmla="*/ 8 h 24"/>
                      <a:gd name="T16" fmla="*/ 32 w 64"/>
                      <a:gd name="T17" fmla="*/ 0 h 24"/>
                      <a:gd name="T18" fmla="*/ 32 w 64"/>
                      <a:gd name="T19" fmla="*/ 0 h 24"/>
                      <a:gd name="T20" fmla="*/ 56 w 64"/>
                      <a:gd name="T21" fmla="*/ 8 h 24"/>
                      <a:gd name="T22" fmla="*/ 64 w 64"/>
                      <a:gd name="T23" fmla="*/ 16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
                      <a:gd name="T37" fmla="*/ 0 h 24"/>
                      <a:gd name="T38" fmla="*/ 64 w 64"/>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 h="24">
                        <a:moveTo>
                          <a:pt x="64" y="16"/>
                        </a:moveTo>
                        <a:lnTo>
                          <a:pt x="56" y="24"/>
                        </a:lnTo>
                        <a:lnTo>
                          <a:pt x="32" y="24"/>
                        </a:lnTo>
                        <a:lnTo>
                          <a:pt x="16" y="24"/>
                        </a:lnTo>
                        <a:lnTo>
                          <a:pt x="0" y="16"/>
                        </a:lnTo>
                        <a:lnTo>
                          <a:pt x="16" y="8"/>
                        </a:lnTo>
                        <a:lnTo>
                          <a:pt x="32" y="0"/>
                        </a:lnTo>
                        <a:lnTo>
                          <a:pt x="56" y="8"/>
                        </a:lnTo>
                        <a:lnTo>
                          <a:pt x="64"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94" name="Freeform 234"/>
                  <p:cNvSpPr>
                    <a:spLocks/>
                  </p:cNvSpPr>
                  <p:nvPr/>
                </p:nvSpPr>
                <p:spPr bwMode="auto">
                  <a:xfrm>
                    <a:off x="908" y="2512"/>
                    <a:ext cx="40" cy="32"/>
                  </a:xfrm>
                  <a:custGeom>
                    <a:avLst/>
                    <a:gdLst>
                      <a:gd name="T0" fmla="*/ 40 w 40"/>
                      <a:gd name="T1" fmla="*/ 32 h 32"/>
                      <a:gd name="T2" fmla="*/ 24 w 40"/>
                      <a:gd name="T3" fmla="*/ 32 h 32"/>
                      <a:gd name="T4" fmla="*/ 8 w 40"/>
                      <a:gd name="T5" fmla="*/ 24 h 32"/>
                      <a:gd name="T6" fmla="*/ 8 w 40"/>
                      <a:gd name="T7" fmla="*/ 24 h 32"/>
                      <a:gd name="T8" fmla="*/ 0 w 40"/>
                      <a:gd name="T9" fmla="*/ 8 h 32"/>
                      <a:gd name="T10" fmla="*/ 0 w 40"/>
                      <a:gd name="T11" fmla="*/ 0 h 32"/>
                      <a:gd name="T12" fmla="*/ 0 w 40"/>
                      <a:gd name="T13" fmla="*/ 0 h 32"/>
                      <a:gd name="T14" fmla="*/ 16 w 40"/>
                      <a:gd name="T15" fmla="*/ 0 h 32"/>
                      <a:gd name="T16" fmla="*/ 32 w 40"/>
                      <a:gd name="T17" fmla="*/ 8 h 32"/>
                      <a:gd name="T18" fmla="*/ 32 w 40"/>
                      <a:gd name="T19" fmla="*/ 8 h 32"/>
                      <a:gd name="T20" fmla="*/ 40 w 40"/>
                      <a:gd name="T21" fmla="*/ 24 h 32"/>
                      <a:gd name="T22" fmla="*/ 40 w 40"/>
                      <a:gd name="T23" fmla="*/ 32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32"/>
                      <a:gd name="T38" fmla="*/ 40 w 40"/>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32">
                        <a:moveTo>
                          <a:pt x="40" y="32"/>
                        </a:moveTo>
                        <a:lnTo>
                          <a:pt x="24" y="32"/>
                        </a:lnTo>
                        <a:lnTo>
                          <a:pt x="8" y="24"/>
                        </a:lnTo>
                        <a:lnTo>
                          <a:pt x="0" y="8"/>
                        </a:lnTo>
                        <a:lnTo>
                          <a:pt x="0" y="0"/>
                        </a:lnTo>
                        <a:lnTo>
                          <a:pt x="16" y="0"/>
                        </a:lnTo>
                        <a:lnTo>
                          <a:pt x="32" y="8"/>
                        </a:lnTo>
                        <a:lnTo>
                          <a:pt x="40" y="24"/>
                        </a:lnTo>
                        <a:lnTo>
                          <a:pt x="40" y="3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95" name="Freeform 235"/>
                  <p:cNvSpPr>
                    <a:spLocks/>
                  </p:cNvSpPr>
                  <p:nvPr/>
                </p:nvSpPr>
                <p:spPr bwMode="auto">
                  <a:xfrm>
                    <a:off x="780" y="2328"/>
                    <a:ext cx="32" cy="48"/>
                  </a:xfrm>
                  <a:custGeom>
                    <a:avLst/>
                    <a:gdLst>
                      <a:gd name="T0" fmla="*/ 16 w 32"/>
                      <a:gd name="T1" fmla="*/ 48 h 48"/>
                      <a:gd name="T2" fmla="*/ 8 w 32"/>
                      <a:gd name="T3" fmla="*/ 48 h 48"/>
                      <a:gd name="T4" fmla="*/ 0 w 32"/>
                      <a:gd name="T5" fmla="*/ 24 h 48"/>
                      <a:gd name="T6" fmla="*/ 0 w 32"/>
                      <a:gd name="T7" fmla="*/ 24 h 48"/>
                      <a:gd name="T8" fmla="*/ 8 w 32"/>
                      <a:gd name="T9" fmla="*/ 8 h 48"/>
                      <a:gd name="T10" fmla="*/ 16 w 32"/>
                      <a:gd name="T11" fmla="*/ 0 h 48"/>
                      <a:gd name="T12" fmla="*/ 16 w 32"/>
                      <a:gd name="T13" fmla="*/ 0 h 48"/>
                      <a:gd name="T14" fmla="*/ 24 w 32"/>
                      <a:gd name="T15" fmla="*/ 8 h 48"/>
                      <a:gd name="T16" fmla="*/ 32 w 32"/>
                      <a:gd name="T17" fmla="*/ 24 h 48"/>
                      <a:gd name="T18" fmla="*/ 32 w 32"/>
                      <a:gd name="T19" fmla="*/ 24 h 48"/>
                      <a:gd name="T20" fmla="*/ 24 w 32"/>
                      <a:gd name="T21" fmla="*/ 48 h 48"/>
                      <a:gd name="T22" fmla="*/ 16 w 32"/>
                      <a:gd name="T23" fmla="*/ 4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48"/>
                      <a:gd name="T38" fmla="*/ 32 w 32"/>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48">
                        <a:moveTo>
                          <a:pt x="16" y="48"/>
                        </a:moveTo>
                        <a:lnTo>
                          <a:pt x="8" y="48"/>
                        </a:lnTo>
                        <a:lnTo>
                          <a:pt x="0" y="24"/>
                        </a:lnTo>
                        <a:lnTo>
                          <a:pt x="8" y="8"/>
                        </a:lnTo>
                        <a:lnTo>
                          <a:pt x="16" y="0"/>
                        </a:lnTo>
                        <a:lnTo>
                          <a:pt x="24" y="8"/>
                        </a:lnTo>
                        <a:lnTo>
                          <a:pt x="32" y="24"/>
                        </a:lnTo>
                        <a:lnTo>
                          <a:pt x="24" y="48"/>
                        </a:lnTo>
                        <a:lnTo>
                          <a:pt x="16"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96" name="Freeform 236"/>
                  <p:cNvSpPr>
                    <a:spLocks/>
                  </p:cNvSpPr>
                  <p:nvPr/>
                </p:nvSpPr>
                <p:spPr bwMode="auto">
                  <a:xfrm>
                    <a:off x="676" y="2432"/>
                    <a:ext cx="64" cy="24"/>
                  </a:xfrm>
                  <a:custGeom>
                    <a:avLst/>
                    <a:gdLst>
                      <a:gd name="T0" fmla="*/ 64 w 64"/>
                      <a:gd name="T1" fmla="*/ 16 h 24"/>
                      <a:gd name="T2" fmla="*/ 56 w 64"/>
                      <a:gd name="T3" fmla="*/ 24 h 24"/>
                      <a:gd name="T4" fmla="*/ 32 w 64"/>
                      <a:gd name="T5" fmla="*/ 24 h 24"/>
                      <a:gd name="T6" fmla="*/ 32 w 64"/>
                      <a:gd name="T7" fmla="*/ 24 h 24"/>
                      <a:gd name="T8" fmla="*/ 8 w 64"/>
                      <a:gd name="T9" fmla="*/ 24 h 24"/>
                      <a:gd name="T10" fmla="*/ 0 w 64"/>
                      <a:gd name="T11" fmla="*/ 16 h 24"/>
                      <a:gd name="T12" fmla="*/ 0 w 64"/>
                      <a:gd name="T13" fmla="*/ 16 h 24"/>
                      <a:gd name="T14" fmla="*/ 8 w 64"/>
                      <a:gd name="T15" fmla="*/ 8 h 24"/>
                      <a:gd name="T16" fmla="*/ 32 w 64"/>
                      <a:gd name="T17" fmla="*/ 0 h 24"/>
                      <a:gd name="T18" fmla="*/ 32 w 64"/>
                      <a:gd name="T19" fmla="*/ 0 h 24"/>
                      <a:gd name="T20" fmla="*/ 56 w 64"/>
                      <a:gd name="T21" fmla="*/ 8 h 24"/>
                      <a:gd name="T22" fmla="*/ 64 w 64"/>
                      <a:gd name="T23" fmla="*/ 16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
                      <a:gd name="T37" fmla="*/ 0 h 24"/>
                      <a:gd name="T38" fmla="*/ 64 w 64"/>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 h="24">
                        <a:moveTo>
                          <a:pt x="64" y="16"/>
                        </a:moveTo>
                        <a:lnTo>
                          <a:pt x="56" y="24"/>
                        </a:lnTo>
                        <a:lnTo>
                          <a:pt x="32" y="24"/>
                        </a:lnTo>
                        <a:lnTo>
                          <a:pt x="8" y="24"/>
                        </a:lnTo>
                        <a:lnTo>
                          <a:pt x="0" y="16"/>
                        </a:lnTo>
                        <a:lnTo>
                          <a:pt x="8" y="8"/>
                        </a:lnTo>
                        <a:lnTo>
                          <a:pt x="32" y="0"/>
                        </a:lnTo>
                        <a:lnTo>
                          <a:pt x="56" y="8"/>
                        </a:lnTo>
                        <a:lnTo>
                          <a:pt x="64"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97" name="Freeform 237"/>
                  <p:cNvSpPr>
                    <a:spLocks/>
                  </p:cNvSpPr>
                  <p:nvPr/>
                </p:nvSpPr>
                <p:spPr bwMode="auto">
                  <a:xfrm>
                    <a:off x="788" y="2520"/>
                    <a:ext cx="32" cy="48"/>
                  </a:xfrm>
                  <a:custGeom>
                    <a:avLst/>
                    <a:gdLst>
                      <a:gd name="T0" fmla="*/ 16 w 32"/>
                      <a:gd name="T1" fmla="*/ 48 h 48"/>
                      <a:gd name="T2" fmla="*/ 8 w 32"/>
                      <a:gd name="T3" fmla="*/ 40 h 48"/>
                      <a:gd name="T4" fmla="*/ 0 w 32"/>
                      <a:gd name="T5" fmla="*/ 24 h 48"/>
                      <a:gd name="T6" fmla="*/ 0 w 32"/>
                      <a:gd name="T7" fmla="*/ 24 h 48"/>
                      <a:gd name="T8" fmla="*/ 8 w 32"/>
                      <a:gd name="T9" fmla="*/ 8 h 48"/>
                      <a:gd name="T10" fmla="*/ 16 w 32"/>
                      <a:gd name="T11" fmla="*/ 0 h 48"/>
                      <a:gd name="T12" fmla="*/ 16 w 32"/>
                      <a:gd name="T13" fmla="*/ 0 h 48"/>
                      <a:gd name="T14" fmla="*/ 32 w 32"/>
                      <a:gd name="T15" fmla="*/ 8 h 48"/>
                      <a:gd name="T16" fmla="*/ 32 w 32"/>
                      <a:gd name="T17" fmla="*/ 24 h 48"/>
                      <a:gd name="T18" fmla="*/ 32 w 32"/>
                      <a:gd name="T19" fmla="*/ 24 h 48"/>
                      <a:gd name="T20" fmla="*/ 32 w 32"/>
                      <a:gd name="T21" fmla="*/ 40 h 48"/>
                      <a:gd name="T22" fmla="*/ 16 w 32"/>
                      <a:gd name="T23" fmla="*/ 4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48"/>
                      <a:gd name="T38" fmla="*/ 32 w 32"/>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48">
                        <a:moveTo>
                          <a:pt x="16" y="48"/>
                        </a:moveTo>
                        <a:lnTo>
                          <a:pt x="8" y="40"/>
                        </a:lnTo>
                        <a:lnTo>
                          <a:pt x="0" y="24"/>
                        </a:lnTo>
                        <a:lnTo>
                          <a:pt x="8" y="8"/>
                        </a:lnTo>
                        <a:lnTo>
                          <a:pt x="16" y="0"/>
                        </a:lnTo>
                        <a:lnTo>
                          <a:pt x="32" y="8"/>
                        </a:lnTo>
                        <a:lnTo>
                          <a:pt x="32" y="24"/>
                        </a:lnTo>
                        <a:lnTo>
                          <a:pt x="32" y="40"/>
                        </a:lnTo>
                        <a:lnTo>
                          <a:pt x="16"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98" name="Freeform 238"/>
                  <p:cNvSpPr>
                    <a:spLocks/>
                  </p:cNvSpPr>
                  <p:nvPr/>
                </p:nvSpPr>
                <p:spPr bwMode="auto">
                  <a:xfrm>
                    <a:off x="660" y="2352"/>
                    <a:ext cx="48" cy="40"/>
                  </a:xfrm>
                  <a:custGeom>
                    <a:avLst/>
                    <a:gdLst>
                      <a:gd name="T0" fmla="*/ 48 w 48"/>
                      <a:gd name="T1" fmla="*/ 32 h 40"/>
                      <a:gd name="T2" fmla="*/ 32 w 48"/>
                      <a:gd name="T3" fmla="*/ 40 h 40"/>
                      <a:gd name="T4" fmla="*/ 16 w 48"/>
                      <a:gd name="T5" fmla="*/ 24 h 40"/>
                      <a:gd name="T6" fmla="*/ 16 w 48"/>
                      <a:gd name="T7" fmla="*/ 24 h 40"/>
                      <a:gd name="T8" fmla="*/ 0 w 48"/>
                      <a:gd name="T9" fmla="*/ 16 h 40"/>
                      <a:gd name="T10" fmla="*/ 0 w 48"/>
                      <a:gd name="T11" fmla="*/ 0 h 40"/>
                      <a:gd name="T12" fmla="*/ 0 w 48"/>
                      <a:gd name="T13" fmla="*/ 0 h 40"/>
                      <a:gd name="T14" fmla="*/ 16 w 48"/>
                      <a:gd name="T15" fmla="*/ 0 h 40"/>
                      <a:gd name="T16" fmla="*/ 32 w 48"/>
                      <a:gd name="T17" fmla="*/ 8 h 40"/>
                      <a:gd name="T18" fmla="*/ 32 w 48"/>
                      <a:gd name="T19" fmla="*/ 8 h 40"/>
                      <a:gd name="T20" fmla="*/ 48 w 48"/>
                      <a:gd name="T21" fmla="*/ 24 h 40"/>
                      <a:gd name="T22" fmla="*/ 48 w 48"/>
                      <a:gd name="T23" fmla="*/ 32 h 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0"/>
                      <a:gd name="T38" fmla="*/ 48 w 48"/>
                      <a:gd name="T39" fmla="*/ 40 h 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0">
                        <a:moveTo>
                          <a:pt x="48" y="32"/>
                        </a:moveTo>
                        <a:lnTo>
                          <a:pt x="32" y="40"/>
                        </a:lnTo>
                        <a:lnTo>
                          <a:pt x="16" y="24"/>
                        </a:lnTo>
                        <a:lnTo>
                          <a:pt x="0" y="16"/>
                        </a:lnTo>
                        <a:lnTo>
                          <a:pt x="0" y="0"/>
                        </a:lnTo>
                        <a:lnTo>
                          <a:pt x="16" y="0"/>
                        </a:lnTo>
                        <a:lnTo>
                          <a:pt x="32" y="8"/>
                        </a:lnTo>
                        <a:lnTo>
                          <a:pt x="48" y="24"/>
                        </a:lnTo>
                        <a:lnTo>
                          <a:pt x="48" y="3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99" name="Freeform 239"/>
                  <p:cNvSpPr>
                    <a:spLocks/>
                  </p:cNvSpPr>
                  <p:nvPr/>
                </p:nvSpPr>
                <p:spPr bwMode="auto">
                  <a:xfrm>
                    <a:off x="892" y="2344"/>
                    <a:ext cx="48" cy="32"/>
                  </a:xfrm>
                  <a:custGeom>
                    <a:avLst/>
                    <a:gdLst>
                      <a:gd name="T0" fmla="*/ 0 w 48"/>
                      <a:gd name="T1" fmla="*/ 32 h 32"/>
                      <a:gd name="T2" fmla="*/ 0 w 48"/>
                      <a:gd name="T3" fmla="*/ 24 h 32"/>
                      <a:gd name="T4" fmla="*/ 8 w 48"/>
                      <a:gd name="T5" fmla="*/ 8 h 32"/>
                      <a:gd name="T6" fmla="*/ 8 w 48"/>
                      <a:gd name="T7" fmla="*/ 8 h 32"/>
                      <a:gd name="T8" fmla="*/ 32 w 48"/>
                      <a:gd name="T9" fmla="*/ 0 h 32"/>
                      <a:gd name="T10" fmla="*/ 48 w 48"/>
                      <a:gd name="T11" fmla="*/ 0 h 32"/>
                      <a:gd name="T12" fmla="*/ 48 w 48"/>
                      <a:gd name="T13" fmla="*/ 0 h 32"/>
                      <a:gd name="T14" fmla="*/ 48 w 48"/>
                      <a:gd name="T15" fmla="*/ 8 h 32"/>
                      <a:gd name="T16" fmla="*/ 32 w 48"/>
                      <a:gd name="T17" fmla="*/ 24 h 32"/>
                      <a:gd name="T18" fmla="*/ 32 w 48"/>
                      <a:gd name="T19" fmla="*/ 24 h 32"/>
                      <a:gd name="T20" fmla="*/ 16 w 48"/>
                      <a:gd name="T21" fmla="*/ 32 h 32"/>
                      <a:gd name="T22" fmla="*/ 0 w 48"/>
                      <a:gd name="T23" fmla="*/ 32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32"/>
                      <a:gd name="T38" fmla="*/ 48 w 48"/>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32">
                        <a:moveTo>
                          <a:pt x="0" y="32"/>
                        </a:moveTo>
                        <a:lnTo>
                          <a:pt x="0" y="24"/>
                        </a:lnTo>
                        <a:lnTo>
                          <a:pt x="8" y="8"/>
                        </a:lnTo>
                        <a:lnTo>
                          <a:pt x="32" y="0"/>
                        </a:lnTo>
                        <a:lnTo>
                          <a:pt x="48" y="0"/>
                        </a:lnTo>
                        <a:lnTo>
                          <a:pt x="48" y="8"/>
                        </a:lnTo>
                        <a:lnTo>
                          <a:pt x="32" y="24"/>
                        </a:lnTo>
                        <a:lnTo>
                          <a:pt x="16" y="32"/>
                        </a:lnTo>
                        <a:lnTo>
                          <a:pt x="0" y="3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00" name="Freeform 240"/>
                  <p:cNvSpPr>
                    <a:spLocks/>
                  </p:cNvSpPr>
                  <p:nvPr/>
                </p:nvSpPr>
                <p:spPr bwMode="auto">
                  <a:xfrm>
                    <a:off x="876" y="2400"/>
                    <a:ext cx="48" cy="24"/>
                  </a:xfrm>
                  <a:custGeom>
                    <a:avLst/>
                    <a:gdLst>
                      <a:gd name="T0" fmla="*/ 0 w 48"/>
                      <a:gd name="T1" fmla="*/ 24 h 24"/>
                      <a:gd name="T2" fmla="*/ 0 w 48"/>
                      <a:gd name="T3" fmla="*/ 8 h 24"/>
                      <a:gd name="T4" fmla="*/ 16 w 48"/>
                      <a:gd name="T5" fmla="*/ 0 h 24"/>
                      <a:gd name="T6" fmla="*/ 16 w 48"/>
                      <a:gd name="T7" fmla="*/ 0 h 24"/>
                      <a:gd name="T8" fmla="*/ 32 w 48"/>
                      <a:gd name="T9" fmla="*/ 0 h 24"/>
                      <a:gd name="T10" fmla="*/ 48 w 48"/>
                      <a:gd name="T11" fmla="*/ 8 h 24"/>
                      <a:gd name="T12" fmla="*/ 48 w 48"/>
                      <a:gd name="T13" fmla="*/ 8 h 24"/>
                      <a:gd name="T14" fmla="*/ 48 w 48"/>
                      <a:gd name="T15" fmla="*/ 16 h 24"/>
                      <a:gd name="T16" fmla="*/ 32 w 48"/>
                      <a:gd name="T17" fmla="*/ 24 h 24"/>
                      <a:gd name="T18" fmla="*/ 32 w 48"/>
                      <a:gd name="T19" fmla="*/ 24 h 24"/>
                      <a:gd name="T20" fmla="*/ 8 w 48"/>
                      <a:gd name="T21" fmla="*/ 24 h 24"/>
                      <a:gd name="T22" fmla="*/ 0 w 48"/>
                      <a:gd name="T23" fmla="*/ 24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24"/>
                      <a:gd name="T38" fmla="*/ 48 w 48"/>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24">
                        <a:moveTo>
                          <a:pt x="0" y="24"/>
                        </a:moveTo>
                        <a:lnTo>
                          <a:pt x="0" y="8"/>
                        </a:lnTo>
                        <a:lnTo>
                          <a:pt x="16" y="0"/>
                        </a:lnTo>
                        <a:lnTo>
                          <a:pt x="32" y="0"/>
                        </a:lnTo>
                        <a:lnTo>
                          <a:pt x="48" y="8"/>
                        </a:lnTo>
                        <a:lnTo>
                          <a:pt x="48" y="16"/>
                        </a:lnTo>
                        <a:lnTo>
                          <a:pt x="32" y="24"/>
                        </a:lnTo>
                        <a:lnTo>
                          <a:pt x="8" y="24"/>
                        </a:lnTo>
                        <a:lnTo>
                          <a:pt x="0" y="24"/>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01" name="Freeform 241"/>
                  <p:cNvSpPr>
                    <a:spLocks/>
                  </p:cNvSpPr>
                  <p:nvPr/>
                </p:nvSpPr>
                <p:spPr bwMode="auto">
                  <a:xfrm>
                    <a:off x="660" y="2480"/>
                    <a:ext cx="48" cy="24"/>
                  </a:xfrm>
                  <a:custGeom>
                    <a:avLst/>
                    <a:gdLst>
                      <a:gd name="T0" fmla="*/ 0 w 48"/>
                      <a:gd name="T1" fmla="*/ 16 h 24"/>
                      <a:gd name="T2" fmla="*/ 0 w 48"/>
                      <a:gd name="T3" fmla="*/ 8 h 24"/>
                      <a:gd name="T4" fmla="*/ 16 w 48"/>
                      <a:gd name="T5" fmla="*/ 0 h 24"/>
                      <a:gd name="T6" fmla="*/ 16 w 48"/>
                      <a:gd name="T7" fmla="*/ 0 h 24"/>
                      <a:gd name="T8" fmla="*/ 40 w 48"/>
                      <a:gd name="T9" fmla="*/ 0 h 24"/>
                      <a:gd name="T10" fmla="*/ 48 w 48"/>
                      <a:gd name="T11" fmla="*/ 0 h 24"/>
                      <a:gd name="T12" fmla="*/ 48 w 48"/>
                      <a:gd name="T13" fmla="*/ 0 h 24"/>
                      <a:gd name="T14" fmla="*/ 48 w 48"/>
                      <a:gd name="T15" fmla="*/ 16 h 24"/>
                      <a:gd name="T16" fmla="*/ 32 w 48"/>
                      <a:gd name="T17" fmla="*/ 24 h 24"/>
                      <a:gd name="T18" fmla="*/ 32 w 48"/>
                      <a:gd name="T19" fmla="*/ 24 h 24"/>
                      <a:gd name="T20" fmla="*/ 8 w 48"/>
                      <a:gd name="T21" fmla="*/ 24 h 24"/>
                      <a:gd name="T22" fmla="*/ 0 w 48"/>
                      <a:gd name="T23" fmla="*/ 16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24"/>
                      <a:gd name="T38" fmla="*/ 48 w 48"/>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24">
                        <a:moveTo>
                          <a:pt x="0" y="16"/>
                        </a:moveTo>
                        <a:lnTo>
                          <a:pt x="0" y="8"/>
                        </a:lnTo>
                        <a:lnTo>
                          <a:pt x="16" y="0"/>
                        </a:lnTo>
                        <a:lnTo>
                          <a:pt x="40" y="0"/>
                        </a:lnTo>
                        <a:lnTo>
                          <a:pt x="48" y="0"/>
                        </a:lnTo>
                        <a:lnTo>
                          <a:pt x="48" y="16"/>
                        </a:lnTo>
                        <a:lnTo>
                          <a:pt x="32" y="24"/>
                        </a:lnTo>
                        <a:lnTo>
                          <a:pt x="8" y="24"/>
                        </a:lnTo>
                        <a:lnTo>
                          <a:pt x="0"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02" name="Freeform 242"/>
                  <p:cNvSpPr>
                    <a:spLocks/>
                  </p:cNvSpPr>
                  <p:nvPr/>
                </p:nvSpPr>
                <p:spPr bwMode="auto">
                  <a:xfrm>
                    <a:off x="732" y="2456"/>
                    <a:ext cx="48" cy="40"/>
                  </a:xfrm>
                  <a:custGeom>
                    <a:avLst/>
                    <a:gdLst>
                      <a:gd name="T0" fmla="*/ 8 w 48"/>
                      <a:gd name="T1" fmla="*/ 40 h 40"/>
                      <a:gd name="T2" fmla="*/ 0 w 48"/>
                      <a:gd name="T3" fmla="*/ 24 h 40"/>
                      <a:gd name="T4" fmla="*/ 16 w 48"/>
                      <a:gd name="T5" fmla="*/ 16 h 40"/>
                      <a:gd name="T6" fmla="*/ 16 w 48"/>
                      <a:gd name="T7" fmla="*/ 16 h 40"/>
                      <a:gd name="T8" fmla="*/ 32 w 48"/>
                      <a:gd name="T9" fmla="*/ 0 h 40"/>
                      <a:gd name="T10" fmla="*/ 48 w 48"/>
                      <a:gd name="T11" fmla="*/ 8 h 40"/>
                      <a:gd name="T12" fmla="*/ 48 w 48"/>
                      <a:gd name="T13" fmla="*/ 8 h 40"/>
                      <a:gd name="T14" fmla="*/ 48 w 48"/>
                      <a:gd name="T15" fmla="*/ 16 h 40"/>
                      <a:gd name="T16" fmla="*/ 40 w 48"/>
                      <a:gd name="T17" fmla="*/ 32 h 40"/>
                      <a:gd name="T18" fmla="*/ 40 w 48"/>
                      <a:gd name="T19" fmla="*/ 32 h 40"/>
                      <a:gd name="T20" fmla="*/ 16 w 48"/>
                      <a:gd name="T21" fmla="*/ 40 h 40"/>
                      <a:gd name="T22" fmla="*/ 8 w 48"/>
                      <a:gd name="T23" fmla="*/ 40 h 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0"/>
                      <a:gd name="T38" fmla="*/ 48 w 48"/>
                      <a:gd name="T39" fmla="*/ 40 h 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0">
                        <a:moveTo>
                          <a:pt x="8" y="40"/>
                        </a:moveTo>
                        <a:lnTo>
                          <a:pt x="0" y="24"/>
                        </a:lnTo>
                        <a:lnTo>
                          <a:pt x="16" y="16"/>
                        </a:lnTo>
                        <a:lnTo>
                          <a:pt x="32" y="0"/>
                        </a:lnTo>
                        <a:lnTo>
                          <a:pt x="48" y="8"/>
                        </a:lnTo>
                        <a:lnTo>
                          <a:pt x="48" y="16"/>
                        </a:lnTo>
                        <a:lnTo>
                          <a:pt x="40" y="32"/>
                        </a:lnTo>
                        <a:lnTo>
                          <a:pt x="16" y="40"/>
                        </a:lnTo>
                        <a:lnTo>
                          <a:pt x="8" y="4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03" name="Freeform 243"/>
                  <p:cNvSpPr>
                    <a:spLocks/>
                  </p:cNvSpPr>
                  <p:nvPr/>
                </p:nvSpPr>
                <p:spPr bwMode="auto">
                  <a:xfrm>
                    <a:off x="924" y="2472"/>
                    <a:ext cx="56" cy="32"/>
                  </a:xfrm>
                  <a:custGeom>
                    <a:avLst/>
                    <a:gdLst>
                      <a:gd name="T0" fmla="*/ 0 w 56"/>
                      <a:gd name="T1" fmla="*/ 8 h 32"/>
                      <a:gd name="T2" fmla="*/ 16 w 56"/>
                      <a:gd name="T3" fmla="*/ 0 h 32"/>
                      <a:gd name="T4" fmla="*/ 32 w 56"/>
                      <a:gd name="T5" fmla="*/ 8 h 32"/>
                      <a:gd name="T6" fmla="*/ 32 w 56"/>
                      <a:gd name="T7" fmla="*/ 8 h 32"/>
                      <a:gd name="T8" fmla="*/ 56 w 56"/>
                      <a:gd name="T9" fmla="*/ 16 h 32"/>
                      <a:gd name="T10" fmla="*/ 56 w 56"/>
                      <a:gd name="T11" fmla="*/ 24 h 32"/>
                      <a:gd name="T12" fmla="*/ 56 w 56"/>
                      <a:gd name="T13" fmla="*/ 24 h 32"/>
                      <a:gd name="T14" fmla="*/ 48 w 56"/>
                      <a:gd name="T15" fmla="*/ 32 h 32"/>
                      <a:gd name="T16" fmla="*/ 24 w 56"/>
                      <a:gd name="T17" fmla="*/ 24 h 32"/>
                      <a:gd name="T18" fmla="*/ 24 w 56"/>
                      <a:gd name="T19" fmla="*/ 24 h 32"/>
                      <a:gd name="T20" fmla="*/ 0 w 56"/>
                      <a:gd name="T21" fmla="*/ 16 h 32"/>
                      <a:gd name="T22" fmla="*/ 0 w 56"/>
                      <a:gd name="T23" fmla="*/ 8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6"/>
                      <a:gd name="T37" fmla="*/ 0 h 32"/>
                      <a:gd name="T38" fmla="*/ 56 w 56"/>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6" h="32">
                        <a:moveTo>
                          <a:pt x="0" y="8"/>
                        </a:moveTo>
                        <a:lnTo>
                          <a:pt x="16" y="0"/>
                        </a:lnTo>
                        <a:lnTo>
                          <a:pt x="32" y="8"/>
                        </a:lnTo>
                        <a:lnTo>
                          <a:pt x="56" y="16"/>
                        </a:lnTo>
                        <a:lnTo>
                          <a:pt x="56" y="24"/>
                        </a:lnTo>
                        <a:lnTo>
                          <a:pt x="48" y="32"/>
                        </a:lnTo>
                        <a:lnTo>
                          <a:pt x="24" y="24"/>
                        </a:lnTo>
                        <a:lnTo>
                          <a:pt x="0"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04" name="Freeform 244"/>
                  <p:cNvSpPr>
                    <a:spLocks/>
                  </p:cNvSpPr>
                  <p:nvPr/>
                </p:nvSpPr>
                <p:spPr bwMode="auto">
                  <a:xfrm>
                    <a:off x="636" y="2392"/>
                    <a:ext cx="64" cy="32"/>
                  </a:xfrm>
                  <a:custGeom>
                    <a:avLst/>
                    <a:gdLst>
                      <a:gd name="T0" fmla="*/ 0 w 64"/>
                      <a:gd name="T1" fmla="*/ 8 h 32"/>
                      <a:gd name="T2" fmla="*/ 16 w 64"/>
                      <a:gd name="T3" fmla="*/ 0 h 32"/>
                      <a:gd name="T4" fmla="*/ 40 w 64"/>
                      <a:gd name="T5" fmla="*/ 8 h 32"/>
                      <a:gd name="T6" fmla="*/ 40 w 64"/>
                      <a:gd name="T7" fmla="*/ 8 h 32"/>
                      <a:gd name="T8" fmla="*/ 56 w 64"/>
                      <a:gd name="T9" fmla="*/ 16 h 32"/>
                      <a:gd name="T10" fmla="*/ 64 w 64"/>
                      <a:gd name="T11" fmla="*/ 24 h 32"/>
                      <a:gd name="T12" fmla="*/ 64 w 64"/>
                      <a:gd name="T13" fmla="*/ 24 h 32"/>
                      <a:gd name="T14" fmla="*/ 48 w 64"/>
                      <a:gd name="T15" fmla="*/ 32 h 32"/>
                      <a:gd name="T16" fmla="*/ 24 w 64"/>
                      <a:gd name="T17" fmla="*/ 32 h 32"/>
                      <a:gd name="T18" fmla="*/ 24 w 64"/>
                      <a:gd name="T19" fmla="*/ 32 h 32"/>
                      <a:gd name="T20" fmla="*/ 8 w 64"/>
                      <a:gd name="T21" fmla="*/ 16 h 32"/>
                      <a:gd name="T22" fmla="*/ 0 w 64"/>
                      <a:gd name="T23" fmla="*/ 8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
                      <a:gd name="T37" fmla="*/ 0 h 32"/>
                      <a:gd name="T38" fmla="*/ 64 w 64"/>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 h="32">
                        <a:moveTo>
                          <a:pt x="0" y="8"/>
                        </a:moveTo>
                        <a:lnTo>
                          <a:pt x="16" y="0"/>
                        </a:lnTo>
                        <a:lnTo>
                          <a:pt x="40" y="8"/>
                        </a:lnTo>
                        <a:lnTo>
                          <a:pt x="56" y="16"/>
                        </a:lnTo>
                        <a:lnTo>
                          <a:pt x="64" y="24"/>
                        </a:lnTo>
                        <a:lnTo>
                          <a:pt x="48" y="32"/>
                        </a:lnTo>
                        <a:lnTo>
                          <a:pt x="24" y="32"/>
                        </a:lnTo>
                        <a:lnTo>
                          <a:pt x="8"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05" name="Freeform 245"/>
                  <p:cNvSpPr>
                    <a:spLocks/>
                  </p:cNvSpPr>
                  <p:nvPr/>
                </p:nvSpPr>
                <p:spPr bwMode="auto">
                  <a:xfrm>
                    <a:off x="716" y="2320"/>
                    <a:ext cx="40" cy="48"/>
                  </a:xfrm>
                  <a:custGeom>
                    <a:avLst/>
                    <a:gdLst>
                      <a:gd name="T0" fmla="*/ 8 w 40"/>
                      <a:gd name="T1" fmla="*/ 0 h 48"/>
                      <a:gd name="T2" fmla="*/ 24 w 40"/>
                      <a:gd name="T3" fmla="*/ 0 h 48"/>
                      <a:gd name="T4" fmla="*/ 32 w 40"/>
                      <a:gd name="T5" fmla="*/ 16 h 48"/>
                      <a:gd name="T6" fmla="*/ 32 w 40"/>
                      <a:gd name="T7" fmla="*/ 16 h 48"/>
                      <a:gd name="T8" fmla="*/ 40 w 40"/>
                      <a:gd name="T9" fmla="*/ 40 h 48"/>
                      <a:gd name="T10" fmla="*/ 32 w 40"/>
                      <a:gd name="T11" fmla="*/ 48 h 48"/>
                      <a:gd name="T12" fmla="*/ 32 w 40"/>
                      <a:gd name="T13" fmla="*/ 48 h 48"/>
                      <a:gd name="T14" fmla="*/ 16 w 40"/>
                      <a:gd name="T15" fmla="*/ 40 h 48"/>
                      <a:gd name="T16" fmla="*/ 8 w 40"/>
                      <a:gd name="T17" fmla="*/ 24 h 48"/>
                      <a:gd name="T18" fmla="*/ 8 w 40"/>
                      <a:gd name="T19" fmla="*/ 24 h 48"/>
                      <a:gd name="T20" fmla="*/ 0 w 40"/>
                      <a:gd name="T21" fmla="*/ 8 h 48"/>
                      <a:gd name="T22" fmla="*/ 8 w 40"/>
                      <a:gd name="T23" fmla="*/ 0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8"/>
                      <a:gd name="T38" fmla="*/ 40 w 40"/>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8">
                        <a:moveTo>
                          <a:pt x="8" y="0"/>
                        </a:moveTo>
                        <a:lnTo>
                          <a:pt x="24" y="0"/>
                        </a:lnTo>
                        <a:lnTo>
                          <a:pt x="32" y="16"/>
                        </a:lnTo>
                        <a:lnTo>
                          <a:pt x="40" y="40"/>
                        </a:lnTo>
                        <a:lnTo>
                          <a:pt x="32" y="48"/>
                        </a:lnTo>
                        <a:lnTo>
                          <a:pt x="16" y="40"/>
                        </a:lnTo>
                        <a:lnTo>
                          <a:pt x="8" y="24"/>
                        </a:lnTo>
                        <a:lnTo>
                          <a:pt x="0" y="8"/>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06" name="Freeform 246"/>
                  <p:cNvSpPr>
                    <a:spLocks/>
                  </p:cNvSpPr>
                  <p:nvPr/>
                </p:nvSpPr>
                <p:spPr bwMode="auto">
                  <a:xfrm>
                    <a:off x="820" y="2480"/>
                    <a:ext cx="40" cy="40"/>
                  </a:xfrm>
                  <a:custGeom>
                    <a:avLst/>
                    <a:gdLst>
                      <a:gd name="T0" fmla="*/ 8 w 40"/>
                      <a:gd name="T1" fmla="*/ 0 h 40"/>
                      <a:gd name="T2" fmla="*/ 24 w 40"/>
                      <a:gd name="T3" fmla="*/ 0 h 40"/>
                      <a:gd name="T4" fmla="*/ 40 w 40"/>
                      <a:gd name="T5" fmla="*/ 16 h 40"/>
                      <a:gd name="T6" fmla="*/ 40 w 40"/>
                      <a:gd name="T7" fmla="*/ 16 h 40"/>
                      <a:gd name="T8" fmla="*/ 40 w 40"/>
                      <a:gd name="T9" fmla="*/ 32 h 40"/>
                      <a:gd name="T10" fmla="*/ 32 w 40"/>
                      <a:gd name="T11" fmla="*/ 40 h 40"/>
                      <a:gd name="T12" fmla="*/ 32 w 40"/>
                      <a:gd name="T13" fmla="*/ 40 h 40"/>
                      <a:gd name="T14" fmla="*/ 24 w 40"/>
                      <a:gd name="T15" fmla="*/ 40 h 40"/>
                      <a:gd name="T16" fmla="*/ 8 w 40"/>
                      <a:gd name="T17" fmla="*/ 24 h 40"/>
                      <a:gd name="T18" fmla="*/ 8 w 40"/>
                      <a:gd name="T19" fmla="*/ 24 h 40"/>
                      <a:gd name="T20" fmla="*/ 0 w 40"/>
                      <a:gd name="T21" fmla="*/ 8 h 40"/>
                      <a:gd name="T22" fmla="*/ 8 w 40"/>
                      <a:gd name="T23" fmla="*/ 0 h 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0"/>
                      <a:gd name="T38" fmla="*/ 40 w 40"/>
                      <a:gd name="T39" fmla="*/ 40 h 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0">
                        <a:moveTo>
                          <a:pt x="8" y="0"/>
                        </a:moveTo>
                        <a:lnTo>
                          <a:pt x="24" y="0"/>
                        </a:lnTo>
                        <a:lnTo>
                          <a:pt x="40" y="16"/>
                        </a:lnTo>
                        <a:lnTo>
                          <a:pt x="40" y="32"/>
                        </a:lnTo>
                        <a:lnTo>
                          <a:pt x="32" y="40"/>
                        </a:lnTo>
                        <a:lnTo>
                          <a:pt x="24" y="40"/>
                        </a:lnTo>
                        <a:lnTo>
                          <a:pt x="8" y="24"/>
                        </a:lnTo>
                        <a:lnTo>
                          <a:pt x="0" y="8"/>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07" name="Freeform 247"/>
                  <p:cNvSpPr>
                    <a:spLocks/>
                  </p:cNvSpPr>
                  <p:nvPr/>
                </p:nvSpPr>
                <p:spPr bwMode="auto">
                  <a:xfrm>
                    <a:off x="836" y="2320"/>
                    <a:ext cx="40" cy="48"/>
                  </a:xfrm>
                  <a:custGeom>
                    <a:avLst/>
                    <a:gdLst>
                      <a:gd name="T0" fmla="*/ 32 w 40"/>
                      <a:gd name="T1" fmla="*/ 0 h 48"/>
                      <a:gd name="T2" fmla="*/ 40 w 40"/>
                      <a:gd name="T3" fmla="*/ 8 h 48"/>
                      <a:gd name="T4" fmla="*/ 40 w 40"/>
                      <a:gd name="T5" fmla="*/ 24 h 48"/>
                      <a:gd name="T6" fmla="*/ 40 w 40"/>
                      <a:gd name="T7" fmla="*/ 24 h 48"/>
                      <a:gd name="T8" fmla="*/ 24 w 40"/>
                      <a:gd name="T9" fmla="*/ 40 h 48"/>
                      <a:gd name="T10" fmla="*/ 8 w 40"/>
                      <a:gd name="T11" fmla="*/ 48 h 48"/>
                      <a:gd name="T12" fmla="*/ 8 w 40"/>
                      <a:gd name="T13" fmla="*/ 48 h 48"/>
                      <a:gd name="T14" fmla="*/ 0 w 40"/>
                      <a:gd name="T15" fmla="*/ 32 h 48"/>
                      <a:gd name="T16" fmla="*/ 8 w 40"/>
                      <a:gd name="T17" fmla="*/ 16 h 48"/>
                      <a:gd name="T18" fmla="*/ 8 w 40"/>
                      <a:gd name="T19" fmla="*/ 16 h 48"/>
                      <a:gd name="T20" fmla="*/ 24 w 40"/>
                      <a:gd name="T21" fmla="*/ 0 h 48"/>
                      <a:gd name="T22" fmla="*/ 32 w 40"/>
                      <a:gd name="T23" fmla="*/ 0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8"/>
                      <a:gd name="T38" fmla="*/ 40 w 40"/>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8">
                        <a:moveTo>
                          <a:pt x="32" y="0"/>
                        </a:moveTo>
                        <a:lnTo>
                          <a:pt x="40" y="8"/>
                        </a:lnTo>
                        <a:lnTo>
                          <a:pt x="40" y="24"/>
                        </a:lnTo>
                        <a:lnTo>
                          <a:pt x="24" y="40"/>
                        </a:lnTo>
                        <a:lnTo>
                          <a:pt x="8" y="48"/>
                        </a:lnTo>
                        <a:lnTo>
                          <a:pt x="0" y="32"/>
                        </a:lnTo>
                        <a:lnTo>
                          <a:pt x="8" y="16"/>
                        </a:lnTo>
                        <a:lnTo>
                          <a:pt x="24" y="0"/>
                        </a:lnTo>
                        <a:lnTo>
                          <a:pt x="32"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08" name="Freeform 248"/>
                  <p:cNvSpPr>
                    <a:spLocks/>
                  </p:cNvSpPr>
                  <p:nvPr/>
                </p:nvSpPr>
                <p:spPr bwMode="auto">
                  <a:xfrm>
                    <a:off x="732" y="2504"/>
                    <a:ext cx="40" cy="48"/>
                  </a:xfrm>
                  <a:custGeom>
                    <a:avLst/>
                    <a:gdLst>
                      <a:gd name="T0" fmla="*/ 32 w 40"/>
                      <a:gd name="T1" fmla="*/ 0 h 48"/>
                      <a:gd name="T2" fmla="*/ 40 w 40"/>
                      <a:gd name="T3" fmla="*/ 8 h 48"/>
                      <a:gd name="T4" fmla="*/ 32 w 40"/>
                      <a:gd name="T5" fmla="*/ 32 h 48"/>
                      <a:gd name="T6" fmla="*/ 32 w 40"/>
                      <a:gd name="T7" fmla="*/ 32 h 48"/>
                      <a:gd name="T8" fmla="*/ 24 w 40"/>
                      <a:gd name="T9" fmla="*/ 40 h 48"/>
                      <a:gd name="T10" fmla="*/ 8 w 40"/>
                      <a:gd name="T11" fmla="*/ 48 h 48"/>
                      <a:gd name="T12" fmla="*/ 8 w 40"/>
                      <a:gd name="T13" fmla="*/ 48 h 48"/>
                      <a:gd name="T14" fmla="*/ 0 w 40"/>
                      <a:gd name="T15" fmla="*/ 40 h 48"/>
                      <a:gd name="T16" fmla="*/ 8 w 40"/>
                      <a:gd name="T17" fmla="*/ 16 h 48"/>
                      <a:gd name="T18" fmla="*/ 8 w 40"/>
                      <a:gd name="T19" fmla="*/ 16 h 48"/>
                      <a:gd name="T20" fmla="*/ 16 w 40"/>
                      <a:gd name="T21" fmla="*/ 8 h 48"/>
                      <a:gd name="T22" fmla="*/ 32 w 40"/>
                      <a:gd name="T23" fmla="*/ 0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8"/>
                      <a:gd name="T38" fmla="*/ 40 w 40"/>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8">
                        <a:moveTo>
                          <a:pt x="32" y="0"/>
                        </a:moveTo>
                        <a:lnTo>
                          <a:pt x="40" y="8"/>
                        </a:lnTo>
                        <a:lnTo>
                          <a:pt x="32" y="32"/>
                        </a:lnTo>
                        <a:lnTo>
                          <a:pt x="24" y="40"/>
                        </a:lnTo>
                        <a:lnTo>
                          <a:pt x="8" y="48"/>
                        </a:lnTo>
                        <a:lnTo>
                          <a:pt x="0" y="40"/>
                        </a:lnTo>
                        <a:lnTo>
                          <a:pt x="8" y="16"/>
                        </a:lnTo>
                        <a:lnTo>
                          <a:pt x="16" y="8"/>
                        </a:lnTo>
                        <a:lnTo>
                          <a:pt x="32"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grpSp>
            <p:nvGrpSpPr>
              <p:cNvPr id="36877" name="Group 249"/>
              <p:cNvGrpSpPr>
                <a:grpSpLocks/>
              </p:cNvGrpSpPr>
              <p:nvPr/>
            </p:nvGrpSpPr>
            <p:grpSpPr bwMode="auto">
              <a:xfrm>
                <a:off x="3691" y="2913"/>
                <a:ext cx="274" cy="138"/>
                <a:chOff x="1536" y="3120"/>
                <a:chExt cx="274" cy="138"/>
              </a:xfrm>
            </p:grpSpPr>
            <p:grpSp>
              <p:nvGrpSpPr>
                <p:cNvPr id="36878" name="Group 250"/>
                <p:cNvGrpSpPr>
                  <a:grpSpLocks/>
                </p:cNvGrpSpPr>
                <p:nvPr/>
              </p:nvGrpSpPr>
              <p:grpSpPr bwMode="auto">
                <a:xfrm rot="625620">
                  <a:off x="1536" y="3120"/>
                  <a:ext cx="274" cy="138"/>
                  <a:chOff x="1550" y="3072"/>
                  <a:chExt cx="274" cy="138"/>
                </a:xfrm>
              </p:grpSpPr>
              <p:sp>
                <p:nvSpPr>
                  <p:cNvPr id="37286" name="Freeform 251"/>
                  <p:cNvSpPr>
                    <a:spLocks/>
                  </p:cNvSpPr>
                  <p:nvPr/>
                </p:nvSpPr>
                <p:spPr bwMode="auto">
                  <a:xfrm>
                    <a:off x="1632" y="3120"/>
                    <a:ext cx="137" cy="25"/>
                  </a:xfrm>
                  <a:custGeom>
                    <a:avLst/>
                    <a:gdLst>
                      <a:gd name="T0" fmla="*/ 137 w 137"/>
                      <a:gd name="T1" fmla="*/ 0 h 25"/>
                      <a:gd name="T2" fmla="*/ 0 w 137"/>
                      <a:gd name="T3" fmla="*/ 25 h 25"/>
                      <a:gd name="T4" fmla="*/ 0 60000 65536"/>
                      <a:gd name="T5" fmla="*/ 0 60000 65536"/>
                      <a:gd name="T6" fmla="*/ 0 w 137"/>
                      <a:gd name="T7" fmla="*/ 0 h 25"/>
                      <a:gd name="T8" fmla="*/ 137 w 137"/>
                      <a:gd name="T9" fmla="*/ 25 h 25"/>
                    </a:gdLst>
                    <a:ahLst/>
                    <a:cxnLst>
                      <a:cxn ang="T4">
                        <a:pos x="T0" y="T1"/>
                      </a:cxn>
                      <a:cxn ang="T5">
                        <a:pos x="T2" y="T3"/>
                      </a:cxn>
                    </a:cxnLst>
                    <a:rect l="T6" t="T7" r="T8" b="T9"/>
                    <a:pathLst>
                      <a:path w="137" h="25">
                        <a:moveTo>
                          <a:pt x="137" y="0"/>
                        </a:moveTo>
                        <a:cubicBezTo>
                          <a:pt x="87" y="7"/>
                          <a:pt x="22" y="20"/>
                          <a:pt x="0" y="25"/>
                        </a:cubicBezTo>
                      </a:path>
                    </a:pathLst>
                  </a:custGeom>
                  <a:noFill/>
                  <a:ln w="38100">
                    <a:solidFill>
                      <a:schemeClr val="tx1"/>
                    </a:solidFill>
                    <a:round/>
                    <a:headEnd/>
                    <a:tailEnd/>
                  </a:ln>
                </p:spPr>
                <p:txBody>
                  <a:bodyPr wrap="none" anchor="ct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87" name="Freeform 252"/>
                  <p:cNvSpPr>
                    <a:spLocks/>
                  </p:cNvSpPr>
                  <p:nvPr/>
                </p:nvSpPr>
                <p:spPr bwMode="auto">
                  <a:xfrm rot="20238998" flipH="1">
                    <a:off x="1550" y="3114"/>
                    <a:ext cx="96" cy="96"/>
                  </a:xfrm>
                  <a:custGeom>
                    <a:avLst/>
                    <a:gdLst>
                      <a:gd name="T0" fmla="*/ 1610612736 w 48"/>
                      <a:gd name="T1" fmla="*/ 805306368 h 48"/>
                      <a:gd name="T2" fmla="*/ 1342177280 w 48"/>
                      <a:gd name="T3" fmla="*/ 1342177280 h 48"/>
                      <a:gd name="T4" fmla="*/ 536870912 w 48"/>
                      <a:gd name="T5" fmla="*/ 1610612736 h 48"/>
                      <a:gd name="T6" fmla="*/ 536870912 w 48"/>
                      <a:gd name="T7" fmla="*/ 1610612736 h 48"/>
                      <a:gd name="T8" fmla="*/ 0 w 48"/>
                      <a:gd name="T9" fmla="*/ 1342177280 h 48"/>
                      <a:gd name="T10" fmla="*/ 0 w 48"/>
                      <a:gd name="T11" fmla="*/ 805306368 h 48"/>
                      <a:gd name="T12" fmla="*/ 0 w 48"/>
                      <a:gd name="T13" fmla="*/ 805306368 h 48"/>
                      <a:gd name="T14" fmla="*/ 268435456 w 48"/>
                      <a:gd name="T15" fmla="*/ 0 h 48"/>
                      <a:gd name="T16" fmla="*/ 805306368 w 48"/>
                      <a:gd name="T17" fmla="*/ 0 h 48"/>
                      <a:gd name="T18" fmla="*/ 805306368 w 48"/>
                      <a:gd name="T19" fmla="*/ 0 h 48"/>
                      <a:gd name="T20" fmla="*/ 1342177280 w 48"/>
                      <a:gd name="T21" fmla="*/ 268435456 h 48"/>
                      <a:gd name="T22" fmla="*/ 1610612736 w 48"/>
                      <a:gd name="T23" fmla="*/ 80530636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16" y="48"/>
                        </a:lnTo>
                        <a:lnTo>
                          <a:pt x="0" y="40"/>
                        </a:lnTo>
                        <a:lnTo>
                          <a:pt x="0" y="24"/>
                        </a:lnTo>
                        <a:lnTo>
                          <a:pt x="8" y="0"/>
                        </a:lnTo>
                        <a:lnTo>
                          <a:pt x="24" y="0"/>
                        </a:lnTo>
                        <a:lnTo>
                          <a:pt x="40" y="8"/>
                        </a:lnTo>
                        <a:lnTo>
                          <a:pt x="48" y="24"/>
                        </a:lnTo>
                        <a:close/>
                      </a:path>
                    </a:pathLst>
                  </a:custGeom>
                  <a:solidFill>
                    <a:srgbClr val="33CC33"/>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88" name="Freeform 253"/>
                  <p:cNvSpPr>
                    <a:spLocks/>
                  </p:cNvSpPr>
                  <p:nvPr/>
                </p:nvSpPr>
                <p:spPr bwMode="auto">
                  <a:xfrm rot="20238998" flipH="1">
                    <a:off x="1728" y="3072"/>
                    <a:ext cx="96" cy="96"/>
                  </a:xfrm>
                  <a:custGeom>
                    <a:avLst/>
                    <a:gdLst>
                      <a:gd name="T0" fmla="*/ 1610612736 w 48"/>
                      <a:gd name="T1" fmla="*/ 805306368 h 48"/>
                      <a:gd name="T2" fmla="*/ 1342177280 w 48"/>
                      <a:gd name="T3" fmla="*/ 1342177280 h 48"/>
                      <a:gd name="T4" fmla="*/ 805306368 w 48"/>
                      <a:gd name="T5" fmla="*/ 1610612736 h 48"/>
                      <a:gd name="T6" fmla="*/ 805306368 w 48"/>
                      <a:gd name="T7" fmla="*/ 1610612736 h 48"/>
                      <a:gd name="T8" fmla="*/ 268435456 w 48"/>
                      <a:gd name="T9" fmla="*/ 1342177280 h 48"/>
                      <a:gd name="T10" fmla="*/ 0 w 48"/>
                      <a:gd name="T11" fmla="*/ 805306368 h 48"/>
                      <a:gd name="T12" fmla="*/ 0 w 48"/>
                      <a:gd name="T13" fmla="*/ 805306368 h 48"/>
                      <a:gd name="T14" fmla="*/ 268435456 w 48"/>
                      <a:gd name="T15" fmla="*/ 0 h 48"/>
                      <a:gd name="T16" fmla="*/ 1073741824 w 48"/>
                      <a:gd name="T17" fmla="*/ 0 h 48"/>
                      <a:gd name="T18" fmla="*/ 1073741824 w 48"/>
                      <a:gd name="T19" fmla="*/ 0 h 48"/>
                      <a:gd name="T20" fmla="*/ 1610612736 w 48"/>
                      <a:gd name="T21" fmla="*/ 268435456 h 48"/>
                      <a:gd name="T22" fmla="*/ 1610612736 w 48"/>
                      <a:gd name="T23" fmla="*/ 80530636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24" y="48"/>
                        </a:lnTo>
                        <a:lnTo>
                          <a:pt x="8" y="40"/>
                        </a:lnTo>
                        <a:lnTo>
                          <a:pt x="0" y="24"/>
                        </a:lnTo>
                        <a:lnTo>
                          <a:pt x="8" y="0"/>
                        </a:lnTo>
                        <a:lnTo>
                          <a:pt x="32" y="0"/>
                        </a:lnTo>
                        <a:lnTo>
                          <a:pt x="48" y="8"/>
                        </a:lnTo>
                        <a:lnTo>
                          <a:pt x="48" y="24"/>
                        </a:lnTo>
                        <a:close/>
                      </a:path>
                    </a:pathLst>
                  </a:custGeom>
                  <a:solidFill>
                    <a:srgbClr val="33CC33"/>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sp>
              <p:nvSpPr>
                <p:cNvPr id="37285" name="Freeform 254"/>
                <p:cNvSpPr>
                  <a:spLocks/>
                </p:cNvSpPr>
                <p:nvPr/>
              </p:nvSpPr>
              <p:spPr bwMode="auto">
                <a:xfrm rot="20238998" flipH="1">
                  <a:off x="1646" y="3150"/>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8"/>
                      </a:lnTo>
                      <a:lnTo>
                        <a:pt x="48" y="32"/>
                      </a:lnTo>
                      <a:close/>
                    </a:path>
                  </a:pathLst>
                </a:custGeom>
                <a:solidFill>
                  <a:srgbClr val="33CC33"/>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sp>
            <p:nvSpPr>
              <p:cNvPr id="37220" name="Freeform 255"/>
              <p:cNvSpPr>
                <a:spLocks/>
              </p:cNvSpPr>
              <p:nvPr/>
            </p:nvSpPr>
            <p:spPr bwMode="auto">
              <a:xfrm>
                <a:off x="3509" y="2018"/>
                <a:ext cx="763" cy="411"/>
              </a:xfrm>
              <a:custGeom>
                <a:avLst/>
                <a:gdLst>
                  <a:gd name="T0" fmla="*/ 0 w 763"/>
                  <a:gd name="T1" fmla="*/ 411 h 411"/>
                  <a:gd name="T2" fmla="*/ 763 w 763"/>
                  <a:gd name="T3" fmla="*/ 320 h 411"/>
                  <a:gd name="T4" fmla="*/ 0 60000 65536"/>
                  <a:gd name="T5" fmla="*/ 0 60000 65536"/>
                  <a:gd name="T6" fmla="*/ 0 w 763"/>
                  <a:gd name="T7" fmla="*/ 0 h 411"/>
                  <a:gd name="T8" fmla="*/ 763 w 763"/>
                  <a:gd name="T9" fmla="*/ 411 h 411"/>
                </a:gdLst>
                <a:ahLst/>
                <a:cxnLst>
                  <a:cxn ang="T4">
                    <a:pos x="T0" y="T1"/>
                  </a:cxn>
                  <a:cxn ang="T5">
                    <a:pos x="T2" y="T3"/>
                  </a:cxn>
                </a:cxnLst>
                <a:rect l="T6" t="T7" r="T8" b="T9"/>
                <a:pathLst>
                  <a:path w="763" h="411">
                    <a:moveTo>
                      <a:pt x="0" y="411"/>
                    </a:moveTo>
                    <a:cubicBezTo>
                      <a:pt x="48" y="27"/>
                      <a:pt x="608" y="0"/>
                      <a:pt x="763" y="320"/>
                    </a:cubicBezTo>
                  </a:path>
                </a:pathLst>
              </a:custGeom>
              <a:noFill/>
              <a:ln w="19050">
                <a:solidFill>
                  <a:srgbClr val="FFFFFF"/>
                </a:solidFill>
                <a:round/>
                <a:headEnd/>
                <a:tailEnd type="stealth" w="med" len="lg"/>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nvGrpSpPr>
              <p:cNvPr id="36879" name="Group 256"/>
              <p:cNvGrpSpPr>
                <a:grpSpLocks/>
              </p:cNvGrpSpPr>
              <p:nvPr/>
            </p:nvGrpSpPr>
            <p:grpSpPr bwMode="auto">
              <a:xfrm>
                <a:off x="3628" y="2301"/>
                <a:ext cx="598" cy="112"/>
                <a:chOff x="290" y="1936"/>
                <a:chExt cx="598" cy="112"/>
              </a:xfrm>
            </p:grpSpPr>
            <p:sp>
              <p:nvSpPr>
                <p:cNvPr id="37275" name="Freeform 257"/>
                <p:cNvSpPr>
                  <a:spLocks/>
                </p:cNvSpPr>
                <p:nvPr/>
              </p:nvSpPr>
              <p:spPr bwMode="auto">
                <a:xfrm>
                  <a:off x="290" y="1968"/>
                  <a:ext cx="598" cy="36"/>
                </a:xfrm>
                <a:custGeom>
                  <a:avLst/>
                  <a:gdLst>
                    <a:gd name="T0" fmla="*/ 0 w 598"/>
                    <a:gd name="T1" fmla="*/ 36 h 36"/>
                    <a:gd name="T2" fmla="*/ 136 w 598"/>
                    <a:gd name="T3" fmla="*/ 6 h 36"/>
                    <a:gd name="T4" fmla="*/ 224 w 598"/>
                    <a:gd name="T5" fmla="*/ 4 h 36"/>
                    <a:gd name="T6" fmla="*/ 316 w 598"/>
                    <a:gd name="T7" fmla="*/ 18 h 36"/>
                    <a:gd name="T8" fmla="*/ 408 w 598"/>
                    <a:gd name="T9" fmla="*/ 34 h 36"/>
                    <a:gd name="T10" fmla="*/ 478 w 598"/>
                    <a:gd name="T11" fmla="*/ 30 h 36"/>
                    <a:gd name="T12" fmla="*/ 598 w 598"/>
                    <a:gd name="T13" fmla="*/ 20 h 36"/>
                    <a:gd name="T14" fmla="*/ 0 60000 65536"/>
                    <a:gd name="T15" fmla="*/ 0 60000 65536"/>
                    <a:gd name="T16" fmla="*/ 0 60000 65536"/>
                    <a:gd name="T17" fmla="*/ 0 60000 65536"/>
                    <a:gd name="T18" fmla="*/ 0 60000 65536"/>
                    <a:gd name="T19" fmla="*/ 0 60000 65536"/>
                    <a:gd name="T20" fmla="*/ 0 60000 65536"/>
                    <a:gd name="T21" fmla="*/ 0 w 598"/>
                    <a:gd name="T22" fmla="*/ 0 h 36"/>
                    <a:gd name="T23" fmla="*/ 598 w 598"/>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a:solidFill>
                    <a:schemeClr val="tx1"/>
                  </a:solidFill>
                  <a:round/>
                  <a:headEnd/>
                  <a:tailEnd/>
                </a:ln>
              </p:spPr>
              <p:txBody>
                <a:bodyPr wrap="none" anchor="ct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nvGrpSpPr>
                <p:cNvPr id="36880" name="Group 258"/>
                <p:cNvGrpSpPr>
                  <a:grpSpLocks/>
                </p:cNvGrpSpPr>
                <p:nvPr/>
              </p:nvGrpSpPr>
              <p:grpSpPr bwMode="auto">
                <a:xfrm>
                  <a:off x="324" y="1936"/>
                  <a:ext cx="544" cy="112"/>
                  <a:chOff x="324" y="1872"/>
                  <a:chExt cx="544" cy="112"/>
                </a:xfrm>
              </p:grpSpPr>
              <p:sp>
                <p:nvSpPr>
                  <p:cNvPr id="37277" name="Freeform 259"/>
                  <p:cNvSpPr>
                    <a:spLocks/>
                  </p:cNvSpPr>
                  <p:nvPr/>
                </p:nvSpPr>
                <p:spPr bwMode="auto">
                  <a:xfrm>
                    <a:off x="492" y="1872"/>
                    <a:ext cx="48" cy="56"/>
                  </a:xfrm>
                  <a:custGeom>
                    <a:avLst/>
                    <a:gdLst>
                      <a:gd name="T0" fmla="*/ 48 w 48"/>
                      <a:gd name="T1" fmla="*/ 32 h 56"/>
                      <a:gd name="T2" fmla="*/ 40 w 48"/>
                      <a:gd name="T3" fmla="*/ 48 h 56"/>
                      <a:gd name="T4" fmla="*/ 24 w 48"/>
                      <a:gd name="T5" fmla="*/ 56 h 56"/>
                      <a:gd name="T6" fmla="*/ 24 w 48"/>
                      <a:gd name="T7" fmla="*/ 56 h 56"/>
                      <a:gd name="T8" fmla="*/ 8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8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8" y="48"/>
                        </a:lnTo>
                        <a:lnTo>
                          <a:pt x="0" y="24"/>
                        </a:lnTo>
                        <a:lnTo>
                          <a:pt x="8" y="8"/>
                        </a:lnTo>
                        <a:lnTo>
                          <a:pt x="24" y="0"/>
                        </a:lnTo>
                        <a:lnTo>
                          <a:pt x="48"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78" name="Freeform 260"/>
                  <p:cNvSpPr>
                    <a:spLocks/>
                  </p:cNvSpPr>
                  <p:nvPr/>
                </p:nvSpPr>
                <p:spPr bwMode="auto">
                  <a:xfrm>
                    <a:off x="652" y="1928"/>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16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16"/>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79" name="Freeform 261"/>
                  <p:cNvSpPr>
                    <a:spLocks/>
                  </p:cNvSpPr>
                  <p:nvPr/>
                </p:nvSpPr>
                <p:spPr bwMode="auto">
                  <a:xfrm>
                    <a:off x="820" y="1888"/>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80" name="Freeform 262"/>
                  <p:cNvSpPr>
                    <a:spLocks/>
                  </p:cNvSpPr>
                  <p:nvPr/>
                </p:nvSpPr>
                <p:spPr bwMode="auto">
                  <a:xfrm>
                    <a:off x="412" y="1888"/>
                    <a:ext cx="48" cy="48"/>
                  </a:xfrm>
                  <a:custGeom>
                    <a:avLst/>
                    <a:gdLst>
                      <a:gd name="T0" fmla="*/ 48 w 48"/>
                      <a:gd name="T1" fmla="*/ 24 h 48"/>
                      <a:gd name="T2" fmla="*/ 40 w 48"/>
                      <a:gd name="T3" fmla="*/ 40 h 48"/>
                      <a:gd name="T4" fmla="*/ 16 w 48"/>
                      <a:gd name="T5" fmla="*/ 48 h 48"/>
                      <a:gd name="T6" fmla="*/ 16 w 48"/>
                      <a:gd name="T7" fmla="*/ 48 h 48"/>
                      <a:gd name="T8" fmla="*/ 0 w 48"/>
                      <a:gd name="T9" fmla="*/ 40 h 48"/>
                      <a:gd name="T10" fmla="*/ 0 w 48"/>
                      <a:gd name="T11" fmla="*/ 24 h 48"/>
                      <a:gd name="T12" fmla="*/ 0 w 48"/>
                      <a:gd name="T13" fmla="*/ 24 h 48"/>
                      <a:gd name="T14" fmla="*/ 8 w 48"/>
                      <a:gd name="T15" fmla="*/ 0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16" y="48"/>
                        </a:lnTo>
                        <a:lnTo>
                          <a:pt x="0" y="40"/>
                        </a:lnTo>
                        <a:lnTo>
                          <a:pt x="0" y="24"/>
                        </a:lnTo>
                        <a:lnTo>
                          <a:pt x="8" y="0"/>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81" name="Freeform 263"/>
                  <p:cNvSpPr>
                    <a:spLocks/>
                  </p:cNvSpPr>
                  <p:nvPr/>
                </p:nvSpPr>
                <p:spPr bwMode="auto">
                  <a:xfrm>
                    <a:off x="572" y="1912"/>
                    <a:ext cx="48" cy="48"/>
                  </a:xfrm>
                  <a:custGeom>
                    <a:avLst/>
                    <a:gdLst>
                      <a:gd name="T0" fmla="*/ 48 w 48"/>
                      <a:gd name="T1" fmla="*/ 24 h 48"/>
                      <a:gd name="T2" fmla="*/ 40 w 48"/>
                      <a:gd name="T3" fmla="*/ 48 h 48"/>
                      <a:gd name="T4" fmla="*/ 24 w 48"/>
                      <a:gd name="T5" fmla="*/ 48 h 48"/>
                      <a:gd name="T6" fmla="*/ 24 w 48"/>
                      <a:gd name="T7" fmla="*/ 48 h 48"/>
                      <a:gd name="T8" fmla="*/ 0 w 48"/>
                      <a:gd name="T9" fmla="*/ 40 h 48"/>
                      <a:gd name="T10" fmla="*/ 0 w 48"/>
                      <a:gd name="T11" fmla="*/ 24 h 48"/>
                      <a:gd name="T12" fmla="*/ 0 w 48"/>
                      <a:gd name="T13" fmla="*/ 24 h 48"/>
                      <a:gd name="T14" fmla="*/ 8 w 48"/>
                      <a:gd name="T15" fmla="*/ 8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0" y="40"/>
                        </a:lnTo>
                        <a:lnTo>
                          <a:pt x="0" y="24"/>
                        </a:lnTo>
                        <a:lnTo>
                          <a:pt x="8" y="8"/>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82" name="Freeform 264"/>
                  <p:cNvSpPr>
                    <a:spLocks/>
                  </p:cNvSpPr>
                  <p:nvPr/>
                </p:nvSpPr>
                <p:spPr bwMode="auto">
                  <a:xfrm>
                    <a:off x="324" y="1912"/>
                    <a:ext cx="48" cy="48"/>
                  </a:xfrm>
                  <a:custGeom>
                    <a:avLst/>
                    <a:gdLst>
                      <a:gd name="T0" fmla="*/ 48 w 48"/>
                      <a:gd name="T1" fmla="*/ 24 h 48"/>
                      <a:gd name="T2" fmla="*/ 40 w 48"/>
                      <a:gd name="T3" fmla="*/ 40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0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24" y="48"/>
                        </a:lnTo>
                        <a:lnTo>
                          <a:pt x="8" y="40"/>
                        </a:lnTo>
                        <a:lnTo>
                          <a:pt x="0" y="24"/>
                        </a:lnTo>
                        <a:lnTo>
                          <a:pt x="8" y="0"/>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83" name="Freeform 265"/>
                  <p:cNvSpPr>
                    <a:spLocks/>
                  </p:cNvSpPr>
                  <p:nvPr/>
                </p:nvSpPr>
                <p:spPr bwMode="auto">
                  <a:xfrm>
                    <a:off x="732" y="1920"/>
                    <a:ext cx="48" cy="48"/>
                  </a:xfrm>
                  <a:custGeom>
                    <a:avLst/>
                    <a:gdLst>
                      <a:gd name="T0" fmla="*/ 48 w 48"/>
                      <a:gd name="T1" fmla="*/ 24 h 48"/>
                      <a:gd name="T2" fmla="*/ 40 w 48"/>
                      <a:gd name="T3" fmla="*/ 48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8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8" y="40"/>
                        </a:lnTo>
                        <a:lnTo>
                          <a:pt x="0" y="24"/>
                        </a:lnTo>
                        <a:lnTo>
                          <a:pt x="8" y="8"/>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grpSp>
            <p:nvGrpSpPr>
              <p:cNvPr id="36881" name="Group 266"/>
              <p:cNvGrpSpPr>
                <a:grpSpLocks/>
              </p:cNvGrpSpPr>
              <p:nvPr/>
            </p:nvGrpSpPr>
            <p:grpSpPr bwMode="auto">
              <a:xfrm rot="2700000">
                <a:off x="3600" y="2393"/>
                <a:ext cx="536" cy="384"/>
                <a:chOff x="540" y="1270"/>
                <a:chExt cx="536" cy="384"/>
              </a:xfrm>
            </p:grpSpPr>
            <p:grpSp>
              <p:nvGrpSpPr>
                <p:cNvPr id="36884" name="Group 267"/>
                <p:cNvGrpSpPr>
                  <a:grpSpLocks/>
                </p:cNvGrpSpPr>
                <p:nvPr/>
              </p:nvGrpSpPr>
              <p:grpSpPr bwMode="auto">
                <a:xfrm>
                  <a:off x="540" y="1270"/>
                  <a:ext cx="536" cy="384"/>
                  <a:chOff x="540" y="2248"/>
                  <a:chExt cx="536" cy="384"/>
                </a:xfrm>
              </p:grpSpPr>
              <p:sp>
                <p:nvSpPr>
                  <p:cNvPr id="37259" name="Freeform 268"/>
                  <p:cNvSpPr>
                    <a:spLocks/>
                  </p:cNvSpPr>
                  <p:nvPr/>
                </p:nvSpPr>
                <p:spPr bwMode="auto">
                  <a:xfrm>
                    <a:off x="932" y="2416"/>
                    <a:ext cx="144" cy="40"/>
                  </a:xfrm>
                  <a:custGeom>
                    <a:avLst/>
                    <a:gdLst>
                      <a:gd name="T0" fmla="*/ 144 w 144"/>
                      <a:gd name="T1" fmla="*/ 16 h 40"/>
                      <a:gd name="T2" fmla="*/ 144 w 144"/>
                      <a:gd name="T3" fmla="*/ 24 h 40"/>
                      <a:gd name="T4" fmla="*/ 128 w 144"/>
                      <a:gd name="T5" fmla="*/ 32 h 40"/>
                      <a:gd name="T6" fmla="*/ 104 w 144"/>
                      <a:gd name="T7" fmla="*/ 32 h 40"/>
                      <a:gd name="T8" fmla="*/ 72 w 144"/>
                      <a:gd name="T9" fmla="*/ 40 h 40"/>
                      <a:gd name="T10" fmla="*/ 72 w 144"/>
                      <a:gd name="T11" fmla="*/ 40 h 40"/>
                      <a:gd name="T12" fmla="*/ 40 w 144"/>
                      <a:gd name="T13" fmla="*/ 32 h 40"/>
                      <a:gd name="T14" fmla="*/ 16 w 144"/>
                      <a:gd name="T15" fmla="*/ 32 h 40"/>
                      <a:gd name="T16" fmla="*/ 0 w 144"/>
                      <a:gd name="T17" fmla="*/ 24 h 40"/>
                      <a:gd name="T18" fmla="*/ 0 w 144"/>
                      <a:gd name="T19" fmla="*/ 16 h 40"/>
                      <a:gd name="T20" fmla="*/ 0 w 144"/>
                      <a:gd name="T21" fmla="*/ 16 h 40"/>
                      <a:gd name="T22" fmla="*/ 0 w 144"/>
                      <a:gd name="T23" fmla="*/ 8 h 40"/>
                      <a:gd name="T24" fmla="*/ 16 w 144"/>
                      <a:gd name="T25" fmla="*/ 0 h 40"/>
                      <a:gd name="T26" fmla="*/ 40 w 144"/>
                      <a:gd name="T27" fmla="*/ 0 h 40"/>
                      <a:gd name="T28" fmla="*/ 72 w 144"/>
                      <a:gd name="T29" fmla="*/ 0 h 40"/>
                      <a:gd name="T30" fmla="*/ 72 w 144"/>
                      <a:gd name="T31" fmla="*/ 0 h 40"/>
                      <a:gd name="T32" fmla="*/ 104 w 144"/>
                      <a:gd name="T33" fmla="*/ 0 h 40"/>
                      <a:gd name="T34" fmla="*/ 128 w 144"/>
                      <a:gd name="T35" fmla="*/ 0 h 40"/>
                      <a:gd name="T36" fmla="*/ 144 w 144"/>
                      <a:gd name="T37" fmla="*/ 8 h 40"/>
                      <a:gd name="T38" fmla="*/ 144 w 144"/>
                      <a:gd name="T39" fmla="*/ 16 h 4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4"/>
                      <a:gd name="T61" fmla="*/ 0 h 40"/>
                      <a:gd name="T62" fmla="*/ 144 w 144"/>
                      <a:gd name="T63" fmla="*/ 40 h 4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4" h="40">
                        <a:moveTo>
                          <a:pt x="144" y="16"/>
                        </a:moveTo>
                        <a:lnTo>
                          <a:pt x="144" y="24"/>
                        </a:lnTo>
                        <a:lnTo>
                          <a:pt x="128" y="32"/>
                        </a:lnTo>
                        <a:lnTo>
                          <a:pt x="104" y="32"/>
                        </a:lnTo>
                        <a:lnTo>
                          <a:pt x="72" y="40"/>
                        </a:lnTo>
                        <a:lnTo>
                          <a:pt x="40" y="32"/>
                        </a:lnTo>
                        <a:lnTo>
                          <a:pt x="16" y="32"/>
                        </a:lnTo>
                        <a:lnTo>
                          <a:pt x="0" y="24"/>
                        </a:lnTo>
                        <a:lnTo>
                          <a:pt x="0" y="16"/>
                        </a:lnTo>
                        <a:lnTo>
                          <a:pt x="0" y="8"/>
                        </a:lnTo>
                        <a:lnTo>
                          <a:pt x="16" y="0"/>
                        </a:lnTo>
                        <a:lnTo>
                          <a:pt x="40" y="0"/>
                        </a:lnTo>
                        <a:lnTo>
                          <a:pt x="72" y="0"/>
                        </a:lnTo>
                        <a:lnTo>
                          <a:pt x="104" y="0"/>
                        </a:lnTo>
                        <a:lnTo>
                          <a:pt x="128" y="0"/>
                        </a:lnTo>
                        <a:lnTo>
                          <a:pt x="144" y="8"/>
                        </a:lnTo>
                        <a:lnTo>
                          <a:pt x="144"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60" name="Freeform 269"/>
                  <p:cNvSpPr>
                    <a:spLocks/>
                  </p:cNvSpPr>
                  <p:nvPr/>
                </p:nvSpPr>
                <p:spPr bwMode="auto">
                  <a:xfrm>
                    <a:off x="892" y="2496"/>
                    <a:ext cx="112" cy="80"/>
                  </a:xfrm>
                  <a:custGeom>
                    <a:avLst/>
                    <a:gdLst>
                      <a:gd name="T0" fmla="*/ 112 w 112"/>
                      <a:gd name="T1" fmla="*/ 80 h 80"/>
                      <a:gd name="T2" fmla="*/ 80 w 112"/>
                      <a:gd name="T3" fmla="*/ 80 h 80"/>
                      <a:gd name="T4" fmla="*/ 40 w 112"/>
                      <a:gd name="T5" fmla="*/ 56 h 80"/>
                      <a:gd name="T6" fmla="*/ 40 w 112"/>
                      <a:gd name="T7" fmla="*/ 56 h 80"/>
                      <a:gd name="T8" fmla="*/ 16 w 112"/>
                      <a:gd name="T9" fmla="*/ 40 h 80"/>
                      <a:gd name="T10" fmla="*/ 8 w 112"/>
                      <a:gd name="T11" fmla="*/ 24 h 80"/>
                      <a:gd name="T12" fmla="*/ 0 w 112"/>
                      <a:gd name="T13" fmla="*/ 8 h 80"/>
                      <a:gd name="T14" fmla="*/ 8 w 112"/>
                      <a:gd name="T15" fmla="*/ 0 h 80"/>
                      <a:gd name="T16" fmla="*/ 8 w 112"/>
                      <a:gd name="T17" fmla="*/ 0 h 80"/>
                      <a:gd name="T18" fmla="*/ 32 w 112"/>
                      <a:gd name="T19" fmla="*/ 0 h 80"/>
                      <a:gd name="T20" fmla="*/ 72 w 112"/>
                      <a:gd name="T21" fmla="*/ 24 h 80"/>
                      <a:gd name="T22" fmla="*/ 72 w 112"/>
                      <a:gd name="T23" fmla="*/ 24 h 80"/>
                      <a:gd name="T24" fmla="*/ 96 w 112"/>
                      <a:gd name="T25" fmla="*/ 40 h 80"/>
                      <a:gd name="T26" fmla="*/ 104 w 112"/>
                      <a:gd name="T27" fmla="*/ 56 h 80"/>
                      <a:gd name="T28" fmla="*/ 112 w 112"/>
                      <a:gd name="T29" fmla="*/ 72 h 80"/>
                      <a:gd name="T30" fmla="*/ 112 w 112"/>
                      <a:gd name="T31" fmla="*/ 80 h 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80"/>
                      <a:gd name="T50" fmla="*/ 112 w 112"/>
                      <a:gd name="T51" fmla="*/ 80 h 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80">
                        <a:moveTo>
                          <a:pt x="112" y="80"/>
                        </a:moveTo>
                        <a:lnTo>
                          <a:pt x="80" y="80"/>
                        </a:lnTo>
                        <a:lnTo>
                          <a:pt x="40" y="56"/>
                        </a:lnTo>
                        <a:lnTo>
                          <a:pt x="16" y="40"/>
                        </a:lnTo>
                        <a:lnTo>
                          <a:pt x="8" y="24"/>
                        </a:lnTo>
                        <a:lnTo>
                          <a:pt x="0" y="8"/>
                        </a:lnTo>
                        <a:lnTo>
                          <a:pt x="8" y="0"/>
                        </a:lnTo>
                        <a:lnTo>
                          <a:pt x="32" y="0"/>
                        </a:lnTo>
                        <a:lnTo>
                          <a:pt x="72" y="24"/>
                        </a:lnTo>
                        <a:lnTo>
                          <a:pt x="96" y="40"/>
                        </a:lnTo>
                        <a:lnTo>
                          <a:pt x="104" y="56"/>
                        </a:lnTo>
                        <a:lnTo>
                          <a:pt x="112" y="72"/>
                        </a:lnTo>
                        <a:lnTo>
                          <a:pt x="112" y="8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61" name="Freeform 270"/>
                  <p:cNvSpPr>
                    <a:spLocks/>
                  </p:cNvSpPr>
                  <p:nvPr/>
                </p:nvSpPr>
                <p:spPr bwMode="auto">
                  <a:xfrm>
                    <a:off x="780" y="2248"/>
                    <a:ext cx="48" cy="104"/>
                  </a:xfrm>
                  <a:custGeom>
                    <a:avLst/>
                    <a:gdLst>
                      <a:gd name="T0" fmla="*/ 24 w 48"/>
                      <a:gd name="T1" fmla="*/ 104 h 104"/>
                      <a:gd name="T2" fmla="*/ 8 w 48"/>
                      <a:gd name="T3" fmla="*/ 88 h 104"/>
                      <a:gd name="T4" fmla="*/ 0 w 48"/>
                      <a:gd name="T5" fmla="*/ 56 h 104"/>
                      <a:gd name="T6" fmla="*/ 0 w 48"/>
                      <a:gd name="T7" fmla="*/ 56 h 104"/>
                      <a:gd name="T8" fmla="*/ 8 w 48"/>
                      <a:gd name="T9" fmla="*/ 16 h 104"/>
                      <a:gd name="T10" fmla="*/ 24 w 48"/>
                      <a:gd name="T11" fmla="*/ 0 h 104"/>
                      <a:gd name="T12" fmla="*/ 24 w 48"/>
                      <a:gd name="T13" fmla="*/ 0 h 104"/>
                      <a:gd name="T14" fmla="*/ 40 w 48"/>
                      <a:gd name="T15" fmla="*/ 16 h 104"/>
                      <a:gd name="T16" fmla="*/ 48 w 48"/>
                      <a:gd name="T17" fmla="*/ 56 h 104"/>
                      <a:gd name="T18" fmla="*/ 48 w 48"/>
                      <a:gd name="T19" fmla="*/ 56 h 104"/>
                      <a:gd name="T20" fmla="*/ 40 w 48"/>
                      <a:gd name="T21" fmla="*/ 88 h 104"/>
                      <a:gd name="T22" fmla="*/ 24 w 48"/>
                      <a:gd name="T23" fmla="*/ 104 h 1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104"/>
                      <a:gd name="T38" fmla="*/ 48 w 48"/>
                      <a:gd name="T39" fmla="*/ 104 h 1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104">
                        <a:moveTo>
                          <a:pt x="24" y="104"/>
                        </a:moveTo>
                        <a:lnTo>
                          <a:pt x="8" y="88"/>
                        </a:lnTo>
                        <a:lnTo>
                          <a:pt x="0" y="56"/>
                        </a:lnTo>
                        <a:lnTo>
                          <a:pt x="8" y="16"/>
                        </a:lnTo>
                        <a:lnTo>
                          <a:pt x="24" y="0"/>
                        </a:lnTo>
                        <a:lnTo>
                          <a:pt x="40" y="16"/>
                        </a:lnTo>
                        <a:lnTo>
                          <a:pt x="48" y="56"/>
                        </a:lnTo>
                        <a:lnTo>
                          <a:pt x="40" y="88"/>
                        </a:lnTo>
                        <a:lnTo>
                          <a:pt x="24" y="104"/>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62" name="Freeform 271"/>
                  <p:cNvSpPr>
                    <a:spLocks/>
                  </p:cNvSpPr>
                  <p:nvPr/>
                </p:nvSpPr>
                <p:spPr bwMode="auto">
                  <a:xfrm>
                    <a:off x="540" y="2416"/>
                    <a:ext cx="152" cy="40"/>
                  </a:xfrm>
                  <a:custGeom>
                    <a:avLst/>
                    <a:gdLst>
                      <a:gd name="T0" fmla="*/ 152 w 152"/>
                      <a:gd name="T1" fmla="*/ 24 h 40"/>
                      <a:gd name="T2" fmla="*/ 144 w 152"/>
                      <a:gd name="T3" fmla="*/ 32 h 40"/>
                      <a:gd name="T4" fmla="*/ 128 w 152"/>
                      <a:gd name="T5" fmla="*/ 32 h 40"/>
                      <a:gd name="T6" fmla="*/ 104 w 152"/>
                      <a:gd name="T7" fmla="*/ 40 h 40"/>
                      <a:gd name="T8" fmla="*/ 80 w 152"/>
                      <a:gd name="T9" fmla="*/ 40 h 40"/>
                      <a:gd name="T10" fmla="*/ 80 w 152"/>
                      <a:gd name="T11" fmla="*/ 40 h 40"/>
                      <a:gd name="T12" fmla="*/ 48 w 152"/>
                      <a:gd name="T13" fmla="*/ 40 h 40"/>
                      <a:gd name="T14" fmla="*/ 24 w 152"/>
                      <a:gd name="T15" fmla="*/ 32 h 40"/>
                      <a:gd name="T16" fmla="*/ 8 w 152"/>
                      <a:gd name="T17" fmla="*/ 32 h 40"/>
                      <a:gd name="T18" fmla="*/ 0 w 152"/>
                      <a:gd name="T19" fmla="*/ 24 h 40"/>
                      <a:gd name="T20" fmla="*/ 0 w 152"/>
                      <a:gd name="T21" fmla="*/ 24 h 40"/>
                      <a:gd name="T22" fmla="*/ 8 w 152"/>
                      <a:gd name="T23" fmla="*/ 16 h 40"/>
                      <a:gd name="T24" fmla="*/ 24 w 152"/>
                      <a:gd name="T25" fmla="*/ 8 h 40"/>
                      <a:gd name="T26" fmla="*/ 48 w 152"/>
                      <a:gd name="T27" fmla="*/ 0 h 40"/>
                      <a:gd name="T28" fmla="*/ 80 w 152"/>
                      <a:gd name="T29" fmla="*/ 0 h 40"/>
                      <a:gd name="T30" fmla="*/ 80 w 152"/>
                      <a:gd name="T31" fmla="*/ 0 h 40"/>
                      <a:gd name="T32" fmla="*/ 104 w 152"/>
                      <a:gd name="T33" fmla="*/ 0 h 40"/>
                      <a:gd name="T34" fmla="*/ 128 w 152"/>
                      <a:gd name="T35" fmla="*/ 8 h 40"/>
                      <a:gd name="T36" fmla="*/ 144 w 152"/>
                      <a:gd name="T37" fmla="*/ 16 h 40"/>
                      <a:gd name="T38" fmla="*/ 152 w 152"/>
                      <a:gd name="T39" fmla="*/ 24 h 4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52"/>
                      <a:gd name="T61" fmla="*/ 0 h 40"/>
                      <a:gd name="T62" fmla="*/ 152 w 152"/>
                      <a:gd name="T63" fmla="*/ 40 h 4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52" h="40">
                        <a:moveTo>
                          <a:pt x="152" y="24"/>
                        </a:moveTo>
                        <a:lnTo>
                          <a:pt x="144" y="32"/>
                        </a:lnTo>
                        <a:lnTo>
                          <a:pt x="128" y="32"/>
                        </a:lnTo>
                        <a:lnTo>
                          <a:pt x="104" y="40"/>
                        </a:lnTo>
                        <a:lnTo>
                          <a:pt x="80" y="40"/>
                        </a:lnTo>
                        <a:lnTo>
                          <a:pt x="48" y="40"/>
                        </a:lnTo>
                        <a:lnTo>
                          <a:pt x="24" y="32"/>
                        </a:lnTo>
                        <a:lnTo>
                          <a:pt x="8" y="32"/>
                        </a:lnTo>
                        <a:lnTo>
                          <a:pt x="0" y="24"/>
                        </a:lnTo>
                        <a:lnTo>
                          <a:pt x="8" y="16"/>
                        </a:lnTo>
                        <a:lnTo>
                          <a:pt x="24" y="8"/>
                        </a:lnTo>
                        <a:lnTo>
                          <a:pt x="48" y="0"/>
                        </a:lnTo>
                        <a:lnTo>
                          <a:pt x="80" y="0"/>
                        </a:lnTo>
                        <a:lnTo>
                          <a:pt x="104" y="0"/>
                        </a:lnTo>
                        <a:lnTo>
                          <a:pt x="128" y="8"/>
                        </a:lnTo>
                        <a:lnTo>
                          <a:pt x="144" y="16"/>
                        </a:lnTo>
                        <a:lnTo>
                          <a:pt x="152" y="24"/>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63" name="Freeform 272"/>
                  <p:cNvSpPr>
                    <a:spLocks/>
                  </p:cNvSpPr>
                  <p:nvPr/>
                </p:nvSpPr>
                <p:spPr bwMode="auto">
                  <a:xfrm>
                    <a:off x="780" y="2520"/>
                    <a:ext cx="48" cy="112"/>
                  </a:xfrm>
                  <a:custGeom>
                    <a:avLst/>
                    <a:gdLst>
                      <a:gd name="T0" fmla="*/ 24 w 48"/>
                      <a:gd name="T1" fmla="*/ 112 h 112"/>
                      <a:gd name="T2" fmla="*/ 8 w 48"/>
                      <a:gd name="T3" fmla="*/ 96 h 112"/>
                      <a:gd name="T4" fmla="*/ 0 w 48"/>
                      <a:gd name="T5" fmla="*/ 56 h 112"/>
                      <a:gd name="T6" fmla="*/ 0 w 48"/>
                      <a:gd name="T7" fmla="*/ 56 h 112"/>
                      <a:gd name="T8" fmla="*/ 8 w 48"/>
                      <a:gd name="T9" fmla="*/ 16 h 112"/>
                      <a:gd name="T10" fmla="*/ 24 w 48"/>
                      <a:gd name="T11" fmla="*/ 0 h 112"/>
                      <a:gd name="T12" fmla="*/ 24 w 48"/>
                      <a:gd name="T13" fmla="*/ 0 h 112"/>
                      <a:gd name="T14" fmla="*/ 40 w 48"/>
                      <a:gd name="T15" fmla="*/ 16 h 112"/>
                      <a:gd name="T16" fmla="*/ 48 w 48"/>
                      <a:gd name="T17" fmla="*/ 56 h 112"/>
                      <a:gd name="T18" fmla="*/ 48 w 48"/>
                      <a:gd name="T19" fmla="*/ 56 h 112"/>
                      <a:gd name="T20" fmla="*/ 40 w 48"/>
                      <a:gd name="T21" fmla="*/ 96 h 112"/>
                      <a:gd name="T22" fmla="*/ 24 w 48"/>
                      <a:gd name="T23" fmla="*/ 112 h 1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112"/>
                      <a:gd name="T38" fmla="*/ 48 w 48"/>
                      <a:gd name="T39" fmla="*/ 112 h 1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112">
                        <a:moveTo>
                          <a:pt x="24" y="112"/>
                        </a:moveTo>
                        <a:lnTo>
                          <a:pt x="8" y="96"/>
                        </a:lnTo>
                        <a:lnTo>
                          <a:pt x="0" y="56"/>
                        </a:lnTo>
                        <a:lnTo>
                          <a:pt x="8" y="16"/>
                        </a:lnTo>
                        <a:lnTo>
                          <a:pt x="24" y="0"/>
                        </a:lnTo>
                        <a:lnTo>
                          <a:pt x="40" y="16"/>
                        </a:lnTo>
                        <a:lnTo>
                          <a:pt x="48" y="56"/>
                        </a:lnTo>
                        <a:lnTo>
                          <a:pt x="40" y="96"/>
                        </a:lnTo>
                        <a:lnTo>
                          <a:pt x="24" y="11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64" name="Freeform 273"/>
                  <p:cNvSpPr>
                    <a:spLocks/>
                  </p:cNvSpPr>
                  <p:nvPr/>
                </p:nvSpPr>
                <p:spPr bwMode="auto">
                  <a:xfrm>
                    <a:off x="612" y="2304"/>
                    <a:ext cx="112" cy="80"/>
                  </a:xfrm>
                  <a:custGeom>
                    <a:avLst/>
                    <a:gdLst>
                      <a:gd name="T0" fmla="*/ 112 w 112"/>
                      <a:gd name="T1" fmla="*/ 80 h 80"/>
                      <a:gd name="T2" fmla="*/ 80 w 112"/>
                      <a:gd name="T3" fmla="*/ 80 h 80"/>
                      <a:gd name="T4" fmla="*/ 40 w 112"/>
                      <a:gd name="T5" fmla="*/ 56 h 80"/>
                      <a:gd name="T6" fmla="*/ 40 w 112"/>
                      <a:gd name="T7" fmla="*/ 56 h 80"/>
                      <a:gd name="T8" fmla="*/ 16 w 112"/>
                      <a:gd name="T9" fmla="*/ 40 h 80"/>
                      <a:gd name="T10" fmla="*/ 8 w 112"/>
                      <a:gd name="T11" fmla="*/ 24 h 80"/>
                      <a:gd name="T12" fmla="*/ 0 w 112"/>
                      <a:gd name="T13" fmla="*/ 8 h 80"/>
                      <a:gd name="T14" fmla="*/ 0 w 112"/>
                      <a:gd name="T15" fmla="*/ 0 h 80"/>
                      <a:gd name="T16" fmla="*/ 0 w 112"/>
                      <a:gd name="T17" fmla="*/ 0 h 80"/>
                      <a:gd name="T18" fmla="*/ 32 w 112"/>
                      <a:gd name="T19" fmla="*/ 8 h 80"/>
                      <a:gd name="T20" fmla="*/ 72 w 112"/>
                      <a:gd name="T21" fmla="*/ 24 h 80"/>
                      <a:gd name="T22" fmla="*/ 72 w 112"/>
                      <a:gd name="T23" fmla="*/ 24 h 80"/>
                      <a:gd name="T24" fmla="*/ 96 w 112"/>
                      <a:gd name="T25" fmla="*/ 40 h 80"/>
                      <a:gd name="T26" fmla="*/ 104 w 112"/>
                      <a:gd name="T27" fmla="*/ 56 h 80"/>
                      <a:gd name="T28" fmla="*/ 112 w 112"/>
                      <a:gd name="T29" fmla="*/ 72 h 80"/>
                      <a:gd name="T30" fmla="*/ 112 w 112"/>
                      <a:gd name="T31" fmla="*/ 80 h 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80"/>
                      <a:gd name="T50" fmla="*/ 112 w 112"/>
                      <a:gd name="T51" fmla="*/ 80 h 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80">
                        <a:moveTo>
                          <a:pt x="112" y="80"/>
                        </a:moveTo>
                        <a:lnTo>
                          <a:pt x="80" y="80"/>
                        </a:lnTo>
                        <a:lnTo>
                          <a:pt x="40" y="56"/>
                        </a:lnTo>
                        <a:lnTo>
                          <a:pt x="16" y="40"/>
                        </a:lnTo>
                        <a:lnTo>
                          <a:pt x="8" y="24"/>
                        </a:lnTo>
                        <a:lnTo>
                          <a:pt x="0" y="8"/>
                        </a:lnTo>
                        <a:lnTo>
                          <a:pt x="0" y="0"/>
                        </a:lnTo>
                        <a:lnTo>
                          <a:pt x="32" y="8"/>
                        </a:lnTo>
                        <a:lnTo>
                          <a:pt x="72" y="24"/>
                        </a:lnTo>
                        <a:lnTo>
                          <a:pt x="96" y="40"/>
                        </a:lnTo>
                        <a:lnTo>
                          <a:pt x="104" y="56"/>
                        </a:lnTo>
                        <a:lnTo>
                          <a:pt x="112" y="72"/>
                        </a:lnTo>
                        <a:lnTo>
                          <a:pt x="112" y="8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65" name="Freeform 274"/>
                  <p:cNvSpPr>
                    <a:spLocks/>
                  </p:cNvSpPr>
                  <p:nvPr/>
                </p:nvSpPr>
                <p:spPr bwMode="auto">
                  <a:xfrm>
                    <a:off x="876" y="2296"/>
                    <a:ext cx="112" cy="80"/>
                  </a:xfrm>
                  <a:custGeom>
                    <a:avLst/>
                    <a:gdLst>
                      <a:gd name="T0" fmla="*/ 8 w 112"/>
                      <a:gd name="T1" fmla="*/ 80 h 80"/>
                      <a:gd name="T2" fmla="*/ 0 w 112"/>
                      <a:gd name="T3" fmla="*/ 72 h 80"/>
                      <a:gd name="T4" fmla="*/ 8 w 112"/>
                      <a:gd name="T5" fmla="*/ 56 h 80"/>
                      <a:gd name="T6" fmla="*/ 24 w 112"/>
                      <a:gd name="T7" fmla="*/ 40 h 80"/>
                      <a:gd name="T8" fmla="*/ 40 w 112"/>
                      <a:gd name="T9" fmla="*/ 24 h 80"/>
                      <a:gd name="T10" fmla="*/ 40 w 112"/>
                      <a:gd name="T11" fmla="*/ 24 h 80"/>
                      <a:gd name="T12" fmla="*/ 80 w 112"/>
                      <a:gd name="T13" fmla="*/ 8 h 80"/>
                      <a:gd name="T14" fmla="*/ 112 w 112"/>
                      <a:gd name="T15" fmla="*/ 0 h 80"/>
                      <a:gd name="T16" fmla="*/ 112 w 112"/>
                      <a:gd name="T17" fmla="*/ 0 h 80"/>
                      <a:gd name="T18" fmla="*/ 112 w 112"/>
                      <a:gd name="T19" fmla="*/ 8 h 80"/>
                      <a:gd name="T20" fmla="*/ 112 w 112"/>
                      <a:gd name="T21" fmla="*/ 24 h 80"/>
                      <a:gd name="T22" fmla="*/ 96 w 112"/>
                      <a:gd name="T23" fmla="*/ 40 h 80"/>
                      <a:gd name="T24" fmla="*/ 80 w 112"/>
                      <a:gd name="T25" fmla="*/ 56 h 80"/>
                      <a:gd name="T26" fmla="*/ 80 w 112"/>
                      <a:gd name="T27" fmla="*/ 56 h 80"/>
                      <a:gd name="T28" fmla="*/ 32 w 112"/>
                      <a:gd name="T29" fmla="*/ 80 h 80"/>
                      <a:gd name="T30" fmla="*/ 8 w 112"/>
                      <a:gd name="T31" fmla="*/ 80 h 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80"/>
                      <a:gd name="T50" fmla="*/ 112 w 112"/>
                      <a:gd name="T51" fmla="*/ 80 h 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80">
                        <a:moveTo>
                          <a:pt x="8" y="80"/>
                        </a:moveTo>
                        <a:lnTo>
                          <a:pt x="0" y="72"/>
                        </a:lnTo>
                        <a:lnTo>
                          <a:pt x="8" y="56"/>
                        </a:lnTo>
                        <a:lnTo>
                          <a:pt x="24" y="40"/>
                        </a:lnTo>
                        <a:lnTo>
                          <a:pt x="40" y="24"/>
                        </a:lnTo>
                        <a:lnTo>
                          <a:pt x="80" y="8"/>
                        </a:lnTo>
                        <a:lnTo>
                          <a:pt x="112" y="0"/>
                        </a:lnTo>
                        <a:lnTo>
                          <a:pt x="112" y="8"/>
                        </a:lnTo>
                        <a:lnTo>
                          <a:pt x="112" y="24"/>
                        </a:lnTo>
                        <a:lnTo>
                          <a:pt x="96" y="40"/>
                        </a:lnTo>
                        <a:lnTo>
                          <a:pt x="80" y="56"/>
                        </a:lnTo>
                        <a:lnTo>
                          <a:pt x="32" y="80"/>
                        </a:lnTo>
                        <a:lnTo>
                          <a:pt x="8" y="8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66" name="Freeform 275"/>
                  <p:cNvSpPr>
                    <a:spLocks/>
                  </p:cNvSpPr>
                  <p:nvPr/>
                </p:nvSpPr>
                <p:spPr bwMode="auto">
                  <a:xfrm>
                    <a:off x="916" y="2352"/>
                    <a:ext cx="136" cy="56"/>
                  </a:xfrm>
                  <a:custGeom>
                    <a:avLst/>
                    <a:gdLst>
                      <a:gd name="T0" fmla="*/ 0 w 136"/>
                      <a:gd name="T1" fmla="*/ 48 h 56"/>
                      <a:gd name="T2" fmla="*/ 0 w 136"/>
                      <a:gd name="T3" fmla="*/ 40 h 56"/>
                      <a:gd name="T4" fmla="*/ 16 w 136"/>
                      <a:gd name="T5" fmla="*/ 32 h 56"/>
                      <a:gd name="T6" fmla="*/ 32 w 136"/>
                      <a:gd name="T7" fmla="*/ 16 h 56"/>
                      <a:gd name="T8" fmla="*/ 56 w 136"/>
                      <a:gd name="T9" fmla="*/ 8 h 56"/>
                      <a:gd name="T10" fmla="*/ 56 w 136"/>
                      <a:gd name="T11" fmla="*/ 8 h 56"/>
                      <a:gd name="T12" fmla="*/ 88 w 136"/>
                      <a:gd name="T13" fmla="*/ 0 h 56"/>
                      <a:gd name="T14" fmla="*/ 112 w 136"/>
                      <a:gd name="T15" fmla="*/ 0 h 56"/>
                      <a:gd name="T16" fmla="*/ 128 w 136"/>
                      <a:gd name="T17" fmla="*/ 0 h 56"/>
                      <a:gd name="T18" fmla="*/ 136 w 136"/>
                      <a:gd name="T19" fmla="*/ 8 h 56"/>
                      <a:gd name="T20" fmla="*/ 136 w 136"/>
                      <a:gd name="T21" fmla="*/ 8 h 56"/>
                      <a:gd name="T22" fmla="*/ 136 w 136"/>
                      <a:gd name="T23" fmla="*/ 16 h 56"/>
                      <a:gd name="T24" fmla="*/ 128 w 136"/>
                      <a:gd name="T25" fmla="*/ 24 h 56"/>
                      <a:gd name="T26" fmla="*/ 104 w 136"/>
                      <a:gd name="T27" fmla="*/ 32 h 56"/>
                      <a:gd name="T28" fmla="*/ 80 w 136"/>
                      <a:gd name="T29" fmla="*/ 48 h 56"/>
                      <a:gd name="T30" fmla="*/ 80 w 136"/>
                      <a:gd name="T31" fmla="*/ 48 h 56"/>
                      <a:gd name="T32" fmla="*/ 48 w 136"/>
                      <a:gd name="T33" fmla="*/ 48 h 56"/>
                      <a:gd name="T34" fmla="*/ 24 w 136"/>
                      <a:gd name="T35" fmla="*/ 56 h 56"/>
                      <a:gd name="T36" fmla="*/ 8 w 136"/>
                      <a:gd name="T37" fmla="*/ 56 h 56"/>
                      <a:gd name="T38" fmla="*/ 0 w 136"/>
                      <a:gd name="T39" fmla="*/ 4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48"/>
                        </a:moveTo>
                        <a:lnTo>
                          <a:pt x="0" y="40"/>
                        </a:lnTo>
                        <a:lnTo>
                          <a:pt x="16" y="32"/>
                        </a:lnTo>
                        <a:lnTo>
                          <a:pt x="32" y="16"/>
                        </a:lnTo>
                        <a:lnTo>
                          <a:pt x="56" y="8"/>
                        </a:lnTo>
                        <a:lnTo>
                          <a:pt x="88" y="0"/>
                        </a:lnTo>
                        <a:lnTo>
                          <a:pt x="112" y="0"/>
                        </a:lnTo>
                        <a:lnTo>
                          <a:pt x="128" y="0"/>
                        </a:lnTo>
                        <a:lnTo>
                          <a:pt x="136" y="8"/>
                        </a:lnTo>
                        <a:lnTo>
                          <a:pt x="136" y="16"/>
                        </a:lnTo>
                        <a:lnTo>
                          <a:pt x="128" y="24"/>
                        </a:lnTo>
                        <a:lnTo>
                          <a:pt x="104" y="32"/>
                        </a:lnTo>
                        <a:lnTo>
                          <a:pt x="80" y="48"/>
                        </a:lnTo>
                        <a:lnTo>
                          <a:pt x="48" y="48"/>
                        </a:lnTo>
                        <a:lnTo>
                          <a:pt x="24" y="56"/>
                        </a:lnTo>
                        <a:lnTo>
                          <a:pt x="8" y="56"/>
                        </a:lnTo>
                        <a:lnTo>
                          <a:pt x="0"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67" name="Freeform 276"/>
                  <p:cNvSpPr>
                    <a:spLocks/>
                  </p:cNvSpPr>
                  <p:nvPr/>
                </p:nvSpPr>
                <p:spPr bwMode="auto">
                  <a:xfrm>
                    <a:off x="564" y="2472"/>
                    <a:ext cx="136" cy="56"/>
                  </a:xfrm>
                  <a:custGeom>
                    <a:avLst/>
                    <a:gdLst>
                      <a:gd name="T0" fmla="*/ 0 w 136"/>
                      <a:gd name="T1" fmla="*/ 48 h 56"/>
                      <a:gd name="T2" fmla="*/ 0 w 136"/>
                      <a:gd name="T3" fmla="*/ 40 h 56"/>
                      <a:gd name="T4" fmla="*/ 8 w 136"/>
                      <a:gd name="T5" fmla="*/ 32 h 56"/>
                      <a:gd name="T6" fmla="*/ 32 w 136"/>
                      <a:gd name="T7" fmla="*/ 16 h 56"/>
                      <a:gd name="T8" fmla="*/ 56 w 136"/>
                      <a:gd name="T9" fmla="*/ 8 h 56"/>
                      <a:gd name="T10" fmla="*/ 56 w 136"/>
                      <a:gd name="T11" fmla="*/ 8 h 56"/>
                      <a:gd name="T12" fmla="*/ 88 w 136"/>
                      <a:gd name="T13" fmla="*/ 0 h 56"/>
                      <a:gd name="T14" fmla="*/ 112 w 136"/>
                      <a:gd name="T15" fmla="*/ 0 h 56"/>
                      <a:gd name="T16" fmla="*/ 128 w 136"/>
                      <a:gd name="T17" fmla="*/ 0 h 56"/>
                      <a:gd name="T18" fmla="*/ 136 w 136"/>
                      <a:gd name="T19" fmla="*/ 8 h 56"/>
                      <a:gd name="T20" fmla="*/ 136 w 136"/>
                      <a:gd name="T21" fmla="*/ 8 h 56"/>
                      <a:gd name="T22" fmla="*/ 136 w 136"/>
                      <a:gd name="T23" fmla="*/ 16 h 56"/>
                      <a:gd name="T24" fmla="*/ 120 w 136"/>
                      <a:gd name="T25" fmla="*/ 24 h 56"/>
                      <a:gd name="T26" fmla="*/ 104 w 136"/>
                      <a:gd name="T27" fmla="*/ 32 h 56"/>
                      <a:gd name="T28" fmla="*/ 80 w 136"/>
                      <a:gd name="T29" fmla="*/ 48 h 56"/>
                      <a:gd name="T30" fmla="*/ 80 w 136"/>
                      <a:gd name="T31" fmla="*/ 48 h 56"/>
                      <a:gd name="T32" fmla="*/ 48 w 136"/>
                      <a:gd name="T33" fmla="*/ 48 h 56"/>
                      <a:gd name="T34" fmla="*/ 24 w 136"/>
                      <a:gd name="T35" fmla="*/ 56 h 56"/>
                      <a:gd name="T36" fmla="*/ 8 w 136"/>
                      <a:gd name="T37" fmla="*/ 56 h 56"/>
                      <a:gd name="T38" fmla="*/ 0 w 136"/>
                      <a:gd name="T39" fmla="*/ 4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48"/>
                        </a:moveTo>
                        <a:lnTo>
                          <a:pt x="0" y="40"/>
                        </a:lnTo>
                        <a:lnTo>
                          <a:pt x="8" y="32"/>
                        </a:lnTo>
                        <a:lnTo>
                          <a:pt x="32" y="16"/>
                        </a:lnTo>
                        <a:lnTo>
                          <a:pt x="56" y="8"/>
                        </a:lnTo>
                        <a:lnTo>
                          <a:pt x="88" y="0"/>
                        </a:lnTo>
                        <a:lnTo>
                          <a:pt x="112" y="0"/>
                        </a:lnTo>
                        <a:lnTo>
                          <a:pt x="128" y="0"/>
                        </a:lnTo>
                        <a:lnTo>
                          <a:pt x="136" y="8"/>
                        </a:lnTo>
                        <a:lnTo>
                          <a:pt x="136" y="16"/>
                        </a:lnTo>
                        <a:lnTo>
                          <a:pt x="120" y="24"/>
                        </a:lnTo>
                        <a:lnTo>
                          <a:pt x="104" y="32"/>
                        </a:lnTo>
                        <a:lnTo>
                          <a:pt x="80" y="48"/>
                        </a:lnTo>
                        <a:lnTo>
                          <a:pt x="48" y="48"/>
                        </a:lnTo>
                        <a:lnTo>
                          <a:pt x="24" y="56"/>
                        </a:lnTo>
                        <a:lnTo>
                          <a:pt x="8" y="56"/>
                        </a:lnTo>
                        <a:lnTo>
                          <a:pt x="0"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68" name="Freeform 277"/>
                  <p:cNvSpPr>
                    <a:spLocks/>
                  </p:cNvSpPr>
                  <p:nvPr/>
                </p:nvSpPr>
                <p:spPr bwMode="auto">
                  <a:xfrm>
                    <a:off x="628" y="2504"/>
                    <a:ext cx="112" cy="72"/>
                  </a:xfrm>
                  <a:custGeom>
                    <a:avLst/>
                    <a:gdLst>
                      <a:gd name="T0" fmla="*/ 8 w 112"/>
                      <a:gd name="T1" fmla="*/ 72 h 72"/>
                      <a:gd name="T2" fmla="*/ 0 w 112"/>
                      <a:gd name="T3" fmla="*/ 64 h 72"/>
                      <a:gd name="T4" fmla="*/ 8 w 112"/>
                      <a:gd name="T5" fmla="*/ 56 h 72"/>
                      <a:gd name="T6" fmla="*/ 16 w 112"/>
                      <a:gd name="T7" fmla="*/ 40 h 72"/>
                      <a:gd name="T8" fmla="*/ 40 w 112"/>
                      <a:gd name="T9" fmla="*/ 24 h 72"/>
                      <a:gd name="T10" fmla="*/ 40 w 112"/>
                      <a:gd name="T11" fmla="*/ 24 h 72"/>
                      <a:gd name="T12" fmla="*/ 80 w 112"/>
                      <a:gd name="T13" fmla="*/ 0 h 72"/>
                      <a:gd name="T14" fmla="*/ 112 w 112"/>
                      <a:gd name="T15" fmla="*/ 0 h 72"/>
                      <a:gd name="T16" fmla="*/ 112 w 112"/>
                      <a:gd name="T17" fmla="*/ 0 h 72"/>
                      <a:gd name="T18" fmla="*/ 112 w 112"/>
                      <a:gd name="T19" fmla="*/ 8 h 72"/>
                      <a:gd name="T20" fmla="*/ 112 w 112"/>
                      <a:gd name="T21" fmla="*/ 16 h 72"/>
                      <a:gd name="T22" fmla="*/ 96 w 112"/>
                      <a:gd name="T23" fmla="*/ 32 h 72"/>
                      <a:gd name="T24" fmla="*/ 80 w 112"/>
                      <a:gd name="T25" fmla="*/ 48 h 72"/>
                      <a:gd name="T26" fmla="*/ 80 w 112"/>
                      <a:gd name="T27" fmla="*/ 48 h 72"/>
                      <a:gd name="T28" fmla="*/ 32 w 112"/>
                      <a:gd name="T29" fmla="*/ 72 h 72"/>
                      <a:gd name="T30" fmla="*/ 8 w 112"/>
                      <a:gd name="T31" fmla="*/ 72 h 7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72"/>
                      <a:gd name="T50" fmla="*/ 112 w 112"/>
                      <a:gd name="T51" fmla="*/ 72 h 7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72">
                        <a:moveTo>
                          <a:pt x="8" y="72"/>
                        </a:moveTo>
                        <a:lnTo>
                          <a:pt x="0" y="64"/>
                        </a:lnTo>
                        <a:lnTo>
                          <a:pt x="8" y="56"/>
                        </a:lnTo>
                        <a:lnTo>
                          <a:pt x="16" y="40"/>
                        </a:lnTo>
                        <a:lnTo>
                          <a:pt x="40" y="24"/>
                        </a:lnTo>
                        <a:lnTo>
                          <a:pt x="80" y="0"/>
                        </a:lnTo>
                        <a:lnTo>
                          <a:pt x="112" y="0"/>
                        </a:lnTo>
                        <a:lnTo>
                          <a:pt x="112" y="8"/>
                        </a:lnTo>
                        <a:lnTo>
                          <a:pt x="112" y="16"/>
                        </a:lnTo>
                        <a:lnTo>
                          <a:pt x="96" y="32"/>
                        </a:lnTo>
                        <a:lnTo>
                          <a:pt x="80" y="48"/>
                        </a:lnTo>
                        <a:lnTo>
                          <a:pt x="32" y="72"/>
                        </a:lnTo>
                        <a:lnTo>
                          <a:pt x="8" y="7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69" name="Freeform 278"/>
                  <p:cNvSpPr>
                    <a:spLocks/>
                  </p:cNvSpPr>
                  <p:nvPr/>
                </p:nvSpPr>
                <p:spPr bwMode="auto">
                  <a:xfrm>
                    <a:off x="932" y="2464"/>
                    <a:ext cx="136" cy="56"/>
                  </a:xfrm>
                  <a:custGeom>
                    <a:avLst/>
                    <a:gdLst>
                      <a:gd name="T0" fmla="*/ 0 w 136"/>
                      <a:gd name="T1" fmla="*/ 8 h 56"/>
                      <a:gd name="T2" fmla="*/ 8 w 136"/>
                      <a:gd name="T3" fmla="*/ 0 h 56"/>
                      <a:gd name="T4" fmla="*/ 32 w 136"/>
                      <a:gd name="T5" fmla="*/ 0 h 56"/>
                      <a:gd name="T6" fmla="*/ 56 w 136"/>
                      <a:gd name="T7" fmla="*/ 0 h 56"/>
                      <a:gd name="T8" fmla="*/ 80 w 136"/>
                      <a:gd name="T9" fmla="*/ 8 h 56"/>
                      <a:gd name="T10" fmla="*/ 80 w 136"/>
                      <a:gd name="T11" fmla="*/ 8 h 56"/>
                      <a:gd name="T12" fmla="*/ 104 w 136"/>
                      <a:gd name="T13" fmla="*/ 16 h 56"/>
                      <a:gd name="T14" fmla="*/ 128 w 136"/>
                      <a:gd name="T15" fmla="*/ 32 h 56"/>
                      <a:gd name="T16" fmla="*/ 136 w 136"/>
                      <a:gd name="T17" fmla="*/ 40 h 56"/>
                      <a:gd name="T18" fmla="*/ 136 w 136"/>
                      <a:gd name="T19" fmla="*/ 48 h 56"/>
                      <a:gd name="T20" fmla="*/ 136 w 136"/>
                      <a:gd name="T21" fmla="*/ 48 h 56"/>
                      <a:gd name="T22" fmla="*/ 128 w 136"/>
                      <a:gd name="T23" fmla="*/ 56 h 56"/>
                      <a:gd name="T24" fmla="*/ 112 w 136"/>
                      <a:gd name="T25" fmla="*/ 56 h 56"/>
                      <a:gd name="T26" fmla="*/ 88 w 136"/>
                      <a:gd name="T27" fmla="*/ 56 h 56"/>
                      <a:gd name="T28" fmla="*/ 64 w 136"/>
                      <a:gd name="T29" fmla="*/ 48 h 56"/>
                      <a:gd name="T30" fmla="*/ 64 w 136"/>
                      <a:gd name="T31" fmla="*/ 48 h 56"/>
                      <a:gd name="T32" fmla="*/ 32 w 136"/>
                      <a:gd name="T33" fmla="*/ 40 h 56"/>
                      <a:gd name="T34" fmla="*/ 16 w 136"/>
                      <a:gd name="T35" fmla="*/ 24 h 56"/>
                      <a:gd name="T36" fmla="*/ 0 w 136"/>
                      <a:gd name="T37" fmla="*/ 16 h 56"/>
                      <a:gd name="T38" fmla="*/ 0 w 136"/>
                      <a:gd name="T39" fmla="*/ 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8"/>
                        </a:moveTo>
                        <a:lnTo>
                          <a:pt x="8" y="0"/>
                        </a:lnTo>
                        <a:lnTo>
                          <a:pt x="32" y="0"/>
                        </a:lnTo>
                        <a:lnTo>
                          <a:pt x="56" y="0"/>
                        </a:lnTo>
                        <a:lnTo>
                          <a:pt x="80" y="8"/>
                        </a:lnTo>
                        <a:lnTo>
                          <a:pt x="104" y="16"/>
                        </a:lnTo>
                        <a:lnTo>
                          <a:pt x="128" y="32"/>
                        </a:lnTo>
                        <a:lnTo>
                          <a:pt x="136" y="40"/>
                        </a:lnTo>
                        <a:lnTo>
                          <a:pt x="136" y="48"/>
                        </a:lnTo>
                        <a:lnTo>
                          <a:pt x="128" y="56"/>
                        </a:lnTo>
                        <a:lnTo>
                          <a:pt x="112" y="56"/>
                        </a:lnTo>
                        <a:lnTo>
                          <a:pt x="88" y="56"/>
                        </a:lnTo>
                        <a:lnTo>
                          <a:pt x="64" y="48"/>
                        </a:lnTo>
                        <a:lnTo>
                          <a:pt x="32" y="40"/>
                        </a:lnTo>
                        <a:lnTo>
                          <a:pt x="16" y="24"/>
                        </a:lnTo>
                        <a:lnTo>
                          <a:pt x="0"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70" name="Freeform 279"/>
                  <p:cNvSpPr>
                    <a:spLocks/>
                  </p:cNvSpPr>
                  <p:nvPr/>
                </p:nvSpPr>
                <p:spPr bwMode="auto">
                  <a:xfrm>
                    <a:off x="564" y="2360"/>
                    <a:ext cx="136" cy="56"/>
                  </a:xfrm>
                  <a:custGeom>
                    <a:avLst/>
                    <a:gdLst>
                      <a:gd name="T0" fmla="*/ 0 w 136"/>
                      <a:gd name="T1" fmla="*/ 8 h 56"/>
                      <a:gd name="T2" fmla="*/ 8 w 136"/>
                      <a:gd name="T3" fmla="*/ 0 h 56"/>
                      <a:gd name="T4" fmla="*/ 24 w 136"/>
                      <a:gd name="T5" fmla="*/ 0 h 56"/>
                      <a:gd name="T6" fmla="*/ 48 w 136"/>
                      <a:gd name="T7" fmla="*/ 0 h 56"/>
                      <a:gd name="T8" fmla="*/ 80 w 136"/>
                      <a:gd name="T9" fmla="*/ 8 h 56"/>
                      <a:gd name="T10" fmla="*/ 80 w 136"/>
                      <a:gd name="T11" fmla="*/ 8 h 56"/>
                      <a:gd name="T12" fmla="*/ 104 w 136"/>
                      <a:gd name="T13" fmla="*/ 16 h 56"/>
                      <a:gd name="T14" fmla="*/ 120 w 136"/>
                      <a:gd name="T15" fmla="*/ 24 h 56"/>
                      <a:gd name="T16" fmla="*/ 136 w 136"/>
                      <a:gd name="T17" fmla="*/ 40 h 56"/>
                      <a:gd name="T18" fmla="*/ 136 w 136"/>
                      <a:gd name="T19" fmla="*/ 48 h 56"/>
                      <a:gd name="T20" fmla="*/ 136 w 136"/>
                      <a:gd name="T21" fmla="*/ 48 h 56"/>
                      <a:gd name="T22" fmla="*/ 128 w 136"/>
                      <a:gd name="T23" fmla="*/ 48 h 56"/>
                      <a:gd name="T24" fmla="*/ 112 w 136"/>
                      <a:gd name="T25" fmla="*/ 56 h 56"/>
                      <a:gd name="T26" fmla="*/ 88 w 136"/>
                      <a:gd name="T27" fmla="*/ 48 h 56"/>
                      <a:gd name="T28" fmla="*/ 56 w 136"/>
                      <a:gd name="T29" fmla="*/ 40 h 56"/>
                      <a:gd name="T30" fmla="*/ 56 w 136"/>
                      <a:gd name="T31" fmla="*/ 40 h 56"/>
                      <a:gd name="T32" fmla="*/ 32 w 136"/>
                      <a:gd name="T33" fmla="*/ 32 h 56"/>
                      <a:gd name="T34" fmla="*/ 8 w 136"/>
                      <a:gd name="T35" fmla="*/ 24 h 56"/>
                      <a:gd name="T36" fmla="*/ 0 w 136"/>
                      <a:gd name="T37" fmla="*/ 16 h 56"/>
                      <a:gd name="T38" fmla="*/ 0 w 136"/>
                      <a:gd name="T39" fmla="*/ 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8"/>
                        </a:moveTo>
                        <a:lnTo>
                          <a:pt x="8" y="0"/>
                        </a:lnTo>
                        <a:lnTo>
                          <a:pt x="24" y="0"/>
                        </a:lnTo>
                        <a:lnTo>
                          <a:pt x="48" y="0"/>
                        </a:lnTo>
                        <a:lnTo>
                          <a:pt x="80" y="8"/>
                        </a:lnTo>
                        <a:lnTo>
                          <a:pt x="104" y="16"/>
                        </a:lnTo>
                        <a:lnTo>
                          <a:pt x="120" y="24"/>
                        </a:lnTo>
                        <a:lnTo>
                          <a:pt x="136" y="40"/>
                        </a:lnTo>
                        <a:lnTo>
                          <a:pt x="136" y="48"/>
                        </a:lnTo>
                        <a:lnTo>
                          <a:pt x="128" y="48"/>
                        </a:lnTo>
                        <a:lnTo>
                          <a:pt x="112" y="56"/>
                        </a:lnTo>
                        <a:lnTo>
                          <a:pt x="88" y="48"/>
                        </a:lnTo>
                        <a:lnTo>
                          <a:pt x="56" y="40"/>
                        </a:lnTo>
                        <a:lnTo>
                          <a:pt x="32" y="32"/>
                        </a:lnTo>
                        <a:lnTo>
                          <a:pt x="8" y="24"/>
                        </a:lnTo>
                        <a:lnTo>
                          <a:pt x="0"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71" name="Freeform 280"/>
                  <p:cNvSpPr>
                    <a:spLocks/>
                  </p:cNvSpPr>
                  <p:nvPr/>
                </p:nvSpPr>
                <p:spPr bwMode="auto">
                  <a:xfrm>
                    <a:off x="692" y="2256"/>
                    <a:ext cx="72" cy="104"/>
                  </a:xfrm>
                  <a:custGeom>
                    <a:avLst/>
                    <a:gdLst>
                      <a:gd name="T0" fmla="*/ 8 w 72"/>
                      <a:gd name="T1" fmla="*/ 0 h 104"/>
                      <a:gd name="T2" fmla="*/ 32 w 72"/>
                      <a:gd name="T3" fmla="*/ 8 h 104"/>
                      <a:gd name="T4" fmla="*/ 64 w 72"/>
                      <a:gd name="T5" fmla="*/ 48 h 104"/>
                      <a:gd name="T6" fmla="*/ 64 w 72"/>
                      <a:gd name="T7" fmla="*/ 48 h 104"/>
                      <a:gd name="T8" fmla="*/ 72 w 72"/>
                      <a:gd name="T9" fmla="*/ 80 h 104"/>
                      <a:gd name="T10" fmla="*/ 64 w 72"/>
                      <a:gd name="T11" fmla="*/ 104 h 104"/>
                      <a:gd name="T12" fmla="*/ 64 w 72"/>
                      <a:gd name="T13" fmla="*/ 104 h 104"/>
                      <a:gd name="T14" fmla="*/ 40 w 72"/>
                      <a:gd name="T15" fmla="*/ 96 h 104"/>
                      <a:gd name="T16" fmla="*/ 16 w 72"/>
                      <a:gd name="T17" fmla="*/ 56 h 104"/>
                      <a:gd name="T18" fmla="*/ 16 w 72"/>
                      <a:gd name="T19" fmla="*/ 56 h 104"/>
                      <a:gd name="T20" fmla="*/ 0 w 72"/>
                      <a:gd name="T21" fmla="*/ 24 h 104"/>
                      <a:gd name="T22" fmla="*/ 8 w 72"/>
                      <a:gd name="T23" fmla="*/ 0 h 1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2"/>
                      <a:gd name="T37" fmla="*/ 0 h 104"/>
                      <a:gd name="T38" fmla="*/ 72 w 72"/>
                      <a:gd name="T39" fmla="*/ 104 h 1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2" h="104">
                        <a:moveTo>
                          <a:pt x="8" y="0"/>
                        </a:moveTo>
                        <a:lnTo>
                          <a:pt x="32" y="8"/>
                        </a:lnTo>
                        <a:lnTo>
                          <a:pt x="64" y="48"/>
                        </a:lnTo>
                        <a:lnTo>
                          <a:pt x="72" y="80"/>
                        </a:lnTo>
                        <a:lnTo>
                          <a:pt x="64" y="104"/>
                        </a:lnTo>
                        <a:lnTo>
                          <a:pt x="40" y="96"/>
                        </a:lnTo>
                        <a:lnTo>
                          <a:pt x="16" y="56"/>
                        </a:lnTo>
                        <a:lnTo>
                          <a:pt x="0" y="24"/>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72" name="Freeform 281"/>
                  <p:cNvSpPr>
                    <a:spLocks/>
                  </p:cNvSpPr>
                  <p:nvPr/>
                </p:nvSpPr>
                <p:spPr bwMode="auto">
                  <a:xfrm>
                    <a:off x="852" y="2520"/>
                    <a:ext cx="72" cy="96"/>
                  </a:xfrm>
                  <a:custGeom>
                    <a:avLst/>
                    <a:gdLst>
                      <a:gd name="T0" fmla="*/ 8 w 72"/>
                      <a:gd name="T1" fmla="*/ 0 h 96"/>
                      <a:gd name="T2" fmla="*/ 32 w 72"/>
                      <a:gd name="T3" fmla="*/ 8 h 96"/>
                      <a:gd name="T4" fmla="*/ 56 w 72"/>
                      <a:gd name="T5" fmla="*/ 40 h 96"/>
                      <a:gd name="T6" fmla="*/ 56 w 72"/>
                      <a:gd name="T7" fmla="*/ 40 h 96"/>
                      <a:gd name="T8" fmla="*/ 72 w 72"/>
                      <a:gd name="T9" fmla="*/ 80 h 96"/>
                      <a:gd name="T10" fmla="*/ 64 w 72"/>
                      <a:gd name="T11" fmla="*/ 96 h 96"/>
                      <a:gd name="T12" fmla="*/ 64 w 72"/>
                      <a:gd name="T13" fmla="*/ 96 h 96"/>
                      <a:gd name="T14" fmla="*/ 40 w 72"/>
                      <a:gd name="T15" fmla="*/ 88 h 96"/>
                      <a:gd name="T16" fmla="*/ 8 w 72"/>
                      <a:gd name="T17" fmla="*/ 56 h 96"/>
                      <a:gd name="T18" fmla="*/ 8 w 72"/>
                      <a:gd name="T19" fmla="*/ 56 h 96"/>
                      <a:gd name="T20" fmla="*/ 0 w 72"/>
                      <a:gd name="T21" fmla="*/ 16 h 96"/>
                      <a:gd name="T22" fmla="*/ 8 w 72"/>
                      <a:gd name="T23" fmla="*/ 0 h 9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2"/>
                      <a:gd name="T37" fmla="*/ 0 h 96"/>
                      <a:gd name="T38" fmla="*/ 72 w 72"/>
                      <a:gd name="T39" fmla="*/ 96 h 9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2" h="96">
                        <a:moveTo>
                          <a:pt x="8" y="0"/>
                        </a:moveTo>
                        <a:lnTo>
                          <a:pt x="32" y="8"/>
                        </a:lnTo>
                        <a:lnTo>
                          <a:pt x="56" y="40"/>
                        </a:lnTo>
                        <a:lnTo>
                          <a:pt x="72" y="80"/>
                        </a:lnTo>
                        <a:lnTo>
                          <a:pt x="64" y="96"/>
                        </a:lnTo>
                        <a:lnTo>
                          <a:pt x="40" y="88"/>
                        </a:lnTo>
                        <a:lnTo>
                          <a:pt x="8" y="56"/>
                        </a:lnTo>
                        <a:lnTo>
                          <a:pt x="0" y="16"/>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73" name="Freeform 282"/>
                  <p:cNvSpPr>
                    <a:spLocks/>
                  </p:cNvSpPr>
                  <p:nvPr/>
                </p:nvSpPr>
                <p:spPr bwMode="auto">
                  <a:xfrm>
                    <a:off x="844" y="2256"/>
                    <a:ext cx="72" cy="104"/>
                  </a:xfrm>
                  <a:custGeom>
                    <a:avLst/>
                    <a:gdLst>
                      <a:gd name="T0" fmla="*/ 64 w 72"/>
                      <a:gd name="T1" fmla="*/ 0 h 104"/>
                      <a:gd name="T2" fmla="*/ 72 w 72"/>
                      <a:gd name="T3" fmla="*/ 24 h 104"/>
                      <a:gd name="T4" fmla="*/ 56 w 72"/>
                      <a:gd name="T5" fmla="*/ 56 h 104"/>
                      <a:gd name="T6" fmla="*/ 56 w 72"/>
                      <a:gd name="T7" fmla="*/ 56 h 104"/>
                      <a:gd name="T8" fmla="*/ 32 w 72"/>
                      <a:gd name="T9" fmla="*/ 88 h 104"/>
                      <a:gd name="T10" fmla="*/ 8 w 72"/>
                      <a:gd name="T11" fmla="*/ 104 h 104"/>
                      <a:gd name="T12" fmla="*/ 8 w 72"/>
                      <a:gd name="T13" fmla="*/ 104 h 104"/>
                      <a:gd name="T14" fmla="*/ 0 w 72"/>
                      <a:gd name="T15" fmla="*/ 80 h 104"/>
                      <a:gd name="T16" fmla="*/ 8 w 72"/>
                      <a:gd name="T17" fmla="*/ 40 h 104"/>
                      <a:gd name="T18" fmla="*/ 8 w 72"/>
                      <a:gd name="T19" fmla="*/ 40 h 104"/>
                      <a:gd name="T20" fmla="*/ 40 w 72"/>
                      <a:gd name="T21" fmla="*/ 8 h 104"/>
                      <a:gd name="T22" fmla="*/ 64 w 72"/>
                      <a:gd name="T23" fmla="*/ 0 h 1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2"/>
                      <a:gd name="T37" fmla="*/ 0 h 104"/>
                      <a:gd name="T38" fmla="*/ 72 w 72"/>
                      <a:gd name="T39" fmla="*/ 104 h 1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2" h="104">
                        <a:moveTo>
                          <a:pt x="64" y="0"/>
                        </a:moveTo>
                        <a:lnTo>
                          <a:pt x="72" y="24"/>
                        </a:lnTo>
                        <a:lnTo>
                          <a:pt x="56" y="56"/>
                        </a:lnTo>
                        <a:lnTo>
                          <a:pt x="32" y="88"/>
                        </a:lnTo>
                        <a:lnTo>
                          <a:pt x="8" y="104"/>
                        </a:lnTo>
                        <a:lnTo>
                          <a:pt x="0" y="80"/>
                        </a:lnTo>
                        <a:lnTo>
                          <a:pt x="8" y="40"/>
                        </a:lnTo>
                        <a:lnTo>
                          <a:pt x="40" y="8"/>
                        </a:lnTo>
                        <a:lnTo>
                          <a:pt x="64"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74" name="Freeform 283"/>
                  <p:cNvSpPr>
                    <a:spLocks/>
                  </p:cNvSpPr>
                  <p:nvPr/>
                </p:nvSpPr>
                <p:spPr bwMode="auto">
                  <a:xfrm>
                    <a:off x="700" y="2520"/>
                    <a:ext cx="80" cy="96"/>
                  </a:xfrm>
                  <a:custGeom>
                    <a:avLst/>
                    <a:gdLst>
                      <a:gd name="T0" fmla="*/ 64 w 80"/>
                      <a:gd name="T1" fmla="*/ 0 h 96"/>
                      <a:gd name="T2" fmla="*/ 80 w 80"/>
                      <a:gd name="T3" fmla="*/ 16 h 96"/>
                      <a:gd name="T4" fmla="*/ 64 w 80"/>
                      <a:gd name="T5" fmla="*/ 56 h 96"/>
                      <a:gd name="T6" fmla="*/ 64 w 80"/>
                      <a:gd name="T7" fmla="*/ 56 h 96"/>
                      <a:gd name="T8" fmla="*/ 40 w 80"/>
                      <a:gd name="T9" fmla="*/ 88 h 96"/>
                      <a:gd name="T10" fmla="*/ 8 w 80"/>
                      <a:gd name="T11" fmla="*/ 96 h 96"/>
                      <a:gd name="T12" fmla="*/ 8 w 80"/>
                      <a:gd name="T13" fmla="*/ 96 h 96"/>
                      <a:gd name="T14" fmla="*/ 0 w 80"/>
                      <a:gd name="T15" fmla="*/ 80 h 96"/>
                      <a:gd name="T16" fmla="*/ 16 w 80"/>
                      <a:gd name="T17" fmla="*/ 40 h 96"/>
                      <a:gd name="T18" fmla="*/ 16 w 80"/>
                      <a:gd name="T19" fmla="*/ 40 h 96"/>
                      <a:gd name="T20" fmla="*/ 40 w 80"/>
                      <a:gd name="T21" fmla="*/ 8 h 96"/>
                      <a:gd name="T22" fmla="*/ 64 w 80"/>
                      <a:gd name="T23" fmla="*/ 0 h 9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0"/>
                      <a:gd name="T37" fmla="*/ 0 h 96"/>
                      <a:gd name="T38" fmla="*/ 80 w 80"/>
                      <a:gd name="T39" fmla="*/ 96 h 9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0" h="96">
                        <a:moveTo>
                          <a:pt x="64" y="0"/>
                        </a:moveTo>
                        <a:lnTo>
                          <a:pt x="80" y="16"/>
                        </a:lnTo>
                        <a:lnTo>
                          <a:pt x="64" y="56"/>
                        </a:lnTo>
                        <a:lnTo>
                          <a:pt x="40" y="88"/>
                        </a:lnTo>
                        <a:lnTo>
                          <a:pt x="8" y="96"/>
                        </a:lnTo>
                        <a:lnTo>
                          <a:pt x="0" y="80"/>
                        </a:lnTo>
                        <a:lnTo>
                          <a:pt x="16" y="40"/>
                        </a:lnTo>
                        <a:lnTo>
                          <a:pt x="40" y="8"/>
                        </a:lnTo>
                        <a:lnTo>
                          <a:pt x="64"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sp>
              <p:nvSpPr>
                <p:cNvPr id="37240" name="Freeform 284"/>
                <p:cNvSpPr>
                  <a:spLocks/>
                </p:cNvSpPr>
                <p:nvPr/>
              </p:nvSpPr>
              <p:spPr bwMode="auto">
                <a:xfrm>
                  <a:off x="572" y="1295"/>
                  <a:ext cx="472" cy="334"/>
                </a:xfrm>
                <a:custGeom>
                  <a:avLst/>
                  <a:gdLst>
                    <a:gd name="T0" fmla="*/ 1 w 672"/>
                    <a:gd name="T1" fmla="*/ 2 h 424"/>
                    <a:gd name="T2" fmla="*/ 1 w 672"/>
                    <a:gd name="T3" fmla="*/ 2 h 424"/>
                    <a:gd name="T4" fmla="*/ 1 w 672"/>
                    <a:gd name="T5" fmla="*/ 2 h 424"/>
                    <a:gd name="T6" fmla="*/ 1 w 672"/>
                    <a:gd name="T7" fmla="*/ 2 h 424"/>
                    <a:gd name="T8" fmla="*/ 1 w 672"/>
                    <a:gd name="T9" fmla="*/ 2 h 424"/>
                    <a:gd name="T10" fmla="*/ 1 w 672"/>
                    <a:gd name="T11" fmla="*/ 2 h 424"/>
                    <a:gd name="T12" fmla="*/ 1 w 672"/>
                    <a:gd name="T13" fmla="*/ 2 h 424"/>
                    <a:gd name="T14" fmla="*/ 1 w 672"/>
                    <a:gd name="T15" fmla="*/ 2 h 424"/>
                    <a:gd name="T16" fmla="*/ 1 w 672"/>
                    <a:gd name="T17" fmla="*/ 2 h 424"/>
                    <a:gd name="T18" fmla="*/ 1 w 672"/>
                    <a:gd name="T19" fmla="*/ 2 h 424"/>
                    <a:gd name="T20" fmla="*/ 1 w 672"/>
                    <a:gd name="T21" fmla="*/ 2 h 424"/>
                    <a:gd name="T22" fmla="*/ 1 w 672"/>
                    <a:gd name="T23" fmla="*/ 2 h 424"/>
                    <a:gd name="T24" fmla="*/ 1 w 672"/>
                    <a:gd name="T25" fmla="*/ 2 h 424"/>
                    <a:gd name="T26" fmla="*/ 0 w 672"/>
                    <a:gd name="T27" fmla="*/ 2 h 424"/>
                    <a:gd name="T28" fmla="*/ 0 w 672"/>
                    <a:gd name="T29" fmla="*/ 2 h 424"/>
                    <a:gd name="T30" fmla="*/ 1 w 672"/>
                    <a:gd name="T31" fmla="*/ 2 h 424"/>
                    <a:gd name="T32" fmla="*/ 1 w 672"/>
                    <a:gd name="T33" fmla="*/ 2 h 424"/>
                    <a:gd name="T34" fmla="*/ 1 w 672"/>
                    <a:gd name="T35" fmla="*/ 2 h 424"/>
                    <a:gd name="T36" fmla="*/ 1 w 672"/>
                    <a:gd name="T37" fmla="*/ 2 h 424"/>
                    <a:gd name="T38" fmla="*/ 1 w 672"/>
                    <a:gd name="T39" fmla="*/ 2 h 424"/>
                    <a:gd name="T40" fmla="*/ 1 w 672"/>
                    <a:gd name="T41" fmla="*/ 0 h 424"/>
                    <a:gd name="T42" fmla="*/ 1 w 672"/>
                    <a:gd name="T43" fmla="*/ 0 h 424"/>
                    <a:gd name="T44" fmla="*/ 1 w 672"/>
                    <a:gd name="T45" fmla="*/ 2 h 424"/>
                    <a:gd name="T46" fmla="*/ 1 w 672"/>
                    <a:gd name="T47" fmla="*/ 2 h 424"/>
                    <a:gd name="T48" fmla="*/ 1 w 672"/>
                    <a:gd name="T49" fmla="*/ 2 h 424"/>
                    <a:gd name="T50" fmla="*/ 1 w 672"/>
                    <a:gd name="T51" fmla="*/ 2 h 424"/>
                    <a:gd name="T52" fmla="*/ 1 w 672"/>
                    <a:gd name="T53" fmla="*/ 2 h 424"/>
                    <a:gd name="T54" fmla="*/ 1 w 672"/>
                    <a:gd name="T55" fmla="*/ 2 h 42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72"/>
                    <a:gd name="T85" fmla="*/ 0 h 424"/>
                    <a:gd name="T86" fmla="*/ 672 w 672"/>
                    <a:gd name="T87" fmla="*/ 424 h 42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72" h="424">
                      <a:moveTo>
                        <a:pt x="672" y="216"/>
                      </a:moveTo>
                      <a:lnTo>
                        <a:pt x="664" y="256"/>
                      </a:lnTo>
                      <a:lnTo>
                        <a:pt x="648" y="296"/>
                      </a:lnTo>
                      <a:lnTo>
                        <a:pt x="616" y="328"/>
                      </a:lnTo>
                      <a:lnTo>
                        <a:pt x="576" y="360"/>
                      </a:lnTo>
                      <a:lnTo>
                        <a:pt x="464" y="408"/>
                      </a:lnTo>
                      <a:lnTo>
                        <a:pt x="336" y="424"/>
                      </a:lnTo>
                      <a:lnTo>
                        <a:pt x="208" y="408"/>
                      </a:lnTo>
                      <a:lnTo>
                        <a:pt x="96" y="360"/>
                      </a:lnTo>
                      <a:lnTo>
                        <a:pt x="56" y="328"/>
                      </a:lnTo>
                      <a:lnTo>
                        <a:pt x="24" y="296"/>
                      </a:lnTo>
                      <a:lnTo>
                        <a:pt x="8" y="256"/>
                      </a:lnTo>
                      <a:lnTo>
                        <a:pt x="0" y="216"/>
                      </a:lnTo>
                      <a:lnTo>
                        <a:pt x="8" y="168"/>
                      </a:lnTo>
                      <a:lnTo>
                        <a:pt x="24" y="128"/>
                      </a:lnTo>
                      <a:lnTo>
                        <a:pt x="56" y="96"/>
                      </a:lnTo>
                      <a:lnTo>
                        <a:pt x="96" y="64"/>
                      </a:lnTo>
                      <a:lnTo>
                        <a:pt x="208" y="16"/>
                      </a:lnTo>
                      <a:lnTo>
                        <a:pt x="336" y="0"/>
                      </a:lnTo>
                      <a:lnTo>
                        <a:pt x="464" y="16"/>
                      </a:lnTo>
                      <a:lnTo>
                        <a:pt x="576" y="64"/>
                      </a:lnTo>
                      <a:lnTo>
                        <a:pt x="616" y="96"/>
                      </a:lnTo>
                      <a:lnTo>
                        <a:pt x="648" y="128"/>
                      </a:lnTo>
                      <a:lnTo>
                        <a:pt x="664" y="168"/>
                      </a:lnTo>
                      <a:lnTo>
                        <a:pt x="672" y="216"/>
                      </a:lnTo>
                      <a:close/>
                    </a:path>
                  </a:pathLst>
                </a:custGeom>
                <a:gradFill rotWithShape="0">
                  <a:gsLst>
                    <a:gs pos="0">
                      <a:srgbClr val="B3B3B3"/>
                    </a:gs>
                    <a:gs pos="100000">
                      <a:srgbClr val="808080"/>
                    </a:gs>
                  </a:gsLst>
                  <a:path path="rect">
                    <a:fillToRect l="50000" t="50000" r="50000" b="50000"/>
                  </a:path>
                </a:gradFill>
                <a:ln w="3175">
                  <a:solidFill>
                    <a:srgbClr val="808080"/>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nvGrpSpPr>
                <p:cNvPr id="36885" name="Group 285"/>
                <p:cNvGrpSpPr>
                  <a:grpSpLocks/>
                </p:cNvGrpSpPr>
                <p:nvPr/>
              </p:nvGrpSpPr>
              <p:grpSpPr bwMode="auto">
                <a:xfrm>
                  <a:off x="632" y="1338"/>
                  <a:ext cx="352" cy="248"/>
                  <a:chOff x="636" y="2320"/>
                  <a:chExt cx="352" cy="248"/>
                </a:xfrm>
              </p:grpSpPr>
              <p:sp>
                <p:nvSpPr>
                  <p:cNvPr id="37242" name="Freeform 286"/>
                  <p:cNvSpPr>
                    <a:spLocks/>
                  </p:cNvSpPr>
                  <p:nvPr/>
                </p:nvSpPr>
                <p:spPr bwMode="auto">
                  <a:xfrm>
                    <a:off x="788" y="2424"/>
                    <a:ext cx="32" cy="16"/>
                  </a:xfrm>
                  <a:custGeom>
                    <a:avLst/>
                    <a:gdLst>
                      <a:gd name="T0" fmla="*/ 32 w 32"/>
                      <a:gd name="T1" fmla="*/ 8 h 16"/>
                      <a:gd name="T2" fmla="*/ 32 w 32"/>
                      <a:gd name="T3" fmla="*/ 16 h 16"/>
                      <a:gd name="T4" fmla="*/ 16 w 32"/>
                      <a:gd name="T5" fmla="*/ 16 h 16"/>
                      <a:gd name="T6" fmla="*/ 16 w 32"/>
                      <a:gd name="T7" fmla="*/ 16 h 16"/>
                      <a:gd name="T8" fmla="*/ 8 w 32"/>
                      <a:gd name="T9" fmla="*/ 16 h 16"/>
                      <a:gd name="T10" fmla="*/ 0 w 32"/>
                      <a:gd name="T11" fmla="*/ 8 h 16"/>
                      <a:gd name="T12" fmla="*/ 0 w 32"/>
                      <a:gd name="T13" fmla="*/ 8 h 16"/>
                      <a:gd name="T14" fmla="*/ 8 w 32"/>
                      <a:gd name="T15" fmla="*/ 0 h 16"/>
                      <a:gd name="T16" fmla="*/ 16 w 32"/>
                      <a:gd name="T17" fmla="*/ 0 h 16"/>
                      <a:gd name="T18" fmla="*/ 16 w 32"/>
                      <a:gd name="T19" fmla="*/ 0 h 16"/>
                      <a:gd name="T20" fmla="*/ 32 w 32"/>
                      <a:gd name="T21" fmla="*/ 0 h 16"/>
                      <a:gd name="T22" fmla="*/ 32 w 32"/>
                      <a:gd name="T23" fmla="*/ 8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16"/>
                      <a:gd name="T38" fmla="*/ 32 w 32"/>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16">
                        <a:moveTo>
                          <a:pt x="32" y="8"/>
                        </a:moveTo>
                        <a:lnTo>
                          <a:pt x="32" y="16"/>
                        </a:lnTo>
                        <a:lnTo>
                          <a:pt x="16" y="16"/>
                        </a:lnTo>
                        <a:lnTo>
                          <a:pt x="8" y="16"/>
                        </a:lnTo>
                        <a:lnTo>
                          <a:pt x="0" y="8"/>
                        </a:lnTo>
                        <a:lnTo>
                          <a:pt x="8" y="0"/>
                        </a:lnTo>
                        <a:lnTo>
                          <a:pt x="16" y="0"/>
                        </a:lnTo>
                        <a:lnTo>
                          <a:pt x="32" y="0"/>
                        </a:lnTo>
                        <a:lnTo>
                          <a:pt x="32"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43" name="Freeform 287"/>
                  <p:cNvSpPr>
                    <a:spLocks/>
                  </p:cNvSpPr>
                  <p:nvPr/>
                </p:nvSpPr>
                <p:spPr bwMode="auto">
                  <a:xfrm>
                    <a:off x="924" y="2416"/>
                    <a:ext cx="64" cy="24"/>
                  </a:xfrm>
                  <a:custGeom>
                    <a:avLst/>
                    <a:gdLst>
                      <a:gd name="T0" fmla="*/ 64 w 64"/>
                      <a:gd name="T1" fmla="*/ 16 h 24"/>
                      <a:gd name="T2" fmla="*/ 56 w 64"/>
                      <a:gd name="T3" fmla="*/ 24 h 24"/>
                      <a:gd name="T4" fmla="*/ 32 w 64"/>
                      <a:gd name="T5" fmla="*/ 24 h 24"/>
                      <a:gd name="T6" fmla="*/ 32 w 64"/>
                      <a:gd name="T7" fmla="*/ 24 h 24"/>
                      <a:gd name="T8" fmla="*/ 16 w 64"/>
                      <a:gd name="T9" fmla="*/ 24 h 24"/>
                      <a:gd name="T10" fmla="*/ 0 w 64"/>
                      <a:gd name="T11" fmla="*/ 16 h 24"/>
                      <a:gd name="T12" fmla="*/ 0 w 64"/>
                      <a:gd name="T13" fmla="*/ 16 h 24"/>
                      <a:gd name="T14" fmla="*/ 16 w 64"/>
                      <a:gd name="T15" fmla="*/ 8 h 24"/>
                      <a:gd name="T16" fmla="*/ 32 w 64"/>
                      <a:gd name="T17" fmla="*/ 0 h 24"/>
                      <a:gd name="T18" fmla="*/ 32 w 64"/>
                      <a:gd name="T19" fmla="*/ 0 h 24"/>
                      <a:gd name="T20" fmla="*/ 56 w 64"/>
                      <a:gd name="T21" fmla="*/ 8 h 24"/>
                      <a:gd name="T22" fmla="*/ 64 w 64"/>
                      <a:gd name="T23" fmla="*/ 16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
                      <a:gd name="T37" fmla="*/ 0 h 24"/>
                      <a:gd name="T38" fmla="*/ 64 w 64"/>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 h="24">
                        <a:moveTo>
                          <a:pt x="64" y="16"/>
                        </a:moveTo>
                        <a:lnTo>
                          <a:pt x="56" y="24"/>
                        </a:lnTo>
                        <a:lnTo>
                          <a:pt x="32" y="24"/>
                        </a:lnTo>
                        <a:lnTo>
                          <a:pt x="16" y="24"/>
                        </a:lnTo>
                        <a:lnTo>
                          <a:pt x="0" y="16"/>
                        </a:lnTo>
                        <a:lnTo>
                          <a:pt x="16" y="8"/>
                        </a:lnTo>
                        <a:lnTo>
                          <a:pt x="32" y="0"/>
                        </a:lnTo>
                        <a:lnTo>
                          <a:pt x="56" y="8"/>
                        </a:lnTo>
                        <a:lnTo>
                          <a:pt x="64"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44" name="Freeform 288"/>
                  <p:cNvSpPr>
                    <a:spLocks/>
                  </p:cNvSpPr>
                  <p:nvPr/>
                </p:nvSpPr>
                <p:spPr bwMode="auto">
                  <a:xfrm>
                    <a:off x="908" y="2512"/>
                    <a:ext cx="40" cy="32"/>
                  </a:xfrm>
                  <a:custGeom>
                    <a:avLst/>
                    <a:gdLst>
                      <a:gd name="T0" fmla="*/ 40 w 40"/>
                      <a:gd name="T1" fmla="*/ 32 h 32"/>
                      <a:gd name="T2" fmla="*/ 24 w 40"/>
                      <a:gd name="T3" fmla="*/ 32 h 32"/>
                      <a:gd name="T4" fmla="*/ 8 w 40"/>
                      <a:gd name="T5" fmla="*/ 24 h 32"/>
                      <a:gd name="T6" fmla="*/ 8 w 40"/>
                      <a:gd name="T7" fmla="*/ 24 h 32"/>
                      <a:gd name="T8" fmla="*/ 0 w 40"/>
                      <a:gd name="T9" fmla="*/ 8 h 32"/>
                      <a:gd name="T10" fmla="*/ 0 w 40"/>
                      <a:gd name="T11" fmla="*/ 0 h 32"/>
                      <a:gd name="T12" fmla="*/ 0 w 40"/>
                      <a:gd name="T13" fmla="*/ 0 h 32"/>
                      <a:gd name="T14" fmla="*/ 16 w 40"/>
                      <a:gd name="T15" fmla="*/ 0 h 32"/>
                      <a:gd name="T16" fmla="*/ 32 w 40"/>
                      <a:gd name="T17" fmla="*/ 8 h 32"/>
                      <a:gd name="T18" fmla="*/ 32 w 40"/>
                      <a:gd name="T19" fmla="*/ 8 h 32"/>
                      <a:gd name="T20" fmla="*/ 40 w 40"/>
                      <a:gd name="T21" fmla="*/ 24 h 32"/>
                      <a:gd name="T22" fmla="*/ 40 w 40"/>
                      <a:gd name="T23" fmla="*/ 32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32"/>
                      <a:gd name="T38" fmla="*/ 40 w 40"/>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32">
                        <a:moveTo>
                          <a:pt x="40" y="32"/>
                        </a:moveTo>
                        <a:lnTo>
                          <a:pt x="24" y="32"/>
                        </a:lnTo>
                        <a:lnTo>
                          <a:pt x="8" y="24"/>
                        </a:lnTo>
                        <a:lnTo>
                          <a:pt x="0" y="8"/>
                        </a:lnTo>
                        <a:lnTo>
                          <a:pt x="0" y="0"/>
                        </a:lnTo>
                        <a:lnTo>
                          <a:pt x="16" y="0"/>
                        </a:lnTo>
                        <a:lnTo>
                          <a:pt x="32" y="8"/>
                        </a:lnTo>
                        <a:lnTo>
                          <a:pt x="40" y="24"/>
                        </a:lnTo>
                        <a:lnTo>
                          <a:pt x="40" y="3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45" name="Freeform 289"/>
                  <p:cNvSpPr>
                    <a:spLocks/>
                  </p:cNvSpPr>
                  <p:nvPr/>
                </p:nvSpPr>
                <p:spPr bwMode="auto">
                  <a:xfrm>
                    <a:off x="780" y="2328"/>
                    <a:ext cx="32" cy="48"/>
                  </a:xfrm>
                  <a:custGeom>
                    <a:avLst/>
                    <a:gdLst>
                      <a:gd name="T0" fmla="*/ 16 w 32"/>
                      <a:gd name="T1" fmla="*/ 48 h 48"/>
                      <a:gd name="T2" fmla="*/ 8 w 32"/>
                      <a:gd name="T3" fmla="*/ 48 h 48"/>
                      <a:gd name="T4" fmla="*/ 0 w 32"/>
                      <a:gd name="T5" fmla="*/ 24 h 48"/>
                      <a:gd name="T6" fmla="*/ 0 w 32"/>
                      <a:gd name="T7" fmla="*/ 24 h 48"/>
                      <a:gd name="T8" fmla="*/ 8 w 32"/>
                      <a:gd name="T9" fmla="*/ 8 h 48"/>
                      <a:gd name="T10" fmla="*/ 16 w 32"/>
                      <a:gd name="T11" fmla="*/ 0 h 48"/>
                      <a:gd name="T12" fmla="*/ 16 w 32"/>
                      <a:gd name="T13" fmla="*/ 0 h 48"/>
                      <a:gd name="T14" fmla="*/ 24 w 32"/>
                      <a:gd name="T15" fmla="*/ 8 h 48"/>
                      <a:gd name="T16" fmla="*/ 32 w 32"/>
                      <a:gd name="T17" fmla="*/ 24 h 48"/>
                      <a:gd name="T18" fmla="*/ 32 w 32"/>
                      <a:gd name="T19" fmla="*/ 24 h 48"/>
                      <a:gd name="T20" fmla="*/ 24 w 32"/>
                      <a:gd name="T21" fmla="*/ 48 h 48"/>
                      <a:gd name="T22" fmla="*/ 16 w 32"/>
                      <a:gd name="T23" fmla="*/ 4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48"/>
                      <a:gd name="T38" fmla="*/ 32 w 32"/>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48">
                        <a:moveTo>
                          <a:pt x="16" y="48"/>
                        </a:moveTo>
                        <a:lnTo>
                          <a:pt x="8" y="48"/>
                        </a:lnTo>
                        <a:lnTo>
                          <a:pt x="0" y="24"/>
                        </a:lnTo>
                        <a:lnTo>
                          <a:pt x="8" y="8"/>
                        </a:lnTo>
                        <a:lnTo>
                          <a:pt x="16" y="0"/>
                        </a:lnTo>
                        <a:lnTo>
                          <a:pt x="24" y="8"/>
                        </a:lnTo>
                        <a:lnTo>
                          <a:pt x="32" y="24"/>
                        </a:lnTo>
                        <a:lnTo>
                          <a:pt x="24" y="48"/>
                        </a:lnTo>
                        <a:lnTo>
                          <a:pt x="16"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46" name="Freeform 290"/>
                  <p:cNvSpPr>
                    <a:spLocks/>
                  </p:cNvSpPr>
                  <p:nvPr/>
                </p:nvSpPr>
                <p:spPr bwMode="auto">
                  <a:xfrm>
                    <a:off x="676" y="2432"/>
                    <a:ext cx="64" cy="24"/>
                  </a:xfrm>
                  <a:custGeom>
                    <a:avLst/>
                    <a:gdLst>
                      <a:gd name="T0" fmla="*/ 64 w 64"/>
                      <a:gd name="T1" fmla="*/ 16 h 24"/>
                      <a:gd name="T2" fmla="*/ 56 w 64"/>
                      <a:gd name="T3" fmla="*/ 24 h 24"/>
                      <a:gd name="T4" fmla="*/ 32 w 64"/>
                      <a:gd name="T5" fmla="*/ 24 h 24"/>
                      <a:gd name="T6" fmla="*/ 32 w 64"/>
                      <a:gd name="T7" fmla="*/ 24 h 24"/>
                      <a:gd name="T8" fmla="*/ 8 w 64"/>
                      <a:gd name="T9" fmla="*/ 24 h 24"/>
                      <a:gd name="T10" fmla="*/ 0 w 64"/>
                      <a:gd name="T11" fmla="*/ 16 h 24"/>
                      <a:gd name="T12" fmla="*/ 0 w 64"/>
                      <a:gd name="T13" fmla="*/ 16 h 24"/>
                      <a:gd name="T14" fmla="*/ 8 w 64"/>
                      <a:gd name="T15" fmla="*/ 8 h 24"/>
                      <a:gd name="T16" fmla="*/ 32 w 64"/>
                      <a:gd name="T17" fmla="*/ 0 h 24"/>
                      <a:gd name="T18" fmla="*/ 32 w 64"/>
                      <a:gd name="T19" fmla="*/ 0 h 24"/>
                      <a:gd name="T20" fmla="*/ 56 w 64"/>
                      <a:gd name="T21" fmla="*/ 8 h 24"/>
                      <a:gd name="T22" fmla="*/ 64 w 64"/>
                      <a:gd name="T23" fmla="*/ 16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
                      <a:gd name="T37" fmla="*/ 0 h 24"/>
                      <a:gd name="T38" fmla="*/ 64 w 64"/>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 h="24">
                        <a:moveTo>
                          <a:pt x="64" y="16"/>
                        </a:moveTo>
                        <a:lnTo>
                          <a:pt x="56" y="24"/>
                        </a:lnTo>
                        <a:lnTo>
                          <a:pt x="32" y="24"/>
                        </a:lnTo>
                        <a:lnTo>
                          <a:pt x="8" y="24"/>
                        </a:lnTo>
                        <a:lnTo>
                          <a:pt x="0" y="16"/>
                        </a:lnTo>
                        <a:lnTo>
                          <a:pt x="8" y="8"/>
                        </a:lnTo>
                        <a:lnTo>
                          <a:pt x="32" y="0"/>
                        </a:lnTo>
                        <a:lnTo>
                          <a:pt x="56" y="8"/>
                        </a:lnTo>
                        <a:lnTo>
                          <a:pt x="64"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47" name="Freeform 291"/>
                  <p:cNvSpPr>
                    <a:spLocks/>
                  </p:cNvSpPr>
                  <p:nvPr/>
                </p:nvSpPr>
                <p:spPr bwMode="auto">
                  <a:xfrm>
                    <a:off x="788" y="2520"/>
                    <a:ext cx="32" cy="48"/>
                  </a:xfrm>
                  <a:custGeom>
                    <a:avLst/>
                    <a:gdLst>
                      <a:gd name="T0" fmla="*/ 16 w 32"/>
                      <a:gd name="T1" fmla="*/ 48 h 48"/>
                      <a:gd name="T2" fmla="*/ 8 w 32"/>
                      <a:gd name="T3" fmla="*/ 40 h 48"/>
                      <a:gd name="T4" fmla="*/ 0 w 32"/>
                      <a:gd name="T5" fmla="*/ 24 h 48"/>
                      <a:gd name="T6" fmla="*/ 0 w 32"/>
                      <a:gd name="T7" fmla="*/ 24 h 48"/>
                      <a:gd name="T8" fmla="*/ 8 w 32"/>
                      <a:gd name="T9" fmla="*/ 8 h 48"/>
                      <a:gd name="T10" fmla="*/ 16 w 32"/>
                      <a:gd name="T11" fmla="*/ 0 h 48"/>
                      <a:gd name="T12" fmla="*/ 16 w 32"/>
                      <a:gd name="T13" fmla="*/ 0 h 48"/>
                      <a:gd name="T14" fmla="*/ 32 w 32"/>
                      <a:gd name="T15" fmla="*/ 8 h 48"/>
                      <a:gd name="T16" fmla="*/ 32 w 32"/>
                      <a:gd name="T17" fmla="*/ 24 h 48"/>
                      <a:gd name="T18" fmla="*/ 32 w 32"/>
                      <a:gd name="T19" fmla="*/ 24 h 48"/>
                      <a:gd name="T20" fmla="*/ 32 w 32"/>
                      <a:gd name="T21" fmla="*/ 40 h 48"/>
                      <a:gd name="T22" fmla="*/ 16 w 32"/>
                      <a:gd name="T23" fmla="*/ 4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48"/>
                      <a:gd name="T38" fmla="*/ 32 w 32"/>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48">
                        <a:moveTo>
                          <a:pt x="16" y="48"/>
                        </a:moveTo>
                        <a:lnTo>
                          <a:pt x="8" y="40"/>
                        </a:lnTo>
                        <a:lnTo>
                          <a:pt x="0" y="24"/>
                        </a:lnTo>
                        <a:lnTo>
                          <a:pt x="8" y="8"/>
                        </a:lnTo>
                        <a:lnTo>
                          <a:pt x="16" y="0"/>
                        </a:lnTo>
                        <a:lnTo>
                          <a:pt x="32" y="8"/>
                        </a:lnTo>
                        <a:lnTo>
                          <a:pt x="32" y="24"/>
                        </a:lnTo>
                        <a:lnTo>
                          <a:pt x="32" y="40"/>
                        </a:lnTo>
                        <a:lnTo>
                          <a:pt x="16"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48" name="Freeform 292"/>
                  <p:cNvSpPr>
                    <a:spLocks/>
                  </p:cNvSpPr>
                  <p:nvPr/>
                </p:nvSpPr>
                <p:spPr bwMode="auto">
                  <a:xfrm>
                    <a:off x="660" y="2352"/>
                    <a:ext cx="48" cy="40"/>
                  </a:xfrm>
                  <a:custGeom>
                    <a:avLst/>
                    <a:gdLst>
                      <a:gd name="T0" fmla="*/ 48 w 48"/>
                      <a:gd name="T1" fmla="*/ 32 h 40"/>
                      <a:gd name="T2" fmla="*/ 32 w 48"/>
                      <a:gd name="T3" fmla="*/ 40 h 40"/>
                      <a:gd name="T4" fmla="*/ 16 w 48"/>
                      <a:gd name="T5" fmla="*/ 24 h 40"/>
                      <a:gd name="T6" fmla="*/ 16 w 48"/>
                      <a:gd name="T7" fmla="*/ 24 h 40"/>
                      <a:gd name="T8" fmla="*/ 0 w 48"/>
                      <a:gd name="T9" fmla="*/ 16 h 40"/>
                      <a:gd name="T10" fmla="*/ 0 w 48"/>
                      <a:gd name="T11" fmla="*/ 0 h 40"/>
                      <a:gd name="T12" fmla="*/ 0 w 48"/>
                      <a:gd name="T13" fmla="*/ 0 h 40"/>
                      <a:gd name="T14" fmla="*/ 16 w 48"/>
                      <a:gd name="T15" fmla="*/ 0 h 40"/>
                      <a:gd name="T16" fmla="*/ 32 w 48"/>
                      <a:gd name="T17" fmla="*/ 8 h 40"/>
                      <a:gd name="T18" fmla="*/ 32 w 48"/>
                      <a:gd name="T19" fmla="*/ 8 h 40"/>
                      <a:gd name="T20" fmla="*/ 48 w 48"/>
                      <a:gd name="T21" fmla="*/ 24 h 40"/>
                      <a:gd name="T22" fmla="*/ 48 w 48"/>
                      <a:gd name="T23" fmla="*/ 32 h 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0"/>
                      <a:gd name="T38" fmla="*/ 48 w 48"/>
                      <a:gd name="T39" fmla="*/ 40 h 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0">
                        <a:moveTo>
                          <a:pt x="48" y="32"/>
                        </a:moveTo>
                        <a:lnTo>
                          <a:pt x="32" y="40"/>
                        </a:lnTo>
                        <a:lnTo>
                          <a:pt x="16" y="24"/>
                        </a:lnTo>
                        <a:lnTo>
                          <a:pt x="0" y="16"/>
                        </a:lnTo>
                        <a:lnTo>
                          <a:pt x="0" y="0"/>
                        </a:lnTo>
                        <a:lnTo>
                          <a:pt x="16" y="0"/>
                        </a:lnTo>
                        <a:lnTo>
                          <a:pt x="32" y="8"/>
                        </a:lnTo>
                        <a:lnTo>
                          <a:pt x="48" y="24"/>
                        </a:lnTo>
                        <a:lnTo>
                          <a:pt x="48" y="3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49" name="Freeform 293"/>
                  <p:cNvSpPr>
                    <a:spLocks/>
                  </p:cNvSpPr>
                  <p:nvPr/>
                </p:nvSpPr>
                <p:spPr bwMode="auto">
                  <a:xfrm>
                    <a:off x="892" y="2344"/>
                    <a:ext cx="48" cy="32"/>
                  </a:xfrm>
                  <a:custGeom>
                    <a:avLst/>
                    <a:gdLst>
                      <a:gd name="T0" fmla="*/ 0 w 48"/>
                      <a:gd name="T1" fmla="*/ 32 h 32"/>
                      <a:gd name="T2" fmla="*/ 0 w 48"/>
                      <a:gd name="T3" fmla="*/ 24 h 32"/>
                      <a:gd name="T4" fmla="*/ 8 w 48"/>
                      <a:gd name="T5" fmla="*/ 8 h 32"/>
                      <a:gd name="T6" fmla="*/ 8 w 48"/>
                      <a:gd name="T7" fmla="*/ 8 h 32"/>
                      <a:gd name="T8" fmla="*/ 32 w 48"/>
                      <a:gd name="T9" fmla="*/ 0 h 32"/>
                      <a:gd name="T10" fmla="*/ 48 w 48"/>
                      <a:gd name="T11" fmla="*/ 0 h 32"/>
                      <a:gd name="T12" fmla="*/ 48 w 48"/>
                      <a:gd name="T13" fmla="*/ 0 h 32"/>
                      <a:gd name="T14" fmla="*/ 48 w 48"/>
                      <a:gd name="T15" fmla="*/ 8 h 32"/>
                      <a:gd name="T16" fmla="*/ 32 w 48"/>
                      <a:gd name="T17" fmla="*/ 24 h 32"/>
                      <a:gd name="T18" fmla="*/ 32 w 48"/>
                      <a:gd name="T19" fmla="*/ 24 h 32"/>
                      <a:gd name="T20" fmla="*/ 16 w 48"/>
                      <a:gd name="T21" fmla="*/ 32 h 32"/>
                      <a:gd name="T22" fmla="*/ 0 w 48"/>
                      <a:gd name="T23" fmla="*/ 32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32"/>
                      <a:gd name="T38" fmla="*/ 48 w 48"/>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32">
                        <a:moveTo>
                          <a:pt x="0" y="32"/>
                        </a:moveTo>
                        <a:lnTo>
                          <a:pt x="0" y="24"/>
                        </a:lnTo>
                        <a:lnTo>
                          <a:pt x="8" y="8"/>
                        </a:lnTo>
                        <a:lnTo>
                          <a:pt x="32" y="0"/>
                        </a:lnTo>
                        <a:lnTo>
                          <a:pt x="48" y="0"/>
                        </a:lnTo>
                        <a:lnTo>
                          <a:pt x="48" y="8"/>
                        </a:lnTo>
                        <a:lnTo>
                          <a:pt x="32" y="24"/>
                        </a:lnTo>
                        <a:lnTo>
                          <a:pt x="16" y="32"/>
                        </a:lnTo>
                        <a:lnTo>
                          <a:pt x="0" y="3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50" name="Freeform 294"/>
                  <p:cNvSpPr>
                    <a:spLocks/>
                  </p:cNvSpPr>
                  <p:nvPr/>
                </p:nvSpPr>
                <p:spPr bwMode="auto">
                  <a:xfrm>
                    <a:off x="876" y="2400"/>
                    <a:ext cx="48" cy="24"/>
                  </a:xfrm>
                  <a:custGeom>
                    <a:avLst/>
                    <a:gdLst>
                      <a:gd name="T0" fmla="*/ 0 w 48"/>
                      <a:gd name="T1" fmla="*/ 24 h 24"/>
                      <a:gd name="T2" fmla="*/ 0 w 48"/>
                      <a:gd name="T3" fmla="*/ 8 h 24"/>
                      <a:gd name="T4" fmla="*/ 16 w 48"/>
                      <a:gd name="T5" fmla="*/ 0 h 24"/>
                      <a:gd name="T6" fmla="*/ 16 w 48"/>
                      <a:gd name="T7" fmla="*/ 0 h 24"/>
                      <a:gd name="T8" fmla="*/ 32 w 48"/>
                      <a:gd name="T9" fmla="*/ 0 h 24"/>
                      <a:gd name="T10" fmla="*/ 48 w 48"/>
                      <a:gd name="T11" fmla="*/ 8 h 24"/>
                      <a:gd name="T12" fmla="*/ 48 w 48"/>
                      <a:gd name="T13" fmla="*/ 8 h 24"/>
                      <a:gd name="T14" fmla="*/ 48 w 48"/>
                      <a:gd name="T15" fmla="*/ 16 h 24"/>
                      <a:gd name="T16" fmla="*/ 32 w 48"/>
                      <a:gd name="T17" fmla="*/ 24 h 24"/>
                      <a:gd name="T18" fmla="*/ 32 w 48"/>
                      <a:gd name="T19" fmla="*/ 24 h 24"/>
                      <a:gd name="T20" fmla="*/ 8 w 48"/>
                      <a:gd name="T21" fmla="*/ 24 h 24"/>
                      <a:gd name="T22" fmla="*/ 0 w 48"/>
                      <a:gd name="T23" fmla="*/ 24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24"/>
                      <a:gd name="T38" fmla="*/ 48 w 48"/>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24">
                        <a:moveTo>
                          <a:pt x="0" y="24"/>
                        </a:moveTo>
                        <a:lnTo>
                          <a:pt x="0" y="8"/>
                        </a:lnTo>
                        <a:lnTo>
                          <a:pt x="16" y="0"/>
                        </a:lnTo>
                        <a:lnTo>
                          <a:pt x="32" y="0"/>
                        </a:lnTo>
                        <a:lnTo>
                          <a:pt x="48" y="8"/>
                        </a:lnTo>
                        <a:lnTo>
                          <a:pt x="48" y="16"/>
                        </a:lnTo>
                        <a:lnTo>
                          <a:pt x="32" y="24"/>
                        </a:lnTo>
                        <a:lnTo>
                          <a:pt x="8" y="24"/>
                        </a:lnTo>
                        <a:lnTo>
                          <a:pt x="0" y="24"/>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51" name="Freeform 295"/>
                  <p:cNvSpPr>
                    <a:spLocks/>
                  </p:cNvSpPr>
                  <p:nvPr/>
                </p:nvSpPr>
                <p:spPr bwMode="auto">
                  <a:xfrm>
                    <a:off x="660" y="2480"/>
                    <a:ext cx="48" cy="24"/>
                  </a:xfrm>
                  <a:custGeom>
                    <a:avLst/>
                    <a:gdLst>
                      <a:gd name="T0" fmla="*/ 0 w 48"/>
                      <a:gd name="T1" fmla="*/ 16 h 24"/>
                      <a:gd name="T2" fmla="*/ 0 w 48"/>
                      <a:gd name="T3" fmla="*/ 8 h 24"/>
                      <a:gd name="T4" fmla="*/ 16 w 48"/>
                      <a:gd name="T5" fmla="*/ 0 h 24"/>
                      <a:gd name="T6" fmla="*/ 16 w 48"/>
                      <a:gd name="T7" fmla="*/ 0 h 24"/>
                      <a:gd name="T8" fmla="*/ 40 w 48"/>
                      <a:gd name="T9" fmla="*/ 0 h 24"/>
                      <a:gd name="T10" fmla="*/ 48 w 48"/>
                      <a:gd name="T11" fmla="*/ 0 h 24"/>
                      <a:gd name="T12" fmla="*/ 48 w 48"/>
                      <a:gd name="T13" fmla="*/ 0 h 24"/>
                      <a:gd name="T14" fmla="*/ 48 w 48"/>
                      <a:gd name="T15" fmla="*/ 16 h 24"/>
                      <a:gd name="T16" fmla="*/ 32 w 48"/>
                      <a:gd name="T17" fmla="*/ 24 h 24"/>
                      <a:gd name="T18" fmla="*/ 32 w 48"/>
                      <a:gd name="T19" fmla="*/ 24 h 24"/>
                      <a:gd name="T20" fmla="*/ 8 w 48"/>
                      <a:gd name="T21" fmla="*/ 24 h 24"/>
                      <a:gd name="T22" fmla="*/ 0 w 48"/>
                      <a:gd name="T23" fmla="*/ 16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24"/>
                      <a:gd name="T38" fmla="*/ 48 w 48"/>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24">
                        <a:moveTo>
                          <a:pt x="0" y="16"/>
                        </a:moveTo>
                        <a:lnTo>
                          <a:pt x="0" y="8"/>
                        </a:lnTo>
                        <a:lnTo>
                          <a:pt x="16" y="0"/>
                        </a:lnTo>
                        <a:lnTo>
                          <a:pt x="40" y="0"/>
                        </a:lnTo>
                        <a:lnTo>
                          <a:pt x="48" y="0"/>
                        </a:lnTo>
                        <a:lnTo>
                          <a:pt x="48" y="16"/>
                        </a:lnTo>
                        <a:lnTo>
                          <a:pt x="32" y="24"/>
                        </a:lnTo>
                        <a:lnTo>
                          <a:pt x="8" y="24"/>
                        </a:lnTo>
                        <a:lnTo>
                          <a:pt x="0"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52" name="Freeform 296"/>
                  <p:cNvSpPr>
                    <a:spLocks/>
                  </p:cNvSpPr>
                  <p:nvPr/>
                </p:nvSpPr>
                <p:spPr bwMode="auto">
                  <a:xfrm>
                    <a:off x="732" y="2456"/>
                    <a:ext cx="48" cy="40"/>
                  </a:xfrm>
                  <a:custGeom>
                    <a:avLst/>
                    <a:gdLst>
                      <a:gd name="T0" fmla="*/ 8 w 48"/>
                      <a:gd name="T1" fmla="*/ 40 h 40"/>
                      <a:gd name="T2" fmla="*/ 0 w 48"/>
                      <a:gd name="T3" fmla="*/ 24 h 40"/>
                      <a:gd name="T4" fmla="*/ 16 w 48"/>
                      <a:gd name="T5" fmla="*/ 16 h 40"/>
                      <a:gd name="T6" fmla="*/ 16 w 48"/>
                      <a:gd name="T7" fmla="*/ 16 h 40"/>
                      <a:gd name="T8" fmla="*/ 32 w 48"/>
                      <a:gd name="T9" fmla="*/ 0 h 40"/>
                      <a:gd name="T10" fmla="*/ 48 w 48"/>
                      <a:gd name="T11" fmla="*/ 8 h 40"/>
                      <a:gd name="T12" fmla="*/ 48 w 48"/>
                      <a:gd name="T13" fmla="*/ 8 h 40"/>
                      <a:gd name="T14" fmla="*/ 48 w 48"/>
                      <a:gd name="T15" fmla="*/ 16 h 40"/>
                      <a:gd name="T16" fmla="*/ 40 w 48"/>
                      <a:gd name="T17" fmla="*/ 32 h 40"/>
                      <a:gd name="T18" fmla="*/ 40 w 48"/>
                      <a:gd name="T19" fmla="*/ 32 h 40"/>
                      <a:gd name="T20" fmla="*/ 16 w 48"/>
                      <a:gd name="T21" fmla="*/ 40 h 40"/>
                      <a:gd name="T22" fmla="*/ 8 w 48"/>
                      <a:gd name="T23" fmla="*/ 40 h 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0"/>
                      <a:gd name="T38" fmla="*/ 48 w 48"/>
                      <a:gd name="T39" fmla="*/ 40 h 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0">
                        <a:moveTo>
                          <a:pt x="8" y="40"/>
                        </a:moveTo>
                        <a:lnTo>
                          <a:pt x="0" y="24"/>
                        </a:lnTo>
                        <a:lnTo>
                          <a:pt x="16" y="16"/>
                        </a:lnTo>
                        <a:lnTo>
                          <a:pt x="32" y="0"/>
                        </a:lnTo>
                        <a:lnTo>
                          <a:pt x="48" y="8"/>
                        </a:lnTo>
                        <a:lnTo>
                          <a:pt x="48" y="16"/>
                        </a:lnTo>
                        <a:lnTo>
                          <a:pt x="40" y="32"/>
                        </a:lnTo>
                        <a:lnTo>
                          <a:pt x="16" y="40"/>
                        </a:lnTo>
                        <a:lnTo>
                          <a:pt x="8" y="4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53" name="Freeform 297"/>
                  <p:cNvSpPr>
                    <a:spLocks/>
                  </p:cNvSpPr>
                  <p:nvPr/>
                </p:nvSpPr>
                <p:spPr bwMode="auto">
                  <a:xfrm>
                    <a:off x="924" y="2472"/>
                    <a:ext cx="56" cy="32"/>
                  </a:xfrm>
                  <a:custGeom>
                    <a:avLst/>
                    <a:gdLst>
                      <a:gd name="T0" fmla="*/ 0 w 56"/>
                      <a:gd name="T1" fmla="*/ 8 h 32"/>
                      <a:gd name="T2" fmla="*/ 16 w 56"/>
                      <a:gd name="T3" fmla="*/ 0 h 32"/>
                      <a:gd name="T4" fmla="*/ 32 w 56"/>
                      <a:gd name="T5" fmla="*/ 8 h 32"/>
                      <a:gd name="T6" fmla="*/ 32 w 56"/>
                      <a:gd name="T7" fmla="*/ 8 h 32"/>
                      <a:gd name="T8" fmla="*/ 56 w 56"/>
                      <a:gd name="T9" fmla="*/ 16 h 32"/>
                      <a:gd name="T10" fmla="*/ 56 w 56"/>
                      <a:gd name="T11" fmla="*/ 24 h 32"/>
                      <a:gd name="T12" fmla="*/ 56 w 56"/>
                      <a:gd name="T13" fmla="*/ 24 h 32"/>
                      <a:gd name="T14" fmla="*/ 48 w 56"/>
                      <a:gd name="T15" fmla="*/ 32 h 32"/>
                      <a:gd name="T16" fmla="*/ 24 w 56"/>
                      <a:gd name="T17" fmla="*/ 24 h 32"/>
                      <a:gd name="T18" fmla="*/ 24 w 56"/>
                      <a:gd name="T19" fmla="*/ 24 h 32"/>
                      <a:gd name="T20" fmla="*/ 0 w 56"/>
                      <a:gd name="T21" fmla="*/ 16 h 32"/>
                      <a:gd name="T22" fmla="*/ 0 w 56"/>
                      <a:gd name="T23" fmla="*/ 8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6"/>
                      <a:gd name="T37" fmla="*/ 0 h 32"/>
                      <a:gd name="T38" fmla="*/ 56 w 56"/>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6" h="32">
                        <a:moveTo>
                          <a:pt x="0" y="8"/>
                        </a:moveTo>
                        <a:lnTo>
                          <a:pt x="16" y="0"/>
                        </a:lnTo>
                        <a:lnTo>
                          <a:pt x="32" y="8"/>
                        </a:lnTo>
                        <a:lnTo>
                          <a:pt x="56" y="16"/>
                        </a:lnTo>
                        <a:lnTo>
                          <a:pt x="56" y="24"/>
                        </a:lnTo>
                        <a:lnTo>
                          <a:pt x="48" y="32"/>
                        </a:lnTo>
                        <a:lnTo>
                          <a:pt x="24" y="24"/>
                        </a:lnTo>
                        <a:lnTo>
                          <a:pt x="0"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54" name="Freeform 298"/>
                  <p:cNvSpPr>
                    <a:spLocks/>
                  </p:cNvSpPr>
                  <p:nvPr/>
                </p:nvSpPr>
                <p:spPr bwMode="auto">
                  <a:xfrm>
                    <a:off x="636" y="2392"/>
                    <a:ext cx="64" cy="32"/>
                  </a:xfrm>
                  <a:custGeom>
                    <a:avLst/>
                    <a:gdLst>
                      <a:gd name="T0" fmla="*/ 0 w 64"/>
                      <a:gd name="T1" fmla="*/ 8 h 32"/>
                      <a:gd name="T2" fmla="*/ 16 w 64"/>
                      <a:gd name="T3" fmla="*/ 0 h 32"/>
                      <a:gd name="T4" fmla="*/ 40 w 64"/>
                      <a:gd name="T5" fmla="*/ 8 h 32"/>
                      <a:gd name="T6" fmla="*/ 40 w 64"/>
                      <a:gd name="T7" fmla="*/ 8 h 32"/>
                      <a:gd name="T8" fmla="*/ 56 w 64"/>
                      <a:gd name="T9" fmla="*/ 16 h 32"/>
                      <a:gd name="T10" fmla="*/ 64 w 64"/>
                      <a:gd name="T11" fmla="*/ 24 h 32"/>
                      <a:gd name="T12" fmla="*/ 64 w 64"/>
                      <a:gd name="T13" fmla="*/ 24 h 32"/>
                      <a:gd name="T14" fmla="*/ 48 w 64"/>
                      <a:gd name="T15" fmla="*/ 32 h 32"/>
                      <a:gd name="T16" fmla="*/ 24 w 64"/>
                      <a:gd name="T17" fmla="*/ 32 h 32"/>
                      <a:gd name="T18" fmla="*/ 24 w 64"/>
                      <a:gd name="T19" fmla="*/ 32 h 32"/>
                      <a:gd name="T20" fmla="*/ 8 w 64"/>
                      <a:gd name="T21" fmla="*/ 16 h 32"/>
                      <a:gd name="T22" fmla="*/ 0 w 64"/>
                      <a:gd name="T23" fmla="*/ 8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
                      <a:gd name="T37" fmla="*/ 0 h 32"/>
                      <a:gd name="T38" fmla="*/ 64 w 64"/>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 h="32">
                        <a:moveTo>
                          <a:pt x="0" y="8"/>
                        </a:moveTo>
                        <a:lnTo>
                          <a:pt x="16" y="0"/>
                        </a:lnTo>
                        <a:lnTo>
                          <a:pt x="40" y="8"/>
                        </a:lnTo>
                        <a:lnTo>
                          <a:pt x="56" y="16"/>
                        </a:lnTo>
                        <a:lnTo>
                          <a:pt x="64" y="24"/>
                        </a:lnTo>
                        <a:lnTo>
                          <a:pt x="48" y="32"/>
                        </a:lnTo>
                        <a:lnTo>
                          <a:pt x="24" y="32"/>
                        </a:lnTo>
                        <a:lnTo>
                          <a:pt x="8"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55" name="Freeform 299"/>
                  <p:cNvSpPr>
                    <a:spLocks/>
                  </p:cNvSpPr>
                  <p:nvPr/>
                </p:nvSpPr>
                <p:spPr bwMode="auto">
                  <a:xfrm>
                    <a:off x="716" y="2320"/>
                    <a:ext cx="40" cy="48"/>
                  </a:xfrm>
                  <a:custGeom>
                    <a:avLst/>
                    <a:gdLst>
                      <a:gd name="T0" fmla="*/ 8 w 40"/>
                      <a:gd name="T1" fmla="*/ 0 h 48"/>
                      <a:gd name="T2" fmla="*/ 24 w 40"/>
                      <a:gd name="T3" fmla="*/ 0 h 48"/>
                      <a:gd name="T4" fmla="*/ 32 w 40"/>
                      <a:gd name="T5" fmla="*/ 16 h 48"/>
                      <a:gd name="T6" fmla="*/ 32 w 40"/>
                      <a:gd name="T7" fmla="*/ 16 h 48"/>
                      <a:gd name="T8" fmla="*/ 40 w 40"/>
                      <a:gd name="T9" fmla="*/ 40 h 48"/>
                      <a:gd name="T10" fmla="*/ 32 w 40"/>
                      <a:gd name="T11" fmla="*/ 48 h 48"/>
                      <a:gd name="T12" fmla="*/ 32 w 40"/>
                      <a:gd name="T13" fmla="*/ 48 h 48"/>
                      <a:gd name="T14" fmla="*/ 16 w 40"/>
                      <a:gd name="T15" fmla="*/ 40 h 48"/>
                      <a:gd name="T16" fmla="*/ 8 w 40"/>
                      <a:gd name="T17" fmla="*/ 24 h 48"/>
                      <a:gd name="T18" fmla="*/ 8 w 40"/>
                      <a:gd name="T19" fmla="*/ 24 h 48"/>
                      <a:gd name="T20" fmla="*/ 0 w 40"/>
                      <a:gd name="T21" fmla="*/ 8 h 48"/>
                      <a:gd name="T22" fmla="*/ 8 w 40"/>
                      <a:gd name="T23" fmla="*/ 0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8"/>
                      <a:gd name="T38" fmla="*/ 40 w 40"/>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8">
                        <a:moveTo>
                          <a:pt x="8" y="0"/>
                        </a:moveTo>
                        <a:lnTo>
                          <a:pt x="24" y="0"/>
                        </a:lnTo>
                        <a:lnTo>
                          <a:pt x="32" y="16"/>
                        </a:lnTo>
                        <a:lnTo>
                          <a:pt x="40" y="40"/>
                        </a:lnTo>
                        <a:lnTo>
                          <a:pt x="32" y="48"/>
                        </a:lnTo>
                        <a:lnTo>
                          <a:pt x="16" y="40"/>
                        </a:lnTo>
                        <a:lnTo>
                          <a:pt x="8" y="24"/>
                        </a:lnTo>
                        <a:lnTo>
                          <a:pt x="0" y="8"/>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56" name="Freeform 300"/>
                  <p:cNvSpPr>
                    <a:spLocks/>
                  </p:cNvSpPr>
                  <p:nvPr/>
                </p:nvSpPr>
                <p:spPr bwMode="auto">
                  <a:xfrm>
                    <a:off x="820" y="2480"/>
                    <a:ext cx="40" cy="40"/>
                  </a:xfrm>
                  <a:custGeom>
                    <a:avLst/>
                    <a:gdLst>
                      <a:gd name="T0" fmla="*/ 8 w 40"/>
                      <a:gd name="T1" fmla="*/ 0 h 40"/>
                      <a:gd name="T2" fmla="*/ 24 w 40"/>
                      <a:gd name="T3" fmla="*/ 0 h 40"/>
                      <a:gd name="T4" fmla="*/ 40 w 40"/>
                      <a:gd name="T5" fmla="*/ 16 h 40"/>
                      <a:gd name="T6" fmla="*/ 40 w 40"/>
                      <a:gd name="T7" fmla="*/ 16 h 40"/>
                      <a:gd name="T8" fmla="*/ 40 w 40"/>
                      <a:gd name="T9" fmla="*/ 32 h 40"/>
                      <a:gd name="T10" fmla="*/ 32 w 40"/>
                      <a:gd name="T11" fmla="*/ 40 h 40"/>
                      <a:gd name="T12" fmla="*/ 32 w 40"/>
                      <a:gd name="T13" fmla="*/ 40 h 40"/>
                      <a:gd name="T14" fmla="*/ 24 w 40"/>
                      <a:gd name="T15" fmla="*/ 40 h 40"/>
                      <a:gd name="T16" fmla="*/ 8 w 40"/>
                      <a:gd name="T17" fmla="*/ 24 h 40"/>
                      <a:gd name="T18" fmla="*/ 8 w 40"/>
                      <a:gd name="T19" fmla="*/ 24 h 40"/>
                      <a:gd name="T20" fmla="*/ 0 w 40"/>
                      <a:gd name="T21" fmla="*/ 8 h 40"/>
                      <a:gd name="T22" fmla="*/ 8 w 40"/>
                      <a:gd name="T23" fmla="*/ 0 h 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0"/>
                      <a:gd name="T38" fmla="*/ 40 w 40"/>
                      <a:gd name="T39" fmla="*/ 40 h 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0">
                        <a:moveTo>
                          <a:pt x="8" y="0"/>
                        </a:moveTo>
                        <a:lnTo>
                          <a:pt x="24" y="0"/>
                        </a:lnTo>
                        <a:lnTo>
                          <a:pt x="40" y="16"/>
                        </a:lnTo>
                        <a:lnTo>
                          <a:pt x="40" y="32"/>
                        </a:lnTo>
                        <a:lnTo>
                          <a:pt x="32" y="40"/>
                        </a:lnTo>
                        <a:lnTo>
                          <a:pt x="24" y="40"/>
                        </a:lnTo>
                        <a:lnTo>
                          <a:pt x="8" y="24"/>
                        </a:lnTo>
                        <a:lnTo>
                          <a:pt x="0" y="8"/>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57" name="Freeform 301"/>
                  <p:cNvSpPr>
                    <a:spLocks/>
                  </p:cNvSpPr>
                  <p:nvPr/>
                </p:nvSpPr>
                <p:spPr bwMode="auto">
                  <a:xfrm>
                    <a:off x="836" y="2320"/>
                    <a:ext cx="40" cy="48"/>
                  </a:xfrm>
                  <a:custGeom>
                    <a:avLst/>
                    <a:gdLst>
                      <a:gd name="T0" fmla="*/ 32 w 40"/>
                      <a:gd name="T1" fmla="*/ 0 h 48"/>
                      <a:gd name="T2" fmla="*/ 40 w 40"/>
                      <a:gd name="T3" fmla="*/ 8 h 48"/>
                      <a:gd name="T4" fmla="*/ 40 w 40"/>
                      <a:gd name="T5" fmla="*/ 24 h 48"/>
                      <a:gd name="T6" fmla="*/ 40 w 40"/>
                      <a:gd name="T7" fmla="*/ 24 h 48"/>
                      <a:gd name="T8" fmla="*/ 24 w 40"/>
                      <a:gd name="T9" fmla="*/ 40 h 48"/>
                      <a:gd name="T10" fmla="*/ 8 w 40"/>
                      <a:gd name="T11" fmla="*/ 48 h 48"/>
                      <a:gd name="T12" fmla="*/ 8 w 40"/>
                      <a:gd name="T13" fmla="*/ 48 h 48"/>
                      <a:gd name="T14" fmla="*/ 0 w 40"/>
                      <a:gd name="T15" fmla="*/ 32 h 48"/>
                      <a:gd name="T16" fmla="*/ 8 w 40"/>
                      <a:gd name="T17" fmla="*/ 16 h 48"/>
                      <a:gd name="T18" fmla="*/ 8 w 40"/>
                      <a:gd name="T19" fmla="*/ 16 h 48"/>
                      <a:gd name="T20" fmla="*/ 24 w 40"/>
                      <a:gd name="T21" fmla="*/ 0 h 48"/>
                      <a:gd name="T22" fmla="*/ 32 w 40"/>
                      <a:gd name="T23" fmla="*/ 0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8"/>
                      <a:gd name="T38" fmla="*/ 40 w 40"/>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8">
                        <a:moveTo>
                          <a:pt x="32" y="0"/>
                        </a:moveTo>
                        <a:lnTo>
                          <a:pt x="40" y="8"/>
                        </a:lnTo>
                        <a:lnTo>
                          <a:pt x="40" y="24"/>
                        </a:lnTo>
                        <a:lnTo>
                          <a:pt x="24" y="40"/>
                        </a:lnTo>
                        <a:lnTo>
                          <a:pt x="8" y="48"/>
                        </a:lnTo>
                        <a:lnTo>
                          <a:pt x="0" y="32"/>
                        </a:lnTo>
                        <a:lnTo>
                          <a:pt x="8" y="16"/>
                        </a:lnTo>
                        <a:lnTo>
                          <a:pt x="24" y="0"/>
                        </a:lnTo>
                        <a:lnTo>
                          <a:pt x="32"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58" name="Freeform 302"/>
                  <p:cNvSpPr>
                    <a:spLocks/>
                  </p:cNvSpPr>
                  <p:nvPr/>
                </p:nvSpPr>
                <p:spPr bwMode="auto">
                  <a:xfrm>
                    <a:off x="732" y="2504"/>
                    <a:ext cx="40" cy="48"/>
                  </a:xfrm>
                  <a:custGeom>
                    <a:avLst/>
                    <a:gdLst>
                      <a:gd name="T0" fmla="*/ 32 w 40"/>
                      <a:gd name="T1" fmla="*/ 0 h 48"/>
                      <a:gd name="T2" fmla="*/ 40 w 40"/>
                      <a:gd name="T3" fmla="*/ 8 h 48"/>
                      <a:gd name="T4" fmla="*/ 32 w 40"/>
                      <a:gd name="T5" fmla="*/ 32 h 48"/>
                      <a:gd name="T6" fmla="*/ 32 w 40"/>
                      <a:gd name="T7" fmla="*/ 32 h 48"/>
                      <a:gd name="T8" fmla="*/ 24 w 40"/>
                      <a:gd name="T9" fmla="*/ 40 h 48"/>
                      <a:gd name="T10" fmla="*/ 8 w 40"/>
                      <a:gd name="T11" fmla="*/ 48 h 48"/>
                      <a:gd name="T12" fmla="*/ 8 w 40"/>
                      <a:gd name="T13" fmla="*/ 48 h 48"/>
                      <a:gd name="T14" fmla="*/ 0 w 40"/>
                      <a:gd name="T15" fmla="*/ 40 h 48"/>
                      <a:gd name="T16" fmla="*/ 8 w 40"/>
                      <a:gd name="T17" fmla="*/ 16 h 48"/>
                      <a:gd name="T18" fmla="*/ 8 w 40"/>
                      <a:gd name="T19" fmla="*/ 16 h 48"/>
                      <a:gd name="T20" fmla="*/ 16 w 40"/>
                      <a:gd name="T21" fmla="*/ 8 h 48"/>
                      <a:gd name="T22" fmla="*/ 32 w 40"/>
                      <a:gd name="T23" fmla="*/ 0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8"/>
                      <a:gd name="T38" fmla="*/ 40 w 40"/>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8">
                        <a:moveTo>
                          <a:pt x="32" y="0"/>
                        </a:moveTo>
                        <a:lnTo>
                          <a:pt x="40" y="8"/>
                        </a:lnTo>
                        <a:lnTo>
                          <a:pt x="32" y="32"/>
                        </a:lnTo>
                        <a:lnTo>
                          <a:pt x="24" y="40"/>
                        </a:lnTo>
                        <a:lnTo>
                          <a:pt x="8" y="48"/>
                        </a:lnTo>
                        <a:lnTo>
                          <a:pt x="0" y="40"/>
                        </a:lnTo>
                        <a:lnTo>
                          <a:pt x="8" y="16"/>
                        </a:lnTo>
                        <a:lnTo>
                          <a:pt x="16" y="8"/>
                        </a:lnTo>
                        <a:lnTo>
                          <a:pt x="32"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grpSp>
            <p:nvGrpSpPr>
              <p:cNvPr id="36887" name="Group 303"/>
              <p:cNvGrpSpPr>
                <a:grpSpLocks/>
              </p:cNvGrpSpPr>
              <p:nvPr/>
            </p:nvGrpSpPr>
            <p:grpSpPr bwMode="auto">
              <a:xfrm rot="20911106" flipH="1">
                <a:off x="3504" y="2768"/>
                <a:ext cx="598" cy="112"/>
                <a:chOff x="290" y="1936"/>
                <a:chExt cx="598" cy="112"/>
              </a:xfrm>
            </p:grpSpPr>
            <p:sp>
              <p:nvSpPr>
                <p:cNvPr id="37230" name="Freeform 304"/>
                <p:cNvSpPr>
                  <a:spLocks/>
                </p:cNvSpPr>
                <p:nvPr/>
              </p:nvSpPr>
              <p:spPr bwMode="auto">
                <a:xfrm>
                  <a:off x="290" y="1968"/>
                  <a:ext cx="598" cy="36"/>
                </a:xfrm>
                <a:custGeom>
                  <a:avLst/>
                  <a:gdLst>
                    <a:gd name="T0" fmla="*/ 0 w 598"/>
                    <a:gd name="T1" fmla="*/ 36 h 36"/>
                    <a:gd name="T2" fmla="*/ 136 w 598"/>
                    <a:gd name="T3" fmla="*/ 6 h 36"/>
                    <a:gd name="T4" fmla="*/ 224 w 598"/>
                    <a:gd name="T5" fmla="*/ 4 h 36"/>
                    <a:gd name="T6" fmla="*/ 316 w 598"/>
                    <a:gd name="T7" fmla="*/ 18 h 36"/>
                    <a:gd name="T8" fmla="*/ 408 w 598"/>
                    <a:gd name="T9" fmla="*/ 34 h 36"/>
                    <a:gd name="T10" fmla="*/ 478 w 598"/>
                    <a:gd name="T11" fmla="*/ 30 h 36"/>
                    <a:gd name="T12" fmla="*/ 598 w 598"/>
                    <a:gd name="T13" fmla="*/ 20 h 36"/>
                    <a:gd name="T14" fmla="*/ 0 60000 65536"/>
                    <a:gd name="T15" fmla="*/ 0 60000 65536"/>
                    <a:gd name="T16" fmla="*/ 0 60000 65536"/>
                    <a:gd name="T17" fmla="*/ 0 60000 65536"/>
                    <a:gd name="T18" fmla="*/ 0 60000 65536"/>
                    <a:gd name="T19" fmla="*/ 0 60000 65536"/>
                    <a:gd name="T20" fmla="*/ 0 60000 65536"/>
                    <a:gd name="T21" fmla="*/ 0 w 598"/>
                    <a:gd name="T22" fmla="*/ 0 h 36"/>
                    <a:gd name="T23" fmla="*/ 598 w 598"/>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a:solidFill>
                    <a:schemeClr val="tx1"/>
                  </a:solidFill>
                  <a:round/>
                  <a:headEnd/>
                  <a:tailEnd/>
                </a:ln>
              </p:spPr>
              <p:txBody>
                <a:bodyPr wrap="none" anchor="ct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nvGrpSpPr>
                <p:cNvPr id="36889" name="Group 305"/>
                <p:cNvGrpSpPr>
                  <a:grpSpLocks/>
                </p:cNvGrpSpPr>
                <p:nvPr/>
              </p:nvGrpSpPr>
              <p:grpSpPr bwMode="auto">
                <a:xfrm>
                  <a:off x="324" y="1936"/>
                  <a:ext cx="544" cy="112"/>
                  <a:chOff x="324" y="1872"/>
                  <a:chExt cx="544" cy="112"/>
                </a:xfrm>
              </p:grpSpPr>
              <p:sp>
                <p:nvSpPr>
                  <p:cNvPr id="37232" name="Freeform 306"/>
                  <p:cNvSpPr>
                    <a:spLocks/>
                  </p:cNvSpPr>
                  <p:nvPr/>
                </p:nvSpPr>
                <p:spPr bwMode="auto">
                  <a:xfrm>
                    <a:off x="492" y="1872"/>
                    <a:ext cx="48" cy="56"/>
                  </a:xfrm>
                  <a:custGeom>
                    <a:avLst/>
                    <a:gdLst>
                      <a:gd name="T0" fmla="*/ 48 w 48"/>
                      <a:gd name="T1" fmla="*/ 32 h 56"/>
                      <a:gd name="T2" fmla="*/ 40 w 48"/>
                      <a:gd name="T3" fmla="*/ 48 h 56"/>
                      <a:gd name="T4" fmla="*/ 24 w 48"/>
                      <a:gd name="T5" fmla="*/ 56 h 56"/>
                      <a:gd name="T6" fmla="*/ 24 w 48"/>
                      <a:gd name="T7" fmla="*/ 56 h 56"/>
                      <a:gd name="T8" fmla="*/ 8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8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8" y="48"/>
                        </a:lnTo>
                        <a:lnTo>
                          <a:pt x="0" y="24"/>
                        </a:lnTo>
                        <a:lnTo>
                          <a:pt x="8" y="8"/>
                        </a:lnTo>
                        <a:lnTo>
                          <a:pt x="24" y="0"/>
                        </a:lnTo>
                        <a:lnTo>
                          <a:pt x="48"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33" name="Freeform 307"/>
                  <p:cNvSpPr>
                    <a:spLocks/>
                  </p:cNvSpPr>
                  <p:nvPr/>
                </p:nvSpPr>
                <p:spPr bwMode="auto">
                  <a:xfrm>
                    <a:off x="652" y="1928"/>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16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16"/>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34" name="Freeform 308"/>
                  <p:cNvSpPr>
                    <a:spLocks/>
                  </p:cNvSpPr>
                  <p:nvPr/>
                </p:nvSpPr>
                <p:spPr bwMode="auto">
                  <a:xfrm>
                    <a:off x="820" y="1888"/>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35" name="Freeform 309"/>
                  <p:cNvSpPr>
                    <a:spLocks/>
                  </p:cNvSpPr>
                  <p:nvPr/>
                </p:nvSpPr>
                <p:spPr bwMode="auto">
                  <a:xfrm>
                    <a:off x="412" y="1888"/>
                    <a:ext cx="48" cy="48"/>
                  </a:xfrm>
                  <a:custGeom>
                    <a:avLst/>
                    <a:gdLst>
                      <a:gd name="T0" fmla="*/ 48 w 48"/>
                      <a:gd name="T1" fmla="*/ 24 h 48"/>
                      <a:gd name="T2" fmla="*/ 40 w 48"/>
                      <a:gd name="T3" fmla="*/ 40 h 48"/>
                      <a:gd name="T4" fmla="*/ 16 w 48"/>
                      <a:gd name="T5" fmla="*/ 48 h 48"/>
                      <a:gd name="T6" fmla="*/ 16 w 48"/>
                      <a:gd name="T7" fmla="*/ 48 h 48"/>
                      <a:gd name="T8" fmla="*/ 0 w 48"/>
                      <a:gd name="T9" fmla="*/ 40 h 48"/>
                      <a:gd name="T10" fmla="*/ 0 w 48"/>
                      <a:gd name="T11" fmla="*/ 24 h 48"/>
                      <a:gd name="T12" fmla="*/ 0 w 48"/>
                      <a:gd name="T13" fmla="*/ 24 h 48"/>
                      <a:gd name="T14" fmla="*/ 8 w 48"/>
                      <a:gd name="T15" fmla="*/ 0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16" y="48"/>
                        </a:lnTo>
                        <a:lnTo>
                          <a:pt x="0" y="40"/>
                        </a:lnTo>
                        <a:lnTo>
                          <a:pt x="0" y="24"/>
                        </a:lnTo>
                        <a:lnTo>
                          <a:pt x="8" y="0"/>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36" name="Freeform 310"/>
                  <p:cNvSpPr>
                    <a:spLocks/>
                  </p:cNvSpPr>
                  <p:nvPr/>
                </p:nvSpPr>
                <p:spPr bwMode="auto">
                  <a:xfrm>
                    <a:off x="572" y="1912"/>
                    <a:ext cx="48" cy="48"/>
                  </a:xfrm>
                  <a:custGeom>
                    <a:avLst/>
                    <a:gdLst>
                      <a:gd name="T0" fmla="*/ 48 w 48"/>
                      <a:gd name="T1" fmla="*/ 24 h 48"/>
                      <a:gd name="T2" fmla="*/ 40 w 48"/>
                      <a:gd name="T3" fmla="*/ 48 h 48"/>
                      <a:gd name="T4" fmla="*/ 24 w 48"/>
                      <a:gd name="T5" fmla="*/ 48 h 48"/>
                      <a:gd name="T6" fmla="*/ 24 w 48"/>
                      <a:gd name="T7" fmla="*/ 48 h 48"/>
                      <a:gd name="T8" fmla="*/ 0 w 48"/>
                      <a:gd name="T9" fmla="*/ 40 h 48"/>
                      <a:gd name="T10" fmla="*/ 0 w 48"/>
                      <a:gd name="T11" fmla="*/ 24 h 48"/>
                      <a:gd name="T12" fmla="*/ 0 w 48"/>
                      <a:gd name="T13" fmla="*/ 24 h 48"/>
                      <a:gd name="T14" fmla="*/ 8 w 48"/>
                      <a:gd name="T15" fmla="*/ 8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0" y="40"/>
                        </a:lnTo>
                        <a:lnTo>
                          <a:pt x="0" y="24"/>
                        </a:lnTo>
                        <a:lnTo>
                          <a:pt x="8" y="8"/>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37" name="Freeform 311"/>
                  <p:cNvSpPr>
                    <a:spLocks/>
                  </p:cNvSpPr>
                  <p:nvPr/>
                </p:nvSpPr>
                <p:spPr bwMode="auto">
                  <a:xfrm>
                    <a:off x="324" y="1912"/>
                    <a:ext cx="48" cy="48"/>
                  </a:xfrm>
                  <a:custGeom>
                    <a:avLst/>
                    <a:gdLst>
                      <a:gd name="T0" fmla="*/ 48 w 48"/>
                      <a:gd name="T1" fmla="*/ 24 h 48"/>
                      <a:gd name="T2" fmla="*/ 40 w 48"/>
                      <a:gd name="T3" fmla="*/ 40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0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24" y="48"/>
                        </a:lnTo>
                        <a:lnTo>
                          <a:pt x="8" y="40"/>
                        </a:lnTo>
                        <a:lnTo>
                          <a:pt x="0" y="24"/>
                        </a:lnTo>
                        <a:lnTo>
                          <a:pt x="8" y="0"/>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38" name="Freeform 312"/>
                  <p:cNvSpPr>
                    <a:spLocks/>
                  </p:cNvSpPr>
                  <p:nvPr/>
                </p:nvSpPr>
                <p:spPr bwMode="auto">
                  <a:xfrm>
                    <a:off x="732" y="1920"/>
                    <a:ext cx="48" cy="48"/>
                  </a:xfrm>
                  <a:custGeom>
                    <a:avLst/>
                    <a:gdLst>
                      <a:gd name="T0" fmla="*/ 48 w 48"/>
                      <a:gd name="T1" fmla="*/ 24 h 48"/>
                      <a:gd name="T2" fmla="*/ 40 w 48"/>
                      <a:gd name="T3" fmla="*/ 48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8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8" y="40"/>
                        </a:lnTo>
                        <a:lnTo>
                          <a:pt x="0" y="24"/>
                        </a:lnTo>
                        <a:lnTo>
                          <a:pt x="8" y="8"/>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grpSp>
            <p:nvGrpSpPr>
              <p:cNvPr id="36923" name="Group 313"/>
              <p:cNvGrpSpPr>
                <a:grpSpLocks/>
              </p:cNvGrpSpPr>
              <p:nvPr/>
            </p:nvGrpSpPr>
            <p:grpSpPr bwMode="auto">
              <a:xfrm>
                <a:off x="3781" y="2739"/>
                <a:ext cx="274" cy="138"/>
                <a:chOff x="1536" y="3120"/>
                <a:chExt cx="274" cy="138"/>
              </a:xfrm>
            </p:grpSpPr>
            <p:grpSp>
              <p:nvGrpSpPr>
                <p:cNvPr id="36924" name="Group 314"/>
                <p:cNvGrpSpPr>
                  <a:grpSpLocks/>
                </p:cNvGrpSpPr>
                <p:nvPr/>
              </p:nvGrpSpPr>
              <p:grpSpPr bwMode="auto">
                <a:xfrm rot="625620">
                  <a:off x="1536" y="3120"/>
                  <a:ext cx="274" cy="138"/>
                  <a:chOff x="1550" y="3072"/>
                  <a:chExt cx="274" cy="138"/>
                </a:xfrm>
              </p:grpSpPr>
              <p:sp>
                <p:nvSpPr>
                  <p:cNvPr id="37227" name="Freeform 315"/>
                  <p:cNvSpPr>
                    <a:spLocks/>
                  </p:cNvSpPr>
                  <p:nvPr/>
                </p:nvSpPr>
                <p:spPr bwMode="auto">
                  <a:xfrm>
                    <a:off x="1632" y="3120"/>
                    <a:ext cx="137" cy="25"/>
                  </a:xfrm>
                  <a:custGeom>
                    <a:avLst/>
                    <a:gdLst>
                      <a:gd name="T0" fmla="*/ 137 w 137"/>
                      <a:gd name="T1" fmla="*/ 0 h 25"/>
                      <a:gd name="T2" fmla="*/ 0 w 137"/>
                      <a:gd name="T3" fmla="*/ 25 h 25"/>
                      <a:gd name="T4" fmla="*/ 0 60000 65536"/>
                      <a:gd name="T5" fmla="*/ 0 60000 65536"/>
                      <a:gd name="T6" fmla="*/ 0 w 137"/>
                      <a:gd name="T7" fmla="*/ 0 h 25"/>
                      <a:gd name="T8" fmla="*/ 137 w 137"/>
                      <a:gd name="T9" fmla="*/ 25 h 25"/>
                    </a:gdLst>
                    <a:ahLst/>
                    <a:cxnLst>
                      <a:cxn ang="T4">
                        <a:pos x="T0" y="T1"/>
                      </a:cxn>
                      <a:cxn ang="T5">
                        <a:pos x="T2" y="T3"/>
                      </a:cxn>
                    </a:cxnLst>
                    <a:rect l="T6" t="T7" r="T8" b="T9"/>
                    <a:pathLst>
                      <a:path w="137" h="25">
                        <a:moveTo>
                          <a:pt x="137" y="0"/>
                        </a:moveTo>
                        <a:cubicBezTo>
                          <a:pt x="87" y="7"/>
                          <a:pt x="22" y="20"/>
                          <a:pt x="0" y="25"/>
                        </a:cubicBezTo>
                      </a:path>
                    </a:pathLst>
                  </a:custGeom>
                  <a:noFill/>
                  <a:ln w="38100">
                    <a:solidFill>
                      <a:schemeClr val="tx1"/>
                    </a:solidFill>
                    <a:round/>
                    <a:headEnd/>
                    <a:tailEnd/>
                  </a:ln>
                </p:spPr>
                <p:txBody>
                  <a:bodyPr wrap="none" anchor="ct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28" name="Freeform 316"/>
                  <p:cNvSpPr>
                    <a:spLocks/>
                  </p:cNvSpPr>
                  <p:nvPr/>
                </p:nvSpPr>
                <p:spPr bwMode="auto">
                  <a:xfrm rot="20238998" flipH="1">
                    <a:off x="1550" y="3114"/>
                    <a:ext cx="96" cy="96"/>
                  </a:xfrm>
                  <a:custGeom>
                    <a:avLst/>
                    <a:gdLst>
                      <a:gd name="T0" fmla="*/ 1610612736 w 48"/>
                      <a:gd name="T1" fmla="*/ 805306368 h 48"/>
                      <a:gd name="T2" fmla="*/ 1342177280 w 48"/>
                      <a:gd name="T3" fmla="*/ 1342177280 h 48"/>
                      <a:gd name="T4" fmla="*/ 536870912 w 48"/>
                      <a:gd name="T5" fmla="*/ 1610612736 h 48"/>
                      <a:gd name="T6" fmla="*/ 536870912 w 48"/>
                      <a:gd name="T7" fmla="*/ 1610612736 h 48"/>
                      <a:gd name="T8" fmla="*/ 0 w 48"/>
                      <a:gd name="T9" fmla="*/ 1342177280 h 48"/>
                      <a:gd name="T10" fmla="*/ 0 w 48"/>
                      <a:gd name="T11" fmla="*/ 805306368 h 48"/>
                      <a:gd name="T12" fmla="*/ 0 w 48"/>
                      <a:gd name="T13" fmla="*/ 805306368 h 48"/>
                      <a:gd name="T14" fmla="*/ 268435456 w 48"/>
                      <a:gd name="T15" fmla="*/ 0 h 48"/>
                      <a:gd name="T16" fmla="*/ 805306368 w 48"/>
                      <a:gd name="T17" fmla="*/ 0 h 48"/>
                      <a:gd name="T18" fmla="*/ 805306368 w 48"/>
                      <a:gd name="T19" fmla="*/ 0 h 48"/>
                      <a:gd name="T20" fmla="*/ 1342177280 w 48"/>
                      <a:gd name="T21" fmla="*/ 268435456 h 48"/>
                      <a:gd name="T22" fmla="*/ 1610612736 w 48"/>
                      <a:gd name="T23" fmla="*/ 80530636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16" y="48"/>
                        </a:lnTo>
                        <a:lnTo>
                          <a:pt x="0" y="40"/>
                        </a:lnTo>
                        <a:lnTo>
                          <a:pt x="0" y="24"/>
                        </a:lnTo>
                        <a:lnTo>
                          <a:pt x="8" y="0"/>
                        </a:lnTo>
                        <a:lnTo>
                          <a:pt x="24" y="0"/>
                        </a:lnTo>
                        <a:lnTo>
                          <a:pt x="40" y="8"/>
                        </a:lnTo>
                        <a:lnTo>
                          <a:pt x="48" y="24"/>
                        </a:lnTo>
                        <a:close/>
                      </a:path>
                    </a:pathLst>
                  </a:custGeom>
                  <a:solidFill>
                    <a:srgbClr val="33CC33"/>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29" name="Freeform 317"/>
                  <p:cNvSpPr>
                    <a:spLocks/>
                  </p:cNvSpPr>
                  <p:nvPr/>
                </p:nvSpPr>
                <p:spPr bwMode="auto">
                  <a:xfrm rot="20238998" flipH="1">
                    <a:off x="1728" y="3072"/>
                    <a:ext cx="96" cy="96"/>
                  </a:xfrm>
                  <a:custGeom>
                    <a:avLst/>
                    <a:gdLst>
                      <a:gd name="T0" fmla="*/ 1610612736 w 48"/>
                      <a:gd name="T1" fmla="*/ 805306368 h 48"/>
                      <a:gd name="T2" fmla="*/ 1342177280 w 48"/>
                      <a:gd name="T3" fmla="*/ 1342177280 h 48"/>
                      <a:gd name="T4" fmla="*/ 805306368 w 48"/>
                      <a:gd name="T5" fmla="*/ 1610612736 h 48"/>
                      <a:gd name="T6" fmla="*/ 805306368 w 48"/>
                      <a:gd name="T7" fmla="*/ 1610612736 h 48"/>
                      <a:gd name="T8" fmla="*/ 268435456 w 48"/>
                      <a:gd name="T9" fmla="*/ 1342177280 h 48"/>
                      <a:gd name="T10" fmla="*/ 0 w 48"/>
                      <a:gd name="T11" fmla="*/ 805306368 h 48"/>
                      <a:gd name="T12" fmla="*/ 0 w 48"/>
                      <a:gd name="T13" fmla="*/ 805306368 h 48"/>
                      <a:gd name="T14" fmla="*/ 268435456 w 48"/>
                      <a:gd name="T15" fmla="*/ 0 h 48"/>
                      <a:gd name="T16" fmla="*/ 1073741824 w 48"/>
                      <a:gd name="T17" fmla="*/ 0 h 48"/>
                      <a:gd name="T18" fmla="*/ 1073741824 w 48"/>
                      <a:gd name="T19" fmla="*/ 0 h 48"/>
                      <a:gd name="T20" fmla="*/ 1610612736 w 48"/>
                      <a:gd name="T21" fmla="*/ 268435456 h 48"/>
                      <a:gd name="T22" fmla="*/ 1610612736 w 48"/>
                      <a:gd name="T23" fmla="*/ 80530636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24" y="48"/>
                        </a:lnTo>
                        <a:lnTo>
                          <a:pt x="8" y="40"/>
                        </a:lnTo>
                        <a:lnTo>
                          <a:pt x="0" y="24"/>
                        </a:lnTo>
                        <a:lnTo>
                          <a:pt x="8" y="0"/>
                        </a:lnTo>
                        <a:lnTo>
                          <a:pt x="32" y="0"/>
                        </a:lnTo>
                        <a:lnTo>
                          <a:pt x="48" y="8"/>
                        </a:lnTo>
                        <a:lnTo>
                          <a:pt x="48" y="24"/>
                        </a:lnTo>
                        <a:close/>
                      </a:path>
                    </a:pathLst>
                  </a:custGeom>
                  <a:solidFill>
                    <a:srgbClr val="33CC33"/>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sp>
              <p:nvSpPr>
                <p:cNvPr id="37226" name="Freeform 318"/>
                <p:cNvSpPr>
                  <a:spLocks/>
                </p:cNvSpPr>
                <p:nvPr/>
              </p:nvSpPr>
              <p:spPr bwMode="auto">
                <a:xfrm rot="20238998" flipH="1">
                  <a:off x="1646" y="3150"/>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8"/>
                      </a:lnTo>
                      <a:lnTo>
                        <a:pt x="48" y="32"/>
                      </a:lnTo>
                      <a:close/>
                    </a:path>
                  </a:pathLst>
                </a:custGeom>
                <a:solidFill>
                  <a:srgbClr val="33CC33"/>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grpSp>
      <p:grpSp>
        <p:nvGrpSpPr>
          <p:cNvPr id="36936" name="Group 319"/>
          <p:cNvGrpSpPr>
            <a:grpSpLocks/>
          </p:cNvGrpSpPr>
          <p:nvPr/>
        </p:nvGrpSpPr>
        <p:grpSpPr bwMode="auto">
          <a:xfrm>
            <a:off x="5472119" y="4928474"/>
            <a:ext cx="1300163" cy="949325"/>
            <a:chOff x="2487" y="2765"/>
            <a:chExt cx="819" cy="598"/>
          </a:xfrm>
        </p:grpSpPr>
        <p:sp>
          <p:nvSpPr>
            <p:cNvPr id="37154" name="Text Box 320"/>
            <p:cNvSpPr txBox="1">
              <a:spLocks noChangeArrowheads="1"/>
            </p:cNvSpPr>
            <p:nvPr/>
          </p:nvSpPr>
          <p:spPr bwMode="auto">
            <a:xfrm>
              <a:off x="2487" y="3130"/>
              <a:ext cx="819" cy="233"/>
            </a:xfrm>
            <a:prstGeom prst="rect">
              <a:avLst/>
            </a:prstGeom>
            <a:noFill/>
            <a:ln w="19050">
              <a:noFill/>
              <a:miter lim="800000"/>
              <a:headEnd/>
              <a:tailEnd/>
            </a:ln>
          </p:spPr>
          <p:txBody>
            <a:bodyPr wrap="none">
              <a:prstTxWarp prst="textNoShape">
                <a:avLst/>
              </a:prstTxWarp>
              <a:spAutoFit/>
            </a:bodyPr>
            <a:lstStyle/>
            <a:p>
              <a:r>
                <a:rPr lang="en-US" dirty="0">
                  <a:solidFill>
                    <a:srgbClr val="000000"/>
                  </a:solidFill>
                  <a:latin typeface="Arial"/>
                  <a:ea typeface="ＭＳ Ｐゴシック" charset="-128"/>
                  <a:cs typeface="ＭＳ Ｐゴシック" charset="-128"/>
                </a:rPr>
                <a:t>A</a:t>
              </a:r>
              <a:r>
                <a:rPr lang="tr-TR" dirty="0" err="1">
                  <a:solidFill>
                    <a:srgbClr val="000000"/>
                  </a:solidFill>
                  <a:latin typeface="Arial"/>
                  <a:ea typeface="ＭＳ Ｐゴシック" charset="-128"/>
                  <a:cs typeface="ＭＳ Ｐゴシック" charset="-128"/>
                </a:rPr>
                <a:t>ktivasyon</a:t>
              </a:r>
              <a:endParaRPr lang="en-US" dirty="0">
                <a:solidFill>
                  <a:srgbClr val="000000"/>
                </a:solidFill>
                <a:latin typeface="Arial"/>
                <a:ea typeface="ＭＳ Ｐゴシック" charset="-128"/>
                <a:cs typeface="ＭＳ Ｐゴシック" charset="-128"/>
              </a:endParaRPr>
            </a:p>
          </p:txBody>
        </p:sp>
        <p:grpSp>
          <p:nvGrpSpPr>
            <p:cNvPr id="36937" name="Group 321"/>
            <p:cNvGrpSpPr>
              <a:grpSpLocks/>
            </p:cNvGrpSpPr>
            <p:nvPr/>
          </p:nvGrpSpPr>
          <p:grpSpPr bwMode="auto">
            <a:xfrm>
              <a:off x="2522" y="2765"/>
              <a:ext cx="694" cy="312"/>
              <a:chOff x="2522" y="2765"/>
              <a:chExt cx="694" cy="312"/>
            </a:xfrm>
          </p:grpSpPr>
          <p:grpSp>
            <p:nvGrpSpPr>
              <p:cNvPr id="36938" name="Group 322"/>
              <p:cNvGrpSpPr>
                <a:grpSpLocks/>
              </p:cNvGrpSpPr>
              <p:nvPr/>
            </p:nvGrpSpPr>
            <p:grpSpPr bwMode="auto">
              <a:xfrm>
                <a:off x="2544" y="2765"/>
                <a:ext cx="672" cy="312"/>
                <a:chOff x="2810" y="2765"/>
                <a:chExt cx="672" cy="312"/>
              </a:xfrm>
            </p:grpSpPr>
            <p:grpSp>
              <p:nvGrpSpPr>
                <p:cNvPr id="36939" name="Group 323"/>
                <p:cNvGrpSpPr>
                  <a:grpSpLocks/>
                </p:cNvGrpSpPr>
                <p:nvPr/>
              </p:nvGrpSpPr>
              <p:grpSpPr bwMode="auto">
                <a:xfrm>
                  <a:off x="2810" y="2866"/>
                  <a:ext cx="672" cy="96"/>
                  <a:chOff x="540" y="1270"/>
                  <a:chExt cx="536" cy="384"/>
                </a:xfrm>
              </p:grpSpPr>
              <p:grpSp>
                <p:nvGrpSpPr>
                  <p:cNvPr id="36940" name="Group 324"/>
                  <p:cNvGrpSpPr>
                    <a:grpSpLocks/>
                  </p:cNvGrpSpPr>
                  <p:nvPr/>
                </p:nvGrpSpPr>
                <p:grpSpPr bwMode="auto">
                  <a:xfrm>
                    <a:off x="540" y="1270"/>
                    <a:ext cx="536" cy="384"/>
                    <a:chOff x="540" y="2248"/>
                    <a:chExt cx="536" cy="384"/>
                  </a:xfrm>
                </p:grpSpPr>
                <p:sp>
                  <p:nvSpPr>
                    <p:cNvPr id="37200" name="Freeform 325"/>
                    <p:cNvSpPr>
                      <a:spLocks/>
                    </p:cNvSpPr>
                    <p:nvPr/>
                  </p:nvSpPr>
                  <p:spPr bwMode="auto">
                    <a:xfrm>
                      <a:off x="932" y="2416"/>
                      <a:ext cx="144" cy="40"/>
                    </a:xfrm>
                    <a:custGeom>
                      <a:avLst/>
                      <a:gdLst>
                        <a:gd name="T0" fmla="*/ 144 w 144"/>
                        <a:gd name="T1" fmla="*/ 16 h 40"/>
                        <a:gd name="T2" fmla="*/ 144 w 144"/>
                        <a:gd name="T3" fmla="*/ 24 h 40"/>
                        <a:gd name="T4" fmla="*/ 128 w 144"/>
                        <a:gd name="T5" fmla="*/ 32 h 40"/>
                        <a:gd name="T6" fmla="*/ 104 w 144"/>
                        <a:gd name="T7" fmla="*/ 32 h 40"/>
                        <a:gd name="T8" fmla="*/ 72 w 144"/>
                        <a:gd name="T9" fmla="*/ 40 h 40"/>
                        <a:gd name="T10" fmla="*/ 72 w 144"/>
                        <a:gd name="T11" fmla="*/ 40 h 40"/>
                        <a:gd name="T12" fmla="*/ 40 w 144"/>
                        <a:gd name="T13" fmla="*/ 32 h 40"/>
                        <a:gd name="T14" fmla="*/ 16 w 144"/>
                        <a:gd name="T15" fmla="*/ 32 h 40"/>
                        <a:gd name="T16" fmla="*/ 0 w 144"/>
                        <a:gd name="T17" fmla="*/ 24 h 40"/>
                        <a:gd name="T18" fmla="*/ 0 w 144"/>
                        <a:gd name="T19" fmla="*/ 16 h 40"/>
                        <a:gd name="T20" fmla="*/ 0 w 144"/>
                        <a:gd name="T21" fmla="*/ 16 h 40"/>
                        <a:gd name="T22" fmla="*/ 0 w 144"/>
                        <a:gd name="T23" fmla="*/ 8 h 40"/>
                        <a:gd name="T24" fmla="*/ 16 w 144"/>
                        <a:gd name="T25" fmla="*/ 0 h 40"/>
                        <a:gd name="T26" fmla="*/ 40 w 144"/>
                        <a:gd name="T27" fmla="*/ 0 h 40"/>
                        <a:gd name="T28" fmla="*/ 72 w 144"/>
                        <a:gd name="T29" fmla="*/ 0 h 40"/>
                        <a:gd name="T30" fmla="*/ 72 w 144"/>
                        <a:gd name="T31" fmla="*/ 0 h 40"/>
                        <a:gd name="T32" fmla="*/ 104 w 144"/>
                        <a:gd name="T33" fmla="*/ 0 h 40"/>
                        <a:gd name="T34" fmla="*/ 128 w 144"/>
                        <a:gd name="T35" fmla="*/ 0 h 40"/>
                        <a:gd name="T36" fmla="*/ 144 w 144"/>
                        <a:gd name="T37" fmla="*/ 8 h 40"/>
                        <a:gd name="T38" fmla="*/ 144 w 144"/>
                        <a:gd name="T39" fmla="*/ 16 h 4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4"/>
                        <a:gd name="T61" fmla="*/ 0 h 40"/>
                        <a:gd name="T62" fmla="*/ 144 w 144"/>
                        <a:gd name="T63" fmla="*/ 40 h 4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4" h="40">
                          <a:moveTo>
                            <a:pt x="144" y="16"/>
                          </a:moveTo>
                          <a:lnTo>
                            <a:pt x="144" y="24"/>
                          </a:lnTo>
                          <a:lnTo>
                            <a:pt x="128" y="32"/>
                          </a:lnTo>
                          <a:lnTo>
                            <a:pt x="104" y="32"/>
                          </a:lnTo>
                          <a:lnTo>
                            <a:pt x="72" y="40"/>
                          </a:lnTo>
                          <a:lnTo>
                            <a:pt x="40" y="32"/>
                          </a:lnTo>
                          <a:lnTo>
                            <a:pt x="16" y="32"/>
                          </a:lnTo>
                          <a:lnTo>
                            <a:pt x="0" y="24"/>
                          </a:lnTo>
                          <a:lnTo>
                            <a:pt x="0" y="16"/>
                          </a:lnTo>
                          <a:lnTo>
                            <a:pt x="0" y="8"/>
                          </a:lnTo>
                          <a:lnTo>
                            <a:pt x="16" y="0"/>
                          </a:lnTo>
                          <a:lnTo>
                            <a:pt x="40" y="0"/>
                          </a:lnTo>
                          <a:lnTo>
                            <a:pt x="72" y="0"/>
                          </a:lnTo>
                          <a:lnTo>
                            <a:pt x="104" y="0"/>
                          </a:lnTo>
                          <a:lnTo>
                            <a:pt x="128" y="0"/>
                          </a:lnTo>
                          <a:lnTo>
                            <a:pt x="144" y="8"/>
                          </a:lnTo>
                          <a:lnTo>
                            <a:pt x="144"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01" name="Freeform 326"/>
                    <p:cNvSpPr>
                      <a:spLocks/>
                    </p:cNvSpPr>
                    <p:nvPr/>
                  </p:nvSpPr>
                  <p:spPr bwMode="auto">
                    <a:xfrm>
                      <a:off x="892" y="2496"/>
                      <a:ext cx="112" cy="80"/>
                    </a:xfrm>
                    <a:custGeom>
                      <a:avLst/>
                      <a:gdLst>
                        <a:gd name="T0" fmla="*/ 112 w 112"/>
                        <a:gd name="T1" fmla="*/ 80 h 80"/>
                        <a:gd name="T2" fmla="*/ 80 w 112"/>
                        <a:gd name="T3" fmla="*/ 80 h 80"/>
                        <a:gd name="T4" fmla="*/ 40 w 112"/>
                        <a:gd name="T5" fmla="*/ 56 h 80"/>
                        <a:gd name="T6" fmla="*/ 40 w 112"/>
                        <a:gd name="T7" fmla="*/ 56 h 80"/>
                        <a:gd name="T8" fmla="*/ 16 w 112"/>
                        <a:gd name="T9" fmla="*/ 40 h 80"/>
                        <a:gd name="T10" fmla="*/ 8 w 112"/>
                        <a:gd name="T11" fmla="*/ 24 h 80"/>
                        <a:gd name="T12" fmla="*/ 0 w 112"/>
                        <a:gd name="T13" fmla="*/ 8 h 80"/>
                        <a:gd name="T14" fmla="*/ 8 w 112"/>
                        <a:gd name="T15" fmla="*/ 0 h 80"/>
                        <a:gd name="T16" fmla="*/ 8 w 112"/>
                        <a:gd name="T17" fmla="*/ 0 h 80"/>
                        <a:gd name="T18" fmla="*/ 32 w 112"/>
                        <a:gd name="T19" fmla="*/ 0 h 80"/>
                        <a:gd name="T20" fmla="*/ 72 w 112"/>
                        <a:gd name="T21" fmla="*/ 24 h 80"/>
                        <a:gd name="T22" fmla="*/ 72 w 112"/>
                        <a:gd name="T23" fmla="*/ 24 h 80"/>
                        <a:gd name="T24" fmla="*/ 96 w 112"/>
                        <a:gd name="T25" fmla="*/ 40 h 80"/>
                        <a:gd name="T26" fmla="*/ 104 w 112"/>
                        <a:gd name="T27" fmla="*/ 56 h 80"/>
                        <a:gd name="T28" fmla="*/ 112 w 112"/>
                        <a:gd name="T29" fmla="*/ 72 h 80"/>
                        <a:gd name="T30" fmla="*/ 112 w 112"/>
                        <a:gd name="T31" fmla="*/ 80 h 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80"/>
                        <a:gd name="T50" fmla="*/ 112 w 112"/>
                        <a:gd name="T51" fmla="*/ 80 h 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80">
                          <a:moveTo>
                            <a:pt x="112" y="80"/>
                          </a:moveTo>
                          <a:lnTo>
                            <a:pt x="80" y="80"/>
                          </a:lnTo>
                          <a:lnTo>
                            <a:pt x="40" y="56"/>
                          </a:lnTo>
                          <a:lnTo>
                            <a:pt x="16" y="40"/>
                          </a:lnTo>
                          <a:lnTo>
                            <a:pt x="8" y="24"/>
                          </a:lnTo>
                          <a:lnTo>
                            <a:pt x="0" y="8"/>
                          </a:lnTo>
                          <a:lnTo>
                            <a:pt x="8" y="0"/>
                          </a:lnTo>
                          <a:lnTo>
                            <a:pt x="32" y="0"/>
                          </a:lnTo>
                          <a:lnTo>
                            <a:pt x="72" y="24"/>
                          </a:lnTo>
                          <a:lnTo>
                            <a:pt x="96" y="40"/>
                          </a:lnTo>
                          <a:lnTo>
                            <a:pt x="104" y="56"/>
                          </a:lnTo>
                          <a:lnTo>
                            <a:pt x="112" y="72"/>
                          </a:lnTo>
                          <a:lnTo>
                            <a:pt x="112" y="8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02" name="Freeform 327"/>
                    <p:cNvSpPr>
                      <a:spLocks/>
                    </p:cNvSpPr>
                    <p:nvPr/>
                  </p:nvSpPr>
                  <p:spPr bwMode="auto">
                    <a:xfrm>
                      <a:off x="780" y="2248"/>
                      <a:ext cx="48" cy="104"/>
                    </a:xfrm>
                    <a:custGeom>
                      <a:avLst/>
                      <a:gdLst>
                        <a:gd name="T0" fmla="*/ 24 w 48"/>
                        <a:gd name="T1" fmla="*/ 104 h 104"/>
                        <a:gd name="T2" fmla="*/ 8 w 48"/>
                        <a:gd name="T3" fmla="*/ 88 h 104"/>
                        <a:gd name="T4" fmla="*/ 0 w 48"/>
                        <a:gd name="T5" fmla="*/ 56 h 104"/>
                        <a:gd name="T6" fmla="*/ 0 w 48"/>
                        <a:gd name="T7" fmla="*/ 56 h 104"/>
                        <a:gd name="T8" fmla="*/ 8 w 48"/>
                        <a:gd name="T9" fmla="*/ 16 h 104"/>
                        <a:gd name="T10" fmla="*/ 24 w 48"/>
                        <a:gd name="T11" fmla="*/ 0 h 104"/>
                        <a:gd name="T12" fmla="*/ 24 w 48"/>
                        <a:gd name="T13" fmla="*/ 0 h 104"/>
                        <a:gd name="T14" fmla="*/ 40 w 48"/>
                        <a:gd name="T15" fmla="*/ 16 h 104"/>
                        <a:gd name="T16" fmla="*/ 48 w 48"/>
                        <a:gd name="T17" fmla="*/ 56 h 104"/>
                        <a:gd name="T18" fmla="*/ 48 w 48"/>
                        <a:gd name="T19" fmla="*/ 56 h 104"/>
                        <a:gd name="T20" fmla="*/ 40 w 48"/>
                        <a:gd name="T21" fmla="*/ 88 h 104"/>
                        <a:gd name="T22" fmla="*/ 24 w 48"/>
                        <a:gd name="T23" fmla="*/ 104 h 1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104"/>
                        <a:gd name="T38" fmla="*/ 48 w 48"/>
                        <a:gd name="T39" fmla="*/ 104 h 1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104">
                          <a:moveTo>
                            <a:pt x="24" y="104"/>
                          </a:moveTo>
                          <a:lnTo>
                            <a:pt x="8" y="88"/>
                          </a:lnTo>
                          <a:lnTo>
                            <a:pt x="0" y="56"/>
                          </a:lnTo>
                          <a:lnTo>
                            <a:pt x="8" y="16"/>
                          </a:lnTo>
                          <a:lnTo>
                            <a:pt x="24" y="0"/>
                          </a:lnTo>
                          <a:lnTo>
                            <a:pt x="40" y="16"/>
                          </a:lnTo>
                          <a:lnTo>
                            <a:pt x="48" y="56"/>
                          </a:lnTo>
                          <a:lnTo>
                            <a:pt x="40" y="88"/>
                          </a:lnTo>
                          <a:lnTo>
                            <a:pt x="24" y="104"/>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03" name="Freeform 328"/>
                    <p:cNvSpPr>
                      <a:spLocks/>
                    </p:cNvSpPr>
                    <p:nvPr/>
                  </p:nvSpPr>
                  <p:spPr bwMode="auto">
                    <a:xfrm>
                      <a:off x="540" y="2416"/>
                      <a:ext cx="152" cy="40"/>
                    </a:xfrm>
                    <a:custGeom>
                      <a:avLst/>
                      <a:gdLst>
                        <a:gd name="T0" fmla="*/ 152 w 152"/>
                        <a:gd name="T1" fmla="*/ 24 h 40"/>
                        <a:gd name="T2" fmla="*/ 144 w 152"/>
                        <a:gd name="T3" fmla="*/ 32 h 40"/>
                        <a:gd name="T4" fmla="*/ 128 w 152"/>
                        <a:gd name="T5" fmla="*/ 32 h 40"/>
                        <a:gd name="T6" fmla="*/ 104 w 152"/>
                        <a:gd name="T7" fmla="*/ 40 h 40"/>
                        <a:gd name="T8" fmla="*/ 80 w 152"/>
                        <a:gd name="T9" fmla="*/ 40 h 40"/>
                        <a:gd name="T10" fmla="*/ 80 w 152"/>
                        <a:gd name="T11" fmla="*/ 40 h 40"/>
                        <a:gd name="T12" fmla="*/ 48 w 152"/>
                        <a:gd name="T13" fmla="*/ 40 h 40"/>
                        <a:gd name="T14" fmla="*/ 24 w 152"/>
                        <a:gd name="T15" fmla="*/ 32 h 40"/>
                        <a:gd name="T16" fmla="*/ 8 w 152"/>
                        <a:gd name="T17" fmla="*/ 32 h 40"/>
                        <a:gd name="T18" fmla="*/ 0 w 152"/>
                        <a:gd name="T19" fmla="*/ 24 h 40"/>
                        <a:gd name="T20" fmla="*/ 0 w 152"/>
                        <a:gd name="T21" fmla="*/ 24 h 40"/>
                        <a:gd name="T22" fmla="*/ 8 w 152"/>
                        <a:gd name="T23" fmla="*/ 16 h 40"/>
                        <a:gd name="T24" fmla="*/ 24 w 152"/>
                        <a:gd name="T25" fmla="*/ 8 h 40"/>
                        <a:gd name="T26" fmla="*/ 48 w 152"/>
                        <a:gd name="T27" fmla="*/ 0 h 40"/>
                        <a:gd name="T28" fmla="*/ 80 w 152"/>
                        <a:gd name="T29" fmla="*/ 0 h 40"/>
                        <a:gd name="T30" fmla="*/ 80 w 152"/>
                        <a:gd name="T31" fmla="*/ 0 h 40"/>
                        <a:gd name="T32" fmla="*/ 104 w 152"/>
                        <a:gd name="T33" fmla="*/ 0 h 40"/>
                        <a:gd name="T34" fmla="*/ 128 w 152"/>
                        <a:gd name="T35" fmla="*/ 8 h 40"/>
                        <a:gd name="T36" fmla="*/ 144 w 152"/>
                        <a:gd name="T37" fmla="*/ 16 h 40"/>
                        <a:gd name="T38" fmla="*/ 152 w 152"/>
                        <a:gd name="T39" fmla="*/ 24 h 4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52"/>
                        <a:gd name="T61" fmla="*/ 0 h 40"/>
                        <a:gd name="T62" fmla="*/ 152 w 152"/>
                        <a:gd name="T63" fmla="*/ 40 h 4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52" h="40">
                          <a:moveTo>
                            <a:pt x="152" y="24"/>
                          </a:moveTo>
                          <a:lnTo>
                            <a:pt x="144" y="32"/>
                          </a:lnTo>
                          <a:lnTo>
                            <a:pt x="128" y="32"/>
                          </a:lnTo>
                          <a:lnTo>
                            <a:pt x="104" y="40"/>
                          </a:lnTo>
                          <a:lnTo>
                            <a:pt x="80" y="40"/>
                          </a:lnTo>
                          <a:lnTo>
                            <a:pt x="48" y="40"/>
                          </a:lnTo>
                          <a:lnTo>
                            <a:pt x="24" y="32"/>
                          </a:lnTo>
                          <a:lnTo>
                            <a:pt x="8" y="32"/>
                          </a:lnTo>
                          <a:lnTo>
                            <a:pt x="0" y="24"/>
                          </a:lnTo>
                          <a:lnTo>
                            <a:pt x="8" y="16"/>
                          </a:lnTo>
                          <a:lnTo>
                            <a:pt x="24" y="8"/>
                          </a:lnTo>
                          <a:lnTo>
                            <a:pt x="48" y="0"/>
                          </a:lnTo>
                          <a:lnTo>
                            <a:pt x="80" y="0"/>
                          </a:lnTo>
                          <a:lnTo>
                            <a:pt x="104" y="0"/>
                          </a:lnTo>
                          <a:lnTo>
                            <a:pt x="128" y="8"/>
                          </a:lnTo>
                          <a:lnTo>
                            <a:pt x="144" y="16"/>
                          </a:lnTo>
                          <a:lnTo>
                            <a:pt x="152" y="24"/>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04" name="Freeform 329"/>
                    <p:cNvSpPr>
                      <a:spLocks/>
                    </p:cNvSpPr>
                    <p:nvPr/>
                  </p:nvSpPr>
                  <p:spPr bwMode="auto">
                    <a:xfrm>
                      <a:off x="780" y="2520"/>
                      <a:ext cx="48" cy="112"/>
                    </a:xfrm>
                    <a:custGeom>
                      <a:avLst/>
                      <a:gdLst>
                        <a:gd name="T0" fmla="*/ 24 w 48"/>
                        <a:gd name="T1" fmla="*/ 112 h 112"/>
                        <a:gd name="T2" fmla="*/ 8 w 48"/>
                        <a:gd name="T3" fmla="*/ 96 h 112"/>
                        <a:gd name="T4" fmla="*/ 0 w 48"/>
                        <a:gd name="T5" fmla="*/ 56 h 112"/>
                        <a:gd name="T6" fmla="*/ 0 w 48"/>
                        <a:gd name="T7" fmla="*/ 56 h 112"/>
                        <a:gd name="T8" fmla="*/ 8 w 48"/>
                        <a:gd name="T9" fmla="*/ 16 h 112"/>
                        <a:gd name="T10" fmla="*/ 24 w 48"/>
                        <a:gd name="T11" fmla="*/ 0 h 112"/>
                        <a:gd name="T12" fmla="*/ 24 w 48"/>
                        <a:gd name="T13" fmla="*/ 0 h 112"/>
                        <a:gd name="T14" fmla="*/ 40 w 48"/>
                        <a:gd name="T15" fmla="*/ 16 h 112"/>
                        <a:gd name="T16" fmla="*/ 48 w 48"/>
                        <a:gd name="T17" fmla="*/ 56 h 112"/>
                        <a:gd name="T18" fmla="*/ 48 w 48"/>
                        <a:gd name="T19" fmla="*/ 56 h 112"/>
                        <a:gd name="T20" fmla="*/ 40 w 48"/>
                        <a:gd name="T21" fmla="*/ 96 h 112"/>
                        <a:gd name="T22" fmla="*/ 24 w 48"/>
                        <a:gd name="T23" fmla="*/ 112 h 1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112"/>
                        <a:gd name="T38" fmla="*/ 48 w 48"/>
                        <a:gd name="T39" fmla="*/ 112 h 1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112">
                          <a:moveTo>
                            <a:pt x="24" y="112"/>
                          </a:moveTo>
                          <a:lnTo>
                            <a:pt x="8" y="96"/>
                          </a:lnTo>
                          <a:lnTo>
                            <a:pt x="0" y="56"/>
                          </a:lnTo>
                          <a:lnTo>
                            <a:pt x="8" y="16"/>
                          </a:lnTo>
                          <a:lnTo>
                            <a:pt x="24" y="0"/>
                          </a:lnTo>
                          <a:lnTo>
                            <a:pt x="40" y="16"/>
                          </a:lnTo>
                          <a:lnTo>
                            <a:pt x="48" y="56"/>
                          </a:lnTo>
                          <a:lnTo>
                            <a:pt x="40" y="96"/>
                          </a:lnTo>
                          <a:lnTo>
                            <a:pt x="24" y="11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05" name="Freeform 330"/>
                    <p:cNvSpPr>
                      <a:spLocks/>
                    </p:cNvSpPr>
                    <p:nvPr/>
                  </p:nvSpPr>
                  <p:spPr bwMode="auto">
                    <a:xfrm>
                      <a:off x="612" y="2304"/>
                      <a:ext cx="112" cy="80"/>
                    </a:xfrm>
                    <a:custGeom>
                      <a:avLst/>
                      <a:gdLst>
                        <a:gd name="T0" fmla="*/ 112 w 112"/>
                        <a:gd name="T1" fmla="*/ 80 h 80"/>
                        <a:gd name="T2" fmla="*/ 80 w 112"/>
                        <a:gd name="T3" fmla="*/ 80 h 80"/>
                        <a:gd name="T4" fmla="*/ 40 w 112"/>
                        <a:gd name="T5" fmla="*/ 56 h 80"/>
                        <a:gd name="T6" fmla="*/ 40 w 112"/>
                        <a:gd name="T7" fmla="*/ 56 h 80"/>
                        <a:gd name="T8" fmla="*/ 16 w 112"/>
                        <a:gd name="T9" fmla="*/ 40 h 80"/>
                        <a:gd name="T10" fmla="*/ 8 w 112"/>
                        <a:gd name="T11" fmla="*/ 24 h 80"/>
                        <a:gd name="T12" fmla="*/ 0 w 112"/>
                        <a:gd name="T13" fmla="*/ 8 h 80"/>
                        <a:gd name="T14" fmla="*/ 0 w 112"/>
                        <a:gd name="T15" fmla="*/ 0 h 80"/>
                        <a:gd name="T16" fmla="*/ 0 w 112"/>
                        <a:gd name="T17" fmla="*/ 0 h 80"/>
                        <a:gd name="T18" fmla="*/ 32 w 112"/>
                        <a:gd name="T19" fmla="*/ 8 h 80"/>
                        <a:gd name="T20" fmla="*/ 72 w 112"/>
                        <a:gd name="T21" fmla="*/ 24 h 80"/>
                        <a:gd name="T22" fmla="*/ 72 w 112"/>
                        <a:gd name="T23" fmla="*/ 24 h 80"/>
                        <a:gd name="T24" fmla="*/ 96 w 112"/>
                        <a:gd name="T25" fmla="*/ 40 h 80"/>
                        <a:gd name="T26" fmla="*/ 104 w 112"/>
                        <a:gd name="T27" fmla="*/ 56 h 80"/>
                        <a:gd name="T28" fmla="*/ 112 w 112"/>
                        <a:gd name="T29" fmla="*/ 72 h 80"/>
                        <a:gd name="T30" fmla="*/ 112 w 112"/>
                        <a:gd name="T31" fmla="*/ 80 h 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80"/>
                        <a:gd name="T50" fmla="*/ 112 w 112"/>
                        <a:gd name="T51" fmla="*/ 80 h 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80">
                          <a:moveTo>
                            <a:pt x="112" y="80"/>
                          </a:moveTo>
                          <a:lnTo>
                            <a:pt x="80" y="80"/>
                          </a:lnTo>
                          <a:lnTo>
                            <a:pt x="40" y="56"/>
                          </a:lnTo>
                          <a:lnTo>
                            <a:pt x="16" y="40"/>
                          </a:lnTo>
                          <a:lnTo>
                            <a:pt x="8" y="24"/>
                          </a:lnTo>
                          <a:lnTo>
                            <a:pt x="0" y="8"/>
                          </a:lnTo>
                          <a:lnTo>
                            <a:pt x="0" y="0"/>
                          </a:lnTo>
                          <a:lnTo>
                            <a:pt x="32" y="8"/>
                          </a:lnTo>
                          <a:lnTo>
                            <a:pt x="72" y="24"/>
                          </a:lnTo>
                          <a:lnTo>
                            <a:pt x="96" y="40"/>
                          </a:lnTo>
                          <a:lnTo>
                            <a:pt x="104" y="56"/>
                          </a:lnTo>
                          <a:lnTo>
                            <a:pt x="112" y="72"/>
                          </a:lnTo>
                          <a:lnTo>
                            <a:pt x="112" y="8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06" name="Freeform 331"/>
                    <p:cNvSpPr>
                      <a:spLocks/>
                    </p:cNvSpPr>
                    <p:nvPr/>
                  </p:nvSpPr>
                  <p:spPr bwMode="auto">
                    <a:xfrm>
                      <a:off x="876" y="2296"/>
                      <a:ext cx="112" cy="80"/>
                    </a:xfrm>
                    <a:custGeom>
                      <a:avLst/>
                      <a:gdLst>
                        <a:gd name="T0" fmla="*/ 8 w 112"/>
                        <a:gd name="T1" fmla="*/ 80 h 80"/>
                        <a:gd name="T2" fmla="*/ 0 w 112"/>
                        <a:gd name="T3" fmla="*/ 72 h 80"/>
                        <a:gd name="T4" fmla="*/ 8 w 112"/>
                        <a:gd name="T5" fmla="*/ 56 h 80"/>
                        <a:gd name="T6" fmla="*/ 24 w 112"/>
                        <a:gd name="T7" fmla="*/ 40 h 80"/>
                        <a:gd name="T8" fmla="*/ 40 w 112"/>
                        <a:gd name="T9" fmla="*/ 24 h 80"/>
                        <a:gd name="T10" fmla="*/ 40 w 112"/>
                        <a:gd name="T11" fmla="*/ 24 h 80"/>
                        <a:gd name="T12" fmla="*/ 80 w 112"/>
                        <a:gd name="T13" fmla="*/ 8 h 80"/>
                        <a:gd name="T14" fmla="*/ 112 w 112"/>
                        <a:gd name="T15" fmla="*/ 0 h 80"/>
                        <a:gd name="T16" fmla="*/ 112 w 112"/>
                        <a:gd name="T17" fmla="*/ 0 h 80"/>
                        <a:gd name="T18" fmla="*/ 112 w 112"/>
                        <a:gd name="T19" fmla="*/ 8 h 80"/>
                        <a:gd name="T20" fmla="*/ 112 w 112"/>
                        <a:gd name="T21" fmla="*/ 24 h 80"/>
                        <a:gd name="T22" fmla="*/ 96 w 112"/>
                        <a:gd name="T23" fmla="*/ 40 h 80"/>
                        <a:gd name="T24" fmla="*/ 80 w 112"/>
                        <a:gd name="T25" fmla="*/ 56 h 80"/>
                        <a:gd name="T26" fmla="*/ 80 w 112"/>
                        <a:gd name="T27" fmla="*/ 56 h 80"/>
                        <a:gd name="T28" fmla="*/ 32 w 112"/>
                        <a:gd name="T29" fmla="*/ 80 h 80"/>
                        <a:gd name="T30" fmla="*/ 8 w 112"/>
                        <a:gd name="T31" fmla="*/ 80 h 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80"/>
                        <a:gd name="T50" fmla="*/ 112 w 112"/>
                        <a:gd name="T51" fmla="*/ 80 h 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80">
                          <a:moveTo>
                            <a:pt x="8" y="80"/>
                          </a:moveTo>
                          <a:lnTo>
                            <a:pt x="0" y="72"/>
                          </a:lnTo>
                          <a:lnTo>
                            <a:pt x="8" y="56"/>
                          </a:lnTo>
                          <a:lnTo>
                            <a:pt x="24" y="40"/>
                          </a:lnTo>
                          <a:lnTo>
                            <a:pt x="40" y="24"/>
                          </a:lnTo>
                          <a:lnTo>
                            <a:pt x="80" y="8"/>
                          </a:lnTo>
                          <a:lnTo>
                            <a:pt x="112" y="0"/>
                          </a:lnTo>
                          <a:lnTo>
                            <a:pt x="112" y="8"/>
                          </a:lnTo>
                          <a:lnTo>
                            <a:pt x="112" y="24"/>
                          </a:lnTo>
                          <a:lnTo>
                            <a:pt x="96" y="40"/>
                          </a:lnTo>
                          <a:lnTo>
                            <a:pt x="80" y="56"/>
                          </a:lnTo>
                          <a:lnTo>
                            <a:pt x="32" y="80"/>
                          </a:lnTo>
                          <a:lnTo>
                            <a:pt x="8" y="8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07" name="Freeform 332"/>
                    <p:cNvSpPr>
                      <a:spLocks/>
                    </p:cNvSpPr>
                    <p:nvPr/>
                  </p:nvSpPr>
                  <p:spPr bwMode="auto">
                    <a:xfrm>
                      <a:off x="916" y="2352"/>
                      <a:ext cx="136" cy="56"/>
                    </a:xfrm>
                    <a:custGeom>
                      <a:avLst/>
                      <a:gdLst>
                        <a:gd name="T0" fmla="*/ 0 w 136"/>
                        <a:gd name="T1" fmla="*/ 48 h 56"/>
                        <a:gd name="T2" fmla="*/ 0 w 136"/>
                        <a:gd name="T3" fmla="*/ 40 h 56"/>
                        <a:gd name="T4" fmla="*/ 16 w 136"/>
                        <a:gd name="T5" fmla="*/ 32 h 56"/>
                        <a:gd name="T6" fmla="*/ 32 w 136"/>
                        <a:gd name="T7" fmla="*/ 16 h 56"/>
                        <a:gd name="T8" fmla="*/ 56 w 136"/>
                        <a:gd name="T9" fmla="*/ 8 h 56"/>
                        <a:gd name="T10" fmla="*/ 56 w 136"/>
                        <a:gd name="T11" fmla="*/ 8 h 56"/>
                        <a:gd name="T12" fmla="*/ 88 w 136"/>
                        <a:gd name="T13" fmla="*/ 0 h 56"/>
                        <a:gd name="T14" fmla="*/ 112 w 136"/>
                        <a:gd name="T15" fmla="*/ 0 h 56"/>
                        <a:gd name="T16" fmla="*/ 128 w 136"/>
                        <a:gd name="T17" fmla="*/ 0 h 56"/>
                        <a:gd name="T18" fmla="*/ 136 w 136"/>
                        <a:gd name="T19" fmla="*/ 8 h 56"/>
                        <a:gd name="T20" fmla="*/ 136 w 136"/>
                        <a:gd name="T21" fmla="*/ 8 h 56"/>
                        <a:gd name="T22" fmla="*/ 136 w 136"/>
                        <a:gd name="T23" fmla="*/ 16 h 56"/>
                        <a:gd name="T24" fmla="*/ 128 w 136"/>
                        <a:gd name="T25" fmla="*/ 24 h 56"/>
                        <a:gd name="T26" fmla="*/ 104 w 136"/>
                        <a:gd name="T27" fmla="*/ 32 h 56"/>
                        <a:gd name="T28" fmla="*/ 80 w 136"/>
                        <a:gd name="T29" fmla="*/ 48 h 56"/>
                        <a:gd name="T30" fmla="*/ 80 w 136"/>
                        <a:gd name="T31" fmla="*/ 48 h 56"/>
                        <a:gd name="T32" fmla="*/ 48 w 136"/>
                        <a:gd name="T33" fmla="*/ 48 h 56"/>
                        <a:gd name="T34" fmla="*/ 24 w 136"/>
                        <a:gd name="T35" fmla="*/ 56 h 56"/>
                        <a:gd name="T36" fmla="*/ 8 w 136"/>
                        <a:gd name="T37" fmla="*/ 56 h 56"/>
                        <a:gd name="T38" fmla="*/ 0 w 136"/>
                        <a:gd name="T39" fmla="*/ 4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48"/>
                          </a:moveTo>
                          <a:lnTo>
                            <a:pt x="0" y="40"/>
                          </a:lnTo>
                          <a:lnTo>
                            <a:pt x="16" y="32"/>
                          </a:lnTo>
                          <a:lnTo>
                            <a:pt x="32" y="16"/>
                          </a:lnTo>
                          <a:lnTo>
                            <a:pt x="56" y="8"/>
                          </a:lnTo>
                          <a:lnTo>
                            <a:pt x="88" y="0"/>
                          </a:lnTo>
                          <a:lnTo>
                            <a:pt x="112" y="0"/>
                          </a:lnTo>
                          <a:lnTo>
                            <a:pt x="128" y="0"/>
                          </a:lnTo>
                          <a:lnTo>
                            <a:pt x="136" y="8"/>
                          </a:lnTo>
                          <a:lnTo>
                            <a:pt x="136" y="16"/>
                          </a:lnTo>
                          <a:lnTo>
                            <a:pt x="128" y="24"/>
                          </a:lnTo>
                          <a:lnTo>
                            <a:pt x="104" y="32"/>
                          </a:lnTo>
                          <a:lnTo>
                            <a:pt x="80" y="48"/>
                          </a:lnTo>
                          <a:lnTo>
                            <a:pt x="48" y="48"/>
                          </a:lnTo>
                          <a:lnTo>
                            <a:pt x="24" y="56"/>
                          </a:lnTo>
                          <a:lnTo>
                            <a:pt x="8" y="56"/>
                          </a:lnTo>
                          <a:lnTo>
                            <a:pt x="0"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08" name="Freeform 333"/>
                    <p:cNvSpPr>
                      <a:spLocks/>
                    </p:cNvSpPr>
                    <p:nvPr/>
                  </p:nvSpPr>
                  <p:spPr bwMode="auto">
                    <a:xfrm>
                      <a:off x="564" y="2472"/>
                      <a:ext cx="136" cy="56"/>
                    </a:xfrm>
                    <a:custGeom>
                      <a:avLst/>
                      <a:gdLst>
                        <a:gd name="T0" fmla="*/ 0 w 136"/>
                        <a:gd name="T1" fmla="*/ 48 h 56"/>
                        <a:gd name="T2" fmla="*/ 0 w 136"/>
                        <a:gd name="T3" fmla="*/ 40 h 56"/>
                        <a:gd name="T4" fmla="*/ 8 w 136"/>
                        <a:gd name="T5" fmla="*/ 32 h 56"/>
                        <a:gd name="T6" fmla="*/ 32 w 136"/>
                        <a:gd name="T7" fmla="*/ 16 h 56"/>
                        <a:gd name="T8" fmla="*/ 56 w 136"/>
                        <a:gd name="T9" fmla="*/ 8 h 56"/>
                        <a:gd name="T10" fmla="*/ 56 w 136"/>
                        <a:gd name="T11" fmla="*/ 8 h 56"/>
                        <a:gd name="T12" fmla="*/ 88 w 136"/>
                        <a:gd name="T13" fmla="*/ 0 h 56"/>
                        <a:gd name="T14" fmla="*/ 112 w 136"/>
                        <a:gd name="T15" fmla="*/ 0 h 56"/>
                        <a:gd name="T16" fmla="*/ 128 w 136"/>
                        <a:gd name="T17" fmla="*/ 0 h 56"/>
                        <a:gd name="T18" fmla="*/ 136 w 136"/>
                        <a:gd name="T19" fmla="*/ 8 h 56"/>
                        <a:gd name="T20" fmla="*/ 136 w 136"/>
                        <a:gd name="T21" fmla="*/ 8 h 56"/>
                        <a:gd name="T22" fmla="*/ 136 w 136"/>
                        <a:gd name="T23" fmla="*/ 16 h 56"/>
                        <a:gd name="T24" fmla="*/ 120 w 136"/>
                        <a:gd name="T25" fmla="*/ 24 h 56"/>
                        <a:gd name="T26" fmla="*/ 104 w 136"/>
                        <a:gd name="T27" fmla="*/ 32 h 56"/>
                        <a:gd name="T28" fmla="*/ 80 w 136"/>
                        <a:gd name="T29" fmla="*/ 48 h 56"/>
                        <a:gd name="T30" fmla="*/ 80 w 136"/>
                        <a:gd name="T31" fmla="*/ 48 h 56"/>
                        <a:gd name="T32" fmla="*/ 48 w 136"/>
                        <a:gd name="T33" fmla="*/ 48 h 56"/>
                        <a:gd name="T34" fmla="*/ 24 w 136"/>
                        <a:gd name="T35" fmla="*/ 56 h 56"/>
                        <a:gd name="T36" fmla="*/ 8 w 136"/>
                        <a:gd name="T37" fmla="*/ 56 h 56"/>
                        <a:gd name="T38" fmla="*/ 0 w 136"/>
                        <a:gd name="T39" fmla="*/ 4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48"/>
                          </a:moveTo>
                          <a:lnTo>
                            <a:pt x="0" y="40"/>
                          </a:lnTo>
                          <a:lnTo>
                            <a:pt x="8" y="32"/>
                          </a:lnTo>
                          <a:lnTo>
                            <a:pt x="32" y="16"/>
                          </a:lnTo>
                          <a:lnTo>
                            <a:pt x="56" y="8"/>
                          </a:lnTo>
                          <a:lnTo>
                            <a:pt x="88" y="0"/>
                          </a:lnTo>
                          <a:lnTo>
                            <a:pt x="112" y="0"/>
                          </a:lnTo>
                          <a:lnTo>
                            <a:pt x="128" y="0"/>
                          </a:lnTo>
                          <a:lnTo>
                            <a:pt x="136" y="8"/>
                          </a:lnTo>
                          <a:lnTo>
                            <a:pt x="136" y="16"/>
                          </a:lnTo>
                          <a:lnTo>
                            <a:pt x="120" y="24"/>
                          </a:lnTo>
                          <a:lnTo>
                            <a:pt x="104" y="32"/>
                          </a:lnTo>
                          <a:lnTo>
                            <a:pt x="80" y="48"/>
                          </a:lnTo>
                          <a:lnTo>
                            <a:pt x="48" y="48"/>
                          </a:lnTo>
                          <a:lnTo>
                            <a:pt x="24" y="56"/>
                          </a:lnTo>
                          <a:lnTo>
                            <a:pt x="8" y="56"/>
                          </a:lnTo>
                          <a:lnTo>
                            <a:pt x="0"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09" name="Freeform 334"/>
                    <p:cNvSpPr>
                      <a:spLocks/>
                    </p:cNvSpPr>
                    <p:nvPr/>
                  </p:nvSpPr>
                  <p:spPr bwMode="auto">
                    <a:xfrm>
                      <a:off x="628" y="2504"/>
                      <a:ext cx="112" cy="72"/>
                    </a:xfrm>
                    <a:custGeom>
                      <a:avLst/>
                      <a:gdLst>
                        <a:gd name="T0" fmla="*/ 8 w 112"/>
                        <a:gd name="T1" fmla="*/ 72 h 72"/>
                        <a:gd name="T2" fmla="*/ 0 w 112"/>
                        <a:gd name="T3" fmla="*/ 64 h 72"/>
                        <a:gd name="T4" fmla="*/ 8 w 112"/>
                        <a:gd name="T5" fmla="*/ 56 h 72"/>
                        <a:gd name="T6" fmla="*/ 16 w 112"/>
                        <a:gd name="T7" fmla="*/ 40 h 72"/>
                        <a:gd name="T8" fmla="*/ 40 w 112"/>
                        <a:gd name="T9" fmla="*/ 24 h 72"/>
                        <a:gd name="T10" fmla="*/ 40 w 112"/>
                        <a:gd name="T11" fmla="*/ 24 h 72"/>
                        <a:gd name="T12" fmla="*/ 80 w 112"/>
                        <a:gd name="T13" fmla="*/ 0 h 72"/>
                        <a:gd name="T14" fmla="*/ 112 w 112"/>
                        <a:gd name="T15" fmla="*/ 0 h 72"/>
                        <a:gd name="T16" fmla="*/ 112 w 112"/>
                        <a:gd name="T17" fmla="*/ 0 h 72"/>
                        <a:gd name="T18" fmla="*/ 112 w 112"/>
                        <a:gd name="T19" fmla="*/ 8 h 72"/>
                        <a:gd name="T20" fmla="*/ 112 w 112"/>
                        <a:gd name="T21" fmla="*/ 16 h 72"/>
                        <a:gd name="T22" fmla="*/ 96 w 112"/>
                        <a:gd name="T23" fmla="*/ 32 h 72"/>
                        <a:gd name="T24" fmla="*/ 80 w 112"/>
                        <a:gd name="T25" fmla="*/ 48 h 72"/>
                        <a:gd name="T26" fmla="*/ 80 w 112"/>
                        <a:gd name="T27" fmla="*/ 48 h 72"/>
                        <a:gd name="T28" fmla="*/ 32 w 112"/>
                        <a:gd name="T29" fmla="*/ 72 h 72"/>
                        <a:gd name="T30" fmla="*/ 8 w 112"/>
                        <a:gd name="T31" fmla="*/ 72 h 7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72"/>
                        <a:gd name="T50" fmla="*/ 112 w 112"/>
                        <a:gd name="T51" fmla="*/ 72 h 7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72">
                          <a:moveTo>
                            <a:pt x="8" y="72"/>
                          </a:moveTo>
                          <a:lnTo>
                            <a:pt x="0" y="64"/>
                          </a:lnTo>
                          <a:lnTo>
                            <a:pt x="8" y="56"/>
                          </a:lnTo>
                          <a:lnTo>
                            <a:pt x="16" y="40"/>
                          </a:lnTo>
                          <a:lnTo>
                            <a:pt x="40" y="24"/>
                          </a:lnTo>
                          <a:lnTo>
                            <a:pt x="80" y="0"/>
                          </a:lnTo>
                          <a:lnTo>
                            <a:pt x="112" y="0"/>
                          </a:lnTo>
                          <a:lnTo>
                            <a:pt x="112" y="8"/>
                          </a:lnTo>
                          <a:lnTo>
                            <a:pt x="112" y="16"/>
                          </a:lnTo>
                          <a:lnTo>
                            <a:pt x="96" y="32"/>
                          </a:lnTo>
                          <a:lnTo>
                            <a:pt x="80" y="48"/>
                          </a:lnTo>
                          <a:lnTo>
                            <a:pt x="32" y="72"/>
                          </a:lnTo>
                          <a:lnTo>
                            <a:pt x="8" y="7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10" name="Freeform 335"/>
                    <p:cNvSpPr>
                      <a:spLocks/>
                    </p:cNvSpPr>
                    <p:nvPr/>
                  </p:nvSpPr>
                  <p:spPr bwMode="auto">
                    <a:xfrm>
                      <a:off x="932" y="2464"/>
                      <a:ext cx="136" cy="56"/>
                    </a:xfrm>
                    <a:custGeom>
                      <a:avLst/>
                      <a:gdLst>
                        <a:gd name="T0" fmla="*/ 0 w 136"/>
                        <a:gd name="T1" fmla="*/ 8 h 56"/>
                        <a:gd name="T2" fmla="*/ 8 w 136"/>
                        <a:gd name="T3" fmla="*/ 0 h 56"/>
                        <a:gd name="T4" fmla="*/ 32 w 136"/>
                        <a:gd name="T5" fmla="*/ 0 h 56"/>
                        <a:gd name="T6" fmla="*/ 56 w 136"/>
                        <a:gd name="T7" fmla="*/ 0 h 56"/>
                        <a:gd name="T8" fmla="*/ 80 w 136"/>
                        <a:gd name="T9" fmla="*/ 8 h 56"/>
                        <a:gd name="T10" fmla="*/ 80 w 136"/>
                        <a:gd name="T11" fmla="*/ 8 h 56"/>
                        <a:gd name="T12" fmla="*/ 104 w 136"/>
                        <a:gd name="T13" fmla="*/ 16 h 56"/>
                        <a:gd name="T14" fmla="*/ 128 w 136"/>
                        <a:gd name="T15" fmla="*/ 32 h 56"/>
                        <a:gd name="T16" fmla="*/ 136 w 136"/>
                        <a:gd name="T17" fmla="*/ 40 h 56"/>
                        <a:gd name="T18" fmla="*/ 136 w 136"/>
                        <a:gd name="T19" fmla="*/ 48 h 56"/>
                        <a:gd name="T20" fmla="*/ 136 w 136"/>
                        <a:gd name="T21" fmla="*/ 48 h 56"/>
                        <a:gd name="T22" fmla="*/ 128 w 136"/>
                        <a:gd name="T23" fmla="*/ 56 h 56"/>
                        <a:gd name="T24" fmla="*/ 112 w 136"/>
                        <a:gd name="T25" fmla="*/ 56 h 56"/>
                        <a:gd name="T26" fmla="*/ 88 w 136"/>
                        <a:gd name="T27" fmla="*/ 56 h 56"/>
                        <a:gd name="T28" fmla="*/ 64 w 136"/>
                        <a:gd name="T29" fmla="*/ 48 h 56"/>
                        <a:gd name="T30" fmla="*/ 64 w 136"/>
                        <a:gd name="T31" fmla="*/ 48 h 56"/>
                        <a:gd name="T32" fmla="*/ 32 w 136"/>
                        <a:gd name="T33" fmla="*/ 40 h 56"/>
                        <a:gd name="T34" fmla="*/ 16 w 136"/>
                        <a:gd name="T35" fmla="*/ 24 h 56"/>
                        <a:gd name="T36" fmla="*/ 0 w 136"/>
                        <a:gd name="T37" fmla="*/ 16 h 56"/>
                        <a:gd name="T38" fmla="*/ 0 w 136"/>
                        <a:gd name="T39" fmla="*/ 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8"/>
                          </a:moveTo>
                          <a:lnTo>
                            <a:pt x="8" y="0"/>
                          </a:lnTo>
                          <a:lnTo>
                            <a:pt x="32" y="0"/>
                          </a:lnTo>
                          <a:lnTo>
                            <a:pt x="56" y="0"/>
                          </a:lnTo>
                          <a:lnTo>
                            <a:pt x="80" y="8"/>
                          </a:lnTo>
                          <a:lnTo>
                            <a:pt x="104" y="16"/>
                          </a:lnTo>
                          <a:lnTo>
                            <a:pt x="128" y="32"/>
                          </a:lnTo>
                          <a:lnTo>
                            <a:pt x="136" y="40"/>
                          </a:lnTo>
                          <a:lnTo>
                            <a:pt x="136" y="48"/>
                          </a:lnTo>
                          <a:lnTo>
                            <a:pt x="128" y="56"/>
                          </a:lnTo>
                          <a:lnTo>
                            <a:pt x="112" y="56"/>
                          </a:lnTo>
                          <a:lnTo>
                            <a:pt x="88" y="56"/>
                          </a:lnTo>
                          <a:lnTo>
                            <a:pt x="64" y="48"/>
                          </a:lnTo>
                          <a:lnTo>
                            <a:pt x="32" y="40"/>
                          </a:lnTo>
                          <a:lnTo>
                            <a:pt x="16" y="24"/>
                          </a:lnTo>
                          <a:lnTo>
                            <a:pt x="0"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11" name="Freeform 336"/>
                    <p:cNvSpPr>
                      <a:spLocks/>
                    </p:cNvSpPr>
                    <p:nvPr/>
                  </p:nvSpPr>
                  <p:spPr bwMode="auto">
                    <a:xfrm>
                      <a:off x="564" y="2360"/>
                      <a:ext cx="136" cy="56"/>
                    </a:xfrm>
                    <a:custGeom>
                      <a:avLst/>
                      <a:gdLst>
                        <a:gd name="T0" fmla="*/ 0 w 136"/>
                        <a:gd name="T1" fmla="*/ 8 h 56"/>
                        <a:gd name="T2" fmla="*/ 8 w 136"/>
                        <a:gd name="T3" fmla="*/ 0 h 56"/>
                        <a:gd name="T4" fmla="*/ 24 w 136"/>
                        <a:gd name="T5" fmla="*/ 0 h 56"/>
                        <a:gd name="T6" fmla="*/ 48 w 136"/>
                        <a:gd name="T7" fmla="*/ 0 h 56"/>
                        <a:gd name="T8" fmla="*/ 80 w 136"/>
                        <a:gd name="T9" fmla="*/ 8 h 56"/>
                        <a:gd name="T10" fmla="*/ 80 w 136"/>
                        <a:gd name="T11" fmla="*/ 8 h 56"/>
                        <a:gd name="T12" fmla="*/ 104 w 136"/>
                        <a:gd name="T13" fmla="*/ 16 h 56"/>
                        <a:gd name="T14" fmla="*/ 120 w 136"/>
                        <a:gd name="T15" fmla="*/ 24 h 56"/>
                        <a:gd name="T16" fmla="*/ 136 w 136"/>
                        <a:gd name="T17" fmla="*/ 40 h 56"/>
                        <a:gd name="T18" fmla="*/ 136 w 136"/>
                        <a:gd name="T19" fmla="*/ 48 h 56"/>
                        <a:gd name="T20" fmla="*/ 136 w 136"/>
                        <a:gd name="T21" fmla="*/ 48 h 56"/>
                        <a:gd name="T22" fmla="*/ 128 w 136"/>
                        <a:gd name="T23" fmla="*/ 48 h 56"/>
                        <a:gd name="T24" fmla="*/ 112 w 136"/>
                        <a:gd name="T25" fmla="*/ 56 h 56"/>
                        <a:gd name="T26" fmla="*/ 88 w 136"/>
                        <a:gd name="T27" fmla="*/ 48 h 56"/>
                        <a:gd name="T28" fmla="*/ 56 w 136"/>
                        <a:gd name="T29" fmla="*/ 40 h 56"/>
                        <a:gd name="T30" fmla="*/ 56 w 136"/>
                        <a:gd name="T31" fmla="*/ 40 h 56"/>
                        <a:gd name="T32" fmla="*/ 32 w 136"/>
                        <a:gd name="T33" fmla="*/ 32 h 56"/>
                        <a:gd name="T34" fmla="*/ 8 w 136"/>
                        <a:gd name="T35" fmla="*/ 24 h 56"/>
                        <a:gd name="T36" fmla="*/ 0 w 136"/>
                        <a:gd name="T37" fmla="*/ 16 h 56"/>
                        <a:gd name="T38" fmla="*/ 0 w 136"/>
                        <a:gd name="T39" fmla="*/ 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8"/>
                          </a:moveTo>
                          <a:lnTo>
                            <a:pt x="8" y="0"/>
                          </a:lnTo>
                          <a:lnTo>
                            <a:pt x="24" y="0"/>
                          </a:lnTo>
                          <a:lnTo>
                            <a:pt x="48" y="0"/>
                          </a:lnTo>
                          <a:lnTo>
                            <a:pt x="80" y="8"/>
                          </a:lnTo>
                          <a:lnTo>
                            <a:pt x="104" y="16"/>
                          </a:lnTo>
                          <a:lnTo>
                            <a:pt x="120" y="24"/>
                          </a:lnTo>
                          <a:lnTo>
                            <a:pt x="136" y="40"/>
                          </a:lnTo>
                          <a:lnTo>
                            <a:pt x="136" y="48"/>
                          </a:lnTo>
                          <a:lnTo>
                            <a:pt x="128" y="48"/>
                          </a:lnTo>
                          <a:lnTo>
                            <a:pt x="112" y="56"/>
                          </a:lnTo>
                          <a:lnTo>
                            <a:pt x="88" y="48"/>
                          </a:lnTo>
                          <a:lnTo>
                            <a:pt x="56" y="40"/>
                          </a:lnTo>
                          <a:lnTo>
                            <a:pt x="32" y="32"/>
                          </a:lnTo>
                          <a:lnTo>
                            <a:pt x="8" y="24"/>
                          </a:lnTo>
                          <a:lnTo>
                            <a:pt x="0"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12" name="Freeform 337"/>
                    <p:cNvSpPr>
                      <a:spLocks/>
                    </p:cNvSpPr>
                    <p:nvPr/>
                  </p:nvSpPr>
                  <p:spPr bwMode="auto">
                    <a:xfrm>
                      <a:off x="692" y="2256"/>
                      <a:ext cx="72" cy="104"/>
                    </a:xfrm>
                    <a:custGeom>
                      <a:avLst/>
                      <a:gdLst>
                        <a:gd name="T0" fmla="*/ 8 w 72"/>
                        <a:gd name="T1" fmla="*/ 0 h 104"/>
                        <a:gd name="T2" fmla="*/ 32 w 72"/>
                        <a:gd name="T3" fmla="*/ 8 h 104"/>
                        <a:gd name="T4" fmla="*/ 64 w 72"/>
                        <a:gd name="T5" fmla="*/ 48 h 104"/>
                        <a:gd name="T6" fmla="*/ 64 w 72"/>
                        <a:gd name="T7" fmla="*/ 48 h 104"/>
                        <a:gd name="T8" fmla="*/ 72 w 72"/>
                        <a:gd name="T9" fmla="*/ 80 h 104"/>
                        <a:gd name="T10" fmla="*/ 64 w 72"/>
                        <a:gd name="T11" fmla="*/ 104 h 104"/>
                        <a:gd name="T12" fmla="*/ 64 w 72"/>
                        <a:gd name="T13" fmla="*/ 104 h 104"/>
                        <a:gd name="T14" fmla="*/ 40 w 72"/>
                        <a:gd name="T15" fmla="*/ 96 h 104"/>
                        <a:gd name="T16" fmla="*/ 16 w 72"/>
                        <a:gd name="T17" fmla="*/ 56 h 104"/>
                        <a:gd name="T18" fmla="*/ 16 w 72"/>
                        <a:gd name="T19" fmla="*/ 56 h 104"/>
                        <a:gd name="T20" fmla="*/ 0 w 72"/>
                        <a:gd name="T21" fmla="*/ 24 h 104"/>
                        <a:gd name="T22" fmla="*/ 8 w 72"/>
                        <a:gd name="T23" fmla="*/ 0 h 1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2"/>
                        <a:gd name="T37" fmla="*/ 0 h 104"/>
                        <a:gd name="T38" fmla="*/ 72 w 72"/>
                        <a:gd name="T39" fmla="*/ 104 h 1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2" h="104">
                          <a:moveTo>
                            <a:pt x="8" y="0"/>
                          </a:moveTo>
                          <a:lnTo>
                            <a:pt x="32" y="8"/>
                          </a:lnTo>
                          <a:lnTo>
                            <a:pt x="64" y="48"/>
                          </a:lnTo>
                          <a:lnTo>
                            <a:pt x="72" y="80"/>
                          </a:lnTo>
                          <a:lnTo>
                            <a:pt x="64" y="104"/>
                          </a:lnTo>
                          <a:lnTo>
                            <a:pt x="40" y="96"/>
                          </a:lnTo>
                          <a:lnTo>
                            <a:pt x="16" y="56"/>
                          </a:lnTo>
                          <a:lnTo>
                            <a:pt x="0" y="24"/>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13" name="Freeform 338"/>
                    <p:cNvSpPr>
                      <a:spLocks/>
                    </p:cNvSpPr>
                    <p:nvPr/>
                  </p:nvSpPr>
                  <p:spPr bwMode="auto">
                    <a:xfrm>
                      <a:off x="852" y="2520"/>
                      <a:ext cx="72" cy="96"/>
                    </a:xfrm>
                    <a:custGeom>
                      <a:avLst/>
                      <a:gdLst>
                        <a:gd name="T0" fmla="*/ 8 w 72"/>
                        <a:gd name="T1" fmla="*/ 0 h 96"/>
                        <a:gd name="T2" fmla="*/ 32 w 72"/>
                        <a:gd name="T3" fmla="*/ 8 h 96"/>
                        <a:gd name="T4" fmla="*/ 56 w 72"/>
                        <a:gd name="T5" fmla="*/ 40 h 96"/>
                        <a:gd name="T6" fmla="*/ 56 w 72"/>
                        <a:gd name="T7" fmla="*/ 40 h 96"/>
                        <a:gd name="T8" fmla="*/ 72 w 72"/>
                        <a:gd name="T9" fmla="*/ 80 h 96"/>
                        <a:gd name="T10" fmla="*/ 64 w 72"/>
                        <a:gd name="T11" fmla="*/ 96 h 96"/>
                        <a:gd name="T12" fmla="*/ 64 w 72"/>
                        <a:gd name="T13" fmla="*/ 96 h 96"/>
                        <a:gd name="T14" fmla="*/ 40 w 72"/>
                        <a:gd name="T15" fmla="*/ 88 h 96"/>
                        <a:gd name="T16" fmla="*/ 8 w 72"/>
                        <a:gd name="T17" fmla="*/ 56 h 96"/>
                        <a:gd name="T18" fmla="*/ 8 w 72"/>
                        <a:gd name="T19" fmla="*/ 56 h 96"/>
                        <a:gd name="T20" fmla="*/ 0 w 72"/>
                        <a:gd name="T21" fmla="*/ 16 h 96"/>
                        <a:gd name="T22" fmla="*/ 8 w 72"/>
                        <a:gd name="T23" fmla="*/ 0 h 9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2"/>
                        <a:gd name="T37" fmla="*/ 0 h 96"/>
                        <a:gd name="T38" fmla="*/ 72 w 72"/>
                        <a:gd name="T39" fmla="*/ 96 h 9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2" h="96">
                          <a:moveTo>
                            <a:pt x="8" y="0"/>
                          </a:moveTo>
                          <a:lnTo>
                            <a:pt x="32" y="8"/>
                          </a:lnTo>
                          <a:lnTo>
                            <a:pt x="56" y="40"/>
                          </a:lnTo>
                          <a:lnTo>
                            <a:pt x="72" y="80"/>
                          </a:lnTo>
                          <a:lnTo>
                            <a:pt x="64" y="96"/>
                          </a:lnTo>
                          <a:lnTo>
                            <a:pt x="40" y="88"/>
                          </a:lnTo>
                          <a:lnTo>
                            <a:pt x="8" y="56"/>
                          </a:lnTo>
                          <a:lnTo>
                            <a:pt x="0" y="16"/>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14" name="Freeform 339"/>
                    <p:cNvSpPr>
                      <a:spLocks/>
                    </p:cNvSpPr>
                    <p:nvPr/>
                  </p:nvSpPr>
                  <p:spPr bwMode="auto">
                    <a:xfrm>
                      <a:off x="844" y="2256"/>
                      <a:ext cx="72" cy="104"/>
                    </a:xfrm>
                    <a:custGeom>
                      <a:avLst/>
                      <a:gdLst>
                        <a:gd name="T0" fmla="*/ 64 w 72"/>
                        <a:gd name="T1" fmla="*/ 0 h 104"/>
                        <a:gd name="T2" fmla="*/ 72 w 72"/>
                        <a:gd name="T3" fmla="*/ 24 h 104"/>
                        <a:gd name="T4" fmla="*/ 56 w 72"/>
                        <a:gd name="T5" fmla="*/ 56 h 104"/>
                        <a:gd name="T6" fmla="*/ 56 w 72"/>
                        <a:gd name="T7" fmla="*/ 56 h 104"/>
                        <a:gd name="T8" fmla="*/ 32 w 72"/>
                        <a:gd name="T9" fmla="*/ 88 h 104"/>
                        <a:gd name="T10" fmla="*/ 8 w 72"/>
                        <a:gd name="T11" fmla="*/ 104 h 104"/>
                        <a:gd name="T12" fmla="*/ 8 w 72"/>
                        <a:gd name="T13" fmla="*/ 104 h 104"/>
                        <a:gd name="T14" fmla="*/ 0 w 72"/>
                        <a:gd name="T15" fmla="*/ 80 h 104"/>
                        <a:gd name="T16" fmla="*/ 8 w 72"/>
                        <a:gd name="T17" fmla="*/ 40 h 104"/>
                        <a:gd name="T18" fmla="*/ 8 w 72"/>
                        <a:gd name="T19" fmla="*/ 40 h 104"/>
                        <a:gd name="T20" fmla="*/ 40 w 72"/>
                        <a:gd name="T21" fmla="*/ 8 h 104"/>
                        <a:gd name="T22" fmla="*/ 64 w 72"/>
                        <a:gd name="T23" fmla="*/ 0 h 1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2"/>
                        <a:gd name="T37" fmla="*/ 0 h 104"/>
                        <a:gd name="T38" fmla="*/ 72 w 72"/>
                        <a:gd name="T39" fmla="*/ 104 h 1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2" h="104">
                          <a:moveTo>
                            <a:pt x="64" y="0"/>
                          </a:moveTo>
                          <a:lnTo>
                            <a:pt x="72" y="24"/>
                          </a:lnTo>
                          <a:lnTo>
                            <a:pt x="56" y="56"/>
                          </a:lnTo>
                          <a:lnTo>
                            <a:pt x="32" y="88"/>
                          </a:lnTo>
                          <a:lnTo>
                            <a:pt x="8" y="104"/>
                          </a:lnTo>
                          <a:lnTo>
                            <a:pt x="0" y="80"/>
                          </a:lnTo>
                          <a:lnTo>
                            <a:pt x="8" y="40"/>
                          </a:lnTo>
                          <a:lnTo>
                            <a:pt x="40" y="8"/>
                          </a:lnTo>
                          <a:lnTo>
                            <a:pt x="64"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15" name="Freeform 340"/>
                    <p:cNvSpPr>
                      <a:spLocks/>
                    </p:cNvSpPr>
                    <p:nvPr/>
                  </p:nvSpPr>
                  <p:spPr bwMode="auto">
                    <a:xfrm>
                      <a:off x="700" y="2520"/>
                      <a:ext cx="80" cy="96"/>
                    </a:xfrm>
                    <a:custGeom>
                      <a:avLst/>
                      <a:gdLst>
                        <a:gd name="T0" fmla="*/ 64 w 80"/>
                        <a:gd name="T1" fmla="*/ 0 h 96"/>
                        <a:gd name="T2" fmla="*/ 80 w 80"/>
                        <a:gd name="T3" fmla="*/ 16 h 96"/>
                        <a:gd name="T4" fmla="*/ 64 w 80"/>
                        <a:gd name="T5" fmla="*/ 56 h 96"/>
                        <a:gd name="T6" fmla="*/ 64 w 80"/>
                        <a:gd name="T7" fmla="*/ 56 h 96"/>
                        <a:gd name="T8" fmla="*/ 40 w 80"/>
                        <a:gd name="T9" fmla="*/ 88 h 96"/>
                        <a:gd name="T10" fmla="*/ 8 w 80"/>
                        <a:gd name="T11" fmla="*/ 96 h 96"/>
                        <a:gd name="T12" fmla="*/ 8 w 80"/>
                        <a:gd name="T13" fmla="*/ 96 h 96"/>
                        <a:gd name="T14" fmla="*/ 0 w 80"/>
                        <a:gd name="T15" fmla="*/ 80 h 96"/>
                        <a:gd name="T16" fmla="*/ 16 w 80"/>
                        <a:gd name="T17" fmla="*/ 40 h 96"/>
                        <a:gd name="T18" fmla="*/ 16 w 80"/>
                        <a:gd name="T19" fmla="*/ 40 h 96"/>
                        <a:gd name="T20" fmla="*/ 40 w 80"/>
                        <a:gd name="T21" fmla="*/ 8 h 96"/>
                        <a:gd name="T22" fmla="*/ 64 w 80"/>
                        <a:gd name="T23" fmla="*/ 0 h 9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0"/>
                        <a:gd name="T37" fmla="*/ 0 h 96"/>
                        <a:gd name="T38" fmla="*/ 80 w 80"/>
                        <a:gd name="T39" fmla="*/ 96 h 9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0" h="96">
                          <a:moveTo>
                            <a:pt x="64" y="0"/>
                          </a:moveTo>
                          <a:lnTo>
                            <a:pt x="80" y="16"/>
                          </a:lnTo>
                          <a:lnTo>
                            <a:pt x="64" y="56"/>
                          </a:lnTo>
                          <a:lnTo>
                            <a:pt x="40" y="88"/>
                          </a:lnTo>
                          <a:lnTo>
                            <a:pt x="8" y="96"/>
                          </a:lnTo>
                          <a:lnTo>
                            <a:pt x="0" y="80"/>
                          </a:lnTo>
                          <a:lnTo>
                            <a:pt x="16" y="40"/>
                          </a:lnTo>
                          <a:lnTo>
                            <a:pt x="40" y="8"/>
                          </a:lnTo>
                          <a:lnTo>
                            <a:pt x="64"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sp>
                <p:nvSpPr>
                  <p:cNvPr id="37181" name="Freeform 341"/>
                  <p:cNvSpPr>
                    <a:spLocks/>
                  </p:cNvSpPr>
                  <p:nvPr/>
                </p:nvSpPr>
                <p:spPr bwMode="auto">
                  <a:xfrm>
                    <a:off x="572" y="1295"/>
                    <a:ext cx="472" cy="334"/>
                  </a:xfrm>
                  <a:custGeom>
                    <a:avLst/>
                    <a:gdLst>
                      <a:gd name="T0" fmla="*/ 1 w 672"/>
                      <a:gd name="T1" fmla="*/ 2 h 424"/>
                      <a:gd name="T2" fmla="*/ 1 w 672"/>
                      <a:gd name="T3" fmla="*/ 2 h 424"/>
                      <a:gd name="T4" fmla="*/ 1 w 672"/>
                      <a:gd name="T5" fmla="*/ 2 h 424"/>
                      <a:gd name="T6" fmla="*/ 1 w 672"/>
                      <a:gd name="T7" fmla="*/ 2 h 424"/>
                      <a:gd name="T8" fmla="*/ 1 w 672"/>
                      <a:gd name="T9" fmla="*/ 2 h 424"/>
                      <a:gd name="T10" fmla="*/ 1 w 672"/>
                      <a:gd name="T11" fmla="*/ 2 h 424"/>
                      <a:gd name="T12" fmla="*/ 1 w 672"/>
                      <a:gd name="T13" fmla="*/ 2 h 424"/>
                      <a:gd name="T14" fmla="*/ 1 w 672"/>
                      <a:gd name="T15" fmla="*/ 2 h 424"/>
                      <a:gd name="T16" fmla="*/ 1 w 672"/>
                      <a:gd name="T17" fmla="*/ 2 h 424"/>
                      <a:gd name="T18" fmla="*/ 1 w 672"/>
                      <a:gd name="T19" fmla="*/ 2 h 424"/>
                      <a:gd name="T20" fmla="*/ 1 w 672"/>
                      <a:gd name="T21" fmla="*/ 2 h 424"/>
                      <a:gd name="T22" fmla="*/ 1 w 672"/>
                      <a:gd name="T23" fmla="*/ 2 h 424"/>
                      <a:gd name="T24" fmla="*/ 1 w 672"/>
                      <a:gd name="T25" fmla="*/ 2 h 424"/>
                      <a:gd name="T26" fmla="*/ 0 w 672"/>
                      <a:gd name="T27" fmla="*/ 2 h 424"/>
                      <a:gd name="T28" fmla="*/ 0 w 672"/>
                      <a:gd name="T29" fmla="*/ 2 h 424"/>
                      <a:gd name="T30" fmla="*/ 1 w 672"/>
                      <a:gd name="T31" fmla="*/ 2 h 424"/>
                      <a:gd name="T32" fmla="*/ 1 w 672"/>
                      <a:gd name="T33" fmla="*/ 2 h 424"/>
                      <a:gd name="T34" fmla="*/ 1 w 672"/>
                      <a:gd name="T35" fmla="*/ 2 h 424"/>
                      <a:gd name="T36" fmla="*/ 1 w 672"/>
                      <a:gd name="T37" fmla="*/ 2 h 424"/>
                      <a:gd name="T38" fmla="*/ 1 w 672"/>
                      <a:gd name="T39" fmla="*/ 2 h 424"/>
                      <a:gd name="T40" fmla="*/ 1 w 672"/>
                      <a:gd name="T41" fmla="*/ 0 h 424"/>
                      <a:gd name="T42" fmla="*/ 1 w 672"/>
                      <a:gd name="T43" fmla="*/ 0 h 424"/>
                      <a:gd name="T44" fmla="*/ 1 w 672"/>
                      <a:gd name="T45" fmla="*/ 2 h 424"/>
                      <a:gd name="T46" fmla="*/ 1 w 672"/>
                      <a:gd name="T47" fmla="*/ 2 h 424"/>
                      <a:gd name="T48" fmla="*/ 1 w 672"/>
                      <a:gd name="T49" fmla="*/ 2 h 424"/>
                      <a:gd name="T50" fmla="*/ 1 w 672"/>
                      <a:gd name="T51" fmla="*/ 2 h 424"/>
                      <a:gd name="T52" fmla="*/ 1 w 672"/>
                      <a:gd name="T53" fmla="*/ 2 h 424"/>
                      <a:gd name="T54" fmla="*/ 1 w 672"/>
                      <a:gd name="T55" fmla="*/ 2 h 42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72"/>
                      <a:gd name="T85" fmla="*/ 0 h 424"/>
                      <a:gd name="T86" fmla="*/ 672 w 672"/>
                      <a:gd name="T87" fmla="*/ 424 h 42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72" h="424">
                        <a:moveTo>
                          <a:pt x="672" y="216"/>
                        </a:moveTo>
                        <a:lnTo>
                          <a:pt x="664" y="256"/>
                        </a:lnTo>
                        <a:lnTo>
                          <a:pt x="648" y="296"/>
                        </a:lnTo>
                        <a:lnTo>
                          <a:pt x="616" y="328"/>
                        </a:lnTo>
                        <a:lnTo>
                          <a:pt x="576" y="360"/>
                        </a:lnTo>
                        <a:lnTo>
                          <a:pt x="464" y="408"/>
                        </a:lnTo>
                        <a:lnTo>
                          <a:pt x="336" y="424"/>
                        </a:lnTo>
                        <a:lnTo>
                          <a:pt x="208" y="408"/>
                        </a:lnTo>
                        <a:lnTo>
                          <a:pt x="96" y="360"/>
                        </a:lnTo>
                        <a:lnTo>
                          <a:pt x="56" y="328"/>
                        </a:lnTo>
                        <a:lnTo>
                          <a:pt x="24" y="296"/>
                        </a:lnTo>
                        <a:lnTo>
                          <a:pt x="8" y="256"/>
                        </a:lnTo>
                        <a:lnTo>
                          <a:pt x="0" y="216"/>
                        </a:lnTo>
                        <a:lnTo>
                          <a:pt x="8" y="168"/>
                        </a:lnTo>
                        <a:lnTo>
                          <a:pt x="24" y="128"/>
                        </a:lnTo>
                        <a:lnTo>
                          <a:pt x="56" y="96"/>
                        </a:lnTo>
                        <a:lnTo>
                          <a:pt x="96" y="64"/>
                        </a:lnTo>
                        <a:lnTo>
                          <a:pt x="208" y="16"/>
                        </a:lnTo>
                        <a:lnTo>
                          <a:pt x="336" y="0"/>
                        </a:lnTo>
                        <a:lnTo>
                          <a:pt x="464" y="16"/>
                        </a:lnTo>
                        <a:lnTo>
                          <a:pt x="576" y="64"/>
                        </a:lnTo>
                        <a:lnTo>
                          <a:pt x="616" y="96"/>
                        </a:lnTo>
                        <a:lnTo>
                          <a:pt x="648" y="128"/>
                        </a:lnTo>
                        <a:lnTo>
                          <a:pt x="664" y="168"/>
                        </a:lnTo>
                        <a:lnTo>
                          <a:pt x="672" y="216"/>
                        </a:lnTo>
                        <a:close/>
                      </a:path>
                    </a:pathLst>
                  </a:custGeom>
                  <a:gradFill rotWithShape="0">
                    <a:gsLst>
                      <a:gs pos="0">
                        <a:srgbClr val="B3B3B3"/>
                      </a:gs>
                      <a:gs pos="100000">
                        <a:srgbClr val="808080"/>
                      </a:gs>
                    </a:gsLst>
                    <a:path path="rect">
                      <a:fillToRect l="50000" t="50000" r="50000" b="50000"/>
                    </a:path>
                  </a:gradFill>
                  <a:ln w="3175">
                    <a:solidFill>
                      <a:srgbClr val="808080"/>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nvGrpSpPr>
                  <p:cNvPr id="36941" name="Group 342"/>
                  <p:cNvGrpSpPr>
                    <a:grpSpLocks/>
                  </p:cNvGrpSpPr>
                  <p:nvPr/>
                </p:nvGrpSpPr>
                <p:grpSpPr bwMode="auto">
                  <a:xfrm>
                    <a:off x="632" y="1338"/>
                    <a:ext cx="352" cy="248"/>
                    <a:chOff x="636" y="2320"/>
                    <a:chExt cx="352" cy="248"/>
                  </a:xfrm>
                </p:grpSpPr>
                <p:sp>
                  <p:nvSpPr>
                    <p:cNvPr id="37183" name="Freeform 343"/>
                    <p:cNvSpPr>
                      <a:spLocks/>
                    </p:cNvSpPr>
                    <p:nvPr/>
                  </p:nvSpPr>
                  <p:spPr bwMode="auto">
                    <a:xfrm>
                      <a:off x="788" y="2424"/>
                      <a:ext cx="32" cy="16"/>
                    </a:xfrm>
                    <a:custGeom>
                      <a:avLst/>
                      <a:gdLst>
                        <a:gd name="T0" fmla="*/ 32 w 32"/>
                        <a:gd name="T1" fmla="*/ 8 h 16"/>
                        <a:gd name="T2" fmla="*/ 32 w 32"/>
                        <a:gd name="T3" fmla="*/ 16 h 16"/>
                        <a:gd name="T4" fmla="*/ 16 w 32"/>
                        <a:gd name="T5" fmla="*/ 16 h 16"/>
                        <a:gd name="T6" fmla="*/ 16 w 32"/>
                        <a:gd name="T7" fmla="*/ 16 h 16"/>
                        <a:gd name="T8" fmla="*/ 8 w 32"/>
                        <a:gd name="T9" fmla="*/ 16 h 16"/>
                        <a:gd name="T10" fmla="*/ 0 w 32"/>
                        <a:gd name="T11" fmla="*/ 8 h 16"/>
                        <a:gd name="T12" fmla="*/ 0 w 32"/>
                        <a:gd name="T13" fmla="*/ 8 h 16"/>
                        <a:gd name="T14" fmla="*/ 8 w 32"/>
                        <a:gd name="T15" fmla="*/ 0 h 16"/>
                        <a:gd name="T16" fmla="*/ 16 w 32"/>
                        <a:gd name="T17" fmla="*/ 0 h 16"/>
                        <a:gd name="T18" fmla="*/ 16 w 32"/>
                        <a:gd name="T19" fmla="*/ 0 h 16"/>
                        <a:gd name="T20" fmla="*/ 32 w 32"/>
                        <a:gd name="T21" fmla="*/ 0 h 16"/>
                        <a:gd name="T22" fmla="*/ 32 w 32"/>
                        <a:gd name="T23" fmla="*/ 8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16"/>
                        <a:gd name="T38" fmla="*/ 32 w 32"/>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16">
                          <a:moveTo>
                            <a:pt x="32" y="8"/>
                          </a:moveTo>
                          <a:lnTo>
                            <a:pt x="32" y="16"/>
                          </a:lnTo>
                          <a:lnTo>
                            <a:pt x="16" y="16"/>
                          </a:lnTo>
                          <a:lnTo>
                            <a:pt x="8" y="16"/>
                          </a:lnTo>
                          <a:lnTo>
                            <a:pt x="0" y="8"/>
                          </a:lnTo>
                          <a:lnTo>
                            <a:pt x="8" y="0"/>
                          </a:lnTo>
                          <a:lnTo>
                            <a:pt x="16" y="0"/>
                          </a:lnTo>
                          <a:lnTo>
                            <a:pt x="32" y="0"/>
                          </a:lnTo>
                          <a:lnTo>
                            <a:pt x="32"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84" name="Freeform 344"/>
                    <p:cNvSpPr>
                      <a:spLocks/>
                    </p:cNvSpPr>
                    <p:nvPr/>
                  </p:nvSpPr>
                  <p:spPr bwMode="auto">
                    <a:xfrm>
                      <a:off x="924" y="2416"/>
                      <a:ext cx="64" cy="24"/>
                    </a:xfrm>
                    <a:custGeom>
                      <a:avLst/>
                      <a:gdLst>
                        <a:gd name="T0" fmla="*/ 64 w 64"/>
                        <a:gd name="T1" fmla="*/ 16 h 24"/>
                        <a:gd name="T2" fmla="*/ 56 w 64"/>
                        <a:gd name="T3" fmla="*/ 24 h 24"/>
                        <a:gd name="T4" fmla="*/ 32 w 64"/>
                        <a:gd name="T5" fmla="*/ 24 h 24"/>
                        <a:gd name="T6" fmla="*/ 32 w 64"/>
                        <a:gd name="T7" fmla="*/ 24 h 24"/>
                        <a:gd name="T8" fmla="*/ 16 w 64"/>
                        <a:gd name="T9" fmla="*/ 24 h 24"/>
                        <a:gd name="T10" fmla="*/ 0 w 64"/>
                        <a:gd name="T11" fmla="*/ 16 h 24"/>
                        <a:gd name="T12" fmla="*/ 0 w 64"/>
                        <a:gd name="T13" fmla="*/ 16 h 24"/>
                        <a:gd name="T14" fmla="*/ 16 w 64"/>
                        <a:gd name="T15" fmla="*/ 8 h 24"/>
                        <a:gd name="T16" fmla="*/ 32 w 64"/>
                        <a:gd name="T17" fmla="*/ 0 h 24"/>
                        <a:gd name="T18" fmla="*/ 32 w 64"/>
                        <a:gd name="T19" fmla="*/ 0 h 24"/>
                        <a:gd name="T20" fmla="*/ 56 w 64"/>
                        <a:gd name="T21" fmla="*/ 8 h 24"/>
                        <a:gd name="T22" fmla="*/ 64 w 64"/>
                        <a:gd name="T23" fmla="*/ 16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
                        <a:gd name="T37" fmla="*/ 0 h 24"/>
                        <a:gd name="T38" fmla="*/ 64 w 64"/>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 h="24">
                          <a:moveTo>
                            <a:pt x="64" y="16"/>
                          </a:moveTo>
                          <a:lnTo>
                            <a:pt x="56" y="24"/>
                          </a:lnTo>
                          <a:lnTo>
                            <a:pt x="32" y="24"/>
                          </a:lnTo>
                          <a:lnTo>
                            <a:pt x="16" y="24"/>
                          </a:lnTo>
                          <a:lnTo>
                            <a:pt x="0" y="16"/>
                          </a:lnTo>
                          <a:lnTo>
                            <a:pt x="16" y="8"/>
                          </a:lnTo>
                          <a:lnTo>
                            <a:pt x="32" y="0"/>
                          </a:lnTo>
                          <a:lnTo>
                            <a:pt x="56" y="8"/>
                          </a:lnTo>
                          <a:lnTo>
                            <a:pt x="64"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85" name="Freeform 345"/>
                    <p:cNvSpPr>
                      <a:spLocks/>
                    </p:cNvSpPr>
                    <p:nvPr/>
                  </p:nvSpPr>
                  <p:spPr bwMode="auto">
                    <a:xfrm>
                      <a:off x="908" y="2512"/>
                      <a:ext cx="40" cy="32"/>
                    </a:xfrm>
                    <a:custGeom>
                      <a:avLst/>
                      <a:gdLst>
                        <a:gd name="T0" fmla="*/ 40 w 40"/>
                        <a:gd name="T1" fmla="*/ 32 h 32"/>
                        <a:gd name="T2" fmla="*/ 24 w 40"/>
                        <a:gd name="T3" fmla="*/ 32 h 32"/>
                        <a:gd name="T4" fmla="*/ 8 w 40"/>
                        <a:gd name="T5" fmla="*/ 24 h 32"/>
                        <a:gd name="T6" fmla="*/ 8 w 40"/>
                        <a:gd name="T7" fmla="*/ 24 h 32"/>
                        <a:gd name="T8" fmla="*/ 0 w 40"/>
                        <a:gd name="T9" fmla="*/ 8 h 32"/>
                        <a:gd name="T10" fmla="*/ 0 w 40"/>
                        <a:gd name="T11" fmla="*/ 0 h 32"/>
                        <a:gd name="T12" fmla="*/ 0 w 40"/>
                        <a:gd name="T13" fmla="*/ 0 h 32"/>
                        <a:gd name="T14" fmla="*/ 16 w 40"/>
                        <a:gd name="T15" fmla="*/ 0 h 32"/>
                        <a:gd name="T16" fmla="*/ 32 w 40"/>
                        <a:gd name="T17" fmla="*/ 8 h 32"/>
                        <a:gd name="T18" fmla="*/ 32 w 40"/>
                        <a:gd name="T19" fmla="*/ 8 h 32"/>
                        <a:gd name="T20" fmla="*/ 40 w 40"/>
                        <a:gd name="T21" fmla="*/ 24 h 32"/>
                        <a:gd name="T22" fmla="*/ 40 w 40"/>
                        <a:gd name="T23" fmla="*/ 32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32"/>
                        <a:gd name="T38" fmla="*/ 40 w 40"/>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32">
                          <a:moveTo>
                            <a:pt x="40" y="32"/>
                          </a:moveTo>
                          <a:lnTo>
                            <a:pt x="24" y="32"/>
                          </a:lnTo>
                          <a:lnTo>
                            <a:pt x="8" y="24"/>
                          </a:lnTo>
                          <a:lnTo>
                            <a:pt x="0" y="8"/>
                          </a:lnTo>
                          <a:lnTo>
                            <a:pt x="0" y="0"/>
                          </a:lnTo>
                          <a:lnTo>
                            <a:pt x="16" y="0"/>
                          </a:lnTo>
                          <a:lnTo>
                            <a:pt x="32" y="8"/>
                          </a:lnTo>
                          <a:lnTo>
                            <a:pt x="40" y="24"/>
                          </a:lnTo>
                          <a:lnTo>
                            <a:pt x="40" y="3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86" name="Freeform 346"/>
                    <p:cNvSpPr>
                      <a:spLocks/>
                    </p:cNvSpPr>
                    <p:nvPr/>
                  </p:nvSpPr>
                  <p:spPr bwMode="auto">
                    <a:xfrm>
                      <a:off x="780" y="2328"/>
                      <a:ext cx="32" cy="48"/>
                    </a:xfrm>
                    <a:custGeom>
                      <a:avLst/>
                      <a:gdLst>
                        <a:gd name="T0" fmla="*/ 16 w 32"/>
                        <a:gd name="T1" fmla="*/ 48 h 48"/>
                        <a:gd name="T2" fmla="*/ 8 w 32"/>
                        <a:gd name="T3" fmla="*/ 48 h 48"/>
                        <a:gd name="T4" fmla="*/ 0 w 32"/>
                        <a:gd name="T5" fmla="*/ 24 h 48"/>
                        <a:gd name="T6" fmla="*/ 0 w 32"/>
                        <a:gd name="T7" fmla="*/ 24 h 48"/>
                        <a:gd name="T8" fmla="*/ 8 w 32"/>
                        <a:gd name="T9" fmla="*/ 8 h 48"/>
                        <a:gd name="T10" fmla="*/ 16 w 32"/>
                        <a:gd name="T11" fmla="*/ 0 h 48"/>
                        <a:gd name="T12" fmla="*/ 16 w 32"/>
                        <a:gd name="T13" fmla="*/ 0 h 48"/>
                        <a:gd name="T14" fmla="*/ 24 w 32"/>
                        <a:gd name="T15" fmla="*/ 8 h 48"/>
                        <a:gd name="T16" fmla="*/ 32 w 32"/>
                        <a:gd name="T17" fmla="*/ 24 h 48"/>
                        <a:gd name="T18" fmla="*/ 32 w 32"/>
                        <a:gd name="T19" fmla="*/ 24 h 48"/>
                        <a:gd name="T20" fmla="*/ 24 w 32"/>
                        <a:gd name="T21" fmla="*/ 48 h 48"/>
                        <a:gd name="T22" fmla="*/ 16 w 32"/>
                        <a:gd name="T23" fmla="*/ 4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48"/>
                        <a:gd name="T38" fmla="*/ 32 w 32"/>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48">
                          <a:moveTo>
                            <a:pt x="16" y="48"/>
                          </a:moveTo>
                          <a:lnTo>
                            <a:pt x="8" y="48"/>
                          </a:lnTo>
                          <a:lnTo>
                            <a:pt x="0" y="24"/>
                          </a:lnTo>
                          <a:lnTo>
                            <a:pt x="8" y="8"/>
                          </a:lnTo>
                          <a:lnTo>
                            <a:pt x="16" y="0"/>
                          </a:lnTo>
                          <a:lnTo>
                            <a:pt x="24" y="8"/>
                          </a:lnTo>
                          <a:lnTo>
                            <a:pt x="32" y="24"/>
                          </a:lnTo>
                          <a:lnTo>
                            <a:pt x="24" y="48"/>
                          </a:lnTo>
                          <a:lnTo>
                            <a:pt x="16"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87" name="Freeform 347"/>
                    <p:cNvSpPr>
                      <a:spLocks/>
                    </p:cNvSpPr>
                    <p:nvPr/>
                  </p:nvSpPr>
                  <p:spPr bwMode="auto">
                    <a:xfrm>
                      <a:off x="676" y="2432"/>
                      <a:ext cx="64" cy="24"/>
                    </a:xfrm>
                    <a:custGeom>
                      <a:avLst/>
                      <a:gdLst>
                        <a:gd name="T0" fmla="*/ 64 w 64"/>
                        <a:gd name="T1" fmla="*/ 16 h 24"/>
                        <a:gd name="T2" fmla="*/ 56 w 64"/>
                        <a:gd name="T3" fmla="*/ 24 h 24"/>
                        <a:gd name="T4" fmla="*/ 32 w 64"/>
                        <a:gd name="T5" fmla="*/ 24 h 24"/>
                        <a:gd name="T6" fmla="*/ 32 w 64"/>
                        <a:gd name="T7" fmla="*/ 24 h 24"/>
                        <a:gd name="T8" fmla="*/ 8 w 64"/>
                        <a:gd name="T9" fmla="*/ 24 h 24"/>
                        <a:gd name="T10" fmla="*/ 0 w 64"/>
                        <a:gd name="T11" fmla="*/ 16 h 24"/>
                        <a:gd name="T12" fmla="*/ 0 w 64"/>
                        <a:gd name="T13" fmla="*/ 16 h 24"/>
                        <a:gd name="T14" fmla="*/ 8 w 64"/>
                        <a:gd name="T15" fmla="*/ 8 h 24"/>
                        <a:gd name="T16" fmla="*/ 32 w 64"/>
                        <a:gd name="T17" fmla="*/ 0 h 24"/>
                        <a:gd name="T18" fmla="*/ 32 w 64"/>
                        <a:gd name="T19" fmla="*/ 0 h 24"/>
                        <a:gd name="T20" fmla="*/ 56 w 64"/>
                        <a:gd name="T21" fmla="*/ 8 h 24"/>
                        <a:gd name="T22" fmla="*/ 64 w 64"/>
                        <a:gd name="T23" fmla="*/ 16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
                        <a:gd name="T37" fmla="*/ 0 h 24"/>
                        <a:gd name="T38" fmla="*/ 64 w 64"/>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 h="24">
                          <a:moveTo>
                            <a:pt x="64" y="16"/>
                          </a:moveTo>
                          <a:lnTo>
                            <a:pt x="56" y="24"/>
                          </a:lnTo>
                          <a:lnTo>
                            <a:pt x="32" y="24"/>
                          </a:lnTo>
                          <a:lnTo>
                            <a:pt x="8" y="24"/>
                          </a:lnTo>
                          <a:lnTo>
                            <a:pt x="0" y="16"/>
                          </a:lnTo>
                          <a:lnTo>
                            <a:pt x="8" y="8"/>
                          </a:lnTo>
                          <a:lnTo>
                            <a:pt x="32" y="0"/>
                          </a:lnTo>
                          <a:lnTo>
                            <a:pt x="56" y="8"/>
                          </a:lnTo>
                          <a:lnTo>
                            <a:pt x="64"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88" name="Freeform 348"/>
                    <p:cNvSpPr>
                      <a:spLocks/>
                    </p:cNvSpPr>
                    <p:nvPr/>
                  </p:nvSpPr>
                  <p:spPr bwMode="auto">
                    <a:xfrm>
                      <a:off x="788" y="2520"/>
                      <a:ext cx="32" cy="48"/>
                    </a:xfrm>
                    <a:custGeom>
                      <a:avLst/>
                      <a:gdLst>
                        <a:gd name="T0" fmla="*/ 16 w 32"/>
                        <a:gd name="T1" fmla="*/ 48 h 48"/>
                        <a:gd name="T2" fmla="*/ 8 w 32"/>
                        <a:gd name="T3" fmla="*/ 40 h 48"/>
                        <a:gd name="T4" fmla="*/ 0 w 32"/>
                        <a:gd name="T5" fmla="*/ 24 h 48"/>
                        <a:gd name="T6" fmla="*/ 0 w 32"/>
                        <a:gd name="T7" fmla="*/ 24 h 48"/>
                        <a:gd name="T8" fmla="*/ 8 w 32"/>
                        <a:gd name="T9" fmla="*/ 8 h 48"/>
                        <a:gd name="T10" fmla="*/ 16 w 32"/>
                        <a:gd name="T11" fmla="*/ 0 h 48"/>
                        <a:gd name="T12" fmla="*/ 16 w 32"/>
                        <a:gd name="T13" fmla="*/ 0 h 48"/>
                        <a:gd name="T14" fmla="*/ 32 w 32"/>
                        <a:gd name="T15" fmla="*/ 8 h 48"/>
                        <a:gd name="T16" fmla="*/ 32 w 32"/>
                        <a:gd name="T17" fmla="*/ 24 h 48"/>
                        <a:gd name="T18" fmla="*/ 32 w 32"/>
                        <a:gd name="T19" fmla="*/ 24 h 48"/>
                        <a:gd name="T20" fmla="*/ 32 w 32"/>
                        <a:gd name="T21" fmla="*/ 40 h 48"/>
                        <a:gd name="T22" fmla="*/ 16 w 32"/>
                        <a:gd name="T23" fmla="*/ 4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48"/>
                        <a:gd name="T38" fmla="*/ 32 w 32"/>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48">
                          <a:moveTo>
                            <a:pt x="16" y="48"/>
                          </a:moveTo>
                          <a:lnTo>
                            <a:pt x="8" y="40"/>
                          </a:lnTo>
                          <a:lnTo>
                            <a:pt x="0" y="24"/>
                          </a:lnTo>
                          <a:lnTo>
                            <a:pt x="8" y="8"/>
                          </a:lnTo>
                          <a:lnTo>
                            <a:pt x="16" y="0"/>
                          </a:lnTo>
                          <a:lnTo>
                            <a:pt x="32" y="8"/>
                          </a:lnTo>
                          <a:lnTo>
                            <a:pt x="32" y="24"/>
                          </a:lnTo>
                          <a:lnTo>
                            <a:pt x="32" y="40"/>
                          </a:lnTo>
                          <a:lnTo>
                            <a:pt x="16"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89" name="Freeform 349"/>
                    <p:cNvSpPr>
                      <a:spLocks/>
                    </p:cNvSpPr>
                    <p:nvPr/>
                  </p:nvSpPr>
                  <p:spPr bwMode="auto">
                    <a:xfrm>
                      <a:off x="660" y="2352"/>
                      <a:ext cx="48" cy="40"/>
                    </a:xfrm>
                    <a:custGeom>
                      <a:avLst/>
                      <a:gdLst>
                        <a:gd name="T0" fmla="*/ 48 w 48"/>
                        <a:gd name="T1" fmla="*/ 32 h 40"/>
                        <a:gd name="T2" fmla="*/ 32 w 48"/>
                        <a:gd name="T3" fmla="*/ 40 h 40"/>
                        <a:gd name="T4" fmla="*/ 16 w 48"/>
                        <a:gd name="T5" fmla="*/ 24 h 40"/>
                        <a:gd name="T6" fmla="*/ 16 w 48"/>
                        <a:gd name="T7" fmla="*/ 24 h 40"/>
                        <a:gd name="T8" fmla="*/ 0 w 48"/>
                        <a:gd name="T9" fmla="*/ 16 h 40"/>
                        <a:gd name="T10" fmla="*/ 0 w 48"/>
                        <a:gd name="T11" fmla="*/ 0 h 40"/>
                        <a:gd name="T12" fmla="*/ 0 w 48"/>
                        <a:gd name="T13" fmla="*/ 0 h 40"/>
                        <a:gd name="T14" fmla="*/ 16 w 48"/>
                        <a:gd name="T15" fmla="*/ 0 h 40"/>
                        <a:gd name="T16" fmla="*/ 32 w 48"/>
                        <a:gd name="T17" fmla="*/ 8 h 40"/>
                        <a:gd name="T18" fmla="*/ 32 w 48"/>
                        <a:gd name="T19" fmla="*/ 8 h 40"/>
                        <a:gd name="T20" fmla="*/ 48 w 48"/>
                        <a:gd name="T21" fmla="*/ 24 h 40"/>
                        <a:gd name="T22" fmla="*/ 48 w 48"/>
                        <a:gd name="T23" fmla="*/ 32 h 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0"/>
                        <a:gd name="T38" fmla="*/ 48 w 48"/>
                        <a:gd name="T39" fmla="*/ 40 h 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0">
                          <a:moveTo>
                            <a:pt x="48" y="32"/>
                          </a:moveTo>
                          <a:lnTo>
                            <a:pt x="32" y="40"/>
                          </a:lnTo>
                          <a:lnTo>
                            <a:pt x="16" y="24"/>
                          </a:lnTo>
                          <a:lnTo>
                            <a:pt x="0" y="16"/>
                          </a:lnTo>
                          <a:lnTo>
                            <a:pt x="0" y="0"/>
                          </a:lnTo>
                          <a:lnTo>
                            <a:pt x="16" y="0"/>
                          </a:lnTo>
                          <a:lnTo>
                            <a:pt x="32" y="8"/>
                          </a:lnTo>
                          <a:lnTo>
                            <a:pt x="48" y="24"/>
                          </a:lnTo>
                          <a:lnTo>
                            <a:pt x="48" y="3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90" name="Freeform 350"/>
                    <p:cNvSpPr>
                      <a:spLocks/>
                    </p:cNvSpPr>
                    <p:nvPr/>
                  </p:nvSpPr>
                  <p:spPr bwMode="auto">
                    <a:xfrm>
                      <a:off x="892" y="2344"/>
                      <a:ext cx="48" cy="32"/>
                    </a:xfrm>
                    <a:custGeom>
                      <a:avLst/>
                      <a:gdLst>
                        <a:gd name="T0" fmla="*/ 0 w 48"/>
                        <a:gd name="T1" fmla="*/ 32 h 32"/>
                        <a:gd name="T2" fmla="*/ 0 w 48"/>
                        <a:gd name="T3" fmla="*/ 24 h 32"/>
                        <a:gd name="T4" fmla="*/ 8 w 48"/>
                        <a:gd name="T5" fmla="*/ 8 h 32"/>
                        <a:gd name="T6" fmla="*/ 8 w 48"/>
                        <a:gd name="T7" fmla="*/ 8 h 32"/>
                        <a:gd name="T8" fmla="*/ 32 w 48"/>
                        <a:gd name="T9" fmla="*/ 0 h 32"/>
                        <a:gd name="T10" fmla="*/ 48 w 48"/>
                        <a:gd name="T11" fmla="*/ 0 h 32"/>
                        <a:gd name="T12" fmla="*/ 48 w 48"/>
                        <a:gd name="T13" fmla="*/ 0 h 32"/>
                        <a:gd name="T14" fmla="*/ 48 w 48"/>
                        <a:gd name="T15" fmla="*/ 8 h 32"/>
                        <a:gd name="T16" fmla="*/ 32 w 48"/>
                        <a:gd name="T17" fmla="*/ 24 h 32"/>
                        <a:gd name="T18" fmla="*/ 32 w 48"/>
                        <a:gd name="T19" fmla="*/ 24 h 32"/>
                        <a:gd name="T20" fmla="*/ 16 w 48"/>
                        <a:gd name="T21" fmla="*/ 32 h 32"/>
                        <a:gd name="T22" fmla="*/ 0 w 48"/>
                        <a:gd name="T23" fmla="*/ 32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32"/>
                        <a:gd name="T38" fmla="*/ 48 w 48"/>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32">
                          <a:moveTo>
                            <a:pt x="0" y="32"/>
                          </a:moveTo>
                          <a:lnTo>
                            <a:pt x="0" y="24"/>
                          </a:lnTo>
                          <a:lnTo>
                            <a:pt x="8" y="8"/>
                          </a:lnTo>
                          <a:lnTo>
                            <a:pt x="32" y="0"/>
                          </a:lnTo>
                          <a:lnTo>
                            <a:pt x="48" y="0"/>
                          </a:lnTo>
                          <a:lnTo>
                            <a:pt x="48" y="8"/>
                          </a:lnTo>
                          <a:lnTo>
                            <a:pt x="32" y="24"/>
                          </a:lnTo>
                          <a:lnTo>
                            <a:pt x="16" y="32"/>
                          </a:lnTo>
                          <a:lnTo>
                            <a:pt x="0" y="3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91" name="Freeform 351"/>
                    <p:cNvSpPr>
                      <a:spLocks/>
                    </p:cNvSpPr>
                    <p:nvPr/>
                  </p:nvSpPr>
                  <p:spPr bwMode="auto">
                    <a:xfrm>
                      <a:off x="876" y="2400"/>
                      <a:ext cx="48" cy="24"/>
                    </a:xfrm>
                    <a:custGeom>
                      <a:avLst/>
                      <a:gdLst>
                        <a:gd name="T0" fmla="*/ 0 w 48"/>
                        <a:gd name="T1" fmla="*/ 24 h 24"/>
                        <a:gd name="T2" fmla="*/ 0 w 48"/>
                        <a:gd name="T3" fmla="*/ 8 h 24"/>
                        <a:gd name="T4" fmla="*/ 16 w 48"/>
                        <a:gd name="T5" fmla="*/ 0 h 24"/>
                        <a:gd name="T6" fmla="*/ 16 w 48"/>
                        <a:gd name="T7" fmla="*/ 0 h 24"/>
                        <a:gd name="T8" fmla="*/ 32 w 48"/>
                        <a:gd name="T9" fmla="*/ 0 h 24"/>
                        <a:gd name="T10" fmla="*/ 48 w 48"/>
                        <a:gd name="T11" fmla="*/ 8 h 24"/>
                        <a:gd name="T12" fmla="*/ 48 w 48"/>
                        <a:gd name="T13" fmla="*/ 8 h 24"/>
                        <a:gd name="T14" fmla="*/ 48 w 48"/>
                        <a:gd name="T15" fmla="*/ 16 h 24"/>
                        <a:gd name="T16" fmla="*/ 32 w 48"/>
                        <a:gd name="T17" fmla="*/ 24 h 24"/>
                        <a:gd name="T18" fmla="*/ 32 w 48"/>
                        <a:gd name="T19" fmla="*/ 24 h 24"/>
                        <a:gd name="T20" fmla="*/ 8 w 48"/>
                        <a:gd name="T21" fmla="*/ 24 h 24"/>
                        <a:gd name="T22" fmla="*/ 0 w 48"/>
                        <a:gd name="T23" fmla="*/ 24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24"/>
                        <a:gd name="T38" fmla="*/ 48 w 48"/>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24">
                          <a:moveTo>
                            <a:pt x="0" y="24"/>
                          </a:moveTo>
                          <a:lnTo>
                            <a:pt x="0" y="8"/>
                          </a:lnTo>
                          <a:lnTo>
                            <a:pt x="16" y="0"/>
                          </a:lnTo>
                          <a:lnTo>
                            <a:pt x="32" y="0"/>
                          </a:lnTo>
                          <a:lnTo>
                            <a:pt x="48" y="8"/>
                          </a:lnTo>
                          <a:lnTo>
                            <a:pt x="48" y="16"/>
                          </a:lnTo>
                          <a:lnTo>
                            <a:pt x="32" y="24"/>
                          </a:lnTo>
                          <a:lnTo>
                            <a:pt x="8" y="24"/>
                          </a:lnTo>
                          <a:lnTo>
                            <a:pt x="0" y="24"/>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92" name="Freeform 352"/>
                    <p:cNvSpPr>
                      <a:spLocks/>
                    </p:cNvSpPr>
                    <p:nvPr/>
                  </p:nvSpPr>
                  <p:spPr bwMode="auto">
                    <a:xfrm>
                      <a:off x="660" y="2480"/>
                      <a:ext cx="48" cy="24"/>
                    </a:xfrm>
                    <a:custGeom>
                      <a:avLst/>
                      <a:gdLst>
                        <a:gd name="T0" fmla="*/ 0 w 48"/>
                        <a:gd name="T1" fmla="*/ 16 h 24"/>
                        <a:gd name="T2" fmla="*/ 0 w 48"/>
                        <a:gd name="T3" fmla="*/ 8 h 24"/>
                        <a:gd name="T4" fmla="*/ 16 w 48"/>
                        <a:gd name="T5" fmla="*/ 0 h 24"/>
                        <a:gd name="T6" fmla="*/ 16 w 48"/>
                        <a:gd name="T7" fmla="*/ 0 h 24"/>
                        <a:gd name="T8" fmla="*/ 40 w 48"/>
                        <a:gd name="T9" fmla="*/ 0 h 24"/>
                        <a:gd name="T10" fmla="*/ 48 w 48"/>
                        <a:gd name="T11" fmla="*/ 0 h 24"/>
                        <a:gd name="T12" fmla="*/ 48 w 48"/>
                        <a:gd name="T13" fmla="*/ 0 h 24"/>
                        <a:gd name="T14" fmla="*/ 48 w 48"/>
                        <a:gd name="T15" fmla="*/ 16 h 24"/>
                        <a:gd name="T16" fmla="*/ 32 w 48"/>
                        <a:gd name="T17" fmla="*/ 24 h 24"/>
                        <a:gd name="T18" fmla="*/ 32 w 48"/>
                        <a:gd name="T19" fmla="*/ 24 h 24"/>
                        <a:gd name="T20" fmla="*/ 8 w 48"/>
                        <a:gd name="T21" fmla="*/ 24 h 24"/>
                        <a:gd name="T22" fmla="*/ 0 w 48"/>
                        <a:gd name="T23" fmla="*/ 16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24"/>
                        <a:gd name="T38" fmla="*/ 48 w 48"/>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24">
                          <a:moveTo>
                            <a:pt x="0" y="16"/>
                          </a:moveTo>
                          <a:lnTo>
                            <a:pt x="0" y="8"/>
                          </a:lnTo>
                          <a:lnTo>
                            <a:pt x="16" y="0"/>
                          </a:lnTo>
                          <a:lnTo>
                            <a:pt x="40" y="0"/>
                          </a:lnTo>
                          <a:lnTo>
                            <a:pt x="48" y="0"/>
                          </a:lnTo>
                          <a:lnTo>
                            <a:pt x="48" y="16"/>
                          </a:lnTo>
                          <a:lnTo>
                            <a:pt x="32" y="24"/>
                          </a:lnTo>
                          <a:lnTo>
                            <a:pt x="8" y="24"/>
                          </a:lnTo>
                          <a:lnTo>
                            <a:pt x="0"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93" name="Freeform 353"/>
                    <p:cNvSpPr>
                      <a:spLocks/>
                    </p:cNvSpPr>
                    <p:nvPr/>
                  </p:nvSpPr>
                  <p:spPr bwMode="auto">
                    <a:xfrm>
                      <a:off x="732" y="2456"/>
                      <a:ext cx="48" cy="40"/>
                    </a:xfrm>
                    <a:custGeom>
                      <a:avLst/>
                      <a:gdLst>
                        <a:gd name="T0" fmla="*/ 8 w 48"/>
                        <a:gd name="T1" fmla="*/ 40 h 40"/>
                        <a:gd name="T2" fmla="*/ 0 w 48"/>
                        <a:gd name="T3" fmla="*/ 24 h 40"/>
                        <a:gd name="T4" fmla="*/ 16 w 48"/>
                        <a:gd name="T5" fmla="*/ 16 h 40"/>
                        <a:gd name="T6" fmla="*/ 16 w 48"/>
                        <a:gd name="T7" fmla="*/ 16 h 40"/>
                        <a:gd name="T8" fmla="*/ 32 w 48"/>
                        <a:gd name="T9" fmla="*/ 0 h 40"/>
                        <a:gd name="T10" fmla="*/ 48 w 48"/>
                        <a:gd name="T11" fmla="*/ 8 h 40"/>
                        <a:gd name="T12" fmla="*/ 48 w 48"/>
                        <a:gd name="T13" fmla="*/ 8 h 40"/>
                        <a:gd name="T14" fmla="*/ 48 w 48"/>
                        <a:gd name="T15" fmla="*/ 16 h 40"/>
                        <a:gd name="T16" fmla="*/ 40 w 48"/>
                        <a:gd name="T17" fmla="*/ 32 h 40"/>
                        <a:gd name="T18" fmla="*/ 40 w 48"/>
                        <a:gd name="T19" fmla="*/ 32 h 40"/>
                        <a:gd name="T20" fmla="*/ 16 w 48"/>
                        <a:gd name="T21" fmla="*/ 40 h 40"/>
                        <a:gd name="T22" fmla="*/ 8 w 48"/>
                        <a:gd name="T23" fmla="*/ 40 h 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0"/>
                        <a:gd name="T38" fmla="*/ 48 w 48"/>
                        <a:gd name="T39" fmla="*/ 40 h 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0">
                          <a:moveTo>
                            <a:pt x="8" y="40"/>
                          </a:moveTo>
                          <a:lnTo>
                            <a:pt x="0" y="24"/>
                          </a:lnTo>
                          <a:lnTo>
                            <a:pt x="16" y="16"/>
                          </a:lnTo>
                          <a:lnTo>
                            <a:pt x="32" y="0"/>
                          </a:lnTo>
                          <a:lnTo>
                            <a:pt x="48" y="8"/>
                          </a:lnTo>
                          <a:lnTo>
                            <a:pt x="48" y="16"/>
                          </a:lnTo>
                          <a:lnTo>
                            <a:pt x="40" y="32"/>
                          </a:lnTo>
                          <a:lnTo>
                            <a:pt x="16" y="40"/>
                          </a:lnTo>
                          <a:lnTo>
                            <a:pt x="8" y="4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94" name="Freeform 354"/>
                    <p:cNvSpPr>
                      <a:spLocks/>
                    </p:cNvSpPr>
                    <p:nvPr/>
                  </p:nvSpPr>
                  <p:spPr bwMode="auto">
                    <a:xfrm>
                      <a:off x="924" y="2472"/>
                      <a:ext cx="56" cy="32"/>
                    </a:xfrm>
                    <a:custGeom>
                      <a:avLst/>
                      <a:gdLst>
                        <a:gd name="T0" fmla="*/ 0 w 56"/>
                        <a:gd name="T1" fmla="*/ 8 h 32"/>
                        <a:gd name="T2" fmla="*/ 16 w 56"/>
                        <a:gd name="T3" fmla="*/ 0 h 32"/>
                        <a:gd name="T4" fmla="*/ 32 w 56"/>
                        <a:gd name="T5" fmla="*/ 8 h 32"/>
                        <a:gd name="T6" fmla="*/ 32 w 56"/>
                        <a:gd name="T7" fmla="*/ 8 h 32"/>
                        <a:gd name="T8" fmla="*/ 56 w 56"/>
                        <a:gd name="T9" fmla="*/ 16 h 32"/>
                        <a:gd name="T10" fmla="*/ 56 w 56"/>
                        <a:gd name="T11" fmla="*/ 24 h 32"/>
                        <a:gd name="T12" fmla="*/ 56 w 56"/>
                        <a:gd name="T13" fmla="*/ 24 h 32"/>
                        <a:gd name="T14" fmla="*/ 48 w 56"/>
                        <a:gd name="T15" fmla="*/ 32 h 32"/>
                        <a:gd name="T16" fmla="*/ 24 w 56"/>
                        <a:gd name="T17" fmla="*/ 24 h 32"/>
                        <a:gd name="T18" fmla="*/ 24 w 56"/>
                        <a:gd name="T19" fmla="*/ 24 h 32"/>
                        <a:gd name="T20" fmla="*/ 0 w 56"/>
                        <a:gd name="T21" fmla="*/ 16 h 32"/>
                        <a:gd name="T22" fmla="*/ 0 w 56"/>
                        <a:gd name="T23" fmla="*/ 8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6"/>
                        <a:gd name="T37" fmla="*/ 0 h 32"/>
                        <a:gd name="T38" fmla="*/ 56 w 56"/>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6" h="32">
                          <a:moveTo>
                            <a:pt x="0" y="8"/>
                          </a:moveTo>
                          <a:lnTo>
                            <a:pt x="16" y="0"/>
                          </a:lnTo>
                          <a:lnTo>
                            <a:pt x="32" y="8"/>
                          </a:lnTo>
                          <a:lnTo>
                            <a:pt x="56" y="16"/>
                          </a:lnTo>
                          <a:lnTo>
                            <a:pt x="56" y="24"/>
                          </a:lnTo>
                          <a:lnTo>
                            <a:pt x="48" y="32"/>
                          </a:lnTo>
                          <a:lnTo>
                            <a:pt x="24" y="24"/>
                          </a:lnTo>
                          <a:lnTo>
                            <a:pt x="0"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95" name="Freeform 355"/>
                    <p:cNvSpPr>
                      <a:spLocks/>
                    </p:cNvSpPr>
                    <p:nvPr/>
                  </p:nvSpPr>
                  <p:spPr bwMode="auto">
                    <a:xfrm>
                      <a:off x="636" y="2392"/>
                      <a:ext cx="64" cy="32"/>
                    </a:xfrm>
                    <a:custGeom>
                      <a:avLst/>
                      <a:gdLst>
                        <a:gd name="T0" fmla="*/ 0 w 64"/>
                        <a:gd name="T1" fmla="*/ 8 h 32"/>
                        <a:gd name="T2" fmla="*/ 16 w 64"/>
                        <a:gd name="T3" fmla="*/ 0 h 32"/>
                        <a:gd name="T4" fmla="*/ 40 w 64"/>
                        <a:gd name="T5" fmla="*/ 8 h 32"/>
                        <a:gd name="T6" fmla="*/ 40 w 64"/>
                        <a:gd name="T7" fmla="*/ 8 h 32"/>
                        <a:gd name="T8" fmla="*/ 56 w 64"/>
                        <a:gd name="T9" fmla="*/ 16 h 32"/>
                        <a:gd name="T10" fmla="*/ 64 w 64"/>
                        <a:gd name="T11" fmla="*/ 24 h 32"/>
                        <a:gd name="T12" fmla="*/ 64 w 64"/>
                        <a:gd name="T13" fmla="*/ 24 h 32"/>
                        <a:gd name="T14" fmla="*/ 48 w 64"/>
                        <a:gd name="T15" fmla="*/ 32 h 32"/>
                        <a:gd name="T16" fmla="*/ 24 w 64"/>
                        <a:gd name="T17" fmla="*/ 32 h 32"/>
                        <a:gd name="T18" fmla="*/ 24 w 64"/>
                        <a:gd name="T19" fmla="*/ 32 h 32"/>
                        <a:gd name="T20" fmla="*/ 8 w 64"/>
                        <a:gd name="T21" fmla="*/ 16 h 32"/>
                        <a:gd name="T22" fmla="*/ 0 w 64"/>
                        <a:gd name="T23" fmla="*/ 8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
                        <a:gd name="T37" fmla="*/ 0 h 32"/>
                        <a:gd name="T38" fmla="*/ 64 w 64"/>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 h="32">
                          <a:moveTo>
                            <a:pt x="0" y="8"/>
                          </a:moveTo>
                          <a:lnTo>
                            <a:pt x="16" y="0"/>
                          </a:lnTo>
                          <a:lnTo>
                            <a:pt x="40" y="8"/>
                          </a:lnTo>
                          <a:lnTo>
                            <a:pt x="56" y="16"/>
                          </a:lnTo>
                          <a:lnTo>
                            <a:pt x="64" y="24"/>
                          </a:lnTo>
                          <a:lnTo>
                            <a:pt x="48" y="32"/>
                          </a:lnTo>
                          <a:lnTo>
                            <a:pt x="24" y="32"/>
                          </a:lnTo>
                          <a:lnTo>
                            <a:pt x="8"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96" name="Freeform 356"/>
                    <p:cNvSpPr>
                      <a:spLocks/>
                    </p:cNvSpPr>
                    <p:nvPr/>
                  </p:nvSpPr>
                  <p:spPr bwMode="auto">
                    <a:xfrm>
                      <a:off x="716" y="2320"/>
                      <a:ext cx="40" cy="48"/>
                    </a:xfrm>
                    <a:custGeom>
                      <a:avLst/>
                      <a:gdLst>
                        <a:gd name="T0" fmla="*/ 8 w 40"/>
                        <a:gd name="T1" fmla="*/ 0 h 48"/>
                        <a:gd name="T2" fmla="*/ 24 w 40"/>
                        <a:gd name="T3" fmla="*/ 0 h 48"/>
                        <a:gd name="T4" fmla="*/ 32 w 40"/>
                        <a:gd name="T5" fmla="*/ 16 h 48"/>
                        <a:gd name="T6" fmla="*/ 32 w 40"/>
                        <a:gd name="T7" fmla="*/ 16 h 48"/>
                        <a:gd name="T8" fmla="*/ 40 w 40"/>
                        <a:gd name="T9" fmla="*/ 40 h 48"/>
                        <a:gd name="T10" fmla="*/ 32 w 40"/>
                        <a:gd name="T11" fmla="*/ 48 h 48"/>
                        <a:gd name="T12" fmla="*/ 32 w 40"/>
                        <a:gd name="T13" fmla="*/ 48 h 48"/>
                        <a:gd name="T14" fmla="*/ 16 w 40"/>
                        <a:gd name="T15" fmla="*/ 40 h 48"/>
                        <a:gd name="T16" fmla="*/ 8 w 40"/>
                        <a:gd name="T17" fmla="*/ 24 h 48"/>
                        <a:gd name="T18" fmla="*/ 8 w 40"/>
                        <a:gd name="T19" fmla="*/ 24 h 48"/>
                        <a:gd name="T20" fmla="*/ 0 w 40"/>
                        <a:gd name="T21" fmla="*/ 8 h 48"/>
                        <a:gd name="T22" fmla="*/ 8 w 40"/>
                        <a:gd name="T23" fmla="*/ 0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8"/>
                        <a:gd name="T38" fmla="*/ 40 w 40"/>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8">
                          <a:moveTo>
                            <a:pt x="8" y="0"/>
                          </a:moveTo>
                          <a:lnTo>
                            <a:pt x="24" y="0"/>
                          </a:lnTo>
                          <a:lnTo>
                            <a:pt x="32" y="16"/>
                          </a:lnTo>
                          <a:lnTo>
                            <a:pt x="40" y="40"/>
                          </a:lnTo>
                          <a:lnTo>
                            <a:pt x="32" y="48"/>
                          </a:lnTo>
                          <a:lnTo>
                            <a:pt x="16" y="40"/>
                          </a:lnTo>
                          <a:lnTo>
                            <a:pt x="8" y="24"/>
                          </a:lnTo>
                          <a:lnTo>
                            <a:pt x="0" y="8"/>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97" name="Freeform 357"/>
                    <p:cNvSpPr>
                      <a:spLocks/>
                    </p:cNvSpPr>
                    <p:nvPr/>
                  </p:nvSpPr>
                  <p:spPr bwMode="auto">
                    <a:xfrm>
                      <a:off x="820" y="2480"/>
                      <a:ext cx="40" cy="40"/>
                    </a:xfrm>
                    <a:custGeom>
                      <a:avLst/>
                      <a:gdLst>
                        <a:gd name="T0" fmla="*/ 8 w 40"/>
                        <a:gd name="T1" fmla="*/ 0 h 40"/>
                        <a:gd name="T2" fmla="*/ 24 w 40"/>
                        <a:gd name="T3" fmla="*/ 0 h 40"/>
                        <a:gd name="T4" fmla="*/ 40 w 40"/>
                        <a:gd name="T5" fmla="*/ 16 h 40"/>
                        <a:gd name="T6" fmla="*/ 40 w 40"/>
                        <a:gd name="T7" fmla="*/ 16 h 40"/>
                        <a:gd name="T8" fmla="*/ 40 w 40"/>
                        <a:gd name="T9" fmla="*/ 32 h 40"/>
                        <a:gd name="T10" fmla="*/ 32 w 40"/>
                        <a:gd name="T11" fmla="*/ 40 h 40"/>
                        <a:gd name="T12" fmla="*/ 32 w 40"/>
                        <a:gd name="T13" fmla="*/ 40 h 40"/>
                        <a:gd name="T14" fmla="*/ 24 w 40"/>
                        <a:gd name="T15" fmla="*/ 40 h 40"/>
                        <a:gd name="T16" fmla="*/ 8 w 40"/>
                        <a:gd name="T17" fmla="*/ 24 h 40"/>
                        <a:gd name="T18" fmla="*/ 8 w 40"/>
                        <a:gd name="T19" fmla="*/ 24 h 40"/>
                        <a:gd name="T20" fmla="*/ 0 w 40"/>
                        <a:gd name="T21" fmla="*/ 8 h 40"/>
                        <a:gd name="T22" fmla="*/ 8 w 40"/>
                        <a:gd name="T23" fmla="*/ 0 h 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0"/>
                        <a:gd name="T38" fmla="*/ 40 w 40"/>
                        <a:gd name="T39" fmla="*/ 40 h 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0">
                          <a:moveTo>
                            <a:pt x="8" y="0"/>
                          </a:moveTo>
                          <a:lnTo>
                            <a:pt x="24" y="0"/>
                          </a:lnTo>
                          <a:lnTo>
                            <a:pt x="40" y="16"/>
                          </a:lnTo>
                          <a:lnTo>
                            <a:pt x="40" y="32"/>
                          </a:lnTo>
                          <a:lnTo>
                            <a:pt x="32" y="40"/>
                          </a:lnTo>
                          <a:lnTo>
                            <a:pt x="24" y="40"/>
                          </a:lnTo>
                          <a:lnTo>
                            <a:pt x="8" y="24"/>
                          </a:lnTo>
                          <a:lnTo>
                            <a:pt x="0" y="8"/>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98" name="Freeform 358"/>
                    <p:cNvSpPr>
                      <a:spLocks/>
                    </p:cNvSpPr>
                    <p:nvPr/>
                  </p:nvSpPr>
                  <p:spPr bwMode="auto">
                    <a:xfrm>
                      <a:off x="836" y="2320"/>
                      <a:ext cx="40" cy="48"/>
                    </a:xfrm>
                    <a:custGeom>
                      <a:avLst/>
                      <a:gdLst>
                        <a:gd name="T0" fmla="*/ 32 w 40"/>
                        <a:gd name="T1" fmla="*/ 0 h 48"/>
                        <a:gd name="T2" fmla="*/ 40 w 40"/>
                        <a:gd name="T3" fmla="*/ 8 h 48"/>
                        <a:gd name="T4" fmla="*/ 40 w 40"/>
                        <a:gd name="T5" fmla="*/ 24 h 48"/>
                        <a:gd name="T6" fmla="*/ 40 w 40"/>
                        <a:gd name="T7" fmla="*/ 24 h 48"/>
                        <a:gd name="T8" fmla="*/ 24 w 40"/>
                        <a:gd name="T9" fmla="*/ 40 h 48"/>
                        <a:gd name="T10" fmla="*/ 8 w 40"/>
                        <a:gd name="T11" fmla="*/ 48 h 48"/>
                        <a:gd name="T12" fmla="*/ 8 w 40"/>
                        <a:gd name="T13" fmla="*/ 48 h 48"/>
                        <a:gd name="T14" fmla="*/ 0 w 40"/>
                        <a:gd name="T15" fmla="*/ 32 h 48"/>
                        <a:gd name="T16" fmla="*/ 8 w 40"/>
                        <a:gd name="T17" fmla="*/ 16 h 48"/>
                        <a:gd name="T18" fmla="*/ 8 w 40"/>
                        <a:gd name="T19" fmla="*/ 16 h 48"/>
                        <a:gd name="T20" fmla="*/ 24 w 40"/>
                        <a:gd name="T21" fmla="*/ 0 h 48"/>
                        <a:gd name="T22" fmla="*/ 32 w 40"/>
                        <a:gd name="T23" fmla="*/ 0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8"/>
                        <a:gd name="T38" fmla="*/ 40 w 40"/>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8">
                          <a:moveTo>
                            <a:pt x="32" y="0"/>
                          </a:moveTo>
                          <a:lnTo>
                            <a:pt x="40" y="8"/>
                          </a:lnTo>
                          <a:lnTo>
                            <a:pt x="40" y="24"/>
                          </a:lnTo>
                          <a:lnTo>
                            <a:pt x="24" y="40"/>
                          </a:lnTo>
                          <a:lnTo>
                            <a:pt x="8" y="48"/>
                          </a:lnTo>
                          <a:lnTo>
                            <a:pt x="0" y="32"/>
                          </a:lnTo>
                          <a:lnTo>
                            <a:pt x="8" y="16"/>
                          </a:lnTo>
                          <a:lnTo>
                            <a:pt x="24" y="0"/>
                          </a:lnTo>
                          <a:lnTo>
                            <a:pt x="32"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99" name="Freeform 359"/>
                    <p:cNvSpPr>
                      <a:spLocks/>
                    </p:cNvSpPr>
                    <p:nvPr/>
                  </p:nvSpPr>
                  <p:spPr bwMode="auto">
                    <a:xfrm>
                      <a:off x="732" y="2504"/>
                      <a:ext cx="40" cy="48"/>
                    </a:xfrm>
                    <a:custGeom>
                      <a:avLst/>
                      <a:gdLst>
                        <a:gd name="T0" fmla="*/ 32 w 40"/>
                        <a:gd name="T1" fmla="*/ 0 h 48"/>
                        <a:gd name="T2" fmla="*/ 40 w 40"/>
                        <a:gd name="T3" fmla="*/ 8 h 48"/>
                        <a:gd name="T4" fmla="*/ 32 w 40"/>
                        <a:gd name="T5" fmla="*/ 32 h 48"/>
                        <a:gd name="T6" fmla="*/ 32 w 40"/>
                        <a:gd name="T7" fmla="*/ 32 h 48"/>
                        <a:gd name="T8" fmla="*/ 24 w 40"/>
                        <a:gd name="T9" fmla="*/ 40 h 48"/>
                        <a:gd name="T10" fmla="*/ 8 w 40"/>
                        <a:gd name="T11" fmla="*/ 48 h 48"/>
                        <a:gd name="T12" fmla="*/ 8 w 40"/>
                        <a:gd name="T13" fmla="*/ 48 h 48"/>
                        <a:gd name="T14" fmla="*/ 0 w 40"/>
                        <a:gd name="T15" fmla="*/ 40 h 48"/>
                        <a:gd name="T16" fmla="*/ 8 w 40"/>
                        <a:gd name="T17" fmla="*/ 16 h 48"/>
                        <a:gd name="T18" fmla="*/ 8 w 40"/>
                        <a:gd name="T19" fmla="*/ 16 h 48"/>
                        <a:gd name="T20" fmla="*/ 16 w 40"/>
                        <a:gd name="T21" fmla="*/ 8 h 48"/>
                        <a:gd name="T22" fmla="*/ 32 w 40"/>
                        <a:gd name="T23" fmla="*/ 0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8"/>
                        <a:gd name="T38" fmla="*/ 40 w 40"/>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8">
                          <a:moveTo>
                            <a:pt x="32" y="0"/>
                          </a:moveTo>
                          <a:lnTo>
                            <a:pt x="40" y="8"/>
                          </a:lnTo>
                          <a:lnTo>
                            <a:pt x="32" y="32"/>
                          </a:lnTo>
                          <a:lnTo>
                            <a:pt x="24" y="40"/>
                          </a:lnTo>
                          <a:lnTo>
                            <a:pt x="8" y="48"/>
                          </a:lnTo>
                          <a:lnTo>
                            <a:pt x="0" y="40"/>
                          </a:lnTo>
                          <a:lnTo>
                            <a:pt x="8" y="16"/>
                          </a:lnTo>
                          <a:lnTo>
                            <a:pt x="16" y="8"/>
                          </a:lnTo>
                          <a:lnTo>
                            <a:pt x="32"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grpSp>
              <p:nvGrpSpPr>
                <p:cNvPr id="36942" name="Group 360"/>
                <p:cNvGrpSpPr>
                  <a:grpSpLocks/>
                </p:cNvGrpSpPr>
                <p:nvPr/>
              </p:nvGrpSpPr>
              <p:grpSpPr bwMode="auto">
                <a:xfrm>
                  <a:off x="2986" y="2939"/>
                  <a:ext cx="274" cy="138"/>
                  <a:chOff x="1536" y="3120"/>
                  <a:chExt cx="274" cy="138"/>
                </a:xfrm>
              </p:grpSpPr>
              <p:grpSp>
                <p:nvGrpSpPr>
                  <p:cNvPr id="36943" name="Group 361"/>
                  <p:cNvGrpSpPr>
                    <a:grpSpLocks/>
                  </p:cNvGrpSpPr>
                  <p:nvPr/>
                </p:nvGrpSpPr>
                <p:grpSpPr bwMode="auto">
                  <a:xfrm rot="625620">
                    <a:off x="1536" y="3120"/>
                    <a:ext cx="274" cy="138"/>
                    <a:chOff x="1550" y="3072"/>
                    <a:chExt cx="274" cy="138"/>
                  </a:xfrm>
                </p:grpSpPr>
                <p:sp>
                  <p:nvSpPr>
                    <p:cNvPr id="37177" name="Freeform 362"/>
                    <p:cNvSpPr>
                      <a:spLocks/>
                    </p:cNvSpPr>
                    <p:nvPr/>
                  </p:nvSpPr>
                  <p:spPr bwMode="auto">
                    <a:xfrm>
                      <a:off x="1632" y="3120"/>
                      <a:ext cx="137" cy="25"/>
                    </a:xfrm>
                    <a:custGeom>
                      <a:avLst/>
                      <a:gdLst>
                        <a:gd name="T0" fmla="*/ 137 w 137"/>
                        <a:gd name="T1" fmla="*/ 0 h 25"/>
                        <a:gd name="T2" fmla="*/ 0 w 137"/>
                        <a:gd name="T3" fmla="*/ 25 h 25"/>
                        <a:gd name="T4" fmla="*/ 0 60000 65536"/>
                        <a:gd name="T5" fmla="*/ 0 60000 65536"/>
                        <a:gd name="T6" fmla="*/ 0 w 137"/>
                        <a:gd name="T7" fmla="*/ 0 h 25"/>
                        <a:gd name="T8" fmla="*/ 137 w 137"/>
                        <a:gd name="T9" fmla="*/ 25 h 25"/>
                      </a:gdLst>
                      <a:ahLst/>
                      <a:cxnLst>
                        <a:cxn ang="T4">
                          <a:pos x="T0" y="T1"/>
                        </a:cxn>
                        <a:cxn ang="T5">
                          <a:pos x="T2" y="T3"/>
                        </a:cxn>
                      </a:cxnLst>
                      <a:rect l="T6" t="T7" r="T8" b="T9"/>
                      <a:pathLst>
                        <a:path w="137" h="25">
                          <a:moveTo>
                            <a:pt x="137" y="0"/>
                          </a:moveTo>
                          <a:cubicBezTo>
                            <a:pt x="87" y="7"/>
                            <a:pt x="22" y="20"/>
                            <a:pt x="0" y="25"/>
                          </a:cubicBezTo>
                        </a:path>
                      </a:pathLst>
                    </a:custGeom>
                    <a:noFill/>
                    <a:ln w="38100">
                      <a:solidFill>
                        <a:schemeClr val="tx1"/>
                      </a:solidFill>
                      <a:round/>
                      <a:headEnd/>
                      <a:tailEnd/>
                    </a:ln>
                  </p:spPr>
                  <p:txBody>
                    <a:bodyPr wrap="none" anchor="ct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78" name="Freeform 363"/>
                    <p:cNvSpPr>
                      <a:spLocks/>
                    </p:cNvSpPr>
                    <p:nvPr/>
                  </p:nvSpPr>
                  <p:spPr bwMode="auto">
                    <a:xfrm rot="20238998" flipH="1">
                      <a:off x="1550" y="3114"/>
                      <a:ext cx="96" cy="96"/>
                    </a:xfrm>
                    <a:custGeom>
                      <a:avLst/>
                      <a:gdLst>
                        <a:gd name="T0" fmla="*/ 1610612736 w 48"/>
                        <a:gd name="T1" fmla="*/ 805306368 h 48"/>
                        <a:gd name="T2" fmla="*/ 1342177280 w 48"/>
                        <a:gd name="T3" fmla="*/ 1342177280 h 48"/>
                        <a:gd name="T4" fmla="*/ 536870912 w 48"/>
                        <a:gd name="T5" fmla="*/ 1610612736 h 48"/>
                        <a:gd name="T6" fmla="*/ 536870912 w 48"/>
                        <a:gd name="T7" fmla="*/ 1610612736 h 48"/>
                        <a:gd name="T8" fmla="*/ 0 w 48"/>
                        <a:gd name="T9" fmla="*/ 1342177280 h 48"/>
                        <a:gd name="T10" fmla="*/ 0 w 48"/>
                        <a:gd name="T11" fmla="*/ 805306368 h 48"/>
                        <a:gd name="T12" fmla="*/ 0 w 48"/>
                        <a:gd name="T13" fmla="*/ 805306368 h 48"/>
                        <a:gd name="T14" fmla="*/ 268435456 w 48"/>
                        <a:gd name="T15" fmla="*/ 0 h 48"/>
                        <a:gd name="T16" fmla="*/ 805306368 w 48"/>
                        <a:gd name="T17" fmla="*/ 0 h 48"/>
                        <a:gd name="T18" fmla="*/ 805306368 w 48"/>
                        <a:gd name="T19" fmla="*/ 0 h 48"/>
                        <a:gd name="T20" fmla="*/ 1342177280 w 48"/>
                        <a:gd name="T21" fmla="*/ 268435456 h 48"/>
                        <a:gd name="T22" fmla="*/ 1610612736 w 48"/>
                        <a:gd name="T23" fmla="*/ 80530636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16" y="48"/>
                          </a:lnTo>
                          <a:lnTo>
                            <a:pt x="0" y="40"/>
                          </a:lnTo>
                          <a:lnTo>
                            <a:pt x="0" y="24"/>
                          </a:lnTo>
                          <a:lnTo>
                            <a:pt x="8" y="0"/>
                          </a:lnTo>
                          <a:lnTo>
                            <a:pt x="24" y="0"/>
                          </a:lnTo>
                          <a:lnTo>
                            <a:pt x="40" y="8"/>
                          </a:lnTo>
                          <a:lnTo>
                            <a:pt x="48" y="24"/>
                          </a:lnTo>
                          <a:close/>
                        </a:path>
                      </a:pathLst>
                    </a:custGeom>
                    <a:solidFill>
                      <a:srgbClr val="33CC33"/>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79" name="Freeform 364"/>
                    <p:cNvSpPr>
                      <a:spLocks/>
                    </p:cNvSpPr>
                    <p:nvPr/>
                  </p:nvSpPr>
                  <p:spPr bwMode="auto">
                    <a:xfrm rot="20238998" flipH="1">
                      <a:off x="1728" y="3072"/>
                      <a:ext cx="96" cy="96"/>
                    </a:xfrm>
                    <a:custGeom>
                      <a:avLst/>
                      <a:gdLst>
                        <a:gd name="T0" fmla="*/ 1610612736 w 48"/>
                        <a:gd name="T1" fmla="*/ 805306368 h 48"/>
                        <a:gd name="T2" fmla="*/ 1342177280 w 48"/>
                        <a:gd name="T3" fmla="*/ 1342177280 h 48"/>
                        <a:gd name="T4" fmla="*/ 805306368 w 48"/>
                        <a:gd name="T5" fmla="*/ 1610612736 h 48"/>
                        <a:gd name="T6" fmla="*/ 805306368 w 48"/>
                        <a:gd name="T7" fmla="*/ 1610612736 h 48"/>
                        <a:gd name="T8" fmla="*/ 268435456 w 48"/>
                        <a:gd name="T9" fmla="*/ 1342177280 h 48"/>
                        <a:gd name="T10" fmla="*/ 0 w 48"/>
                        <a:gd name="T11" fmla="*/ 805306368 h 48"/>
                        <a:gd name="T12" fmla="*/ 0 w 48"/>
                        <a:gd name="T13" fmla="*/ 805306368 h 48"/>
                        <a:gd name="T14" fmla="*/ 268435456 w 48"/>
                        <a:gd name="T15" fmla="*/ 0 h 48"/>
                        <a:gd name="T16" fmla="*/ 1073741824 w 48"/>
                        <a:gd name="T17" fmla="*/ 0 h 48"/>
                        <a:gd name="T18" fmla="*/ 1073741824 w 48"/>
                        <a:gd name="T19" fmla="*/ 0 h 48"/>
                        <a:gd name="T20" fmla="*/ 1610612736 w 48"/>
                        <a:gd name="T21" fmla="*/ 268435456 h 48"/>
                        <a:gd name="T22" fmla="*/ 1610612736 w 48"/>
                        <a:gd name="T23" fmla="*/ 80530636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24" y="48"/>
                          </a:lnTo>
                          <a:lnTo>
                            <a:pt x="8" y="40"/>
                          </a:lnTo>
                          <a:lnTo>
                            <a:pt x="0" y="24"/>
                          </a:lnTo>
                          <a:lnTo>
                            <a:pt x="8" y="0"/>
                          </a:lnTo>
                          <a:lnTo>
                            <a:pt x="32" y="0"/>
                          </a:lnTo>
                          <a:lnTo>
                            <a:pt x="48" y="8"/>
                          </a:lnTo>
                          <a:lnTo>
                            <a:pt x="48" y="24"/>
                          </a:lnTo>
                          <a:close/>
                        </a:path>
                      </a:pathLst>
                    </a:custGeom>
                    <a:solidFill>
                      <a:srgbClr val="33CC33"/>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sp>
                <p:nvSpPr>
                  <p:cNvPr id="37176" name="Freeform 365"/>
                  <p:cNvSpPr>
                    <a:spLocks/>
                  </p:cNvSpPr>
                  <p:nvPr/>
                </p:nvSpPr>
                <p:spPr bwMode="auto">
                  <a:xfrm rot="20238998" flipH="1">
                    <a:off x="1646" y="3150"/>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8"/>
                        </a:lnTo>
                        <a:lnTo>
                          <a:pt x="48" y="32"/>
                        </a:lnTo>
                        <a:close/>
                      </a:path>
                    </a:pathLst>
                  </a:custGeom>
                  <a:solidFill>
                    <a:srgbClr val="33CC33"/>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nvGrpSpPr>
                <p:cNvPr id="36948" name="Group 366"/>
                <p:cNvGrpSpPr>
                  <a:grpSpLocks/>
                </p:cNvGrpSpPr>
                <p:nvPr/>
              </p:nvGrpSpPr>
              <p:grpSpPr bwMode="auto">
                <a:xfrm>
                  <a:off x="3076" y="2765"/>
                  <a:ext cx="274" cy="138"/>
                  <a:chOff x="1536" y="3120"/>
                  <a:chExt cx="274" cy="138"/>
                </a:xfrm>
              </p:grpSpPr>
              <p:grpSp>
                <p:nvGrpSpPr>
                  <p:cNvPr id="36953" name="Group 367"/>
                  <p:cNvGrpSpPr>
                    <a:grpSpLocks/>
                  </p:cNvGrpSpPr>
                  <p:nvPr/>
                </p:nvGrpSpPr>
                <p:grpSpPr bwMode="auto">
                  <a:xfrm rot="625620">
                    <a:off x="1536" y="3120"/>
                    <a:ext cx="274" cy="138"/>
                    <a:chOff x="1550" y="3072"/>
                    <a:chExt cx="274" cy="138"/>
                  </a:xfrm>
                </p:grpSpPr>
                <p:sp>
                  <p:nvSpPr>
                    <p:cNvPr id="37172" name="Freeform 368"/>
                    <p:cNvSpPr>
                      <a:spLocks/>
                    </p:cNvSpPr>
                    <p:nvPr/>
                  </p:nvSpPr>
                  <p:spPr bwMode="auto">
                    <a:xfrm>
                      <a:off x="1632" y="3120"/>
                      <a:ext cx="137" cy="25"/>
                    </a:xfrm>
                    <a:custGeom>
                      <a:avLst/>
                      <a:gdLst>
                        <a:gd name="T0" fmla="*/ 137 w 137"/>
                        <a:gd name="T1" fmla="*/ 0 h 25"/>
                        <a:gd name="T2" fmla="*/ 0 w 137"/>
                        <a:gd name="T3" fmla="*/ 25 h 25"/>
                        <a:gd name="T4" fmla="*/ 0 60000 65536"/>
                        <a:gd name="T5" fmla="*/ 0 60000 65536"/>
                        <a:gd name="T6" fmla="*/ 0 w 137"/>
                        <a:gd name="T7" fmla="*/ 0 h 25"/>
                        <a:gd name="T8" fmla="*/ 137 w 137"/>
                        <a:gd name="T9" fmla="*/ 25 h 25"/>
                      </a:gdLst>
                      <a:ahLst/>
                      <a:cxnLst>
                        <a:cxn ang="T4">
                          <a:pos x="T0" y="T1"/>
                        </a:cxn>
                        <a:cxn ang="T5">
                          <a:pos x="T2" y="T3"/>
                        </a:cxn>
                      </a:cxnLst>
                      <a:rect l="T6" t="T7" r="T8" b="T9"/>
                      <a:pathLst>
                        <a:path w="137" h="25">
                          <a:moveTo>
                            <a:pt x="137" y="0"/>
                          </a:moveTo>
                          <a:cubicBezTo>
                            <a:pt x="87" y="7"/>
                            <a:pt x="22" y="20"/>
                            <a:pt x="0" y="25"/>
                          </a:cubicBezTo>
                        </a:path>
                      </a:pathLst>
                    </a:custGeom>
                    <a:noFill/>
                    <a:ln w="38100">
                      <a:solidFill>
                        <a:schemeClr val="tx1"/>
                      </a:solidFill>
                      <a:round/>
                      <a:headEnd/>
                      <a:tailEnd/>
                    </a:ln>
                  </p:spPr>
                  <p:txBody>
                    <a:bodyPr wrap="none" anchor="ct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73" name="Freeform 369"/>
                    <p:cNvSpPr>
                      <a:spLocks/>
                    </p:cNvSpPr>
                    <p:nvPr/>
                  </p:nvSpPr>
                  <p:spPr bwMode="auto">
                    <a:xfrm rot="20238998" flipH="1">
                      <a:off x="1550" y="3114"/>
                      <a:ext cx="96" cy="96"/>
                    </a:xfrm>
                    <a:custGeom>
                      <a:avLst/>
                      <a:gdLst>
                        <a:gd name="T0" fmla="*/ 1610612736 w 48"/>
                        <a:gd name="T1" fmla="*/ 805306368 h 48"/>
                        <a:gd name="T2" fmla="*/ 1342177280 w 48"/>
                        <a:gd name="T3" fmla="*/ 1342177280 h 48"/>
                        <a:gd name="T4" fmla="*/ 536870912 w 48"/>
                        <a:gd name="T5" fmla="*/ 1610612736 h 48"/>
                        <a:gd name="T6" fmla="*/ 536870912 w 48"/>
                        <a:gd name="T7" fmla="*/ 1610612736 h 48"/>
                        <a:gd name="T8" fmla="*/ 0 w 48"/>
                        <a:gd name="T9" fmla="*/ 1342177280 h 48"/>
                        <a:gd name="T10" fmla="*/ 0 w 48"/>
                        <a:gd name="T11" fmla="*/ 805306368 h 48"/>
                        <a:gd name="T12" fmla="*/ 0 w 48"/>
                        <a:gd name="T13" fmla="*/ 805306368 h 48"/>
                        <a:gd name="T14" fmla="*/ 268435456 w 48"/>
                        <a:gd name="T15" fmla="*/ 0 h 48"/>
                        <a:gd name="T16" fmla="*/ 805306368 w 48"/>
                        <a:gd name="T17" fmla="*/ 0 h 48"/>
                        <a:gd name="T18" fmla="*/ 805306368 w 48"/>
                        <a:gd name="T19" fmla="*/ 0 h 48"/>
                        <a:gd name="T20" fmla="*/ 1342177280 w 48"/>
                        <a:gd name="T21" fmla="*/ 268435456 h 48"/>
                        <a:gd name="T22" fmla="*/ 1610612736 w 48"/>
                        <a:gd name="T23" fmla="*/ 80530636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16" y="48"/>
                          </a:lnTo>
                          <a:lnTo>
                            <a:pt x="0" y="40"/>
                          </a:lnTo>
                          <a:lnTo>
                            <a:pt x="0" y="24"/>
                          </a:lnTo>
                          <a:lnTo>
                            <a:pt x="8" y="0"/>
                          </a:lnTo>
                          <a:lnTo>
                            <a:pt x="24" y="0"/>
                          </a:lnTo>
                          <a:lnTo>
                            <a:pt x="40" y="8"/>
                          </a:lnTo>
                          <a:lnTo>
                            <a:pt x="48" y="24"/>
                          </a:lnTo>
                          <a:close/>
                        </a:path>
                      </a:pathLst>
                    </a:custGeom>
                    <a:solidFill>
                      <a:srgbClr val="33CC33"/>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74" name="Freeform 370"/>
                    <p:cNvSpPr>
                      <a:spLocks/>
                    </p:cNvSpPr>
                    <p:nvPr/>
                  </p:nvSpPr>
                  <p:spPr bwMode="auto">
                    <a:xfrm rot="20238998" flipH="1">
                      <a:off x="1728" y="3072"/>
                      <a:ext cx="96" cy="96"/>
                    </a:xfrm>
                    <a:custGeom>
                      <a:avLst/>
                      <a:gdLst>
                        <a:gd name="T0" fmla="*/ 1610612736 w 48"/>
                        <a:gd name="T1" fmla="*/ 805306368 h 48"/>
                        <a:gd name="T2" fmla="*/ 1342177280 w 48"/>
                        <a:gd name="T3" fmla="*/ 1342177280 h 48"/>
                        <a:gd name="T4" fmla="*/ 805306368 w 48"/>
                        <a:gd name="T5" fmla="*/ 1610612736 h 48"/>
                        <a:gd name="T6" fmla="*/ 805306368 w 48"/>
                        <a:gd name="T7" fmla="*/ 1610612736 h 48"/>
                        <a:gd name="T8" fmla="*/ 268435456 w 48"/>
                        <a:gd name="T9" fmla="*/ 1342177280 h 48"/>
                        <a:gd name="T10" fmla="*/ 0 w 48"/>
                        <a:gd name="T11" fmla="*/ 805306368 h 48"/>
                        <a:gd name="T12" fmla="*/ 0 w 48"/>
                        <a:gd name="T13" fmla="*/ 805306368 h 48"/>
                        <a:gd name="T14" fmla="*/ 268435456 w 48"/>
                        <a:gd name="T15" fmla="*/ 0 h 48"/>
                        <a:gd name="T16" fmla="*/ 1073741824 w 48"/>
                        <a:gd name="T17" fmla="*/ 0 h 48"/>
                        <a:gd name="T18" fmla="*/ 1073741824 w 48"/>
                        <a:gd name="T19" fmla="*/ 0 h 48"/>
                        <a:gd name="T20" fmla="*/ 1610612736 w 48"/>
                        <a:gd name="T21" fmla="*/ 268435456 h 48"/>
                        <a:gd name="T22" fmla="*/ 1610612736 w 48"/>
                        <a:gd name="T23" fmla="*/ 80530636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24" y="48"/>
                          </a:lnTo>
                          <a:lnTo>
                            <a:pt x="8" y="40"/>
                          </a:lnTo>
                          <a:lnTo>
                            <a:pt x="0" y="24"/>
                          </a:lnTo>
                          <a:lnTo>
                            <a:pt x="8" y="0"/>
                          </a:lnTo>
                          <a:lnTo>
                            <a:pt x="32" y="0"/>
                          </a:lnTo>
                          <a:lnTo>
                            <a:pt x="48" y="8"/>
                          </a:lnTo>
                          <a:lnTo>
                            <a:pt x="48" y="24"/>
                          </a:lnTo>
                          <a:close/>
                        </a:path>
                      </a:pathLst>
                    </a:custGeom>
                    <a:solidFill>
                      <a:srgbClr val="33CC33"/>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sp>
                <p:nvSpPr>
                  <p:cNvPr id="37171" name="Freeform 371"/>
                  <p:cNvSpPr>
                    <a:spLocks/>
                  </p:cNvSpPr>
                  <p:nvPr/>
                </p:nvSpPr>
                <p:spPr bwMode="auto">
                  <a:xfrm rot="20238998" flipH="1">
                    <a:off x="1646" y="3150"/>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8"/>
                        </a:lnTo>
                        <a:lnTo>
                          <a:pt x="48" y="32"/>
                        </a:lnTo>
                        <a:close/>
                      </a:path>
                    </a:pathLst>
                  </a:custGeom>
                  <a:solidFill>
                    <a:srgbClr val="33CC33"/>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grpSp>
            <p:nvGrpSpPr>
              <p:cNvPr id="36955" name="Group 372"/>
              <p:cNvGrpSpPr>
                <a:grpSpLocks/>
              </p:cNvGrpSpPr>
              <p:nvPr/>
            </p:nvGrpSpPr>
            <p:grpSpPr bwMode="auto">
              <a:xfrm rot="20911106" flipH="1">
                <a:off x="2522" y="2768"/>
                <a:ext cx="598" cy="112"/>
                <a:chOff x="290" y="1936"/>
                <a:chExt cx="598" cy="112"/>
              </a:xfrm>
            </p:grpSpPr>
            <p:sp>
              <p:nvSpPr>
                <p:cNvPr id="37158" name="Freeform 373"/>
                <p:cNvSpPr>
                  <a:spLocks/>
                </p:cNvSpPr>
                <p:nvPr/>
              </p:nvSpPr>
              <p:spPr bwMode="auto">
                <a:xfrm>
                  <a:off x="290" y="1968"/>
                  <a:ext cx="598" cy="36"/>
                </a:xfrm>
                <a:custGeom>
                  <a:avLst/>
                  <a:gdLst>
                    <a:gd name="T0" fmla="*/ 0 w 598"/>
                    <a:gd name="T1" fmla="*/ 36 h 36"/>
                    <a:gd name="T2" fmla="*/ 136 w 598"/>
                    <a:gd name="T3" fmla="*/ 6 h 36"/>
                    <a:gd name="T4" fmla="*/ 224 w 598"/>
                    <a:gd name="T5" fmla="*/ 4 h 36"/>
                    <a:gd name="T6" fmla="*/ 316 w 598"/>
                    <a:gd name="T7" fmla="*/ 18 h 36"/>
                    <a:gd name="T8" fmla="*/ 408 w 598"/>
                    <a:gd name="T9" fmla="*/ 34 h 36"/>
                    <a:gd name="T10" fmla="*/ 478 w 598"/>
                    <a:gd name="T11" fmla="*/ 30 h 36"/>
                    <a:gd name="T12" fmla="*/ 598 w 598"/>
                    <a:gd name="T13" fmla="*/ 20 h 36"/>
                    <a:gd name="T14" fmla="*/ 0 60000 65536"/>
                    <a:gd name="T15" fmla="*/ 0 60000 65536"/>
                    <a:gd name="T16" fmla="*/ 0 60000 65536"/>
                    <a:gd name="T17" fmla="*/ 0 60000 65536"/>
                    <a:gd name="T18" fmla="*/ 0 60000 65536"/>
                    <a:gd name="T19" fmla="*/ 0 60000 65536"/>
                    <a:gd name="T20" fmla="*/ 0 60000 65536"/>
                    <a:gd name="T21" fmla="*/ 0 w 598"/>
                    <a:gd name="T22" fmla="*/ 0 h 36"/>
                    <a:gd name="T23" fmla="*/ 598 w 598"/>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a:solidFill>
                    <a:schemeClr val="tx1"/>
                  </a:solidFill>
                  <a:round/>
                  <a:headEnd/>
                  <a:tailEnd/>
                </a:ln>
              </p:spPr>
              <p:txBody>
                <a:bodyPr wrap="none" anchor="ct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nvGrpSpPr>
                <p:cNvPr id="36990" name="Group 374"/>
                <p:cNvGrpSpPr>
                  <a:grpSpLocks/>
                </p:cNvGrpSpPr>
                <p:nvPr/>
              </p:nvGrpSpPr>
              <p:grpSpPr bwMode="auto">
                <a:xfrm>
                  <a:off x="324" y="1936"/>
                  <a:ext cx="544" cy="112"/>
                  <a:chOff x="324" y="1872"/>
                  <a:chExt cx="544" cy="112"/>
                </a:xfrm>
              </p:grpSpPr>
              <p:sp>
                <p:nvSpPr>
                  <p:cNvPr id="37160" name="Freeform 375"/>
                  <p:cNvSpPr>
                    <a:spLocks/>
                  </p:cNvSpPr>
                  <p:nvPr/>
                </p:nvSpPr>
                <p:spPr bwMode="auto">
                  <a:xfrm>
                    <a:off x="492" y="1872"/>
                    <a:ext cx="48" cy="56"/>
                  </a:xfrm>
                  <a:custGeom>
                    <a:avLst/>
                    <a:gdLst>
                      <a:gd name="T0" fmla="*/ 48 w 48"/>
                      <a:gd name="T1" fmla="*/ 32 h 56"/>
                      <a:gd name="T2" fmla="*/ 40 w 48"/>
                      <a:gd name="T3" fmla="*/ 48 h 56"/>
                      <a:gd name="T4" fmla="*/ 24 w 48"/>
                      <a:gd name="T5" fmla="*/ 56 h 56"/>
                      <a:gd name="T6" fmla="*/ 24 w 48"/>
                      <a:gd name="T7" fmla="*/ 56 h 56"/>
                      <a:gd name="T8" fmla="*/ 8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8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8" y="48"/>
                        </a:lnTo>
                        <a:lnTo>
                          <a:pt x="0" y="24"/>
                        </a:lnTo>
                        <a:lnTo>
                          <a:pt x="8" y="8"/>
                        </a:lnTo>
                        <a:lnTo>
                          <a:pt x="24" y="0"/>
                        </a:lnTo>
                        <a:lnTo>
                          <a:pt x="48"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61" name="Freeform 376"/>
                  <p:cNvSpPr>
                    <a:spLocks/>
                  </p:cNvSpPr>
                  <p:nvPr/>
                </p:nvSpPr>
                <p:spPr bwMode="auto">
                  <a:xfrm>
                    <a:off x="652" y="1928"/>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16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16"/>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62" name="Freeform 377"/>
                  <p:cNvSpPr>
                    <a:spLocks/>
                  </p:cNvSpPr>
                  <p:nvPr/>
                </p:nvSpPr>
                <p:spPr bwMode="auto">
                  <a:xfrm>
                    <a:off x="820" y="1888"/>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63" name="Freeform 378"/>
                  <p:cNvSpPr>
                    <a:spLocks/>
                  </p:cNvSpPr>
                  <p:nvPr/>
                </p:nvSpPr>
                <p:spPr bwMode="auto">
                  <a:xfrm>
                    <a:off x="412" y="1888"/>
                    <a:ext cx="48" cy="48"/>
                  </a:xfrm>
                  <a:custGeom>
                    <a:avLst/>
                    <a:gdLst>
                      <a:gd name="T0" fmla="*/ 48 w 48"/>
                      <a:gd name="T1" fmla="*/ 24 h 48"/>
                      <a:gd name="T2" fmla="*/ 40 w 48"/>
                      <a:gd name="T3" fmla="*/ 40 h 48"/>
                      <a:gd name="T4" fmla="*/ 16 w 48"/>
                      <a:gd name="T5" fmla="*/ 48 h 48"/>
                      <a:gd name="T6" fmla="*/ 16 w 48"/>
                      <a:gd name="T7" fmla="*/ 48 h 48"/>
                      <a:gd name="T8" fmla="*/ 0 w 48"/>
                      <a:gd name="T9" fmla="*/ 40 h 48"/>
                      <a:gd name="T10" fmla="*/ 0 w 48"/>
                      <a:gd name="T11" fmla="*/ 24 h 48"/>
                      <a:gd name="T12" fmla="*/ 0 w 48"/>
                      <a:gd name="T13" fmla="*/ 24 h 48"/>
                      <a:gd name="T14" fmla="*/ 8 w 48"/>
                      <a:gd name="T15" fmla="*/ 0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16" y="48"/>
                        </a:lnTo>
                        <a:lnTo>
                          <a:pt x="0" y="40"/>
                        </a:lnTo>
                        <a:lnTo>
                          <a:pt x="0" y="24"/>
                        </a:lnTo>
                        <a:lnTo>
                          <a:pt x="8" y="0"/>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64" name="Freeform 379"/>
                  <p:cNvSpPr>
                    <a:spLocks/>
                  </p:cNvSpPr>
                  <p:nvPr/>
                </p:nvSpPr>
                <p:spPr bwMode="auto">
                  <a:xfrm>
                    <a:off x="572" y="1912"/>
                    <a:ext cx="48" cy="48"/>
                  </a:xfrm>
                  <a:custGeom>
                    <a:avLst/>
                    <a:gdLst>
                      <a:gd name="T0" fmla="*/ 48 w 48"/>
                      <a:gd name="T1" fmla="*/ 24 h 48"/>
                      <a:gd name="T2" fmla="*/ 40 w 48"/>
                      <a:gd name="T3" fmla="*/ 48 h 48"/>
                      <a:gd name="T4" fmla="*/ 24 w 48"/>
                      <a:gd name="T5" fmla="*/ 48 h 48"/>
                      <a:gd name="T6" fmla="*/ 24 w 48"/>
                      <a:gd name="T7" fmla="*/ 48 h 48"/>
                      <a:gd name="T8" fmla="*/ 0 w 48"/>
                      <a:gd name="T9" fmla="*/ 40 h 48"/>
                      <a:gd name="T10" fmla="*/ 0 w 48"/>
                      <a:gd name="T11" fmla="*/ 24 h 48"/>
                      <a:gd name="T12" fmla="*/ 0 w 48"/>
                      <a:gd name="T13" fmla="*/ 24 h 48"/>
                      <a:gd name="T14" fmla="*/ 8 w 48"/>
                      <a:gd name="T15" fmla="*/ 8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0" y="40"/>
                        </a:lnTo>
                        <a:lnTo>
                          <a:pt x="0" y="24"/>
                        </a:lnTo>
                        <a:lnTo>
                          <a:pt x="8" y="8"/>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65" name="Freeform 380"/>
                  <p:cNvSpPr>
                    <a:spLocks/>
                  </p:cNvSpPr>
                  <p:nvPr/>
                </p:nvSpPr>
                <p:spPr bwMode="auto">
                  <a:xfrm>
                    <a:off x="324" y="1912"/>
                    <a:ext cx="48" cy="48"/>
                  </a:xfrm>
                  <a:custGeom>
                    <a:avLst/>
                    <a:gdLst>
                      <a:gd name="T0" fmla="*/ 48 w 48"/>
                      <a:gd name="T1" fmla="*/ 24 h 48"/>
                      <a:gd name="T2" fmla="*/ 40 w 48"/>
                      <a:gd name="T3" fmla="*/ 40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0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24" y="48"/>
                        </a:lnTo>
                        <a:lnTo>
                          <a:pt x="8" y="40"/>
                        </a:lnTo>
                        <a:lnTo>
                          <a:pt x="0" y="24"/>
                        </a:lnTo>
                        <a:lnTo>
                          <a:pt x="8" y="0"/>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66" name="Freeform 381"/>
                  <p:cNvSpPr>
                    <a:spLocks/>
                  </p:cNvSpPr>
                  <p:nvPr/>
                </p:nvSpPr>
                <p:spPr bwMode="auto">
                  <a:xfrm>
                    <a:off x="732" y="1920"/>
                    <a:ext cx="48" cy="48"/>
                  </a:xfrm>
                  <a:custGeom>
                    <a:avLst/>
                    <a:gdLst>
                      <a:gd name="T0" fmla="*/ 48 w 48"/>
                      <a:gd name="T1" fmla="*/ 24 h 48"/>
                      <a:gd name="T2" fmla="*/ 40 w 48"/>
                      <a:gd name="T3" fmla="*/ 48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8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8" y="40"/>
                        </a:lnTo>
                        <a:lnTo>
                          <a:pt x="0" y="24"/>
                        </a:lnTo>
                        <a:lnTo>
                          <a:pt x="8" y="8"/>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grpSp>
      </p:grpSp>
      <p:grpSp>
        <p:nvGrpSpPr>
          <p:cNvPr id="36998" name="Group 382"/>
          <p:cNvGrpSpPr>
            <a:grpSpLocks/>
          </p:cNvGrpSpPr>
          <p:nvPr/>
        </p:nvGrpSpPr>
        <p:grpSpPr bwMode="auto">
          <a:xfrm>
            <a:off x="8813801" y="2324973"/>
            <a:ext cx="1465263" cy="1782762"/>
            <a:chOff x="4656" y="1056"/>
            <a:chExt cx="923" cy="1123"/>
          </a:xfrm>
        </p:grpSpPr>
        <p:sp>
          <p:nvSpPr>
            <p:cNvPr id="37099" name="Freeform 383"/>
            <p:cNvSpPr>
              <a:spLocks/>
            </p:cNvSpPr>
            <p:nvPr/>
          </p:nvSpPr>
          <p:spPr bwMode="auto">
            <a:xfrm>
              <a:off x="4656" y="1056"/>
              <a:ext cx="923" cy="608"/>
            </a:xfrm>
            <a:custGeom>
              <a:avLst/>
              <a:gdLst>
                <a:gd name="T0" fmla="*/ 0 w 923"/>
                <a:gd name="T1" fmla="*/ 326 h 608"/>
                <a:gd name="T2" fmla="*/ 923 w 923"/>
                <a:gd name="T3" fmla="*/ 608 h 608"/>
                <a:gd name="T4" fmla="*/ 0 60000 65536"/>
                <a:gd name="T5" fmla="*/ 0 60000 65536"/>
                <a:gd name="T6" fmla="*/ 0 w 923"/>
                <a:gd name="T7" fmla="*/ 0 h 608"/>
                <a:gd name="T8" fmla="*/ 923 w 923"/>
                <a:gd name="T9" fmla="*/ 608 h 608"/>
              </a:gdLst>
              <a:ahLst/>
              <a:cxnLst>
                <a:cxn ang="T4">
                  <a:pos x="T0" y="T1"/>
                </a:cxn>
                <a:cxn ang="T5">
                  <a:pos x="T2" y="T3"/>
                </a:cxn>
              </a:cxnLst>
              <a:rect l="T6" t="T7" r="T8" b="T9"/>
              <a:pathLst>
                <a:path w="923" h="608">
                  <a:moveTo>
                    <a:pt x="0" y="326"/>
                  </a:moveTo>
                  <a:cubicBezTo>
                    <a:pt x="325" y="0"/>
                    <a:pt x="768" y="288"/>
                    <a:pt x="923" y="608"/>
                  </a:cubicBezTo>
                </a:path>
              </a:pathLst>
            </a:custGeom>
            <a:noFill/>
            <a:ln w="19050">
              <a:solidFill>
                <a:srgbClr val="FFFFFF"/>
              </a:solidFill>
              <a:round/>
              <a:headEnd/>
              <a:tailEnd type="stealth" w="med" len="lg"/>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nvGrpSpPr>
            <p:cNvPr id="37000" name="Group 384"/>
            <p:cNvGrpSpPr>
              <a:grpSpLocks/>
            </p:cNvGrpSpPr>
            <p:nvPr/>
          </p:nvGrpSpPr>
          <p:grpSpPr bwMode="auto">
            <a:xfrm>
              <a:off x="4758" y="1221"/>
              <a:ext cx="536" cy="958"/>
              <a:chOff x="4758" y="1221"/>
              <a:chExt cx="536" cy="958"/>
            </a:xfrm>
          </p:grpSpPr>
          <p:grpSp>
            <p:nvGrpSpPr>
              <p:cNvPr id="37034" name="Group 385"/>
              <p:cNvGrpSpPr>
                <a:grpSpLocks/>
              </p:cNvGrpSpPr>
              <p:nvPr/>
            </p:nvGrpSpPr>
            <p:grpSpPr bwMode="auto">
              <a:xfrm>
                <a:off x="4758" y="1647"/>
                <a:ext cx="536" cy="384"/>
                <a:chOff x="540" y="1270"/>
                <a:chExt cx="536" cy="384"/>
              </a:xfrm>
            </p:grpSpPr>
            <p:grpSp>
              <p:nvGrpSpPr>
                <p:cNvPr id="37039" name="Group 386"/>
                <p:cNvGrpSpPr>
                  <a:grpSpLocks/>
                </p:cNvGrpSpPr>
                <p:nvPr/>
              </p:nvGrpSpPr>
              <p:grpSpPr bwMode="auto">
                <a:xfrm>
                  <a:off x="540" y="1270"/>
                  <a:ext cx="536" cy="384"/>
                  <a:chOff x="540" y="2248"/>
                  <a:chExt cx="536" cy="384"/>
                </a:xfrm>
              </p:grpSpPr>
              <p:sp>
                <p:nvSpPr>
                  <p:cNvPr id="37138" name="Freeform 387"/>
                  <p:cNvSpPr>
                    <a:spLocks/>
                  </p:cNvSpPr>
                  <p:nvPr/>
                </p:nvSpPr>
                <p:spPr bwMode="auto">
                  <a:xfrm>
                    <a:off x="932" y="2416"/>
                    <a:ext cx="144" cy="40"/>
                  </a:xfrm>
                  <a:custGeom>
                    <a:avLst/>
                    <a:gdLst>
                      <a:gd name="T0" fmla="*/ 144 w 144"/>
                      <a:gd name="T1" fmla="*/ 16 h 40"/>
                      <a:gd name="T2" fmla="*/ 144 w 144"/>
                      <a:gd name="T3" fmla="*/ 24 h 40"/>
                      <a:gd name="T4" fmla="*/ 128 w 144"/>
                      <a:gd name="T5" fmla="*/ 32 h 40"/>
                      <a:gd name="T6" fmla="*/ 104 w 144"/>
                      <a:gd name="T7" fmla="*/ 32 h 40"/>
                      <a:gd name="T8" fmla="*/ 72 w 144"/>
                      <a:gd name="T9" fmla="*/ 40 h 40"/>
                      <a:gd name="T10" fmla="*/ 72 w 144"/>
                      <a:gd name="T11" fmla="*/ 40 h 40"/>
                      <a:gd name="T12" fmla="*/ 40 w 144"/>
                      <a:gd name="T13" fmla="*/ 32 h 40"/>
                      <a:gd name="T14" fmla="*/ 16 w 144"/>
                      <a:gd name="T15" fmla="*/ 32 h 40"/>
                      <a:gd name="T16" fmla="*/ 0 w 144"/>
                      <a:gd name="T17" fmla="*/ 24 h 40"/>
                      <a:gd name="T18" fmla="*/ 0 w 144"/>
                      <a:gd name="T19" fmla="*/ 16 h 40"/>
                      <a:gd name="T20" fmla="*/ 0 w 144"/>
                      <a:gd name="T21" fmla="*/ 16 h 40"/>
                      <a:gd name="T22" fmla="*/ 0 w 144"/>
                      <a:gd name="T23" fmla="*/ 8 h 40"/>
                      <a:gd name="T24" fmla="*/ 16 w 144"/>
                      <a:gd name="T25" fmla="*/ 0 h 40"/>
                      <a:gd name="T26" fmla="*/ 40 w 144"/>
                      <a:gd name="T27" fmla="*/ 0 h 40"/>
                      <a:gd name="T28" fmla="*/ 72 w 144"/>
                      <a:gd name="T29" fmla="*/ 0 h 40"/>
                      <a:gd name="T30" fmla="*/ 72 w 144"/>
                      <a:gd name="T31" fmla="*/ 0 h 40"/>
                      <a:gd name="T32" fmla="*/ 104 w 144"/>
                      <a:gd name="T33" fmla="*/ 0 h 40"/>
                      <a:gd name="T34" fmla="*/ 128 w 144"/>
                      <a:gd name="T35" fmla="*/ 0 h 40"/>
                      <a:gd name="T36" fmla="*/ 144 w 144"/>
                      <a:gd name="T37" fmla="*/ 8 h 40"/>
                      <a:gd name="T38" fmla="*/ 144 w 144"/>
                      <a:gd name="T39" fmla="*/ 16 h 4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4"/>
                      <a:gd name="T61" fmla="*/ 0 h 40"/>
                      <a:gd name="T62" fmla="*/ 144 w 144"/>
                      <a:gd name="T63" fmla="*/ 40 h 4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4" h="40">
                        <a:moveTo>
                          <a:pt x="144" y="16"/>
                        </a:moveTo>
                        <a:lnTo>
                          <a:pt x="144" y="24"/>
                        </a:lnTo>
                        <a:lnTo>
                          <a:pt x="128" y="32"/>
                        </a:lnTo>
                        <a:lnTo>
                          <a:pt x="104" y="32"/>
                        </a:lnTo>
                        <a:lnTo>
                          <a:pt x="72" y="40"/>
                        </a:lnTo>
                        <a:lnTo>
                          <a:pt x="40" y="32"/>
                        </a:lnTo>
                        <a:lnTo>
                          <a:pt x="16" y="32"/>
                        </a:lnTo>
                        <a:lnTo>
                          <a:pt x="0" y="24"/>
                        </a:lnTo>
                        <a:lnTo>
                          <a:pt x="0" y="16"/>
                        </a:lnTo>
                        <a:lnTo>
                          <a:pt x="0" y="8"/>
                        </a:lnTo>
                        <a:lnTo>
                          <a:pt x="16" y="0"/>
                        </a:lnTo>
                        <a:lnTo>
                          <a:pt x="40" y="0"/>
                        </a:lnTo>
                        <a:lnTo>
                          <a:pt x="72" y="0"/>
                        </a:lnTo>
                        <a:lnTo>
                          <a:pt x="104" y="0"/>
                        </a:lnTo>
                        <a:lnTo>
                          <a:pt x="128" y="0"/>
                        </a:lnTo>
                        <a:lnTo>
                          <a:pt x="144" y="8"/>
                        </a:lnTo>
                        <a:lnTo>
                          <a:pt x="144"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39" name="Freeform 388"/>
                  <p:cNvSpPr>
                    <a:spLocks/>
                  </p:cNvSpPr>
                  <p:nvPr/>
                </p:nvSpPr>
                <p:spPr bwMode="auto">
                  <a:xfrm>
                    <a:off x="892" y="2496"/>
                    <a:ext cx="112" cy="80"/>
                  </a:xfrm>
                  <a:custGeom>
                    <a:avLst/>
                    <a:gdLst>
                      <a:gd name="T0" fmla="*/ 112 w 112"/>
                      <a:gd name="T1" fmla="*/ 80 h 80"/>
                      <a:gd name="T2" fmla="*/ 80 w 112"/>
                      <a:gd name="T3" fmla="*/ 80 h 80"/>
                      <a:gd name="T4" fmla="*/ 40 w 112"/>
                      <a:gd name="T5" fmla="*/ 56 h 80"/>
                      <a:gd name="T6" fmla="*/ 40 w 112"/>
                      <a:gd name="T7" fmla="*/ 56 h 80"/>
                      <a:gd name="T8" fmla="*/ 16 w 112"/>
                      <a:gd name="T9" fmla="*/ 40 h 80"/>
                      <a:gd name="T10" fmla="*/ 8 w 112"/>
                      <a:gd name="T11" fmla="*/ 24 h 80"/>
                      <a:gd name="T12" fmla="*/ 0 w 112"/>
                      <a:gd name="T13" fmla="*/ 8 h 80"/>
                      <a:gd name="T14" fmla="*/ 8 w 112"/>
                      <a:gd name="T15" fmla="*/ 0 h 80"/>
                      <a:gd name="T16" fmla="*/ 8 w 112"/>
                      <a:gd name="T17" fmla="*/ 0 h 80"/>
                      <a:gd name="T18" fmla="*/ 32 w 112"/>
                      <a:gd name="T19" fmla="*/ 0 h 80"/>
                      <a:gd name="T20" fmla="*/ 72 w 112"/>
                      <a:gd name="T21" fmla="*/ 24 h 80"/>
                      <a:gd name="T22" fmla="*/ 72 w 112"/>
                      <a:gd name="T23" fmla="*/ 24 h 80"/>
                      <a:gd name="T24" fmla="*/ 96 w 112"/>
                      <a:gd name="T25" fmla="*/ 40 h 80"/>
                      <a:gd name="T26" fmla="*/ 104 w 112"/>
                      <a:gd name="T27" fmla="*/ 56 h 80"/>
                      <a:gd name="T28" fmla="*/ 112 w 112"/>
                      <a:gd name="T29" fmla="*/ 72 h 80"/>
                      <a:gd name="T30" fmla="*/ 112 w 112"/>
                      <a:gd name="T31" fmla="*/ 80 h 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80"/>
                      <a:gd name="T50" fmla="*/ 112 w 112"/>
                      <a:gd name="T51" fmla="*/ 80 h 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80">
                        <a:moveTo>
                          <a:pt x="112" y="80"/>
                        </a:moveTo>
                        <a:lnTo>
                          <a:pt x="80" y="80"/>
                        </a:lnTo>
                        <a:lnTo>
                          <a:pt x="40" y="56"/>
                        </a:lnTo>
                        <a:lnTo>
                          <a:pt x="16" y="40"/>
                        </a:lnTo>
                        <a:lnTo>
                          <a:pt x="8" y="24"/>
                        </a:lnTo>
                        <a:lnTo>
                          <a:pt x="0" y="8"/>
                        </a:lnTo>
                        <a:lnTo>
                          <a:pt x="8" y="0"/>
                        </a:lnTo>
                        <a:lnTo>
                          <a:pt x="32" y="0"/>
                        </a:lnTo>
                        <a:lnTo>
                          <a:pt x="72" y="24"/>
                        </a:lnTo>
                        <a:lnTo>
                          <a:pt x="96" y="40"/>
                        </a:lnTo>
                        <a:lnTo>
                          <a:pt x="104" y="56"/>
                        </a:lnTo>
                        <a:lnTo>
                          <a:pt x="112" y="72"/>
                        </a:lnTo>
                        <a:lnTo>
                          <a:pt x="112" y="8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40" name="Freeform 389"/>
                  <p:cNvSpPr>
                    <a:spLocks/>
                  </p:cNvSpPr>
                  <p:nvPr/>
                </p:nvSpPr>
                <p:spPr bwMode="auto">
                  <a:xfrm>
                    <a:off x="780" y="2248"/>
                    <a:ext cx="48" cy="104"/>
                  </a:xfrm>
                  <a:custGeom>
                    <a:avLst/>
                    <a:gdLst>
                      <a:gd name="T0" fmla="*/ 24 w 48"/>
                      <a:gd name="T1" fmla="*/ 104 h 104"/>
                      <a:gd name="T2" fmla="*/ 8 w 48"/>
                      <a:gd name="T3" fmla="*/ 88 h 104"/>
                      <a:gd name="T4" fmla="*/ 0 w 48"/>
                      <a:gd name="T5" fmla="*/ 56 h 104"/>
                      <a:gd name="T6" fmla="*/ 0 w 48"/>
                      <a:gd name="T7" fmla="*/ 56 h 104"/>
                      <a:gd name="T8" fmla="*/ 8 w 48"/>
                      <a:gd name="T9" fmla="*/ 16 h 104"/>
                      <a:gd name="T10" fmla="*/ 24 w 48"/>
                      <a:gd name="T11" fmla="*/ 0 h 104"/>
                      <a:gd name="T12" fmla="*/ 24 w 48"/>
                      <a:gd name="T13" fmla="*/ 0 h 104"/>
                      <a:gd name="T14" fmla="*/ 40 w 48"/>
                      <a:gd name="T15" fmla="*/ 16 h 104"/>
                      <a:gd name="T16" fmla="*/ 48 w 48"/>
                      <a:gd name="T17" fmla="*/ 56 h 104"/>
                      <a:gd name="T18" fmla="*/ 48 w 48"/>
                      <a:gd name="T19" fmla="*/ 56 h 104"/>
                      <a:gd name="T20" fmla="*/ 40 w 48"/>
                      <a:gd name="T21" fmla="*/ 88 h 104"/>
                      <a:gd name="T22" fmla="*/ 24 w 48"/>
                      <a:gd name="T23" fmla="*/ 104 h 1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104"/>
                      <a:gd name="T38" fmla="*/ 48 w 48"/>
                      <a:gd name="T39" fmla="*/ 104 h 1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104">
                        <a:moveTo>
                          <a:pt x="24" y="104"/>
                        </a:moveTo>
                        <a:lnTo>
                          <a:pt x="8" y="88"/>
                        </a:lnTo>
                        <a:lnTo>
                          <a:pt x="0" y="56"/>
                        </a:lnTo>
                        <a:lnTo>
                          <a:pt x="8" y="16"/>
                        </a:lnTo>
                        <a:lnTo>
                          <a:pt x="24" y="0"/>
                        </a:lnTo>
                        <a:lnTo>
                          <a:pt x="40" y="16"/>
                        </a:lnTo>
                        <a:lnTo>
                          <a:pt x="48" y="56"/>
                        </a:lnTo>
                        <a:lnTo>
                          <a:pt x="40" y="88"/>
                        </a:lnTo>
                        <a:lnTo>
                          <a:pt x="24" y="104"/>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41" name="Freeform 390"/>
                  <p:cNvSpPr>
                    <a:spLocks/>
                  </p:cNvSpPr>
                  <p:nvPr/>
                </p:nvSpPr>
                <p:spPr bwMode="auto">
                  <a:xfrm>
                    <a:off x="540" y="2416"/>
                    <a:ext cx="152" cy="40"/>
                  </a:xfrm>
                  <a:custGeom>
                    <a:avLst/>
                    <a:gdLst>
                      <a:gd name="T0" fmla="*/ 152 w 152"/>
                      <a:gd name="T1" fmla="*/ 24 h 40"/>
                      <a:gd name="T2" fmla="*/ 144 w 152"/>
                      <a:gd name="T3" fmla="*/ 32 h 40"/>
                      <a:gd name="T4" fmla="*/ 128 w 152"/>
                      <a:gd name="T5" fmla="*/ 32 h 40"/>
                      <a:gd name="T6" fmla="*/ 104 w 152"/>
                      <a:gd name="T7" fmla="*/ 40 h 40"/>
                      <a:gd name="T8" fmla="*/ 80 w 152"/>
                      <a:gd name="T9" fmla="*/ 40 h 40"/>
                      <a:gd name="T10" fmla="*/ 80 w 152"/>
                      <a:gd name="T11" fmla="*/ 40 h 40"/>
                      <a:gd name="T12" fmla="*/ 48 w 152"/>
                      <a:gd name="T13" fmla="*/ 40 h 40"/>
                      <a:gd name="T14" fmla="*/ 24 w 152"/>
                      <a:gd name="T15" fmla="*/ 32 h 40"/>
                      <a:gd name="T16" fmla="*/ 8 w 152"/>
                      <a:gd name="T17" fmla="*/ 32 h 40"/>
                      <a:gd name="T18" fmla="*/ 0 w 152"/>
                      <a:gd name="T19" fmla="*/ 24 h 40"/>
                      <a:gd name="T20" fmla="*/ 0 w 152"/>
                      <a:gd name="T21" fmla="*/ 24 h 40"/>
                      <a:gd name="T22" fmla="*/ 8 w 152"/>
                      <a:gd name="T23" fmla="*/ 16 h 40"/>
                      <a:gd name="T24" fmla="*/ 24 w 152"/>
                      <a:gd name="T25" fmla="*/ 8 h 40"/>
                      <a:gd name="T26" fmla="*/ 48 w 152"/>
                      <a:gd name="T27" fmla="*/ 0 h 40"/>
                      <a:gd name="T28" fmla="*/ 80 w 152"/>
                      <a:gd name="T29" fmla="*/ 0 h 40"/>
                      <a:gd name="T30" fmla="*/ 80 w 152"/>
                      <a:gd name="T31" fmla="*/ 0 h 40"/>
                      <a:gd name="T32" fmla="*/ 104 w 152"/>
                      <a:gd name="T33" fmla="*/ 0 h 40"/>
                      <a:gd name="T34" fmla="*/ 128 w 152"/>
                      <a:gd name="T35" fmla="*/ 8 h 40"/>
                      <a:gd name="T36" fmla="*/ 144 w 152"/>
                      <a:gd name="T37" fmla="*/ 16 h 40"/>
                      <a:gd name="T38" fmla="*/ 152 w 152"/>
                      <a:gd name="T39" fmla="*/ 24 h 4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52"/>
                      <a:gd name="T61" fmla="*/ 0 h 40"/>
                      <a:gd name="T62" fmla="*/ 152 w 152"/>
                      <a:gd name="T63" fmla="*/ 40 h 4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52" h="40">
                        <a:moveTo>
                          <a:pt x="152" y="24"/>
                        </a:moveTo>
                        <a:lnTo>
                          <a:pt x="144" y="32"/>
                        </a:lnTo>
                        <a:lnTo>
                          <a:pt x="128" y="32"/>
                        </a:lnTo>
                        <a:lnTo>
                          <a:pt x="104" y="40"/>
                        </a:lnTo>
                        <a:lnTo>
                          <a:pt x="80" y="40"/>
                        </a:lnTo>
                        <a:lnTo>
                          <a:pt x="48" y="40"/>
                        </a:lnTo>
                        <a:lnTo>
                          <a:pt x="24" y="32"/>
                        </a:lnTo>
                        <a:lnTo>
                          <a:pt x="8" y="32"/>
                        </a:lnTo>
                        <a:lnTo>
                          <a:pt x="0" y="24"/>
                        </a:lnTo>
                        <a:lnTo>
                          <a:pt x="8" y="16"/>
                        </a:lnTo>
                        <a:lnTo>
                          <a:pt x="24" y="8"/>
                        </a:lnTo>
                        <a:lnTo>
                          <a:pt x="48" y="0"/>
                        </a:lnTo>
                        <a:lnTo>
                          <a:pt x="80" y="0"/>
                        </a:lnTo>
                        <a:lnTo>
                          <a:pt x="104" y="0"/>
                        </a:lnTo>
                        <a:lnTo>
                          <a:pt x="128" y="8"/>
                        </a:lnTo>
                        <a:lnTo>
                          <a:pt x="144" y="16"/>
                        </a:lnTo>
                        <a:lnTo>
                          <a:pt x="152" y="24"/>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42" name="Freeform 391"/>
                  <p:cNvSpPr>
                    <a:spLocks/>
                  </p:cNvSpPr>
                  <p:nvPr/>
                </p:nvSpPr>
                <p:spPr bwMode="auto">
                  <a:xfrm>
                    <a:off x="780" y="2520"/>
                    <a:ext cx="48" cy="112"/>
                  </a:xfrm>
                  <a:custGeom>
                    <a:avLst/>
                    <a:gdLst>
                      <a:gd name="T0" fmla="*/ 24 w 48"/>
                      <a:gd name="T1" fmla="*/ 112 h 112"/>
                      <a:gd name="T2" fmla="*/ 8 w 48"/>
                      <a:gd name="T3" fmla="*/ 96 h 112"/>
                      <a:gd name="T4" fmla="*/ 0 w 48"/>
                      <a:gd name="T5" fmla="*/ 56 h 112"/>
                      <a:gd name="T6" fmla="*/ 0 w 48"/>
                      <a:gd name="T7" fmla="*/ 56 h 112"/>
                      <a:gd name="T8" fmla="*/ 8 w 48"/>
                      <a:gd name="T9" fmla="*/ 16 h 112"/>
                      <a:gd name="T10" fmla="*/ 24 w 48"/>
                      <a:gd name="T11" fmla="*/ 0 h 112"/>
                      <a:gd name="T12" fmla="*/ 24 w 48"/>
                      <a:gd name="T13" fmla="*/ 0 h 112"/>
                      <a:gd name="T14" fmla="*/ 40 w 48"/>
                      <a:gd name="T15" fmla="*/ 16 h 112"/>
                      <a:gd name="T16" fmla="*/ 48 w 48"/>
                      <a:gd name="T17" fmla="*/ 56 h 112"/>
                      <a:gd name="T18" fmla="*/ 48 w 48"/>
                      <a:gd name="T19" fmla="*/ 56 h 112"/>
                      <a:gd name="T20" fmla="*/ 40 w 48"/>
                      <a:gd name="T21" fmla="*/ 96 h 112"/>
                      <a:gd name="T22" fmla="*/ 24 w 48"/>
                      <a:gd name="T23" fmla="*/ 112 h 1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112"/>
                      <a:gd name="T38" fmla="*/ 48 w 48"/>
                      <a:gd name="T39" fmla="*/ 112 h 1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112">
                        <a:moveTo>
                          <a:pt x="24" y="112"/>
                        </a:moveTo>
                        <a:lnTo>
                          <a:pt x="8" y="96"/>
                        </a:lnTo>
                        <a:lnTo>
                          <a:pt x="0" y="56"/>
                        </a:lnTo>
                        <a:lnTo>
                          <a:pt x="8" y="16"/>
                        </a:lnTo>
                        <a:lnTo>
                          <a:pt x="24" y="0"/>
                        </a:lnTo>
                        <a:lnTo>
                          <a:pt x="40" y="16"/>
                        </a:lnTo>
                        <a:lnTo>
                          <a:pt x="48" y="56"/>
                        </a:lnTo>
                        <a:lnTo>
                          <a:pt x="40" y="96"/>
                        </a:lnTo>
                        <a:lnTo>
                          <a:pt x="24" y="11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43" name="Freeform 392"/>
                  <p:cNvSpPr>
                    <a:spLocks/>
                  </p:cNvSpPr>
                  <p:nvPr/>
                </p:nvSpPr>
                <p:spPr bwMode="auto">
                  <a:xfrm>
                    <a:off x="612" y="2304"/>
                    <a:ext cx="112" cy="80"/>
                  </a:xfrm>
                  <a:custGeom>
                    <a:avLst/>
                    <a:gdLst>
                      <a:gd name="T0" fmla="*/ 112 w 112"/>
                      <a:gd name="T1" fmla="*/ 80 h 80"/>
                      <a:gd name="T2" fmla="*/ 80 w 112"/>
                      <a:gd name="T3" fmla="*/ 80 h 80"/>
                      <a:gd name="T4" fmla="*/ 40 w 112"/>
                      <a:gd name="T5" fmla="*/ 56 h 80"/>
                      <a:gd name="T6" fmla="*/ 40 w 112"/>
                      <a:gd name="T7" fmla="*/ 56 h 80"/>
                      <a:gd name="T8" fmla="*/ 16 w 112"/>
                      <a:gd name="T9" fmla="*/ 40 h 80"/>
                      <a:gd name="T10" fmla="*/ 8 w 112"/>
                      <a:gd name="T11" fmla="*/ 24 h 80"/>
                      <a:gd name="T12" fmla="*/ 0 w 112"/>
                      <a:gd name="T13" fmla="*/ 8 h 80"/>
                      <a:gd name="T14" fmla="*/ 0 w 112"/>
                      <a:gd name="T15" fmla="*/ 0 h 80"/>
                      <a:gd name="T16" fmla="*/ 0 w 112"/>
                      <a:gd name="T17" fmla="*/ 0 h 80"/>
                      <a:gd name="T18" fmla="*/ 32 w 112"/>
                      <a:gd name="T19" fmla="*/ 8 h 80"/>
                      <a:gd name="T20" fmla="*/ 72 w 112"/>
                      <a:gd name="T21" fmla="*/ 24 h 80"/>
                      <a:gd name="T22" fmla="*/ 72 w 112"/>
                      <a:gd name="T23" fmla="*/ 24 h 80"/>
                      <a:gd name="T24" fmla="*/ 96 w 112"/>
                      <a:gd name="T25" fmla="*/ 40 h 80"/>
                      <a:gd name="T26" fmla="*/ 104 w 112"/>
                      <a:gd name="T27" fmla="*/ 56 h 80"/>
                      <a:gd name="T28" fmla="*/ 112 w 112"/>
                      <a:gd name="T29" fmla="*/ 72 h 80"/>
                      <a:gd name="T30" fmla="*/ 112 w 112"/>
                      <a:gd name="T31" fmla="*/ 80 h 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80"/>
                      <a:gd name="T50" fmla="*/ 112 w 112"/>
                      <a:gd name="T51" fmla="*/ 80 h 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80">
                        <a:moveTo>
                          <a:pt x="112" y="80"/>
                        </a:moveTo>
                        <a:lnTo>
                          <a:pt x="80" y="80"/>
                        </a:lnTo>
                        <a:lnTo>
                          <a:pt x="40" y="56"/>
                        </a:lnTo>
                        <a:lnTo>
                          <a:pt x="16" y="40"/>
                        </a:lnTo>
                        <a:lnTo>
                          <a:pt x="8" y="24"/>
                        </a:lnTo>
                        <a:lnTo>
                          <a:pt x="0" y="8"/>
                        </a:lnTo>
                        <a:lnTo>
                          <a:pt x="0" y="0"/>
                        </a:lnTo>
                        <a:lnTo>
                          <a:pt x="32" y="8"/>
                        </a:lnTo>
                        <a:lnTo>
                          <a:pt x="72" y="24"/>
                        </a:lnTo>
                        <a:lnTo>
                          <a:pt x="96" y="40"/>
                        </a:lnTo>
                        <a:lnTo>
                          <a:pt x="104" y="56"/>
                        </a:lnTo>
                        <a:lnTo>
                          <a:pt x="112" y="72"/>
                        </a:lnTo>
                        <a:lnTo>
                          <a:pt x="112" y="8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44" name="Freeform 393"/>
                  <p:cNvSpPr>
                    <a:spLocks/>
                  </p:cNvSpPr>
                  <p:nvPr/>
                </p:nvSpPr>
                <p:spPr bwMode="auto">
                  <a:xfrm>
                    <a:off x="876" y="2296"/>
                    <a:ext cx="112" cy="80"/>
                  </a:xfrm>
                  <a:custGeom>
                    <a:avLst/>
                    <a:gdLst>
                      <a:gd name="T0" fmla="*/ 8 w 112"/>
                      <a:gd name="T1" fmla="*/ 80 h 80"/>
                      <a:gd name="T2" fmla="*/ 0 w 112"/>
                      <a:gd name="T3" fmla="*/ 72 h 80"/>
                      <a:gd name="T4" fmla="*/ 8 w 112"/>
                      <a:gd name="T5" fmla="*/ 56 h 80"/>
                      <a:gd name="T6" fmla="*/ 24 w 112"/>
                      <a:gd name="T7" fmla="*/ 40 h 80"/>
                      <a:gd name="T8" fmla="*/ 40 w 112"/>
                      <a:gd name="T9" fmla="*/ 24 h 80"/>
                      <a:gd name="T10" fmla="*/ 40 w 112"/>
                      <a:gd name="T11" fmla="*/ 24 h 80"/>
                      <a:gd name="T12" fmla="*/ 80 w 112"/>
                      <a:gd name="T13" fmla="*/ 8 h 80"/>
                      <a:gd name="T14" fmla="*/ 112 w 112"/>
                      <a:gd name="T15" fmla="*/ 0 h 80"/>
                      <a:gd name="T16" fmla="*/ 112 w 112"/>
                      <a:gd name="T17" fmla="*/ 0 h 80"/>
                      <a:gd name="T18" fmla="*/ 112 w 112"/>
                      <a:gd name="T19" fmla="*/ 8 h 80"/>
                      <a:gd name="T20" fmla="*/ 112 w 112"/>
                      <a:gd name="T21" fmla="*/ 24 h 80"/>
                      <a:gd name="T22" fmla="*/ 96 w 112"/>
                      <a:gd name="T23" fmla="*/ 40 h 80"/>
                      <a:gd name="T24" fmla="*/ 80 w 112"/>
                      <a:gd name="T25" fmla="*/ 56 h 80"/>
                      <a:gd name="T26" fmla="*/ 80 w 112"/>
                      <a:gd name="T27" fmla="*/ 56 h 80"/>
                      <a:gd name="T28" fmla="*/ 32 w 112"/>
                      <a:gd name="T29" fmla="*/ 80 h 80"/>
                      <a:gd name="T30" fmla="*/ 8 w 112"/>
                      <a:gd name="T31" fmla="*/ 80 h 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80"/>
                      <a:gd name="T50" fmla="*/ 112 w 112"/>
                      <a:gd name="T51" fmla="*/ 80 h 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80">
                        <a:moveTo>
                          <a:pt x="8" y="80"/>
                        </a:moveTo>
                        <a:lnTo>
                          <a:pt x="0" y="72"/>
                        </a:lnTo>
                        <a:lnTo>
                          <a:pt x="8" y="56"/>
                        </a:lnTo>
                        <a:lnTo>
                          <a:pt x="24" y="40"/>
                        </a:lnTo>
                        <a:lnTo>
                          <a:pt x="40" y="24"/>
                        </a:lnTo>
                        <a:lnTo>
                          <a:pt x="80" y="8"/>
                        </a:lnTo>
                        <a:lnTo>
                          <a:pt x="112" y="0"/>
                        </a:lnTo>
                        <a:lnTo>
                          <a:pt x="112" y="8"/>
                        </a:lnTo>
                        <a:lnTo>
                          <a:pt x="112" y="24"/>
                        </a:lnTo>
                        <a:lnTo>
                          <a:pt x="96" y="40"/>
                        </a:lnTo>
                        <a:lnTo>
                          <a:pt x="80" y="56"/>
                        </a:lnTo>
                        <a:lnTo>
                          <a:pt x="32" y="80"/>
                        </a:lnTo>
                        <a:lnTo>
                          <a:pt x="8" y="8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45" name="Freeform 394"/>
                  <p:cNvSpPr>
                    <a:spLocks/>
                  </p:cNvSpPr>
                  <p:nvPr/>
                </p:nvSpPr>
                <p:spPr bwMode="auto">
                  <a:xfrm>
                    <a:off x="916" y="2352"/>
                    <a:ext cx="136" cy="56"/>
                  </a:xfrm>
                  <a:custGeom>
                    <a:avLst/>
                    <a:gdLst>
                      <a:gd name="T0" fmla="*/ 0 w 136"/>
                      <a:gd name="T1" fmla="*/ 48 h 56"/>
                      <a:gd name="T2" fmla="*/ 0 w 136"/>
                      <a:gd name="T3" fmla="*/ 40 h 56"/>
                      <a:gd name="T4" fmla="*/ 16 w 136"/>
                      <a:gd name="T5" fmla="*/ 32 h 56"/>
                      <a:gd name="T6" fmla="*/ 32 w 136"/>
                      <a:gd name="T7" fmla="*/ 16 h 56"/>
                      <a:gd name="T8" fmla="*/ 56 w 136"/>
                      <a:gd name="T9" fmla="*/ 8 h 56"/>
                      <a:gd name="T10" fmla="*/ 56 w 136"/>
                      <a:gd name="T11" fmla="*/ 8 h 56"/>
                      <a:gd name="T12" fmla="*/ 88 w 136"/>
                      <a:gd name="T13" fmla="*/ 0 h 56"/>
                      <a:gd name="T14" fmla="*/ 112 w 136"/>
                      <a:gd name="T15" fmla="*/ 0 h 56"/>
                      <a:gd name="T16" fmla="*/ 128 w 136"/>
                      <a:gd name="T17" fmla="*/ 0 h 56"/>
                      <a:gd name="T18" fmla="*/ 136 w 136"/>
                      <a:gd name="T19" fmla="*/ 8 h 56"/>
                      <a:gd name="T20" fmla="*/ 136 w 136"/>
                      <a:gd name="T21" fmla="*/ 8 h 56"/>
                      <a:gd name="T22" fmla="*/ 136 w 136"/>
                      <a:gd name="T23" fmla="*/ 16 h 56"/>
                      <a:gd name="T24" fmla="*/ 128 w 136"/>
                      <a:gd name="T25" fmla="*/ 24 h 56"/>
                      <a:gd name="T26" fmla="*/ 104 w 136"/>
                      <a:gd name="T27" fmla="*/ 32 h 56"/>
                      <a:gd name="T28" fmla="*/ 80 w 136"/>
                      <a:gd name="T29" fmla="*/ 48 h 56"/>
                      <a:gd name="T30" fmla="*/ 80 w 136"/>
                      <a:gd name="T31" fmla="*/ 48 h 56"/>
                      <a:gd name="T32" fmla="*/ 48 w 136"/>
                      <a:gd name="T33" fmla="*/ 48 h 56"/>
                      <a:gd name="T34" fmla="*/ 24 w 136"/>
                      <a:gd name="T35" fmla="*/ 56 h 56"/>
                      <a:gd name="T36" fmla="*/ 8 w 136"/>
                      <a:gd name="T37" fmla="*/ 56 h 56"/>
                      <a:gd name="T38" fmla="*/ 0 w 136"/>
                      <a:gd name="T39" fmla="*/ 4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48"/>
                        </a:moveTo>
                        <a:lnTo>
                          <a:pt x="0" y="40"/>
                        </a:lnTo>
                        <a:lnTo>
                          <a:pt x="16" y="32"/>
                        </a:lnTo>
                        <a:lnTo>
                          <a:pt x="32" y="16"/>
                        </a:lnTo>
                        <a:lnTo>
                          <a:pt x="56" y="8"/>
                        </a:lnTo>
                        <a:lnTo>
                          <a:pt x="88" y="0"/>
                        </a:lnTo>
                        <a:lnTo>
                          <a:pt x="112" y="0"/>
                        </a:lnTo>
                        <a:lnTo>
                          <a:pt x="128" y="0"/>
                        </a:lnTo>
                        <a:lnTo>
                          <a:pt x="136" y="8"/>
                        </a:lnTo>
                        <a:lnTo>
                          <a:pt x="136" y="16"/>
                        </a:lnTo>
                        <a:lnTo>
                          <a:pt x="128" y="24"/>
                        </a:lnTo>
                        <a:lnTo>
                          <a:pt x="104" y="32"/>
                        </a:lnTo>
                        <a:lnTo>
                          <a:pt x="80" y="48"/>
                        </a:lnTo>
                        <a:lnTo>
                          <a:pt x="48" y="48"/>
                        </a:lnTo>
                        <a:lnTo>
                          <a:pt x="24" y="56"/>
                        </a:lnTo>
                        <a:lnTo>
                          <a:pt x="8" y="56"/>
                        </a:lnTo>
                        <a:lnTo>
                          <a:pt x="0"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46" name="Freeform 395"/>
                  <p:cNvSpPr>
                    <a:spLocks/>
                  </p:cNvSpPr>
                  <p:nvPr/>
                </p:nvSpPr>
                <p:spPr bwMode="auto">
                  <a:xfrm>
                    <a:off x="564" y="2472"/>
                    <a:ext cx="136" cy="56"/>
                  </a:xfrm>
                  <a:custGeom>
                    <a:avLst/>
                    <a:gdLst>
                      <a:gd name="T0" fmla="*/ 0 w 136"/>
                      <a:gd name="T1" fmla="*/ 48 h 56"/>
                      <a:gd name="T2" fmla="*/ 0 w 136"/>
                      <a:gd name="T3" fmla="*/ 40 h 56"/>
                      <a:gd name="T4" fmla="*/ 8 w 136"/>
                      <a:gd name="T5" fmla="*/ 32 h 56"/>
                      <a:gd name="T6" fmla="*/ 32 w 136"/>
                      <a:gd name="T7" fmla="*/ 16 h 56"/>
                      <a:gd name="T8" fmla="*/ 56 w 136"/>
                      <a:gd name="T9" fmla="*/ 8 h 56"/>
                      <a:gd name="T10" fmla="*/ 56 w 136"/>
                      <a:gd name="T11" fmla="*/ 8 h 56"/>
                      <a:gd name="T12" fmla="*/ 88 w 136"/>
                      <a:gd name="T13" fmla="*/ 0 h 56"/>
                      <a:gd name="T14" fmla="*/ 112 w 136"/>
                      <a:gd name="T15" fmla="*/ 0 h 56"/>
                      <a:gd name="T16" fmla="*/ 128 w 136"/>
                      <a:gd name="T17" fmla="*/ 0 h 56"/>
                      <a:gd name="T18" fmla="*/ 136 w 136"/>
                      <a:gd name="T19" fmla="*/ 8 h 56"/>
                      <a:gd name="T20" fmla="*/ 136 w 136"/>
                      <a:gd name="T21" fmla="*/ 8 h 56"/>
                      <a:gd name="T22" fmla="*/ 136 w 136"/>
                      <a:gd name="T23" fmla="*/ 16 h 56"/>
                      <a:gd name="T24" fmla="*/ 120 w 136"/>
                      <a:gd name="T25" fmla="*/ 24 h 56"/>
                      <a:gd name="T26" fmla="*/ 104 w 136"/>
                      <a:gd name="T27" fmla="*/ 32 h 56"/>
                      <a:gd name="T28" fmla="*/ 80 w 136"/>
                      <a:gd name="T29" fmla="*/ 48 h 56"/>
                      <a:gd name="T30" fmla="*/ 80 w 136"/>
                      <a:gd name="T31" fmla="*/ 48 h 56"/>
                      <a:gd name="T32" fmla="*/ 48 w 136"/>
                      <a:gd name="T33" fmla="*/ 48 h 56"/>
                      <a:gd name="T34" fmla="*/ 24 w 136"/>
                      <a:gd name="T35" fmla="*/ 56 h 56"/>
                      <a:gd name="T36" fmla="*/ 8 w 136"/>
                      <a:gd name="T37" fmla="*/ 56 h 56"/>
                      <a:gd name="T38" fmla="*/ 0 w 136"/>
                      <a:gd name="T39" fmla="*/ 4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48"/>
                        </a:moveTo>
                        <a:lnTo>
                          <a:pt x="0" y="40"/>
                        </a:lnTo>
                        <a:lnTo>
                          <a:pt x="8" y="32"/>
                        </a:lnTo>
                        <a:lnTo>
                          <a:pt x="32" y="16"/>
                        </a:lnTo>
                        <a:lnTo>
                          <a:pt x="56" y="8"/>
                        </a:lnTo>
                        <a:lnTo>
                          <a:pt x="88" y="0"/>
                        </a:lnTo>
                        <a:lnTo>
                          <a:pt x="112" y="0"/>
                        </a:lnTo>
                        <a:lnTo>
                          <a:pt x="128" y="0"/>
                        </a:lnTo>
                        <a:lnTo>
                          <a:pt x="136" y="8"/>
                        </a:lnTo>
                        <a:lnTo>
                          <a:pt x="136" y="16"/>
                        </a:lnTo>
                        <a:lnTo>
                          <a:pt x="120" y="24"/>
                        </a:lnTo>
                        <a:lnTo>
                          <a:pt x="104" y="32"/>
                        </a:lnTo>
                        <a:lnTo>
                          <a:pt x="80" y="48"/>
                        </a:lnTo>
                        <a:lnTo>
                          <a:pt x="48" y="48"/>
                        </a:lnTo>
                        <a:lnTo>
                          <a:pt x="24" y="56"/>
                        </a:lnTo>
                        <a:lnTo>
                          <a:pt x="8" y="56"/>
                        </a:lnTo>
                        <a:lnTo>
                          <a:pt x="0"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47" name="Freeform 396"/>
                  <p:cNvSpPr>
                    <a:spLocks/>
                  </p:cNvSpPr>
                  <p:nvPr/>
                </p:nvSpPr>
                <p:spPr bwMode="auto">
                  <a:xfrm>
                    <a:off x="628" y="2504"/>
                    <a:ext cx="112" cy="72"/>
                  </a:xfrm>
                  <a:custGeom>
                    <a:avLst/>
                    <a:gdLst>
                      <a:gd name="T0" fmla="*/ 8 w 112"/>
                      <a:gd name="T1" fmla="*/ 72 h 72"/>
                      <a:gd name="T2" fmla="*/ 0 w 112"/>
                      <a:gd name="T3" fmla="*/ 64 h 72"/>
                      <a:gd name="T4" fmla="*/ 8 w 112"/>
                      <a:gd name="T5" fmla="*/ 56 h 72"/>
                      <a:gd name="T6" fmla="*/ 16 w 112"/>
                      <a:gd name="T7" fmla="*/ 40 h 72"/>
                      <a:gd name="T8" fmla="*/ 40 w 112"/>
                      <a:gd name="T9" fmla="*/ 24 h 72"/>
                      <a:gd name="T10" fmla="*/ 40 w 112"/>
                      <a:gd name="T11" fmla="*/ 24 h 72"/>
                      <a:gd name="T12" fmla="*/ 80 w 112"/>
                      <a:gd name="T13" fmla="*/ 0 h 72"/>
                      <a:gd name="T14" fmla="*/ 112 w 112"/>
                      <a:gd name="T15" fmla="*/ 0 h 72"/>
                      <a:gd name="T16" fmla="*/ 112 w 112"/>
                      <a:gd name="T17" fmla="*/ 0 h 72"/>
                      <a:gd name="T18" fmla="*/ 112 w 112"/>
                      <a:gd name="T19" fmla="*/ 8 h 72"/>
                      <a:gd name="T20" fmla="*/ 112 w 112"/>
                      <a:gd name="T21" fmla="*/ 16 h 72"/>
                      <a:gd name="T22" fmla="*/ 96 w 112"/>
                      <a:gd name="T23" fmla="*/ 32 h 72"/>
                      <a:gd name="T24" fmla="*/ 80 w 112"/>
                      <a:gd name="T25" fmla="*/ 48 h 72"/>
                      <a:gd name="T26" fmla="*/ 80 w 112"/>
                      <a:gd name="T27" fmla="*/ 48 h 72"/>
                      <a:gd name="T28" fmla="*/ 32 w 112"/>
                      <a:gd name="T29" fmla="*/ 72 h 72"/>
                      <a:gd name="T30" fmla="*/ 8 w 112"/>
                      <a:gd name="T31" fmla="*/ 72 h 7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72"/>
                      <a:gd name="T50" fmla="*/ 112 w 112"/>
                      <a:gd name="T51" fmla="*/ 72 h 7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72">
                        <a:moveTo>
                          <a:pt x="8" y="72"/>
                        </a:moveTo>
                        <a:lnTo>
                          <a:pt x="0" y="64"/>
                        </a:lnTo>
                        <a:lnTo>
                          <a:pt x="8" y="56"/>
                        </a:lnTo>
                        <a:lnTo>
                          <a:pt x="16" y="40"/>
                        </a:lnTo>
                        <a:lnTo>
                          <a:pt x="40" y="24"/>
                        </a:lnTo>
                        <a:lnTo>
                          <a:pt x="80" y="0"/>
                        </a:lnTo>
                        <a:lnTo>
                          <a:pt x="112" y="0"/>
                        </a:lnTo>
                        <a:lnTo>
                          <a:pt x="112" y="8"/>
                        </a:lnTo>
                        <a:lnTo>
                          <a:pt x="112" y="16"/>
                        </a:lnTo>
                        <a:lnTo>
                          <a:pt x="96" y="32"/>
                        </a:lnTo>
                        <a:lnTo>
                          <a:pt x="80" y="48"/>
                        </a:lnTo>
                        <a:lnTo>
                          <a:pt x="32" y="72"/>
                        </a:lnTo>
                        <a:lnTo>
                          <a:pt x="8" y="7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48" name="Freeform 397"/>
                  <p:cNvSpPr>
                    <a:spLocks/>
                  </p:cNvSpPr>
                  <p:nvPr/>
                </p:nvSpPr>
                <p:spPr bwMode="auto">
                  <a:xfrm>
                    <a:off x="932" y="2464"/>
                    <a:ext cx="136" cy="56"/>
                  </a:xfrm>
                  <a:custGeom>
                    <a:avLst/>
                    <a:gdLst>
                      <a:gd name="T0" fmla="*/ 0 w 136"/>
                      <a:gd name="T1" fmla="*/ 8 h 56"/>
                      <a:gd name="T2" fmla="*/ 8 w 136"/>
                      <a:gd name="T3" fmla="*/ 0 h 56"/>
                      <a:gd name="T4" fmla="*/ 32 w 136"/>
                      <a:gd name="T5" fmla="*/ 0 h 56"/>
                      <a:gd name="T6" fmla="*/ 56 w 136"/>
                      <a:gd name="T7" fmla="*/ 0 h 56"/>
                      <a:gd name="T8" fmla="*/ 80 w 136"/>
                      <a:gd name="T9" fmla="*/ 8 h 56"/>
                      <a:gd name="T10" fmla="*/ 80 w 136"/>
                      <a:gd name="T11" fmla="*/ 8 h 56"/>
                      <a:gd name="T12" fmla="*/ 104 w 136"/>
                      <a:gd name="T13" fmla="*/ 16 h 56"/>
                      <a:gd name="T14" fmla="*/ 128 w 136"/>
                      <a:gd name="T15" fmla="*/ 32 h 56"/>
                      <a:gd name="T16" fmla="*/ 136 w 136"/>
                      <a:gd name="T17" fmla="*/ 40 h 56"/>
                      <a:gd name="T18" fmla="*/ 136 w 136"/>
                      <a:gd name="T19" fmla="*/ 48 h 56"/>
                      <a:gd name="T20" fmla="*/ 136 w 136"/>
                      <a:gd name="T21" fmla="*/ 48 h 56"/>
                      <a:gd name="T22" fmla="*/ 128 w 136"/>
                      <a:gd name="T23" fmla="*/ 56 h 56"/>
                      <a:gd name="T24" fmla="*/ 112 w 136"/>
                      <a:gd name="T25" fmla="*/ 56 h 56"/>
                      <a:gd name="T26" fmla="*/ 88 w 136"/>
                      <a:gd name="T27" fmla="*/ 56 h 56"/>
                      <a:gd name="T28" fmla="*/ 64 w 136"/>
                      <a:gd name="T29" fmla="*/ 48 h 56"/>
                      <a:gd name="T30" fmla="*/ 64 w 136"/>
                      <a:gd name="T31" fmla="*/ 48 h 56"/>
                      <a:gd name="T32" fmla="*/ 32 w 136"/>
                      <a:gd name="T33" fmla="*/ 40 h 56"/>
                      <a:gd name="T34" fmla="*/ 16 w 136"/>
                      <a:gd name="T35" fmla="*/ 24 h 56"/>
                      <a:gd name="T36" fmla="*/ 0 w 136"/>
                      <a:gd name="T37" fmla="*/ 16 h 56"/>
                      <a:gd name="T38" fmla="*/ 0 w 136"/>
                      <a:gd name="T39" fmla="*/ 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8"/>
                        </a:moveTo>
                        <a:lnTo>
                          <a:pt x="8" y="0"/>
                        </a:lnTo>
                        <a:lnTo>
                          <a:pt x="32" y="0"/>
                        </a:lnTo>
                        <a:lnTo>
                          <a:pt x="56" y="0"/>
                        </a:lnTo>
                        <a:lnTo>
                          <a:pt x="80" y="8"/>
                        </a:lnTo>
                        <a:lnTo>
                          <a:pt x="104" y="16"/>
                        </a:lnTo>
                        <a:lnTo>
                          <a:pt x="128" y="32"/>
                        </a:lnTo>
                        <a:lnTo>
                          <a:pt x="136" y="40"/>
                        </a:lnTo>
                        <a:lnTo>
                          <a:pt x="136" y="48"/>
                        </a:lnTo>
                        <a:lnTo>
                          <a:pt x="128" y="56"/>
                        </a:lnTo>
                        <a:lnTo>
                          <a:pt x="112" y="56"/>
                        </a:lnTo>
                        <a:lnTo>
                          <a:pt x="88" y="56"/>
                        </a:lnTo>
                        <a:lnTo>
                          <a:pt x="64" y="48"/>
                        </a:lnTo>
                        <a:lnTo>
                          <a:pt x="32" y="40"/>
                        </a:lnTo>
                        <a:lnTo>
                          <a:pt x="16" y="24"/>
                        </a:lnTo>
                        <a:lnTo>
                          <a:pt x="0"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49" name="Freeform 398"/>
                  <p:cNvSpPr>
                    <a:spLocks/>
                  </p:cNvSpPr>
                  <p:nvPr/>
                </p:nvSpPr>
                <p:spPr bwMode="auto">
                  <a:xfrm>
                    <a:off x="564" y="2360"/>
                    <a:ext cx="136" cy="56"/>
                  </a:xfrm>
                  <a:custGeom>
                    <a:avLst/>
                    <a:gdLst>
                      <a:gd name="T0" fmla="*/ 0 w 136"/>
                      <a:gd name="T1" fmla="*/ 8 h 56"/>
                      <a:gd name="T2" fmla="*/ 8 w 136"/>
                      <a:gd name="T3" fmla="*/ 0 h 56"/>
                      <a:gd name="T4" fmla="*/ 24 w 136"/>
                      <a:gd name="T5" fmla="*/ 0 h 56"/>
                      <a:gd name="T6" fmla="*/ 48 w 136"/>
                      <a:gd name="T7" fmla="*/ 0 h 56"/>
                      <a:gd name="T8" fmla="*/ 80 w 136"/>
                      <a:gd name="T9" fmla="*/ 8 h 56"/>
                      <a:gd name="T10" fmla="*/ 80 w 136"/>
                      <a:gd name="T11" fmla="*/ 8 h 56"/>
                      <a:gd name="T12" fmla="*/ 104 w 136"/>
                      <a:gd name="T13" fmla="*/ 16 h 56"/>
                      <a:gd name="T14" fmla="*/ 120 w 136"/>
                      <a:gd name="T15" fmla="*/ 24 h 56"/>
                      <a:gd name="T16" fmla="*/ 136 w 136"/>
                      <a:gd name="T17" fmla="*/ 40 h 56"/>
                      <a:gd name="T18" fmla="*/ 136 w 136"/>
                      <a:gd name="T19" fmla="*/ 48 h 56"/>
                      <a:gd name="T20" fmla="*/ 136 w 136"/>
                      <a:gd name="T21" fmla="*/ 48 h 56"/>
                      <a:gd name="T22" fmla="*/ 128 w 136"/>
                      <a:gd name="T23" fmla="*/ 48 h 56"/>
                      <a:gd name="T24" fmla="*/ 112 w 136"/>
                      <a:gd name="T25" fmla="*/ 56 h 56"/>
                      <a:gd name="T26" fmla="*/ 88 w 136"/>
                      <a:gd name="T27" fmla="*/ 48 h 56"/>
                      <a:gd name="T28" fmla="*/ 56 w 136"/>
                      <a:gd name="T29" fmla="*/ 40 h 56"/>
                      <a:gd name="T30" fmla="*/ 56 w 136"/>
                      <a:gd name="T31" fmla="*/ 40 h 56"/>
                      <a:gd name="T32" fmla="*/ 32 w 136"/>
                      <a:gd name="T33" fmla="*/ 32 h 56"/>
                      <a:gd name="T34" fmla="*/ 8 w 136"/>
                      <a:gd name="T35" fmla="*/ 24 h 56"/>
                      <a:gd name="T36" fmla="*/ 0 w 136"/>
                      <a:gd name="T37" fmla="*/ 16 h 56"/>
                      <a:gd name="T38" fmla="*/ 0 w 136"/>
                      <a:gd name="T39" fmla="*/ 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8"/>
                        </a:moveTo>
                        <a:lnTo>
                          <a:pt x="8" y="0"/>
                        </a:lnTo>
                        <a:lnTo>
                          <a:pt x="24" y="0"/>
                        </a:lnTo>
                        <a:lnTo>
                          <a:pt x="48" y="0"/>
                        </a:lnTo>
                        <a:lnTo>
                          <a:pt x="80" y="8"/>
                        </a:lnTo>
                        <a:lnTo>
                          <a:pt x="104" y="16"/>
                        </a:lnTo>
                        <a:lnTo>
                          <a:pt x="120" y="24"/>
                        </a:lnTo>
                        <a:lnTo>
                          <a:pt x="136" y="40"/>
                        </a:lnTo>
                        <a:lnTo>
                          <a:pt x="136" y="48"/>
                        </a:lnTo>
                        <a:lnTo>
                          <a:pt x="128" y="48"/>
                        </a:lnTo>
                        <a:lnTo>
                          <a:pt x="112" y="56"/>
                        </a:lnTo>
                        <a:lnTo>
                          <a:pt x="88" y="48"/>
                        </a:lnTo>
                        <a:lnTo>
                          <a:pt x="56" y="40"/>
                        </a:lnTo>
                        <a:lnTo>
                          <a:pt x="32" y="32"/>
                        </a:lnTo>
                        <a:lnTo>
                          <a:pt x="8" y="24"/>
                        </a:lnTo>
                        <a:lnTo>
                          <a:pt x="0"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50" name="Freeform 399"/>
                  <p:cNvSpPr>
                    <a:spLocks/>
                  </p:cNvSpPr>
                  <p:nvPr/>
                </p:nvSpPr>
                <p:spPr bwMode="auto">
                  <a:xfrm>
                    <a:off x="692" y="2256"/>
                    <a:ext cx="72" cy="104"/>
                  </a:xfrm>
                  <a:custGeom>
                    <a:avLst/>
                    <a:gdLst>
                      <a:gd name="T0" fmla="*/ 8 w 72"/>
                      <a:gd name="T1" fmla="*/ 0 h 104"/>
                      <a:gd name="T2" fmla="*/ 32 w 72"/>
                      <a:gd name="T3" fmla="*/ 8 h 104"/>
                      <a:gd name="T4" fmla="*/ 64 w 72"/>
                      <a:gd name="T5" fmla="*/ 48 h 104"/>
                      <a:gd name="T6" fmla="*/ 64 w 72"/>
                      <a:gd name="T7" fmla="*/ 48 h 104"/>
                      <a:gd name="T8" fmla="*/ 72 w 72"/>
                      <a:gd name="T9" fmla="*/ 80 h 104"/>
                      <a:gd name="T10" fmla="*/ 64 w 72"/>
                      <a:gd name="T11" fmla="*/ 104 h 104"/>
                      <a:gd name="T12" fmla="*/ 64 w 72"/>
                      <a:gd name="T13" fmla="*/ 104 h 104"/>
                      <a:gd name="T14" fmla="*/ 40 w 72"/>
                      <a:gd name="T15" fmla="*/ 96 h 104"/>
                      <a:gd name="T16" fmla="*/ 16 w 72"/>
                      <a:gd name="T17" fmla="*/ 56 h 104"/>
                      <a:gd name="T18" fmla="*/ 16 w 72"/>
                      <a:gd name="T19" fmla="*/ 56 h 104"/>
                      <a:gd name="T20" fmla="*/ 0 w 72"/>
                      <a:gd name="T21" fmla="*/ 24 h 104"/>
                      <a:gd name="T22" fmla="*/ 8 w 72"/>
                      <a:gd name="T23" fmla="*/ 0 h 1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2"/>
                      <a:gd name="T37" fmla="*/ 0 h 104"/>
                      <a:gd name="T38" fmla="*/ 72 w 72"/>
                      <a:gd name="T39" fmla="*/ 104 h 1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2" h="104">
                        <a:moveTo>
                          <a:pt x="8" y="0"/>
                        </a:moveTo>
                        <a:lnTo>
                          <a:pt x="32" y="8"/>
                        </a:lnTo>
                        <a:lnTo>
                          <a:pt x="64" y="48"/>
                        </a:lnTo>
                        <a:lnTo>
                          <a:pt x="72" y="80"/>
                        </a:lnTo>
                        <a:lnTo>
                          <a:pt x="64" y="104"/>
                        </a:lnTo>
                        <a:lnTo>
                          <a:pt x="40" y="96"/>
                        </a:lnTo>
                        <a:lnTo>
                          <a:pt x="16" y="56"/>
                        </a:lnTo>
                        <a:lnTo>
                          <a:pt x="0" y="24"/>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51" name="Freeform 400"/>
                  <p:cNvSpPr>
                    <a:spLocks/>
                  </p:cNvSpPr>
                  <p:nvPr/>
                </p:nvSpPr>
                <p:spPr bwMode="auto">
                  <a:xfrm>
                    <a:off x="852" y="2520"/>
                    <a:ext cx="72" cy="96"/>
                  </a:xfrm>
                  <a:custGeom>
                    <a:avLst/>
                    <a:gdLst>
                      <a:gd name="T0" fmla="*/ 8 w 72"/>
                      <a:gd name="T1" fmla="*/ 0 h 96"/>
                      <a:gd name="T2" fmla="*/ 32 w 72"/>
                      <a:gd name="T3" fmla="*/ 8 h 96"/>
                      <a:gd name="T4" fmla="*/ 56 w 72"/>
                      <a:gd name="T5" fmla="*/ 40 h 96"/>
                      <a:gd name="T6" fmla="*/ 56 w 72"/>
                      <a:gd name="T7" fmla="*/ 40 h 96"/>
                      <a:gd name="T8" fmla="*/ 72 w 72"/>
                      <a:gd name="T9" fmla="*/ 80 h 96"/>
                      <a:gd name="T10" fmla="*/ 64 w 72"/>
                      <a:gd name="T11" fmla="*/ 96 h 96"/>
                      <a:gd name="T12" fmla="*/ 64 w 72"/>
                      <a:gd name="T13" fmla="*/ 96 h 96"/>
                      <a:gd name="T14" fmla="*/ 40 w 72"/>
                      <a:gd name="T15" fmla="*/ 88 h 96"/>
                      <a:gd name="T16" fmla="*/ 8 w 72"/>
                      <a:gd name="T17" fmla="*/ 56 h 96"/>
                      <a:gd name="T18" fmla="*/ 8 w 72"/>
                      <a:gd name="T19" fmla="*/ 56 h 96"/>
                      <a:gd name="T20" fmla="*/ 0 w 72"/>
                      <a:gd name="T21" fmla="*/ 16 h 96"/>
                      <a:gd name="T22" fmla="*/ 8 w 72"/>
                      <a:gd name="T23" fmla="*/ 0 h 9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2"/>
                      <a:gd name="T37" fmla="*/ 0 h 96"/>
                      <a:gd name="T38" fmla="*/ 72 w 72"/>
                      <a:gd name="T39" fmla="*/ 96 h 9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2" h="96">
                        <a:moveTo>
                          <a:pt x="8" y="0"/>
                        </a:moveTo>
                        <a:lnTo>
                          <a:pt x="32" y="8"/>
                        </a:lnTo>
                        <a:lnTo>
                          <a:pt x="56" y="40"/>
                        </a:lnTo>
                        <a:lnTo>
                          <a:pt x="72" y="80"/>
                        </a:lnTo>
                        <a:lnTo>
                          <a:pt x="64" y="96"/>
                        </a:lnTo>
                        <a:lnTo>
                          <a:pt x="40" y="88"/>
                        </a:lnTo>
                        <a:lnTo>
                          <a:pt x="8" y="56"/>
                        </a:lnTo>
                        <a:lnTo>
                          <a:pt x="0" y="16"/>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52" name="Freeform 401"/>
                  <p:cNvSpPr>
                    <a:spLocks/>
                  </p:cNvSpPr>
                  <p:nvPr/>
                </p:nvSpPr>
                <p:spPr bwMode="auto">
                  <a:xfrm>
                    <a:off x="844" y="2256"/>
                    <a:ext cx="72" cy="104"/>
                  </a:xfrm>
                  <a:custGeom>
                    <a:avLst/>
                    <a:gdLst>
                      <a:gd name="T0" fmla="*/ 64 w 72"/>
                      <a:gd name="T1" fmla="*/ 0 h 104"/>
                      <a:gd name="T2" fmla="*/ 72 w 72"/>
                      <a:gd name="T3" fmla="*/ 24 h 104"/>
                      <a:gd name="T4" fmla="*/ 56 w 72"/>
                      <a:gd name="T5" fmla="*/ 56 h 104"/>
                      <a:gd name="T6" fmla="*/ 56 w 72"/>
                      <a:gd name="T7" fmla="*/ 56 h 104"/>
                      <a:gd name="T8" fmla="*/ 32 w 72"/>
                      <a:gd name="T9" fmla="*/ 88 h 104"/>
                      <a:gd name="T10" fmla="*/ 8 w 72"/>
                      <a:gd name="T11" fmla="*/ 104 h 104"/>
                      <a:gd name="T12" fmla="*/ 8 w 72"/>
                      <a:gd name="T13" fmla="*/ 104 h 104"/>
                      <a:gd name="T14" fmla="*/ 0 w 72"/>
                      <a:gd name="T15" fmla="*/ 80 h 104"/>
                      <a:gd name="T16" fmla="*/ 8 w 72"/>
                      <a:gd name="T17" fmla="*/ 40 h 104"/>
                      <a:gd name="T18" fmla="*/ 8 w 72"/>
                      <a:gd name="T19" fmla="*/ 40 h 104"/>
                      <a:gd name="T20" fmla="*/ 40 w 72"/>
                      <a:gd name="T21" fmla="*/ 8 h 104"/>
                      <a:gd name="T22" fmla="*/ 64 w 72"/>
                      <a:gd name="T23" fmla="*/ 0 h 1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2"/>
                      <a:gd name="T37" fmla="*/ 0 h 104"/>
                      <a:gd name="T38" fmla="*/ 72 w 72"/>
                      <a:gd name="T39" fmla="*/ 104 h 1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2" h="104">
                        <a:moveTo>
                          <a:pt x="64" y="0"/>
                        </a:moveTo>
                        <a:lnTo>
                          <a:pt x="72" y="24"/>
                        </a:lnTo>
                        <a:lnTo>
                          <a:pt x="56" y="56"/>
                        </a:lnTo>
                        <a:lnTo>
                          <a:pt x="32" y="88"/>
                        </a:lnTo>
                        <a:lnTo>
                          <a:pt x="8" y="104"/>
                        </a:lnTo>
                        <a:lnTo>
                          <a:pt x="0" y="80"/>
                        </a:lnTo>
                        <a:lnTo>
                          <a:pt x="8" y="40"/>
                        </a:lnTo>
                        <a:lnTo>
                          <a:pt x="40" y="8"/>
                        </a:lnTo>
                        <a:lnTo>
                          <a:pt x="64"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53" name="Freeform 402"/>
                  <p:cNvSpPr>
                    <a:spLocks/>
                  </p:cNvSpPr>
                  <p:nvPr/>
                </p:nvSpPr>
                <p:spPr bwMode="auto">
                  <a:xfrm>
                    <a:off x="700" y="2520"/>
                    <a:ext cx="80" cy="96"/>
                  </a:xfrm>
                  <a:custGeom>
                    <a:avLst/>
                    <a:gdLst>
                      <a:gd name="T0" fmla="*/ 64 w 80"/>
                      <a:gd name="T1" fmla="*/ 0 h 96"/>
                      <a:gd name="T2" fmla="*/ 80 w 80"/>
                      <a:gd name="T3" fmla="*/ 16 h 96"/>
                      <a:gd name="T4" fmla="*/ 64 w 80"/>
                      <a:gd name="T5" fmla="*/ 56 h 96"/>
                      <a:gd name="T6" fmla="*/ 64 w 80"/>
                      <a:gd name="T7" fmla="*/ 56 h 96"/>
                      <a:gd name="T8" fmla="*/ 40 w 80"/>
                      <a:gd name="T9" fmla="*/ 88 h 96"/>
                      <a:gd name="T10" fmla="*/ 8 w 80"/>
                      <a:gd name="T11" fmla="*/ 96 h 96"/>
                      <a:gd name="T12" fmla="*/ 8 w 80"/>
                      <a:gd name="T13" fmla="*/ 96 h 96"/>
                      <a:gd name="T14" fmla="*/ 0 w 80"/>
                      <a:gd name="T15" fmla="*/ 80 h 96"/>
                      <a:gd name="T16" fmla="*/ 16 w 80"/>
                      <a:gd name="T17" fmla="*/ 40 h 96"/>
                      <a:gd name="T18" fmla="*/ 16 w 80"/>
                      <a:gd name="T19" fmla="*/ 40 h 96"/>
                      <a:gd name="T20" fmla="*/ 40 w 80"/>
                      <a:gd name="T21" fmla="*/ 8 h 96"/>
                      <a:gd name="T22" fmla="*/ 64 w 80"/>
                      <a:gd name="T23" fmla="*/ 0 h 9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0"/>
                      <a:gd name="T37" fmla="*/ 0 h 96"/>
                      <a:gd name="T38" fmla="*/ 80 w 80"/>
                      <a:gd name="T39" fmla="*/ 96 h 9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0" h="96">
                        <a:moveTo>
                          <a:pt x="64" y="0"/>
                        </a:moveTo>
                        <a:lnTo>
                          <a:pt x="80" y="16"/>
                        </a:lnTo>
                        <a:lnTo>
                          <a:pt x="64" y="56"/>
                        </a:lnTo>
                        <a:lnTo>
                          <a:pt x="40" y="88"/>
                        </a:lnTo>
                        <a:lnTo>
                          <a:pt x="8" y="96"/>
                        </a:lnTo>
                        <a:lnTo>
                          <a:pt x="0" y="80"/>
                        </a:lnTo>
                        <a:lnTo>
                          <a:pt x="16" y="40"/>
                        </a:lnTo>
                        <a:lnTo>
                          <a:pt x="40" y="8"/>
                        </a:lnTo>
                        <a:lnTo>
                          <a:pt x="64"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sp>
              <p:nvSpPr>
                <p:cNvPr id="37119" name="Freeform 403"/>
                <p:cNvSpPr>
                  <a:spLocks/>
                </p:cNvSpPr>
                <p:nvPr/>
              </p:nvSpPr>
              <p:spPr bwMode="auto">
                <a:xfrm>
                  <a:off x="572" y="1295"/>
                  <a:ext cx="472" cy="334"/>
                </a:xfrm>
                <a:custGeom>
                  <a:avLst/>
                  <a:gdLst>
                    <a:gd name="T0" fmla="*/ 1 w 672"/>
                    <a:gd name="T1" fmla="*/ 2 h 424"/>
                    <a:gd name="T2" fmla="*/ 1 w 672"/>
                    <a:gd name="T3" fmla="*/ 2 h 424"/>
                    <a:gd name="T4" fmla="*/ 1 w 672"/>
                    <a:gd name="T5" fmla="*/ 2 h 424"/>
                    <a:gd name="T6" fmla="*/ 1 w 672"/>
                    <a:gd name="T7" fmla="*/ 2 h 424"/>
                    <a:gd name="T8" fmla="*/ 1 w 672"/>
                    <a:gd name="T9" fmla="*/ 2 h 424"/>
                    <a:gd name="T10" fmla="*/ 1 w 672"/>
                    <a:gd name="T11" fmla="*/ 2 h 424"/>
                    <a:gd name="T12" fmla="*/ 1 w 672"/>
                    <a:gd name="T13" fmla="*/ 2 h 424"/>
                    <a:gd name="T14" fmla="*/ 1 w 672"/>
                    <a:gd name="T15" fmla="*/ 2 h 424"/>
                    <a:gd name="T16" fmla="*/ 1 w 672"/>
                    <a:gd name="T17" fmla="*/ 2 h 424"/>
                    <a:gd name="T18" fmla="*/ 1 w 672"/>
                    <a:gd name="T19" fmla="*/ 2 h 424"/>
                    <a:gd name="T20" fmla="*/ 1 w 672"/>
                    <a:gd name="T21" fmla="*/ 2 h 424"/>
                    <a:gd name="T22" fmla="*/ 1 w 672"/>
                    <a:gd name="T23" fmla="*/ 2 h 424"/>
                    <a:gd name="T24" fmla="*/ 1 w 672"/>
                    <a:gd name="T25" fmla="*/ 2 h 424"/>
                    <a:gd name="T26" fmla="*/ 0 w 672"/>
                    <a:gd name="T27" fmla="*/ 2 h 424"/>
                    <a:gd name="T28" fmla="*/ 0 w 672"/>
                    <a:gd name="T29" fmla="*/ 2 h 424"/>
                    <a:gd name="T30" fmla="*/ 1 w 672"/>
                    <a:gd name="T31" fmla="*/ 2 h 424"/>
                    <a:gd name="T32" fmla="*/ 1 w 672"/>
                    <a:gd name="T33" fmla="*/ 2 h 424"/>
                    <a:gd name="T34" fmla="*/ 1 w 672"/>
                    <a:gd name="T35" fmla="*/ 2 h 424"/>
                    <a:gd name="T36" fmla="*/ 1 w 672"/>
                    <a:gd name="T37" fmla="*/ 2 h 424"/>
                    <a:gd name="T38" fmla="*/ 1 w 672"/>
                    <a:gd name="T39" fmla="*/ 2 h 424"/>
                    <a:gd name="T40" fmla="*/ 1 w 672"/>
                    <a:gd name="T41" fmla="*/ 0 h 424"/>
                    <a:gd name="T42" fmla="*/ 1 w 672"/>
                    <a:gd name="T43" fmla="*/ 0 h 424"/>
                    <a:gd name="T44" fmla="*/ 1 w 672"/>
                    <a:gd name="T45" fmla="*/ 2 h 424"/>
                    <a:gd name="T46" fmla="*/ 1 w 672"/>
                    <a:gd name="T47" fmla="*/ 2 h 424"/>
                    <a:gd name="T48" fmla="*/ 1 w 672"/>
                    <a:gd name="T49" fmla="*/ 2 h 424"/>
                    <a:gd name="T50" fmla="*/ 1 w 672"/>
                    <a:gd name="T51" fmla="*/ 2 h 424"/>
                    <a:gd name="T52" fmla="*/ 1 w 672"/>
                    <a:gd name="T53" fmla="*/ 2 h 424"/>
                    <a:gd name="T54" fmla="*/ 1 w 672"/>
                    <a:gd name="T55" fmla="*/ 2 h 42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72"/>
                    <a:gd name="T85" fmla="*/ 0 h 424"/>
                    <a:gd name="T86" fmla="*/ 672 w 672"/>
                    <a:gd name="T87" fmla="*/ 424 h 42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72" h="424">
                      <a:moveTo>
                        <a:pt x="672" y="216"/>
                      </a:moveTo>
                      <a:lnTo>
                        <a:pt x="664" y="256"/>
                      </a:lnTo>
                      <a:lnTo>
                        <a:pt x="648" y="296"/>
                      </a:lnTo>
                      <a:lnTo>
                        <a:pt x="616" y="328"/>
                      </a:lnTo>
                      <a:lnTo>
                        <a:pt x="576" y="360"/>
                      </a:lnTo>
                      <a:lnTo>
                        <a:pt x="464" y="408"/>
                      </a:lnTo>
                      <a:lnTo>
                        <a:pt x="336" y="424"/>
                      </a:lnTo>
                      <a:lnTo>
                        <a:pt x="208" y="408"/>
                      </a:lnTo>
                      <a:lnTo>
                        <a:pt x="96" y="360"/>
                      </a:lnTo>
                      <a:lnTo>
                        <a:pt x="56" y="328"/>
                      </a:lnTo>
                      <a:lnTo>
                        <a:pt x="24" y="296"/>
                      </a:lnTo>
                      <a:lnTo>
                        <a:pt x="8" y="256"/>
                      </a:lnTo>
                      <a:lnTo>
                        <a:pt x="0" y="216"/>
                      </a:lnTo>
                      <a:lnTo>
                        <a:pt x="8" y="168"/>
                      </a:lnTo>
                      <a:lnTo>
                        <a:pt x="24" y="128"/>
                      </a:lnTo>
                      <a:lnTo>
                        <a:pt x="56" y="96"/>
                      </a:lnTo>
                      <a:lnTo>
                        <a:pt x="96" y="64"/>
                      </a:lnTo>
                      <a:lnTo>
                        <a:pt x="208" y="16"/>
                      </a:lnTo>
                      <a:lnTo>
                        <a:pt x="336" y="0"/>
                      </a:lnTo>
                      <a:lnTo>
                        <a:pt x="464" y="16"/>
                      </a:lnTo>
                      <a:lnTo>
                        <a:pt x="576" y="64"/>
                      </a:lnTo>
                      <a:lnTo>
                        <a:pt x="616" y="96"/>
                      </a:lnTo>
                      <a:lnTo>
                        <a:pt x="648" y="128"/>
                      </a:lnTo>
                      <a:lnTo>
                        <a:pt x="664" y="168"/>
                      </a:lnTo>
                      <a:lnTo>
                        <a:pt x="672" y="216"/>
                      </a:lnTo>
                      <a:close/>
                    </a:path>
                  </a:pathLst>
                </a:custGeom>
                <a:gradFill rotWithShape="0">
                  <a:gsLst>
                    <a:gs pos="0">
                      <a:srgbClr val="B3B3B3"/>
                    </a:gs>
                    <a:gs pos="100000">
                      <a:srgbClr val="808080"/>
                    </a:gs>
                  </a:gsLst>
                  <a:path path="rect">
                    <a:fillToRect l="50000" t="50000" r="50000" b="50000"/>
                  </a:path>
                </a:gradFill>
                <a:ln w="3175">
                  <a:solidFill>
                    <a:srgbClr val="808080"/>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nvGrpSpPr>
                <p:cNvPr id="37045" name="Group 404"/>
                <p:cNvGrpSpPr>
                  <a:grpSpLocks/>
                </p:cNvGrpSpPr>
                <p:nvPr/>
              </p:nvGrpSpPr>
              <p:grpSpPr bwMode="auto">
                <a:xfrm>
                  <a:off x="632" y="1338"/>
                  <a:ext cx="352" cy="248"/>
                  <a:chOff x="636" y="2320"/>
                  <a:chExt cx="352" cy="248"/>
                </a:xfrm>
              </p:grpSpPr>
              <p:sp>
                <p:nvSpPr>
                  <p:cNvPr id="37121" name="Freeform 405"/>
                  <p:cNvSpPr>
                    <a:spLocks/>
                  </p:cNvSpPr>
                  <p:nvPr/>
                </p:nvSpPr>
                <p:spPr bwMode="auto">
                  <a:xfrm>
                    <a:off x="788" y="2424"/>
                    <a:ext cx="32" cy="16"/>
                  </a:xfrm>
                  <a:custGeom>
                    <a:avLst/>
                    <a:gdLst>
                      <a:gd name="T0" fmla="*/ 32 w 32"/>
                      <a:gd name="T1" fmla="*/ 8 h 16"/>
                      <a:gd name="T2" fmla="*/ 32 w 32"/>
                      <a:gd name="T3" fmla="*/ 16 h 16"/>
                      <a:gd name="T4" fmla="*/ 16 w 32"/>
                      <a:gd name="T5" fmla="*/ 16 h 16"/>
                      <a:gd name="T6" fmla="*/ 16 w 32"/>
                      <a:gd name="T7" fmla="*/ 16 h 16"/>
                      <a:gd name="T8" fmla="*/ 8 w 32"/>
                      <a:gd name="T9" fmla="*/ 16 h 16"/>
                      <a:gd name="T10" fmla="*/ 0 w 32"/>
                      <a:gd name="T11" fmla="*/ 8 h 16"/>
                      <a:gd name="T12" fmla="*/ 0 w 32"/>
                      <a:gd name="T13" fmla="*/ 8 h 16"/>
                      <a:gd name="T14" fmla="*/ 8 w 32"/>
                      <a:gd name="T15" fmla="*/ 0 h 16"/>
                      <a:gd name="T16" fmla="*/ 16 w 32"/>
                      <a:gd name="T17" fmla="*/ 0 h 16"/>
                      <a:gd name="T18" fmla="*/ 16 w 32"/>
                      <a:gd name="T19" fmla="*/ 0 h 16"/>
                      <a:gd name="T20" fmla="*/ 32 w 32"/>
                      <a:gd name="T21" fmla="*/ 0 h 16"/>
                      <a:gd name="T22" fmla="*/ 32 w 32"/>
                      <a:gd name="T23" fmla="*/ 8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16"/>
                      <a:gd name="T38" fmla="*/ 32 w 32"/>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16">
                        <a:moveTo>
                          <a:pt x="32" y="8"/>
                        </a:moveTo>
                        <a:lnTo>
                          <a:pt x="32" y="16"/>
                        </a:lnTo>
                        <a:lnTo>
                          <a:pt x="16" y="16"/>
                        </a:lnTo>
                        <a:lnTo>
                          <a:pt x="8" y="16"/>
                        </a:lnTo>
                        <a:lnTo>
                          <a:pt x="0" y="8"/>
                        </a:lnTo>
                        <a:lnTo>
                          <a:pt x="8" y="0"/>
                        </a:lnTo>
                        <a:lnTo>
                          <a:pt x="16" y="0"/>
                        </a:lnTo>
                        <a:lnTo>
                          <a:pt x="32" y="0"/>
                        </a:lnTo>
                        <a:lnTo>
                          <a:pt x="32"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22" name="Freeform 406"/>
                  <p:cNvSpPr>
                    <a:spLocks/>
                  </p:cNvSpPr>
                  <p:nvPr/>
                </p:nvSpPr>
                <p:spPr bwMode="auto">
                  <a:xfrm>
                    <a:off x="924" y="2416"/>
                    <a:ext cx="64" cy="24"/>
                  </a:xfrm>
                  <a:custGeom>
                    <a:avLst/>
                    <a:gdLst>
                      <a:gd name="T0" fmla="*/ 64 w 64"/>
                      <a:gd name="T1" fmla="*/ 16 h 24"/>
                      <a:gd name="T2" fmla="*/ 56 w 64"/>
                      <a:gd name="T3" fmla="*/ 24 h 24"/>
                      <a:gd name="T4" fmla="*/ 32 w 64"/>
                      <a:gd name="T5" fmla="*/ 24 h 24"/>
                      <a:gd name="T6" fmla="*/ 32 w 64"/>
                      <a:gd name="T7" fmla="*/ 24 h 24"/>
                      <a:gd name="T8" fmla="*/ 16 w 64"/>
                      <a:gd name="T9" fmla="*/ 24 h 24"/>
                      <a:gd name="T10" fmla="*/ 0 w 64"/>
                      <a:gd name="T11" fmla="*/ 16 h 24"/>
                      <a:gd name="T12" fmla="*/ 0 w 64"/>
                      <a:gd name="T13" fmla="*/ 16 h 24"/>
                      <a:gd name="T14" fmla="*/ 16 w 64"/>
                      <a:gd name="T15" fmla="*/ 8 h 24"/>
                      <a:gd name="T16" fmla="*/ 32 w 64"/>
                      <a:gd name="T17" fmla="*/ 0 h 24"/>
                      <a:gd name="T18" fmla="*/ 32 w 64"/>
                      <a:gd name="T19" fmla="*/ 0 h 24"/>
                      <a:gd name="T20" fmla="*/ 56 w 64"/>
                      <a:gd name="T21" fmla="*/ 8 h 24"/>
                      <a:gd name="T22" fmla="*/ 64 w 64"/>
                      <a:gd name="T23" fmla="*/ 16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
                      <a:gd name="T37" fmla="*/ 0 h 24"/>
                      <a:gd name="T38" fmla="*/ 64 w 64"/>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 h="24">
                        <a:moveTo>
                          <a:pt x="64" y="16"/>
                        </a:moveTo>
                        <a:lnTo>
                          <a:pt x="56" y="24"/>
                        </a:lnTo>
                        <a:lnTo>
                          <a:pt x="32" y="24"/>
                        </a:lnTo>
                        <a:lnTo>
                          <a:pt x="16" y="24"/>
                        </a:lnTo>
                        <a:lnTo>
                          <a:pt x="0" y="16"/>
                        </a:lnTo>
                        <a:lnTo>
                          <a:pt x="16" y="8"/>
                        </a:lnTo>
                        <a:lnTo>
                          <a:pt x="32" y="0"/>
                        </a:lnTo>
                        <a:lnTo>
                          <a:pt x="56" y="8"/>
                        </a:lnTo>
                        <a:lnTo>
                          <a:pt x="64"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23" name="Freeform 407"/>
                  <p:cNvSpPr>
                    <a:spLocks/>
                  </p:cNvSpPr>
                  <p:nvPr/>
                </p:nvSpPr>
                <p:spPr bwMode="auto">
                  <a:xfrm>
                    <a:off x="908" y="2512"/>
                    <a:ext cx="40" cy="32"/>
                  </a:xfrm>
                  <a:custGeom>
                    <a:avLst/>
                    <a:gdLst>
                      <a:gd name="T0" fmla="*/ 40 w 40"/>
                      <a:gd name="T1" fmla="*/ 32 h 32"/>
                      <a:gd name="T2" fmla="*/ 24 w 40"/>
                      <a:gd name="T3" fmla="*/ 32 h 32"/>
                      <a:gd name="T4" fmla="*/ 8 w 40"/>
                      <a:gd name="T5" fmla="*/ 24 h 32"/>
                      <a:gd name="T6" fmla="*/ 8 w 40"/>
                      <a:gd name="T7" fmla="*/ 24 h 32"/>
                      <a:gd name="T8" fmla="*/ 0 w 40"/>
                      <a:gd name="T9" fmla="*/ 8 h 32"/>
                      <a:gd name="T10" fmla="*/ 0 w 40"/>
                      <a:gd name="T11" fmla="*/ 0 h 32"/>
                      <a:gd name="T12" fmla="*/ 0 w 40"/>
                      <a:gd name="T13" fmla="*/ 0 h 32"/>
                      <a:gd name="T14" fmla="*/ 16 w 40"/>
                      <a:gd name="T15" fmla="*/ 0 h 32"/>
                      <a:gd name="T16" fmla="*/ 32 w 40"/>
                      <a:gd name="T17" fmla="*/ 8 h 32"/>
                      <a:gd name="T18" fmla="*/ 32 w 40"/>
                      <a:gd name="T19" fmla="*/ 8 h 32"/>
                      <a:gd name="T20" fmla="*/ 40 w 40"/>
                      <a:gd name="T21" fmla="*/ 24 h 32"/>
                      <a:gd name="T22" fmla="*/ 40 w 40"/>
                      <a:gd name="T23" fmla="*/ 32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32"/>
                      <a:gd name="T38" fmla="*/ 40 w 40"/>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32">
                        <a:moveTo>
                          <a:pt x="40" y="32"/>
                        </a:moveTo>
                        <a:lnTo>
                          <a:pt x="24" y="32"/>
                        </a:lnTo>
                        <a:lnTo>
                          <a:pt x="8" y="24"/>
                        </a:lnTo>
                        <a:lnTo>
                          <a:pt x="0" y="8"/>
                        </a:lnTo>
                        <a:lnTo>
                          <a:pt x="0" y="0"/>
                        </a:lnTo>
                        <a:lnTo>
                          <a:pt x="16" y="0"/>
                        </a:lnTo>
                        <a:lnTo>
                          <a:pt x="32" y="8"/>
                        </a:lnTo>
                        <a:lnTo>
                          <a:pt x="40" y="24"/>
                        </a:lnTo>
                        <a:lnTo>
                          <a:pt x="40" y="3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24" name="Freeform 408"/>
                  <p:cNvSpPr>
                    <a:spLocks/>
                  </p:cNvSpPr>
                  <p:nvPr/>
                </p:nvSpPr>
                <p:spPr bwMode="auto">
                  <a:xfrm>
                    <a:off x="780" y="2328"/>
                    <a:ext cx="32" cy="48"/>
                  </a:xfrm>
                  <a:custGeom>
                    <a:avLst/>
                    <a:gdLst>
                      <a:gd name="T0" fmla="*/ 16 w 32"/>
                      <a:gd name="T1" fmla="*/ 48 h 48"/>
                      <a:gd name="T2" fmla="*/ 8 w 32"/>
                      <a:gd name="T3" fmla="*/ 48 h 48"/>
                      <a:gd name="T4" fmla="*/ 0 w 32"/>
                      <a:gd name="T5" fmla="*/ 24 h 48"/>
                      <a:gd name="T6" fmla="*/ 0 w 32"/>
                      <a:gd name="T7" fmla="*/ 24 h 48"/>
                      <a:gd name="T8" fmla="*/ 8 w 32"/>
                      <a:gd name="T9" fmla="*/ 8 h 48"/>
                      <a:gd name="T10" fmla="*/ 16 w 32"/>
                      <a:gd name="T11" fmla="*/ 0 h 48"/>
                      <a:gd name="T12" fmla="*/ 16 w 32"/>
                      <a:gd name="T13" fmla="*/ 0 h 48"/>
                      <a:gd name="T14" fmla="*/ 24 w 32"/>
                      <a:gd name="T15" fmla="*/ 8 h 48"/>
                      <a:gd name="T16" fmla="*/ 32 w 32"/>
                      <a:gd name="T17" fmla="*/ 24 h 48"/>
                      <a:gd name="T18" fmla="*/ 32 w 32"/>
                      <a:gd name="T19" fmla="*/ 24 h 48"/>
                      <a:gd name="T20" fmla="*/ 24 w 32"/>
                      <a:gd name="T21" fmla="*/ 48 h 48"/>
                      <a:gd name="T22" fmla="*/ 16 w 32"/>
                      <a:gd name="T23" fmla="*/ 4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48"/>
                      <a:gd name="T38" fmla="*/ 32 w 32"/>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48">
                        <a:moveTo>
                          <a:pt x="16" y="48"/>
                        </a:moveTo>
                        <a:lnTo>
                          <a:pt x="8" y="48"/>
                        </a:lnTo>
                        <a:lnTo>
                          <a:pt x="0" y="24"/>
                        </a:lnTo>
                        <a:lnTo>
                          <a:pt x="8" y="8"/>
                        </a:lnTo>
                        <a:lnTo>
                          <a:pt x="16" y="0"/>
                        </a:lnTo>
                        <a:lnTo>
                          <a:pt x="24" y="8"/>
                        </a:lnTo>
                        <a:lnTo>
                          <a:pt x="32" y="24"/>
                        </a:lnTo>
                        <a:lnTo>
                          <a:pt x="24" y="48"/>
                        </a:lnTo>
                        <a:lnTo>
                          <a:pt x="16"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25" name="Freeform 409"/>
                  <p:cNvSpPr>
                    <a:spLocks/>
                  </p:cNvSpPr>
                  <p:nvPr/>
                </p:nvSpPr>
                <p:spPr bwMode="auto">
                  <a:xfrm>
                    <a:off x="676" y="2432"/>
                    <a:ext cx="64" cy="24"/>
                  </a:xfrm>
                  <a:custGeom>
                    <a:avLst/>
                    <a:gdLst>
                      <a:gd name="T0" fmla="*/ 64 w 64"/>
                      <a:gd name="T1" fmla="*/ 16 h 24"/>
                      <a:gd name="T2" fmla="*/ 56 w 64"/>
                      <a:gd name="T3" fmla="*/ 24 h 24"/>
                      <a:gd name="T4" fmla="*/ 32 w 64"/>
                      <a:gd name="T5" fmla="*/ 24 h 24"/>
                      <a:gd name="T6" fmla="*/ 32 w 64"/>
                      <a:gd name="T7" fmla="*/ 24 h 24"/>
                      <a:gd name="T8" fmla="*/ 8 w 64"/>
                      <a:gd name="T9" fmla="*/ 24 h 24"/>
                      <a:gd name="T10" fmla="*/ 0 w 64"/>
                      <a:gd name="T11" fmla="*/ 16 h 24"/>
                      <a:gd name="T12" fmla="*/ 0 w 64"/>
                      <a:gd name="T13" fmla="*/ 16 h 24"/>
                      <a:gd name="T14" fmla="*/ 8 w 64"/>
                      <a:gd name="T15" fmla="*/ 8 h 24"/>
                      <a:gd name="T16" fmla="*/ 32 w 64"/>
                      <a:gd name="T17" fmla="*/ 0 h 24"/>
                      <a:gd name="T18" fmla="*/ 32 w 64"/>
                      <a:gd name="T19" fmla="*/ 0 h 24"/>
                      <a:gd name="T20" fmla="*/ 56 w 64"/>
                      <a:gd name="T21" fmla="*/ 8 h 24"/>
                      <a:gd name="T22" fmla="*/ 64 w 64"/>
                      <a:gd name="T23" fmla="*/ 16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
                      <a:gd name="T37" fmla="*/ 0 h 24"/>
                      <a:gd name="T38" fmla="*/ 64 w 64"/>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 h="24">
                        <a:moveTo>
                          <a:pt x="64" y="16"/>
                        </a:moveTo>
                        <a:lnTo>
                          <a:pt x="56" y="24"/>
                        </a:lnTo>
                        <a:lnTo>
                          <a:pt x="32" y="24"/>
                        </a:lnTo>
                        <a:lnTo>
                          <a:pt x="8" y="24"/>
                        </a:lnTo>
                        <a:lnTo>
                          <a:pt x="0" y="16"/>
                        </a:lnTo>
                        <a:lnTo>
                          <a:pt x="8" y="8"/>
                        </a:lnTo>
                        <a:lnTo>
                          <a:pt x="32" y="0"/>
                        </a:lnTo>
                        <a:lnTo>
                          <a:pt x="56" y="8"/>
                        </a:lnTo>
                        <a:lnTo>
                          <a:pt x="64"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26" name="Freeform 410"/>
                  <p:cNvSpPr>
                    <a:spLocks/>
                  </p:cNvSpPr>
                  <p:nvPr/>
                </p:nvSpPr>
                <p:spPr bwMode="auto">
                  <a:xfrm>
                    <a:off x="788" y="2520"/>
                    <a:ext cx="32" cy="48"/>
                  </a:xfrm>
                  <a:custGeom>
                    <a:avLst/>
                    <a:gdLst>
                      <a:gd name="T0" fmla="*/ 16 w 32"/>
                      <a:gd name="T1" fmla="*/ 48 h 48"/>
                      <a:gd name="T2" fmla="*/ 8 w 32"/>
                      <a:gd name="T3" fmla="*/ 40 h 48"/>
                      <a:gd name="T4" fmla="*/ 0 w 32"/>
                      <a:gd name="T5" fmla="*/ 24 h 48"/>
                      <a:gd name="T6" fmla="*/ 0 w 32"/>
                      <a:gd name="T7" fmla="*/ 24 h 48"/>
                      <a:gd name="T8" fmla="*/ 8 w 32"/>
                      <a:gd name="T9" fmla="*/ 8 h 48"/>
                      <a:gd name="T10" fmla="*/ 16 w 32"/>
                      <a:gd name="T11" fmla="*/ 0 h 48"/>
                      <a:gd name="T12" fmla="*/ 16 w 32"/>
                      <a:gd name="T13" fmla="*/ 0 h 48"/>
                      <a:gd name="T14" fmla="*/ 32 w 32"/>
                      <a:gd name="T15" fmla="*/ 8 h 48"/>
                      <a:gd name="T16" fmla="*/ 32 w 32"/>
                      <a:gd name="T17" fmla="*/ 24 h 48"/>
                      <a:gd name="T18" fmla="*/ 32 w 32"/>
                      <a:gd name="T19" fmla="*/ 24 h 48"/>
                      <a:gd name="T20" fmla="*/ 32 w 32"/>
                      <a:gd name="T21" fmla="*/ 40 h 48"/>
                      <a:gd name="T22" fmla="*/ 16 w 32"/>
                      <a:gd name="T23" fmla="*/ 4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48"/>
                      <a:gd name="T38" fmla="*/ 32 w 32"/>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48">
                        <a:moveTo>
                          <a:pt x="16" y="48"/>
                        </a:moveTo>
                        <a:lnTo>
                          <a:pt x="8" y="40"/>
                        </a:lnTo>
                        <a:lnTo>
                          <a:pt x="0" y="24"/>
                        </a:lnTo>
                        <a:lnTo>
                          <a:pt x="8" y="8"/>
                        </a:lnTo>
                        <a:lnTo>
                          <a:pt x="16" y="0"/>
                        </a:lnTo>
                        <a:lnTo>
                          <a:pt x="32" y="8"/>
                        </a:lnTo>
                        <a:lnTo>
                          <a:pt x="32" y="24"/>
                        </a:lnTo>
                        <a:lnTo>
                          <a:pt x="32" y="40"/>
                        </a:lnTo>
                        <a:lnTo>
                          <a:pt x="16"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27" name="Freeform 411"/>
                  <p:cNvSpPr>
                    <a:spLocks/>
                  </p:cNvSpPr>
                  <p:nvPr/>
                </p:nvSpPr>
                <p:spPr bwMode="auto">
                  <a:xfrm>
                    <a:off x="660" y="2352"/>
                    <a:ext cx="48" cy="40"/>
                  </a:xfrm>
                  <a:custGeom>
                    <a:avLst/>
                    <a:gdLst>
                      <a:gd name="T0" fmla="*/ 48 w 48"/>
                      <a:gd name="T1" fmla="*/ 32 h 40"/>
                      <a:gd name="T2" fmla="*/ 32 w 48"/>
                      <a:gd name="T3" fmla="*/ 40 h 40"/>
                      <a:gd name="T4" fmla="*/ 16 w 48"/>
                      <a:gd name="T5" fmla="*/ 24 h 40"/>
                      <a:gd name="T6" fmla="*/ 16 w 48"/>
                      <a:gd name="T7" fmla="*/ 24 h 40"/>
                      <a:gd name="T8" fmla="*/ 0 w 48"/>
                      <a:gd name="T9" fmla="*/ 16 h 40"/>
                      <a:gd name="T10" fmla="*/ 0 w 48"/>
                      <a:gd name="T11" fmla="*/ 0 h 40"/>
                      <a:gd name="T12" fmla="*/ 0 w 48"/>
                      <a:gd name="T13" fmla="*/ 0 h 40"/>
                      <a:gd name="T14" fmla="*/ 16 w 48"/>
                      <a:gd name="T15" fmla="*/ 0 h 40"/>
                      <a:gd name="T16" fmla="*/ 32 w 48"/>
                      <a:gd name="T17" fmla="*/ 8 h 40"/>
                      <a:gd name="T18" fmla="*/ 32 w 48"/>
                      <a:gd name="T19" fmla="*/ 8 h 40"/>
                      <a:gd name="T20" fmla="*/ 48 w 48"/>
                      <a:gd name="T21" fmla="*/ 24 h 40"/>
                      <a:gd name="T22" fmla="*/ 48 w 48"/>
                      <a:gd name="T23" fmla="*/ 32 h 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0"/>
                      <a:gd name="T38" fmla="*/ 48 w 48"/>
                      <a:gd name="T39" fmla="*/ 40 h 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0">
                        <a:moveTo>
                          <a:pt x="48" y="32"/>
                        </a:moveTo>
                        <a:lnTo>
                          <a:pt x="32" y="40"/>
                        </a:lnTo>
                        <a:lnTo>
                          <a:pt x="16" y="24"/>
                        </a:lnTo>
                        <a:lnTo>
                          <a:pt x="0" y="16"/>
                        </a:lnTo>
                        <a:lnTo>
                          <a:pt x="0" y="0"/>
                        </a:lnTo>
                        <a:lnTo>
                          <a:pt x="16" y="0"/>
                        </a:lnTo>
                        <a:lnTo>
                          <a:pt x="32" y="8"/>
                        </a:lnTo>
                        <a:lnTo>
                          <a:pt x="48" y="24"/>
                        </a:lnTo>
                        <a:lnTo>
                          <a:pt x="48" y="3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28" name="Freeform 412"/>
                  <p:cNvSpPr>
                    <a:spLocks/>
                  </p:cNvSpPr>
                  <p:nvPr/>
                </p:nvSpPr>
                <p:spPr bwMode="auto">
                  <a:xfrm>
                    <a:off x="892" y="2344"/>
                    <a:ext cx="48" cy="32"/>
                  </a:xfrm>
                  <a:custGeom>
                    <a:avLst/>
                    <a:gdLst>
                      <a:gd name="T0" fmla="*/ 0 w 48"/>
                      <a:gd name="T1" fmla="*/ 32 h 32"/>
                      <a:gd name="T2" fmla="*/ 0 w 48"/>
                      <a:gd name="T3" fmla="*/ 24 h 32"/>
                      <a:gd name="T4" fmla="*/ 8 w 48"/>
                      <a:gd name="T5" fmla="*/ 8 h 32"/>
                      <a:gd name="T6" fmla="*/ 8 w 48"/>
                      <a:gd name="T7" fmla="*/ 8 h 32"/>
                      <a:gd name="T8" fmla="*/ 32 w 48"/>
                      <a:gd name="T9" fmla="*/ 0 h 32"/>
                      <a:gd name="T10" fmla="*/ 48 w 48"/>
                      <a:gd name="T11" fmla="*/ 0 h 32"/>
                      <a:gd name="T12" fmla="*/ 48 w 48"/>
                      <a:gd name="T13" fmla="*/ 0 h 32"/>
                      <a:gd name="T14" fmla="*/ 48 w 48"/>
                      <a:gd name="T15" fmla="*/ 8 h 32"/>
                      <a:gd name="T16" fmla="*/ 32 w 48"/>
                      <a:gd name="T17" fmla="*/ 24 h 32"/>
                      <a:gd name="T18" fmla="*/ 32 w 48"/>
                      <a:gd name="T19" fmla="*/ 24 h 32"/>
                      <a:gd name="T20" fmla="*/ 16 w 48"/>
                      <a:gd name="T21" fmla="*/ 32 h 32"/>
                      <a:gd name="T22" fmla="*/ 0 w 48"/>
                      <a:gd name="T23" fmla="*/ 32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32"/>
                      <a:gd name="T38" fmla="*/ 48 w 48"/>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32">
                        <a:moveTo>
                          <a:pt x="0" y="32"/>
                        </a:moveTo>
                        <a:lnTo>
                          <a:pt x="0" y="24"/>
                        </a:lnTo>
                        <a:lnTo>
                          <a:pt x="8" y="8"/>
                        </a:lnTo>
                        <a:lnTo>
                          <a:pt x="32" y="0"/>
                        </a:lnTo>
                        <a:lnTo>
                          <a:pt x="48" y="0"/>
                        </a:lnTo>
                        <a:lnTo>
                          <a:pt x="48" y="8"/>
                        </a:lnTo>
                        <a:lnTo>
                          <a:pt x="32" y="24"/>
                        </a:lnTo>
                        <a:lnTo>
                          <a:pt x="16" y="32"/>
                        </a:lnTo>
                        <a:lnTo>
                          <a:pt x="0" y="3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29" name="Freeform 413"/>
                  <p:cNvSpPr>
                    <a:spLocks/>
                  </p:cNvSpPr>
                  <p:nvPr/>
                </p:nvSpPr>
                <p:spPr bwMode="auto">
                  <a:xfrm>
                    <a:off x="876" y="2400"/>
                    <a:ext cx="48" cy="24"/>
                  </a:xfrm>
                  <a:custGeom>
                    <a:avLst/>
                    <a:gdLst>
                      <a:gd name="T0" fmla="*/ 0 w 48"/>
                      <a:gd name="T1" fmla="*/ 24 h 24"/>
                      <a:gd name="T2" fmla="*/ 0 w 48"/>
                      <a:gd name="T3" fmla="*/ 8 h 24"/>
                      <a:gd name="T4" fmla="*/ 16 w 48"/>
                      <a:gd name="T5" fmla="*/ 0 h 24"/>
                      <a:gd name="T6" fmla="*/ 16 w 48"/>
                      <a:gd name="T7" fmla="*/ 0 h 24"/>
                      <a:gd name="T8" fmla="*/ 32 w 48"/>
                      <a:gd name="T9" fmla="*/ 0 h 24"/>
                      <a:gd name="T10" fmla="*/ 48 w 48"/>
                      <a:gd name="T11" fmla="*/ 8 h 24"/>
                      <a:gd name="T12" fmla="*/ 48 w 48"/>
                      <a:gd name="T13" fmla="*/ 8 h 24"/>
                      <a:gd name="T14" fmla="*/ 48 w 48"/>
                      <a:gd name="T15" fmla="*/ 16 h 24"/>
                      <a:gd name="T16" fmla="*/ 32 w 48"/>
                      <a:gd name="T17" fmla="*/ 24 h 24"/>
                      <a:gd name="T18" fmla="*/ 32 w 48"/>
                      <a:gd name="T19" fmla="*/ 24 h 24"/>
                      <a:gd name="T20" fmla="*/ 8 w 48"/>
                      <a:gd name="T21" fmla="*/ 24 h 24"/>
                      <a:gd name="T22" fmla="*/ 0 w 48"/>
                      <a:gd name="T23" fmla="*/ 24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24"/>
                      <a:gd name="T38" fmla="*/ 48 w 48"/>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24">
                        <a:moveTo>
                          <a:pt x="0" y="24"/>
                        </a:moveTo>
                        <a:lnTo>
                          <a:pt x="0" y="8"/>
                        </a:lnTo>
                        <a:lnTo>
                          <a:pt x="16" y="0"/>
                        </a:lnTo>
                        <a:lnTo>
                          <a:pt x="32" y="0"/>
                        </a:lnTo>
                        <a:lnTo>
                          <a:pt x="48" y="8"/>
                        </a:lnTo>
                        <a:lnTo>
                          <a:pt x="48" y="16"/>
                        </a:lnTo>
                        <a:lnTo>
                          <a:pt x="32" y="24"/>
                        </a:lnTo>
                        <a:lnTo>
                          <a:pt x="8" y="24"/>
                        </a:lnTo>
                        <a:lnTo>
                          <a:pt x="0" y="24"/>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30" name="Freeform 414"/>
                  <p:cNvSpPr>
                    <a:spLocks/>
                  </p:cNvSpPr>
                  <p:nvPr/>
                </p:nvSpPr>
                <p:spPr bwMode="auto">
                  <a:xfrm>
                    <a:off x="660" y="2480"/>
                    <a:ext cx="48" cy="24"/>
                  </a:xfrm>
                  <a:custGeom>
                    <a:avLst/>
                    <a:gdLst>
                      <a:gd name="T0" fmla="*/ 0 w 48"/>
                      <a:gd name="T1" fmla="*/ 16 h 24"/>
                      <a:gd name="T2" fmla="*/ 0 w 48"/>
                      <a:gd name="T3" fmla="*/ 8 h 24"/>
                      <a:gd name="T4" fmla="*/ 16 w 48"/>
                      <a:gd name="T5" fmla="*/ 0 h 24"/>
                      <a:gd name="T6" fmla="*/ 16 w 48"/>
                      <a:gd name="T7" fmla="*/ 0 h 24"/>
                      <a:gd name="T8" fmla="*/ 40 w 48"/>
                      <a:gd name="T9" fmla="*/ 0 h 24"/>
                      <a:gd name="T10" fmla="*/ 48 w 48"/>
                      <a:gd name="T11" fmla="*/ 0 h 24"/>
                      <a:gd name="T12" fmla="*/ 48 w 48"/>
                      <a:gd name="T13" fmla="*/ 0 h 24"/>
                      <a:gd name="T14" fmla="*/ 48 w 48"/>
                      <a:gd name="T15" fmla="*/ 16 h 24"/>
                      <a:gd name="T16" fmla="*/ 32 w 48"/>
                      <a:gd name="T17" fmla="*/ 24 h 24"/>
                      <a:gd name="T18" fmla="*/ 32 w 48"/>
                      <a:gd name="T19" fmla="*/ 24 h 24"/>
                      <a:gd name="T20" fmla="*/ 8 w 48"/>
                      <a:gd name="T21" fmla="*/ 24 h 24"/>
                      <a:gd name="T22" fmla="*/ 0 w 48"/>
                      <a:gd name="T23" fmla="*/ 16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24"/>
                      <a:gd name="T38" fmla="*/ 48 w 48"/>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24">
                        <a:moveTo>
                          <a:pt x="0" y="16"/>
                        </a:moveTo>
                        <a:lnTo>
                          <a:pt x="0" y="8"/>
                        </a:lnTo>
                        <a:lnTo>
                          <a:pt x="16" y="0"/>
                        </a:lnTo>
                        <a:lnTo>
                          <a:pt x="40" y="0"/>
                        </a:lnTo>
                        <a:lnTo>
                          <a:pt x="48" y="0"/>
                        </a:lnTo>
                        <a:lnTo>
                          <a:pt x="48" y="16"/>
                        </a:lnTo>
                        <a:lnTo>
                          <a:pt x="32" y="24"/>
                        </a:lnTo>
                        <a:lnTo>
                          <a:pt x="8" y="24"/>
                        </a:lnTo>
                        <a:lnTo>
                          <a:pt x="0"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31" name="Freeform 415"/>
                  <p:cNvSpPr>
                    <a:spLocks/>
                  </p:cNvSpPr>
                  <p:nvPr/>
                </p:nvSpPr>
                <p:spPr bwMode="auto">
                  <a:xfrm>
                    <a:off x="732" y="2456"/>
                    <a:ext cx="48" cy="40"/>
                  </a:xfrm>
                  <a:custGeom>
                    <a:avLst/>
                    <a:gdLst>
                      <a:gd name="T0" fmla="*/ 8 w 48"/>
                      <a:gd name="T1" fmla="*/ 40 h 40"/>
                      <a:gd name="T2" fmla="*/ 0 w 48"/>
                      <a:gd name="T3" fmla="*/ 24 h 40"/>
                      <a:gd name="T4" fmla="*/ 16 w 48"/>
                      <a:gd name="T5" fmla="*/ 16 h 40"/>
                      <a:gd name="T6" fmla="*/ 16 w 48"/>
                      <a:gd name="T7" fmla="*/ 16 h 40"/>
                      <a:gd name="T8" fmla="*/ 32 w 48"/>
                      <a:gd name="T9" fmla="*/ 0 h 40"/>
                      <a:gd name="T10" fmla="*/ 48 w 48"/>
                      <a:gd name="T11" fmla="*/ 8 h 40"/>
                      <a:gd name="T12" fmla="*/ 48 w 48"/>
                      <a:gd name="T13" fmla="*/ 8 h 40"/>
                      <a:gd name="T14" fmla="*/ 48 w 48"/>
                      <a:gd name="T15" fmla="*/ 16 h 40"/>
                      <a:gd name="T16" fmla="*/ 40 w 48"/>
                      <a:gd name="T17" fmla="*/ 32 h 40"/>
                      <a:gd name="T18" fmla="*/ 40 w 48"/>
                      <a:gd name="T19" fmla="*/ 32 h 40"/>
                      <a:gd name="T20" fmla="*/ 16 w 48"/>
                      <a:gd name="T21" fmla="*/ 40 h 40"/>
                      <a:gd name="T22" fmla="*/ 8 w 48"/>
                      <a:gd name="T23" fmla="*/ 40 h 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0"/>
                      <a:gd name="T38" fmla="*/ 48 w 48"/>
                      <a:gd name="T39" fmla="*/ 40 h 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0">
                        <a:moveTo>
                          <a:pt x="8" y="40"/>
                        </a:moveTo>
                        <a:lnTo>
                          <a:pt x="0" y="24"/>
                        </a:lnTo>
                        <a:lnTo>
                          <a:pt x="16" y="16"/>
                        </a:lnTo>
                        <a:lnTo>
                          <a:pt x="32" y="0"/>
                        </a:lnTo>
                        <a:lnTo>
                          <a:pt x="48" y="8"/>
                        </a:lnTo>
                        <a:lnTo>
                          <a:pt x="48" y="16"/>
                        </a:lnTo>
                        <a:lnTo>
                          <a:pt x="40" y="32"/>
                        </a:lnTo>
                        <a:lnTo>
                          <a:pt x="16" y="40"/>
                        </a:lnTo>
                        <a:lnTo>
                          <a:pt x="8" y="4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32" name="Freeform 416"/>
                  <p:cNvSpPr>
                    <a:spLocks/>
                  </p:cNvSpPr>
                  <p:nvPr/>
                </p:nvSpPr>
                <p:spPr bwMode="auto">
                  <a:xfrm>
                    <a:off x="924" y="2472"/>
                    <a:ext cx="56" cy="32"/>
                  </a:xfrm>
                  <a:custGeom>
                    <a:avLst/>
                    <a:gdLst>
                      <a:gd name="T0" fmla="*/ 0 w 56"/>
                      <a:gd name="T1" fmla="*/ 8 h 32"/>
                      <a:gd name="T2" fmla="*/ 16 w 56"/>
                      <a:gd name="T3" fmla="*/ 0 h 32"/>
                      <a:gd name="T4" fmla="*/ 32 w 56"/>
                      <a:gd name="T5" fmla="*/ 8 h 32"/>
                      <a:gd name="T6" fmla="*/ 32 w 56"/>
                      <a:gd name="T7" fmla="*/ 8 h 32"/>
                      <a:gd name="T8" fmla="*/ 56 w 56"/>
                      <a:gd name="T9" fmla="*/ 16 h 32"/>
                      <a:gd name="T10" fmla="*/ 56 w 56"/>
                      <a:gd name="T11" fmla="*/ 24 h 32"/>
                      <a:gd name="T12" fmla="*/ 56 w 56"/>
                      <a:gd name="T13" fmla="*/ 24 h 32"/>
                      <a:gd name="T14" fmla="*/ 48 w 56"/>
                      <a:gd name="T15" fmla="*/ 32 h 32"/>
                      <a:gd name="T16" fmla="*/ 24 w 56"/>
                      <a:gd name="T17" fmla="*/ 24 h 32"/>
                      <a:gd name="T18" fmla="*/ 24 w 56"/>
                      <a:gd name="T19" fmla="*/ 24 h 32"/>
                      <a:gd name="T20" fmla="*/ 0 w 56"/>
                      <a:gd name="T21" fmla="*/ 16 h 32"/>
                      <a:gd name="T22" fmla="*/ 0 w 56"/>
                      <a:gd name="T23" fmla="*/ 8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6"/>
                      <a:gd name="T37" fmla="*/ 0 h 32"/>
                      <a:gd name="T38" fmla="*/ 56 w 56"/>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6" h="32">
                        <a:moveTo>
                          <a:pt x="0" y="8"/>
                        </a:moveTo>
                        <a:lnTo>
                          <a:pt x="16" y="0"/>
                        </a:lnTo>
                        <a:lnTo>
                          <a:pt x="32" y="8"/>
                        </a:lnTo>
                        <a:lnTo>
                          <a:pt x="56" y="16"/>
                        </a:lnTo>
                        <a:lnTo>
                          <a:pt x="56" y="24"/>
                        </a:lnTo>
                        <a:lnTo>
                          <a:pt x="48" y="32"/>
                        </a:lnTo>
                        <a:lnTo>
                          <a:pt x="24" y="24"/>
                        </a:lnTo>
                        <a:lnTo>
                          <a:pt x="0"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33" name="Freeform 417"/>
                  <p:cNvSpPr>
                    <a:spLocks/>
                  </p:cNvSpPr>
                  <p:nvPr/>
                </p:nvSpPr>
                <p:spPr bwMode="auto">
                  <a:xfrm>
                    <a:off x="636" y="2392"/>
                    <a:ext cx="64" cy="32"/>
                  </a:xfrm>
                  <a:custGeom>
                    <a:avLst/>
                    <a:gdLst>
                      <a:gd name="T0" fmla="*/ 0 w 64"/>
                      <a:gd name="T1" fmla="*/ 8 h 32"/>
                      <a:gd name="T2" fmla="*/ 16 w 64"/>
                      <a:gd name="T3" fmla="*/ 0 h 32"/>
                      <a:gd name="T4" fmla="*/ 40 w 64"/>
                      <a:gd name="T5" fmla="*/ 8 h 32"/>
                      <a:gd name="T6" fmla="*/ 40 w 64"/>
                      <a:gd name="T7" fmla="*/ 8 h 32"/>
                      <a:gd name="T8" fmla="*/ 56 w 64"/>
                      <a:gd name="T9" fmla="*/ 16 h 32"/>
                      <a:gd name="T10" fmla="*/ 64 w 64"/>
                      <a:gd name="T11" fmla="*/ 24 h 32"/>
                      <a:gd name="T12" fmla="*/ 64 w 64"/>
                      <a:gd name="T13" fmla="*/ 24 h 32"/>
                      <a:gd name="T14" fmla="*/ 48 w 64"/>
                      <a:gd name="T15" fmla="*/ 32 h 32"/>
                      <a:gd name="T16" fmla="*/ 24 w 64"/>
                      <a:gd name="T17" fmla="*/ 32 h 32"/>
                      <a:gd name="T18" fmla="*/ 24 w 64"/>
                      <a:gd name="T19" fmla="*/ 32 h 32"/>
                      <a:gd name="T20" fmla="*/ 8 w 64"/>
                      <a:gd name="T21" fmla="*/ 16 h 32"/>
                      <a:gd name="T22" fmla="*/ 0 w 64"/>
                      <a:gd name="T23" fmla="*/ 8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
                      <a:gd name="T37" fmla="*/ 0 h 32"/>
                      <a:gd name="T38" fmla="*/ 64 w 64"/>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 h="32">
                        <a:moveTo>
                          <a:pt x="0" y="8"/>
                        </a:moveTo>
                        <a:lnTo>
                          <a:pt x="16" y="0"/>
                        </a:lnTo>
                        <a:lnTo>
                          <a:pt x="40" y="8"/>
                        </a:lnTo>
                        <a:lnTo>
                          <a:pt x="56" y="16"/>
                        </a:lnTo>
                        <a:lnTo>
                          <a:pt x="64" y="24"/>
                        </a:lnTo>
                        <a:lnTo>
                          <a:pt x="48" y="32"/>
                        </a:lnTo>
                        <a:lnTo>
                          <a:pt x="24" y="32"/>
                        </a:lnTo>
                        <a:lnTo>
                          <a:pt x="8"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34" name="Freeform 418"/>
                  <p:cNvSpPr>
                    <a:spLocks/>
                  </p:cNvSpPr>
                  <p:nvPr/>
                </p:nvSpPr>
                <p:spPr bwMode="auto">
                  <a:xfrm>
                    <a:off x="716" y="2320"/>
                    <a:ext cx="40" cy="48"/>
                  </a:xfrm>
                  <a:custGeom>
                    <a:avLst/>
                    <a:gdLst>
                      <a:gd name="T0" fmla="*/ 8 w 40"/>
                      <a:gd name="T1" fmla="*/ 0 h 48"/>
                      <a:gd name="T2" fmla="*/ 24 w 40"/>
                      <a:gd name="T3" fmla="*/ 0 h 48"/>
                      <a:gd name="T4" fmla="*/ 32 w 40"/>
                      <a:gd name="T5" fmla="*/ 16 h 48"/>
                      <a:gd name="T6" fmla="*/ 32 w 40"/>
                      <a:gd name="T7" fmla="*/ 16 h 48"/>
                      <a:gd name="T8" fmla="*/ 40 w 40"/>
                      <a:gd name="T9" fmla="*/ 40 h 48"/>
                      <a:gd name="T10" fmla="*/ 32 w 40"/>
                      <a:gd name="T11" fmla="*/ 48 h 48"/>
                      <a:gd name="T12" fmla="*/ 32 w 40"/>
                      <a:gd name="T13" fmla="*/ 48 h 48"/>
                      <a:gd name="T14" fmla="*/ 16 w 40"/>
                      <a:gd name="T15" fmla="*/ 40 h 48"/>
                      <a:gd name="T16" fmla="*/ 8 w 40"/>
                      <a:gd name="T17" fmla="*/ 24 h 48"/>
                      <a:gd name="T18" fmla="*/ 8 w 40"/>
                      <a:gd name="T19" fmla="*/ 24 h 48"/>
                      <a:gd name="T20" fmla="*/ 0 w 40"/>
                      <a:gd name="T21" fmla="*/ 8 h 48"/>
                      <a:gd name="T22" fmla="*/ 8 w 40"/>
                      <a:gd name="T23" fmla="*/ 0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8"/>
                      <a:gd name="T38" fmla="*/ 40 w 40"/>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8">
                        <a:moveTo>
                          <a:pt x="8" y="0"/>
                        </a:moveTo>
                        <a:lnTo>
                          <a:pt x="24" y="0"/>
                        </a:lnTo>
                        <a:lnTo>
                          <a:pt x="32" y="16"/>
                        </a:lnTo>
                        <a:lnTo>
                          <a:pt x="40" y="40"/>
                        </a:lnTo>
                        <a:lnTo>
                          <a:pt x="32" y="48"/>
                        </a:lnTo>
                        <a:lnTo>
                          <a:pt x="16" y="40"/>
                        </a:lnTo>
                        <a:lnTo>
                          <a:pt x="8" y="24"/>
                        </a:lnTo>
                        <a:lnTo>
                          <a:pt x="0" y="8"/>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35" name="Freeform 419"/>
                  <p:cNvSpPr>
                    <a:spLocks/>
                  </p:cNvSpPr>
                  <p:nvPr/>
                </p:nvSpPr>
                <p:spPr bwMode="auto">
                  <a:xfrm>
                    <a:off x="820" y="2480"/>
                    <a:ext cx="40" cy="40"/>
                  </a:xfrm>
                  <a:custGeom>
                    <a:avLst/>
                    <a:gdLst>
                      <a:gd name="T0" fmla="*/ 8 w 40"/>
                      <a:gd name="T1" fmla="*/ 0 h 40"/>
                      <a:gd name="T2" fmla="*/ 24 w 40"/>
                      <a:gd name="T3" fmla="*/ 0 h 40"/>
                      <a:gd name="T4" fmla="*/ 40 w 40"/>
                      <a:gd name="T5" fmla="*/ 16 h 40"/>
                      <a:gd name="T6" fmla="*/ 40 w 40"/>
                      <a:gd name="T7" fmla="*/ 16 h 40"/>
                      <a:gd name="T8" fmla="*/ 40 w 40"/>
                      <a:gd name="T9" fmla="*/ 32 h 40"/>
                      <a:gd name="T10" fmla="*/ 32 w 40"/>
                      <a:gd name="T11" fmla="*/ 40 h 40"/>
                      <a:gd name="T12" fmla="*/ 32 w 40"/>
                      <a:gd name="T13" fmla="*/ 40 h 40"/>
                      <a:gd name="T14" fmla="*/ 24 w 40"/>
                      <a:gd name="T15" fmla="*/ 40 h 40"/>
                      <a:gd name="T16" fmla="*/ 8 w 40"/>
                      <a:gd name="T17" fmla="*/ 24 h 40"/>
                      <a:gd name="T18" fmla="*/ 8 w 40"/>
                      <a:gd name="T19" fmla="*/ 24 h 40"/>
                      <a:gd name="T20" fmla="*/ 0 w 40"/>
                      <a:gd name="T21" fmla="*/ 8 h 40"/>
                      <a:gd name="T22" fmla="*/ 8 w 40"/>
                      <a:gd name="T23" fmla="*/ 0 h 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0"/>
                      <a:gd name="T38" fmla="*/ 40 w 40"/>
                      <a:gd name="T39" fmla="*/ 40 h 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0">
                        <a:moveTo>
                          <a:pt x="8" y="0"/>
                        </a:moveTo>
                        <a:lnTo>
                          <a:pt x="24" y="0"/>
                        </a:lnTo>
                        <a:lnTo>
                          <a:pt x="40" y="16"/>
                        </a:lnTo>
                        <a:lnTo>
                          <a:pt x="40" y="32"/>
                        </a:lnTo>
                        <a:lnTo>
                          <a:pt x="32" y="40"/>
                        </a:lnTo>
                        <a:lnTo>
                          <a:pt x="24" y="40"/>
                        </a:lnTo>
                        <a:lnTo>
                          <a:pt x="8" y="24"/>
                        </a:lnTo>
                        <a:lnTo>
                          <a:pt x="0" y="8"/>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36" name="Freeform 420"/>
                  <p:cNvSpPr>
                    <a:spLocks/>
                  </p:cNvSpPr>
                  <p:nvPr/>
                </p:nvSpPr>
                <p:spPr bwMode="auto">
                  <a:xfrm>
                    <a:off x="836" y="2320"/>
                    <a:ext cx="40" cy="48"/>
                  </a:xfrm>
                  <a:custGeom>
                    <a:avLst/>
                    <a:gdLst>
                      <a:gd name="T0" fmla="*/ 32 w 40"/>
                      <a:gd name="T1" fmla="*/ 0 h 48"/>
                      <a:gd name="T2" fmla="*/ 40 w 40"/>
                      <a:gd name="T3" fmla="*/ 8 h 48"/>
                      <a:gd name="T4" fmla="*/ 40 w 40"/>
                      <a:gd name="T5" fmla="*/ 24 h 48"/>
                      <a:gd name="T6" fmla="*/ 40 w 40"/>
                      <a:gd name="T7" fmla="*/ 24 h 48"/>
                      <a:gd name="T8" fmla="*/ 24 w 40"/>
                      <a:gd name="T9" fmla="*/ 40 h 48"/>
                      <a:gd name="T10" fmla="*/ 8 w 40"/>
                      <a:gd name="T11" fmla="*/ 48 h 48"/>
                      <a:gd name="T12" fmla="*/ 8 w 40"/>
                      <a:gd name="T13" fmla="*/ 48 h 48"/>
                      <a:gd name="T14" fmla="*/ 0 w 40"/>
                      <a:gd name="T15" fmla="*/ 32 h 48"/>
                      <a:gd name="T16" fmla="*/ 8 w 40"/>
                      <a:gd name="T17" fmla="*/ 16 h 48"/>
                      <a:gd name="T18" fmla="*/ 8 w 40"/>
                      <a:gd name="T19" fmla="*/ 16 h 48"/>
                      <a:gd name="T20" fmla="*/ 24 w 40"/>
                      <a:gd name="T21" fmla="*/ 0 h 48"/>
                      <a:gd name="T22" fmla="*/ 32 w 40"/>
                      <a:gd name="T23" fmla="*/ 0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8"/>
                      <a:gd name="T38" fmla="*/ 40 w 40"/>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8">
                        <a:moveTo>
                          <a:pt x="32" y="0"/>
                        </a:moveTo>
                        <a:lnTo>
                          <a:pt x="40" y="8"/>
                        </a:lnTo>
                        <a:lnTo>
                          <a:pt x="40" y="24"/>
                        </a:lnTo>
                        <a:lnTo>
                          <a:pt x="24" y="40"/>
                        </a:lnTo>
                        <a:lnTo>
                          <a:pt x="8" y="48"/>
                        </a:lnTo>
                        <a:lnTo>
                          <a:pt x="0" y="32"/>
                        </a:lnTo>
                        <a:lnTo>
                          <a:pt x="8" y="16"/>
                        </a:lnTo>
                        <a:lnTo>
                          <a:pt x="24" y="0"/>
                        </a:lnTo>
                        <a:lnTo>
                          <a:pt x="32"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37" name="Freeform 421"/>
                  <p:cNvSpPr>
                    <a:spLocks/>
                  </p:cNvSpPr>
                  <p:nvPr/>
                </p:nvSpPr>
                <p:spPr bwMode="auto">
                  <a:xfrm>
                    <a:off x="732" y="2504"/>
                    <a:ext cx="40" cy="48"/>
                  </a:xfrm>
                  <a:custGeom>
                    <a:avLst/>
                    <a:gdLst>
                      <a:gd name="T0" fmla="*/ 32 w 40"/>
                      <a:gd name="T1" fmla="*/ 0 h 48"/>
                      <a:gd name="T2" fmla="*/ 40 w 40"/>
                      <a:gd name="T3" fmla="*/ 8 h 48"/>
                      <a:gd name="T4" fmla="*/ 32 w 40"/>
                      <a:gd name="T5" fmla="*/ 32 h 48"/>
                      <a:gd name="T6" fmla="*/ 32 w 40"/>
                      <a:gd name="T7" fmla="*/ 32 h 48"/>
                      <a:gd name="T8" fmla="*/ 24 w 40"/>
                      <a:gd name="T9" fmla="*/ 40 h 48"/>
                      <a:gd name="T10" fmla="*/ 8 w 40"/>
                      <a:gd name="T11" fmla="*/ 48 h 48"/>
                      <a:gd name="T12" fmla="*/ 8 w 40"/>
                      <a:gd name="T13" fmla="*/ 48 h 48"/>
                      <a:gd name="T14" fmla="*/ 0 w 40"/>
                      <a:gd name="T15" fmla="*/ 40 h 48"/>
                      <a:gd name="T16" fmla="*/ 8 w 40"/>
                      <a:gd name="T17" fmla="*/ 16 h 48"/>
                      <a:gd name="T18" fmla="*/ 8 w 40"/>
                      <a:gd name="T19" fmla="*/ 16 h 48"/>
                      <a:gd name="T20" fmla="*/ 16 w 40"/>
                      <a:gd name="T21" fmla="*/ 8 h 48"/>
                      <a:gd name="T22" fmla="*/ 32 w 40"/>
                      <a:gd name="T23" fmla="*/ 0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8"/>
                      <a:gd name="T38" fmla="*/ 40 w 40"/>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8">
                        <a:moveTo>
                          <a:pt x="32" y="0"/>
                        </a:moveTo>
                        <a:lnTo>
                          <a:pt x="40" y="8"/>
                        </a:lnTo>
                        <a:lnTo>
                          <a:pt x="32" y="32"/>
                        </a:lnTo>
                        <a:lnTo>
                          <a:pt x="24" y="40"/>
                        </a:lnTo>
                        <a:lnTo>
                          <a:pt x="8" y="48"/>
                        </a:lnTo>
                        <a:lnTo>
                          <a:pt x="0" y="40"/>
                        </a:lnTo>
                        <a:lnTo>
                          <a:pt x="8" y="16"/>
                        </a:lnTo>
                        <a:lnTo>
                          <a:pt x="16" y="8"/>
                        </a:lnTo>
                        <a:lnTo>
                          <a:pt x="32"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grpSp>
            <p:nvGrpSpPr>
              <p:cNvPr id="37046" name="Group 422"/>
              <p:cNvGrpSpPr>
                <a:grpSpLocks/>
              </p:cNvGrpSpPr>
              <p:nvPr/>
            </p:nvGrpSpPr>
            <p:grpSpPr bwMode="auto">
              <a:xfrm rot="2717479">
                <a:off x="4801" y="1464"/>
                <a:ext cx="598" cy="112"/>
                <a:chOff x="290" y="1936"/>
                <a:chExt cx="598" cy="112"/>
              </a:xfrm>
            </p:grpSpPr>
            <p:sp>
              <p:nvSpPr>
                <p:cNvPr id="37109" name="Freeform 423"/>
                <p:cNvSpPr>
                  <a:spLocks/>
                </p:cNvSpPr>
                <p:nvPr/>
              </p:nvSpPr>
              <p:spPr bwMode="auto">
                <a:xfrm>
                  <a:off x="290" y="1968"/>
                  <a:ext cx="598" cy="36"/>
                </a:xfrm>
                <a:custGeom>
                  <a:avLst/>
                  <a:gdLst>
                    <a:gd name="T0" fmla="*/ 0 w 598"/>
                    <a:gd name="T1" fmla="*/ 36 h 36"/>
                    <a:gd name="T2" fmla="*/ 136 w 598"/>
                    <a:gd name="T3" fmla="*/ 6 h 36"/>
                    <a:gd name="T4" fmla="*/ 224 w 598"/>
                    <a:gd name="T5" fmla="*/ 4 h 36"/>
                    <a:gd name="T6" fmla="*/ 316 w 598"/>
                    <a:gd name="T7" fmla="*/ 18 h 36"/>
                    <a:gd name="T8" fmla="*/ 408 w 598"/>
                    <a:gd name="T9" fmla="*/ 34 h 36"/>
                    <a:gd name="T10" fmla="*/ 478 w 598"/>
                    <a:gd name="T11" fmla="*/ 30 h 36"/>
                    <a:gd name="T12" fmla="*/ 598 w 598"/>
                    <a:gd name="T13" fmla="*/ 20 h 36"/>
                    <a:gd name="T14" fmla="*/ 0 60000 65536"/>
                    <a:gd name="T15" fmla="*/ 0 60000 65536"/>
                    <a:gd name="T16" fmla="*/ 0 60000 65536"/>
                    <a:gd name="T17" fmla="*/ 0 60000 65536"/>
                    <a:gd name="T18" fmla="*/ 0 60000 65536"/>
                    <a:gd name="T19" fmla="*/ 0 60000 65536"/>
                    <a:gd name="T20" fmla="*/ 0 60000 65536"/>
                    <a:gd name="T21" fmla="*/ 0 w 598"/>
                    <a:gd name="T22" fmla="*/ 0 h 36"/>
                    <a:gd name="T23" fmla="*/ 598 w 598"/>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a:solidFill>
                    <a:schemeClr val="tx1"/>
                  </a:solidFill>
                  <a:round/>
                  <a:headEnd/>
                  <a:tailEnd/>
                </a:ln>
              </p:spPr>
              <p:txBody>
                <a:bodyPr wrap="none" anchor="ct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nvGrpSpPr>
                <p:cNvPr id="37047" name="Group 424"/>
                <p:cNvGrpSpPr>
                  <a:grpSpLocks/>
                </p:cNvGrpSpPr>
                <p:nvPr/>
              </p:nvGrpSpPr>
              <p:grpSpPr bwMode="auto">
                <a:xfrm>
                  <a:off x="324" y="1936"/>
                  <a:ext cx="544" cy="112"/>
                  <a:chOff x="324" y="1872"/>
                  <a:chExt cx="544" cy="112"/>
                </a:xfrm>
              </p:grpSpPr>
              <p:sp>
                <p:nvSpPr>
                  <p:cNvPr id="37111" name="Freeform 425"/>
                  <p:cNvSpPr>
                    <a:spLocks/>
                  </p:cNvSpPr>
                  <p:nvPr/>
                </p:nvSpPr>
                <p:spPr bwMode="auto">
                  <a:xfrm>
                    <a:off x="492" y="1872"/>
                    <a:ext cx="48" cy="56"/>
                  </a:xfrm>
                  <a:custGeom>
                    <a:avLst/>
                    <a:gdLst>
                      <a:gd name="T0" fmla="*/ 48 w 48"/>
                      <a:gd name="T1" fmla="*/ 32 h 56"/>
                      <a:gd name="T2" fmla="*/ 40 w 48"/>
                      <a:gd name="T3" fmla="*/ 48 h 56"/>
                      <a:gd name="T4" fmla="*/ 24 w 48"/>
                      <a:gd name="T5" fmla="*/ 56 h 56"/>
                      <a:gd name="T6" fmla="*/ 24 w 48"/>
                      <a:gd name="T7" fmla="*/ 56 h 56"/>
                      <a:gd name="T8" fmla="*/ 8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8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8" y="48"/>
                        </a:lnTo>
                        <a:lnTo>
                          <a:pt x="0" y="24"/>
                        </a:lnTo>
                        <a:lnTo>
                          <a:pt x="8" y="8"/>
                        </a:lnTo>
                        <a:lnTo>
                          <a:pt x="24" y="0"/>
                        </a:lnTo>
                        <a:lnTo>
                          <a:pt x="48"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12" name="Freeform 426"/>
                  <p:cNvSpPr>
                    <a:spLocks/>
                  </p:cNvSpPr>
                  <p:nvPr/>
                </p:nvSpPr>
                <p:spPr bwMode="auto">
                  <a:xfrm>
                    <a:off x="652" y="1928"/>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16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16"/>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13" name="Freeform 427"/>
                  <p:cNvSpPr>
                    <a:spLocks/>
                  </p:cNvSpPr>
                  <p:nvPr/>
                </p:nvSpPr>
                <p:spPr bwMode="auto">
                  <a:xfrm>
                    <a:off x="820" y="1888"/>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14" name="Freeform 428"/>
                  <p:cNvSpPr>
                    <a:spLocks/>
                  </p:cNvSpPr>
                  <p:nvPr/>
                </p:nvSpPr>
                <p:spPr bwMode="auto">
                  <a:xfrm>
                    <a:off x="412" y="1888"/>
                    <a:ext cx="48" cy="48"/>
                  </a:xfrm>
                  <a:custGeom>
                    <a:avLst/>
                    <a:gdLst>
                      <a:gd name="T0" fmla="*/ 48 w 48"/>
                      <a:gd name="T1" fmla="*/ 24 h 48"/>
                      <a:gd name="T2" fmla="*/ 40 w 48"/>
                      <a:gd name="T3" fmla="*/ 40 h 48"/>
                      <a:gd name="T4" fmla="*/ 16 w 48"/>
                      <a:gd name="T5" fmla="*/ 48 h 48"/>
                      <a:gd name="T6" fmla="*/ 16 w 48"/>
                      <a:gd name="T7" fmla="*/ 48 h 48"/>
                      <a:gd name="T8" fmla="*/ 0 w 48"/>
                      <a:gd name="T9" fmla="*/ 40 h 48"/>
                      <a:gd name="T10" fmla="*/ 0 w 48"/>
                      <a:gd name="T11" fmla="*/ 24 h 48"/>
                      <a:gd name="T12" fmla="*/ 0 w 48"/>
                      <a:gd name="T13" fmla="*/ 24 h 48"/>
                      <a:gd name="T14" fmla="*/ 8 w 48"/>
                      <a:gd name="T15" fmla="*/ 0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16" y="48"/>
                        </a:lnTo>
                        <a:lnTo>
                          <a:pt x="0" y="40"/>
                        </a:lnTo>
                        <a:lnTo>
                          <a:pt x="0" y="24"/>
                        </a:lnTo>
                        <a:lnTo>
                          <a:pt x="8" y="0"/>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15" name="Freeform 429"/>
                  <p:cNvSpPr>
                    <a:spLocks/>
                  </p:cNvSpPr>
                  <p:nvPr/>
                </p:nvSpPr>
                <p:spPr bwMode="auto">
                  <a:xfrm>
                    <a:off x="572" y="1912"/>
                    <a:ext cx="48" cy="48"/>
                  </a:xfrm>
                  <a:custGeom>
                    <a:avLst/>
                    <a:gdLst>
                      <a:gd name="T0" fmla="*/ 48 w 48"/>
                      <a:gd name="T1" fmla="*/ 24 h 48"/>
                      <a:gd name="T2" fmla="*/ 40 w 48"/>
                      <a:gd name="T3" fmla="*/ 48 h 48"/>
                      <a:gd name="T4" fmla="*/ 24 w 48"/>
                      <a:gd name="T5" fmla="*/ 48 h 48"/>
                      <a:gd name="T6" fmla="*/ 24 w 48"/>
                      <a:gd name="T7" fmla="*/ 48 h 48"/>
                      <a:gd name="T8" fmla="*/ 0 w 48"/>
                      <a:gd name="T9" fmla="*/ 40 h 48"/>
                      <a:gd name="T10" fmla="*/ 0 w 48"/>
                      <a:gd name="T11" fmla="*/ 24 h 48"/>
                      <a:gd name="T12" fmla="*/ 0 w 48"/>
                      <a:gd name="T13" fmla="*/ 24 h 48"/>
                      <a:gd name="T14" fmla="*/ 8 w 48"/>
                      <a:gd name="T15" fmla="*/ 8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0" y="40"/>
                        </a:lnTo>
                        <a:lnTo>
                          <a:pt x="0" y="24"/>
                        </a:lnTo>
                        <a:lnTo>
                          <a:pt x="8" y="8"/>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16" name="Freeform 430"/>
                  <p:cNvSpPr>
                    <a:spLocks/>
                  </p:cNvSpPr>
                  <p:nvPr/>
                </p:nvSpPr>
                <p:spPr bwMode="auto">
                  <a:xfrm>
                    <a:off x="324" y="1912"/>
                    <a:ext cx="48" cy="48"/>
                  </a:xfrm>
                  <a:custGeom>
                    <a:avLst/>
                    <a:gdLst>
                      <a:gd name="T0" fmla="*/ 48 w 48"/>
                      <a:gd name="T1" fmla="*/ 24 h 48"/>
                      <a:gd name="T2" fmla="*/ 40 w 48"/>
                      <a:gd name="T3" fmla="*/ 40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0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24" y="48"/>
                        </a:lnTo>
                        <a:lnTo>
                          <a:pt x="8" y="40"/>
                        </a:lnTo>
                        <a:lnTo>
                          <a:pt x="0" y="24"/>
                        </a:lnTo>
                        <a:lnTo>
                          <a:pt x="8" y="0"/>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17" name="Freeform 431"/>
                  <p:cNvSpPr>
                    <a:spLocks/>
                  </p:cNvSpPr>
                  <p:nvPr/>
                </p:nvSpPr>
                <p:spPr bwMode="auto">
                  <a:xfrm>
                    <a:off x="732" y="1920"/>
                    <a:ext cx="48" cy="48"/>
                  </a:xfrm>
                  <a:custGeom>
                    <a:avLst/>
                    <a:gdLst>
                      <a:gd name="T0" fmla="*/ 48 w 48"/>
                      <a:gd name="T1" fmla="*/ 24 h 48"/>
                      <a:gd name="T2" fmla="*/ 40 w 48"/>
                      <a:gd name="T3" fmla="*/ 48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8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8" y="40"/>
                        </a:lnTo>
                        <a:lnTo>
                          <a:pt x="0" y="24"/>
                        </a:lnTo>
                        <a:lnTo>
                          <a:pt x="8" y="8"/>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grpSp>
            <p:nvGrpSpPr>
              <p:cNvPr id="37048" name="Group 432"/>
              <p:cNvGrpSpPr>
                <a:grpSpLocks/>
              </p:cNvGrpSpPr>
              <p:nvPr/>
            </p:nvGrpSpPr>
            <p:grpSpPr bwMode="auto">
              <a:xfrm>
                <a:off x="5039" y="1939"/>
                <a:ext cx="210" cy="240"/>
                <a:chOff x="5516" y="2080"/>
                <a:chExt cx="210" cy="240"/>
              </a:xfrm>
            </p:grpSpPr>
            <p:sp>
              <p:nvSpPr>
                <p:cNvPr id="37104" name="Freeform 433"/>
                <p:cNvSpPr>
                  <a:spLocks/>
                </p:cNvSpPr>
                <p:nvPr/>
              </p:nvSpPr>
              <p:spPr bwMode="auto">
                <a:xfrm>
                  <a:off x="5517" y="2113"/>
                  <a:ext cx="201" cy="197"/>
                </a:xfrm>
                <a:custGeom>
                  <a:avLst/>
                  <a:gdLst>
                    <a:gd name="T0" fmla="*/ 0 w 201"/>
                    <a:gd name="T1" fmla="*/ 197 h 197"/>
                    <a:gd name="T2" fmla="*/ 76 w 201"/>
                    <a:gd name="T3" fmla="*/ 143 h 197"/>
                    <a:gd name="T4" fmla="*/ 123 w 201"/>
                    <a:gd name="T5" fmla="*/ 91 h 197"/>
                    <a:gd name="T6" fmla="*/ 201 w 201"/>
                    <a:gd name="T7" fmla="*/ 0 h 197"/>
                    <a:gd name="T8" fmla="*/ 0 60000 65536"/>
                    <a:gd name="T9" fmla="*/ 0 60000 65536"/>
                    <a:gd name="T10" fmla="*/ 0 60000 65536"/>
                    <a:gd name="T11" fmla="*/ 0 60000 65536"/>
                    <a:gd name="T12" fmla="*/ 0 w 201"/>
                    <a:gd name="T13" fmla="*/ 0 h 197"/>
                    <a:gd name="T14" fmla="*/ 201 w 201"/>
                    <a:gd name="T15" fmla="*/ 197 h 197"/>
                  </a:gdLst>
                  <a:ahLst/>
                  <a:cxnLst>
                    <a:cxn ang="T8">
                      <a:pos x="T0" y="T1"/>
                    </a:cxn>
                    <a:cxn ang="T9">
                      <a:pos x="T2" y="T3"/>
                    </a:cxn>
                    <a:cxn ang="T10">
                      <a:pos x="T4" y="T5"/>
                    </a:cxn>
                    <a:cxn ang="T11">
                      <a:pos x="T6" y="T7"/>
                    </a:cxn>
                  </a:cxnLst>
                  <a:rect l="T12" t="T13" r="T14" b="T15"/>
                  <a:pathLst>
                    <a:path w="201" h="197">
                      <a:moveTo>
                        <a:pt x="0" y="197"/>
                      </a:moveTo>
                      <a:cubicBezTo>
                        <a:pt x="12" y="188"/>
                        <a:pt x="56" y="161"/>
                        <a:pt x="76" y="143"/>
                      </a:cubicBezTo>
                      <a:cubicBezTo>
                        <a:pt x="97" y="126"/>
                        <a:pt x="102" y="115"/>
                        <a:pt x="123" y="91"/>
                      </a:cubicBezTo>
                      <a:cubicBezTo>
                        <a:pt x="143" y="67"/>
                        <a:pt x="189" y="15"/>
                        <a:pt x="201" y="0"/>
                      </a:cubicBezTo>
                    </a:path>
                  </a:pathLst>
                </a:custGeom>
                <a:noFill/>
                <a:ln w="38100">
                  <a:solidFill>
                    <a:schemeClr val="tx1"/>
                  </a:solidFill>
                  <a:round/>
                  <a:headEnd/>
                  <a:tailEnd/>
                </a:ln>
              </p:spPr>
              <p:txBody>
                <a:bodyPr wrap="none" anchor="ct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05" name="Freeform 434"/>
                <p:cNvSpPr>
                  <a:spLocks/>
                </p:cNvSpPr>
                <p:nvPr/>
              </p:nvSpPr>
              <p:spPr bwMode="auto">
                <a:xfrm rot="-2682521">
                  <a:off x="5587" y="2226"/>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16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16"/>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06" name="Freeform 435"/>
                <p:cNvSpPr>
                  <a:spLocks/>
                </p:cNvSpPr>
                <p:nvPr/>
              </p:nvSpPr>
              <p:spPr bwMode="auto">
                <a:xfrm rot="-2682521">
                  <a:off x="5678" y="2080"/>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07" name="Freeform 436"/>
                <p:cNvSpPr>
                  <a:spLocks/>
                </p:cNvSpPr>
                <p:nvPr/>
              </p:nvSpPr>
              <p:spPr bwMode="auto">
                <a:xfrm rot="-2682521">
                  <a:off x="5516" y="2272"/>
                  <a:ext cx="48" cy="48"/>
                </a:xfrm>
                <a:custGeom>
                  <a:avLst/>
                  <a:gdLst>
                    <a:gd name="T0" fmla="*/ 48 w 48"/>
                    <a:gd name="T1" fmla="*/ 24 h 48"/>
                    <a:gd name="T2" fmla="*/ 40 w 48"/>
                    <a:gd name="T3" fmla="*/ 48 h 48"/>
                    <a:gd name="T4" fmla="*/ 24 w 48"/>
                    <a:gd name="T5" fmla="*/ 48 h 48"/>
                    <a:gd name="T6" fmla="*/ 24 w 48"/>
                    <a:gd name="T7" fmla="*/ 48 h 48"/>
                    <a:gd name="T8" fmla="*/ 0 w 48"/>
                    <a:gd name="T9" fmla="*/ 40 h 48"/>
                    <a:gd name="T10" fmla="*/ 0 w 48"/>
                    <a:gd name="T11" fmla="*/ 24 h 48"/>
                    <a:gd name="T12" fmla="*/ 0 w 48"/>
                    <a:gd name="T13" fmla="*/ 24 h 48"/>
                    <a:gd name="T14" fmla="*/ 8 w 48"/>
                    <a:gd name="T15" fmla="*/ 8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0" y="40"/>
                      </a:lnTo>
                      <a:lnTo>
                        <a:pt x="0" y="24"/>
                      </a:lnTo>
                      <a:lnTo>
                        <a:pt x="8" y="8"/>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08" name="Freeform 437"/>
                <p:cNvSpPr>
                  <a:spLocks/>
                </p:cNvSpPr>
                <p:nvPr/>
              </p:nvSpPr>
              <p:spPr bwMode="auto">
                <a:xfrm rot="-2682521">
                  <a:off x="5635" y="2165"/>
                  <a:ext cx="48" cy="48"/>
                </a:xfrm>
                <a:custGeom>
                  <a:avLst/>
                  <a:gdLst>
                    <a:gd name="T0" fmla="*/ 48 w 48"/>
                    <a:gd name="T1" fmla="*/ 24 h 48"/>
                    <a:gd name="T2" fmla="*/ 40 w 48"/>
                    <a:gd name="T3" fmla="*/ 48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8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8" y="40"/>
                      </a:lnTo>
                      <a:lnTo>
                        <a:pt x="0" y="24"/>
                      </a:lnTo>
                      <a:lnTo>
                        <a:pt x="8" y="8"/>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grpSp>
      <p:grpSp>
        <p:nvGrpSpPr>
          <p:cNvPr id="37055" name="Group 438"/>
          <p:cNvGrpSpPr>
            <a:grpSpLocks/>
          </p:cNvGrpSpPr>
          <p:nvPr/>
        </p:nvGrpSpPr>
        <p:grpSpPr bwMode="auto">
          <a:xfrm>
            <a:off x="8575675" y="2291348"/>
            <a:ext cx="1816100" cy="1954212"/>
            <a:chOff x="4442" y="1025"/>
            <a:chExt cx="1144" cy="1231"/>
          </a:xfrm>
        </p:grpSpPr>
        <p:sp>
          <p:nvSpPr>
            <p:cNvPr id="37044" name="Rectangle 439"/>
            <p:cNvSpPr>
              <a:spLocks noChangeArrowheads="1"/>
            </p:cNvSpPr>
            <p:nvPr/>
          </p:nvSpPr>
          <p:spPr bwMode="gray">
            <a:xfrm>
              <a:off x="4442" y="1073"/>
              <a:ext cx="1144" cy="1183"/>
            </a:xfrm>
            <a:prstGeom prst="rect">
              <a:avLst/>
            </a:prstGeom>
            <a:solidFill>
              <a:schemeClr val="bg1"/>
            </a:solidFill>
            <a:ln w="19050">
              <a:solidFill>
                <a:schemeClr val="bg1"/>
              </a:solidFill>
              <a:miter lim="800000"/>
              <a:headEnd/>
              <a:tailEnd/>
            </a:ln>
          </p:spPr>
          <p:txBody>
            <a:bodyPr wrap="none" anchor="ct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nvGrpSpPr>
            <p:cNvPr id="37063" name="Group 440"/>
            <p:cNvGrpSpPr>
              <a:grpSpLocks/>
            </p:cNvGrpSpPr>
            <p:nvPr/>
          </p:nvGrpSpPr>
          <p:grpSpPr bwMode="auto">
            <a:xfrm>
              <a:off x="4845" y="1025"/>
              <a:ext cx="536" cy="958"/>
              <a:chOff x="4758" y="1221"/>
              <a:chExt cx="536" cy="958"/>
            </a:xfrm>
          </p:grpSpPr>
          <p:grpSp>
            <p:nvGrpSpPr>
              <p:cNvPr id="37065" name="Group 441"/>
              <p:cNvGrpSpPr>
                <a:grpSpLocks/>
              </p:cNvGrpSpPr>
              <p:nvPr/>
            </p:nvGrpSpPr>
            <p:grpSpPr bwMode="auto">
              <a:xfrm>
                <a:off x="4758" y="1647"/>
                <a:ext cx="536" cy="384"/>
                <a:chOff x="540" y="1270"/>
                <a:chExt cx="536" cy="384"/>
              </a:xfrm>
            </p:grpSpPr>
            <p:grpSp>
              <p:nvGrpSpPr>
                <p:cNvPr id="37100" name="Group 442"/>
                <p:cNvGrpSpPr>
                  <a:grpSpLocks/>
                </p:cNvGrpSpPr>
                <p:nvPr/>
              </p:nvGrpSpPr>
              <p:grpSpPr bwMode="auto">
                <a:xfrm>
                  <a:off x="540" y="1270"/>
                  <a:ext cx="536" cy="384"/>
                  <a:chOff x="540" y="2248"/>
                  <a:chExt cx="536" cy="384"/>
                </a:xfrm>
              </p:grpSpPr>
              <p:sp>
                <p:nvSpPr>
                  <p:cNvPr id="37083" name="Freeform 443"/>
                  <p:cNvSpPr>
                    <a:spLocks/>
                  </p:cNvSpPr>
                  <p:nvPr/>
                </p:nvSpPr>
                <p:spPr bwMode="gray">
                  <a:xfrm>
                    <a:off x="932" y="2416"/>
                    <a:ext cx="144" cy="40"/>
                  </a:xfrm>
                  <a:custGeom>
                    <a:avLst/>
                    <a:gdLst>
                      <a:gd name="T0" fmla="*/ 144 w 144"/>
                      <a:gd name="T1" fmla="*/ 16 h 40"/>
                      <a:gd name="T2" fmla="*/ 144 w 144"/>
                      <a:gd name="T3" fmla="*/ 24 h 40"/>
                      <a:gd name="T4" fmla="*/ 128 w 144"/>
                      <a:gd name="T5" fmla="*/ 32 h 40"/>
                      <a:gd name="T6" fmla="*/ 104 w 144"/>
                      <a:gd name="T7" fmla="*/ 32 h 40"/>
                      <a:gd name="T8" fmla="*/ 72 w 144"/>
                      <a:gd name="T9" fmla="*/ 40 h 40"/>
                      <a:gd name="T10" fmla="*/ 72 w 144"/>
                      <a:gd name="T11" fmla="*/ 40 h 40"/>
                      <a:gd name="T12" fmla="*/ 40 w 144"/>
                      <a:gd name="T13" fmla="*/ 32 h 40"/>
                      <a:gd name="T14" fmla="*/ 16 w 144"/>
                      <a:gd name="T15" fmla="*/ 32 h 40"/>
                      <a:gd name="T16" fmla="*/ 0 w 144"/>
                      <a:gd name="T17" fmla="*/ 24 h 40"/>
                      <a:gd name="T18" fmla="*/ 0 w 144"/>
                      <a:gd name="T19" fmla="*/ 16 h 40"/>
                      <a:gd name="T20" fmla="*/ 0 w 144"/>
                      <a:gd name="T21" fmla="*/ 16 h 40"/>
                      <a:gd name="T22" fmla="*/ 0 w 144"/>
                      <a:gd name="T23" fmla="*/ 8 h 40"/>
                      <a:gd name="T24" fmla="*/ 16 w 144"/>
                      <a:gd name="T25" fmla="*/ 0 h 40"/>
                      <a:gd name="T26" fmla="*/ 40 w 144"/>
                      <a:gd name="T27" fmla="*/ 0 h 40"/>
                      <a:gd name="T28" fmla="*/ 72 w 144"/>
                      <a:gd name="T29" fmla="*/ 0 h 40"/>
                      <a:gd name="T30" fmla="*/ 72 w 144"/>
                      <a:gd name="T31" fmla="*/ 0 h 40"/>
                      <a:gd name="T32" fmla="*/ 104 w 144"/>
                      <a:gd name="T33" fmla="*/ 0 h 40"/>
                      <a:gd name="T34" fmla="*/ 128 w 144"/>
                      <a:gd name="T35" fmla="*/ 0 h 40"/>
                      <a:gd name="T36" fmla="*/ 144 w 144"/>
                      <a:gd name="T37" fmla="*/ 8 h 40"/>
                      <a:gd name="T38" fmla="*/ 144 w 144"/>
                      <a:gd name="T39" fmla="*/ 16 h 4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4"/>
                      <a:gd name="T61" fmla="*/ 0 h 40"/>
                      <a:gd name="T62" fmla="*/ 144 w 144"/>
                      <a:gd name="T63" fmla="*/ 40 h 4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4" h="40">
                        <a:moveTo>
                          <a:pt x="144" y="16"/>
                        </a:moveTo>
                        <a:lnTo>
                          <a:pt x="144" y="24"/>
                        </a:lnTo>
                        <a:lnTo>
                          <a:pt x="128" y="32"/>
                        </a:lnTo>
                        <a:lnTo>
                          <a:pt x="104" y="32"/>
                        </a:lnTo>
                        <a:lnTo>
                          <a:pt x="72" y="40"/>
                        </a:lnTo>
                        <a:lnTo>
                          <a:pt x="40" y="32"/>
                        </a:lnTo>
                        <a:lnTo>
                          <a:pt x="16" y="32"/>
                        </a:lnTo>
                        <a:lnTo>
                          <a:pt x="0" y="24"/>
                        </a:lnTo>
                        <a:lnTo>
                          <a:pt x="0" y="16"/>
                        </a:lnTo>
                        <a:lnTo>
                          <a:pt x="0" y="8"/>
                        </a:lnTo>
                        <a:lnTo>
                          <a:pt x="16" y="0"/>
                        </a:lnTo>
                        <a:lnTo>
                          <a:pt x="40" y="0"/>
                        </a:lnTo>
                        <a:lnTo>
                          <a:pt x="72" y="0"/>
                        </a:lnTo>
                        <a:lnTo>
                          <a:pt x="104" y="0"/>
                        </a:lnTo>
                        <a:lnTo>
                          <a:pt x="128" y="0"/>
                        </a:lnTo>
                        <a:lnTo>
                          <a:pt x="144" y="8"/>
                        </a:lnTo>
                        <a:lnTo>
                          <a:pt x="144"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84" name="Freeform 444"/>
                  <p:cNvSpPr>
                    <a:spLocks/>
                  </p:cNvSpPr>
                  <p:nvPr/>
                </p:nvSpPr>
                <p:spPr bwMode="gray">
                  <a:xfrm>
                    <a:off x="892" y="2496"/>
                    <a:ext cx="112" cy="80"/>
                  </a:xfrm>
                  <a:custGeom>
                    <a:avLst/>
                    <a:gdLst>
                      <a:gd name="T0" fmla="*/ 112 w 112"/>
                      <a:gd name="T1" fmla="*/ 80 h 80"/>
                      <a:gd name="T2" fmla="*/ 80 w 112"/>
                      <a:gd name="T3" fmla="*/ 80 h 80"/>
                      <a:gd name="T4" fmla="*/ 40 w 112"/>
                      <a:gd name="T5" fmla="*/ 56 h 80"/>
                      <a:gd name="T6" fmla="*/ 40 w 112"/>
                      <a:gd name="T7" fmla="*/ 56 h 80"/>
                      <a:gd name="T8" fmla="*/ 16 w 112"/>
                      <a:gd name="T9" fmla="*/ 40 h 80"/>
                      <a:gd name="T10" fmla="*/ 8 w 112"/>
                      <a:gd name="T11" fmla="*/ 24 h 80"/>
                      <a:gd name="T12" fmla="*/ 0 w 112"/>
                      <a:gd name="T13" fmla="*/ 8 h 80"/>
                      <a:gd name="T14" fmla="*/ 8 w 112"/>
                      <a:gd name="T15" fmla="*/ 0 h 80"/>
                      <a:gd name="T16" fmla="*/ 8 w 112"/>
                      <a:gd name="T17" fmla="*/ 0 h 80"/>
                      <a:gd name="T18" fmla="*/ 32 w 112"/>
                      <a:gd name="T19" fmla="*/ 0 h 80"/>
                      <a:gd name="T20" fmla="*/ 72 w 112"/>
                      <a:gd name="T21" fmla="*/ 24 h 80"/>
                      <a:gd name="T22" fmla="*/ 72 w 112"/>
                      <a:gd name="T23" fmla="*/ 24 h 80"/>
                      <a:gd name="T24" fmla="*/ 96 w 112"/>
                      <a:gd name="T25" fmla="*/ 40 h 80"/>
                      <a:gd name="T26" fmla="*/ 104 w 112"/>
                      <a:gd name="T27" fmla="*/ 56 h 80"/>
                      <a:gd name="T28" fmla="*/ 112 w 112"/>
                      <a:gd name="T29" fmla="*/ 72 h 80"/>
                      <a:gd name="T30" fmla="*/ 112 w 112"/>
                      <a:gd name="T31" fmla="*/ 80 h 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80"/>
                      <a:gd name="T50" fmla="*/ 112 w 112"/>
                      <a:gd name="T51" fmla="*/ 80 h 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80">
                        <a:moveTo>
                          <a:pt x="112" y="80"/>
                        </a:moveTo>
                        <a:lnTo>
                          <a:pt x="80" y="80"/>
                        </a:lnTo>
                        <a:lnTo>
                          <a:pt x="40" y="56"/>
                        </a:lnTo>
                        <a:lnTo>
                          <a:pt x="16" y="40"/>
                        </a:lnTo>
                        <a:lnTo>
                          <a:pt x="8" y="24"/>
                        </a:lnTo>
                        <a:lnTo>
                          <a:pt x="0" y="8"/>
                        </a:lnTo>
                        <a:lnTo>
                          <a:pt x="8" y="0"/>
                        </a:lnTo>
                        <a:lnTo>
                          <a:pt x="32" y="0"/>
                        </a:lnTo>
                        <a:lnTo>
                          <a:pt x="72" y="24"/>
                        </a:lnTo>
                        <a:lnTo>
                          <a:pt x="96" y="40"/>
                        </a:lnTo>
                        <a:lnTo>
                          <a:pt x="104" y="56"/>
                        </a:lnTo>
                        <a:lnTo>
                          <a:pt x="112" y="72"/>
                        </a:lnTo>
                        <a:lnTo>
                          <a:pt x="112" y="8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85" name="Freeform 445"/>
                  <p:cNvSpPr>
                    <a:spLocks/>
                  </p:cNvSpPr>
                  <p:nvPr/>
                </p:nvSpPr>
                <p:spPr bwMode="gray">
                  <a:xfrm>
                    <a:off x="780" y="2248"/>
                    <a:ext cx="48" cy="104"/>
                  </a:xfrm>
                  <a:custGeom>
                    <a:avLst/>
                    <a:gdLst>
                      <a:gd name="T0" fmla="*/ 24 w 48"/>
                      <a:gd name="T1" fmla="*/ 104 h 104"/>
                      <a:gd name="T2" fmla="*/ 8 w 48"/>
                      <a:gd name="T3" fmla="*/ 88 h 104"/>
                      <a:gd name="T4" fmla="*/ 0 w 48"/>
                      <a:gd name="T5" fmla="*/ 56 h 104"/>
                      <a:gd name="T6" fmla="*/ 0 w 48"/>
                      <a:gd name="T7" fmla="*/ 56 h 104"/>
                      <a:gd name="T8" fmla="*/ 8 w 48"/>
                      <a:gd name="T9" fmla="*/ 16 h 104"/>
                      <a:gd name="T10" fmla="*/ 24 w 48"/>
                      <a:gd name="T11" fmla="*/ 0 h 104"/>
                      <a:gd name="T12" fmla="*/ 24 w 48"/>
                      <a:gd name="T13" fmla="*/ 0 h 104"/>
                      <a:gd name="T14" fmla="*/ 40 w 48"/>
                      <a:gd name="T15" fmla="*/ 16 h 104"/>
                      <a:gd name="T16" fmla="*/ 48 w 48"/>
                      <a:gd name="T17" fmla="*/ 56 h 104"/>
                      <a:gd name="T18" fmla="*/ 48 w 48"/>
                      <a:gd name="T19" fmla="*/ 56 h 104"/>
                      <a:gd name="T20" fmla="*/ 40 w 48"/>
                      <a:gd name="T21" fmla="*/ 88 h 104"/>
                      <a:gd name="T22" fmla="*/ 24 w 48"/>
                      <a:gd name="T23" fmla="*/ 104 h 1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104"/>
                      <a:gd name="T38" fmla="*/ 48 w 48"/>
                      <a:gd name="T39" fmla="*/ 104 h 1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104">
                        <a:moveTo>
                          <a:pt x="24" y="104"/>
                        </a:moveTo>
                        <a:lnTo>
                          <a:pt x="8" y="88"/>
                        </a:lnTo>
                        <a:lnTo>
                          <a:pt x="0" y="56"/>
                        </a:lnTo>
                        <a:lnTo>
                          <a:pt x="8" y="16"/>
                        </a:lnTo>
                        <a:lnTo>
                          <a:pt x="24" y="0"/>
                        </a:lnTo>
                        <a:lnTo>
                          <a:pt x="40" y="16"/>
                        </a:lnTo>
                        <a:lnTo>
                          <a:pt x="48" y="56"/>
                        </a:lnTo>
                        <a:lnTo>
                          <a:pt x="40" y="88"/>
                        </a:lnTo>
                        <a:lnTo>
                          <a:pt x="24" y="104"/>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86" name="Freeform 446"/>
                  <p:cNvSpPr>
                    <a:spLocks/>
                  </p:cNvSpPr>
                  <p:nvPr/>
                </p:nvSpPr>
                <p:spPr bwMode="gray">
                  <a:xfrm>
                    <a:off x="540" y="2416"/>
                    <a:ext cx="152" cy="40"/>
                  </a:xfrm>
                  <a:custGeom>
                    <a:avLst/>
                    <a:gdLst>
                      <a:gd name="T0" fmla="*/ 152 w 152"/>
                      <a:gd name="T1" fmla="*/ 24 h 40"/>
                      <a:gd name="T2" fmla="*/ 144 w 152"/>
                      <a:gd name="T3" fmla="*/ 32 h 40"/>
                      <a:gd name="T4" fmla="*/ 128 w 152"/>
                      <a:gd name="T5" fmla="*/ 32 h 40"/>
                      <a:gd name="T6" fmla="*/ 104 w 152"/>
                      <a:gd name="T7" fmla="*/ 40 h 40"/>
                      <a:gd name="T8" fmla="*/ 80 w 152"/>
                      <a:gd name="T9" fmla="*/ 40 h 40"/>
                      <a:gd name="T10" fmla="*/ 80 w 152"/>
                      <a:gd name="T11" fmla="*/ 40 h 40"/>
                      <a:gd name="T12" fmla="*/ 48 w 152"/>
                      <a:gd name="T13" fmla="*/ 40 h 40"/>
                      <a:gd name="T14" fmla="*/ 24 w 152"/>
                      <a:gd name="T15" fmla="*/ 32 h 40"/>
                      <a:gd name="T16" fmla="*/ 8 w 152"/>
                      <a:gd name="T17" fmla="*/ 32 h 40"/>
                      <a:gd name="T18" fmla="*/ 0 w 152"/>
                      <a:gd name="T19" fmla="*/ 24 h 40"/>
                      <a:gd name="T20" fmla="*/ 0 w 152"/>
                      <a:gd name="T21" fmla="*/ 24 h 40"/>
                      <a:gd name="T22" fmla="*/ 8 w 152"/>
                      <a:gd name="T23" fmla="*/ 16 h 40"/>
                      <a:gd name="T24" fmla="*/ 24 w 152"/>
                      <a:gd name="T25" fmla="*/ 8 h 40"/>
                      <a:gd name="T26" fmla="*/ 48 w 152"/>
                      <a:gd name="T27" fmla="*/ 0 h 40"/>
                      <a:gd name="T28" fmla="*/ 80 w 152"/>
                      <a:gd name="T29" fmla="*/ 0 h 40"/>
                      <a:gd name="T30" fmla="*/ 80 w 152"/>
                      <a:gd name="T31" fmla="*/ 0 h 40"/>
                      <a:gd name="T32" fmla="*/ 104 w 152"/>
                      <a:gd name="T33" fmla="*/ 0 h 40"/>
                      <a:gd name="T34" fmla="*/ 128 w 152"/>
                      <a:gd name="T35" fmla="*/ 8 h 40"/>
                      <a:gd name="T36" fmla="*/ 144 w 152"/>
                      <a:gd name="T37" fmla="*/ 16 h 40"/>
                      <a:gd name="T38" fmla="*/ 152 w 152"/>
                      <a:gd name="T39" fmla="*/ 24 h 4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52"/>
                      <a:gd name="T61" fmla="*/ 0 h 40"/>
                      <a:gd name="T62" fmla="*/ 152 w 152"/>
                      <a:gd name="T63" fmla="*/ 40 h 4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52" h="40">
                        <a:moveTo>
                          <a:pt x="152" y="24"/>
                        </a:moveTo>
                        <a:lnTo>
                          <a:pt x="144" y="32"/>
                        </a:lnTo>
                        <a:lnTo>
                          <a:pt x="128" y="32"/>
                        </a:lnTo>
                        <a:lnTo>
                          <a:pt x="104" y="40"/>
                        </a:lnTo>
                        <a:lnTo>
                          <a:pt x="80" y="40"/>
                        </a:lnTo>
                        <a:lnTo>
                          <a:pt x="48" y="40"/>
                        </a:lnTo>
                        <a:lnTo>
                          <a:pt x="24" y="32"/>
                        </a:lnTo>
                        <a:lnTo>
                          <a:pt x="8" y="32"/>
                        </a:lnTo>
                        <a:lnTo>
                          <a:pt x="0" y="24"/>
                        </a:lnTo>
                        <a:lnTo>
                          <a:pt x="8" y="16"/>
                        </a:lnTo>
                        <a:lnTo>
                          <a:pt x="24" y="8"/>
                        </a:lnTo>
                        <a:lnTo>
                          <a:pt x="48" y="0"/>
                        </a:lnTo>
                        <a:lnTo>
                          <a:pt x="80" y="0"/>
                        </a:lnTo>
                        <a:lnTo>
                          <a:pt x="104" y="0"/>
                        </a:lnTo>
                        <a:lnTo>
                          <a:pt x="128" y="8"/>
                        </a:lnTo>
                        <a:lnTo>
                          <a:pt x="144" y="16"/>
                        </a:lnTo>
                        <a:lnTo>
                          <a:pt x="152" y="24"/>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87" name="Freeform 447"/>
                  <p:cNvSpPr>
                    <a:spLocks/>
                  </p:cNvSpPr>
                  <p:nvPr/>
                </p:nvSpPr>
                <p:spPr bwMode="gray">
                  <a:xfrm>
                    <a:off x="780" y="2520"/>
                    <a:ext cx="48" cy="112"/>
                  </a:xfrm>
                  <a:custGeom>
                    <a:avLst/>
                    <a:gdLst>
                      <a:gd name="T0" fmla="*/ 24 w 48"/>
                      <a:gd name="T1" fmla="*/ 112 h 112"/>
                      <a:gd name="T2" fmla="*/ 8 w 48"/>
                      <a:gd name="T3" fmla="*/ 96 h 112"/>
                      <a:gd name="T4" fmla="*/ 0 w 48"/>
                      <a:gd name="T5" fmla="*/ 56 h 112"/>
                      <a:gd name="T6" fmla="*/ 0 w 48"/>
                      <a:gd name="T7" fmla="*/ 56 h 112"/>
                      <a:gd name="T8" fmla="*/ 8 w 48"/>
                      <a:gd name="T9" fmla="*/ 16 h 112"/>
                      <a:gd name="T10" fmla="*/ 24 w 48"/>
                      <a:gd name="T11" fmla="*/ 0 h 112"/>
                      <a:gd name="T12" fmla="*/ 24 w 48"/>
                      <a:gd name="T13" fmla="*/ 0 h 112"/>
                      <a:gd name="T14" fmla="*/ 40 w 48"/>
                      <a:gd name="T15" fmla="*/ 16 h 112"/>
                      <a:gd name="T16" fmla="*/ 48 w 48"/>
                      <a:gd name="T17" fmla="*/ 56 h 112"/>
                      <a:gd name="T18" fmla="*/ 48 w 48"/>
                      <a:gd name="T19" fmla="*/ 56 h 112"/>
                      <a:gd name="T20" fmla="*/ 40 w 48"/>
                      <a:gd name="T21" fmla="*/ 96 h 112"/>
                      <a:gd name="T22" fmla="*/ 24 w 48"/>
                      <a:gd name="T23" fmla="*/ 112 h 1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112"/>
                      <a:gd name="T38" fmla="*/ 48 w 48"/>
                      <a:gd name="T39" fmla="*/ 112 h 1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112">
                        <a:moveTo>
                          <a:pt x="24" y="112"/>
                        </a:moveTo>
                        <a:lnTo>
                          <a:pt x="8" y="96"/>
                        </a:lnTo>
                        <a:lnTo>
                          <a:pt x="0" y="56"/>
                        </a:lnTo>
                        <a:lnTo>
                          <a:pt x="8" y="16"/>
                        </a:lnTo>
                        <a:lnTo>
                          <a:pt x="24" y="0"/>
                        </a:lnTo>
                        <a:lnTo>
                          <a:pt x="40" y="16"/>
                        </a:lnTo>
                        <a:lnTo>
                          <a:pt x="48" y="56"/>
                        </a:lnTo>
                        <a:lnTo>
                          <a:pt x="40" y="96"/>
                        </a:lnTo>
                        <a:lnTo>
                          <a:pt x="24" y="11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88" name="Freeform 448"/>
                  <p:cNvSpPr>
                    <a:spLocks/>
                  </p:cNvSpPr>
                  <p:nvPr/>
                </p:nvSpPr>
                <p:spPr bwMode="gray">
                  <a:xfrm>
                    <a:off x="612" y="2304"/>
                    <a:ext cx="112" cy="80"/>
                  </a:xfrm>
                  <a:custGeom>
                    <a:avLst/>
                    <a:gdLst>
                      <a:gd name="T0" fmla="*/ 112 w 112"/>
                      <a:gd name="T1" fmla="*/ 80 h 80"/>
                      <a:gd name="T2" fmla="*/ 80 w 112"/>
                      <a:gd name="T3" fmla="*/ 80 h 80"/>
                      <a:gd name="T4" fmla="*/ 40 w 112"/>
                      <a:gd name="T5" fmla="*/ 56 h 80"/>
                      <a:gd name="T6" fmla="*/ 40 w 112"/>
                      <a:gd name="T7" fmla="*/ 56 h 80"/>
                      <a:gd name="T8" fmla="*/ 16 w 112"/>
                      <a:gd name="T9" fmla="*/ 40 h 80"/>
                      <a:gd name="T10" fmla="*/ 8 w 112"/>
                      <a:gd name="T11" fmla="*/ 24 h 80"/>
                      <a:gd name="T12" fmla="*/ 0 w 112"/>
                      <a:gd name="T13" fmla="*/ 8 h 80"/>
                      <a:gd name="T14" fmla="*/ 0 w 112"/>
                      <a:gd name="T15" fmla="*/ 0 h 80"/>
                      <a:gd name="T16" fmla="*/ 0 w 112"/>
                      <a:gd name="T17" fmla="*/ 0 h 80"/>
                      <a:gd name="T18" fmla="*/ 32 w 112"/>
                      <a:gd name="T19" fmla="*/ 8 h 80"/>
                      <a:gd name="T20" fmla="*/ 72 w 112"/>
                      <a:gd name="T21" fmla="*/ 24 h 80"/>
                      <a:gd name="T22" fmla="*/ 72 w 112"/>
                      <a:gd name="T23" fmla="*/ 24 h 80"/>
                      <a:gd name="T24" fmla="*/ 96 w 112"/>
                      <a:gd name="T25" fmla="*/ 40 h 80"/>
                      <a:gd name="T26" fmla="*/ 104 w 112"/>
                      <a:gd name="T27" fmla="*/ 56 h 80"/>
                      <a:gd name="T28" fmla="*/ 112 w 112"/>
                      <a:gd name="T29" fmla="*/ 72 h 80"/>
                      <a:gd name="T30" fmla="*/ 112 w 112"/>
                      <a:gd name="T31" fmla="*/ 80 h 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80"/>
                      <a:gd name="T50" fmla="*/ 112 w 112"/>
                      <a:gd name="T51" fmla="*/ 80 h 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80">
                        <a:moveTo>
                          <a:pt x="112" y="80"/>
                        </a:moveTo>
                        <a:lnTo>
                          <a:pt x="80" y="80"/>
                        </a:lnTo>
                        <a:lnTo>
                          <a:pt x="40" y="56"/>
                        </a:lnTo>
                        <a:lnTo>
                          <a:pt x="16" y="40"/>
                        </a:lnTo>
                        <a:lnTo>
                          <a:pt x="8" y="24"/>
                        </a:lnTo>
                        <a:lnTo>
                          <a:pt x="0" y="8"/>
                        </a:lnTo>
                        <a:lnTo>
                          <a:pt x="0" y="0"/>
                        </a:lnTo>
                        <a:lnTo>
                          <a:pt x="32" y="8"/>
                        </a:lnTo>
                        <a:lnTo>
                          <a:pt x="72" y="24"/>
                        </a:lnTo>
                        <a:lnTo>
                          <a:pt x="96" y="40"/>
                        </a:lnTo>
                        <a:lnTo>
                          <a:pt x="104" y="56"/>
                        </a:lnTo>
                        <a:lnTo>
                          <a:pt x="112" y="72"/>
                        </a:lnTo>
                        <a:lnTo>
                          <a:pt x="112" y="8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89" name="Freeform 449"/>
                  <p:cNvSpPr>
                    <a:spLocks/>
                  </p:cNvSpPr>
                  <p:nvPr/>
                </p:nvSpPr>
                <p:spPr bwMode="gray">
                  <a:xfrm>
                    <a:off x="876" y="2296"/>
                    <a:ext cx="112" cy="80"/>
                  </a:xfrm>
                  <a:custGeom>
                    <a:avLst/>
                    <a:gdLst>
                      <a:gd name="T0" fmla="*/ 8 w 112"/>
                      <a:gd name="T1" fmla="*/ 80 h 80"/>
                      <a:gd name="T2" fmla="*/ 0 w 112"/>
                      <a:gd name="T3" fmla="*/ 72 h 80"/>
                      <a:gd name="T4" fmla="*/ 8 w 112"/>
                      <a:gd name="T5" fmla="*/ 56 h 80"/>
                      <a:gd name="T6" fmla="*/ 24 w 112"/>
                      <a:gd name="T7" fmla="*/ 40 h 80"/>
                      <a:gd name="T8" fmla="*/ 40 w 112"/>
                      <a:gd name="T9" fmla="*/ 24 h 80"/>
                      <a:gd name="T10" fmla="*/ 40 w 112"/>
                      <a:gd name="T11" fmla="*/ 24 h 80"/>
                      <a:gd name="T12" fmla="*/ 80 w 112"/>
                      <a:gd name="T13" fmla="*/ 8 h 80"/>
                      <a:gd name="T14" fmla="*/ 112 w 112"/>
                      <a:gd name="T15" fmla="*/ 0 h 80"/>
                      <a:gd name="T16" fmla="*/ 112 w 112"/>
                      <a:gd name="T17" fmla="*/ 0 h 80"/>
                      <a:gd name="T18" fmla="*/ 112 w 112"/>
                      <a:gd name="T19" fmla="*/ 8 h 80"/>
                      <a:gd name="T20" fmla="*/ 112 w 112"/>
                      <a:gd name="T21" fmla="*/ 24 h 80"/>
                      <a:gd name="T22" fmla="*/ 96 w 112"/>
                      <a:gd name="T23" fmla="*/ 40 h 80"/>
                      <a:gd name="T24" fmla="*/ 80 w 112"/>
                      <a:gd name="T25" fmla="*/ 56 h 80"/>
                      <a:gd name="T26" fmla="*/ 80 w 112"/>
                      <a:gd name="T27" fmla="*/ 56 h 80"/>
                      <a:gd name="T28" fmla="*/ 32 w 112"/>
                      <a:gd name="T29" fmla="*/ 80 h 80"/>
                      <a:gd name="T30" fmla="*/ 8 w 112"/>
                      <a:gd name="T31" fmla="*/ 80 h 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80"/>
                      <a:gd name="T50" fmla="*/ 112 w 112"/>
                      <a:gd name="T51" fmla="*/ 80 h 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80">
                        <a:moveTo>
                          <a:pt x="8" y="80"/>
                        </a:moveTo>
                        <a:lnTo>
                          <a:pt x="0" y="72"/>
                        </a:lnTo>
                        <a:lnTo>
                          <a:pt x="8" y="56"/>
                        </a:lnTo>
                        <a:lnTo>
                          <a:pt x="24" y="40"/>
                        </a:lnTo>
                        <a:lnTo>
                          <a:pt x="40" y="24"/>
                        </a:lnTo>
                        <a:lnTo>
                          <a:pt x="80" y="8"/>
                        </a:lnTo>
                        <a:lnTo>
                          <a:pt x="112" y="0"/>
                        </a:lnTo>
                        <a:lnTo>
                          <a:pt x="112" y="8"/>
                        </a:lnTo>
                        <a:lnTo>
                          <a:pt x="112" y="24"/>
                        </a:lnTo>
                        <a:lnTo>
                          <a:pt x="96" y="40"/>
                        </a:lnTo>
                        <a:lnTo>
                          <a:pt x="80" y="56"/>
                        </a:lnTo>
                        <a:lnTo>
                          <a:pt x="32" y="80"/>
                        </a:lnTo>
                        <a:lnTo>
                          <a:pt x="8" y="8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90" name="Freeform 450"/>
                  <p:cNvSpPr>
                    <a:spLocks/>
                  </p:cNvSpPr>
                  <p:nvPr/>
                </p:nvSpPr>
                <p:spPr bwMode="gray">
                  <a:xfrm>
                    <a:off x="916" y="2352"/>
                    <a:ext cx="136" cy="56"/>
                  </a:xfrm>
                  <a:custGeom>
                    <a:avLst/>
                    <a:gdLst>
                      <a:gd name="T0" fmla="*/ 0 w 136"/>
                      <a:gd name="T1" fmla="*/ 48 h 56"/>
                      <a:gd name="T2" fmla="*/ 0 w 136"/>
                      <a:gd name="T3" fmla="*/ 40 h 56"/>
                      <a:gd name="T4" fmla="*/ 16 w 136"/>
                      <a:gd name="T5" fmla="*/ 32 h 56"/>
                      <a:gd name="T6" fmla="*/ 32 w 136"/>
                      <a:gd name="T7" fmla="*/ 16 h 56"/>
                      <a:gd name="T8" fmla="*/ 56 w 136"/>
                      <a:gd name="T9" fmla="*/ 8 h 56"/>
                      <a:gd name="T10" fmla="*/ 56 w 136"/>
                      <a:gd name="T11" fmla="*/ 8 h 56"/>
                      <a:gd name="T12" fmla="*/ 88 w 136"/>
                      <a:gd name="T13" fmla="*/ 0 h 56"/>
                      <a:gd name="T14" fmla="*/ 112 w 136"/>
                      <a:gd name="T15" fmla="*/ 0 h 56"/>
                      <a:gd name="T16" fmla="*/ 128 w 136"/>
                      <a:gd name="T17" fmla="*/ 0 h 56"/>
                      <a:gd name="T18" fmla="*/ 136 w 136"/>
                      <a:gd name="T19" fmla="*/ 8 h 56"/>
                      <a:gd name="T20" fmla="*/ 136 w 136"/>
                      <a:gd name="T21" fmla="*/ 8 h 56"/>
                      <a:gd name="T22" fmla="*/ 136 w 136"/>
                      <a:gd name="T23" fmla="*/ 16 h 56"/>
                      <a:gd name="T24" fmla="*/ 128 w 136"/>
                      <a:gd name="T25" fmla="*/ 24 h 56"/>
                      <a:gd name="T26" fmla="*/ 104 w 136"/>
                      <a:gd name="T27" fmla="*/ 32 h 56"/>
                      <a:gd name="T28" fmla="*/ 80 w 136"/>
                      <a:gd name="T29" fmla="*/ 48 h 56"/>
                      <a:gd name="T30" fmla="*/ 80 w 136"/>
                      <a:gd name="T31" fmla="*/ 48 h 56"/>
                      <a:gd name="T32" fmla="*/ 48 w 136"/>
                      <a:gd name="T33" fmla="*/ 48 h 56"/>
                      <a:gd name="T34" fmla="*/ 24 w 136"/>
                      <a:gd name="T35" fmla="*/ 56 h 56"/>
                      <a:gd name="T36" fmla="*/ 8 w 136"/>
                      <a:gd name="T37" fmla="*/ 56 h 56"/>
                      <a:gd name="T38" fmla="*/ 0 w 136"/>
                      <a:gd name="T39" fmla="*/ 4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48"/>
                        </a:moveTo>
                        <a:lnTo>
                          <a:pt x="0" y="40"/>
                        </a:lnTo>
                        <a:lnTo>
                          <a:pt x="16" y="32"/>
                        </a:lnTo>
                        <a:lnTo>
                          <a:pt x="32" y="16"/>
                        </a:lnTo>
                        <a:lnTo>
                          <a:pt x="56" y="8"/>
                        </a:lnTo>
                        <a:lnTo>
                          <a:pt x="88" y="0"/>
                        </a:lnTo>
                        <a:lnTo>
                          <a:pt x="112" y="0"/>
                        </a:lnTo>
                        <a:lnTo>
                          <a:pt x="128" y="0"/>
                        </a:lnTo>
                        <a:lnTo>
                          <a:pt x="136" y="8"/>
                        </a:lnTo>
                        <a:lnTo>
                          <a:pt x="136" y="16"/>
                        </a:lnTo>
                        <a:lnTo>
                          <a:pt x="128" y="24"/>
                        </a:lnTo>
                        <a:lnTo>
                          <a:pt x="104" y="32"/>
                        </a:lnTo>
                        <a:lnTo>
                          <a:pt x="80" y="48"/>
                        </a:lnTo>
                        <a:lnTo>
                          <a:pt x="48" y="48"/>
                        </a:lnTo>
                        <a:lnTo>
                          <a:pt x="24" y="56"/>
                        </a:lnTo>
                        <a:lnTo>
                          <a:pt x="8" y="56"/>
                        </a:lnTo>
                        <a:lnTo>
                          <a:pt x="0"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91" name="Freeform 451"/>
                  <p:cNvSpPr>
                    <a:spLocks/>
                  </p:cNvSpPr>
                  <p:nvPr/>
                </p:nvSpPr>
                <p:spPr bwMode="gray">
                  <a:xfrm>
                    <a:off x="564" y="2472"/>
                    <a:ext cx="136" cy="56"/>
                  </a:xfrm>
                  <a:custGeom>
                    <a:avLst/>
                    <a:gdLst>
                      <a:gd name="T0" fmla="*/ 0 w 136"/>
                      <a:gd name="T1" fmla="*/ 48 h 56"/>
                      <a:gd name="T2" fmla="*/ 0 w 136"/>
                      <a:gd name="T3" fmla="*/ 40 h 56"/>
                      <a:gd name="T4" fmla="*/ 8 w 136"/>
                      <a:gd name="T5" fmla="*/ 32 h 56"/>
                      <a:gd name="T6" fmla="*/ 32 w 136"/>
                      <a:gd name="T7" fmla="*/ 16 h 56"/>
                      <a:gd name="T8" fmla="*/ 56 w 136"/>
                      <a:gd name="T9" fmla="*/ 8 h 56"/>
                      <a:gd name="T10" fmla="*/ 56 w 136"/>
                      <a:gd name="T11" fmla="*/ 8 h 56"/>
                      <a:gd name="T12" fmla="*/ 88 w 136"/>
                      <a:gd name="T13" fmla="*/ 0 h 56"/>
                      <a:gd name="T14" fmla="*/ 112 w 136"/>
                      <a:gd name="T15" fmla="*/ 0 h 56"/>
                      <a:gd name="T16" fmla="*/ 128 w 136"/>
                      <a:gd name="T17" fmla="*/ 0 h 56"/>
                      <a:gd name="T18" fmla="*/ 136 w 136"/>
                      <a:gd name="T19" fmla="*/ 8 h 56"/>
                      <a:gd name="T20" fmla="*/ 136 w 136"/>
                      <a:gd name="T21" fmla="*/ 8 h 56"/>
                      <a:gd name="T22" fmla="*/ 136 w 136"/>
                      <a:gd name="T23" fmla="*/ 16 h 56"/>
                      <a:gd name="T24" fmla="*/ 120 w 136"/>
                      <a:gd name="T25" fmla="*/ 24 h 56"/>
                      <a:gd name="T26" fmla="*/ 104 w 136"/>
                      <a:gd name="T27" fmla="*/ 32 h 56"/>
                      <a:gd name="T28" fmla="*/ 80 w 136"/>
                      <a:gd name="T29" fmla="*/ 48 h 56"/>
                      <a:gd name="T30" fmla="*/ 80 w 136"/>
                      <a:gd name="T31" fmla="*/ 48 h 56"/>
                      <a:gd name="T32" fmla="*/ 48 w 136"/>
                      <a:gd name="T33" fmla="*/ 48 h 56"/>
                      <a:gd name="T34" fmla="*/ 24 w 136"/>
                      <a:gd name="T35" fmla="*/ 56 h 56"/>
                      <a:gd name="T36" fmla="*/ 8 w 136"/>
                      <a:gd name="T37" fmla="*/ 56 h 56"/>
                      <a:gd name="T38" fmla="*/ 0 w 136"/>
                      <a:gd name="T39" fmla="*/ 4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48"/>
                        </a:moveTo>
                        <a:lnTo>
                          <a:pt x="0" y="40"/>
                        </a:lnTo>
                        <a:lnTo>
                          <a:pt x="8" y="32"/>
                        </a:lnTo>
                        <a:lnTo>
                          <a:pt x="32" y="16"/>
                        </a:lnTo>
                        <a:lnTo>
                          <a:pt x="56" y="8"/>
                        </a:lnTo>
                        <a:lnTo>
                          <a:pt x="88" y="0"/>
                        </a:lnTo>
                        <a:lnTo>
                          <a:pt x="112" y="0"/>
                        </a:lnTo>
                        <a:lnTo>
                          <a:pt x="128" y="0"/>
                        </a:lnTo>
                        <a:lnTo>
                          <a:pt x="136" y="8"/>
                        </a:lnTo>
                        <a:lnTo>
                          <a:pt x="136" y="16"/>
                        </a:lnTo>
                        <a:lnTo>
                          <a:pt x="120" y="24"/>
                        </a:lnTo>
                        <a:lnTo>
                          <a:pt x="104" y="32"/>
                        </a:lnTo>
                        <a:lnTo>
                          <a:pt x="80" y="48"/>
                        </a:lnTo>
                        <a:lnTo>
                          <a:pt x="48" y="48"/>
                        </a:lnTo>
                        <a:lnTo>
                          <a:pt x="24" y="56"/>
                        </a:lnTo>
                        <a:lnTo>
                          <a:pt x="8" y="56"/>
                        </a:lnTo>
                        <a:lnTo>
                          <a:pt x="0"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92" name="Freeform 452"/>
                  <p:cNvSpPr>
                    <a:spLocks/>
                  </p:cNvSpPr>
                  <p:nvPr/>
                </p:nvSpPr>
                <p:spPr bwMode="gray">
                  <a:xfrm>
                    <a:off x="628" y="2504"/>
                    <a:ext cx="112" cy="72"/>
                  </a:xfrm>
                  <a:custGeom>
                    <a:avLst/>
                    <a:gdLst>
                      <a:gd name="T0" fmla="*/ 8 w 112"/>
                      <a:gd name="T1" fmla="*/ 72 h 72"/>
                      <a:gd name="T2" fmla="*/ 0 w 112"/>
                      <a:gd name="T3" fmla="*/ 64 h 72"/>
                      <a:gd name="T4" fmla="*/ 8 w 112"/>
                      <a:gd name="T5" fmla="*/ 56 h 72"/>
                      <a:gd name="T6" fmla="*/ 16 w 112"/>
                      <a:gd name="T7" fmla="*/ 40 h 72"/>
                      <a:gd name="T8" fmla="*/ 40 w 112"/>
                      <a:gd name="T9" fmla="*/ 24 h 72"/>
                      <a:gd name="T10" fmla="*/ 40 w 112"/>
                      <a:gd name="T11" fmla="*/ 24 h 72"/>
                      <a:gd name="T12" fmla="*/ 80 w 112"/>
                      <a:gd name="T13" fmla="*/ 0 h 72"/>
                      <a:gd name="T14" fmla="*/ 112 w 112"/>
                      <a:gd name="T15" fmla="*/ 0 h 72"/>
                      <a:gd name="T16" fmla="*/ 112 w 112"/>
                      <a:gd name="T17" fmla="*/ 0 h 72"/>
                      <a:gd name="T18" fmla="*/ 112 w 112"/>
                      <a:gd name="T19" fmla="*/ 8 h 72"/>
                      <a:gd name="T20" fmla="*/ 112 w 112"/>
                      <a:gd name="T21" fmla="*/ 16 h 72"/>
                      <a:gd name="T22" fmla="*/ 96 w 112"/>
                      <a:gd name="T23" fmla="*/ 32 h 72"/>
                      <a:gd name="T24" fmla="*/ 80 w 112"/>
                      <a:gd name="T25" fmla="*/ 48 h 72"/>
                      <a:gd name="T26" fmla="*/ 80 w 112"/>
                      <a:gd name="T27" fmla="*/ 48 h 72"/>
                      <a:gd name="T28" fmla="*/ 32 w 112"/>
                      <a:gd name="T29" fmla="*/ 72 h 72"/>
                      <a:gd name="T30" fmla="*/ 8 w 112"/>
                      <a:gd name="T31" fmla="*/ 72 h 7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72"/>
                      <a:gd name="T50" fmla="*/ 112 w 112"/>
                      <a:gd name="T51" fmla="*/ 72 h 7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72">
                        <a:moveTo>
                          <a:pt x="8" y="72"/>
                        </a:moveTo>
                        <a:lnTo>
                          <a:pt x="0" y="64"/>
                        </a:lnTo>
                        <a:lnTo>
                          <a:pt x="8" y="56"/>
                        </a:lnTo>
                        <a:lnTo>
                          <a:pt x="16" y="40"/>
                        </a:lnTo>
                        <a:lnTo>
                          <a:pt x="40" y="24"/>
                        </a:lnTo>
                        <a:lnTo>
                          <a:pt x="80" y="0"/>
                        </a:lnTo>
                        <a:lnTo>
                          <a:pt x="112" y="0"/>
                        </a:lnTo>
                        <a:lnTo>
                          <a:pt x="112" y="8"/>
                        </a:lnTo>
                        <a:lnTo>
                          <a:pt x="112" y="16"/>
                        </a:lnTo>
                        <a:lnTo>
                          <a:pt x="96" y="32"/>
                        </a:lnTo>
                        <a:lnTo>
                          <a:pt x="80" y="48"/>
                        </a:lnTo>
                        <a:lnTo>
                          <a:pt x="32" y="72"/>
                        </a:lnTo>
                        <a:lnTo>
                          <a:pt x="8" y="7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93" name="Freeform 453"/>
                  <p:cNvSpPr>
                    <a:spLocks/>
                  </p:cNvSpPr>
                  <p:nvPr/>
                </p:nvSpPr>
                <p:spPr bwMode="gray">
                  <a:xfrm>
                    <a:off x="932" y="2464"/>
                    <a:ext cx="136" cy="56"/>
                  </a:xfrm>
                  <a:custGeom>
                    <a:avLst/>
                    <a:gdLst>
                      <a:gd name="T0" fmla="*/ 0 w 136"/>
                      <a:gd name="T1" fmla="*/ 8 h 56"/>
                      <a:gd name="T2" fmla="*/ 8 w 136"/>
                      <a:gd name="T3" fmla="*/ 0 h 56"/>
                      <a:gd name="T4" fmla="*/ 32 w 136"/>
                      <a:gd name="T5" fmla="*/ 0 h 56"/>
                      <a:gd name="T6" fmla="*/ 56 w 136"/>
                      <a:gd name="T7" fmla="*/ 0 h 56"/>
                      <a:gd name="T8" fmla="*/ 80 w 136"/>
                      <a:gd name="T9" fmla="*/ 8 h 56"/>
                      <a:gd name="T10" fmla="*/ 80 w 136"/>
                      <a:gd name="T11" fmla="*/ 8 h 56"/>
                      <a:gd name="T12" fmla="*/ 104 w 136"/>
                      <a:gd name="T13" fmla="*/ 16 h 56"/>
                      <a:gd name="T14" fmla="*/ 128 w 136"/>
                      <a:gd name="T15" fmla="*/ 32 h 56"/>
                      <a:gd name="T16" fmla="*/ 136 w 136"/>
                      <a:gd name="T17" fmla="*/ 40 h 56"/>
                      <a:gd name="T18" fmla="*/ 136 w 136"/>
                      <a:gd name="T19" fmla="*/ 48 h 56"/>
                      <a:gd name="T20" fmla="*/ 136 w 136"/>
                      <a:gd name="T21" fmla="*/ 48 h 56"/>
                      <a:gd name="T22" fmla="*/ 128 w 136"/>
                      <a:gd name="T23" fmla="*/ 56 h 56"/>
                      <a:gd name="T24" fmla="*/ 112 w 136"/>
                      <a:gd name="T25" fmla="*/ 56 h 56"/>
                      <a:gd name="T26" fmla="*/ 88 w 136"/>
                      <a:gd name="T27" fmla="*/ 56 h 56"/>
                      <a:gd name="T28" fmla="*/ 64 w 136"/>
                      <a:gd name="T29" fmla="*/ 48 h 56"/>
                      <a:gd name="T30" fmla="*/ 64 w 136"/>
                      <a:gd name="T31" fmla="*/ 48 h 56"/>
                      <a:gd name="T32" fmla="*/ 32 w 136"/>
                      <a:gd name="T33" fmla="*/ 40 h 56"/>
                      <a:gd name="T34" fmla="*/ 16 w 136"/>
                      <a:gd name="T35" fmla="*/ 24 h 56"/>
                      <a:gd name="T36" fmla="*/ 0 w 136"/>
                      <a:gd name="T37" fmla="*/ 16 h 56"/>
                      <a:gd name="T38" fmla="*/ 0 w 136"/>
                      <a:gd name="T39" fmla="*/ 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8"/>
                        </a:moveTo>
                        <a:lnTo>
                          <a:pt x="8" y="0"/>
                        </a:lnTo>
                        <a:lnTo>
                          <a:pt x="32" y="0"/>
                        </a:lnTo>
                        <a:lnTo>
                          <a:pt x="56" y="0"/>
                        </a:lnTo>
                        <a:lnTo>
                          <a:pt x="80" y="8"/>
                        </a:lnTo>
                        <a:lnTo>
                          <a:pt x="104" y="16"/>
                        </a:lnTo>
                        <a:lnTo>
                          <a:pt x="128" y="32"/>
                        </a:lnTo>
                        <a:lnTo>
                          <a:pt x="136" y="40"/>
                        </a:lnTo>
                        <a:lnTo>
                          <a:pt x="136" y="48"/>
                        </a:lnTo>
                        <a:lnTo>
                          <a:pt x="128" y="56"/>
                        </a:lnTo>
                        <a:lnTo>
                          <a:pt x="112" y="56"/>
                        </a:lnTo>
                        <a:lnTo>
                          <a:pt x="88" y="56"/>
                        </a:lnTo>
                        <a:lnTo>
                          <a:pt x="64" y="48"/>
                        </a:lnTo>
                        <a:lnTo>
                          <a:pt x="32" y="40"/>
                        </a:lnTo>
                        <a:lnTo>
                          <a:pt x="16" y="24"/>
                        </a:lnTo>
                        <a:lnTo>
                          <a:pt x="0"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94" name="Freeform 454"/>
                  <p:cNvSpPr>
                    <a:spLocks/>
                  </p:cNvSpPr>
                  <p:nvPr/>
                </p:nvSpPr>
                <p:spPr bwMode="gray">
                  <a:xfrm>
                    <a:off x="564" y="2360"/>
                    <a:ext cx="136" cy="56"/>
                  </a:xfrm>
                  <a:custGeom>
                    <a:avLst/>
                    <a:gdLst>
                      <a:gd name="T0" fmla="*/ 0 w 136"/>
                      <a:gd name="T1" fmla="*/ 8 h 56"/>
                      <a:gd name="T2" fmla="*/ 8 w 136"/>
                      <a:gd name="T3" fmla="*/ 0 h 56"/>
                      <a:gd name="T4" fmla="*/ 24 w 136"/>
                      <a:gd name="T5" fmla="*/ 0 h 56"/>
                      <a:gd name="T6" fmla="*/ 48 w 136"/>
                      <a:gd name="T7" fmla="*/ 0 h 56"/>
                      <a:gd name="T8" fmla="*/ 80 w 136"/>
                      <a:gd name="T9" fmla="*/ 8 h 56"/>
                      <a:gd name="T10" fmla="*/ 80 w 136"/>
                      <a:gd name="T11" fmla="*/ 8 h 56"/>
                      <a:gd name="T12" fmla="*/ 104 w 136"/>
                      <a:gd name="T13" fmla="*/ 16 h 56"/>
                      <a:gd name="T14" fmla="*/ 120 w 136"/>
                      <a:gd name="T15" fmla="*/ 24 h 56"/>
                      <a:gd name="T16" fmla="*/ 136 w 136"/>
                      <a:gd name="T17" fmla="*/ 40 h 56"/>
                      <a:gd name="T18" fmla="*/ 136 w 136"/>
                      <a:gd name="T19" fmla="*/ 48 h 56"/>
                      <a:gd name="T20" fmla="*/ 136 w 136"/>
                      <a:gd name="T21" fmla="*/ 48 h 56"/>
                      <a:gd name="T22" fmla="*/ 128 w 136"/>
                      <a:gd name="T23" fmla="*/ 48 h 56"/>
                      <a:gd name="T24" fmla="*/ 112 w 136"/>
                      <a:gd name="T25" fmla="*/ 56 h 56"/>
                      <a:gd name="T26" fmla="*/ 88 w 136"/>
                      <a:gd name="T27" fmla="*/ 48 h 56"/>
                      <a:gd name="T28" fmla="*/ 56 w 136"/>
                      <a:gd name="T29" fmla="*/ 40 h 56"/>
                      <a:gd name="T30" fmla="*/ 56 w 136"/>
                      <a:gd name="T31" fmla="*/ 40 h 56"/>
                      <a:gd name="T32" fmla="*/ 32 w 136"/>
                      <a:gd name="T33" fmla="*/ 32 h 56"/>
                      <a:gd name="T34" fmla="*/ 8 w 136"/>
                      <a:gd name="T35" fmla="*/ 24 h 56"/>
                      <a:gd name="T36" fmla="*/ 0 w 136"/>
                      <a:gd name="T37" fmla="*/ 16 h 56"/>
                      <a:gd name="T38" fmla="*/ 0 w 136"/>
                      <a:gd name="T39" fmla="*/ 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8"/>
                        </a:moveTo>
                        <a:lnTo>
                          <a:pt x="8" y="0"/>
                        </a:lnTo>
                        <a:lnTo>
                          <a:pt x="24" y="0"/>
                        </a:lnTo>
                        <a:lnTo>
                          <a:pt x="48" y="0"/>
                        </a:lnTo>
                        <a:lnTo>
                          <a:pt x="80" y="8"/>
                        </a:lnTo>
                        <a:lnTo>
                          <a:pt x="104" y="16"/>
                        </a:lnTo>
                        <a:lnTo>
                          <a:pt x="120" y="24"/>
                        </a:lnTo>
                        <a:lnTo>
                          <a:pt x="136" y="40"/>
                        </a:lnTo>
                        <a:lnTo>
                          <a:pt x="136" y="48"/>
                        </a:lnTo>
                        <a:lnTo>
                          <a:pt x="128" y="48"/>
                        </a:lnTo>
                        <a:lnTo>
                          <a:pt x="112" y="56"/>
                        </a:lnTo>
                        <a:lnTo>
                          <a:pt x="88" y="48"/>
                        </a:lnTo>
                        <a:lnTo>
                          <a:pt x="56" y="40"/>
                        </a:lnTo>
                        <a:lnTo>
                          <a:pt x="32" y="32"/>
                        </a:lnTo>
                        <a:lnTo>
                          <a:pt x="8" y="24"/>
                        </a:lnTo>
                        <a:lnTo>
                          <a:pt x="0"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95" name="Freeform 455"/>
                  <p:cNvSpPr>
                    <a:spLocks/>
                  </p:cNvSpPr>
                  <p:nvPr/>
                </p:nvSpPr>
                <p:spPr bwMode="gray">
                  <a:xfrm>
                    <a:off x="692" y="2256"/>
                    <a:ext cx="72" cy="104"/>
                  </a:xfrm>
                  <a:custGeom>
                    <a:avLst/>
                    <a:gdLst>
                      <a:gd name="T0" fmla="*/ 8 w 72"/>
                      <a:gd name="T1" fmla="*/ 0 h 104"/>
                      <a:gd name="T2" fmla="*/ 32 w 72"/>
                      <a:gd name="T3" fmla="*/ 8 h 104"/>
                      <a:gd name="T4" fmla="*/ 64 w 72"/>
                      <a:gd name="T5" fmla="*/ 48 h 104"/>
                      <a:gd name="T6" fmla="*/ 64 w 72"/>
                      <a:gd name="T7" fmla="*/ 48 h 104"/>
                      <a:gd name="T8" fmla="*/ 72 w 72"/>
                      <a:gd name="T9" fmla="*/ 80 h 104"/>
                      <a:gd name="T10" fmla="*/ 64 w 72"/>
                      <a:gd name="T11" fmla="*/ 104 h 104"/>
                      <a:gd name="T12" fmla="*/ 64 w 72"/>
                      <a:gd name="T13" fmla="*/ 104 h 104"/>
                      <a:gd name="T14" fmla="*/ 40 w 72"/>
                      <a:gd name="T15" fmla="*/ 96 h 104"/>
                      <a:gd name="T16" fmla="*/ 16 w 72"/>
                      <a:gd name="T17" fmla="*/ 56 h 104"/>
                      <a:gd name="T18" fmla="*/ 16 w 72"/>
                      <a:gd name="T19" fmla="*/ 56 h 104"/>
                      <a:gd name="T20" fmla="*/ 0 w 72"/>
                      <a:gd name="T21" fmla="*/ 24 h 104"/>
                      <a:gd name="T22" fmla="*/ 8 w 72"/>
                      <a:gd name="T23" fmla="*/ 0 h 1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2"/>
                      <a:gd name="T37" fmla="*/ 0 h 104"/>
                      <a:gd name="T38" fmla="*/ 72 w 72"/>
                      <a:gd name="T39" fmla="*/ 104 h 1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2" h="104">
                        <a:moveTo>
                          <a:pt x="8" y="0"/>
                        </a:moveTo>
                        <a:lnTo>
                          <a:pt x="32" y="8"/>
                        </a:lnTo>
                        <a:lnTo>
                          <a:pt x="64" y="48"/>
                        </a:lnTo>
                        <a:lnTo>
                          <a:pt x="72" y="80"/>
                        </a:lnTo>
                        <a:lnTo>
                          <a:pt x="64" y="104"/>
                        </a:lnTo>
                        <a:lnTo>
                          <a:pt x="40" y="96"/>
                        </a:lnTo>
                        <a:lnTo>
                          <a:pt x="16" y="56"/>
                        </a:lnTo>
                        <a:lnTo>
                          <a:pt x="0" y="24"/>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96" name="Freeform 456"/>
                  <p:cNvSpPr>
                    <a:spLocks/>
                  </p:cNvSpPr>
                  <p:nvPr/>
                </p:nvSpPr>
                <p:spPr bwMode="gray">
                  <a:xfrm>
                    <a:off x="852" y="2520"/>
                    <a:ext cx="72" cy="96"/>
                  </a:xfrm>
                  <a:custGeom>
                    <a:avLst/>
                    <a:gdLst>
                      <a:gd name="T0" fmla="*/ 8 w 72"/>
                      <a:gd name="T1" fmla="*/ 0 h 96"/>
                      <a:gd name="T2" fmla="*/ 32 w 72"/>
                      <a:gd name="T3" fmla="*/ 8 h 96"/>
                      <a:gd name="T4" fmla="*/ 56 w 72"/>
                      <a:gd name="T5" fmla="*/ 40 h 96"/>
                      <a:gd name="T6" fmla="*/ 56 w 72"/>
                      <a:gd name="T7" fmla="*/ 40 h 96"/>
                      <a:gd name="T8" fmla="*/ 72 w 72"/>
                      <a:gd name="T9" fmla="*/ 80 h 96"/>
                      <a:gd name="T10" fmla="*/ 64 w 72"/>
                      <a:gd name="T11" fmla="*/ 96 h 96"/>
                      <a:gd name="T12" fmla="*/ 64 w 72"/>
                      <a:gd name="T13" fmla="*/ 96 h 96"/>
                      <a:gd name="T14" fmla="*/ 40 w 72"/>
                      <a:gd name="T15" fmla="*/ 88 h 96"/>
                      <a:gd name="T16" fmla="*/ 8 w 72"/>
                      <a:gd name="T17" fmla="*/ 56 h 96"/>
                      <a:gd name="T18" fmla="*/ 8 w 72"/>
                      <a:gd name="T19" fmla="*/ 56 h 96"/>
                      <a:gd name="T20" fmla="*/ 0 w 72"/>
                      <a:gd name="T21" fmla="*/ 16 h 96"/>
                      <a:gd name="T22" fmla="*/ 8 w 72"/>
                      <a:gd name="T23" fmla="*/ 0 h 9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2"/>
                      <a:gd name="T37" fmla="*/ 0 h 96"/>
                      <a:gd name="T38" fmla="*/ 72 w 72"/>
                      <a:gd name="T39" fmla="*/ 96 h 9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2" h="96">
                        <a:moveTo>
                          <a:pt x="8" y="0"/>
                        </a:moveTo>
                        <a:lnTo>
                          <a:pt x="32" y="8"/>
                        </a:lnTo>
                        <a:lnTo>
                          <a:pt x="56" y="40"/>
                        </a:lnTo>
                        <a:lnTo>
                          <a:pt x="72" y="80"/>
                        </a:lnTo>
                        <a:lnTo>
                          <a:pt x="64" y="96"/>
                        </a:lnTo>
                        <a:lnTo>
                          <a:pt x="40" y="88"/>
                        </a:lnTo>
                        <a:lnTo>
                          <a:pt x="8" y="56"/>
                        </a:lnTo>
                        <a:lnTo>
                          <a:pt x="0" y="16"/>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97" name="Freeform 457"/>
                  <p:cNvSpPr>
                    <a:spLocks/>
                  </p:cNvSpPr>
                  <p:nvPr/>
                </p:nvSpPr>
                <p:spPr bwMode="gray">
                  <a:xfrm>
                    <a:off x="844" y="2256"/>
                    <a:ext cx="72" cy="104"/>
                  </a:xfrm>
                  <a:custGeom>
                    <a:avLst/>
                    <a:gdLst>
                      <a:gd name="T0" fmla="*/ 64 w 72"/>
                      <a:gd name="T1" fmla="*/ 0 h 104"/>
                      <a:gd name="T2" fmla="*/ 72 w 72"/>
                      <a:gd name="T3" fmla="*/ 24 h 104"/>
                      <a:gd name="T4" fmla="*/ 56 w 72"/>
                      <a:gd name="T5" fmla="*/ 56 h 104"/>
                      <a:gd name="T6" fmla="*/ 56 w 72"/>
                      <a:gd name="T7" fmla="*/ 56 h 104"/>
                      <a:gd name="T8" fmla="*/ 32 w 72"/>
                      <a:gd name="T9" fmla="*/ 88 h 104"/>
                      <a:gd name="T10" fmla="*/ 8 w 72"/>
                      <a:gd name="T11" fmla="*/ 104 h 104"/>
                      <a:gd name="T12" fmla="*/ 8 w 72"/>
                      <a:gd name="T13" fmla="*/ 104 h 104"/>
                      <a:gd name="T14" fmla="*/ 0 w 72"/>
                      <a:gd name="T15" fmla="*/ 80 h 104"/>
                      <a:gd name="T16" fmla="*/ 8 w 72"/>
                      <a:gd name="T17" fmla="*/ 40 h 104"/>
                      <a:gd name="T18" fmla="*/ 8 w 72"/>
                      <a:gd name="T19" fmla="*/ 40 h 104"/>
                      <a:gd name="T20" fmla="*/ 40 w 72"/>
                      <a:gd name="T21" fmla="*/ 8 h 104"/>
                      <a:gd name="T22" fmla="*/ 64 w 72"/>
                      <a:gd name="T23" fmla="*/ 0 h 1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2"/>
                      <a:gd name="T37" fmla="*/ 0 h 104"/>
                      <a:gd name="T38" fmla="*/ 72 w 72"/>
                      <a:gd name="T39" fmla="*/ 104 h 1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2" h="104">
                        <a:moveTo>
                          <a:pt x="64" y="0"/>
                        </a:moveTo>
                        <a:lnTo>
                          <a:pt x="72" y="24"/>
                        </a:lnTo>
                        <a:lnTo>
                          <a:pt x="56" y="56"/>
                        </a:lnTo>
                        <a:lnTo>
                          <a:pt x="32" y="88"/>
                        </a:lnTo>
                        <a:lnTo>
                          <a:pt x="8" y="104"/>
                        </a:lnTo>
                        <a:lnTo>
                          <a:pt x="0" y="80"/>
                        </a:lnTo>
                        <a:lnTo>
                          <a:pt x="8" y="40"/>
                        </a:lnTo>
                        <a:lnTo>
                          <a:pt x="40" y="8"/>
                        </a:lnTo>
                        <a:lnTo>
                          <a:pt x="64"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98" name="Freeform 458"/>
                  <p:cNvSpPr>
                    <a:spLocks/>
                  </p:cNvSpPr>
                  <p:nvPr/>
                </p:nvSpPr>
                <p:spPr bwMode="gray">
                  <a:xfrm>
                    <a:off x="700" y="2520"/>
                    <a:ext cx="80" cy="96"/>
                  </a:xfrm>
                  <a:custGeom>
                    <a:avLst/>
                    <a:gdLst>
                      <a:gd name="T0" fmla="*/ 64 w 80"/>
                      <a:gd name="T1" fmla="*/ 0 h 96"/>
                      <a:gd name="T2" fmla="*/ 80 w 80"/>
                      <a:gd name="T3" fmla="*/ 16 h 96"/>
                      <a:gd name="T4" fmla="*/ 64 w 80"/>
                      <a:gd name="T5" fmla="*/ 56 h 96"/>
                      <a:gd name="T6" fmla="*/ 64 w 80"/>
                      <a:gd name="T7" fmla="*/ 56 h 96"/>
                      <a:gd name="T8" fmla="*/ 40 w 80"/>
                      <a:gd name="T9" fmla="*/ 88 h 96"/>
                      <a:gd name="T10" fmla="*/ 8 w 80"/>
                      <a:gd name="T11" fmla="*/ 96 h 96"/>
                      <a:gd name="T12" fmla="*/ 8 w 80"/>
                      <a:gd name="T13" fmla="*/ 96 h 96"/>
                      <a:gd name="T14" fmla="*/ 0 w 80"/>
                      <a:gd name="T15" fmla="*/ 80 h 96"/>
                      <a:gd name="T16" fmla="*/ 16 w 80"/>
                      <a:gd name="T17" fmla="*/ 40 h 96"/>
                      <a:gd name="T18" fmla="*/ 16 w 80"/>
                      <a:gd name="T19" fmla="*/ 40 h 96"/>
                      <a:gd name="T20" fmla="*/ 40 w 80"/>
                      <a:gd name="T21" fmla="*/ 8 h 96"/>
                      <a:gd name="T22" fmla="*/ 64 w 80"/>
                      <a:gd name="T23" fmla="*/ 0 h 9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0"/>
                      <a:gd name="T37" fmla="*/ 0 h 96"/>
                      <a:gd name="T38" fmla="*/ 80 w 80"/>
                      <a:gd name="T39" fmla="*/ 96 h 9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0" h="96">
                        <a:moveTo>
                          <a:pt x="64" y="0"/>
                        </a:moveTo>
                        <a:lnTo>
                          <a:pt x="80" y="16"/>
                        </a:lnTo>
                        <a:lnTo>
                          <a:pt x="64" y="56"/>
                        </a:lnTo>
                        <a:lnTo>
                          <a:pt x="40" y="88"/>
                        </a:lnTo>
                        <a:lnTo>
                          <a:pt x="8" y="96"/>
                        </a:lnTo>
                        <a:lnTo>
                          <a:pt x="0" y="80"/>
                        </a:lnTo>
                        <a:lnTo>
                          <a:pt x="16" y="40"/>
                        </a:lnTo>
                        <a:lnTo>
                          <a:pt x="40" y="8"/>
                        </a:lnTo>
                        <a:lnTo>
                          <a:pt x="64"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sp>
              <p:nvSpPr>
                <p:cNvPr id="37064" name="Freeform 459"/>
                <p:cNvSpPr>
                  <a:spLocks/>
                </p:cNvSpPr>
                <p:nvPr/>
              </p:nvSpPr>
              <p:spPr bwMode="gray">
                <a:xfrm>
                  <a:off x="572" y="1295"/>
                  <a:ext cx="472" cy="334"/>
                </a:xfrm>
                <a:custGeom>
                  <a:avLst/>
                  <a:gdLst>
                    <a:gd name="T0" fmla="*/ 1 w 672"/>
                    <a:gd name="T1" fmla="*/ 2 h 424"/>
                    <a:gd name="T2" fmla="*/ 1 w 672"/>
                    <a:gd name="T3" fmla="*/ 2 h 424"/>
                    <a:gd name="T4" fmla="*/ 1 w 672"/>
                    <a:gd name="T5" fmla="*/ 2 h 424"/>
                    <a:gd name="T6" fmla="*/ 1 w 672"/>
                    <a:gd name="T7" fmla="*/ 2 h 424"/>
                    <a:gd name="T8" fmla="*/ 1 w 672"/>
                    <a:gd name="T9" fmla="*/ 2 h 424"/>
                    <a:gd name="T10" fmla="*/ 1 w 672"/>
                    <a:gd name="T11" fmla="*/ 2 h 424"/>
                    <a:gd name="T12" fmla="*/ 1 w 672"/>
                    <a:gd name="T13" fmla="*/ 2 h 424"/>
                    <a:gd name="T14" fmla="*/ 1 w 672"/>
                    <a:gd name="T15" fmla="*/ 2 h 424"/>
                    <a:gd name="T16" fmla="*/ 1 w 672"/>
                    <a:gd name="T17" fmla="*/ 2 h 424"/>
                    <a:gd name="T18" fmla="*/ 1 w 672"/>
                    <a:gd name="T19" fmla="*/ 2 h 424"/>
                    <a:gd name="T20" fmla="*/ 1 w 672"/>
                    <a:gd name="T21" fmla="*/ 2 h 424"/>
                    <a:gd name="T22" fmla="*/ 1 w 672"/>
                    <a:gd name="T23" fmla="*/ 2 h 424"/>
                    <a:gd name="T24" fmla="*/ 1 w 672"/>
                    <a:gd name="T25" fmla="*/ 2 h 424"/>
                    <a:gd name="T26" fmla="*/ 0 w 672"/>
                    <a:gd name="T27" fmla="*/ 2 h 424"/>
                    <a:gd name="T28" fmla="*/ 0 w 672"/>
                    <a:gd name="T29" fmla="*/ 2 h 424"/>
                    <a:gd name="T30" fmla="*/ 1 w 672"/>
                    <a:gd name="T31" fmla="*/ 2 h 424"/>
                    <a:gd name="T32" fmla="*/ 1 w 672"/>
                    <a:gd name="T33" fmla="*/ 2 h 424"/>
                    <a:gd name="T34" fmla="*/ 1 w 672"/>
                    <a:gd name="T35" fmla="*/ 2 h 424"/>
                    <a:gd name="T36" fmla="*/ 1 w 672"/>
                    <a:gd name="T37" fmla="*/ 2 h 424"/>
                    <a:gd name="T38" fmla="*/ 1 w 672"/>
                    <a:gd name="T39" fmla="*/ 2 h 424"/>
                    <a:gd name="T40" fmla="*/ 1 w 672"/>
                    <a:gd name="T41" fmla="*/ 0 h 424"/>
                    <a:gd name="T42" fmla="*/ 1 w 672"/>
                    <a:gd name="T43" fmla="*/ 0 h 424"/>
                    <a:gd name="T44" fmla="*/ 1 w 672"/>
                    <a:gd name="T45" fmla="*/ 2 h 424"/>
                    <a:gd name="T46" fmla="*/ 1 w 672"/>
                    <a:gd name="T47" fmla="*/ 2 h 424"/>
                    <a:gd name="T48" fmla="*/ 1 w 672"/>
                    <a:gd name="T49" fmla="*/ 2 h 424"/>
                    <a:gd name="T50" fmla="*/ 1 w 672"/>
                    <a:gd name="T51" fmla="*/ 2 h 424"/>
                    <a:gd name="T52" fmla="*/ 1 w 672"/>
                    <a:gd name="T53" fmla="*/ 2 h 424"/>
                    <a:gd name="T54" fmla="*/ 1 w 672"/>
                    <a:gd name="T55" fmla="*/ 2 h 42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72"/>
                    <a:gd name="T85" fmla="*/ 0 h 424"/>
                    <a:gd name="T86" fmla="*/ 672 w 672"/>
                    <a:gd name="T87" fmla="*/ 424 h 42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72" h="424">
                      <a:moveTo>
                        <a:pt x="672" y="216"/>
                      </a:moveTo>
                      <a:lnTo>
                        <a:pt x="664" y="256"/>
                      </a:lnTo>
                      <a:lnTo>
                        <a:pt x="648" y="296"/>
                      </a:lnTo>
                      <a:lnTo>
                        <a:pt x="616" y="328"/>
                      </a:lnTo>
                      <a:lnTo>
                        <a:pt x="576" y="360"/>
                      </a:lnTo>
                      <a:lnTo>
                        <a:pt x="464" y="408"/>
                      </a:lnTo>
                      <a:lnTo>
                        <a:pt x="336" y="424"/>
                      </a:lnTo>
                      <a:lnTo>
                        <a:pt x="208" y="408"/>
                      </a:lnTo>
                      <a:lnTo>
                        <a:pt x="96" y="360"/>
                      </a:lnTo>
                      <a:lnTo>
                        <a:pt x="56" y="328"/>
                      </a:lnTo>
                      <a:lnTo>
                        <a:pt x="24" y="296"/>
                      </a:lnTo>
                      <a:lnTo>
                        <a:pt x="8" y="256"/>
                      </a:lnTo>
                      <a:lnTo>
                        <a:pt x="0" y="216"/>
                      </a:lnTo>
                      <a:lnTo>
                        <a:pt x="8" y="168"/>
                      </a:lnTo>
                      <a:lnTo>
                        <a:pt x="24" y="128"/>
                      </a:lnTo>
                      <a:lnTo>
                        <a:pt x="56" y="96"/>
                      </a:lnTo>
                      <a:lnTo>
                        <a:pt x="96" y="64"/>
                      </a:lnTo>
                      <a:lnTo>
                        <a:pt x="208" y="16"/>
                      </a:lnTo>
                      <a:lnTo>
                        <a:pt x="336" y="0"/>
                      </a:lnTo>
                      <a:lnTo>
                        <a:pt x="464" y="16"/>
                      </a:lnTo>
                      <a:lnTo>
                        <a:pt x="576" y="64"/>
                      </a:lnTo>
                      <a:lnTo>
                        <a:pt x="616" y="96"/>
                      </a:lnTo>
                      <a:lnTo>
                        <a:pt x="648" y="128"/>
                      </a:lnTo>
                      <a:lnTo>
                        <a:pt x="664" y="168"/>
                      </a:lnTo>
                      <a:lnTo>
                        <a:pt x="672" y="216"/>
                      </a:lnTo>
                      <a:close/>
                    </a:path>
                  </a:pathLst>
                </a:custGeom>
                <a:gradFill rotWithShape="0">
                  <a:gsLst>
                    <a:gs pos="0">
                      <a:srgbClr val="B3B3B3"/>
                    </a:gs>
                    <a:gs pos="100000">
                      <a:srgbClr val="808080"/>
                    </a:gs>
                  </a:gsLst>
                  <a:path path="rect">
                    <a:fillToRect l="50000" t="50000" r="50000" b="50000"/>
                  </a:path>
                </a:gradFill>
                <a:ln w="3175">
                  <a:solidFill>
                    <a:srgbClr val="808080"/>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nvGrpSpPr>
                <p:cNvPr id="37101" name="Group 460"/>
                <p:cNvGrpSpPr>
                  <a:grpSpLocks/>
                </p:cNvGrpSpPr>
                <p:nvPr/>
              </p:nvGrpSpPr>
              <p:grpSpPr bwMode="auto">
                <a:xfrm>
                  <a:off x="632" y="1338"/>
                  <a:ext cx="352" cy="248"/>
                  <a:chOff x="636" y="2320"/>
                  <a:chExt cx="352" cy="248"/>
                </a:xfrm>
              </p:grpSpPr>
              <p:sp>
                <p:nvSpPr>
                  <p:cNvPr id="37066" name="Freeform 461"/>
                  <p:cNvSpPr>
                    <a:spLocks/>
                  </p:cNvSpPr>
                  <p:nvPr/>
                </p:nvSpPr>
                <p:spPr bwMode="gray">
                  <a:xfrm>
                    <a:off x="788" y="2424"/>
                    <a:ext cx="32" cy="16"/>
                  </a:xfrm>
                  <a:custGeom>
                    <a:avLst/>
                    <a:gdLst>
                      <a:gd name="T0" fmla="*/ 32 w 32"/>
                      <a:gd name="T1" fmla="*/ 8 h 16"/>
                      <a:gd name="T2" fmla="*/ 32 w 32"/>
                      <a:gd name="T3" fmla="*/ 16 h 16"/>
                      <a:gd name="T4" fmla="*/ 16 w 32"/>
                      <a:gd name="T5" fmla="*/ 16 h 16"/>
                      <a:gd name="T6" fmla="*/ 16 w 32"/>
                      <a:gd name="T7" fmla="*/ 16 h 16"/>
                      <a:gd name="T8" fmla="*/ 8 w 32"/>
                      <a:gd name="T9" fmla="*/ 16 h 16"/>
                      <a:gd name="T10" fmla="*/ 0 w 32"/>
                      <a:gd name="T11" fmla="*/ 8 h 16"/>
                      <a:gd name="T12" fmla="*/ 0 w 32"/>
                      <a:gd name="T13" fmla="*/ 8 h 16"/>
                      <a:gd name="T14" fmla="*/ 8 w 32"/>
                      <a:gd name="T15" fmla="*/ 0 h 16"/>
                      <a:gd name="T16" fmla="*/ 16 w 32"/>
                      <a:gd name="T17" fmla="*/ 0 h 16"/>
                      <a:gd name="T18" fmla="*/ 16 w 32"/>
                      <a:gd name="T19" fmla="*/ 0 h 16"/>
                      <a:gd name="T20" fmla="*/ 32 w 32"/>
                      <a:gd name="T21" fmla="*/ 0 h 16"/>
                      <a:gd name="T22" fmla="*/ 32 w 32"/>
                      <a:gd name="T23" fmla="*/ 8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16"/>
                      <a:gd name="T38" fmla="*/ 32 w 32"/>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16">
                        <a:moveTo>
                          <a:pt x="32" y="8"/>
                        </a:moveTo>
                        <a:lnTo>
                          <a:pt x="32" y="16"/>
                        </a:lnTo>
                        <a:lnTo>
                          <a:pt x="16" y="16"/>
                        </a:lnTo>
                        <a:lnTo>
                          <a:pt x="8" y="16"/>
                        </a:lnTo>
                        <a:lnTo>
                          <a:pt x="0" y="8"/>
                        </a:lnTo>
                        <a:lnTo>
                          <a:pt x="8" y="0"/>
                        </a:lnTo>
                        <a:lnTo>
                          <a:pt x="16" y="0"/>
                        </a:lnTo>
                        <a:lnTo>
                          <a:pt x="32" y="0"/>
                        </a:lnTo>
                        <a:lnTo>
                          <a:pt x="32"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67" name="Freeform 462"/>
                  <p:cNvSpPr>
                    <a:spLocks/>
                  </p:cNvSpPr>
                  <p:nvPr/>
                </p:nvSpPr>
                <p:spPr bwMode="gray">
                  <a:xfrm>
                    <a:off x="924" y="2416"/>
                    <a:ext cx="64" cy="24"/>
                  </a:xfrm>
                  <a:custGeom>
                    <a:avLst/>
                    <a:gdLst>
                      <a:gd name="T0" fmla="*/ 64 w 64"/>
                      <a:gd name="T1" fmla="*/ 16 h 24"/>
                      <a:gd name="T2" fmla="*/ 56 w 64"/>
                      <a:gd name="T3" fmla="*/ 24 h 24"/>
                      <a:gd name="T4" fmla="*/ 32 w 64"/>
                      <a:gd name="T5" fmla="*/ 24 h 24"/>
                      <a:gd name="T6" fmla="*/ 32 w 64"/>
                      <a:gd name="T7" fmla="*/ 24 h 24"/>
                      <a:gd name="T8" fmla="*/ 16 w 64"/>
                      <a:gd name="T9" fmla="*/ 24 h 24"/>
                      <a:gd name="T10" fmla="*/ 0 w 64"/>
                      <a:gd name="T11" fmla="*/ 16 h 24"/>
                      <a:gd name="T12" fmla="*/ 0 w 64"/>
                      <a:gd name="T13" fmla="*/ 16 h 24"/>
                      <a:gd name="T14" fmla="*/ 16 w 64"/>
                      <a:gd name="T15" fmla="*/ 8 h 24"/>
                      <a:gd name="T16" fmla="*/ 32 w 64"/>
                      <a:gd name="T17" fmla="*/ 0 h 24"/>
                      <a:gd name="T18" fmla="*/ 32 w 64"/>
                      <a:gd name="T19" fmla="*/ 0 h 24"/>
                      <a:gd name="T20" fmla="*/ 56 w 64"/>
                      <a:gd name="T21" fmla="*/ 8 h 24"/>
                      <a:gd name="T22" fmla="*/ 64 w 64"/>
                      <a:gd name="T23" fmla="*/ 16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
                      <a:gd name="T37" fmla="*/ 0 h 24"/>
                      <a:gd name="T38" fmla="*/ 64 w 64"/>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 h="24">
                        <a:moveTo>
                          <a:pt x="64" y="16"/>
                        </a:moveTo>
                        <a:lnTo>
                          <a:pt x="56" y="24"/>
                        </a:lnTo>
                        <a:lnTo>
                          <a:pt x="32" y="24"/>
                        </a:lnTo>
                        <a:lnTo>
                          <a:pt x="16" y="24"/>
                        </a:lnTo>
                        <a:lnTo>
                          <a:pt x="0" y="16"/>
                        </a:lnTo>
                        <a:lnTo>
                          <a:pt x="16" y="8"/>
                        </a:lnTo>
                        <a:lnTo>
                          <a:pt x="32" y="0"/>
                        </a:lnTo>
                        <a:lnTo>
                          <a:pt x="56" y="8"/>
                        </a:lnTo>
                        <a:lnTo>
                          <a:pt x="64"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68" name="Freeform 463"/>
                  <p:cNvSpPr>
                    <a:spLocks/>
                  </p:cNvSpPr>
                  <p:nvPr/>
                </p:nvSpPr>
                <p:spPr bwMode="gray">
                  <a:xfrm>
                    <a:off x="908" y="2512"/>
                    <a:ext cx="40" cy="32"/>
                  </a:xfrm>
                  <a:custGeom>
                    <a:avLst/>
                    <a:gdLst>
                      <a:gd name="T0" fmla="*/ 40 w 40"/>
                      <a:gd name="T1" fmla="*/ 32 h 32"/>
                      <a:gd name="T2" fmla="*/ 24 w 40"/>
                      <a:gd name="T3" fmla="*/ 32 h 32"/>
                      <a:gd name="T4" fmla="*/ 8 w 40"/>
                      <a:gd name="T5" fmla="*/ 24 h 32"/>
                      <a:gd name="T6" fmla="*/ 8 w 40"/>
                      <a:gd name="T7" fmla="*/ 24 h 32"/>
                      <a:gd name="T8" fmla="*/ 0 w 40"/>
                      <a:gd name="T9" fmla="*/ 8 h 32"/>
                      <a:gd name="T10" fmla="*/ 0 w 40"/>
                      <a:gd name="T11" fmla="*/ 0 h 32"/>
                      <a:gd name="T12" fmla="*/ 0 w 40"/>
                      <a:gd name="T13" fmla="*/ 0 h 32"/>
                      <a:gd name="T14" fmla="*/ 16 w 40"/>
                      <a:gd name="T15" fmla="*/ 0 h 32"/>
                      <a:gd name="T16" fmla="*/ 32 w 40"/>
                      <a:gd name="T17" fmla="*/ 8 h 32"/>
                      <a:gd name="T18" fmla="*/ 32 w 40"/>
                      <a:gd name="T19" fmla="*/ 8 h 32"/>
                      <a:gd name="T20" fmla="*/ 40 w 40"/>
                      <a:gd name="T21" fmla="*/ 24 h 32"/>
                      <a:gd name="T22" fmla="*/ 40 w 40"/>
                      <a:gd name="T23" fmla="*/ 32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32"/>
                      <a:gd name="T38" fmla="*/ 40 w 40"/>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32">
                        <a:moveTo>
                          <a:pt x="40" y="32"/>
                        </a:moveTo>
                        <a:lnTo>
                          <a:pt x="24" y="32"/>
                        </a:lnTo>
                        <a:lnTo>
                          <a:pt x="8" y="24"/>
                        </a:lnTo>
                        <a:lnTo>
                          <a:pt x="0" y="8"/>
                        </a:lnTo>
                        <a:lnTo>
                          <a:pt x="0" y="0"/>
                        </a:lnTo>
                        <a:lnTo>
                          <a:pt x="16" y="0"/>
                        </a:lnTo>
                        <a:lnTo>
                          <a:pt x="32" y="8"/>
                        </a:lnTo>
                        <a:lnTo>
                          <a:pt x="40" y="24"/>
                        </a:lnTo>
                        <a:lnTo>
                          <a:pt x="40" y="3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69" name="Freeform 464"/>
                  <p:cNvSpPr>
                    <a:spLocks/>
                  </p:cNvSpPr>
                  <p:nvPr/>
                </p:nvSpPr>
                <p:spPr bwMode="gray">
                  <a:xfrm>
                    <a:off x="780" y="2328"/>
                    <a:ext cx="32" cy="48"/>
                  </a:xfrm>
                  <a:custGeom>
                    <a:avLst/>
                    <a:gdLst>
                      <a:gd name="T0" fmla="*/ 16 w 32"/>
                      <a:gd name="T1" fmla="*/ 48 h 48"/>
                      <a:gd name="T2" fmla="*/ 8 w 32"/>
                      <a:gd name="T3" fmla="*/ 48 h 48"/>
                      <a:gd name="T4" fmla="*/ 0 w 32"/>
                      <a:gd name="T5" fmla="*/ 24 h 48"/>
                      <a:gd name="T6" fmla="*/ 0 w 32"/>
                      <a:gd name="T7" fmla="*/ 24 h 48"/>
                      <a:gd name="T8" fmla="*/ 8 w 32"/>
                      <a:gd name="T9" fmla="*/ 8 h 48"/>
                      <a:gd name="T10" fmla="*/ 16 w 32"/>
                      <a:gd name="T11" fmla="*/ 0 h 48"/>
                      <a:gd name="T12" fmla="*/ 16 w 32"/>
                      <a:gd name="T13" fmla="*/ 0 h 48"/>
                      <a:gd name="T14" fmla="*/ 24 w 32"/>
                      <a:gd name="T15" fmla="*/ 8 h 48"/>
                      <a:gd name="T16" fmla="*/ 32 w 32"/>
                      <a:gd name="T17" fmla="*/ 24 h 48"/>
                      <a:gd name="T18" fmla="*/ 32 w 32"/>
                      <a:gd name="T19" fmla="*/ 24 h 48"/>
                      <a:gd name="T20" fmla="*/ 24 w 32"/>
                      <a:gd name="T21" fmla="*/ 48 h 48"/>
                      <a:gd name="T22" fmla="*/ 16 w 32"/>
                      <a:gd name="T23" fmla="*/ 4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48"/>
                      <a:gd name="T38" fmla="*/ 32 w 32"/>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48">
                        <a:moveTo>
                          <a:pt x="16" y="48"/>
                        </a:moveTo>
                        <a:lnTo>
                          <a:pt x="8" y="48"/>
                        </a:lnTo>
                        <a:lnTo>
                          <a:pt x="0" y="24"/>
                        </a:lnTo>
                        <a:lnTo>
                          <a:pt x="8" y="8"/>
                        </a:lnTo>
                        <a:lnTo>
                          <a:pt x="16" y="0"/>
                        </a:lnTo>
                        <a:lnTo>
                          <a:pt x="24" y="8"/>
                        </a:lnTo>
                        <a:lnTo>
                          <a:pt x="32" y="24"/>
                        </a:lnTo>
                        <a:lnTo>
                          <a:pt x="24" y="48"/>
                        </a:lnTo>
                        <a:lnTo>
                          <a:pt x="16"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70" name="Freeform 465"/>
                  <p:cNvSpPr>
                    <a:spLocks/>
                  </p:cNvSpPr>
                  <p:nvPr/>
                </p:nvSpPr>
                <p:spPr bwMode="gray">
                  <a:xfrm>
                    <a:off x="676" y="2432"/>
                    <a:ext cx="64" cy="24"/>
                  </a:xfrm>
                  <a:custGeom>
                    <a:avLst/>
                    <a:gdLst>
                      <a:gd name="T0" fmla="*/ 64 w 64"/>
                      <a:gd name="T1" fmla="*/ 16 h 24"/>
                      <a:gd name="T2" fmla="*/ 56 w 64"/>
                      <a:gd name="T3" fmla="*/ 24 h 24"/>
                      <a:gd name="T4" fmla="*/ 32 w 64"/>
                      <a:gd name="T5" fmla="*/ 24 h 24"/>
                      <a:gd name="T6" fmla="*/ 32 w 64"/>
                      <a:gd name="T7" fmla="*/ 24 h 24"/>
                      <a:gd name="T8" fmla="*/ 8 w 64"/>
                      <a:gd name="T9" fmla="*/ 24 h 24"/>
                      <a:gd name="T10" fmla="*/ 0 w 64"/>
                      <a:gd name="T11" fmla="*/ 16 h 24"/>
                      <a:gd name="T12" fmla="*/ 0 w 64"/>
                      <a:gd name="T13" fmla="*/ 16 h 24"/>
                      <a:gd name="T14" fmla="*/ 8 w 64"/>
                      <a:gd name="T15" fmla="*/ 8 h 24"/>
                      <a:gd name="T16" fmla="*/ 32 w 64"/>
                      <a:gd name="T17" fmla="*/ 0 h 24"/>
                      <a:gd name="T18" fmla="*/ 32 w 64"/>
                      <a:gd name="T19" fmla="*/ 0 h 24"/>
                      <a:gd name="T20" fmla="*/ 56 w 64"/>
                      <a:gd name="T21" fmla="*/ 8 h 24"/>
                      <a:gd name="T22" fmla="*/ 64 w 64"/>
                      <a:gd name="T23" fmla="*/ 16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
                      <a:gd name="T37" fmla="*/ 0 h 24"/>
                      <a:gd name="T38" fmla="*/ 64 w 64"/>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 h="24">
                        <a:moveTo>
                          <a:pt x="64" y="16"/>
                        </a:moveTo>
                        <a:lnTo>
                          <a:pt x="56" y="24"/>
                        </a:lnTo>
                        <a:lnTo>
                          <a:pt x="32" y="24"/>
                        </a:lnTo>
                        <a:lnTo>
                          <a:pt x="8" y="24"/>
                        </a:lnTo>
                        <a:lnTo>
                          <a:pt x="0" y="16"/>
                        </a:lnTo>
                        <a:lnTo>
                          <a:pt x="8" y="8"/>
                        </a:lnTo>
                        <a:lnTo>
                          <a:pt x="32" y="0"/>
                        </a:lnTo>
                        <a:lnTo>
                          <a:pt x="56" y="8"/>
                        </a:lnTo>
                        <a:lnTo>
                          <a:pt x="64"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71" name="Freeform 466"/>
                  <p:cNvSpPr>
                    <a:spLocks/>
                  </p:cNvSpPr>
                  <p:nvPr/>
                </p:nvSpPr>
                <p:spPr bwMode="gray">
                  <a:xfrm>
                    <a:off x="788" y="2520"/>
                    <a:ext cx="32" cy="48"/>
                  </a:xfrm>
                  <a:custGeom>
                    <a:avLst/>
                    <a:gdLst>
                      <a:gd name="T0" fmla="*/ 16 w 32"/>
                      <a:gd name="T1" fmla="*/ 48 h 48"/>
                      <a:gd name="T2" fmla="*/ 8 w 32"/>
                      <a:gd name="T3" fmla="*/ 40 h 48"/>
                      <a:gd name="T4" fmla="*/ 0 w 32"/>
                      <a:gd name="T5" fmla="*/ 24 h 48"/>
                      <a:gd name="T6" fmla="*/ 0 w 32"/>
                      <a:gd name="T7" fmla="*/ 24 h 48"/>
                      <a:gd name="T8" fmla="*/ 8 w 32"/>
                      <a:gd name="T9" fmla="*/ 8 h 48"/>
                      <a:gd name="T10" fmla="*/ 16 w 32"/>
                      <a:gd name="T11" fmla="*/ 0 h 48"/>
                      <a:gd name="T12" fmla="*/ 16 w 32"/>
                      <a:gd name="T13" fmla="*/ 0 h 48"/>
                      <a:gd name="T14" fmla="*/ 32 w 32"/>
                      <a:gd name="T15" fmla="*/ 8 h 48"/>
                      <a:gd name="T16" fmla="*/ 32 w 32"/>
                      <a:gd name="T17" fmla="*/ 24 h 48"/>
                      <a:gd name="T18" fmla="*/ 32 w 32"/>
                      <a:gd name="T19" fmla="*/ 24 h 48"/>
                      <a:gd name="T20" fmla="*/ 32 w 32"/>
                      <a:gd name="T21" fmla="*/ 40 h 48"/>
                      <a:gd name="T22" fmla="*/ 16 w 32"/>
                      <a:gd name="T23" fmla="*/ 4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48"/>
                      <a:gd name="T38" fmla="*/ 32 w 32"/>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48">
                        <a:moveTo>
                          <a:pt x="16" y="48"/>
                        </a:moveTo>
                        <a:lnTo>
                          <a:pt x="8" y="40"/>
                        </a:lnTo>
                        <a:lnTo>
                          <a:pt x="0" y="24"/>
                        </a:lnTo>
                        <a:lnTo>
                          <a:pt x="8" y="8"/>
                        </a:lnTo>
                        <a:lnTo>
                          <a:pt x="16" y="0"/>
                        </a:lnTo>
                        <a:lnTo>
                          <a:pt x="32" y="8"/>
                        </a:lnTo>
                        <a:lnTo>
                          <a:pt x="32" y="24"/>
                        </a:lnTo>
                        <a:lnTo>
                          <a:pt x="32" y="40"/>
                        </a:lnTo>
                        <a:lnTo>
                          <a:pt x="16"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72" name="Freeform 467"/>
                  <p:cNvSpPr>
                    <a:spLocks/>
                  </p:cNvSpPr>
                  <p:nvPr/>
                </p:nvSpPr>
                <p:spPr bwMode="gray">
                  <a:xfrm>
                    <a:off x="660" y="2352"/>
                    <a:ext cx="48" cy="40"/>
                  </a:xfrm>
                  <a:custGeom>
                    <a:avLst/>
                    <a:gdLst>
                      <a:gd name="T0" fmla="*/ 48 w 48"/>
                      <a:gd name="T1" fmla="*/ 32 h 40"/>
                      <a:gd name="T2" fmla="*/ 32 w 48"/>
                      <a:gd name="T3" fmla="*/ 40 h 40"/>
                      <a:gd name="T4" fmla="*/ 16 w 48"/>
                      <a:gd name="T5" fmla="*/ 24 h 40"/>
                      <a:gd name="T6" fmla="*/ 16 w 48"/>
                      <a:gd name="T7" fmla="*/ 24 h 40"/>
                      <a:gd name="T8" fmla="*/ 0 w 48"/>
                      <a:gd name="T9" fmla="*/ 16 h 40"/>
                      <a:gd name="T10" fmla="*/ 0 w 48"/>
                      <a:gd name="T11" fmla="*/ 0 h 40"/>
                      <a:gd name="T12" fmla="*/ 0 w 48"/>
                      <a:gd name="T13" fmla="*/ 0 h 40"/>
                      <a:gd name="T14" fmla="*/ 16 w 48"/>
                      <a:gd name="T15" fmla="*/ 0 h 40"/>
                      <a:gd name="T16" fmla="*/ 32 w 48"/>
                      <a:gd name="T17" fmla="*/ 8 h 40"/>
                      <a:gd name="T18" fmla="*/ 32 w 48"/>
                      <a:gd name="T19" fmla="*/ 8 h 40"/>
                      <a:gd name="T20" fmla="*/ 48 w 48"/>
                      <a:gd name="T21" fmla="*/ 24 h 40"/>
                      <a:gd name="T22" fmla="*/ 48 w 48"/>
                      <a:gd name="T23" fmla="*/ 32 h 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0"/>
                      <a:gd name="T38" fmla="*/ 48 w 48"/>
                      <a:gd name="T39" fmla="*/ 40 h 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0">
                        <a:moveTo>
                          <a:pt x="48" y="32"/>
                        </a:moveTo>
                        <a:lnTo>
                          <a:pt x="32" y="40"/>
                        </a:lnTo>
                        <a:lnTo>
                          <a:pt x="16" y="24"/>
                        </a:lnTo>
                        <a:lnTo>
                          <a:pt x="0" y="16"/>
                        </a:lnTo>
                        <a:lnTo>
                          <a:pt x="0" y="0"/>
                        </a:lnTo>
                        <a:lnTo>
                          <a:pt x="16" y="0"/>
                        </a:lnTo>
                        <a:lnTo>
                          <a:pt x="32" y="8"/>
                        </a:lnTo>
                        <a:lnTo>
                          <a:pt x="48" y="24"/>
                        </a:lnTo>
                        <a:lnTo>
                          <a:pt x="48" y="3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73" name="Freeform 468"/>
                  <p:cNvSpPr>
                    <a:spLocks/>
                  </p:cNvSpPr>
                  <p:nvPr/>
                </p:nvSpPr>
                <p:spPr bwMode="gray">
                  <a:xfrm>
                    <a:off x="892" y="2344"/>
                    <a:ext cx="48" cy="32"/>
                  </a:xfrm>
                  <a:custGeom>
                    <a:avLst/>
                    <a:gdLst>
                      <a:gd name="T0" fmla="*/ 0 w 48"/>
                      <a:gd name="T1" fmla="*/ 32 h 32"/>
                      <a:gd name="T2" fmla="*/ 0 w 48"/>
                      <a:gd name="T3" fmla="*/ 24 h 32"/>
                      <a:gd name="T4" fmla="*/ 8 w 48"/>
                      <a:gd name="T5" fmla="*/ 8 h 32"/>
                      <a:gd name="T6" fmla="*/ 8 w 48"/>
                      <a:gd name="T7" fmla="*/ 8 h 32"/>
                      <a:gd name="T8" fmla="*/ 32 w 48"/>
                      <a:gd name="T9" fmla="*/ 0 h 32"/>
                      <a:gd name="T10" fmla="*/ 48 w 48"/>
                      <a:gd name="T11" fmla="*/ 0 h 32"/>
                      <a:gd name="T12" fmla="*/ 48 w 48"/>
                      <a:gd name="T13" fmla="*/ 0 h 32"/>
                      <a:gd name="T14" fmla="*/ 48 w 48"/>
                      <a:gd name="T15" fmla="*/ 8 h 32"/>
                      <a:gd name="T16" fmla="*/ 32 w 48"/>
                      <a:gd name="T17" fmla="*/ 24 h 32"/>
                      <a:gd name="T18" fmla="*/ 32 w 48"/>
                      <a:gd name="T19" fmla="*/ 24 h 32"/>
                      <a:gd name="T20" fmla="*/ 16 w 48"/>
                      <a:gd name="T21" fmla="*/ 32 h 32"/>
                      <a:gd name="T22" fmla="*/ 0 w 48"/>
                      <a:gd name="T23" fmla="*/ 32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32"/>
                      <a:gd name="T38" fmla="*/ 48 w 48"/>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32">
                        <a:moveTo>
                          <a:pt x="0" y="32"/>
                        </a:moveTo>
                        <a:lnTo>
                          <a:pt x="0" y="24"/>
                        </a:lnTo>
                        <a:lnTo>
                          <a:pt x="8" y="8"/>
                        </a:lnTo>
                        <a:lnTo>
                          <a:pt x="32" y="0"/>
                        </a:lnTo>
                        <a:lnTo>
                          <a:pt x="48" y="0"/>
                        </a:lnTo>
                        <a:lnTo>
                          <a:pt x="48" y="8"/>
                        </a:lnTo>
                        <a:lnTo>
                          <a:pt x="32" y="24"/>
                        </a:lnTo>
                        <a:lnTo>
                          <a:pt x="16" y="32"/>
                        </a:lnTo>
                        <a:lnTo>
                          <a:pt x="0" y="3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74" name="Freeform 469"/>
                  <p:cNvSpPr>
                    <a:spLocks/>
                  </p:cNvSpPr>
                  <p:nvPr/>
                </p:nvSpPr>
                <p:spPr bwMode="gray">
                  <a:xfrm>
                    <a:off x="876" y="2400"/>
                    <a:ext cx="48" cy="24"/>
                  </a:xfrm>
                  <a:custGeom>
                    <a:avLst/>
                    <a:gdLst>
                      <a:gd name="T0" fmla="*/ 0 w 48"/>
                      <a:gd name="T1" fmla="*/ 24 h 24"/>
                      <a:gd name="T2" fmla="*/ 0 w 48"/>
                      <a:gd name="T3" fmla="*/ 8 h 24"/>
                      <a:gd name="T4" fmla="*/ 16 w 48"/>
                      <a:gd name="T5" fmla="*/ 0 h 24"/>
                      <a:gd name="T6" fmla="*/ 16 w 48"/>
                      <a:gd name="T7" fmla="*/ 0 h 24"/>
                      <a:gd name="T8" fmla="*/ 32 w 48"/>
                      <a:gd name="T9" fmla="*/ 0 h 24"/>
                      <a:gd name="T10" fmla="*/ 48 w 48"/>
                      <a:gd name="T11" fmla="*/ 8 h 24"/>
                      <a:gd name="T12" fmla="*/ 48 w 48"/>
                      <a:gd name="T13" fmla="*/ 8 h 24"/>
                      <a:gd name="T14" fmla="*/ 48 w 48"/>
                      <a:gd name="T15" fmla="*/ 16 h 24"/>
                      <a:gd name="T16" fmla="*/ 32 w 48"/>
                      <a:gd name="T17" fmla="*/ 24 h 24"/>
                      <a:gd name="T18" fmla="*/ 32 w 48"/>
                      <a:gd name="T19" fmla="*/ 24 h 24"/>
                      <a:gd name="T20" fmla="*/ 8 w 48"/>
                      <a:gd name="T21" fmla="*/ 24 h 24"/>
                      <a:gd name="T22" fmla="*/ 0 w 48"/>
                      <a:gd name="T23" fmla="*/ 24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24"/>
                      <a:gd name="T38" fmla="*/ 48 w 48"/>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24">
                        <a:moveTo>
                          <a:pt x="0" y="24"/>
                        </a:moveTo>
                        <a:lnTo>
                          <a:pt x="0" y="8"/>
                        </a:lnTo>
                        <a:lnTo>
                          <a:pt x="16" y="0"/>
                        </a:lnTo>
                        <a:lnTo>
                          <a:pt x="32" y="0"/>
                        </a:lnTo>
                        <a:lnTo>
                          <a:pt x="48" y="8"/>
                        </a:lnTo>
                        <a:lnTo>
                          <a:pt x="48" y="16"/>
                        </a:lnTo>
                        <a:lnTo>
                          <a:pt x="32" y="24"/>
                        </a:lnTo>
                        <a:lnTo>
                          <a:pt x="8" y="24"/>
                        </a:lnTo>
                        <a:lnTo>
                          <a:pt x="0" y="24"/>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75" name="Freeform 470"/>
                  <p:cNvSpPr>
                    <a:spLocks/>
                  </p:cNvSpPr>
                  <p:nvPr/>
                </p:nvSpPr>
                <p:spPr bwMode="gray">
                  <a:xfrm>
                    <a:off x="660" y="2480"/>
                    <a:ext cx="48" cy="24"/>
                  </a:xfrm>
                  <a:custGeom>
                    <a:avLst/>
                    <a:gdLst>
                      <a:gd name="T0" fmla="*/ 0 w 48"/>
                      <a:gd name="T1" fmla="*/ 16 h 24"/>
                      <a:gd name="T2" fmla="*/ 0 w 48"/>
                      <a:gd name="T3" fmla="*/ 8 h 24"/>
                      <a:gd name="T4" fmla="*/ 16 w 48"/>
                      <a:gd name="T5" fmla="*/ 0 h 24"/>
                      <a:gd name="T6" fmla="*/ 16 w 48"/>
                      <a:gd name="T7" fmla="*/ 0 h 24"/>
                      <a:gd name="T8" fmla="*/ 40 w 48"/>
                      <a:gd name="T9" fmla="*/ 0 h 24"/>
                      <a:gd name="T10" fmla="*/ 48 w 48"/>
                      <a:gd name="T11" fmla="*/ 0 h 24"/>
                      <a:gd name="T12" fmla="*/ 48 w 48"/>
                      <a:gd name="T13" fmla="*/ 0 h 24"/>
                      <a:gd name="T14" fmla="*/ 48 w 48"/>
                      <a:gd name="T15" fmla="*/ 16 h 24"/>
                      <a:gd name="T16" fmla="*/ 32 w 48"/>
                      <a:gd name="T17" fmla="*/ 24 h 24"/>
                      <a:gd name="T18" fmla="*/ 32 w 48"/>
                      <a:gd name="T19" fmla="*/ 24 h 24"/>
                      <a:gd name="T20" fmla="*/ 8 w 48"/>
                      <a:gd name="T21" fmla="*/ 24 h 24"/>
                      <a:gd name="T22" fmla="*/ 0 w 48"/>
                      <a:gd name="T23" fmla="*/ 16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24"/>
                      <a:gd name="T38" fmla="*/ 48 w 48"/>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24">
                        <a:moveTo>
                          <a:pt x="0" y="16"/>
                        </a:moveTo>
                        <a:lnTo>
                          <a:pt x="0" y="8"/>
                        </a:lnTo>
                        <a:lnTo>
                          <a:pt x="16" y="0"/>
                        </a:lnTo>
                        <a:lnTo>
                          <a:pt x="40" y="0"/>
                        </a:lnTo>
                        <a:lnTo>
                          <a:pt x="48" y="0"/>
                        </a:lnTo>
                        <a:lnTo>
                          <a:pt x="48" y="16"/>
                        </a:lnTo>
                        <a:lnTo>
                          <a:pt x="32" y="24"/>
                        </a:lnTo>
                        <a:lnTo>
                          <a:pt x="8" y="24"/>
                        </a:lnTo>
                        <a:lnTo>
                          <a:pt x="0"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76" name="Freeform 471"/>
                  <p:cNvSpPr>
                    <a:spLocks/>
                  </p:cNvSpPr>
                  <p:nvPr/>
                </p:nvSpPr>
                <p:spPr bwMode="gray">
                  <a:xfrm>
                    <a:off x="732" y="2456"/>
                    <a:ext cx="48" cy="40"/>
                  </a:xfrm>
                  <a:custGeom>
                    <a:avLst/>
                    <a:gdLst>
                      <a:gd name="T0" fmla="*/ 8 w 48"/>
                      <a:gd name="T1" fmla="*/ 40 h 40"/>
                      <a:gd name="T2" fmla="*/ 0 w 48"/>
                      <a:gd name="T3" fmla="*/ 24 h 40"/>
                      <a:gd name="T4" fmla="*/ 16 w 48"/>
                      <a:gd name="T5" fmla="*/ 16 h 40"/>
                      <a:gd name="T6" fmla="*/ 16 w 48"/>
                      <a:gd name="T7" fmla="*/ 16 h 40"/>
                      <a:gd name="T8" fmla="*/ 32 w 48"/>
                      <a:gd name="T9" fmla="*/ 0 h 40"/>
                      <a:gd name="T10" fmla="*/ 48 w 48"/>
                      <a:gd name="T11" fmla="*/ 8 h 40"/>
                      <a:gd name="T12" fmla="*/ 48 w 48"/>
                      <a:gd name="T13" fmla="*/ 8 h 40"/>
                      <a:gd name="T14" fmla="*/ 48 w 48"/>
                      <a:gd name="T15" fmla="*/ 16 h 40"/>
                      <a:gd name="T16" fmla="*/ 40 w 48"/>
                      <a:gd name="T17" fmla="*/ 32 h 40"/>
                      <a:gd name="T18" fmla="*/ 40 w 48"/>
                      <a:gd name="T19" fmla="*/ 32 h 40"/>
                      <a:gd name="T20" fmla="*/ 16 w 48"/>
                      <a:gd name="T21" fmla="*/ 40 h 40"/>
                      <a:gd name="T22" fmla="*/ 8 w 48"/>
                      <a:gd name="T23" fmla="*/ 40 h 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0"/>
                      <a:gd name="T38" fmla="*/ 48 w 48"/>
                      <a:gd name="T39" fmla="*/ 40 h 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0">
                        <a:moveTo>
                          <a:pt x="8" y="40"/>
                        </a:moveTo>
                        <a:lnTo>
                          <a:pt x="0" y="24"/>
                        </a:lnTo>
                        <a:lnTo>
                          <a:pt x="16" y="16"/>
                        </a:lnTo>
                        <a:lnTo>
                          <a:pt x="32" y="0"/>
                        </a:lnTo>
                        <a:lnTo>
                          <a:pt x="48" y="8"/>
                        </a:lnTo>
                        <a:lnTo>
                          <a:pt x="48" y="16"/>
                        </a:lnTo>
                        <a:lnTo>
                          <a:pt x="40" y="32"/>
                        </a:lnTo>
                        <a:lnTo>
                          <a:pt x="16" y="40"/>
                        </a:lnTo>
                        <a:lnTo>
                          <a:pt x="8" y="4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77" name="Freeform 472"/>
                  <p:cNvSpPr>
                    <a:spLocks/>
                  </p:cNvSpPr>
                  <p:nvPr/>
                </p:nvSpPr>
                <p:spPr bwMode="gray">
                  <a:xfrm>
                    <a:off x="924" y="2472"/>
                    <a:ext cx="56" cy="32"/>
                  </a:xfrm>
                  <a:custGeom>
                    <a:avLst/>
                    <a:gdLst>
                      <a:gd name="T0" fmla="*/ 0 w 56"/>
                      <a:gd name="T1" fmla="*/ 8 h 32"/>
                      <a:gd name="T2" fmla="*/ 16 w 56"/>
                      <a:gd name="T3" fmla="*/ 0 h 32"/>
                      <a:gd name="T4" fmla="*/ 32 w 56"/>
                      <a:gd name="T5" fmla="*/ 8 h 32"/>
                      <a:gd name="T6" fmla="*/ 32 w 56"/>
                      <a:gd name="T7" fmla="*/ 8 h 32"/>
                      <a:gd name="T8" fmla="*/ 56 w 56"/>
                      <a:gd name="T9" fmla="*/ 16 h 32"/>
                      <a:gd name="T10" fmla="*/ 56 w 56"/>
                      <a:gd name="T11" fmla="*/ 24 h 32"/>
                      <a:gd name="T12" fmla="*/ 56 w 56"/>
                      <a:gd name="T13" fmla="*/ 24 h 32"/>
                      <a:gd name="T14" fmla="*/ 48 w 56"/>
                      <a:gd name="T15" fmla="*/ 32 h 32"/>
                      <a:gd name="T16" fmla="*/ 24 w 56"/>
                      <a:gd name="T17" fmla="*/ 24 h 32"/>
                      <a:gd name="T18" fmla="*/ 24 w 56"/>
                      <a:gd name="T19" fmla="*/ 24 h 32"/>
                      <a:gd name="T20" fmla="*/ 0 w 56"/>
                      <a:gd name="T21" fmla="*/ 16 h 32"/>
                      <a:gd name="T22" fmla="*/ 0 w 56"/>
                      <a:gd name="T23" fmla="*/ 8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6"/>
                      <a:gd name="T37" fmla="*/ 0 h 32"/>
                      <a:gd name="T38" fmla="*/ 56 w 56"/>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6" h="32">
                        <a:moveTo>
                          <a:pt x="0" y="8"/>
                        </a:moveTo>
                        <a:lnTo>
                          <a:pt x="16" y="0"/>
                        </a:lnTo>
                        <a:lnTo>
                          <a:pt x="32" y="8"/>
                        </a:lnTo>
                        <a:lnTo>
                          <a:pt x="56" y="16"/>
                        </a:lnTo>
                        <a:lnTo>
                          <a:pt x="56" y="24"/>
                        </a:lnTo>
                        <a:lnTo>
                          <a:pt x="48" y="32"/>
                        </a:lnTo>
                        <a:lnTo>
                          <a:pt x="24" y="24"/>
                        </a:lnTo>
                        <a:lnTo>
                          <a:pt x="0"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78" name="Freeform 473"/>
                  <p:cNvSpPr>
                    <a:spLocks/>
                  </p:cNvSpPr>
                  <p:nvPr/>
                </p:nvSpPr>
                <p:spPr bwMode="gray">
                  <a:xfrm>
                    <a:off x="636" y="2392"/>
                    <a:ext cx="64" cy="32"/>
                  </a:xfrm>
                  <a:custGeom>
                    <a:avLst/>
                    <a:gdLst>
                      <a:gd name="T0" fmla="*/ 0 w 64"/>
                      <a:gd name="T1" fmla="*/ 8 h 32"/>
                      <a:gd name="T2" fmla="*/ 16 w 64"/>
                      <a:gd name="T3" fmla="*/ 0 h 32"/>
                      <a:gd name="T4" fmla="*/ 40 w 64"/>
                      <a:gd name="T5" fmla="*/ 8 h 32"/>
                      <a:gd name="T6" fmla="*/ 40 w 64"/>
                      <a:gd name="T7" fmla="*/ 8 h 32"/>
                      <a:gd name="T8" fmla="*/ 56 w 64"/>
                      <a:gd name="T9" fmla="*/ 16 h 32"/>
                      <a:gd name="T10" fmla="*/ 64 w 64"/>
                      <a:gd name="T11" fmla="*/ 24 h 32"/>
                      <a:gd name="T12" fmla="*/ 64 w 64"/>
                      <a:gd name="T13" fmla="*/ 24 h 32"/>
                      <a:gd name="T14" fmla="*/ 48 w 64"/>
                      <a:gd name="T15" fmla="*/ 32 h 32"/>
                      <a:gd name="T16" fmla="*/ 24 w 64"/>
                      <a:gd name="T17" fmla="*/ 32 h 32"/>
                      <a:gd name="T18" fmla="*/ 24 w 64"/>
                      <a:gd name="T19" fmla="*/ 32 h 32"/>
                      <a:gd name="T20" fmla="*/ 8 w 64"/>
                      <a:gd name="T21" fmla="*/ 16 h 32"/>
                      <a:gd name="T22" fmla="*/ 0 w 64"/>
                      <a:gd name="T23" fmla="*/ 8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
                      <a:gd name="T37" fmla="*/ 0 h 32"/>
                      <a:gd name="T38" fmla="*/ 64 w 64"/>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 h="32">
                        <a:moveTo>
                          <a:pt x="0" y="8"/>
                        </a:moveTo>
                        <a:lnTo>
                          <a:pt x="16" y="0"/>
                        </a:lnTo>
                        <a:lnTo>
                          <a:pt x="40" y="8"/>
                        </a:lnTo>
                        <a:lnTo>
                          <a:pt x="56" y="16"/>
                        </a:lnTo>
                        <a:lnTo>
                          <a:pt x="64" y="24"/>
                        </a:lnTo>
                        <a:lnTo>
                          <a:pt x="48" y="32"/>
                        </a:lnTo>
                        <a:lnTo>
                          <a:pt x="24" y="32"/>
                        </a:lnTo>
                        <a:lnTo>
                          <a:pt x="8"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79" name="Freeform 474"/>
                  <p:cNvSpPr>
                    <a:spLocks/>
                  </p:cNvSpPr>
                  <p:nvPr/>
                </p:nvSpPr>
                <p:spPr bwMode="gray">
                  <a:xfrm>
                    <a:off x="716" y="2320"/>
                    <a:ext cx="40" cy="48"/>
                  </a:xfrm>
                  <a:custGeom>
                    <a:avLst/>
                    <a:gdLst>
                      <a:gd name="T0" fmla="*/ 8 w 40"/>
                      <a:gd name="T1" fmla="*/ 0 h 48"/>
                      <a:gd name="T2" fmla="*/ 24 w 40"/>
                      <a:gd name="T3" fmla="*/ 0 h 48"/>
                      <a:gd name="T4" fmla="*/ 32 w 40"/>
                      <a:gd name="T5" fmla="*/ 16 h 48"/>
                      <a:gd name="T6" fmla="*/ 32 w 40"/>
                      <a:gd name="T7" fmla="*/ 16 h 48"/>
                      <a:gd name="T8" fmla="*/ 40 w 40"/>
                      <a:gd name="T9" fmla="*/ 40 h 48"/>
                      <a:gd name="T10" fmla="*/ 32 w 40"/>
                      <a:gd name="T11" fmla="*/ 48 h 48"/>
                      <a:gd name="T12" fmla="*/ 32 w 40"/>
                      <a:gd name="T13" fmla="*/ 48 h 48"/>
                      <a:gd name="T14" fmla="*/ 16 w 40"/>
                      <a:gd name="T15" fmla="*/ 40 h 48"/>
                      <a:gd name="T16" fmla="*/ 8 w 40"/>
                      <a:gd name="T17" fmla="*/ 24 h 48"/>
                      <a:gd name="T18" fmla="*/ 8 w 40"/>
                      <a:gd name="T19" fmla="*/ 24 h 48"/>
                      <a:gd name="T20" fmla="*/ 0 w 40"/>
                      <a:gd name="T21" fmla="*/ 8 h 48"/>
                      <a:gd name="T22" fmla="*/ 8 w 40"/>
                      <a:gd name="T23" fmla="*/ 0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8"/>
                      <a:gd name="T38" fmla="*/ 40 w 40"/>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8">
                        <a:moveTo>
                          <a:pt x="8" y="0"/>
                        </a:moveTo>
                        <a:lnTo>
                          <a:pt x="24" y="0"/>
                        </a:lnTo>
                        <a:lnTo>
                          <a:pt x="32" y="16"/>
                        </a:lnTo>
                        <a:lnTo>
                          <a:pt x="40" y="40"/>
                        </a:lnTo>
                        <a:lnTo>
                          <a:pt x="32" y="48"/>
                        </a:lnTo>
                        <a:lnTo>
                          <a:pt x="16" y="40"/>
                        </a:lnTo>
                        <a:lnTo>
                          <a:pt x="8" y="24"/>
                        </a:lnTo>
                        <a:lnTo>
                          <a:pt x="0" y="8"/>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80" name="Freeform 475"/>
                  <p:cNvSpPr>
                    <a:spLocks/>
                  </p:cNvSpPr>
                  <p:nvPr/>
                </p:nvSpPr>
                <p:spPr bwMode="gray">
                  <a:xfrm>
                    <a:off x="820" y="2480"/>
                    <a:ext cx="40" cy="40"/>
                  </a:xfrm>
                  <a:custGeom>
                    <a:avLst/>
                    <a:gdLst>
                      <a:gd name="T0" fmla="*/ 8 w 40"/>
                      <a:gd name="T1" fmla="*/ 0 h 40"/>
                      <a:gd name="T2" fmla="*/ 24 w 40"/>
                      <a:gd name="T3" fmla="*/ 0 h 40"/>
                      <a:gd name="T4" fmla="*/ 40 w 40"/>
                      <a:gd name="T5" fmla="*/ 16 h 40"/>
                      <a:gd name="T6" fmla="*/ 40 w 40"/>
                      <a:gd name="T7" fmla="*/ 16 h 40"/>
                      <a:gd name="T8" fmla="*/ 40 w 40"/>
                      <a:gd name="T9" fmla="*/ 32 h 40"/>
                      <a:gd name="T10" fmla="*/ 32 w 40"/>
                      <a:gd name="T11" fmla="*/ 40 h 40"/>
                      <a:gd name="T12" fmla="*/ 32 w 40"/>
                      <a:gd name="T13" fmla="*/ 40 h 40"/>
                      <a:gd name="T14" fmla="*/ 24 w 40"/>
                      <a:gd name="T15" fmla="*/ 40 h 40"/>
                      <a:gd name="T16" fmla="*/ 8 w 40"/>
                      <a:gd name="T17" fmla="*/ 24 h 40"/>
                      <a:gd name="T18" fmla="*/ 8 w 40"/>
                      <a:gd name="T19" fmla="*/ 24 h 40"/>
                      <a:gd name="T20" fmla="*/ 0 w 40"/>
                      <a:gd name="T21" fmla="*/ 8 h 40"/>
                      <a:gd name="T22" fmla="*/ 8 w 40"/>
                      <a:gd name="T23" fmla="*/ 0 h 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0"/>
                      <a:gd name="T38" fmla="*/ 40 w 40"/>
                      <a:gd name="T39" fmla="*/ 40 h 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0">
                        <a:moveTo>
                          <a:pt x="8" y="0"/>
                        </a:moveTo>
                        <a:lnTo>
                          <a:pt x="24" y="0"/>
                        </a:lnTo>
                        <a:lnTo>
                          <a:pt x="40" y="16"/>
                        </a:lnTo>
                        <a:lnTo>
                          <a:pt x="40" y="32"/>
                        </a:lnTo>
                        <a:lnTo>
                          <a:pt x="32" y="40"/>
                        </a:lnTo>
                        <a:lnTo>
                          <a:pt x="24" y="40"/>
                        </a:lnTo>
                        <a:lnTo>
                          <a:pt x="8" y="24"/>
                        </a:lnTo>
                        <a:lnTo>
                          <a:pt x="0" y="8"/>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81" name="Freeform 476"/>
                  <p:cNvSpPr>
                    <a:spLocks/>
                  </p:cNvSpPr>
                  <p:nvPr/>
                </p:nvSpPr>
                <p:spPr bwMode="gray">
                  <a:xfrm>
                    <a:off x="836" y="2320"/>
                    <a:ext cx="40" cy="48"/>
                  </a:xfrm>
                  <a:custGeom>
                    <a:avLst/>
                    <a:gdLst>
                      <a:gd name="T0" fmla="*/ 32 w 40"/>
                      <a:gd name="T1" fmla="*/ 0 h 48"/>
                      <a:gd name="T2" fmla="*/ 40 w 40"/>
                      <a:gd name="T3" fmla="*/ 8 h 48"/>
                      <a:gd name="T4" fmla="*/ 40 w 40"/>
                      <a:gd name="T5" fmla="*/ 24 h 48"/>
                      <a:gd name="T6" fmla="*/ 40 w 40"/>
                      <a:gd name="T7" fmla="*/ 24 h 48"/>
                      <a:gd name="T8" fmla="*/ 24 w 40"/>
                      <a:gd name="T9" fmla="*/ 40 h 48"/>
                      <a:gd name="T10" fmla="*/ 8 w 40"/>
                      <a:gd name="T11" fmla="*/ 48 h 48"/>
                      <a:gd name="T12" fmla="*/ 8 w 40"/>
                      <a:gd name="T13" fmla="*/ 48 h 48"/>
                      <a:gd name="T14" fmla="*/ 0 w 40"/>
                      <a:gd name="T15" fmla="*/ 32 h 48"/>
                      <a:gd name="T16" fmla="*/ 8 w 40"/>
                      <a:gd name="T17" fmla="*/ 16 h 48"/>
                      <a:gd name="T18" fmla="*/ 8 w 40"/>
                      <a:gd name="T19" fmla="*/ 16 h 48"/>
                      <a:gd name="T20" fmla="*/ 24 w 40"/>
                      <a:gd name="T21" fmla="*/ 0 h 48"/>
                      <a:gd name="T22" fmla="*/ 32 w 40"/>
                      <a:gd name="T23" fmla="*/ 0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8"/>
                      <a:gd name="T38" fmla="*/ 40 w 40"/>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8">
                        <a:moveTo>
                          <a:pt x="32" y="0"/>
                        </a:moveTo>
                        <a:lnTo>
                          <a:pt x="40" y="8"/>
                        </a:lnTo>
                        <a:lnTo>
                          <a:pt x="40" y="24"/>
                        </a:lnTo>
                        <a:lnTo>
                          <a:pt x="24" y="40"/>
                        </a:lnTo>
                        <a:lnTo>
                          <a:pt x="8" y="48"/>
                        </a:lnTo>
                        <a:lnTo>
                          <a:pt x="0" y="32"/>
                        </a:lnTo>
                        <a:lnTo>
                          <a:pt x="8" y="16"/>
                        </a:lnTo>
                        <a:lnTo>
                          <a:pt x="24" y="0"/>
                        </a:lnTo>
                        <a:lnTo>
                          <a:pt x="32"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82" name="Freeform 477"/>
                  <p:cNvSpPr>
                    <a:spLocks/>
                  </p:cNvSpPr>
                  <p:nvPr/>
                </p:nvSpPr>
                <p:spPr bwMode="gray">
                  <a:xfrm>
                    <a:off x="732" y="2504"/>
                    <a:ext cx="40" cy="48"/>
                  </a:xfrm>
                  <a:custGeom>
                    <a:avLst/>
                    <a:gdLst>
                      <a:gd name="T0" fmla="*/ 32 w 40"/>
                      <a:gd name="T1" fmla="*/ 0 h 48"/>
                      <a:gd name="T2" fmla="*/ 40 w 40"/>
                      <a:gd name="T3" fmla="*/ 8 h 48"/>
                      <a:gd name="T4" fmla="*/ 32 w 40"/>
                      <a:gd name="T5" fmla="*/ 32 h 48"/>
                      <a:gd name="T6" fmla="*/ 32 w 40"/>
                      <a:gd name="T7" fmla="*/ 32 h 48"/>
                      <a:gd name="T8" fmla="*/ 24 w 40"/>
                      <a:gd name="T9" fmla="*/ 40 h 48"/>
                      <a:gd name="T10" fmla="*/ 8 w 40"/>
                      <a:gd name="T11" fmla="*/ 48 h 48"/>
                      <a:gd name="T12" fmla="*/ 8 w 40"/>
                      <a:gd name="T13" fmla="*/ 48 h 48"/>
                      <a:gd name="T14" fmla="*/ 0 w 40"/>
                      <a:gd name="T15" fmla="*/ 40 h 48"/>
                      <a:gd name="T16" fmla="*/ 8 w 40"/>
                      <a:gd name="T17" fmla="*/ 16 h 48"/>
                      <a:gd name="T18" fmla="*/ 8 w 40"/>
                      <a:gd name="T19" fmla="*/ 16 h 48"/>
                      <a:gd name="T20" fmla="*/ 16 w 40"/>
                      <a:gd name="T21" fmla="*/ 8 h 48"/>
                      <a:gd name="T22" fmla="*/ 32 w 40"/>
                      <a:gd name="T23" fmla="*/ 0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8"/>
                      <a:gd name="T38" fmla="*/ 40 w 40"/>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8">
                        <a:moveTo>
                          <a:pt x="32" y="0"/>
                        </a:moveTo>
                        <a:lnTo>
                          <a:pt x="40" y="8"/>
                        </a:lnTo>
                        <a:lnTo>
                          <a:pt x="32" y="32"/>
                        </a:lnTo>
                        <a:lnTo>
                          <a:pt x="24" y="40"/>
                        </a:lnTo>
                        <a:lnTo>
                          <a:pt x="8" y="48"/>
                        </a:lnTo>
                        <a:lnTo>
                          <a:pt x="0" y="40"/>
                        </a:lnTo>
                        <a:lnTo>
                          <a:pt x="8" y="16"/>
                        </a:lnTo>
                        <a:lnTo>
                          <a:pt x="16" y="8"/>
                        </a:lnTo>
                        <a:lnTo>
                          <a:pt x="32"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grpSp>
            <p:nvGrpSpPr>
              <p:cNvPr id="37102" name="Group 478"/>
              <p:cNvGrpSpPr>
                <a:grpSpLocks/>
              </p:cNvGrpSpPr>
              <p:nvPr/>
            </p:nvGrpSpPr>
            <p:grpSpPr bwMode="auto">
              <a:xfrm rot="2717479">
                <a:off x="4801" y="1464"/>
                <a:ext cx="598" cy="112"/>
                <a:chOff x="290" y="1936"/>
                <a:chExt cx="598" cy="112"/>
              </a:xfrm>
            </p:grpSpPr>
            <p:sp>
              <p:nvSpPr>
                <p:cNvPr id="37054" name="Freeform 479"/>
                <p:cNvSpPr>
                  <a:spLocks/>
                </p:cNvSpPr>
                <p:nvPr/>
              </p:nvSpPr>
              <p:spPr bwMode="gray">
                <a:xfrm>
                  <a:off x="290" y="1968"/>
                  <a:ext cx="598" cy="36"/>
                </a:xfrm>
                <a:custGeom>
                  <a:avLst/>
                  <a:gdLst>
                    <a:gd name="T0" fmla="*/ 0 w 598"/>
                    <a:gd name="T1" fmla="*/ 36 h 36"/>
                    <a:gd name="T2" fmla="*/ 136 w 598"/>
                    <a:gd name="T3" fmla="*/ 6 h 36"/>
                    <a:gd name="T4" fmla="*/ 224 w 598"/>
                    <a:gd name="T5" fmla="*/ 4 h 36"/>
                    <a:gd name="T6" fmla="*/ 316 w 598"/>
                    <a:gd name="T7" fmla="*/ 18 h 36"/>
                    <a:gd name="T8" fmla="*/ 408 w 598"/>
                    <a:gd name="T9" fmla="*/ 34 h 36"/>
                    <a:gd name="T10" fmla="*/ 478 w 598"/>
                    <a:gd name="T11" fmla="*/ 30 h 36"/>
                    <a:gd name="T12" fmla="*/ 598 w 598"/>
                    <a:gd name="T13" fmla="*/ 20 h 36"/>
                    <a:gd name="T14" fmla="*/ 0 60000 65536"/>
                    <a:gd name="T15" fmla="*/ 0 60000 65536"/>
                    <a:gd name="T16" fmla="*/ 0 60000 65536"/>
                    <a:gd name="T17" fmla="*/ 0 60000 65536"/>
                    <a:gd name="T18" fmla="*/ 0 60000 65536"/>
                    <a:gd name="T19" fmla="*/ 0 60000 65536"/>
                    <a:gd name="T20" fmla="*/ 0 60000 65536"/>
                    <a:gd name="T21" fmla="*/ 0 w 598"/>
                    <a:gd name="T22" fmla="*/ 0 h 36"/>
                    <a:gd name="T23" fmla="*/ 598 w 598"/>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a:solidFill>
                    <a:schemeClr val="tx1"/>
                  </a:solidFill>
                  <a:round/>
                  <a:headEnd/>
                  <a:tailEnd/>
                </a:ln>
              </p:spPr>
              <p:txBody>
                <a:bodyPr wrap="none" anchor="ct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nvGrpSpPr>
                <p:cNvPr id="37103" name="Group 480"/>
                <p:cNvGrpSpPr>
                  <a:grpSpLocks/>
                </p:cNvGrpSpPr>
                <p:nvPr/>
              </p:nvGrpSpPr>
              <p:grpSpPr bwMode="auto">
                <a:xfrm>
                  <a:off x="324" y="1936"/>
                  <a:ext cx="544" cy="112"/>
                  <a:chOff x="324" y="1872"/>
                  <a:chExt cx="544" cy="112"/>
                </a:xfrm>
              </p:grpSpPr>
              <p:sp>
                <p:nvSpPr>
                  <p:cNvPr id="37056" name="Freeform 481"/>
                  <p:cNvSpPr>
                    <a:spLocks/>
                  </p:cNvSpPr>
                  <p:nvPr/>
                </p:nvSpPr>
                <p:spPr bwMode="gray">
                  <a:xfrm>
                    <a:off x="492" y="1872"/>
                    <a:ext cx="48" cy="56"/>
                  </a:xfrm>
                  <a:custGeom>
                    <a:avLst/>
                    <a:gdLst>
                      <a:gd name="T0" fmla="*/ 48 w 48"/>
                      <a:gd name="T1" fmla="*/ 32 h 56"/>
                      <a:gd name="T2" fmla="*/ 40 w 48"/>
                      <a:gd name="T3" fmla="*/ 48 h 56"/>
                      <a:gd name="T4" fmla="*/ 24 w 48"/>
                      <a:gd name="T5" fmla="*/ 56 h 56"/>
                      <a:gd name="T6" fmla="*/ 24 w 48"/>
                      <a:gd name="T7" fmla="*/ 56 h 56"/>
                      <a:gd name="T8" fmla="*/ 8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8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8" y="48"/>
                        </a:lnTo>
                        <a:lnTo>
                          <a:pt x="0" y="24"/>
                        </a:lnTo>
                        <a:lnTo>
                          <a:pt x="8" y="8"/>
                        </a:lnTo>
                        <a:lnTo>
                          <a:pt x="24" y="0"/>
                        </a:lnTo>
                        <a:lnTo>
                          <a:pt x="48"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57" name="Freeform 482"/>
                  <p:cNvSpPr>
                    <a:spLocks/>
                  </p:cNvSpPr>
                  <p:nvPr/>
                </p:nvSpPr>
                <p:spPr bwMode="gray">
                  <a:xfrm>
                    <a:off x="652" y="1928"/>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16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16"/>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58" name="Freeform 483"/>
                  <p:cNvSpPr>
                    <a:spLocks/>
                  </p:cNvSpPr>
                  <p:nvPr/>
                </p:nvSpPr>
                <p:spPr bwMode="gray">
                  <a:xfrm>
                    <a:off x="820" y="1888"/>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59" name="Freeform 484"/>
                  <p:cNvSpPr>
                    <a:spLocks/>
                  </p:cNvSpPr>
                  <p:nvPr/>
                </p:nvSpPr>
                <p:spPr bwMode="gray">
                  <a:xfrm>
                    <a:off x="412" y="1888"/>
                    <a:ext cx="48" cy="48"/>
                  </a:xfrm>
                  <a:custGeom>
                    <a:avLst/>
                    <a:gdLst>
                      <a:gd name="T0" fmla="*/ 48 w 48"/>
                      <a:gd name="T1" fmla="*/ 24 h 48"/>
                      <a:gd name="T2" fmla="*/ 40 w 48"/>
                      <a:gd name="T3" fmla="*/ 40 h 48"/>
                      <a:gd name="T4" fmla="*/ 16 w 48"/>
                      <a:gd name="T5" fmla="*/ 48 h 48"/>
                      <a:gd name="T6" fmla="*/ 16 w 48"/>
                      <a:gd name="T7" fmla="*/ 48 h 48"/>
                      <a:gd name="T8" fmla="*/ 0 w 48"/>
                      <a:gd name="T9" fmla="*/ 40 h 48"/>
                      <a:gd name="T10" fmla="*/ 0 w 48"/>
                      <a:gd name="T11" fmla="*/ 24 h 48"/>
                      <a:gd name="T12" fmla="*/ 0 w 48"/>
                      <a:gd name="T13" fmla="*/ 24 h 48"/>
                      <a:gd name="T14" fmla="*/ 8 w 48"/>
                      <a:gd name="T15" fmla="*/ 0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16" y="48"/>
                        </a:lnTo>
                        <a:lnTo>
                          <a:pt x="0" y="40"/>
                        </a:lnTo>
                        <a:lnTo>
                          <a:pt x="0" y="24"/>
                        </a:lnTo>
                        <a:lnTo>
                          <a:pt x="8" y="0"/>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60" name="Freeform 485"/>
                  <p:cNvSpPr>
                    <a:spLocks/>
                  </p:cNvSpPr>
                  <p:nvPr/>
                </p:nvSpPr>
                <p:spPr bwMode="gray">
                  <a:xfrm>
                    <a:off x="572" y="1912"/>
                    <a:ext cx="48" cy="48"/>
                  </a:xfrm>
                  <a:custGeom>
                    <a:avLst/>
                    <a:gdLst>
                      <a:gd name="T0" fmla="*/ 48 w 48"/>
                      <a:gd name="T1" fmla="*/ 24 h 48"/>
                      <a:gd name="T2" fmla="*/ 40 w 48"/>
                      <a:gd name="T3" fmla="*/ 48 h 48"/>
                      <a:gd name="T4" fmla="*/ 24 w 48"/>
                      <a:gd name="T5" fmla="*/ 48 h 48"/>
                      <a:gd name="T6" fmla="*/ 24 w 48"/>
                      <a:gd name="T7" fmla="*/ 48 h 48"/>
                      <a:gd name="T8" fmla="*/ 0 w 48"/>
                      <a:gd name="T9" fmla="*/ 40 h 48"/>
                      <a:gd name="T10" fmla="*/ 0 w 48"/>
                      <a:gd name="T11" fmla="*/ 24 h 48"/>
                      <a:gd name="T12" fmla="*/ 0 w 48"/>
                      <a:gd name="T13" fmla="*/ 24 h 48"/>
                      <a:gd name="T14" fmla="*/ 8 w 48"/>
                      <a:gd name="T15" fmla="*/ 8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0" y="40"/>
                        </a:lnTo>
                        <a:lnTo>
                          <a:pt x="0" y="24"/>
                        </a:lnTo>
                        <a:lnTo>
                          <a:pt x="8" y="8"/>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61" name="Freeform 486"/>
                  <p:cNvSpPr>
                    <a:spLocks/>
                  </p:cNvSpPr>
                  <p:nvPr/>
                </p:nvSpPr>
                <p:spPr bwMode="gray">
                  <a:xfrm>
                    <a:off x="324" y="1912"/>
                    <a:ext cx="48" cy="48"/>
                  </a:xfrm>
                  <a:custGeom>
                    <a:avLst/>
                    <a:gdLst>
                      <a:gd name="T0" fmla="*/ 48 w 48"/>
                      <a:gd name="T1" fmla="*/ 24 h 48"/>
                      <a:gd name="T2" fmla="*/ 40 w 48"/>
                      <a:gd name="T3" fmla="*/ 40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0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24" y="48"/>
                        </a:lnTo>
                        <a:lnTo>
                          <a:pt x="8" y="40"/>
                        </a:lnTo>
                        <a:lnTo>
                          <a:pt x="0" y="24"/>
                        </a:lnTo>
                        <a:lnTo>
                          <a:pt x="8" y="0"/>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62" name="Freeform 487"/>
                  <p:cNvSpPr>
                    <a:spLocks/>
                  </p:cNvSpPr>
                  <p:nvPr/>
                </p:nvSpPr>
                <p:spPr bwMode="gray">
                  <a:xfrm>
                    <a:off x="732" y="1920"/>
                    <a:ext cx="48" cy="48"/>
                  </a:xfrm>
                  <a:custGeom>
                    <a:avLst/>
                    <a:gdLst>
                      <a:gd name="T0" fmla="*/ 48 w 48"/>
                      <a:gd name="T1" fmla="*/ 24 h 48"/>
                      <a:gd name="T2" fmla="*/ 40 w 48"/>
                      <a:gd name="T3" fmla="*/ 48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8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8" y="40"/>
                        </a:lnTo>
                        <a:lnTo>
                          <a:pt x="0" y="24"/>
                        </a:lnTo>
                        <a:lnTo>
                          <a:pt x="8" y="8"/>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grpSp>
            <p:nvGrpSpPr>
              <p:cNvPr id="37110" name="Group 488"/>
              <p:cNvGrpSpPr>
                <a:grpSpLocks/>
              </p:cNvGrpSpPr>
              <p:nvPr/>
            </p:nvGrpSpPr>
            <p:grpSpPr bwMode="auto">
              <a:xfrm>
                <a:off x="5039" y="1939"/>
                <a:ext cx="210" cy="240"/>
                <a:chOff x="5516" y="2080"/>
                <a:chExt cx="210" cy="240"/>
              </a:xfrm>
            </p:grpSpPr>
            <p:sp>
              <p:nvSpPr>
                <p:cNvPr id="37049" name="Freeform 489"/>
                <p:cNvSpPr>
                  <a:spLocks/>
                </p:cNvSpPr>
                <p:nvPr/>
              </p:nvSpPr>
              <p:spPr bwMode="gray">
                <a:xfrm>
                  <a:off x="5517" y="2113"/>
                  <a:ext cx="201" cy="197"/>
                </a:xfrm>
                <a:custGeom>
                  <a:avLst/>
                  <a:gdLst>
                    <a:gd name="T0" fmla="*/ 0 w 201"/>
                    <a:gd name="T1" fmla="*/ 197 h 197"/>
                    <a:gd name="T2" fmla="*/ 76 w 201"/>
                    <a:gd name="T3" fmla="*/ 143 h 197"/>
                    <a:gd name="T4" fmla="*/ 123 w 201"/>
                    <a:gd name="T5" fmla="*/ 91 h 197"/>
                    <a:gd name="T6" fmla="*/ 201 w 201"/>
                    <a:gd name="T7" fmla="*/ 0 h 197"/>
                    <a:gd name="T8" fmla="*/ 0 60000 65536"/>
                    <a:gd name="T9" fmla="*/ 0 60000 65536"/>
                    <a:gd name="T10" fmla="*/ 0 60000 65536"/>
                    <a:gd name="T11" fmla="*/ 0 60000 65536"/>
                    <a:gd name="T12" fmla="*/ 0 w 201"/>
                    <a:gd name="T13" fmla="*/ 0 h 197"/>
                    <a:gd name="T14" fmla="*/ 201 w 201"/>
                    <a:gd name="T15" fmla="*/ 197 h 197"/>
                  </a:gdLst>
                  <a:ahLst/>
                  <a:cxnLst>
                    <a:cxn ang="T8">
                      <a:pos x="T0" y="T1"/>
                    </a:cxn>
                    <a:cxn ang="T9">
                      <a:pos x="T2" y="T3"/>
                    </a:cxn>
                    <a:cxn ang="T10">
                      <a:pos x="T4" y="T5"/>
                    </a:cxn>
                    <a:cxn ang="T11">
                      <a:pos x="T6" y="T7"/>
                    </a:cxn>
                  </a:cxnLst>
                  <a:rect l="T12" t="T13" r="T14" b="T15"/>
                  <a:pathLst>
                    <a:path w="201" h="197">
                      <a:moveTo>
                        <a:pt x="0" y="197"/>
                      </a:moveTo>
                      <a:cubicBezTo>
                        <a:pt x="12" y="188"/>
                        <a:pt x="56" y="161"/>
                        <a:pt x="76" y="143"/>
                      </a:cubicBezTo>
                      <a:cubicBezTo>
                        <a:pt x="97" y="126"/>
                        <a:pt x="102" y="115"/>
                        <a:pt x="123" y="91"/>
                      </a:cubicBezTo>
                      <a:cubicBezTo>
                        <a:pt x="143" y="67"/>
                        <a:pt x="189" y="15"/>
                        <a:pt x="201" y="0"/>
                      </a:cubicBezTo>
                    </a:path>
                  </a:pathLst>
                </a:custGeom>
                <a:noFill/>
                <a:ln w="38100">
                  <a:solidFill>
                    <a:schemeClr val="tx1"/>
                  </a:solidFill>
                  <a:round/>
                  <a:headEnd/>
                  <a:tailEnd/>
                </a:ln>
              </p:spPr>
              <p:txBody>
                <a:bodyPr wrap="none" anchor="ct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50" name="Freeform 490"/>
                <p:cNvSpPr>
                  <a:spLocks/>
                </p:cNvSpPr>
                <p:nvPr/>
              </p:nvSpPr>
              <p:spPr bwMode="gray">
                <a:xfrm rot="-2682521">
                  <a:off x="5587" y="2226"/>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16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16"/>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51" name="Freeform 491"/>
                <p:cNvSpPr>
                  <a:spLocks/>
                </p:cNvSpPr>
                <p:nvPr/>
              </p:nvSpPr>
              <p:spPr bwMode="gray">
                <a:xfrm rot="-2682521">
                  <a:off x="5678" y="2080"/>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52" name="Freeform 492"/>
                <p:cNvSpPr>
                  <a:spLocks/>
                </p:cNvSpPr>
                <p:nvPr/>
              </p:nvSpPr>
              <p:spPr bwMode="gray">
                <a:xfrm rot="-2682521">
                  <a:off x="5516" y="2272"/>
                  <a:ext cx="48" cy="48"/>
                </a:xfrm>
                <a:custGeom>
                  <a:avLst/>
                  <a:gdLst>
                    <a:gd name="T0" fmla="*/ 48 w 48"/>
                    <a:gd name="T1" fmla="*/ 24 h 48"/>
                    <a:gd name="T2" fmla="*/ 40 w 48"/>
                    <a:gd name="T3" fmla="*/ 48 h 48"/>
                    <a:gd name="T4" fmla="*/ 24 w 48"/>
                    <a:gd name="T5" fmla="*/ 48 h 48"/>
                    <a:gd name="T6" fmla="*/ 24 w 48"/>
                    <a:gd name="T7" fmla="*/ 48 h 48"/>
                    <a:gd name="T8" fmla="*/ 0 w 48"/>
                    <a:gd name="T9" fmla="*/ 40 h 48"/>
                    <a:gd name="T10" fmla="*/ 0 w 48"/>
                    <a:gd name="T11" fmla="*/ 24 h 48"/>
                    <a:gd name="T12" fmla="*/ 0 w 48"/>
                    <a:gd name="T13" fmla="*/ 24 h 48"/>
                    <a:gd name="T14" fmla="*/ 8 w 48"/>
                    <a:gd name="T15" fmla="*/ 8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0" y="40"/>
                      </a:lnTo>
                      <a:lnTo>
                        <a:pt x="0" y="24"/>
                      </a:lnTo>
                      <a:lnTo>
                        <a:pt x="8" y="8"/>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53" name="Freeform 493"/>
                <p:cNvSpPr>
                  <a:spLocks/>
                </p:cNvSpPr>
                <p:nvPr/>
              </p:nvSpPr>
              <p:spPr bwMode="gray">
                <a:xfrm rot="-2682521">
                  <a:off x="5635" y="2165"/>
                  <a:ext cx="48" cy="48"/>
                </a:xfrm>
                <a:custGeom>
                  <a:avLst/>
                  <a:gdLst>
                    <a:gd name="T0" fmla="*/ 48 w 48"/>
                    <a:gd name="T1" fmla="*/ 24 h 48"/>
                    <a:gd name="T2" fmla="*/ 40 w 48"/>
                    <a:gd name="T3" fmla="*/ 48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8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8" y="40"/>
                      </a:lnTo>
                      <a:lnTo>
                        <a:pt x="0" y="24"/>
                      </a:lnTo>
                      <a:lnTo>
                        <a:pt x="8" y="8"/>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grpSp>
      <p:sp>
        <p:nvSpPr>
          <p:cNvPr id="1223150" name="AutoShape 494"/>
          <p:cNvSpPr>
            <a:spLocks noChangeArrowheads="1"/>
          </p:cNvSpPr>
          <p:nvPr/>
        </p:nvSpPr>
        <p:spPr bwMode="auto">
          <a:xfrm>
            <a:off x="9067801" y="3788649"/>
            <a:ext cx="271463" cy="255587"/>
          </a:xfrm>
          <a:prstGeom prst="triangle">
            <a:avLst>
              <a:gd name="adj" fmla="val 50000"/>
            </a:avLst>
          </a:prstGeom>
          <a:solidFill>
            <a:srgbClr val="FF0000"/>
          </a:solidFill>
          <a:ln w="19050">
            <a:solidFill>
              <a:schemeClr val="tx1"/>
            </a:solidFill>
            <a:miter lim="800000"/>
            <a:headEnd/>
            <a:tailEnd/>
          </a:ln>
        </p:spPr>
        <p:txBody>
          <a:bodyPr wrap="none" anchor="ct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nvGrpSpPr>
          <p:cNvPr id="37118" name="Group 495"/>
          <p:cNvGrpSpPr>
            <a:grpSpLocks/>
          </p:cNvGrpSpPr>
          <p:nvPr/>
        </p:nvGrpSpPr>
        <p:grpSpPr bwMode="auto">
          <a:xfrm>
            <a:off x="8570920" y="4082336"/>
            <a:ext cx="1514476" cy="1824038"/>
            <a:chOff x="4439" y="2232"/>
            <a:chExt cx="954" cy="1149"/>
          </a:xfrm>
        </p:grpSpPr>
        <p:sp>
          <p:nvSpPr>
            <p:cNvPr id="36935" name="Text Box 496"/>
            <p:cNvSpPr txBox="1">
              <a:spLocks noChangeArrowheads="1"/>
            </p:cNvSpPr>
            <p:nvPr/>
          </p:nvSpPr>
          <p:spPr bwMode="auto">
            <a:xfrm>
              <a:off x="4542" y="3148"/>
              <a:ext cx="851" cy="233"/>
            </a:xfrm>
            <a:prstGeom prst="rect">
              <a:avLst/>
            </a:prstGeom>
            <a:noFill/>
            <a:ln w="19050">
              <a:noFill/>
              <a:miter lim="800000"/>
              <a:headEnd/>
              <a:tailEnd/>
            </a:ln>
          </p:spPr>
          <p:txBody>
            <a:bodyPr wrap="none" anchor="ctr">
              <a:prstTxWarp prst="textNoShape">
                <a:avLst/>
              </a:prstTxWarp>
              <a:spAutoFit/>
            </a:bodyPr>
            <a:lstStyle/>
            <a:p>
              <a:r>
                <a:rPr lang="tr-TR" dirty="0">
                  <a:solidFill>
                    <a:srgbClr val="000000"/>
                  </a:solidFill>
                  <a:latin typeface="Arial"/>
                  <a:ea typeface="ＭＳ Ｐゴシック" charset="-128"/>
                  <a:cs typeface="ＭＳ Ｐゴシック" charset="-128"/>
                </a:rPr>
                <a:t>Düzenleme</a:t>
              </a:r>
              <a:endParaRPr lang="en-US" dirty="0">
                <a:solidFill>
                  <a:srgbClr val="000000"/>
                </a:solidFill>
                <a:latin typeface="Arial"/>
                <a:ea typeface="ＭＳ Ｐゴシック" charset="-128"/>
                <a:cs typeface="ＭＳ Ｐゴシック" charset="-128"/>
              </a:endParaRPr>
            </a:p>
          </p:txBody>
        </p:sp>
        <p:grpSp>
          <p:nvGrpSpPr>
            <p:cNvPr id="37120" name="Group 497"/>
            <p:cNvGrpSpPr>
              <a:grpSpLocks/>
            </p:cNvGrpSpPr>
            <p:nvPr/>
          </p:nvGrpSpPr>
          <p:grpSpPr bwMode="auto">
            <a:xfrm>
              <a:off x="4439" y="2232"/>
              <a:ext cx="862" cy="811"/>
              <a:chOff x="4439" y="2232"/>
              <a:chExt cx="862" cy="811"/>
            </a:xfrm>
          </p:grpSpPr>
          <p:grpSp>
            <p:nvGrpSpPr>
              <p:cNvPr id="37155" name="Group 498"/>
              <p:cNvGrpSpPr>
                <a:grpSpLocks/>
              </p:cNvGrpSpPr>
              <p:nvPr/>
            </p:nvGrpSpPr>
            <p:grpSpPr bwMode="auto">
              <a:xfrm>
                <a:off x="4439" y="2549"/>
                <a:ext cx="274" cy="138"/>
                <a:chOff x="1536" y="3120"/>
                <a:chExt cx="274" cy="138"/>
              </a:xfrm>
            </p:grpSpPr>
            <p:grpSp>
              <p:nvGrpSpPr>
                <p:cNvPr id="37156" name="Group 499"/>
                <p:cNvGrpSpPr>
                  <a:grpSpLocks/>
                </p:cNvGrpSpPr>
                <p:nvPr/>
              </p:nvGrpSpPr>
              <p:grpSpPr bwMode="auto">
                <a:xfrm rot="625620">
                  <a:off x="1536" y="3120"/>
                  <a:ext cx="274" cy="138"/>
                  <a:chOff x="1550" y="3072"/>
                  <a:chExt cx="274" cy="138"/>
                </a:xfrm>
              </p:grpSpPr>
              <p:sp>
                <p:nvSpPr>
                  <p:cNvPr id="37041" name="Freeform 500"/>
                  <p:cNvSpPr>
                    <a:spLocks/>
                  </p:cNvSpPr>
                  <p:nvPr/>
                </p:nvSpPr>
                <p:spPr bwMode="auto">
                  <a:xfrm>
                    <a:off x="1632" y="3120"/>
                    <a:ext cx="137" cy="25"/>
                  </a:xfrm>
                  <a:custGeom>
                    <a:avLst/>
                    <a:gdLst>
                      <a:gd name="T0" fmla="*/ 137 w 137"/>
                      <a:gd name="T1" fmla="*/ 0 h 25"/>
                      <a:gd name="T2" fmla="*/ 0 w 137"/>
                      <a:gd name="T3" fmla="*/ 25 h 25"/>
                      <a:gd name="T4" fmla="*/ 0 60000 65536"/>
                      <a:gd name="T5" fmla="*/ 0 60000 65536"/>
                      <a:gd name="T6" fmla="*/ 0 w 137"/>
                      <a:gd name="T7" fmla="*/ 0 h 25"/>
                      <a:gd name="T8" fmla="*/ 137 w 137"/>
                      <a:gd name="T9" fmla="*/ 25 h 25"/>
                    </a:gdLst>
                    <a:ahLst/>
                    <a:cxnLst>
                      <a:cxn ang="T4">
                        <a:pos x="T0" y="T1"/>
                      </a:cxn>
                      <a:cxn ang="T5">
                        <a:pos x="T2" y="T3"/>
                      </a:cxn>
                    </a:cxnLst>
                    <a:rect l="T6" t="T7" r="T8" b="T9"/>
                    <a:pathLst>
                      <a:path w="137" h="25">
                        <a:moveTo>
                          <a:pt x="137" y="0"/>
                        </a:moveTo>
                        <a:cubicBezTo>
                          <a:pt x="87" y="7"/>
                          <a:pt x="22" y="20"/>
                          <a:pt x="0" y="25"/>
                        </a:cubicBezTo>
                      </a:path>
                    </a:pathLst>
                  </a:custGeom>
                  <a:noFill/>
                  <a:ln w="38100">
                    <a:solidFill>
                      <a:schemeClr val="tx1"/>
                    </a:solidFill>
                    <a:round/>
                    <a:headEnd/>
                    <a:tailEnd/>
                  </a:ln>
                </p:spPr>
                <p:txBody>
                  <a:bodyPr wrap="none" anchor="ct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42" name="Freeform 501"/>
                  <p:cNvSpPr>
                    <a:spLocks/>
                  </p:cNvSpPr>
                  <p:nvPr/>
                </p:nvSpPr>
                <p:spPr bwMode="auto">
                  <a:xfrm rot="20238998" flipH="1">
                    <a:off x="1550" y="3114"/>
                    <a:ext cx="96" cy="96"/>
                  </a:xfrm>
                  <a:custGeom>
                    <a:avLst/>
                    <a:gdLst>
                      <a:gd name="T0" fmla="*/ 1610612736 w 48"/>
                      <a:gd name="T1" fmla="*/ 805306368 h 48"/>
                      <a:gd name="T2" fmla="*/ 1342177280 w 48"/>
                      <a:gd name="T3" fmla="*/ 1342177280 h 48"/>
                      <a:gd name="T4" fmla="*/ 536870912 w 48"/>
                      <a:gd name="T5" fmla="*/ 1610612736 h 48"/>
                      <a:gd name="T6" fmla="*/ 536870912 w 48"/>
                      <a:gd name="T7" fmla="*/ 1610612736 h 48"/>
                      <a:gd name="T8" fmla="*/ 0 w 48"/>
                      <a:gd name="T9" fmla="*/ 1342177280 h 48"/>
                      <a:gd name="T10" fmla="*/ 0 w 48"/>
                      <a:gd name="T11" fmla="*/ 805306368 h 48"/>
                      <a:gd name="T12" fmla="*/ 0 w 48"/>
                      <a:gd name="T13" fmla="*/ 805306368 h 48"/>
                      <a:gd name="T14" fmla="*/ 268435456 w 48"/>
                      <a:gd name="T15" fmla="*/ 0 h 48"/>
                      <a:gd name="T16" fmla="*/ 805306368 w 48"/>
                      <a:gd name="T17" fmla="*/ 0 h 48"/>
                      <a:gd name="T18" fmla="*/ 805306368 w 48"/>
                      <a:gd name="T19" fmla="*/ 0 h 48"/>
                      <a:gd name="T20" fmla="*/ 1342177280 w 48"/>
                      <a:gd name="T21" fmla="*/ 268435456 h 48"/>
                      <a:gd name="T22" fmla="*/ 1610612736 w 48"/>
                      <a:gd name="T23" fmla="*/ 80530636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16" y="48"/>
                        </a:lnTo>
                        <a:lnTo>
                          <a:pt x="0" y="40"/>
                        </a:lnTo>
                        <a:lnTo>
                          <a:pt x="0" y="24"/>
                        </a:lnTo>
                        <a:lnTo>
                          <a:pt x="8" y="0"/>
                        </a:lnTo>
                        <a:lnTo>
                          <a:pt x="24" y="0"/>
                        </a:lnTo>
                        <a:lnTo>
                          <a:pt x="40" y="8"/>
                        </a:lnTo>
                        <a:lnTo>
                          <a:pt x="48" y="24"/>
                        </a:lnTo>
                        <a:close/>
                      </a:path>
                    </a:pathLst>
                  </a:custGeom>
                  <a:solidFill>
                    <a:srgbClr val="33CC33"/>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43" name="Freeform 502"/>
                  <p:cNvSpPr>
                    <a:spLocks/>
                  </p:cNvSpPr>
                  <p:nvPr/>
                </p:nvSpPr>
                <p:spPr bwMode="auto">
                  <a:xfrm rot="20238998" flipH="1">
                    <a:off x="1728" y="3072"/>
                    <a:ext cx="96" cy="96"/>
                  </a:xfrm>
                  <a:custGeom>
                    <a:avLst/>
                    <a:gdLst>
                      <a:gd name="T0" fmla="*/ 1610612736 w 48"/>
                      <a:gd name="T1" fmla="*/ 805306368 h 48"/>
                      <a:gd name="T2" fmla="*/ 1342177280 w 48"/>
                      <a:gd name="T3" fmla="*/ 1342177280 h 48"/>
                      <a:gd name="T4" fmla="*/ 805306368 w 48"/>
                      <a:gd name="T5" fmla="*/ 1610612736 h 48"/>
                      <a:gd name="T6" fmla="*/ 805306368 w 48"/>
                      <a:gd name="T7" fmla="*/ 1610612736 h 48"/>
                      <a:gd name="T8" fmla="*/ 268435456 w 48"/>
                      <a:gd name="T9" fmla="*/ 1342177280 h 48"/>
                      <a:gd name="T10" fmla="*/ 0 w 48"/>
                      <a:gd name="T11" fmla="*/ 805306368 h 48"/>
                      <a:gd name="T12" fmla="*/ 0 w 48"/>
                      <a:gd name="T13" fmla="*/ 805306368 h 48"/>
                      <a:gd name="T14" fmla="*/ 268435456 w 48"/>
                      <a:gd name="T15" fmla="*/ 0 h 48"/>
                      <a:gd name="T16" fmla="*/ 1073741824 w 48"/>
                      <a:gd name="T17" fmla="*/ 0 h 48"/>
                      <a:gd name="T18" fmla="*/ 1073741824 w 48"/>
                      <a:gd name="T19" fmla="*/ 0 h 48"/>
                      <a:gd name="T20" fmla="*/ 1610612736 w 48"/>
                      <a:gd name="T21" fmla="*/ 268435456 h 48"/>
                      <a:gd name="T22" fmla="*/ 1610612736 w 48"/>
                      <a:gd name="T23" fmla="*/ 80530636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24" y="48"/>
                        </a:lnTo>
                        <a:lnTo>
                          <a:pt x="8" y="40"/>
                        </a:lnTo>
                        <a:lnTo>
                          <a:pt x="0" y="24"/>
                        </a:lnTo>
                        <a:lnTo>
                          <a:pt x="8" y="0"/>
                        </a:lnTo>
                        <a:lnTo>
                          <a:pt x="32" y="0"/>
                        </a:lnTo>
                        <a:lnTo>
                          <a:pt x="48" y="8"/>
                        </a:lnTo>
                        <a:lnTo>
                          <a:pt x="48" y="24"/>
                        </a:lnTo>
                        <a:close/>
                      </a:path>
                    </a:pathLst>
                  </a:custGeom>
                  <a:solidFill>
                    <a:srgbClr val="33CC33"/>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sp>
              <p:nvSpPr>
                <p:cNvPr id="37040" name="Freeform 503"/>
                <p:cNvSpPr>
                  <a:spLocks/>
                </p:cNvSpPr>
                <p:nvPr/>
              </p:nvSpPr>
              <p:spPr bwMode="auto">
                <a:xfrm rot="20238998" flipH="1">
                  <a:off x="1646" y="3150"/>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8"/>
                      </a:lnTo>
                      <a:lnTo>
                        <a:pt x="48" y="32"/>
                      </a:lnTo>
                      <a:close/>
                    </a:path>
                  </a:pathLst>
                </a:custGeom>
                <a:solidFill>
                  <a:srgbClr val="33CC33"/>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nvGrpSpPr>
              <p:cNvPr id="37157" name="Group 504"/>
              <p:cNvGrpSpPr>
                <a:grpSpLocks/>
              </p:cNvGrpSpPr>
              <p:nvPr/>
            </p:nvGrpSpPr>
            <p:grpSpPr bwMode="auto">
              <a:xfrm>
                <a:off x="4830" y="2736"/>
                <a:ext cx="274" cy="138"/>
                <a:chOff x="1536" y="3120"/>
                <a:chExt cx="274" cy="138"/>
              </a:xfrm>
            </p:grpSpPr>
            <p:grpSp>
              <p:nvGrpSpPr>
                <p:cNvPr id="37159" name="Group 505"/>
                <p:cNvGrpSpPr>
                  <a:grpSpLocks/>
                </p:cNvGrpSpPr>
                <p:nvPr/>
              </p:nvGrpSpPr>
              <p:grpSpPr bwMode="auto">
                <a:xfrm rot="625620">
                  <a:off x="1536" y="3120"/>
                  <a:ext cx="274" cy="138"/>
                  <a:chOff x="1550" y="3072"/>
                  <a:chExt cx="274" cy="138"/>
                </a:xfrm>
              </p:grpSpPr>
              <p:sp>
                <p:nvSpPr>
                  <p:cNvPr id="37036" name="Freeform 506"/>
                  <p:cNvSpPr>
                    <a:spLocks/>
                  </p:cNvSpPr>
                  <p:nvPr/>
                </p:nvSpPr>
                <p:spPr bwMode="auto">
                  <a:xfrm>
                    <a:off x="1632" y="3120"/>
                    <a:ext cx="137" cy="25"/>
                  </a:xfrm>
                  <a:custGeom>
                    <a:avLst/>
                    <a:gdLst>
                      <a:gd name="T0" fmla="*/ 137 w 137"/>
                      <a:gd name="T1" fmla="*/ 0 h 25"/>
                      <a:gd name="T2" fmla="*/ 0 w 137"/>
                      <a:gd name="T3" fmla="*/ 25 h 25"/>
                      <a:gd name="T4" fmla="*/ 0 60000 65536"/>
                      <a:gd name="T5" fmla="*/ 0 60000 65536"/>
                      <a:gd name="T6" fmla="*/ 0 w 137"/>
                      <a:gd name="T7" fmla="*/ 0 h 25"/>
                      <a:gd name="T8" fmla="*/ 137 w 137"/>
                      <a:gd name="T9" fmla="*/ 25 h 25"/>
                    </a:gdLst>
                    <a:ahLst/>
                    <a:cxnLst>
                      <a:cxn ang="T4">
                        <a:pos x="T0" y="T1"/>
                      </a:cxn>
                      <a:cxn ang="T5">
                        <a:pos x="T2" y="T3"/>
                      </a:cxn>
                    </a:cxnLst>
                    <a:rect l="T6" t="T7" r="T8" b="T9"/>
                    <a:pathLst>
                      <a:path w="137" h="25">
                        <a:moveTo>
                          <a:pt x="137" y="0"/>
                        </a:moveTo>
                        <a:cubicBezTo>
                          <a:pt x="87" y="7"/>
                          <a:pt x="22" y="20"/>
                          <a:pt x="0" y="25"/>
                        </a:cubicBezTo>
                      </a:path>
                    </a:pathLst>
                  </a:custGeom>
                  <a:noFill/>
                  <a:ln w="38100">
                    <a:solidFill>
                      <a:schemeClr val="tx1"/>
                    </a:solidFill>
                    <a:round/>
                    <a:headEnd/>
                    <a:tailEnd/>
                  </a:ln>
                </p:spPr>
                <p:txBody>
                  <a:bodyPr wrap="none" anchor="ct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37" name="Freeform 507"/>
                  <p:cNvSpPr>
                    <a:spLocks/>
                  </p:cNvSpPr>
                  <p:nvPr/>
                </p:nvSpPr>
                <p:spPr bwMode="auto">
                  <a:xfrm rot="20238998" flipH="1">
                    <a:off x="1550" y="3114"/>
                    <a:ext cx="96" cy="96"/>
                  </a:xfrm>
                  <a:custGeom>
                    <a:avLst/>
                    <a:gdLst>
                      <a:gd name="T0" fmla="*/ 1610612736 w 48"/>
                      <a:gd name="T1" fmla="*/ 805306368 h 48"/>
                      <a:gd name="T2" fmla="*/ 1342177280 w 48"/>
                      <a:gd name="T3" fmla="*/ 1342177280 h 48"/>
                      <a:gd name="T4" fmla="*/ 536870912 w 48"/>
                      <a:gd name="T5" fmla="*/ 1610612736 h 48"/>
                      <a:gd name="T6" fmla="*/ 536870912 w 48"/>
                      <a:gd name="T7" fmla="*/ 1610612736 h 48"/>
                      <a:gd name="T8" fmla="*/ 0 w 48"/>
                      <a:gd name="T9" fmla="*/ 1342177280 h 48"/>
                      <a:gd name="T10" fmla="*/ 0 w 48"/>
                      <a:gd name="T11" fmla="*/ 805306368 h 48"/>
                      <a:gd name="T12" fmla="*/ 0 w 48"/>
                      <a:gd name="T13" fmla="*/ 805306368 h 48"/>
                      <a:gd name="T14" fmla="*/ 268435456 w 48"/>
                      <a:gd name="T15" fmla="*/ 0 h 48"/>
                      <a:gd name="T16" fmla="*/ 805306368 w 48"/>
                      <a:gd name="T17" fmla="*/ 0 h 48"/>
                      <a:gd name="T18" fmla="*/ 805306368 w 48"/>
                      <a:gd name="T19" fmla="*/ 0 h 48"/>
                      <a:gd name="T20" fmla="*/ 1342177280 w 48"/>
                      <a:gd name="T21" fmla="*/ 268435456 h 48"/>
                      <a:gd name="T22" fmla="*/ 1610612736 w 48"/>
                      <a:gd name="T23" fmla="*/ 80530636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16" y="48"/>
                        </a:lnTo>
                        <a:lnTo>
                          <a:pt x="0" y="40"/>
                        </a:lnTo>
                        <a:lnTo>
                          <a:pt x="0" y="24"/>
                        </a:lnTo>
                        <a:lnTo>
                          <a:pt x="8" y="0"/>
                        </a:lnTo>
                        <a:lnTo>
                          <a:pt x="24" y="0"/>
                        </a:lnTo>
                        <a:lnTo>
                          <a:pt x="40" y="8"/>
                        </a:lnTo>
                        <a:lnTo>
                          <a:pt x="48" y="24"/>
                        </a:lnTo>
                        <a:close/>
                      </a:path>
                    </a:pathLst>
                  </a:custGeom>
                  <a:solidFill>
                    <a:srgbClr val="33CC33"/>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38" name="Freeform 508"/>
                  <p:cNvSpPr>
                    <a:spLocks/>
                  </p:cNvSpPr>
                  <p:nvPr/>
                </p:nvSpPr>
                <p:spPr bwMode="auto">
                  <a:xfrm rot="20238998" flipH="1">
                    <a:off x="1728" y="3072"/>
                    <a:ext cx="96" cy="96"/>
                  </a:xfrm>
                  <a:custGeom>
                    <a:avLst/>
                    <a:gdLst>
                      <a:gd name="T0" fmla="*/ 1610612736 w 48"/>
                      <a:gd name="T1" fmla="*/ 805306368 h 48"/>
                      <a:gd name="T2" fmla="*/ 1342177280 w 48"/>
                      <a:gd name="T3" fmla="*/ 1342177280 h 48"/>
                      <a:gd name="T4" fmla="*/ 805306368 w 48"/>
                      <a:gd name="T5" fmla="*/ 1610612736 h 48"/>
                      <a:gd name="T6" fmla="*/ 805306368 w 48"/>
                      <a:gd name="T7" fmla="*/ 1610612736 h 48"/>
                      <a:gd name="T8" fmla="*/ 268435456 w 48"/>
                      <a:gd name="T9" fmla="*/ 1342177280 h 48"/>
                      <a:gd name="T10" fmla="*/ 0 w 48"/>
                      <a:gd name="T11" fmla="*/ 805306368 h 48"/>
                      <a:gd name="T12" fmla="*/ 0 w 48"/>
                      <a:gd name="T13" fmla="*/ 805306368 h 48"/>
                      <a:gd name="T14" fmla="*/ 268435456 w 48"/>
                      <a:gd name="T15" fmla="*/ 0 h 48"/>
                      <a:gd name="T16" fmla="*/ 1073741824 w 48"/>
                      <a:gd name="T17" fmla="*/ 0 h 48"/>
                      <a:gd name="T18" fmla="*/ 1073741824 w 48"/>
                      <a:gd name="T19" fmla="*/ 0 h 48"/>
                      <a:gd name="T20" fmla="*/ 1610612736 w 48"/>
                      <a:gd name="T21" fmla="*/ 268435456 h 48"/>
                      <a:gd name="T22" fmla="*/ 1610612736 w 48"/>
                      <a:gd name="T23" fmla="*/ 80530636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24" y="48"/>
                        </a:lnTo>
                        <a:lnTo>
                          <a:pt x="8" y="40"/>
                        </a:lnTo>
                        <a:lnTo>
                          <a:pt x="0" y="24"/>
                        </a:lnTo>
                        <a:lnTo>
                          <a:pt x="8" y="0"/>
                        </a:lnTo>
                        <a:lnTo>
                          <a:pt x="32" y="0"/>
                        </a:lnTo>
                        <a:lnTo>
                          <a:pt x="48" y="8"/>
                        </a:lnTo>
                        <a:lnTo>
                          <a:pt x="48" y="24"/>
                        </a:lnTo>
                        <a:close/>
                      </a:path>
                    </a:pathLst>
                  </a:custGeom>
                  <a:solidFill>
                    <a:srgbClr val="33CC33"/>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sp>
              <p:nvSpPr>
                <p:cNvPr id="37035" name="Freeform 509"/>
                <p:cNvSpPr>
                  <a:spLocks/>
                </p:cNvSpPr>
                <p:nvPr/>
              </p:nvSpPr>
              <p:spPr bwMode="auto">
                <a:xfrm rot="20238998" flipH="1">
                  <a:off x="1646" y="3150"/>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8"/>
                      </a:lnTo>
                      <a:lnTo>
                        <a:pt x="48" y="32"/>
                      </a:lnTo>
                      <a:close/>
                    </a:path>
                  </a:pathLst>
                </a:custGeom>
                <a:solidFill>
                  <a:srgbClr val="33CC33"/>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nvGrpSpPr>
              <p:cNvPr id="37167" name="Group 510"/>
              <p:cNvGrpSpPr>
                <a:grpSpLocks/>
              </p:cNvGrpSpPr>
              <p:nvPr/>
            </p:nvGrpSpPr>
            <p:grpSpPr bwMode="auto">
              <a:xfrm>
                <a:off x="4765" y="2304"/>
                <a:ext cx="536" cy="384"/>
                <a:chOff x="540" y="1270"/>
                <a:chExt cx="536" cy="384"/>
              </a:xfrm>
            </p:grpSpPr>
            <p:grpSp>
              <p:nvGrpSpPr>
                <p:cNvPr id="37168" name="Group 511"/>
                <p:cNvGrpSpPr>
                  <a:grpSpLocks/>
                </p:cNvGrpSpPr>
                <p:nvPr/>
              </p:nvGrpSpPr>
              <p:grpSpPr bwMode="auto">
                <a:xfrm>
                  <a:off x="540" y="1270"/>
                  <a:ext cx="536" cy="384"/>
                  <a:chOff x="540" y="2248"/>
                  <a:chExt cx="536" cy="384"/>
                </a:xfrm>
              </p:grpSpPr>
              <p:sp>
                <p:nvSpPr>
                  <p:cNvPr id="37018" name="Freeform 512"/>
                  <p:cNvSpPr>
                    <a:spLocks/>
                  </p:cNvSpPr>
                  <p:nvPr/>
                </p:nvSpPr>
                <p:spPr bwMode="auto">
                  <a:xfrm>
                    <a:off x="932" y="2416"/>
                    <a:ext cx="144" cy="40"/>
                  </a:xfrm>
                  <a:custGeom>
                    <a:avLst/>
                    <a:gdLst>
                      <a:gd name="T0" fmla="*/ 144 w 144"/>
                      <a:gd name="T1" fmla="*/ 16 h 40"/>
                      <a:gd name="T2" fmla="*/ 144 w 144"/>
                      <a:gd name="T3" fmla="*/ 24 h 40"/>
                      <a:gd name="T4" fmla="*/ 128 w 144"/>
                      <a:gd name="T5" fmla="*/ 32 h 40"/>
                      <a:gd name="T6" fmla="*/ 104 w 144"/>
                      <a:gd name="T7" fmla="*/ 32 h 40"/>
                      <a:gd name="T8" fmla="*/ 72 w 144"/>
                      <a:gd name="T9" fmla="*/ 40 h 40"/>
                      <a:gd name="T10" fmla="*/ 72 w 144"/>
                      <a:gd name="T11" fmla="*/ 40 h 40"/>
                      <a:gd name="T12" fmla="*/ 40 w 144"/>
                      <a:gd name="T13" fmla="*/ 32 h 40"/>
                      <a:gd name="T14" fmla="*/ 16 w 144"/>
                      <a:gd name="T15" fmla="*/ 32 h 40"/>
                      <a:gd name="T16" fmla="*/ 0 w 144"/>
                      <a:gd name="T17" fmla="*/ 24 h 40"/>
                      <a:gd name="T18" fmla="*/ 0 w 144"/>
                      <a:gd name="T19" fmla="*/ 16 h 40"/>
                      <a:gd name="T20" fmla="*/ 0 w 144"/>
                      <a:gd name="T21" fmla="*/ 16 h 40"/>
                      <a:gd name="T22" fmla="*/ 0 w 144"/>
                      <a:gd name="T23" fmla="*/ 8 h 40"/>
                      <a:gd name="T24" fmla="*/ 16 w 144"/>
                      <a:gd name="T25" fmla="*/ 0 h 40"/>
                      <a:gd name="T26" fmla="*/ 40 w 144"/>
                      <a:gd name="T27" fmla="*/ 0 h 40"/>
                      <a:gd name="T28" fmla="*/ 72 w 144"/>
                      <a:gd name="T29" fmla="*/ 0 h 40"/>
                      <a:gd name="T30" fmla="*/ 72 w 144"/>
                      <a:gd name="T31" fmla="*/ 0 h 40"/>
                      <a:gd name="T32" fmla="*/ 104 w 144"/>
                      <a:gd name="T33" fmla="*/ 0 h 40"/>
                      <a:gd name="T34" fmla="*/ 128 w 144"/>
                      <a:gd name="T35" fmla="*/ 0 h 40"/>
                      <a:gd name="T36" fmla="*/ 144 w 144"/>
                      <a:gd name="T37" fmla="*/ 8 h 40"/>
                      <a:gd name="T38" fmla="*/ 144 w 144"/>
                      <a:gd name="T39" fmla="*/ 16 h 4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4"/>
                      <a:gd name="T61" fmla="*/ 0 h 40"/>
                      <a:gd name="T62" fmla="*/ 144 w 144"/>
                      <a:gd name="T63" fmla="*/ 40 h 4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4" h="40">
                        <a:moveTo>
                          <a:pt x="144" y="16"/>
                        </a:moveTo>
                        <a:lnTo>
                          <a:pt x="144" y="24"/>
                        </a:lnTo>
                        <a:lnTo>
                          <a:pt x="128" y="32"/>
                        </a:lnTo>
                        <a:lnTo>
                          <a:pt x="104" y="32"/>
                        </a:lnTo>
                        <a:lnTo>
                          <a:pt x="72" y="40"/>
                        </a:lnTo>
                        <a:lnTo>
                          <a:pt x="40" y="32"/>
                        </a:lnTo>
                        <a:lnTo>
                          <a:pt x="16" y="32"/>
                        </a:lnTo>
                        <a:lnTo>
                          <a:pt x="0" y="24"/>
                        </a:lnTo>
                        <a:lnTo>
                          <a:pt x="0" y="16"/>
                        </a:lnTo>
                        <a:lnTo>
                          <a:pt x="0" y="8"/>
                        </a:lnTo>
                        <a:lnTo>
                          <a:pt x="16" y="0"/>
                        </a:lnTo>
                        <a:lnTo>
                          <a:pt x="40" y="0"/>
                        </a:lnTo>
                        <a:lnTo>
                          <a:pt x="72" y="0"/>
                        </a:lnTo>
                        <a:lnTo>
                          <a:pt x="104" y="0"/>
                        </a:lnTo>
                        <a:lnTo>
                          <a:pt x="128" y="0"/>
                        </a:lnTo>
                        <a:lnTo>
                          <a:pt x="144" y="8"/>
                        </a:lnTo>
                        <a:lnTo>
                          <a:pt x="144"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19" name="Freeform 513"/>
                  <p:cNvSpPr>
                    <a:spLocks/>
                  </p:cNvSpPr>
                  <p:nvPr/>
                </p:nvSpPr>
                <p:spPr bwMode="auto">
                  <a:xfrm>
                    <a:off x="892" y="2496"/>
                    <a:ext cx="112" cy="80"/>
                  </a:xfrm>
                  <a:custGeom>
                    <a:avLst/>
                    <a:gdLst>
                      <a:gd name="T0" fmla="*/ 112 w 112"/>
                      <a:gd name="T1" fmla="*/ 80 h 80"/>
                      <a:gd name="T2" fmla="*/ 80 w 112"/>
                      <a:gd name="T3" fmla="*/ 80 h 80"/>
                      <a:gd name="T4" fmla="*/ 40 w 112"/>
                      <a:gd name="T5" fmla="*/ 56 h 80"/>
                      <a:gd name="T6" fmla="*/ 40 w 112"/>
                      <a:gd name="T7" fmla="*/ 56 h 80"/>
                      <a:gd name="T8" fmla="*/ 16 w 112"/>
                      <a:gd name="T9" fmla="*/ 40 h 80"/>
                      <a:gd name="T10" fmla="*/ 8 w 112"/>
                      <a:gd name="T11" fmla="*/ 24 h 80"/>
                      <a:gd name="T12" fmla="*/ 0 w 112"/>
                      <a:gd name="T13" fmla="*/ 8 h 80"/>
                      <a:gd name="T14" fmla="*/ 8 w 112"/>
                      <a:gd name="T15" fmla="*/ 0 h 80"/>
                      <a:gd name="T16" fmla="*/ 8 w 112"/>
                      <a:gd name="T17" fmla="*/ 0 h 80"/>
                      <a:gd name="T18" fmla="*/ 32 w 112"/>
                      <a:gd name="T19" fmla="*/ 0 h 80"/>
                      <a:gd name="T20" fmla="*/ 72 w 112"/>
                      <a:gd name="T21" fmla="*/ 24 h 80"/>
                      <a:gd name="T22" fmla="*/ 72 w 112"/>
                      <a:gd name="T23" fmla="*/ 24 h 80"/>
                      <a:gd name="T24" fmla="*/ 96 w 112"/>
                      <a:gd name="T25" fmla="*/ 40 h 80"/>
                      <a:gd name="T26" fmla="*/ 104 w 112"/>
                      <a:gd name="T27" fmla="*/ 56 h 80"/>
                      <a:gd name="T28" fmla="*/ 112 w 112"/>
                      <a:gd name="T29" fmla="*/ 72 h 80"/>
                      <a:gd name="T30" fmla="*/ 112 w 112"/>
                      <a:gd name="T31" fmla="*/ 80 h 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80"/>
                      <a:gd name="T50" fmla="*/ 112 w 112"/>
                      <a:gd name="T51" fmla="*/ 80 h 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80">
                        <a:moveTo>
                          <a:pt x="112" y="80"/>
                        </a:moveTo>
                        <a:lnTo>
                          <a:pt x="80" y="80"/>
                        </a:lnTo>
                        <a:lnTo>
                          <a:pt x="40" y="56"/>
                        </a:lnTo>
                        <a:lnTo>
                          <a:pt x="16" y="40"/>
                        </a:lnTo>
                        <a:lnTo>
                          <a:pt x="8" y="24"/>
                        </a:lnTo>
                        <a:lnTo>
                          <a:pt x="0" y="8"/>
                        </a:lnTo>
                        <a:lnTo>
                          <a:pt x="8" y="0"/>
                        </a:lnTo>
                        <a:lnTo>
                          <a:pt x="32" y="0"/>
                        </a:lnTo>
                        <a:lnTo>
                          <a:pt x="72" y="24"/>
                        </a:lnTo>
                        <a:lnTo>
                          <a:pt x="96" y="40"/>
                        </a:lnTo>
                        <a:lnTo>
                          <a:pt x="104" y="56"/>
                        </a:lnTo>
                        <a:lnTo>
                          <a:pt x="112" y="72"/>
                        </a:lnTo>
                        <a:lnTo>
                          <a:pt x="112" y="8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20" name="Freeform 514"/>
                  <p:cNvSpPr>
                    <a:spLocks/>
                  </p:cNvSpPr>
                  <p:nvPr/>
                </p:nvSpPr>
                <p:spPr bwMode="auto">
                  <a:xfrm>
                    <a:off x="780" y="2248"/>
                    <a:ext cx="48" cy="104"/>
                  </a:xfrm>
                  <a:custGeom>
                    <a:avLst/>
                    <a:gdLst>
                      <a:gd name="T0" fmla="*/ 24 w 48"/>
                      <a:gd name="T1" fmla="*/ 104 h 104"/>
                      <a:gd name="T2" fmla="*/ 8 w 48"/>
                      <a:gd name="T3" fmla="*/ 88 h 104"/>
                      <a:gd name="T4" fmla="*/ 0 w 48"/>
                      <a:gd name="T5" fmla="*/ 56 h 104"/>
                      <a:gd name="T6" fmla="*/ 0 w 48"/>
                      <a:gd name="T7" fmla="*/ 56 h 104"/>
                      <a:gd name="T8" fmla="*/ 8 w 48"/>
                      <a:gd name="T9" fmla="*/ 16 h 104"/>
                      <a:gd name="T10" fmla="*/ 24 w 48"/>
                      <a:gd name="T11" fmla="*/ 0 h 104"/>
                      <a:gd name="T12" fmla="*/ 24 w 48"/>
                      <a:gd name="T13" fmla="*/ 0 h 104"/>
                      <a:gd name="T14" fmla="*/ 40 w 48"/>
                      <a:gd name="T15" fmla="*/ 16 h 104"/>
                      <a:gd name="T16" fmla="*/ 48 w 48"/>
                      <a:gd name="T17" fmla="*/ 56 h 104"/>
                      <a:gd name="T18" fmla="*/ 48 w 48"/>
                      <a:gd name="T19" fmla="*/ 56 h 104"/>
                      <a:gd name="T20" fmla="*/ 40 w 48"/>
                      <a:gd name="T21" fmla="*/ 88 h 104"/>
                      <a:gd name="T22" fmla="*/ 24 w 48"/>
                      <a:gd name="T23" fmla="*/ 104 h 1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104"/>
                      <a:gd name="T38" fmla="*/ 48 w 48"/>
                      <a:gd name="T39" fmla="*/ 104 h 1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104">
                        <a:moveTo>
                          <a:pt x="24" y="104"/>
                        </a:moveTo>
                        <a:lnTo>
                          <a:pt x="8" y="88"/>
                        </a:lnTo>
                        <a:lnTo>
                          <a:pt x="0" y="56"/>
                        </a:lnTo>
                        <a:lnTo>
                          <a:pt x="8" y="16"/>
                        </a:lnTo>
                        <a:lnTo>
                          <a:pt x="24" y="0"/>
                        </a:lnTo>
                        <a:lnTo>
                          <a:pt x="40" y="16"/>
                        </a:lnTo>
                        <a:lnTo>
                          <a:pt x="48" y="56"/>
                        </a:lnTo>
                        <a:lnTo>
                          <a:pt x="40" y="88"/>
                        </a:lnTo>
                        <a:lnTo>
                          <a:pt x="24" y="104"/>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21" name="Freeform 515"/>
                  <p:cNvSpPr>
                    <a:spLocks/>
                  </p:cNvSpPr>
                  <p:nvPr/>
                </p:nvSpPr>
                <p:spPr bwMode="auto">
                  <a:xfrm>
                    <a:off x="540" y="2416"/>
                    <a:ext cx="152" cy="40"/>
                  </a:xfrm>
                  <a:custGeom>
                    <a:avLst/>
                    <a:gdLst>
                      <a:gd name="T0" fmla="*/ 152 w 152"/>
                      <a:gd name="T1" fmla="*/ 24 h 40"/>
                      <a:gd name="T2" fmla="*/ 144 w 152"/>
                      <a:gd name="T3" fmla="*/ 32 h 40"/>
                      <a:gd name="T4" fmla="*/ 128 w 152"/>
                      <a:gd name="T5" fmla="*/ 32 h 40"/>
                      <a:gd name="T6" fmla="*/ 104 w 152"/>
                      <a:gd name="T7" fmla="*/ 40 h 40"/>
                      <a:gd name="T8" fmla="*/ 80 w 152"/>
                      <a:gd name="T9" fmla="*/ 40 h 40"/>
                      <a:gd name="T10" fmla="*/ 80 w 152"/>
                      <a:gd name="T11" fmla="*/ 40 h 40"/>
                      <a:gd name="T12" fmla="*/ 48 w 152"/>
                      <a:gd name="T13" fmla="*/ 40 h 40"/>
                      <a:gd name="T14" fmla="*/ 24 w 152"/>
                      <a:gd name="T15" fmla="*/ 32 h 40"/>
                      <a:gd name="T16" fmla="*/ 8 w 152"/>
                      <a:gd name="T17" fmla="*/ 32 h 40"/>
                      <a:gd name="T18" fmla="*/ 0 w 152"/>
                      <a:gd name="T19" fmla="*/ 24 h 40"/>
                      <a:gd name="T20" fmla="*/ 0 w 152"/>
                      <a:gd name="T21" fmla="*/ 24 h 40"/>
                      <a:gd name="T22" fmla="*/ 8 w 152"/>
                      <a:gd name="T23" fmla="*/ 16 h 40"/>
                      <a:gd name="T24" fmla="*/ 24 w 152"/>
                      <a:gd name="T25" fmla="*/ 8 h 40"/>
                      <a:gd name="T26" fmla="*/ 48 w 152"/>
                      <a:gd name="T27" fmla="*/ 0 h 40"/>
                      <a:gd name="T28" fmla="*/ 80 w 152"/>
                      <a:gd name="T29" fmla="*/ 0 h 40"/>
                      <a:gd name="T30" fmla="*/ 80 w 152"/>
                      <a:gd name="T31" fmla="*/ 0 h 40"/>
                      <a:gd name="T32" fmla="*/ 104 w 152"/>
                      <a:gd name="T33" fmla="*/ 0 h 40"/>
                      <a:gd name="T34" fmla="*/ 128 w 152"/>
                      <a:gd name="T35" fmla="*/ 8 h 40"/>
                      <a:gd name="T36" fmla="*/ 144 w 152"/>
                      <a:gd name="T37" fmla="*/ 16 h 40"/>
                      <a:gd name="T38" fmla="*/ 152 w 152"/>
                      <a:gd name="T39" fmla="*/ 24 h 4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52"/>
                      <a:gd name="T61" fmla="*/ 0 h 40"/>
                      <a:gd name="T62" fmla="*/ 152 w 152"/>
                      <a:gd name="T63" fmla="*/ 40 h 4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52" h="40">
                        <a:moveTo>
                          <a:pt x="152" y="24"/>
                        </a:moveTo>
                        <a:lnTo>
                          <a:pt x="144" y="32"/>
                        </a:lnTo>
                        <a:lnTo>
                          <a:pt x="128" y="32"/>
                        </a:lnTo>
                        <a:lnTo>
                          <a:pt x="104" y="40"/>
                        </a:lnTo>
                        <a:lnTo>
                          <a:pt x="80" y="40"/>
                        </a:lnTo>
                        <a:lnTo>
                          <a:pt x="48" y="40"/>
                        </a:lnTo>
                        <a:lnTo>
                          <a:pt x="24" y="32"/>
                        </a:lnTo>
                        <a:lnTo>
                          <a:pt x="8" y="32"/>
                        </a:lnTo>
                        <a:lnTo>
                          <a:pt x="0" y="24"/>
                        </a:lnTo>
                        <a:lnTo>
                          <a:pt x="8" y="16"/>
                        </a:lnTo>
                        <a:lnTo>
                          <a:pt x="24" y="8"/>
                        </a:lnTo>
                        <a:lnTo>
                          <a:pt x="48" y="0"/>
                        </a:lnTo>
                        <a:lnTo>
                          <a:pt x="80" y="0"/>
                        </a:lnTo>
                        <a:lnTo>
                          <a:pt x="104" y="0"/>
                        </a:lnTo>
                        <a:lnTo>
                          <a:pt x="128" y="8"/>
                        </a:lnTo>
                        <a:lnTo>
                          <a:pt x="144" y="16"/>
                        </a:lnTo>
                        <a:lnTo>
                          <a:pt x="152" y="24"/>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22" name="Freeform 516"/>
                  <p:cNvSpPr>
                    <a:spLocks/>
                  </p:cNvSpPr>
                  <p:nvPr/>
                </p:nvSpPr>
                <p:spPr bwMode="auto">
                  <a:xfrm>
                    <a:off x="780" y="2520"/>
                    <a:ext cx="48" cy="112"/>
                  </a:xfrm>
                  <a:custGeom>
                    <a:avLst/>
                    <a:gdLst>
                      <a:gd name="T0" fmla="*/ 24 w 48"/>
                      <a:gd name="T1" fmla="*/ 112 h 112"/>
                      <a:gd name="T2" fmla="*/ 8 w 48"/>
                      <a:gd name="T3" fmla="*/ 96 h 112"/>
                      <a:gd name="T4" fmla="*/ 0 w 48"/>
                      <a:gd name="T5" fmla="*/ 56 h 112"/>
                      <a:gd name="T6" fmla="*/ 0 w 48"/>
                      <a:gd name="T7" fmla="*/ 56 h 112"/>
                      <a:gd name="T8" fmla="*/ 8 w 48"/>
                      <a:gd name="T9" fmla="*/ 16 h 112"/>
                      <a:gd name="T10" fmla="*/ 24 w 48"/>
                      <a:gd name="T11" fmla="*/ 0 h 112"/>
                      <a:gd name="T12" fmla="*/ 24 w 48"/>
                      <a:gd name="T13" fmla="*/ 0 h 112"/>
                      <a:gd name="T14" fmla="*/ 40 w 48"/>
                      <a:gd name="T15" fmla="*/ 16 h 112"/>
                      <a:gd name="T16" fmla="*/ 48 w 48"/>
                      <a:gd name="T17" fmla="*/ 56 h 112"/>
                      <a:gd name="T18" fmla="*/ 48 w 48"/>
                      <a:gd name="T19" fmla="*/ 56 h 112"/>
                      <a:gd name="T20" fmla="*/ 40 w 48"/>
                      <a:gd name="T21" fmla="*/ 96 h 112"/>
                      <a:gd name="T22" fmla="*/ 24 w 48"/>
                      <a:gd name="T23" fmla="*/ 112 h 1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112"/>
                      <a:gd name="T38" fmla="*/ 48 w 48"/>
                      <a:gd name="T39" fmla="*/ 112 h 1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112">
                        <a:moveTo>
                          <a:pt x="24" y="112"/>
                        </a:moveTo>
                        <a:lnTo>
                          <a:pt x="8" y="96"/>
                        </a:lnTo>
                        <a:lnTo>
                          <a:pt x="0" y="56"/>
                        </a:lnTo>
                        <a:lnTo>
                          <a:pt x="8" y="16"/>
                        </a:lnTo>
                        <a:lnTo>
                          <a:pt x="24" y="0"/>
                        </a:lnTo>
                        <a:lnTo>
                          <a:pt x="40" y="16"/>
                        </a:lnTo>
                        <a:lnTo>
                          <a:pt x="48" y="56"/>
                        </a:lnTo>
                        <a:lnTo>
                          <a:pt x="40" y="96"/>
                        </a:lnTo>
                        <a:lnTo>
                          <a:pt x="24" y="11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23" name="Freeform 517"/>
                  <p:cNvSpPr>
                    <a:spLocks/>
                  </p:cNvSpPr>
                  <p:nvPr/>
                </p:nvSpPr>
                <p:spPr bwMode="auto">
                  <a:xfrm>
                    <a:off x="612" y="2304"/>
                    <a:ext cx="112" cy="80"/>
                  </a:xfrm>
                  <a:custGeom>
                    <a:avLst/>
                    <a:gdLst>
                      <a:gd name="T0" fmla="*/ 112 w 112"/>
                      <a:gd name="T1" fmla="*/ 80 h 80"/>
                      <a:gd name="T2" fmla="*/ 80 w 112"/>
                      <a:gd name="T3" fmla="*/ 80 h 80"/>
                      <a:gd name="T4" fmla="*/ 40 w 112"/>
                      <a:gd name="T5" fmla="*/ 56 h 80"/>
                      <a:gd name="T6" fmla="*/ 40 w 112"/>
                      <a:gd name="T7" fmla="*/ 56 h 80"/>
                      <a:gd name="T8" fmla="*/ 16 w 112"/>
                      <a:gd name="T9" fmla="*/ 40 h 80"/>
                      <a:gd name="T10" fmla="*/ 8 w 112"/>
                      <a:gd name="T11" fmla="*/ 24 h 80"/>
                      <a:gd name="T12" fmla="*/ 0 w 112"/>
                      <a:gd name="T13" fmla="*/ 8 h 80"/>
                      <a:gd name="T14" fmla="*/ 0 w 112"/>
                      <a:gd name="T15" fmla="*/ 0 h 80"/>
                      <a:gd name="T16" fmla="*/ 0 w 112"/>
                      <a:gd name="T17" fmla="*/ 0 h 80"/>
                      <a:gd name="T18" fmla="*/ 32 w 112"/>
                      <a:gd name="T19" fmla="*/ 8 h 80"/>
                      <a:gd name="T20" fmla="*/ 72 w 112"/>
                      <a:gd name="T21" fmla="*/ 24 h 80"/>
                      <a:gd name="T22" fmla="*/ 72 w 112"/>
                      <a:gd name="T23" fmla="*/ 24 h 80"/>
                      <a:gd name="T24" fmla="*/ 96 w 112"/>
                      <a:gd name="T25" fmla="*/ 40 h 80"/>
                      <a:gd name="T26" fmla="*/ 104 w 112"/>
                      <a:gd name="T27" fmla="*/ 56 h 80"/>
                      <a:gd name="T28" fmla="*/ 112 w 112"/>
                      <a:gd name="T29" fmla="*/ 72 h 80"/>
                      <a:gd name="T30" fmla="*/ 112 w 112"/>
                      <a:gd name="T31" fmla="*/ 80 h 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80"/>
                      <a:gd name="T50" fmla="*/ 112 w 112"/>
                      <a:gd name="T51" fmla="*/ 80 h 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80">
                        <a:moveTo>
                          <a:pt x="112" y="80"/>
                        </a:moveTo>
                        <a:lnTo>
                          <a:pt x="80" y="80"/>
                        </a:lnTo>
                        <a:lnTo>
                          <a:pt x="40" y="56"/>
                        </a:lnTo>
                        <a:lnTo>
                          <a:pt x="16" y="40"/>
                        </a:lnTo>
                        <a:lnTo>
                          <a:pt x="8" y="24"/>
                        </a:lnTo>
                        <a:lnTo>
                          <a:pt x="0" y="8"/>
                        </a:lnTo>
                        <a:lnTo>
                          <a:pt x="0" y="0"/>
                        </a:lnTo>
                        <a:lnTo>
                          <a:pt x="32" y="8"/>
                        </a:lnTo>
                        <a:lnTo>
                          <a:pt x="72" y="24"/>
                        </a:lnTo>
                        <a:lnTo>
                          <a:pt x="96" y="40"/>
                        </a:lnTo>
                        <a:lnTo>
                          <a:pt x="104" y="56"/>
                        </a:lnTo>
                        <a:lnTo>
                          <a:pt x="112" y="72"/>
                        </a:lnTo>
                        <a:lnTo>
                          <a:pt x="112" y="8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24" name="Freeform 518"/>
                  <p:cNvSpPr>
                    <a:spLocks/>
                  </p:cNvSpPr>
                  <p:nvPr/>
                </p:nvSpPr>
                <p:spPr bwMode="auto">
                  <a:xfrm>
                    <a:off x="876" y="2296"/>
                    <a:ext cx="112" cy="80"/>
                  </a:xfrm>
                  <a:custGeom>
                    <a:avLst/>
                    <a:gdLst>
                      <a:gd name="T0" fmla="*/ 8 w 112"/>
                      <a:gd name="T1" fmla="*/ 80 h 80"/>
                      <a:gd name="T2" fmla="*/ 0 w 112"/>
                      <a:gd name="T3" fmla="*/ 72 h 80"/>
                      <a:gd name="T4" fmla="*/ 8 w 112"/>
                      <a:gd name="T5" fmla="*/ 56 h 80"/>
                      <a:gd name="T6" fmla="*/ 24 w 112"/>
                      <a:gd name="T7" fmla="*/ 40 h 80"/>
                      <a:gd name="T8" fmla="*/ 40 w 112"/>
                      <a:gd name="T9" fmla="*/ 24 h 80"/>
                      <a:gd name="T10" fmla="*/ 40 w 112"/>
                      <a:gd name="T11" fmla="*/ 24 h 80"/>
                      <a:gd name="T12" fmla="*/ 80 w 112"/>
                      <a:gd name="T13" fmla="*/ 8 h 80"/>
                      <a:gd name="T14" fmla="*/ 112 w 112"/>
                      <a:gd name="T15" fmla="*/ 0 h 80"/>
                      <a:gd name="T16" fmla="*/ 112 w 112"/>
                      <a:gd name="T17" fmla="*/ 0 h 80"/>
                      <a:gd name="T18" fmla="*/ 112 w 112"/>
                      <a:gd name="T19" fmla="*/ 8 h 80"/>
                      <a:gd name="T20" fmla="*/ 112 w 112"/>
                      <a:gd name="T21" fmla="*/ 24 h 80"/>
                      <a:gd name="T22" fmla="*/ 96 w 112"/>
                      <a:gd name="T23" fmla="*/ 40 h 80"/>
                      <a:gd name="T24" fmla="*/ 80 w 112"/>
                      <a:gd name="T25" fmla="*/ 56 h 80"/>
                      <a:gd name="T26" fmla="*/ 80 w 112"/>
                      <a:gd name="T27" fmla="*/ 56 h 80"/>
                      <a:gd name="T28" fmla="*/ 32 w 112"/>
                      <a:gd name="T29" fmla="*/ 80 h 80"/>
                      <a:gd name="T30" fmla="*/ 8 w 112"/>
                      <a:gd name="T31" fmla="*/ 80 h 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80"/>
                      <a:gd name="T50" fmla="*/ 112 w 112"/>
                      <a:gd name="T51" fmla="*/ 80 h 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80">
                        <a:moveTo>
                          <a:pt x="8" y="80"/>
                        </a:moveTo>
                        <a:lnTo>
                          <a:pt x="0" y="72"/>
                        </a:lnTo>
                        <a:lnTo>
                          <a:pt x="8" y="56"/>
                        </a:lnTo>
                        <a:lnTo>
                          <a:pt x="24" y="40"/>
                        </a:lnTo>
                        <a:lnTo>
                          <a:pt x="40" y="24"/>
                        </a:lnTo>
                        <a:lnTo>
                          <a:pt x="80" y="8"/>
                        </a:lnTo>
                        <a:lnTo>
                          <a:pt x="112" y="0"/>
                        </a:lnTo>
                        <a:lnTo>
                          <a:pt x="112" y="8"/>
                        </a:lnTo>
                        <a:lnTo>
                          <a:pt x="112" y="24"/>
                        </a:lnTo>
                        <a:lnTo>
                          <a:pt x="96" y="40"/>
                        </a:lnTo>
                        <a:lnTo>
                          <a:pt x="80" y="56"/>
                        </a:lnTo>
                        <a:lnTo>
                          <a:pt x="32" y="80"/>
                        </a:lnTo>
                        <a:lnTo>
                          <a:pt x="8" y="8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25" name="Freeform 519"/>
                  <p:cNvSpPr>
                    <a:spLocks/>
                  </p:cNvSpPr>
                  <p:nvPr/>
                </p:nvSpPr>
                <p:spPr bwMode="auto">
                  <a:xfrm>
                    <a:off x="916" y="2352"/>
                    <a:ext cx="136" cy="56"/>
                  </a:xfrm>
                  <a:custGeom>
                    <a:avLst/>
                    <a:gdLst>
                      <a:gd name="T0" fmla="*/ 0 w 136"/>
                      <a:gd name="T1" fmla="*/ 48 h 56"/>
                      <a:gd name="T2" fmla="*/ 0 w 136"/>
                      <a:gd name="T3" fmla="*/ 40 h 56"/>
                      <a:gd name="T4" fmla="*/ 16 w 136"/>
                      <a:gd name="T5" fmla="*/ 32 h 56"/>
                      <a:gd name="T6" fmla="*/ 32 w 136"/>
                      <a:gd name="T7" fmla="*/ 16 h 56"/>
                      <a:gd name="T8" fmla="*/ 56 w 136"/>
                      <a:gd name="T9" fmla="*/ 8 h 56"/>
                      <a:gd name="T10" fmla="*/ 56 w 136"/>
                      <a:gd name="T11" fmla="*/ 8 h 56"/>
                      <a:gd name="T12" fmla="*/ 88 w 136"/>
                      <a:gd name="T13" fmla="*/ 0 h 56"/>
                      <a:gd name="T14" fmla="*/ 112 w 136"/>
                      <a:gd name="T15" fmla="*/ 0 h 56"/>
                      <a:gd name="T16" fmla="*/ 128 w 136"/>
                      <a:gd name="T17" fmla="*/ 0 h 56"/>
                      <a:gd name="T18" fmla="*/ 136 w 136"/>
                      <a:gd name="T19" fmla="*/ 8 h 56"/>
                      <a:gd name="T20" fmla="*/ 136 w 136"/>
                      <a:gd name="T21" fmla="*/ 8 h 56"/>
                      <a:gd name="T22" fmla="*/ 136 w 136"/>
                      <a:gd name="T23" fmla="*/ 16 h 56"/>
                      <a:gd name="T24" fmla="*/ 128 w 136"/>
                      <a:gd name="T25" fmla="*/ 24 h 56"/>
                      <a:gd name="T26" fmla="*/ 104 w 136"/>
                      <a:gd name="T27" fmla="*/ 32 h 56"/>
                      <a:gd name="T28" fmla="*/ 80 w 136"/>
                      <a:gd name="T29" fmla="*/ 48 h 56"/>
                      <a:gd name="T30" fmla="*/ 80 w 136"/>
                      <a:gd name="T31" fmla="*/ 48 h 56"/>
                      <a:gd name="T32" fmla="*/ 48 w 136"/>
                      <a:gd name="T33" fmla="*/ 48 h 56"/>
                      <a:gd name="T34" fmla="*/ 24 w 136"/>
                      <a:gd name="T35" fmla="*/ 56 h 56"/>
                      <a:gd name="T36" fmla="*/ 8 w 136"/>
                      <a:gd name="T37" fmla="*/ 56 h 56"/>
                      <a:gd name="T38" fmla="*/ 0 w 136"/>
                      <a:gd name="T39" fmla="*/ 4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48"/>
                        </a:moveTo>
                        <a:lnTo>
                          <a:pt x="0" y="40"/>
                        </a:lnTo>
                        <a:lnTo>
                          <a:pt x="16" y="32"/>
                        </a:lnTo>
                        <a:lnTo>
                          <a:pt x="32" y="16"/>
                        </a:lnTo>
                        <a:lnTo>
                          <a:pt x="56" y="8"/>
                        </a:lnTo>
                        <a:lnTo>
                          <a:pt x="88" y="0"/>
                        </a:lnTo>
                        <a:lnTo>
                          <a:pt x="112" y="0"/>
                        </a:lnTo>
                        <a:lnTo>
                          <a:pt x="128" y="0"/>
                        </a:lnTo>
                        <a:lnTo>
                          <a:pt x="136" y="8"/>
                        </a:lnTo>
                        <a:lnTo>
                          <a:pt x="136" y="16"/>
                        </a:lnTo>
                        <a:lnTo>
                          <a:pt x="128" y="24"/>
                        </a:lnTo>
                        <a:lnTo>
                          <a:pt x="104" y="32"/>
                        </a:lnTo>
                        <a:lnTo>
                          <a:pt x="80" y="48"/>
                        </a:lnTo>
                        <a:lnTo>
                          <a:pt x="48" y="48"/>
                        </a:lnTo>
                        <a:lnTo>
                          <a:pt x="24" y="56"/>
                        </a:lnTo>
                        <a:lnTo>
                          <a:pt x="8" y="56"/>
                        </a:lnTo>
                        <a:lnTo>
                          <a:pt x="0"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26" name="Freeform 520"/>
                  <p:cNvSpPr>
                    <a:spLocks/>
                  </p:cNvSpPr>
                  <p:nvPr/>
                </p:nvSpPr>
                <p:spPr bwMode="auto">
                  <a:xfrm>
                    <a:off x="564" y="2472"/>
                    <a:ext cx="136" cy="56"/>
                  </a:xfrm>
                  <a:custGeom>
                    <a:avLst/>
                    <a:gdLst>
                      <a:gd name="T0" fmla="*/ 0 w 136"/>
                      <a:gd name="T1" fmla="*/ 48 h 56"/>
                      <a:gd name="T2" fmla="*/ 0 w 136"/>
                      <a:gd name="T3" fmla="*/ 40 h 56"/>
                      <a:gd name="T4" fmla="*/ 8 w 136"/>
                      <a:gd name="T5" fmla="*/ 32 h 56"/>
                      <a:gd name="T6" fmla="*/ 32 w 136"/>
                      <a:gd name="T7" fmla="*/ 16 h 56"/>
                      <a:gd name="T8" fmla="*/ 56 w 136"/>
                      <a:gd name="T9" fmla="*/ 8 h 56"/>
                      <a:gd name="T10" fmla="*/ 56 w 136"/>
                      <a:gd name="T11" fmla="*/ 8 h 56"/>
                      <a:gd name="T12" fmla="*/ 88 w 136"/>
                      <a:gd name="T13" fmla="*/ 0 h 56"/>
                      <a:gd name="T14" fmla="*/ 112 w 136"/>
                      <a:gd name="T15" fmla="*/ 0 h 56"/>
                      <a:gd name="T16" fmla="*/ 128 w 136"/>
                      <a:gd name="T17" fmla="*/ 0 h 56"/>
                      <a:gd name="T18" fmla="*/ 136 w 136"/>
                      <a:gd name="T19" fmla="*/ 8 h 56"/>
                      <a:gd name="T20" fmla="*/ 136 w 136"/>
                      <a:gd name="T21" fmla="*/ 8 h 56"/>
                      <a:gd name="T22" fmla="*/ 136 w 136"/>
                      <a:gd name="T23" fmla="*/ 16 h 56"/>
                      <a:gd name="T24" fmla="*/ 120 w 136"/>
                      <a:gd name="T25" fmla="*/ 24 h 56"/>
                      <a:gd name="T26" fmla="*/ 104 w 136"/>
                      <a:gd name="T27" fmla="*/ 32 h 56"/>
                      <a:gd name="T28" fmla="*/ 80 w 136"/>
                      <a:gd name="T29" fmla="*/ 48 h 56"/>
                      <a:gd name="T30" fmla="*/ 80 w 136"/>
                      <a:gd name="T31" fmla="*/ 48 h 56"/>
                      <a:gd name="T32" fmla="*/ 48 w 136"/>
                      <a:gd name="T33" fmla="*/ 48 h 56"/>
                      <a:gd name="T34" fmla="*/ 24 w 136"/>
                      <a:gd name="T35" fmla="*/ 56 h 56"/>
                      <a:gd name="T36" fmla="*/ 8 w 136"/>
                      <a:gd name="T37" fmla="*/ 56 h 56"/>
                      <a:gd name="T38" fmla="*/ 0 w 136"/>
                      <a:gd name="T39" fmla="*/ 4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48"/>
                        </a:moveTo>
                        <a:lnTo>
                          <a:pt x="0" y="40"/>
                        </a:lnTo>
                        <a:lnTo>
                          <a:pt x="8" y="32"/>
                        </a:lnTo>
                        <a:lnTo>
                          <a:pt x="32" y="16"/>
                        </a:lnTo>
                        <a:lnTo>
                          <a:pt x="56" y="8"/>
                        </a:lnTo>
                        <a:lnTo>
                          <a:pt x="88" y="0"/>
                        </a:lnTo>
                        <a:lnTo>
                          <a:pt x="112" y="0"/>
                        </a:lnTo>
                        <a:lnTo>
                          <a:pt x="128" y="0"/>
                        </a:lnTo>
                        <a:lnTo>
                          <a:pt x="136" y="8"/>
                        </a:lnTo>
                        <a:lnTo>
                          <a:pt x="136" y="16"/>
                        </a:lnTo>
                        <a:lnTo>
                          <a:pt x="120" y="24"/>
                        </a:lnTo>
                        <a:lnTo>
                          <a:pt x="104" y="32"/>
                        </a:lnTo>
                        <a:lnTo>
                          <a:pt x="80" y="48"/>
                        </a:lnTo>
                        <a:lnTo>
                          <a:pt x="48" y="48"/>
                        </a:lnTo>
                        <a:lnTo>
                          <a:pt x="24" y="56"/>
                        </a:lnTo>
                        <a:lnTo>
                          <a:pt x="8" y="56"/>
                        </a:lnTo>
                        <a:lnTo>
                          <a:pt x="0"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27" name="Freeform 521"/>
                  <p:cNvSpPr>
                    <a:spLocks/>
                  </p:cNvSpPr>
                  <p:nvPr/>
                </p:nvSpPr>
                <p:spPr bwMode="auto">
                  <a:xfrm>
                    <a:off x="628" y="2504"/>
                    <a:ext cx="112" cy="72"/>
                  </a:xfrm>
                  <a:custGeom>
                    <a:avLst/>
                    <a:gdLst>
                      <a:gd name="T0" fmla="*/ 8 w 112"/>
                      <a:gd name="T1" fmla="*/ 72 h 72"/>
                      <a:gd name="T2" fmla="*/ 0 w 112"/>
                      <a:gd name="T3" fmla="*/ 64 h 72"/>
                      <a:gd name="T4" fmla="*/ 8 w 112"/>
                      <a:gd name="T5" fmla="*/ 56 h 72"/>
                      <a:gd name="T6" fmla="*/ 16 w 112"/>
                      <a:gd name="T7" fmla="*/ 40 h 72"/>
                      <a:gd name="T8" fmla="*/ 40 w 112"/>
                      <a:gd name="T9" fmla="*/ 24 h 72"/>
                      <a:gd name="T10" fmla="*/ 40 w 112"/>
                      <a:gd name="T11" fmla="*/ 24 h 72"/>
                      <a:gd name="T12" fmla="*/ 80 w 112"/>
                      <a:gd name="T13" fmla="*/ 0 h 72"/>
                      <a:gd name="T14" fmla="*/ 112 w 112"/>
                      <a:gd name="T15" fmla="*/ 0 h 72"/>
                      <a:gd name="T16" fmla="*/ 112 w 112"/>
                      <a:gd name="T17" fmla="*/ 0 h 72"/>
                      <a:gd name="T18" fmla="*/ 112 w 112"/>
                      <a:gd name="T19" fmla="*/ 8 h 72"/>
                      <a:gd name="T20" fmla="*/ 112 w 112"/>
                      <a:gd name="T21" fmla="*/ 16 h 72"/>
                      <a:gd name="T22" fmla="*/ 96 w 112"/>
                      <a:gd name="T23" fmla="*/ 32 h 72"/>
                      <a:gd name="T24" fmla="*/ 80 w 112"/>
                      <a:gd name="T25" fmla="*/ 48 h 72"/>
                      <a:gd name="T26" fmla="*/ 80 w 112"/>
                      <a:gd name="T27" fmla="*/ 48 h 72"/>
                      <a:gd name="T28" fmla="*/ 32 w 112"/>
                      <a:gd name="T29" fmla="*/ 72 h 72"/>
                      <a:gd name="T30" fmla="*/ 8 w 112"/>
                      <a:gd name="T31" fmla="*/ 72 h 7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72"/>
                      <a:gd name="T50" fmla="*/ 112 w 112"/>
                      <a:gd name="T51" fmla="*/ 72 h 7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72">
                        <a:moveTo>
                          <a:pt x="8" y="72"/>
                        </a:moveTo>
                        <a:lnTo>
                          <a:pt x="0" y="64"/>
                        </a:lnTo>
                        <a:lnTo>
                          <a:pt x="8" y="56"/>
                        </a:lnTo>
                        <a:lnTo>
                          <a:pt x="16" y="40"/>
                        </a:lnTo>
                        <a:lnTo>
                          <a:pt x="40" y="24"/>
                        </a:lnTo>
                        <a:lnTo>
                          <a:pt x="80" y="0"/>
                        </a:lnTo>
                        <a:lnTo>
                          <a:pt x="112" y="0"/>
                        </a:lnTo>
                        <a:lnTo>
                          <a:pt x="112" y="8"/>
                        </a:lnTo>
                        <a:lnTo>
                          <a:pt x="112" y="16"/>
                        </a:lnTo>
                        <a:lnTo>
                          <a:pt x="96" y="32"/>
                        </a:lnTo>
                        <a:lnTo>
                          <a:pt x="80" y="48"/>
                        </a:lnTo>
                        <a:lnTo>
                          <a:pt x="32" y="72"/>
                        </a:lnTo>
                        <a:lnTo>
                          <a:pt x="8" y="7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28" name="Freeform 522"/>
                  <p:cNvSpPr>
                    <a:spLocks/>
                  </p:cNvSpPr>
                  <p:nvPr/>
                </p:nvSpPr>
                <p:spPr bwMode="auto">
                  <a:xfrm>
                    <a:off x="932" y="2464"/>
                    <a:ext cx="136" cy="56"/>
                  </a:xfrm>
                  <a:custGeom>
                    <a:avLst/>
                    <a:gdLst>
                      <a:gd name="T0" fmla="*/ 0 w 136"/>
                      <a:gd name="T1" fmla="*/ 8 h 56"/>
                      <a:gd name="T2" fmla="*/ 8 w 136"/>
                      <a:gd name="T3" fmla="*/ 0 h 56"/>
                      <a:gd name="T4" fmla="*/ 32 w 136"/>
                      <a:gd name="T5" fmla="*/ 0 h 56"/>
                      <a:gd name="T6" fmla="*/ 56 w 136"/>
                      <a:gd name="T7" fmla="*/ 0 h 56"/>
                      <a:gd name="T8" fmla="*/ 80 w 136"/>
                      <a:gd name="T9" fmla="*/ 8 h 56"/>
                      <a:gd name="T10" fmla="*/ 80 w 136"/>
                      <a:gd name="T11" fmla="*/ 8 h 56"/>
                      <a:gd name="T12" fmla="*/ 104 w 136"/>
                      <a:gd name="T13" fmla="*/ 16 h 56"/>
                      <a:gd name="T14" fmla="*/ 128 w 136"/>
                      <a:gd name="T15" fmla="*/ 32 h 56"/>
                      <a:gd name="T16" fmla="*/ 136 w 136"/>
                      <a:gd name="T17" fmla="*/ 40 h 56"/>
                      <a:gd name="T18" fmla="*/ 136 w 136"/>
                      <a:gd name="T19" fmla="*/ 48 h 56"/>
                      <a:gd name="T20" fmla="*/ 136 w 136"/>
                      <a:gd name="T21" fmla="*/ 48 h 56"/>
                      <a:gd name="T22" fmla="*/ 128 w 136"/>
                      <a:gd name="T23" fmla="*/ 56 h 56"/>
                      <a:gd name="T24" fmla="*/ 112 w 136"/>
                      <a:gd name="T25" fmla="*/ 56 h 56"/>
                      <a:gd name="T26" fmla="*/ 88 w 136"/>
                      <a:gd name="T27" fmla="*/ 56 h 56"/>
                      <a:gd name="T28" fmla="*/ 64 w 136"/>
                      <a:gd name="T29" fmla="*/ 48 h 56"/>
                      <a:gd name="T30" fmla="*/ 64 w 136"/>
                      <a:gd name="T31" fmla="*/ 48 h 56"/>
                      <a:gd name="T32" fmla="*/ 32 w 136"/>
                      <a:gd name="T33" fmla="*/ 40 h 56"/>
                      <a:gd name="T34" fmla="*/ 16 w 136"/>
                      <a:gd name="T35" fmla="*/ 24 h 56"/>
                      <a:gd name="T36" fmla="*/ 0 w 136"/>
                      <a:gd name="T37" fmla="*/ 16 h 56"/>
                      <a:gd name="T38" fmla="*/ 0 w 136"/>
                      <a:gd name="T39" fmla="*/ 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8"/>
                        </a:moveTo>
                        <a:lnTo>
                          <a:pt x="8" y="0"/>
                        </a:lnTo>
                        <a:lnTo>
                          <a:pt x="32" y="0"/>
                        </a:lnTo>
                        <a:lnTo>
                          <a:pt x="56" y="0"/>
                        </a:lnTo>
                        <a:lnTo>
                          <a:pt x="80" y="8"/>
                        </a:lnTo>
                        <a:lnTo>
                          <a:pt x="104" y="16"/>
                        </a:lnTo>
                        <a:lnTo>
                          <a:pt x="128" y="32"/>
                        </a:lnTo>
                        <a:lnTo>
                          <a:pt x="136" y="40"/>
                        </a:lnTo>
                        <a:lnTo>
                          <a:pt x="136" y="48"/>
                        </a:lnTo>
                        <a:lnTo>
                          <a:pt x="128" y="56"/>
                        </a:lnTo>
                        <a:lnTo>
                          <a:pt x="112" y="56"/>
                        </a:lnTo>
                        <a:lnTo>
                          <a:pt x="88" y="56"/>
                        </a:lnTo>
                        <a:lnTo>
                          <a:pt x="64" y="48"/>
                        </a:lnTo>
                        <a:lnTo>
                          <a:pt x="32" y="40"/>
                        </a:lnTo>
                        <a:lnTo>
                          <a:pt x="16" y="24"/>
                        </a:lnTo>
                        <a:lnTo>
                          <a:pt x="0"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29" name="Freeform 523"/>
                  <p:cNvSpPr>
                    <a:spLocks/>
                  </p:cNvSpPr>
                  <p:nvPr/>
                </p:nvSpPr>
                <p:spPr bwMode="auto">
                  <a:xfrm>
                    <a:off x="564" y="2360"/>
                    <a:ext cx="136" cy="56"/>
                  </a:xfrm>
                  <a:custGeom>
                    <a:avLst/>
                    <a:gdLst>
                      <a:gd name="T0" fmla="*/ 0 w 136"/>
                      <a:gd name="T1" fmla="*/ 8 h 56"/>
                      <a:gd name="T2" fmla="*/ 8 w 136"/>
                      <a:gd name="T3" fmla="*/ 0 h 56"/>
                      <a:gd name="T4" fmla="*/ 24 w 136"/>
                      <a:gd name="T5" fmla="*/ 0 h 56"/>
                      <a:gd name="T6" fmla="*/ 48 w 136"/>
                      <a:gd name="T7" fmla="*/ 0 h 56"/>
                      <a:gd name="T8" fmla="*/ 80 w 136"/>
                      <a:gd name="T9" fmla="*/ 8 h 56"/>
                      <a:gd name="T10" fmla="*/ 80 w 136"/>
                      <a:gd name="T11" fmla="*/ 8 h 56"/>
                      <a:gd name="T12" fmla="*/ 104 w 136"/>
                      <a:gd name="T13" fmla="*/ 16 h 56"/>
                      <a:gd name="T14" fmla="*/ 120 w 136"/>
                      <a:gd name="T15" fmla="*/ 24 h 56"/>
                      <a:gd name="T16" fmla="*/ 136 w 136"/>
                      <a:gd name="T17" fmla="*/ 40 h 56"/>
                      <a:gd name="T18" fmla="*/ 136 w 136"/>
                      <a:gd name="T19" fmla="*/ 48 h 56"/>
                      <a:gd name="T20" fmla="*/ 136 w 136"/>
                      <a:gd name="T21" fmla="*/ 48 h 56"/>
                      <a:gd name="T22" fmla="*/ 128 w 136"/>
                      <a:gd name="T23" fmla="*/ 48 h 56"/>
                      <a:gd name="T24" fmla="*/ 112 w 136"/>
                      <a:gd name="T25" fmla="*/ 56 h 56"/>
                      <a:gd name="T26" fmla="*/ 88 w 136"/>
                      <a:gd name="T27" fmla="*/ 48 h 56"/>
                      <a:gd name="T28" fmla="*/ 56 w 136"/>
                      <a:gd name="T29" fmla="*/ 40 h 56"/>
                      <a:gd name="T30" fmla="*/ 56 w 136"/>
                      <a:gd name="T31" fmla="*/ 40 h 56"/>
                      <a:gd name="T32" fmla="*/ 32 w 136"/>
                      <a:gd name="T33" fmla="*/ 32 h 56"/>
                      <a:gd name="T34" fmla="*/ 8 w 136"/>
                      <a:gd name="T35" fmla="*/ 24 h 56"/>
                      <a:gd name="T36" fmla="*/ 0 w 136"/>
                      <a:gd name="T37" fmla="*/ 16 h 56"/>
                      <a:gd name="T38" fmla="*/ 0 w 136"/>
                      <a:gd name="T39" fmla="*/ 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8"/>
                        </a:moveTo>
                        <a:lnTo>
                          <a:pt x="8" y="0"/>
                        </a:lnTo>
                        <a:lnTo>
                          <a:pt x="24" y="0"/>
                        </a:lnTo>
                        <a:lnTo>
                          <a:pt x="48" y="0"/>
                        </a:lnTo>
                        <a:lnTo>
                          <a:pt x="80" y="8"/>
                        </a:lnTo>
                        <a:lnTo>
                          <a:pt x="104" y="16"/>
                        </a:lnTo>
                        <a:lnTo>
                          <a:pt x="120" y="24"/>
                        </a:lnTo>
                        <a:lnTo>
                          <a:pt x="136" y="40"/>
                        </a:lnTo>
                        <a:lnTo>
                          <a:pt x="136" y="48"/>
                        </a:lnTo>
                        <a:lnTo>
                          <a:pt x="128" y="48"/>
                        </a:lnTo>
                        <a:lnTo>
                          <a:pt x="112" y="56"/>
                        </a:lnTo>
                        <a:lnTo>
                          <a:pt x="88" y="48"/>
                        </a:lnTo>
                        <a:lnTo>
                          <a:pt x="56" y="40"/>
                        </a:lnTo>
                        <a:lnTo>
                          <a:pt x="32" y="32"/>
                        </a:lnTo>
                        <a:lnTo>
                          <a:pt x="8" y="24"/>
                        </a:lnTo>
                        <a:lnTo>
                          <a:pt x="0"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30" name="Freeform 524"/>
                  <p:cNvSpPr>
                    <a:spLocks/>
                  </p:cNvSpPr>
                  <p:nvPr/>
                </p:nvSpPr>
                <p:spPr bwMode="auto">
                  <a:xfrm>
                    <a:off x="692" y="2256"/>
                    <a:ext cx="72" cy="104"/>
                  </a:xfrm>
                  <a:custGeom>
                    <a:avLst/>
                    <a:gdLst>
                      <a:gd name="T0" fmla="*/ 8 w 72"/>
                      <a:gd name="T1" fmla="*/ 0 h 104"/>
                      <a:gd name="T2" fmla="*/ 32 w 72"/>
                      <a:gd name="T3" fmla="*/ 8 h 104"/>
                      <a:gd name="T4" fmla="*/ 64 w 72"/>
                      <a:gd name="T5" fmla="*/ 48 h 104"/>
                      <a:gd name="T6" fmla="*/ 64 w 72"/>
                      <a:gd name="T7" fmla="*/ 48 h 104"/>
                      <a:gd name="T8" fmla="*/ 72 w 72"/>
                      <a:gd name="T9" fmla="*/ 80 h 104"/>
                      <a:gd name="T10" fmla="*/ 64 w 72"/>
                      <a:gd name="T11" fmla="*/ 104 h 104"/>
                      <a:gd name="T12" fmla="*/ 64 w 72"/>
                      <a:gd name="T13" fmla="*/ 104 h 104"/>
                      <a:gd name="T14" fmla="*/ 40 w 72"/>
                      <a:gd name="T15" fmla="*/ 96 h 104"/>
                      <a:gd name="T16" fmla="*/ 16 w 72"/>
                      <a:gd name="T17" fmla="*/ 56 h 104"/>
                      <a:gd name="T18" fmla="*/ 16 w 72"/>
                      <a:gd name="T19" fmla="*/ 56 h 104"/>
                      <a:gd name="T20" fmla="*/ 0 w 72"/>
                      <a:gd name="T21" fmla="*/ 24 h 104"/>
                      <a:gd name="T22" fmla="*/ 8 w 72"/>
                      <a:gd name="T23" fmla="*/ 0 h 1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2"/>
                      <a:gd name="T37" fmla="*/ 0 h 104"/>
                      <a:gd name="T38" fmla="*/ 72 w 72"/>
                      <a:gd name="T39" fmla="*/ 104 h 1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2" h="104">
                        <a:moveTo>
                          <a:pt x="8" y="0"/>
                        </a:moveTo>
                        <a:lnTo>
                          <a:pt x="32" y="8"/>
                        </a:lnTo>
                        <a:lnTo>
                          <a:pt x="64" y="48"/>
                        </a:lnTo>
                        <a:lnTo>
                          <a:pt x="72" y="80"/>
                        </a:lnTo>
                        <a:lnTo>
                          <a:pt x="64" y="104"/>
                        </a:lnTo>
                        <a:lnTo>
                          <a:pt x="40" y="96"/>
                        </a:lnTo>
                        <a:lnTo>
                          <a:pt x="16" y="56"/>
                        </a:lnTo>
                        <a:lnTo>
                          <a:pt x="0" y="24"/>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31" name="Freeform 525"/>
                  <p:cNvSpPr>
                    <a:spLocks/>
                  </p:cNvSpPr>
                  <p:nvPr/>
                </p:nvSpPr>
                <p:spPr bwMode="auto">
                  <a:xfrm>
                    <a:off x="852" y="2520"/>
                    <a:ext cx="72" cy="96"/>
                  </a:xfrm>
                  <a:custGeom>
                    <a:avLst/>
                    <a:gdLst>
                      <a:gd name="T0" fmla="*/ 8 w 72"/>
                      <a:gd name="T1" fmla="*/ 0 h 96"/>
                      <a:gd name="T2" fmla="*/ 32 w 72"/>
                      <a:gd name="T3" fmla="*/ 8 h 96"/>
                      <a:gd name="T4" fmla="*/ 56 w 72"/>
                      <a:gd name="T5" fmla="*/ 40 h 96"/>
                      <a:gd name="T6" fmla="*/ 56 w 72"/>
                      <a:gd name="T7" fmla="*/ 40 h 96"/>
                      <a:gd name="T8" fmla="*/ 72 w 72"/>
                      <a:gd name="T9" fmla="*/ 80 h 96"/>
                      <a:gd name="T10" fmla="*/ 64 w 72"/>
                      <a:gd name="T11" fmla="*/ 96 h 96"/>
                      <a:gd name="T12" fmla="*/ 64 w 72"/>
                      <a:gd name="T13" fmla="*/ 96 h 96"/>
                      <a:gd name="T14" fmla="*/ 40 w 72"/>
                      <a:gd name="T15" fmla="*/ 88 h 96"/>
                      <a:gd name="T16" fmla="*/ 8 w 72"/>
                      <a:gd name="T17" fmla="*/ 56 h 96"/>
                      <a:gd name="T18" fmla="*/ 8 w 72"/>
                      <a:gd name="T19" fmla="*/ 56 h 96"/>
                      <a:gd name="T20" fmla="*/ 0 w 72"/>
                      <a:gd name="T21" fmla="*/ 16 h 96"/>
                      <a:gd name="T22" fmla="*/ 8 w 72"/>
                      <a:gd name="T23" fmla="*/ 0 h 9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2"/>
                      <a:gd name="T37" fmla="*/ 0 h 96"/>
                      <a:gd name="T38" fmla="*/ 72 w 72"/>
                      <a:gd name="T39" fmla="*/ 96 h 9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2" h="96">
                        <a:moveTo>
                          <a:pt x="8" y="0"/>
                        </a:moveTo>
                        <a:lnTo>
                          <a:pt x="32" y="8"/>
                        </a:lnTo>
                        <a:lnTo>
                          <a:pt x="56" y="40"/>
                        </a:lnTo>
                        <a:lnTo>
                          <a:pt x="72" y="80"/>
                        </a:lnTo>
                        <a:lnTo>
                          <a:pt x="64" y="96"/>
                        </a:lnTo>
                        <a:lnTo>
                          <a:pt x="40" y="88"/>
                        </a:lnTo>
                        <a:lnTo>
                          <a:pt x="8" y="56"/>
                        </a:lnTo>
                        <a:lnTo>
                          <a:pt x="0" y="16"/>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32" name="Freeform 526"/>
                  <p:cNvSpPr>
                    <a:spLocks/>
                  </p:cNvSpPr>
                  <p:nvPr/>
                </p:nvSpPr>
                <p:spPr bwMode="auto">
                  <a:xfrm>
                    <a:off x="844" y="2256"/>
                    <a:ext cx="72" cy="104"/>
                  </a:xfrm>
                  <a:custGeom>
                    <a:avLst/>
                    <a:gdLst>
                      <a:gd name="T0" fmla="*/ 64 w 72"/>
                      <a:gd name="T1" fmla="*/ 0 h 104"/>
                      <a:gd name="T2" fmla="*/ 72 w 72"/>
                      <a:gd name="T3" fmla="*/ 24 h 104"/>
                      <a:gd name="T4" fmla="*/ 56 w 72"/>
                      <a:gd name="T5" fmla="*/ 56 h 104"/>
                      <a:gd name="T6" fmla="*/ 56 w 72"/>
                      <a:gd name="T7" fmla="*/ 56 h 104"/>
                      <a:gd name="T8" fmla="*/ 32 w 72"/>
                      <a:gd name="T9" fmla="*/ 88 h 104"/>
                      <a:gd name="T10" fmla="*/ 8 w 72"/>
                      <a:gd name="T11" fmla="*/ 104 h 104"/>
                      <a:gd name="T12" fmla="*/ 8 w 72"/>
                      <a:gd name="T13" fmla="*/ 104 h 104"/>
                      <a:gd name="T14" fmla="*/ 0 w 72"/>
                      <a:gd name="T15" fmla="*/ 80 h 104"/>
                      <a:gd name="T16" fmla="*/ 8 w 72"/>
                      <a:gd name="T17" fmla="*/ 40 h 104"/>
                      <a:gd name="T18" fmla="*/ 8 w 72"/>
                      <a:gd name="T19" fmla="*/ 40 h 104"/>
                      <a:gd name="T20" fmla="*/ 40 w 72"/>
                      <a:gd name="T21" fmla="*/ 8 h 104"/>
                      <a:gd name="T22" fmla="*/ 64 w 72"/>
                      <a:gd name="T23" fmla="*/ 0 h 1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2"/>
                      <a:gd name="T37" fmla="*/ 0 h 104"/>
                      <a:gd name="T38" fmla="*/ 72 w 72"/>
                      <a:gd name="T39" fmla="*/ 104 h 1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2" h="104">
                        <a:moveTo>
                          <a:pt x="64" y="0"/>
                        </a:moveTo>
                        <a:lnTo>
                          <a:pt x="72" y="24"/>
                        </a:lnTo>
                        <a:lnTo>
                          <a:pt x="56" y="56"/>
                        </a:lnTo>
                        <a:lnTo>
                          <a:pt x="32" y="88"/>
                        </a:lnTo>
                        <a:lnTo>
                          <a:pt x="8" y="104"/>
                        </a:lnTo>
                        <a:lnTo>
                          <a:pt x="0" y="80"/>
                        </a:lnTo>
                        <a:lnTo>
                          <a:pt x="8" y="40"/>
                        </a:lnTo>
                        <a:lnTo>
                          <a:pt x="40" y="8"/>
                        </a:lnTo>
                        <a:lnTo>
                          <a:pt x="64"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33" name="Freeform 527"/>
                  <p:cNvSpPr>
                    <a:spLocks/>
                  </p:cNvSpPr>
                  <p:nvPr/>
                </p:nvSpPr>
                <p:spPr bwMode="auto">
                  <a:xfrm>
                    <a:off x="700" y="2520"/>
                    <a:ext cx="80" cy="96"/>
                  </a:xfrm>
                  <a:custGeom>
                    <a:avLst/>
                    <a:gdLst>
                      <a:gd name="T0" fmla="*/ 64 w 80"/>
                      <a:gd name="T1" fmla="*/ 0 h 96"/>
                      <a:gd name="T2" fmla="*/ 80 w 80"/>
                      <a:gd name="T3" fmla="*/ 16 h 96"/>
                      <a:gd name="T4" fmla="*/ 64 w 80"/>
                      <a:gd name="T5" fmla="*/ 56 h 96"/>
                      <a:gd name="T6" fmla="*/ 64 w 80"/>
                      <a:gd name="T7" fmla="*/ 56 h 96"/>
                      <a:gd name="T8" fmla="*/ 40 w 80"/>
                      <a:gd name="T9" fmla="*/ 88 h 96"/>
                      <a:gd name="T10" fmla="*/ 8 w 80"/>
                      <a:gd name="T11" fmla="*/ 96 h 96"/>
                      <a:gd name="T12" fmla="*/ 8 w 80"/>
                      <a:gd name="T13" fmla="*/ 96 h 96"/>
                      <a:gd name="T14" fmla="*/ 0 w 80"/>
                      <a:gd name="T15" fmla="*/ 80 h 96"/>
                      <a:gd name="T16" fmla="*/ 16 w 80"/>
                      <a:gd name="T17" fmla="*/ 40 h 96"/>
                      <a:gd name="T18" fmla="*/ 16 w 80"/>
                      <a:gd name="T19" fmla="*/ 40 h 96"/>
                      <a:gd name="T20" fmla="*/ 40 w 80"/>
                      <a:gd name="T21" fmla="*/ 8 h 96"/>
                      <a:gd name="T22" fmla="*/ 64 w 80"/>
                      <a:gd name="T23" fmla="*/ 0 h 9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0"/>
                      <a:gd name="T37" fmla="*/ 0 h 96"/>
                      <a:gd name="T38" fmla="*/ 80 w 80"/>
                      <a:gd name="T39" fmla="*/ 96 h 9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0" h="96">
                        <a:moveTo>
                          <a:pt x="64" y="0"/>
                        </a:moveTo>
                        <a:lnTo>
                          <a:pt x="80" y="16"/>
                        </a:lnTo>
                        <a:lnTo>
                          <a:pt x="64" y="56"/>
                        </a:lnTo>
                        <a:lnTo>
                          <a:pt x="40" y="88"/>
                        </a:lnTo>
                        <a:lnTo>
                          <a:pt x="8" y="96"/>
                        </a:lnTo>
                        <a:lnTo>
                          <a:pt x="0" y="80"/>
                        </a:lnTo>
                        <a:lnTo>
                          <a:pt x="16" y="40"/>
                        </a:lnTo>
                        <a:lnTo>
                          <a:pt x="40" y="8"/>
                        </a:lnTo>
                        <a:lnTo>
                          <a:pt x="64"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sp>
              <p:nvSpPr>
                <p:cNvPr id="36999" name="Freeform 528"/>
                <p:cNvSpPr>
                  <a:spLocks/>
                </p:cNvSpPr>
                <p:nvPr/>
              </p:nvSpPr>
              <p:spPr bwMode="auto">
                <a:xfrm>
                  <a:off x="572" y="1295"/>
                  <a:ext cx="472" cy="334"/>
                </a:xfrm>
                <a:custGeom>
                  <a:avLst/>
                  <a:gdLst>
                    <a:gd name="T0" fmla="*/ 1 w 672"/>
                    <a:gd name="T1" fmla="*/ 2 h 424"/>
                    <a:gd name="T2" fmla="*/ 1 w 672"/>
                    <a:gd name="T3" fmla="*/ 2 h 424"/>
                    <a:gd name="T4" fmla="*/ 1 w 672"/>
                    <a:gd name="T5" fmla="*/ 2 h 424"/>
                    <a:gd name="T6" fmla="*/ 1 w 672"/>
                    <a:gd name="T7" fmla="*/ 2 h 424"/>
                    <a:gd name="T8" fmla="*/ 1 w 672"/>
                    <a:gd name="T9" fmla="*/ 2 h 424"/>
                    <a:gd name="T10" fmla="*/ 1 w 672"/>
                    <a:gd name="T11" fmla="*/ 2 h 424"/>
                    <a:gd name="T12" fmla="*/ 1 w 672"/>
                    <a:gd name="T13" fmla="*/ 2 h 424"/>
                    <a:gd name="T14" fmla="*/ 1 w 672"/>
                    <a:gd name="T15" fmla="*/ 2 h 424"/>
                    <a:gd name="T16" fmla="*/ 1 w 672"/>
                    <a:gd name="T17" fmla="*/ 2 h 424"/>
                    <a:gd name="T18" fmla="*/ 1 w 672"/>
                    <a:gd name="T19" fmla="*/ 2 h 424"/>
                    <a:gd name="T20" fmla="*/ 1 w 672"/>
                    <a:gd name="T21" fmla="*/ 2 h 424"/>
                    <a:gd name="T22" fmla="*/ 1 w 672"/>
                    <a:gd name="T23" fmla="*/ 2 h 424"/>
                    <a:gd name="T24" fmla="*/ 1 w 672"/>
                    <a:gd name="T25" fmla="*/ 2 h 424"/>
                    <a:gd name="T26" fmla="*/ 0 w 672"/>
                    <a:gd name="T27" fmla="*/ 2 h 424"/>
                    <a:gd name="T28" fmla="*/ 0 w 672"/>
                    <a:gd name="T29" fmla="*/ 2 h 424"/>
                    <a:gd name="T30" fmla="*/ 1 w 672"/>
                    <a:gd name="T31" fmla="*/ 2 h 424"/>
                    <a:gd name="T32" fmla="*/ 1 w 672"/>
                    <a:gd name="T33" fmla="*/ 2 h 424"/>
                    <a:gd name="T34" fmla="*/ 1 w 672"/>
                    <a:gd name="T35" fmla="*/ 2 h 424"/>
                    <a:gd name="T36" fmla="*/ 1 w 672"/>
                    <a:gd name="T37" fmla="*/ 2 h 424"/>
                    <a:gd name="T38" fmla="*/ 1 w 672"/>
                    <a:gd name="T39" fmla="*/ 2 h 424"/>
                    <a:gd name="T40" fmla="*/ 1 w 672"/>
                    <a:gd name="T41" fmla="*/ 0 h 424"/>
                    <a:gd name="T42" fmla="*/ 1 w 672"/>
                    <a:gd name="T43" fmla="*/ 0 h 424"/>
                    <a:gd name="T44" fmla="*/ 1 w 672"/>
                    <a:gd name="T45" fmla="*/ 2 h 424"/>
                    <a:gd name="T46" fmla="*/ 1 w 672"/>
                    <a:gd name="T47" fmla="*/ 2 h 424"/>
                    <a:gd name="T48" fmla="*/ 1 w 672"/>
                    <a:gd name="T49" fmla="*/ 2 h 424"/>
                    <a:gd name="T50" fmla="*/ 1 w 672"/>
                    <a:gd name="T51" fmla="*/ 2 h 424"/>
                    <a:gd name="T52" fmla="*/ 1 w 672"/>
                    <a:gd name="T53" fmla="*/ 2 h 424"/>
                    <a:gd name="T54" fmla="*/ 1 w 672"/>
                    <a:gd name="T55" fmla="*/ 2 h 42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72"/>
                    <a:gd name="T85" fmla="*/ 0 h 424"/>
                    <a:gd name="T86" fmla="*/ 672 w 672"/>
                    <a:gd name="T87" fmla="*/ 424 h 42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72" h="424">
                      <a:moveTo>
                        <a:pt x="672" y="216"/>
                      </a:moveTo>
                      <a:lnTo>
                        <a:pt x="664" y="256"/>
                      </a:lnTo>
                      <a:lnTo>
                        <a:pt x="648" y="296"/>
                      </a:lnTo>
                      <a:lnTo>
                        <a:pt x="616" y="328"/>
                      </a:lnTo>
                      <a:lnTo>
                        <a:pt x="576" y="360"/>
                      </a:lnTo>
                      <a:lnTo>
                        <a:pt x="464" y="408"/>
                      </a:lnTo>
                      <a:lnTo>
                        <a:pt x="336" y="424"/>
                      </a:lnTo>
                      <a:lnTo>
                        <a:pt x="208" y="408"/>
                      </a:lnTo>
                      <a:lnTo>
                        <a:pt x="96" y="360"/>
                      </a:lnTo>
                      <a:lnTo>
                        <a:pt x="56" y="328"/>
                      </a:lnTo>
                      <a:lnTo>
                        <a:pt x="24" y="296"/>
                      </a:lnTo>
                      <a:lnTo>
                        <a:pt x="8" y="256"/>
                      </a:lnTo>
                      <a:lnTo>
                        <a:pt x="0" y="216"/>
                      </a:lnTo>
                      <a:lnTo>
                        <a:pt x="8" y="168"/>
                      </a:lnTo>
                      <a:lnTo>
                        <a:pt x="24" y="128"/>
                      </a:lnTo>
                      <a:lnTo>
                        <a:pt x="56" y="96"/>
                      </a:lnTo>
                      <a:lnTo>
                        <a:pt x="96" y="64"/>
                      </a:lnTo>
                      <a:lnTo>
                        <a:pt x="208" y="16"/>
                      </a:lnTo>
                      <a:lnTo>
                        <a:pt x="336" y="0"/>
                      </a:lnTo>
                      <a:lnTo>
                        <a:pt x="464" y="16"/>
                      </a:lnTo>
                      <a:lnTo>
                        <a:pt x="576" y="64"/>
                      </a:lnTo>
                      <a:lnTo>
                        <a:pt x="616" y="96"/>
                      </a:lnTo>
                      <a:lnTo>
                        <a:pt x="648" y="128"/>
                      </a:lnTo>
                      <a:lnTo>
                        <a:pt x="664" y="168"/>
                      </a:lnTo>
                      <a:lnTo>
                        <a:pt x="672" y="216"/>
                      </a:lnTo>
                      <a:close/>
                    </a:path>
                  </a:pathLst>
                </a:custGeom>
                <a:gradFill rotWithShape="0">
                  <a:gsLst>
                    <a:gs pos="0">
                      <a:srgbClr val="B3B3B3"/>
                    </a:gs>
                    <a:gs pos="100000">
                      <a:srgbClr val="808080"/>
                    </a:gs>
                  </a:gsLst>
                  <a:path path="rect">
                    <a:fillToRect l="50000" t="50000" r="50000" b="50000"/>
                  </a:path>
                </a:gradFill>
                <a:ln w="3175">
                  <a:solidFill>
                    <a:srgbClr val="808080"/>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nvGrpSpPr>
                <p:cNvPr id="37169" name="Group 529"/>
                <p:cNvGrpSpPr>
                  <a:grpSpLocks/>
                </p:cNvGrpSpPr>
                <p:nvPr/>
              </p:nvGrpSpPr>
              <p:grpSpPr bwMode="auto">
                <a:xfrm>
                  <a:off x="632" y="1338"/>
                  <a:ext cx="352" cy="248"/>
                  <a:chOff x="636" y="2320"/>
                  <a:chExt cx="352" cy="248"/>
                </a:xfrm>
              </p:grpSpPr>
              <p:sp>
                <p:nvSpPr>
                  <p:cNvPr id="37001" name="Freeform 530"/>
                  <p:cNvSpPr>
                    <a:spLocks/>
                  </p:cNvSpPr>
                  <p:nvPr/>
                </p:nvSpPr>
                <p:spPr bwMode="auto">
                  <a:xfrm>
                    <a:off x="788" y="2424"/>
                    <a:ext cx="32" cy="16"/>
                  </a:xfrm>
                  <a:custGeom>
                    <a:avLst/>
                    <a:gdLst>
                      <a:gd name="T0" fmla="*/ 32 w 32"/>
                      <a:gd name="T1" fmla="*/ 8 h 16"/>
                      <a:gd name="T2" fmla="*/ 32 w 32"/>
                      <a:gd name="T3" fmla="*/ 16 h 16"/>
                      <a:gd name="T4" fmla="*/ 16 w 32"/>
                      <a:gd name="T5" fmla="*/ 16 h 16"/>
                      <a:gd name="T6" fmla="*/ 16 w 32"/>
                      <a:gd name="T7" fmla="*/ 16 h 16"/>
                      <a:gd name="T8" fmla="*/ 8 w 32"/>
                      <a:gd name="T9" fmla="*/ 16 h 16"/>
                      <a:gd name="T10" fmla="*/ 0 w 32"/>
                      <a:gd name="T11" fmla="*/ 8 h 16"/>
                      <a:gd name="T12" fmla="*/ 0 w 32"/>
                      <a:gd name="T13" fmla="*/ 8 h 16"/>
                      <a:gd name="T14" fmla="*/ 8 w 32"/>
                      <a:gd name="T15" fmla="*/ 0 h 16"/>
                      <a:gd name="T16" fmla="*/ 16 w 32"/>
                      <a:gd name="T17" fmla="*/ 0 h 16"/>
                      <a:gd name="T18" fmla="*/ 16 w 32"/>
                      <a:gd name="T19" fmla="*/ 0 h 16"/>
                      <a:gd name="T20" fmla="*/ 32 w 32"/>
                      <a:gd name="T21" fmla="*/ 0 h 16"/>
                      <a:gd name="T22" fmla="*/ 32 w 32"/>
                      <a:gd name="T23" fmla="*/ 8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16"/>
                      <a:gd name="T38" fmla="*/ 32 w 32"/>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16">
                        <a:moveTo>
                          <a:pt x="32" y="8"/>
                        </a:moveTo>
                        <a:lnTo>
                          <a:pt x="32" y="16"/>
                        </a:lnTo>
                        <a:lnTo>
                          <a:pt x="16" y="16"/>
                        </a:lnTo>
                        <a:lnTo>
                          <a:pt x="8" y="16"/>
                        </a:lnTo>
                        <a:lnTo>
                          <a:pt x="0" y="8"/>
                        </a:lnTo>
                        <a:lnTo>
                          <a:pt x="8" y="0"/>
                        </a:lnTo>
                        <a:lnTo>
                          <a:pt x="16" y="0"/>
                        </a:lnTo>
                        <a:lnTo>
                          <a:pt x="32" y="0"/>
                        </a:lnTo>
                        <a:lnTo>
                          <a:pt x="32"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02" name="Freeform 531"/>
                  <p:cNvSpPr>
                    <a:spLocks/>
                  </p:cNvSpPr>
                  <p:nvPr/>
                </p:nvSpPr>
                <p:spPr bwMode="auto">
                  <a:xfrm>
                    <a:off x="924" y="2416"/>
                    <a:ext cx="64" cy="24"/>
                  </a:xfrm>
                  <a:custGeom>
                    <a:avLst/>
                    <a:gdLst>
                      <a:gd name="T0" fmla="*/ 64 w 64"/>
                      <a:gd name="T1" fmla="*/ 16 h 24"/>
                      <a:gd name="T2" fmla="*/ 56 w 64"/>
                      <a:gd name="T3" fmla="*/ 24 h 24"/>
                      <a:gd name="T4" fmla="*/ 32 w 64"/>
                      <a:gd name="T5" fmla="*/ 24 h 24"/>
                      <a:gd name="T6" fmla="*/ 32 w 64"/>
                      <a:gd name="T7" fmla="*/ 24 h 24"/>
                      <a:gd name="T8" fmla="*/ 16 w 64"/>
                      <a:gd name="T9" fmla="*/ 24 h 24"/>
                      <a:gd name="T10" fmla="*/ 0 w 64"/>
                      <a:gd name="T11" fmla="*/ 16 h 24"/>
                      <a:gd name="T12" fmla="*/ 0 w 64"/>
                      <a:gd name="T13" fmla="*/ 16 h 24"/>
                      <a:gd name="T14" fmla="*/ 16 w 64"/>
                      <a:gd name="T15" fmla="*/ 8 h 24"/>
                      <a:gd name="T16" fmla="*/ 32 w 64"/>
                      <a:gd name="T17" fmla="*/ 0 h 24"/>
                      <a:gd name="T18" fmla="*/ 32 w 64"/>
                      <a:gd name="T19" fmla="*/ 0 h 24"/>
                      <a:gd name="T20" fmla="*/ 56 w 64"/>
                      <a:gd name="T21" fmla="*/ 8 h 24"/>
                      <a:gd name="T22" fmla="*/ 64 w 64"/>
                      <a:gd name="T23" fmla="*/ 16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
                      <a:gd name="T37" fmla="*/ 0 h 24"/>
                      <a:gd name="T38" fmla="*/ 64 w 64"/>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 h="24">
                        <a:moveTo>
                          <a:pt x="64" y="16"/>
                        </a:moveTo>
                        <a:lnTo>
                          <a:pt x="56" y="24"/>
                        </a:lnTo>
                        <a:lnTo>
                          <a:pt x="32" y="24"/>
                        </a:lnTo>
                        <a:lnTo>
                          <a:pt x="16" y="24"/>
                        </a:lnTo>
                        <a:lnTo>
                          <a:pt x="0" y="16"/>
                        </a:lnTo>
                        <a:lnTo>
                          <a:pt x="16" y="8"/>
                        </a:lnTo>
                        <a:lnTo>
                          <a:pt x="32" y="0"/>
                        </a:lnTo>
                        <a:lnTo>
                          <a:pt x="56" y="8"/>
                        </a:lnTo>
                        <a:lnTo>
                          <a:pt x="64"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03" name="Freeform 532"/>
                  <p:cNvSpPr>
                    <a:spLocks/>
                  </p:cNvSpPr>
                  <p:nvPr/>
                </p:nvSpPr>
                <p:spPr bwMode="auto">
                  <a:xfrm>
                    <a:off x="908" y="2512"/>
                    <a:ext cx="40" cy="32"/>
                  </a:xfrm>
                  <a:custGeom>
                    <a:avLst/>
                    <a:gdLst>
                      <a:gd name="T0" fmla="*/ 40 w 40"/>
                      <a:gd name="T1" fmla="*/ 32 h 32"/>
                      <a:gd name="T2" fmla="*/ 24 w 40"/>
                      <a:gd name="T3" fmla="*/ 32 h 32"/>
                      <a:gd name="T4" fmla="*/ 8 w 40"/>
                      <a:gd name="T5" fmla="*/ 24 h 32"/>
                      <a:gd name="T6" fmla="*/ 8 w 40"/>
                      <a:gd name="T7" fmla="*/ 24 h 32"/>
                      <a:gd name="T8" fmla="*/ 0 w 40"/>
                      <a:gd name="T9" fmla="*/ 8 h 32"/>
                      <a:gd name="T10" fmla="*/ 0 w 40"/>
                      <a:gd name="T11" fmla="*/ 0 h 32"/>
                      <a:gd name="T12" fmla="*/ 0 w 40"/>
                      <a:gd name="T13" fmla="*/ 0 h 32"/>
                      <a:gd name="T14" fmla="*/ 16 w 40"/>
                      <a:gd name="T15" fmla="*/ 0 h 32"/>
                      <a:gd name="T16" fmla="*/ 32 w 40"/>
                      <a:gd name="T17" fmla="*/ 8 h 32"/>
                      <a:gd name="T18" fmla="*/ 32 w 40"/>
                      <a:gd name="T19" fmla="*/ 8 h 32"/>
                      <a:gd name="T20" fmla="*/ 40 w 40"/>
                      <a:gd name="T21" fmla="*/ 24 h 32"/>
                      <a:gd name="T22" fmla="*/ 40 w 40"/>
                      <a:gd name="T23" fmla="*/ 32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32"/>
                      <a:gd name="T38" fmla="*/ 40 w 40"/>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32">
                        <a:moveTo>
                          <a:pt x="40" y="32"/>
                        </a:moveTo>
                        <a:lnTo>
                          <a:pt x="24" y="32"/>
                        </a:lnTo>
                        <a:lnTo>
                          <a:pt x="8" y="24"/>
                        </a:lnTo>
                        <a:lnTo>
                          <a:pt x="0" y="8"/>
                        </a:lnTo>
                        <a:lnTo>
                          <a:pt x="0" y="0"/>
                        </a:lnTo>
                        <a:lnTo>
                          <a:pt x="16" y="0"/>
                        </a:lnTo>
                        <a:lnTo>
                          <a:pt x="32" y="8"/>
                        </a:lnTo>
                        <a:lnTo>
                          <a:pt x="40" y="24"/>
                        </a:lnTo>
                        <a:lnTo>
                          <a:pt x="40" y="3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04" name="Freeform 533"/>
                  <p:cNvSpPr>
                    <a:spLocks/>
                  </p:cNvSpPr>
                  <p:nvPr/>
                </p:nvSpPr>
                <p:spPr bwMode="auto">
                  <a:xfrm>
                    <a:off x="780" y="2328"/>
                    <a:ext cx="32" cy="48"/>
                  </a:xfrm>
                  <a:custGeom>
                    <a:avLst/>
                    <a:gdLst>
                      <a:gd name="T0" fmla="*/ 16 w 32"/>
                      <a:gd name="T1" fmla="*/ 48 h 48"/>
                      <a:gd name="T2" fmla="*/ 8 w 32"/>
                      <a:gd name="T3" fmla="*/ 48 h 48"/>
                      <a:gd name="T4" fmla="*/ 0 w 32"/>
                      <a:gd name="T5" fmla="*/ 24 h 48"/>
                      <a:gd name="T6" fmla="*/ 0 w 32"/>
                      <a:gd name="T7" fmla="*/ 24 h 48"/>
                      <a:gd name="T8" fmla="*/ 8 w 32"/>
                      <a:gd name="T9" fmla="*/ 8 h 48"/>
                      <a:gd name="T10" fmla="*/ 16 w 32"/>
                      <a:gd name="T11" fmla="*/ 0 h 48"/>
                      <a:gd name="T12" fmla="*/ 16 w 32"/>
                      <a:gd name="T13" fmla="*/ 0 h 48"/>
                      <a:gd name="T14" fmla="*/ 24 w 32"/>
                      <a:gd name="T15" fmla="*/ 8 h 48"/>
                      <a:gd name="T16" fmla="*/ 32 w 32"/>
                      <a:gd name="T17" fmla="*/ 24 h 48"/>
                      <a:gd name="T18" fmla="*/ 32 w 32"/>
                      <a:gd name="T19" fmla="*/ 24 h 48"/>
                      <a:gd name="T20" fmla="*/ 24 w 32"/>
                      <a:gd name="T21" fmla="*/ 48 h 48"/>
                      <a:gd name="T22" fmla="*/ 16 w 32"/>
                      <a:gd name="T23" fmla="*/ 4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48"/>
                      <a:gd name="T38" fmla="*/ 32 w 32"/>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48">
                        <a:moveTo>
                          <a:pt x="16" y="48"/>
                        </a:moveTo>
                        <a:lnTo>
                          <a:pt x="8" y="48"/>
                        </a:lnTo>
                        <a:lnTo>
                          <a:pt x="0" y="24"/>
                        </a:lnTo>
                        <a:lnTo>
                          <a:pt x="8" y="8"/>
                        </a:lnTo>
                        <a:lnTo>
                          <a:pt x="16" y="0"/>
                        </a:lnTo>
                        <a:lnTo>
                          <a:pt x="24" y="8"/>
                        </a:lnTo>
                        <a:lnTo>
                          <a:pt x="32" y="24"/>
                        </a:lnTo>
                        <a:lnTo>
                          <a:pt x="24" y="48"/>
                        </a:lnTo>
                        <a:lnTo>
                          <a:pt x="16"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05" name="Freeform 534"/>
                  <p:cNvSpPr>
                    <a:spLocks/>
                  </p:cNvSpPr>
                  <p:nvPr/>
                </p:nvSpPr>
                <p:spPr bwMode="auto">
                  <a:xfrm>
                    <a:off x="676" y="2432"/>
                    <a:ext cx="64" cy="24"/>
                  </a:xfrm>
                  <a:custGeom>
                    <a:avLst/>
                    <a:gdLst>
                      <a:gd name="T0" fmla="*/ 64 w 64"/>
                      <a:gd name="T1" fmla="*/ 16 h 24"/>
                      <a:gd name="T2" fmla="*/ 56 w 64"/>
                      <a:gd name="T3" fmla="*/ 24 h 24"/>
                      <a:gd name="T4" fmla="*/ 32 w 64"/>
                      <a:gd name="T5" fmla="*/ 24 h 24"/>
                      <a:gd name="T6" fmla="*/ 32 w 64"/>
                      <a:gd name="T7" fmla="*/ 24 h 24"/>
                      <a:gd name="T8" fmla="*/ 8 w 64"/>
                      <a:gd name="T9" fmla="*/ 24 h 24"/>
                      <a:gd name="T10" fmla="*/ 0 w 64"/>
                      <a:gd name="T11" fmla="*/ 16 h 24"/>
                      <a:gd name="T12" fmla="*/ 0 w 64"/>
                      <a:gd name="T13" fmla="*/ 16 h 24"/>
                      <a:gd name="T14" fmla="*/ 8 w 64"/>
                      <a:gd name="T15" fmla="*/ 8 h 24"/>
                      <a:gd name="T16" fmla="*/ 32 w 64"/>
                      <a:gd name="T17" fmla="*/ 0 h 24"/>
                      <a:gd name="T18" fmla="*/ 32 w 64"/>
                      <a:gd name="T19" fmla="*/ 0 h 24"/>
                      <a:gd name="T20" fmla="*/ 56 w 64"/>
                      <a:gd name="T21" fmla="*/ 8 h 24"/>
                      <a:gd name="T22" fmla="*/ 64 w 64"/>
                      <a:gd name="T23" fmla="*/ 16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
                      <a:gd name="T37" fmla="*/ 0 h 24"/>
                      <a:gd name="T38" fmla="*/ 64 w 64"/>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 h="24">
                        <a:moveTo>
                          <a:pt x="64" y="16"/>
                        </a:moveTo>
                        <a:lnTo>
                          <a:pt x="56" y="24"/>
                        </a:lnTo>
                        <a:lnTo>
                          <a:pt x="32" y="24"/>
                        </a:lnTo>
                        <a:lnTo>
                          <a:pt x="8" y="24"/>
                        </a:lnTo>
                        <a:lnTo>
                          <a:pt x="0" y="16"/>
                        </a:lnTo>
                        <a:lnTo>
                          <a:pt x="8" y="8"/>
                        </a:lnTo>
                        <a:lnTo>
                          <a:pt x="32" y="0"/>
                        </a:lnTo>
                        <a:lnTo>
                          <a:pt x="56" y="8"/>
                        </a:lnTo>
                        <a:lnTo>
                          <a:pt x="64"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06" name="Freeform 535"/>
                  <p:cNvSpPr>
                    <a:spLocks/>
                  </p:cNvSpPr>
                  <p:nvPr/>
                </p:nvSpPr>
                <p:spPr bwMode="auto">
                  <a:xfrm>
                    <a:off x="788" y="2520"/>
                    <a:ext cx="32" cy="48"/>
                  </a:xfrm>
                  <a:custGeom>
                    <a:avLst/>
                    <a:gdLst>
                      <a:gd name="T0" fmla="*/ 16 w 32"/>
                      <a:gd name="T1" fmla="*/ 48 h 48"/>
                      <a:gd name="T2" fmla="*/ 8 w 32"/>
                      <a:gd name="T3" fmla="*/ 40 h 48"/>
                      <a:gd name="T4" fmla="*/ 0 w 32"/>
                      <a:gd name="T5" fmla="*/ 24 h 48"/>
                      <a:gd name="T6" fmla="*/ 0 w 32"/>
                      <a:gd name="T7" fmla="*/ 24 h 48"/>
                      <a:gd name="T8" fmla="*/ 8 w 32"/>
                      <a:gd name="T9" fmla="*/ 8 h 48"/>
                      <a:gd name="T10" fmla="*/ 16 w 32"/>
                      <a:gd name="T11" fmla="*/ 0 h 48"/>
                      <a:gd name="T12" fmla="*/ 16 w 32"/>
                      <a:gd name="T13" fmla="*/ 0 h 48"/>
                      <a:gd name="T14" fmla="*/ 32 w 32"/>
                      <a:gd name="T15" fmla="*/ 8 h 48"/>
                      <a:gd name="T16" fmla="*/ 32 w 32"/>
                      <a:gd name="T17" fmla="*/ 24 h 48"/>
                      <a:gd name="T18" fmla="*/ 32 w 32"/>
                      <a:gd name="T19" fmla="*/ 24 h 48"/>
                      <a:gd name="T20" fmla="*/ 32 w 32"/>
                      <a:gd name="T21" fmla="*/ 40 h 48"/>
                      <a:gd name="T22" fmla="*/ 16 w 32"/>
                      <a:gd name="T23" fmla="*/ 4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48"/>
                      <a:gd name="T38" fmla="*/ 32 w 32"/>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48">
                        <a:moveTo>
                          <a:pt x="16" y="48"/>
                        </a:moveTo>
                        <a:lnTo>
                          <a:pt x="8" y="40"/>
                        </a:lnTo>
                        <a:lnTo>
                          <a:pt x="0" y="24"/>
                        </a:lnTo>
                        <a:lnTo>
                          <a:pt x="8" y="8"/>
                        </a:lnTo>
                        <a:lnTo>
                          <a:pt x="16" y="0"/>
                        </a:lnTo>
                        <a:lnTo>
                          <a:pt x="32" y="8"/>
                        </a:lnTo>
                        <a:lnTo>
                          <a:pt x="32" y="24"/>
                        </a:lnTo>
                        <a:lnTo>
                          <a:pt x="32" y="40"/>
                        </a:lnTo>
                        <a:lnTo>
                          <a:pt x="16"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07" name="Freeform 536"/>
                  <p:cNvSpPr>
                    <a:spLocks/>
                  </p:cNvSpPr>
                  <p:nvPr/>
                </p:nvSpPr>
                <p:spPr bwMode="auto">
                  <a:xfrm>
                    <a:off x="660" y="2352"/>
                    <a:ext cx="48" cy="40"/>
                  </a:xfrm>
                  <a:custGeom>
                    <a:avLst/>
                    <a:gdLst>
                      <a:gd name="T0" fmla="*/ 48 w 48"/>
                      <a:gd name="T1" fmla="*/ 32 h 40"/>
                      <a:gd name="T2" fmla="*/ 32 w 48"/>
                      <a:gd name="T3" fmla="*/ 40 h 40"/>
                      <a:gd name="T4" fmla="*/ 16 w 48"/>
                      <a:gd name="T5" fmla="*/ 24 h 40"/>
                      <a:gd name="T6" fmla="*/ 16 w 48"/>
                      <a:gd name="T7" fmla="*/ 24 h 40"/>
                      <a:gd name="T8" fmla="*/ 0 w 48"/>
                      <a:gd name="T9" fmla="*/ 16 h 40"/>
                      <a:gd name="T10" fmla="*/ 0 w 48"/>
                      <a:gd name="T11" fmla="*/ 0 h 40"/>
                      <a:gd name="T12" fmla="*/ 0 w 48"/>
                      <a:gd name="T13" fmla="*/ 0 h 40"/>
                      <a:gd name="T14" fmla="*/ 16 w 48"/>
                      <a:gd name="T15" fmla="*/ 0 h 40"/>
                      <a:gd name="T16" fmla="*/ 32 w 48"/>
                      <a:gd name="T17" fmla="*/ 8 h 40"/>
                      <a:gd name="T18" fmla="*/ 32 w 48"/>
                      <a:gd name="T19" fmla="*/ 8 h 40"/>
                      <a:gd name="T20" fmla="*/ 48 w 48"/>
                      <a:gd name="T21" fmla="*/ 24 h 40"/>
                      <a:gd name="T22" fmla="*/ 48 w 48"/>
                      <a:gd name="T23" fmla="*/ 32 h 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0"/>
                      <a:gd name="T38" fmla="*/ 48 w 48"/>
                      <a:gd name="T39" fmla="*/ 40 h 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0">
                        <a:moveTo>
                          <a:pt x="48" y="32"/>
                        </a:moveTo>
                        <a:lnTo>
                          <a:pt x="32" y="40"/>
                        </a:lnTo>
                        <a:lnTo>
                          <a:pt x="16" y="24"/>
                        </a:lnTo>
                        <a:lnTo>
                          <a:pt x="0" y="16"/>
                        </a:lnTo>
                        <a:lnTo>
                          <a:pt x="0" y="0"/>
                        </a:lnTo>
                        <a:lnTo>
                          <a:pt x="16" y="0"/>
                        </a:lnTo>
                        <a:lnTo>
                          <a:pt x="32" y="8"/>
                        </a:lnTo>
                        <a:lnTo>
                          <a:pt x="48" y="24"/>
                        </a:lnTo>
                        <a:lnTo>
                          <a:pt x="48" y="3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08" name="Freeform 537"/>
                  <p:cNvSpPr>
                    <a:spLocks/>
                  </p:cNvSpPr>
                  <p:nvPr/>
                </p:nvSpPr>
                <p:spPr bwMode="auto">
                  <a:xfrm>
                    <a:off x="892" y="2344"/>
                    <a:ext cx="48" cy="32"/>
                  </a:xfrm>
                  <a:custGeom>
                    <a:avLst/>
                    <a:gdLst>
                      <a:gd name="T0" fmla="*/ 0 w 48"/>
                      <a:gd name="T1" fmla="*/ 32 h 32"/>
                      <a:gd name="T2" fmla="*/ 0 w 48"/>
                      <a:gd name="T3" fmla="*/ 24 h 32"/>
                      <a:gd name="T4" fmla="*/ 8 w 48"/>
                      <a:gd name="T5" fmla="*/ 8 h 32"/>
                      <a:gd name="T6" fmla="*/ 8 w 48"/>
                      <a:gd name="T7" fmla="*/ 8 h 32"/>
                      <a:gd name="T8" fmla="*/ 32 w 48"/>
                      <a:gd name="T9" fmla="*/ 0 h 32"/>
                      <a:gd name="T10" fmla="*/ 48 w 48"/>
                      <a:gd name="T11" fmla="*/ 0 h 32"/>
                      <a:gd name="T12" fmla="*/ 48 w 48"/>
                      <a:gd name="T13" fmla="*/ 0 h 32"/>
                      <a:gd name="T14" fmla="*/ 48 w 48"/>
                      <a:gd name="T15" fmla="*/ 8 h 32"/>
                      <a:gd name="T16" fmla="*/ 32 w 48"/>
                      <a:gd name="T17" fmla="*/ 24 h 32"/>
                      <a:gd name="T18" fmla="*/ 32 w 48"/>
                      <a:gd name="T19" fmla="*/ 24 h 32"/>
                      <a:gd name="T20" fmla="*/ 16 w 48"/>
                      <a:gd name="T21" fmla="*/ 32 h 32"/>
                      <a:gd name="T22" fmla="*/ 0 w 48"/>
                      <a:gd name="T23" fmla="*/ 32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32"/>
                      <a:gd name="T38" fmla="*/ 48 w 48"/>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32">
                        <a:moveTo>
                          <a:pt x="0" y="32"/>
                        </a:moveTo>
                        <a:lnTo>
                          <a:pt x="0" y="24"/>
                        </a:lnTo>
                        <a:lnTo>
                          <a:pt x="8" y="8"/>
                        </a:lnTo>
                        <a:lnTo>
                          <a:pt x="32" y="0"/>
                        </a:lnTo>
                        <a:lnTo>
                          <a:pt x="48" y="0"/>
                        </a:lnTo>
                        <a:lnTo>
                          <a:pt x="48" y="8"/>
                        </a:lnTo>
                        <a:lnTo>
                          <a:pt x="32" y="24"/>
                        </a:lnTo>
                        <a:lnTo>
                          <a:pt x="16" y="32"/>
                        </a:lnTo>
                        <a:lnTo>
                          <a:pt x="0" y="3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09" name="Freeform 538"/>
                  <p:cNvSpPr>
                    <a:spLocks/>
                  </p:cNvSpPr>
                  <p:nvPr/>
                </p:nvSpPr>
                <p:spPr bwMode="auto">
                  <a:xfrm>
                    <a:off x="876" y="2400"/>
                    <a:ext cx="48" cy="24"/>
                  </a:xfrm>
                  <a:custGeom>
                    <a:avLst/>
                    <a:gdLst>
                      <a:gd name="T0" fmla="*/ 0 w 48"/>
                      <a:gd name="T1" fmla="*/ 24 h 24"/>
                      <a:gd name="T2" fmla="*/ 0 w 48"/>
                      <a:gd name="T3" fmla="*/ 8 h 24"/>
                      <a:gd name="T4" fmla="*/ 16 w 48"/>
                      <a:gd name="T5" fmla="*/ 0 h 24"/>
                      <a:gd name="T6" fmla="*/ 16 w 48"/>
                      <a:gd name="T7" fmla="*/ 0 h 24"/>
                      <a:gd name="T8" fmla="*/ 32 w 48"/>
                      <a:gd name="T9" fmla="*/ 0 h 24"/>
                      <a:gd name="T10" fmla="*/ 48 w 48"/>
                      <a:gd name="T11" fmla="*/ 8 h 24"/>
                      <a:gd name="T12" fmla="*/ 48 w 48"/>
                      <a:gd name="T13" fmla="*/ 8 h 24"/>
                      <a:gd name="T14" fmla="*/ 48 w 48"/>
                      <a:gd name="T15" fmla="*/ 16 h 24"/>
                      <a:gd name="T16" fmla="*/ 32 w 48"/>
                      <a:gd name="T17" fmla="*/ 24 h 24"/>
                      <a:gd name="T18" fmla="*/ 32 w 48"/>
                      <a:gd name="T19" fmla="*/ 24 h 24"/>
                      <a:gd name="T20" fmla="*/ 8 w 48"/>
                      <a:gd name="T21" fmla="*/ 24 h 24"/>
                      <a:gd name="T22" fmla="*/ 0 w 48"/>
                      <a:gd name="T23" fmla="*/ 24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24"/>
                      <a:gd name="T38" fmla="*/ 48 w 48"/>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24">
                        <a:moveTo>
                          <a:pt x="0" y="24"/>
                        </a:moveTo>
                        <a:lnTo>
                          <a:pt x="0" y="8"/>
                        </a:lnTo>
                        <a:lnTo>
                          <a:pt x="16" y="0"/>
                        </a:lnTo>
                        <a:lnTo>
                          <a:pt x="32" y="0"/>
                        </a:lnTo>
                        <a:lnTo>
                          <a:pt x="48" y="8"/>
                        </a:lnTo>
                        <a:lnTo>
                          <a:pt x="48" y="16"/>
                        </a:lnTo>
                        <a:lnTo>
                          <a:pt x="32" y="24"/>
                        </a:lnTo>
                        <a:lnTo>
                          <a:pt x="8" y="24"/>
                        </a:lnTo>
                        <a:lnTo>
                          <a:pt x="0" y="24"/>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10" name="Freeform 539"/>
                  <p:cNvSpPr>
                    <a:spLocks/>
                  </p:cNvSpPr>
                  <p:nvPr/>
                </p:nvSpPr>
                <p:spPr bwMode="auto">
                  <a:xfrm>
                    <a:off x="660" y="2480"/>
                    <a:ext cx="48" cy="24"/>
                  </a:xfrm>
                  <a:custGeom>
                    <a:avLst/>
                    <a:gdLst>
                      <a:gd name="T0" fmla="*/ 0 w 48"/>
                      <a:gd name="T1" fmla="*/ 16 h 24"/>
                      <a:gd name="T2" fmla="*/ 0 w 48"/>
                      <a:gd name="T3" fmla="*/ 8 h 24"/>
                      <a:gd name="T4" fmla="*/ 16 w 48"/>
                      <a:gd name="T5" fmla="*/ 0 h 24"/>
                      <a:gd name="T6" fmla="*/ 16 w 48"/>
                      <a:gd name="T7" fmla="*/ 0 h 24"/>
                      <a:gd name="T8" fmla="*/ 40 w 48"/>
                      <a:gd name="T9" fmla="*/ 0 h 24"/>
                      <a:gd name="T10" fmla="*/ 48 w 48"/>
                      <a:gd name="T11" fmla="*/ 0 h 24"/>
                      <a:gd name="T12" fmla="*/ 48 w 48"/>
                      <a:gd name="T13" fmla="*/ 0 h 24"/>
                      <a:gd name="T14" fmla="*/ 48 w 48"/>
                      <a:gd name="T15" fmla="*/ 16 h 24"/>
                      <a:gd name="T16" fmla="*/ 32 w 48"/>
                      <a:gd name="T17" fmla="*/ 24 h 24"/>
                      <a:gd name="T18" fmla="*/ 32 w 48"/>
                      <a:gd name="T19" fmla="*/ 24 h 24"/>
                      <a:gd name="T20" fmla="*/ 8 w 48"/>
                      <a:gd name="T21" fmla="*/ 24 h 24"/>
                      <a:gd name="T22" fmla="*/ 0 w 48"/>
                      <a:gd name="T23" fmla="*/ 16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24"/>
                      <a:gd name="T38" fmla="*/ 48 w 48"/>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24">
                        <a:moveTo>
                          <a:pt x="0" y="16"/>
                        </a:moveTo>
                        <a:lnTo>
                          <a:pt x="0" y="8"/>
                        </a:lnTo>
                        <a:lnTo>
                          <a:pt x="16" y="0"/>
                        </a:lnTo>
                        <a:lnTo>
                          <a:pt x="40" y="0"/>
                        </a:lnTo>
                        <a:lnTo>
                          <a:pt x="48" y="0"/>
                        </a:lnTo>
                        <a:lnTo>
                          <a:pt x="48" y="16"/>
                        </a:lnTo>
                        <a:lnTo>
                          <a:pt x="32" y="24"/>
                        </a:lnTo>
                        <a:lnTo>
                          <a:pt x="8" y="24"/>
                        </a:lnTo>
                        <a:lnTo>
                          <a:pt x="0"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11" name="Freeform 540"/>
                  <p:cNvSpPr>
                    <a:spLocks/>
                  </p:cNvSpPr>
                  <p:nvPr/>
                </p:nvSpPr>
                <p:spPr bwMode="auto">
                  <a:xfrm>
                    <a:off x="732" y="2456"/>
                    <a:ext cx="48" cy="40"/>
                  </a:xfrm>
                  <a:custGeom>
                    <a:avLst/>
                    <a:gdLst>
                      <a:gd name="T0" fmla="*/ 8 w 48"/>
                      <a:gd name="T1" fmla="*/ 40 h 40"/>
                      <a:gd name="T2" fmla="*/ 0 w 48"/>
                      <a:gd name="T3" fmla="*/ 24 h 40"/>
                      <a:gd name="T4" fmla="*/ 16 w 48"/>
                      <a:gd name="T5" fmla="*/ 16 h 40"/>
                      <a:gd name="T6" fmla="*/ 16 w 48"/>
                      <a:gd name="T7" fmla="*/ 16 h 40"/>
                      <a:gd name="T8" fmla="*/ 32 w 48"/>
                      <a:gd name="T9" fmla="*/ 0 h 40"/>
                      <a:gd name="T10" fmla="*/ 48 w 48"/>
                      <a:gd name="T11" fmla="*/ 8 h 40"/>
                      <a:gd name="T12" fmla="*/ 48 w 48"/>
                      <a:gd name="T13" fmla="*/ 8 h 40"/>
                      <a:gd name="T14" fmla="*/ 48 w 48"/>
                      <a:gd name="T15" fmla="*/ 16 h 40"/>
                      <a:gd name="T16" fmla="*/ 40 w 48"/>
                      <a:gd name="T17" fmla="*/ 32 h 40"/>
                      <a:gd name="T18" fmla="*/ 40 w 48"/>
                      <a:gd name="T19" fmla="*/ 32 h 40"/>
                      <a:gd name="T20" fmla="*/ 16 w 48"/>
                      <a:gd name="T21" fmla="*/ 40 h 40"/>
                      <a:gd name="T22" fmla="*/ 8 w 48"/>
                      <a:gd name="T23" fmla="*/ 40 h 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0"/>
                      <a:gd name="T38" fmla="*/ 48 w 48"/>
                      <a:gd name="T39" fmla="*/ 40 h 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0">
                        <a:moveTo>
                          <a:pt x="8" y="40"/>
                        </a:moveTo>
                        <a:lnTo>
                          <a:pt x="0" y="24"/>
                        </a:lnTo>
                        <a:lnTo>
                          <a:pt x="16" y="16"/>
                        </a:lnTo>
                        <a:lnTo>
                          <a:pt x="32" y="0"/>
                        </a:lnTo>
                        <a:lnTo>
                          <a:pt x="48" y="8"/>
                        </a:lnTo>
                        <a:lnTo>
                          <a:pt x="48" y="16"/>
                        </a:lnTo>
                        <a:lnTo>
                          <a:pt x="40" y="32"/>
                        </a:lnTo>
                        <a:lnTo>
                          <a:pt x="16" y="40"/>
                        </a:lnTo>
                        <a:lnTo>
                          <a:pt x="8" y="4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12" name="Freeform 541"/>
                  <p:cNvSpPr>
                    <a:spLocks/>
                  </p:cNvSpPr>
                  <p:nvPr/>
                </p:nvSpPr>
                <p:spPr bwMode="auto">
                  <a:xfrm>
                    <a:off x="924" y="2472"/>
                    <a:ext cx="56" cy="32"/>
                  </a:xfrm>
                  <a:custGeom>
                    <a:avLst/>
                    <a:gdLst>
                      <a:gd name="T0" fmla="*/ 0 w 56"/>
                      <a:gd name="T1" fmla="*/ 8 h 32"/>
                      <a:gd name="T2" fmla="*/ 16 w 56"/>
                      <a:gd name="T3" fmla="*/ 0 h 32"/>
                      <a:gd name="T4" fmla="*/ 32 w 56"/>
                      <a:gd name="T5" fmla="*/ 8 h 32"/>
                      <a:gd name="T6" fmla="*/ 32 w 56"/>
                      <a:gd name="T7" fmla="*/ 8 h 32"/>
                      <a:gd name="T8" fmla="*/ 56 w 56"/>
                      <a:gd name="T9" fmla="*/ 16 h 32"/>
                      <a:gd name="T10" fmla="*/ 56 w 56"/>
                      <a:gd name="T11" fmla="*/ 24 h 32"/>
                      <a:gd name="T12" fmla="*/ 56 w 56"/>
                      <a:gd name="T13" fmla="*/ 24 h 32"/>
                      <a:gd name="T14" fmla="*/ 48 w 56"/>
                      <a:gd name="T15" fmla="*/ 32 h 32"/>
                      <a:gd name="T16" fmla="*/ 24 w 56"/>
                      <a:gd name="T17" fmla="*/ 24 h 32"/>
                      <a:gd name="T18" fmla="*/ 24 w 56"/>
                      <a:gd name="T19" fmla="*/ 24 h 32"/>
                      <a:gd name="T20" fmla="*/ 0 w 56"/>
                      <a:gd name="T21" fmla="*/ 16 h 32"/>
                      <a:gd name="T22" fmla="*/ 0 w 56"/>
                      <a:gd name="T23" fmla="*/ 8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6"/>
                      <a:gd name="T37" fmla="*/ 0 h 32"/>
                      <a:gd name="T38" fmla="*/ 56 w 56"/>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6" h="32">
                        <a:moveTo>
                          <a:pt x="0" y="8"/>
                        </a:moveTo>
                        <a:lnTo>
                          <a:pt x="16" y="0"/>
                        </a:lnTo>
                        <a:lnTo>
                          <a:pt x="32" y="8"/>
                        </a:lnTo>
                        <a:lnTo>
                          <a:pt x="56" y="16"/>
                        </a:lnTo>
                        <a:lnTo>
                          <a:pt x="56" y="24"/>
                        </a:lnTo>
                        <a:lnTo>
                          <a:pt x="48" y="32"/>
                        </a:lnTo>
                        <a:lnTo>
                          <a:pt x="24" y="24"/>
                        </a:lnTo>
                        <a:lnTo>
                          <a:pt x="0"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13" name="Freeform 542"/>
                  <p:cNvSpPr>
                    <a:spLocks/>
                  </p:cNvSpPr>
                  <p:nvPr/>
                </p:nvSpPr>
                <p:spPr bwMode="auto">
                  <a:xfrm>
                    <a:off x="636" y="2392"/>
                    <a:ext cx="64" cy="32"/>
                  </a:xfrm>
                  <a:custGeom>
                    <a:avLst/>
                    <a:gdLst>
                      <a:gd name="T0" fmla="*/ 0 w 64"/>
                      <a:gd name="T1" fmla="*/ 8 h 32"/>
                      <a:gd name="T2" fmla="*/ 16 w 64"/>
                      <a:gd name="T3" fmla="*/ 0 h 32"/>
                      <a:gd name="T4" fmla="*/ 40 w 64"/>
                      <a:gd name="T5" fmla="*/ 8 h 32"/>
                      <a:gd name="T6" fmla="*/ 40 w 64"/>
                      <a:gd name="T7" fmla="*/ 8 h 32"/>
                      <a:gd name="T8" fmla="*/ 56 w 64"/>
                      <a:gd name="T9" fmla="*/ 16 h 32"/>
                      <a:gd name="T10" fmla="*/ 64 w 64"/>
                      <a:gd name="T11" fmla="*/ 24 h 32"/>
                      <a:gd name="T12" fmla="*/ 64 w 64"/>
                      <a:gd name="T13" fmla="*/ 24 h 32"/>
                      <a:gd name="T14" fmla="*/ 48 w 64"/>
                      <a:gd name="T15" fmla="*/ 32 h 32"/>
                      <a:gd name="T16" fmla="*/ 24 w 64"/>
                      <a:gd name="T17" fmla="*/ 32 h 32"/>
                      <a:gd name="T18" fmla="*/ 24 w 64"/>
                      <a:gd name="T19" fmla="*/ 32 h 32"/>
                      <a:gd name="T20" fmla="*/ 8 w 64"/>
                      <a:gd name="T21" fmla="*/ 16 h 32"/>
                      <a:gd name="T22" fmla="*/ 0 w 64"/>
                      <a:gd name="T23" fmla="*/ 8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
                      <a:gd name="T37" fmla="*/ 0 h 32"/>
                      <a:gd name="T38" fmla="*/ 64 w 64"/>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 h="32">
                        <a:moveTo>
                          <a:pt x="0" y="8"/>
                        </a:moveTo>
                        <a:lnTo>
                          <a:pt x="16" y="0"/>
                        </a:lnTo>
                        <a:lnTo>
                          <a:pt x="40" y="8"/>
                        </a:lnTo>
                        <a:lnTo>
                          <a:pt x="56" y="16"/>
                        </a:lnTo>
                        <a:lnTo>
                          <a:pt x="64" y="24"/>
                        </a:lnTo>
                        <a:lnTo>
                          <a:pt x="48" y="32"/>
                        </a:lnTo>
                        <a:lnTo>
                          <a:pt x="24" y="32"/>
                        </a:lnTo>
                        <a:lnTo>
                          <a:pt x="8"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14" name="Freeform 543"/>
                  <p:cNvSpPr>
                    <a:spLocks/>
                  </p:cNvSpPr>
                  <p:nvPr/>
                </p:nvSpPr>
                <p:spPr bwMode="auto">
                  <a:xfrm>
                    <a:off x="716" y="2320"/>
                    <a:ext cx="40" cy="48"/>
                  </a:xfrm>
                  <a:custGeom>
                    <a:avLst/>
                    <a:gdLst>
                      <a:gd name="T0" fmla="*/ 8 w 40"/>
                      <a:gd name="T1" fmla="*/ 0 h 48"/>
                      <a:gd name="T2" fmla="*/ 24 w 40"/>
                      <a:gd name="T3" fmla="*/ 0 h 48"/>
                      <a:gd name="T4" fmla="*/ 32 w 40"/>
                      <a:gd name="T5" fmla="*/ 16 h 48"/>
                      <a:gd name="T6" fmla="*/ 32 w 40"/>
                      <a:gd name="T7" fmla="*/ 16 h 48"/>
                      <a:gd name="T8" fmla="*/ 40 w 40"/>
                      <a:gd name="T9" fmla="*/ 40 h 48"/>
                      <a:gd name="T10" fmla="*/ 32 w 40"/>
                      <a:gd name="T11" fmla="*/ 48 h 48"/>
                      <a:gd name="T12" fmla="*/ 32 w 40"/>
                      <a:gd name="T13" fmla="*/ 48 h 48"/>
                      <a:gd name="T14" fmla="*/ 16 w 40"/>
                      <a:gd name="T15" fmla="*/ 40 h 48"/>
                      <a:gd name="T16" fmla="*/ 8 w 40"/>
                      <a:gd name="T17" fmla="*/ 24 h 48"/>
                      <a:gd name="T18" fmla="*/ 8 w 40"/>
                      <a:gd name="T19" fmla="*/ 24 h 48"/>
                      <a:gd name="T20" fmla="*/ 0 w 40"/>
                      <a:gd name="T21" fmla="*/ 8 h 48"/>
                      <a:gd name="T22" fmla="*/ 8 w 40"/>
                      <a:gd name="T23" fmla="*/ 0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8"/>
                      <a:gd name="T38" fmla="*/ 40 w 40"/>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8">
                        <a:moveTo>
                          <a:pt x="8" y="0"/>
                        </a:moveTo>
                        <a:lnTo>
                          <a:pt x="24" y="0"/>
                        </a:lnTo>
                        <a:lnTo>
                          <a:pt x="32" y="16"/>
                        </a:lnTo>
                        <a:lnTo>
                          <a:pt x="40" y="40"/>
                        </a:lnTo>
                        <a:lnTo>
                          <a:pt x="32" y="48"/>
                        </a:lnTo>
                        <a:lnTo>
                          <a:pt x="16" y="40"/>
                        </a:lnTo>
                        <a:lnTo>
                          <a:pt x="8" y="24"/>
                        </a:lnTo>
                        <a:lnTo>
                          <a:pt x="0" y="8"/>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15" name="Freeform 544"/>
                  <p:cNvSpPr>
                    <a:spLocks/>
                  </p:cNvSpPr>
                  <p:nvPr/>
                </p:nvSpPr>
                <p:spPr bwMode="auto">
                  <a:xfrm>
                    <a:off x="820" y="2480"/>
                    <a:ext cx="40" cy="40"/>
                  </a:xfrm>
                  <a:custGeom>
                    <a:avLst/>
                    <a:gdLst>
                      <a:gd name="T0" fmla="*/ 8 w 40"/>
                      <a:gd name="T1" fmla="*/ 0 h 40"/>
                      <a:gd name="T2" fmla="*/ 24 w 40"/>
                      <a:gd name="T3" fmla="*/ 0 h 40"/>
                      <a:gd name="T4" fmla="*/ 40 w 40"/>
                      <a:gd name="T5" fmla="*/ 16 h 40"/>
                      <a:gd name="T6" fmla="*/ 40 w 40"/>
                      <a:gd name="T7" fmla="*/ 16 h 40"/>
                      <a:gd name="T8" fmla="*/ 40 w 40"/>
                      <a:gd name="T9" fmla="*/ 32 h 40"/>
                      <a:gd name="T10" fmla="*/ 32 w 40"/>
                      <a:gd name="T11" fmla="*/ 40 h 40"/>
                      <a:gd name="T12" fmla="*/ 32 w 40"/>
                      <a:gd name="T13" fmla="*/ 40 h 40"/>
                      <a:gd name="T14" fmla="*/ 24 w 40"/>
                      <a:gd name="T15" fmla="*/ 40 h 40"/>
                      <a:gd name="T16" fmla="*/ 8 w 40"/>
                      <a:gd name="T17" fmla="*/ 24 h 40"/>
                      <a:gd name="T18" fmla="*/ 8 w 40"/>
                      <a:gd name="T19" fmla="*/ 24 h 40"/>
                      <a:gd name="T20" fmla="*/ 0 w 40"/>
                      <a:gd name="T21" fmla="*/ 8 h 40"/>
                      <a:gd name="T22" fmla="*/ 8 w 40"/>
                      <a:gd name="T23" fmla="*/ 0 h 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0"/>
                      <a:gd name="T38" fmla="*/ 40 w 40"/>
                      <a:gd name="T39" fmla="*/ 40 h 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0">
                        <a:moveTo>
                          <a:pt x="8" y="0"/>
                        </a:moveTo>
                        <a:lnTo>
                          <a:pt x="24" y="0"/>
                        </a:lnTo>
                        <a:lnTo>
                          <a:pt x="40" y="16"/>
                        </a:lnTo>
                        <a:lnTo>
                          <a:pt x="40" y="32"/>
                        </a:lnTo>
                        <a:lnTo>
                          <a:pt x="32" y="40"/>
                        </a:lnTo>
                        <a:lnTo>
                          <a:pt x="24" y="40"/>
                        </a:lnTo>
                        <a:lnTo>
                          <a:pt x="8" y="24"/>
                        </a:lnTo>
                        <a:lnTo>
                          <a:pt x="0" y="8"/>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16" name="Freeform 545"/>
                  <p:cNvSpPr>
                    <a:spLocks/>
                  </p:cNvSpPr>
                  <p:nvPr/>
                </p:nvSpPr>
                <p:spPr bwMode="auto">
                  <a:xfrm>
                    <a:off x="836" y="2320"/>
                    <a:ext cx="40" cy="48"/>
                  </a:xfrm>
                  <a:custGeom>
                    <a:avLst/>
                    <a:gdLst>
                      <a:gd name="T0" fmla="*/ 32 w 40"/>
                      <a:gd name="T1" fmla="*/ 0 h 48"/>
                      <a:gd name="T2" fmla="*/ 40 w 40"/>
                      <a:gd name="T3" fmla="*/ 8 h 48"/>
                      <a:gd name="T4" fmla="*/ 40 w 40"/>
                      <a:gd name="T5" fmla="*/ 24 h 48"/>
                      <a:gd name="T6" fmla="*/ 40 w 40"/>
                      <a:gd name="T7" fmla="*/ 24 h 48"/>
                      <a:gd name="T8" fmla="*/ 24 w 40"/>
                      <a:gd name="T9" fmla="*/ 40 h 48"/>
                      <a:gd name="T10" fmla="*/ 8 w 40"/>
                      <a:gd name="T11" fmla="*/ 48 h 48"/>
                      <a:gd name="T12" fmla="*/ 8 w 40"/>
                      <a:gd name="T13" fmla="*/ 48 h 48"/>
                      <a:gd name="T14" fmla="*/ 0 w 40"/>
                      <a:gd name="T15" fmla="*/ 32 h 48"/>
                      <a:gd name="T16" fmla="*/ 8 w 40"/>
                      <a:gd name="T17" fmla="*/ 16 h 48"/>
                      <a:gd name="T18" fmla="*/ 8 w 40"/>
                      <a:gd name="T19" fmla="*/ 16 h 48"/>
                      <a:gd name="T20" fmla="*/ 24 w 40"/>
                      <a:gd name="T21" fmla="*/ 0 h 48"/>
                      <a:gd name="T22" fmla="*/ 32 w 40"/>
                      <a:gd name="T23" fmla="*/ 0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8"/>
                      <a:gd name="T38" fmla="*/ 40 w 40"/>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8">
                        <a:moveTo>
                          <a:pt x="32" y="0"/>
                        </a:moveTo>
                        <a:lnTo>
                          <a:pt x="40" y="8"/>
                        </a:lnTo>
                        <a:lnTo>
                          <a:pt x="40" y="24"/>
                        </a:lnTo>
                        <a:lnTo>
                          <a:pt x="24" y="40"/>
                        </a:lnTo>
                        <a:lnTo>
                          <a:pt x="8" y="48"/>
                        </a:lnTo>
                        <a:lnTo>
                          <a:pt x="0" y="32"/>
                        </a:lnTo>
                        <a:lnTo>
                          <a:pt x="8" y="16"/>
                        </a:lnTo>
                        <a:lnTo>
                          <a:pt x="24" y="0"/>
                        </a:lnTo>
                        <a:lnTo>
                          <a:pt x="32"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17" name="Freeform 546"/>
                  <p:cNvSpPr>
                    <a:spLocks/>
                  </p:cNvSpPr>
                  <p:nvPr/>
                </p:nvSpPr>
                <p:spPr bwMode="auto">
                  <a:xfrm>
                    <a:off x="732" y="2504"/>
                    <a:ext cx="40" cy="48"/>
                  </a:xfrm>
                  <a:custGeom>
                    <a:avLst/>
                    <a:gdLst>
                      <a:gd name="T0" fmla="*/ 32 w 40"/>
                      <a:gd name="T1" fmla="*/ 0 h 48"/>
                      <a:gd name="T2" fmla="*/ 40 w 40"/>
                      <a:gd name="T3" fmla="*/ 8 h 48"/>
                      <a:gd name="T4" fmla="*/ 32 w 40"/>
                      <a:gd name="T5" fmla="*/ 32 h 48"/>
                      <a:gd name="T6" fmla="*/ 32 w 40"/>
                      <a:gd name="T7" fmla="*/ 32 h 48"/>
                      <a:gd name="T8" fmla="*/ 24 w 40"/>
                      <a:gd name="T9" fmla="*/ 40 h 48"/>
                      <a:gd name="T10" fmla="*/ 8 w 40"/>
                      <a:gd name="T11" fmla="*/ 48 h 48"/>
                      <a:gd name="T12" fmla="*/ 8 w 40"/>
                      <a:gd name="T13" fmla="*/ 48 h 48"/>
                      <a:gd name="T14" fmla="*/ 0 w 40"/>
                      <a:gd name="T15" fmla="*/ 40 h 48"/>
                      <a:gd name="T16" fmla="*/ 8 w 40"/>
                      <a:gd name="T17" fmla="*/ 16 h 48"/>
                      <a:gd name="T18" fmla="*/ 8 w 40"/>
                      <a:gd name="T19" fmla="*/ 16 h 48"/>
                      <a:gd name="T20" fmla="*/ 16 w 40"/>
                      <a:gd name="T21" fmla="*/ 8 h 48"/>
                      <a:gd name="T22" fmla="*/ 32 w 40"/>
                      <a:gd name="T23" fmla="*/ 0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8"/>
                      <a:gd name="T38" fmla="*/ 40 w 40"/>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8">
                        <a:moveTo>
                          <a:pt x="32" y="0"/>
                        </a:moveTo>
                        <a:lnTo>
                          <a:pt x="40" y="8"/>
                        </a:lnTo>
                        <a:lnTo>
                          <a:pt x="32" y="32"/>
                        </a:lnTo>
                        <a:lnTo>
                          <a:pt x="24" y="40"/>
                        </a:lnTo>
                        <a:lnTo>
                          <a:pt x="8" y="48"/>
                        </a:lnTo>
                        <a:lnTo>
                          <a:pt x="0" y="40"/>
                        </a:lnTo>
                        <a:lnTo>
                          <a:pt x="8" y="16"/>
                        </a:lnTo>
                        <a:lnTo>
                          <a:pt x="16" y="8"/>
                        </a:lnTo>
                        <a:lnTo>
                          <a:pt x="32"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grpSp>
            <p:nvGrpSpPr>
              <p:cNvPr id="37170" name="Group 547"/>
              <p:cNvGrpSpPr>
                <a:grpSpLocks/>
              </p:cNvGrpSpPr>
              <p:nvPr/>
            </p:nvGrpSpPr>
            <p:grpSpPr bwMode="auto">
              <a:xfrm rot="20911106" flipH="1">
                <a:off x="4538" y="2693"/>
                <a:ext cx="598" cy="112"/>
                <a:chOff x="290" y="1936"/>
                <a:chExt cx="598" cy="112"/>
              </a:xfrm>
            </p:grpSpPr>
            <p:sp>
              <p:nvSpPr>
                <p:cNvPr id="36989" name="Freeform 548"/>
                <p:cNvSpPr>
                  <a:spLocks/>
                </p:cNvSpPr>
                <p:nvPr/>
              </p:nvSpPr>
              <p:spPr bwMode="auto">
                <a:xfrm>
                  <a:off x="290" y="1968"/>
                  <a:ext cx="598" cy="36"/>
                </a:xfrm>
                <a:custGeom>
                  <a:avLst/>
                  <a:gdLst>
                    <a:gd name="T0" fmla="*/ 0 w 598"/>
                    <a:gd name="T1" fmla="*/ 36 h 36"/>
                    <a:gd name="T2" fmla="*/ 136 w 598"/>
                    <a:gd name="T3" fmla="*/ 6 h 36"/>
                    <a:gd name="T4" fmla="*/ 224 w 598"/>
                    <a:gd name="T5" fmla="*/ 4 h 36"/>
                    <a:gd name="T6" fmla="*/ 316 w 598"/>
                    <a:gd name="T7" fmla="*/ 18 h 36"/>
                    <a:gd name="T8" fmla="*/ 408 w 598"/>
                    <a:gd name="T9" fmla="*/ 34 h 36"/>
                    <a:gd name="T10" fmla="*/ 478 w 598"/>
                    <a:gd name="T11" fmla="*/ 30 h 36"/>
                    <a:gd name="T12" fmla="*/ 598 w 598"/>
                    <a:gd name="T13" fmla="*/ 20 h 36"/>
                    <a:gd name="T14" fmla="*/ 0 60000 65536"/>
                    <a:gd name="T15" fmla="*/ 0 60000 65536"/>
                    <a:gd name="T16" fmla="*/ 0 60000 65536"/>
                    <a:gd name="T17" fmla="*/ 0 60000 65536"/>
                    <a:gd name="T18" fmla="*/ 0 60000 65536"/>
                    <a:gd name="T19" fmla="*/ 0 60000 65536"/>
                    <a:gd name="T20" fmla="*/ 0 60000 65536"/>
                    <a:gd name="T21" fmla="*/ 0 w 598"/>
                    <a:gd name="T22" fmla="*/ 0 h 36"/>
                    <a:gd name="T23" fmla="*/ 598 w 598"/>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a:solidFill>
                    <a:schemeClr val="tx1"/>
                  </a:solidFill>
                  <a:round/>
                  <a:headEnd/>
                  <a:tailEnd/>
                </a:ln>
              </p:spPr>
              <p:txBody>
                <a:bodyPr wrap="none" anchor="ct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nvGrpSpPr>
                <p:cNvPr id="37175" name="Group 549"/>
                <p:cNvGrpSpPr>
                  <a:grpSpLocks/>
                </p:cNvGrpSpPr>
                <p:nvPr/>
              </p:nvGrpSpPr>
              <p:grpSpPr bwMode="auto">
                <a:xfrm>
                  <a:off x="324" y="1936"/>
                  <a:ext cx="544" cy="112"/>
                  <a:chOff x="324" y="1872"/>
                  <a:chExt cx="544" cy="112"/>
                </a:xfrm>
              </p:grpSpPr>
              <p:sp>
                <p:nvSpPr>
                  <p:cNvPr id="36991" name="Freeform 550"/>
                  <p:cNvSpPr>
                    <a:spLocks/>
                  </p:cNvSpPr>
                  <p:nvPr/>
                </p:nvSpPr>
                <p:spPr bwMode="auto">
                  <a:xfrm>
                    <a:off x="492" y="1872"/>
                    <a:ext cx="48" cy="56"/>
                  </a:xfrm>
                  <a:custGeom>
                    <a:avLst/>
                    <a:gdLst>
                      <a:gd name="T0" fmla="*/ 48 w 48"/>
                      <a:gd name="T1" fmla="*/ 32 h 56"/>
                      <a:gd name="T2" fmla="*/ 40 w 48"/>
                      <a:gd name="T3" fmla="*/ 48 h 56"/>
                      <a:gd name="T4" fmla="*/ 24 w 48"/>
                      <a:gd name="T5" fmla="*/ 56 h 56"/>
                      <a:gd name="T6" fmla="*/ 24 w 48"/>
                      <a:gd name="T7" fmla="*/ 56 h 56"/>
                      <a:gd name="T8" fmla="*/ 8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8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8" y="48"/>
                        </a:lnTo>
                        <a:lnTo>
                          <a:pt x="0" y="24"/>
                        </a:lnTo>
                        <a:lnTo>
                          <a:pt x="8" y="8"/>
                        </a:lnTo>
                        <a:lnTo>
                          <a:pt x="24" y="0"/>
                        </a:lnTo>
                        <a:lnTo>
                          <a:pt x="48"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92" name="Freeform 551"/>
                  <p:cNvSpPr>
                    <a:spLocks/>
                  </p:cNvSpPr>
                  <p:nvPr/>
                </p:nvSpPr>
                <p:spPr bwMode="auto">
                  <a:xfrm>
                    <a:off x="652" y="1928"/>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16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16"/>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93" name="Freeform 552"/>
                  <p:cNvSpPr>
                    <a:spLocks/>
                  </p:cNvSpPr>
                  <p:nvPr/>
                </p:nvSpPr>
                <p:spPr bwMode="auto">
                  <a:xfrm>
                    <a:off x="820" y="1888"/>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94" name="Freeform 553"/>
                  <p:cNvSpPr>
                    <a:spLocks/>
                  </p:cNvSpPr>
                  <p:nvPr/>
                </p:nvSpPr>
                <p:spPr bwMode="auto">
                  <a:xfrm>
                    <a:off x="412" y="1888"/>
                    <a:ext cx="48" cy="48"/>
                  </a:xfrm>
                  <a:custGeom>
                    <a:avLst/>
                    <a:gdLst>
                      <a:gd name="T0" fmla="*/ 48 w 48"/>
                      <a:gd name="T1" fmla="*/ 24 h 48"/>
                      <a:gd name="T2" fmla="*/ 40 w 48"/>
                      <a:gd name="T3" fmla="*/ 40 h 48"/>
                      <a:gd name="T4" fmla="*/ 16 w 48"/>
                      <a:gd name="T5" fmla="*/ 48 h 48"/>
                      <a:gd name="T6" fmla="*/ 16 w 48"/>
                      <a:gd name="T7" fmla="*/ 48 h 48"/>
                      <a:gd name="T8" fmla="*/ 0 w 48"/>
                      <a:gd name="T9" fmla="*/ 40 h 48"/>
                      <a:gd name="T10" fmla="*/ 0 w 48"/>
                      <a:gd name="T11" fmla="*/ 24 h 48"/>
                      <a:gd name="T12" fmla="*/ 0 w 48"/>
                      <a:gd name="T13" fmla="*/ 24 h 48"/>
                      <a:gd name="T14" fmla="*/ 8 w 48"/>
                      <a:gd name="T15" fmla="*/ 0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16" y="48"/>
                        </a:lnTo>
                        <a:lnTo>
                          <a:pt x="0" y="40"/>
                        </a:lnTo>
                        <a:lnTo>
                          <a:pt x="0" y="24"/>
                        </a:lnTo>
                        <a:lnTo>
                          <a:pt x="8" y="0"/>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95" name="Freeform 554"/>
                  <p:cNvSpPr>
                    <a:spLocks/>
                  </p:cNvSpPr>
                  <p:nvPr/>
                </p:nvSpPr>
                <p:spPr bwMode="auto">
                  <a:xfrm>
                    <a:off x="572" y="1912"/>
                    <a:ext cx="48" cy="48"/>
                  </a:xfrm>
                  <a:custGeom>
                    <a:avLst/>
                    <a:gdLst>
                      <a:gd name="T0" fmla="*/ 48 w 48"/>
                      <a:gd name="T1" fmla="*/ 24 h 48"/>
                      <a:gd name="T2" fmla="*/ 40 w 48"/>
                      <a:gd name="T3" fmla="*/ 48 h 48"/>
                      <a:gd name="T4" fmla="*/ 24 w 48"/>
                      <a:gd name="T5" fmla="*/ 48 h 48"/>
                      <a:gd name="T6" fmla="*/ 24 w 48"/>
                      <a:gd name="T7" fmla="*/ 48 h 48"/>
                      <a:gd name="T8" fmla="*/ 0 w 48"/>
                      <a:gd name="T9" fmla="*/ 40 h 48"/>
                      <a:gd name="T10" fmla="*/ 0 w 48"/>
                      <a:gd name="T11" fmla="*/ 24 h 48"/>
                      <a:gd name="T12" fmla="*/ 0 w 48"/>
                      <a:gd name="T13" fmla="*/ 24 h 48"/>
                      <a:gd name="T14" fmla="*/ 8 w 48"/>
                      <a:gd name="T15" fmla="*/ 8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0" y="40"/>
                        </a:lnTo>
                        <a:lnTo>
                          <a:pt x="0" y="24"/>
                        </a:lnTo>
                        <a:lnTo>
                          <a:pt x="8" y="8"/>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96" name="Freeform 555"/>
                  <p:cNvSpPr>
                    <a:spLocks/>
                  </p:cNvSpPr>
                  <p:nvPr/>
                </p:nvSpPr>
                <p:spPr bwMode="auto">
                  <a:xfrm>
                    <a:off x="324" y="1912"/>
                    <a:ext cx="48" cy="48"/>
                  </a:xfrm>
                  <a:custGeom>
                    <a:avLst/>
                    <a:gdLst>
                      <a:gd name="T0" fmla="*/ 48 w 48"/>
                      <a:gd name="T1" fmla="*/ 24 h 48"/>
                      <a:gd name="T2" fmla="*/ 40 w 48"/>
                      <a:gd name="T3" fmla="*/ 40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0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24" y="48"/>
                        </a:lnTo>
                        <a:lnTo>
                          <a:pt x="8" y="40"/>
                        </a:lnTo>
                        <a:lnTo>
                          <a:pt x="0" y="24"/>
                        </a:lnTo>
                        <a:lnTo>
                          <a:pt x="8" y="0"/>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97" name="Freeform 556"/>
                  <p:cNvSpPr>
                    <a:spLocks/>
                  </p:cNvSpPr>
                  <p:nvPr/>
                </p:nvSpPr>
                <p:spPr bwMode="auto">
                  <a:xfrm>
                    <a:off x="732" y="1920"/>
                    <a:ext cx="48" cy="48"/>
                  </a:xfrm>
                  <a:custGeom>
                    <a:avLst/>
                    <a:gdLst>
                      <a:gd name="T0" fmla="*/ 48 w 48"/>
                      <a:gd name="T1" fmla="*/ 24 h 48"/>
                      <a:gd name="T2" fmla="*/ 40 w 48"/>
                      <a:gd name="T3" fmla="*/ 48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8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8" y="40"/>
                        </a:lnTo>
                        <a:lnTo>
                          <a:pt x="0" y="24"/>
                        </a:lnTo>
                        <a:lnTo>
                          <a:pt x="8" y="8"/>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grpSp>
            <p:nvGrpSpPr>
              <p:cNvPr id="37180" name="Group 557"/>
              <p:cNvGrpSpPr>
                <a:grpSpLocks/>
              </p:cNvGrpSpPr>
              <p:nvPr/>
            </p:nvGrpSpPr>
            <p:grpSpPr bwMode="auto">
              <a:xfrm>
                <a:off x="4512" y="2832"/>
                <a:ext cx="672" cy="96"/>
                <a:chOff x="540" y="1270"/>
                <a:chExt cx="536" cy="384"/>
              </a:xfrm>
            </p:grpSpPr>
            <p:grpSp>
              <p:nvGrpSpPr>
                <p:cNvPr id="37182" name="Group 558"/>
                <p:cNvGrpSpPr>
                  <a:grpSpLocks/>
                </p:cNvGrpSpPr>
                <p:nvPr/>
              </p:nvGrpSpPr>
              <p:grpSpPr bwMode="auto">
                <a:xfrm>
                  <a:off x="540" y="1270"/>
                  <a:ext cx="536" cy="384"/>
                  <a:chOff x="540" y="2248"/>
                  <a:chExt cx="536" cy="384"/>
                </a:xfrm>
              </p:grpSpPr>
              <p:sp>
                <p:nvSpPr>
                  <p:cNvPr id="36973" name="Freeform 559"/>
                  <p:cNvSpPr>
                    <a:spLocks/>
                  </p:cNvSpPr>
                  <p:nvPr/>
                </p:nvSpPr>
                <p:spPr bwMode="auto">
                  <a:xfrm>
                    <a:off x="932" y="2416"/>
                    <a:ext cx="144" cy="40"/>
                  </a:xfrm>
                  <a:custGeom>
                    <a:avLst/>
                    <a:gdLst>
                      <a:gd name="T0" fmla="*/ 144 w 144"/>
                      <a:gd name="T1" fmla="*/ 16 h 40"/>
                      <a:gd name="T2" fmla="*/ 144 w 144"/>
                      <a:gd name="T3" fmla="*/ 24 h 40"/>
                      <a:gd name="T4" fmla="*/ 128 w 144"/>
                      <a:gd name="T5" fmla="*/ 32 h 40"/>
                      <a:gd name="T6" fmla="*/ 104 w 144"/>
                      <a:gd name="T7" fmla="*/ 32 h 40"/>
                      <a:gd name="T8" fmla="*/ 72 w 144"/>
                      <a:gd name="T9" fmla="*/ 40 h 40"/>
                      <a:gd name="T10" fmla="*/ 72 w 144"/>
                      <a:gd name="T11" fmla="*/ 40 h 40"/>
                      <a:gd name="T12" fmla="*/ 40 w 144"/>
                      <a:gd name="T13" fmla="*/ 32 h 40"/>
                      <a:gd name="T14" fmla="*/ 16 w 144"/>
                      <a:gd name="T15" fmla="*/ 32 h 40"/>
                      <a:gd name="T16" fmla="*/ 0 w 144"/>
                      <a:gd name="T17" fmla="*/ 24 h 40"/>
                      <a:gd name="T18" fmla="*/ 0 w 144"/>
                      <a:gd name="T19" fmla="*/ 16 h 40"/>
                      <a:gd name="T20" fmla="*/ 0 w 144"/>
                      <a:gd name="T21" fmla="*/ 16 h 40"/>
                      <a:gd name="T22" fmla="*/ 0 w 144"/>
                      <a:gd name="T23" fmla="*/ 8 h 40"/>
                      <a:gd name="T24" fmla="*/ 16 w 144"/>
                      <a:gd name="T25" fmla="*/ 0 h 40"/>
                      <a:gd name="T26" fmla="*/ 40 w 144"/>
                      <a:gd name="T27" fmla="*/ 0 h 40"/>
                      <a:gd name="T28" fmla="*/ 72 w 144"/>
                      <a:gd name="T29" fmla="*/ 0 h 40"/>
                      <a:gd name="T30" fmla="*/ 72 w 144"/>
                      <a:gd name="T31" fmla="*/ 0 h 40"/>
                      <a:gd name="T32" fmla="*/ 104 w 144"/>
                      <a:gd name="T33" fmla="*/ 0 h 40"/>
                      <a:gd name="T34" fmla="*/ 128 w 144"/>
                      <a:gd name="T35" fmla="*/ 0 h 40"/>
                      <a:gd name="T36" fmla="*/ 144 w 144"/>
                      <a:gd name="T37" fmla="*/ 8 h 40"/>
                      <a:gd name="T38" fmla="*/ 144 w 144"/>
                      <a:gd name="T39" fmla="*/ 16 h 4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4"/>
                      <a:gd name="T61" fmla="*/ 0 h 40"/>
                      <a:gd name="T62" fmla="*/ 144 w 144"/>
                      <a:gd name="T63" fmla="*/ 40 h 4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4" h="40">
                        <a:moveTo>
                          <a:pt x="144" y="16"/>
                        </a:moveTo>
                        <a:lnTo>
                          <a:pt x="144" y="24"/>
                        </a:lnTo>
                        <a:lnTo>
                          <a:pt x="128" y="32"/>
                        </a:lnTo>
                        <a:lnTo>
                          <a:pt x="104" y="32"/>
                        </a:lnTo>
                        <a:lnTo>
                          <a:pt x="72" y="40"/>
                        </a:lnTo>
                        <a:lnTo>
                          <a:pt x="40" y="32"/>
                        </a:lnTo>
                        <a:lnTo>
                          <a:pt x="16" y="32"/>
                        </a:lnTo>
                        <a:lnTo>
                          <a:pt x="0" y="24"/>
                        </a:lnTo>
                        <a:lnTo>
                          <a:pt x="0" y="16"/>
                        </a:lnTo>
                        <a:lnTo>
                          <a:pt x="0" y="8"/>
                        </a:lnTo>
                        <a:lnTo>
                          <a:pt x="16" y="0"/>
                        </a:lnTo>
                        <a:lnTo>
                          <a:pt x="40" y="0"/>
                        </a:lnTo>
                        <a:lnTo>
                          <a:pt x="72" y="0"/>
                        </a:lnTo>
                        <a:lnTo>
                          <a:pt x="104" y="0"/>
                        </a:lnTo>
                        <a:lnTo>
                          <a:pt x="128" y="0"/>
                        </a:lnTo>
                        <a:lnTo>
                          <a:pt x="144" y="8"/>
                        </a:lnTo>
                        <a:lnTo>
                          <a:pt x="144"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74" name="Freeform 560"/>
                  <p:cNvSpPr>
                    <a:spLocks/>
                  </p:cNvSpPr>
                  <p:nvPr/>
                </p:nvSpPr>
                <p:spPr bwMode="auto">
                  <a:xfrm>
                    <a:off x="892" y="2496"/>
                    <a:ext cx="112" cy="80"/>
                  </a:xfrm>
                  <a:custGeom>
                    <a:avLst/>
                    <a:gdLst>
                      <a:gd name="T0" fmla="*/ 112 w 112"/>
                      <a:gd name="T1" fmla="*/ 80 h 80"/>
                      <a:gd name="T2" fmla="*/ 80 w 112"/>
                      <a:gd name="T3" fmla="*/ 80 h 80"/>
                      <a:gd name="T4" fmla="*/ 40 w 112"/>
                      <a:gd name="T5" fmla="*/ 56 h 80"/>
                      <a:gd name="T6" fmla="*/ 40 w 112"/>
                      <a:gd name="T7" fmla="*/ 56 h 80"/>
                      <a:gd name="T8" fmla="*/ 16 w 112"/>
                      <a:gd name="T9" fmla="*/ 40 h 80"/>
                      <a:gd name="T10" fmla="*/ 8 w 112"/>
                      <a:gd name="T11" fmla="*/ 24 h 80"/>
                      <a:gd name="T12" fmla="*/ 0 w 112"/>
                      <a:gd name="T13" fmla="*/ 8 h 80"/>
                      <a:gd name="T14" fmla="*/ 8 w 112"/>
                      <a:gd name="T15" fmla="*/ 0 h 80"/>
                      <a:gd name="T16" fmla="*/ 8 w 112"/>
                      <a:gd name="T17" fmla="*/ 0 h 80"/>
                      <a:gd name="T18" fmla="*/ 32 w 112"/>
                      <a:gd name="T19" fmla="*/ 0 h 80"/>
                      <a:gd name="T20" fmla="*/ 72 w 112"/>
                      <a:gd name="T21" fmla="*/ 24 h 80"/>
                      <a:gd name="T22" fmla="*/ 72 w 112"/>
                      <a:gd name="T23" fmla="*/ 24 h 80"/>
                      <a:gd name="T24" fmla="*/ 96 w 112"/>
                      <a:gd name="T25" fmla="*/ 40 h 80"/>
                      <a:gd name="T26" fmla="*/ 104 w 112"/>
                      <a:gd name="T27" fmla="*/ 56 h 80"/>
                      <a:gd name="T28" fmla="*/ 112 w 112"/>
                      <a:gd name="T29" fmla="*/ 72 h 80"/>
                      <a:gd name="T30" fmla="*/ 112 w 112"/>
                      <a:gd name="T31" fmla="*/ 80 h 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80"/>
                      <a:gd name="T50" fmla="*/ 112 w 112"/>
                      <a:gd name="T51" fmla="*/ 80 h 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80">
                        <a:moveTo>
                          <a:pt x="112" y="80"/>
                        </a:moveTo>
                        <a:lnTo>
                          <a:pt x="80" y="80"/>
                        </a:lnTo>
                        <a:lnTo>
                          <a:pt x="40" y="56"/>
                        </a:lnTo>
                        <a:lnTo>
                          <a:pt x="16" y="40"/>
                        </a:lnTo>
                        <a:lnTo>
                          <a:pt x="8" y="24"/>
                        </a:lnTo>
                        <a:lnTo>
                          <a:pt x="0" y="8"/>
                        </a:lnTo>
                        <a:lnTo>
                          <a:pt x="8" y="0"/>
                        </a:lnTo>
                        <a:lnTo>
                          <a:pt x="32" y="0"/>
                        </a:lnTo>
                        <a:lnTo>
                          <a:pt x="72" y="24"/>
                        </a:lnTo>
                        <a:lnTo>
                          <a:pt x="96" y="40"/>
                        </a:lnTo>
                        <a:lnTo>
                          <a:pt x="104" y="56"/>
                        </a:lnTo>
                        <a:lnTo>
                          <a:pt x="112" y="72"/>
                        </a:lnTo>
                        <a:lnTo>
                          <a:pt x="112" y="8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75" name="Freeform 561"/>
                  <p:cNvSpPr>
                    <a:spLocks/>
                  </p:cNvSpPr>
                  <p:nvPr/>
                </p:nvSpPr>
                <p:spPr bwMode="auto">
                  <a:xfrm>
                    <a:off x="780" y="2248"/>
                    <a:ext cx="48" cy="104"/>
                  </a:xfrm>
                  <a:custGeom>
                    <a:avLst/>
                    <a:gdLst>
                      <a:gd name="T0" fmla="*/ 24 w 48"/>
                      <a:gd name="T1" fmla="*/ 104 h 104"/>
                      <a:gd name="T2" fmla="*/ 8 w 48"/>
                      <a:gd name="T3" fmla="*/ 88 h 104"/>
                      <a:gd name="T4" fmla="*/ 0 w 48"/>
                      <a:gd name="T5" fmla="*/ 56 h 104"/>
                      <a:gd name="T6" fmla="*/ 0 w 48"/>
                      <a:gd name="T7" fmla="*/ 56 h 104"/>
                      <a:gd name="T8" fmla="*/ 8 w 48"/>
                      <a:gd name="T9" fmla="*/ 16 h 104"/>
                      <a:gd name="T10" fmla="*/ 24 w 48"/>
                      <a:gd name="T11" fmla="*/ 0 h 104"/>
                      <a:gd name="T12" fmla="*/ 24 w 48"/>
                      <a:gd name="T13" fmla="*/ 0 h 104"/>
                      <a:gd name="T14" fmla="*/ 40 w 48"/>
                      <a:gd name="T15" fmla="*/ 16 h 104"/>
                      <a:gd name="T16" fmla="*/ 48 w 48"/>
                      <a:gd name="T17" fmla="*/ 56 h 104"/>
                      <a:gd name="T18" fmla="*/ 48 w 48"/>
                      <a:gd name="T19" fmla="*/ 56 h 104"/>
                      <a:gd name="T20" fmla="*/ 40 w 48"/>
                      <a:gd name="T21" fmla="*/ 88 h 104"/>
                      <a:gd name="T22" fmla="*/ 24 w 48"/>
                      <a:gd name="T23" fmla="*/ 104 h 1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104"/>
                      <a:gd name="T38" fmla="*/ 48 w 48"/>
                      <a:gd name="T39" fmla="*/ 104 h 1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104">
                        <a:moveTo>
                          <a:pt x="24" y="104"/>
                        </a:moveTo>
                        <a:lnTo>
                          <a:pt x="8" y="88"/>
                        </a:lnTo>
                        <a:lnTo>
                          <a:pt x="0" y="56"/>
                        </a:lnTo>
                        <a:lnTo>
                          <a:pt x="8" y="16"/>
                        </a:lnTo>
                        <a:lnTo>
                          <a:pt x="24" y="0"/>
                        </a:lnTo>
                        <a:lnTo>
                          <a:pt x="40" y="16"/>
                        </a:lnTo>
                        <a:lnTo>
                          <a:pt x="48" y="56"/>
                        </a:lnTo>
                        <a:lnTo>
                          <a:pt x="40" y="88"/>
                        </a:lnTo>
                        <a:lnTo>
                          <a:pt x="24" y="104"/>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76" name="Freeform 562"/>
                  <p:cNvSpPr>
                    <a:spLocks/>
                  </p:cNvSpPr>
                  <p:nvPr/>
                </p:nvSpPr>
                <p:spPr bwMode="auto">
                  <a:xfrm>
                    <a:off x="540" y="2416"/>
                    <a:ext cx="152" cy="40"/>
                  </a:xfrm>
                  <a:custGeom>
                    <a:avLst/>
                    <a:gdLst>
                      <a:gd name="T0" fmla="*/ 152 w 152"/>
                      <a:gd name="T1" fmla="*/ 24 h 40"/>
                      <a:gd name="T2" fmla="*/ 144 w 152"/>
                      <a:gd name="T3" fmla="*/ 32 h 40"/>
                      <a:gd name="T4" fmla="*/ 128 w 152"/>
                      <a:gd name="T5" fmla="*/ 32 h 40"/>
                      <a:gd name="T6" fmla="*/ 104 w 152"/>
                      <a:gd name="T7" fmla="*/ 40 h 40"/>
                      <a:gd name="T8" fmla="*/ 80 w 152"/>
                      <a:gd name="T9" fmla="*/ 40 h 40"/>
                      <a:gd name="T10" fmla="*/ 80 w 152"/>
                      <a:gd name="T11" fmla="*/ 40 h 40"/>
                      <a:gd name="T12" fmla="*/ 48 w 152"/>
                      <a:gd name="T13" fmla="*/ 40 h 40"/>
                      <a:gd name="T14" fmla="*/ 24 w 152"/>
                      <a:gd name="T15" fmla="*/ 32 h 40"/>
                      <a:gd name="T16" fmla="*/ 8 w 152"/>
                      <a:gd name="T17" fmla="*/ 32 h 40"/>
                      <a:gd name="T18" fmla="*/ 0 w 152"/>
                      <a:gd name="T19" fmla="*/ 24 h 40"/>
                      <a:gd name="T20" fmla="*/ 0 w 152"/>
                      <a:gd name="T21" fmla="*/ 24 h 40"/>
                      <a:gd name="T22" fmla="*/ 8 w 152"/>
                      <a:gd name="T23" fmla="*/ 16 h 40"/>
                      <a:gd name="T24" fmla="*/ 24 w 152"/>
                      <a:gd name="T25" fmla="*/ 8 h 40"/>
                      <a:gd name="T26" fmla="*/ 48 w 152"/>
                      <a:gd name="T27" fmla="*/ 0 h 40"/>
                      <a:gd name="T28" fmla="*/ 80 w 152"/>
                      <a:gd name="T29" fmla="*/ 0 h 40"/>
                      <a:gd name="T30" fmla="*/ 80 w 152"/>
                      <a:gd name="T31" fmla="*/ 0 h 40"/>
                      <a:gd name="T32" fmla="*/ 104 w 152"/>
                      <a:gd name="T33" fmla="*/ 0 h 40"/>
                      <a:gd name="T34" fmla="*/ 128 w 152"/>
                      <a:gd name="T35" fmla="*/ 8 h 40"/>
                      <a:gd name="T36" fmla="*/ 144 w 152"/>
                      <a:gd name="T37" fmla="*/ 16 h 40"/>
                      <a:gd name="T38" fmla="*/ 152 w 152"/>
                      <a:gd name="T39" fmla="*/ 24 h 4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52"/>
                      <a:gd name="T61" fmla="*/ 0 h 40"/>
                      <a:gd name="T62" fmla="*/ 152 w 152"/>
                      <a:gd name="T63" fmla="*/ 40 h 4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52" h="40">
                        <a:moveTo>
                          <a:pt x="152" y="24"/>
                        </a:moveTo>
                        <a:lnTo>
                          <a:pt x="144" y="32"/>
                        </a:lnTo>
                        <a:lnTo>
                          <a:pt x="128" y="32"/>
                        </a:lnTo>
                        <a:lnTo>
                          <a:pt x="104" y="40"/>
                        </a:lnTo>
                        <a:lnTo>
                          <a:pt x="80" y="40"/>
                        </a:lnTo>
                        <a:lnTo>
                          <a:pt x="48" y="40"/>
                        </a:lnTo>
                        <a:lnTo>
                          <a:pt x="24" y="32"/>
                        </a:lnTo>
                        <a:lnTo>
                          <a:pt x="8" y="32"/>
                        </a:lnTo>
                        <a:lnTo>
                          <a:pt x="0" y="24"/>
                        </a:lnTo>
                        <a:lnTo>
                          <a:pt x="8" y="16"/>
                        </a:lnTo>
                        <a:lnTo>
                          <a:pt x="24" y="8"/>
                        </a:lnTo>
                        <a:lnTo>
                          <a:pt x="48" y="0"/>
                        </a:lnTo>
                        <a:lnTo>
                          <a:pt x="80" y="0"/>
                        </a:lnTo>
                        <a:lnTo>
                          <a:pt x="104" y="0"/>
                        </a:lnTo>
                        <a:lnTo>
                          <a:pt x="128" y="8"/>
                        </a:lnTo>
                        <a:lnTo>
                          <a:pt x="144" y="16"/>
                        </a:lnTo>
                        <a:lnTo>
                          <a:pt x="152" y="24"/>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77" name="Freeform 563"/>
                  <p:cNvSpPr>
                    <a:spLocks/>
                  </p:cNvSpPr>
                  <p:nvPr/>
                </p:nvSpPr>
                <p:spPr bwMode="auto">
                  <a:xfrm>
                    <a:off x="780" y="2520"/>
                    <a:ext cx="48" cy="112"/>
                  </a:xfrm>
                  <a:custGeom>
                    <a:avLst/>
                    <a:gdLst>
                      <a:gd name="T0" fmla="*/ 24 w 48"/>
                      <a:gd name="T1" fmla="*/ 112 h 112"/>
                      <a:gd name="T2" fmla="*/ 8 w 48"/>
                      <a:gd name="T3" fmla="*/ 96 h 112"/>
                      <a:gd name="T4" fmla="*/ 0 w 48"/>
                      <a:gd name="T5" fmla="*/ 56 h 112"/>
                      <a:gd name="T6" fmla="*/ 0 w 48"/>
                      <a:gd name="T7" fmla="*/ 56 h 112"/>
                      <a:gd name="T8" fmla="*/ 8 w 48"/>
                      <a:gd name="T9" fmla="*/ 16 h 112"/>
                      <a:gd name="T10" fmla="*/ 24 w 48"/>
                      <a:gd name="T11" fmla="*/ 0 h 112"/>
                      <a:gd name="T12" fmla="*/ 24 w 48"/>
                      <a:gd name="T13" fmla="*/ 0 h 112"/>
                      <a:gd name="T14" fmla="*/ 40 w 48"/>
                      <a:gd name="T15" fmla="*/ 16 h 112"/>
                      <a:gd name="T16" fmla="*/ 48 w 48"/>
                      <a:gd name="T17" fmla="*/ 56 h 112"/>
                      <a:gd name="T18" fmla="*/ 48 w 48"/>
                      <a:gd name="T19" fmla="*/ 56 h 112"/>
                      <a:gd name="T20" fmla="*/ 40 w 48"/>
                      <a:gd name="T21" fmla="*/ 96 h 112"/>
                      <a:gd name="T22" fmla="*/ 24 w 48"/>
                      <a:gd name="T23" fmla="*/ 112 h 1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112"/>
                      <a:gd name="T38" fmla="*/ 48 w 48"/>
                      <a:gd name="T39" fmla="*/ 112 h 1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112">
                        <a:moveTo>
                          <a:pt x="24" y="112"/>
                        </a:moveTo>
                        <a:lnTo>
                          <a:pt x="8" y="96"/>
                        </a:lnTo>
                        <a:lnTo>
                          <a:pt x="0" y="56"/>
                        </a:lnTo>
                        <a:lnTo>
                          <a:pt x="8" y="16"/>
                        </a:lnTo>
                        <a:lnTo>
                          <a:pt x="24" y="0"/>
                        </a:lnTo>
                        <a:lnTo>
                          <a:pt x="40" y="16"/>
                        </a:lnTo>
                        <a:lnTo>
                          <a:pt x="48" y="56"/>
                        </a:lnTo>
                        <a:lnTo>
                          <a:pt x="40" y="96"/>
                        </a:lnTo>
                        <a:lnTo>
                          <a:pt x="24" y="11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78" name="Freeform 564"/>
                  <p:cNvSpPr>
                    <a:spLocks/>
                  </p:cNvSpPr>
                  <p:nvPr/>
                </p:nvSpPr>
                <p:spPr bwMode="auto">
                  <a:xfrm>
                    <a:off x="612" y="2304"/>
                    <a:ext cx="112" cy="80"/>
                  </a:xfrm>
                  <a:custGeom>
                    <a:avLst/>
                    <a:gdLst>
                      <a:gd name="T0" fmla="*/ 112 w 112"/>
                      <a:gd name="T1" fmla="*/ 80 h 80"/>
                      <a:gd name="T2" fmla="*/ 80 w 112"/>
                      <a:gd name="T3" fmla="*/ 80 h 80"/>
                      <a:gd name="T4" fmla="*/ 40 w 112"/>
                      <a:gd name="T5" fmla="*/ 56 h 80"/>
                      <a:gd name="T6" fmla="*/ 40 w 112"/>
                      <a:gd name="T7" fmla="*/ 56 h 80"/>
                      <a:gd name="T8" fmla="*/ 16 w 112"/>
                      <a:gd name="T9" fmla="*/ 40 h 80"/>
                      <a:gd name="T10" fmla="*/ 8 w 112"/>
                      <a:gd name="T11" fmla="*/ 24 h 80"/>
                      <a:gd name="T12" fmla="*/ 0 w 112"/>
                      <a:gd name="T13" fmla="*/ 8 h 80"/>
                      <a:gd name="T14" fmla="*/ 0 w 112"/>
                      <a:gd name="T15" fmla="*/ 0 h 80"/>
                      <a:gd name="T16" fmla="*/ 0 w 112"/>
                      <a:gd name="T17" fmla="*/ 0 h 80"/>
                      <a:gd name="T18" fmla="*/ 32 w 112"/>
                      <a:gd name="T19" fmla="*/ 8 h 80"/>
                      <a:gd name="T20" fmla="*/ 72 w 112"/>
                      <a:gd name="T21" fmla="*/ 24 h 80"/>
                      <a:gd name="T22" fmla="*/ 72 w 112"/>
                      <a:gd name="T23" fmla="*/ 24 h 80"/>
                      <a:gd name="T24" fmla="*/ 96 w 112"/>
                      <a:gd name="T25" fmla="*/ 40 h 80"/>
                      <a:gd name="T26" fmla="*/ 104 w 112"/>
                      <a:gd name="T27" fmla="*/ 56 h 80"/>
                      <a:gd name="T28" fmla="*/ 112 w 112"/>
                      <a:gd name="T29" fmla="*/ 72 h 80"/>
                      <a:gd name="T30" fmla="*/ 112 w 112"/>
                      <a:gd name="T31" fmla="*/ 80 h 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80"/>
                      <a:gd name="T50" fmla="*/ 112 w 112"/>
                      <a:gd name="T51" fmla="*/ 80 h 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80">
                        <a:moveTo>
                          <a:pt x="112" y="80"/>
                        </a:moveTo>
                        <a:lnTo>
                          <a:pt x="80" y="80"/>
                        </a:lnTo>
                        <a:lnTo>
                          <a:pt x="40" y="56"/>
                        </a:lnTo>
                        <a:lnTo>
                          <a:pt x="16" y="40"/>
                        </a:lnTo>
                        <a:lnTo>
                          <a:pt x="8" y="24"/>
                        </a:lnTo>
                        <a:lnTo>
                          <a:pt x="0" y="8"/>
                        </a:lnTo>
                        <a:lnTo>
                          <a:pt x="0" y="0"/>
                        </a:lnTo>
                        <a:lnTo>
                          <a:pt x="32" y="8"/>
                        </a:lnTo>
                        <a:lnTo>
                          <a:pt x="72" y="24"/>
                        </a:lnTo>
                        <a:lnTo>
                          <a:pt x="96" y="40"/>
                        </a:lnTo>
                        <a:lnTo>
                          <a:pt x="104" y="56"/>
                        </a:lnTo>
                        <a:lnTo>
                          <a:pt x="112" y="72"/>
                        </a:lnTo>
                        <a:lnTo>
                          <a:pt x="112" y="8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79" name="Freeform 565"/>
                  <p:cNvSpPr>
                    <a:spLocks/>
                  </p:cNvSpPr>
                  <p:nvPr/>
                </p:nvSpPr>
                <p:spPr bwMode="auto">
                  <a:xfrm>
                    <a:off x="876" y="2296"/>
                    <a:ext cx="112" cy="80"/>
                  </a:xfrm>
                  <a:custGeom>
                    <a:avLst/>
                    <a:gdLst>
                      <a:gd name="T0" fmla="*/ 8 w 112"/>
                      <a:gd name="T1" fmla="*/ 80 h 80"/>
                      <a:gd name="T2" fmla="*/ 0 w 112"/>
                      <a:gd name="T3" fmla="*/ 72 h 80"/>
                      <a:gd name="T4" fmla="*/ 8 w 112"/>
                      <a:gd name="T5" fmla="*/ 56 h 80"/>
                      <a:gd name="T6" fmla="*/ 24 w 112"/>
                      <a:gd name="T7" fmla="*/ 40 h 80"/>
                      <a:gd name="T8" fmla="*/ 40 w 112"/>
                      <a:gd name="T9" fmla="*/ 24 h 80"/>
                      <a:gd name="T10" fmla="*/ 40 w 112"/>
                      <a:gd name="T11" fmla="*/ 24 h 80"/>
                      <a:gd name="T12" fmla="*/ 80 w 112"/>
                      <a:gd name="T13" fmla="*/ 8 h 80"/>
                      <a:gd name="T14" fmla="*/ 112 w 112"/>
                      <a:gd name="T15" fmla="*/ 0 h 80"/>
                      <a:gd name="T16" fmla="*/ 112 w 112"/>
                      <a:gd name="T17" fmla="*/ 0 h 80"/>
                      <a:gd name="T18" fmla="*/ 112 w 112"/>
                      <a:gd name="T19" fmla="*/ 8 h 80"/>
                      <a:gd name="T20" fmla="*/ 112 w 112"/>
                      <a:gd name="T21" fmla="*/ 24 h 80"/>
                      <a:gd name="T22" fmla="*/ 96 w 112"/>
                      <a:gd name="T23" fmla="*/ 40 h 80"/>
                      <a:gd name="T24" fmla="*/ 80 w 112"/>
                      <a:gd name="T25" fmla="*/ 56 h 80"/>
                      <a:gd name="T26" fmla="*/ 80 w 112"/>
                      <a:gd name="T27" fmla="*/ 56 h 80"/>
                      <a:gd name="T28" fmla="*/ 32 w 112"/>
                      <a:gd name="T29" fmla="*/ 80 h 80"/>
                      <a:gd name="T30" fmla="*/ 8 w 112"/>
                      <a:gd name="T31" fmla="*/ 80 h 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80"/>
                      <a:gd name="T50" fmla="*/ 112 w 112"/>
                      <a:gd name="T51" fmla="*/ 80 h 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80">
                        <a:moveTo>
                          <a:pt x="8" y="80"/>
                        </a:moveTo>
                        <a:lnTo>
                          <a:pt x="0" y="72"/>
                        </a:lnTo>
                        <a:lnTo>
                          <a:pt x="8" y="56"/>
                        </a:lnTo>
                        <a:lnTo>
                          <a:pt x="24" y="40"/>
                        </a:lnTo>
                        <a:lnTo>
                          <a:pt x="40" y="24"/>
                        </a:lnTo>
                        <a:lnTo>
                          <a:pt x="80" y="8"/>
                        </a:lnTo>
                        <a:lnTo>
                          <a:pt x="112" y="0"/>
                        </a:lnTo>
                        <a:lnTo>
                          <a:pt x="112" y="8"/>
                        </a:lnTo>
                        <a:lnTo>
                          <a:pt x="112" y="24"/>
                        </a:lnTo>
                        <a:lnTo>
                          <a:pt x="96" y="40"/>
                        </a:lnTo>
                        <a:lnTo>
                          <a:pt x="80" y="56"/>
                        </a:lnTo>
                        <a:lnTo>
                          <a:pt x="32" y="80"/>
                        </a:lnTo>
                        <a:lnTo>
                          <a:pt x="8" y="8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80" name="Freeform 566"/>
                  <p:cNvSpPr>
                    <a:spLocks/>
                  </p:cNvSpPr>
                  <p:nvPr/>
                </p:nvSpPr>
                <p:spPr bwMode="auto">
                  <a:xfrm>
                    <a:off x="916" y="2352"/>
                    <a:ext cx="136" cy="56"/>
                  </a:xfrm>
                  <a:custGeom>
                    <a:avLst/>
                    <a:gdLst>
                      <a:gd name="T0" fmla="*/ 0 w 136"/>
                      <a:gd name="T1" fmla="*/ 48 h 56"/>
                      <a:gd name="T2" fmla="*/ 0 w 136"/>
                      <a:gd name="T3" fmla="*/ 40 h 56"/>
                      <a:gd name="T4" fmla="*/ 16 w 136"/>
                      <a:gd name="T5" fmla="*/ 32 h 56"/>
                      <a:gd name="T6" fmla="*/ 32 w 136"/>
                      <a:gd name="T7" fmla="*/ 16 h 56"/>
                      <a:gd name="T8" fmla="*/ 56 w 136"/>
                      <a:gd name="T9" fmla="*/ 8 h 56"/>
                      <a:gd name="T10" fmla="*/ 56 w 136"/>
                      <a:gd name="T11" fmla="*/ 8 h 56"/>
                      <a:gd name="T12" fmla="*/ 88 w 136"/>
                      <a:gd name="T13" fmla="*/ 0 h 56"/>
                      <a:gd name="T14" fmla="*/ 112 w 136"/>
                      <a:gd name="T15" fmla="*/ 0 h 56"/>
                      <a:gd name="T16" fmla="*/ 128 w 136"/>
                      <a:gd name="T17" fmla="*/ 0 h 56"/>
                      <a:gd name="T18" fmla="*/ 136 w 136"/>
                      <a:gd name="T19" fmla="*/ 8 h 56"/>
                      <a:gd name="T20" fmla="*/ 136 w 136"/>
                      <a:gd name="T21" fmla="*/ 8 h 56"/>
                      <a:gd name="T22" fmla="*/ 136 w 136"/>
                      <a:gd name="T23" fmla="*/ 16 h 56"/>
                      <a:gd name="T24" fmla="*/ 128 w 136"/>
                      <a:gd name="T25" fmla="*/ 24 h 56"/>
                      <a:gd name="T26" fmla="*/ 104 w 136"/>
                      <a:gd name="T27" fmla="*/ 32 h 56"/>
                      <a:gd name="T28" fmla="*/ 80 w 136"/>
                      <a:gd name="T29" fmla="*/ 48 h 56"/>
                      <a:gd name="T30" fmla="*/ 80 w 136"/>
                      <a:gd name="T31" fmla="*/ 48 h 56"/>
                      <a:gd name="T32" fmla="*/ 48 w 136"/>
                      <a:gd name="T33" fmla="*/ 48 h 56"/>
                      <a:gd name="T34" fmla="*/ 24 w 136"/>
                      <a:gd name="T35" fmla="*/ 56 h 56"/>
                      <a:gd name="T36" fmla="*/ 8 w 136"/>
                      <a:gd name="T37" fmla="*/ 56 h 56"/>
                      <a:gd name="T38" fmla="*/ 0 w 136"/>
                      <a:gd name="T39" fmla="*/ 4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48"/>
                        </a:moveTo>
                        <a:lnTo>
                          <a:pt x="0" y="40"/>
                        </a:lnTo>
                        <a:lnTo>
                          <a:pt x="16" y="32"/>
                        </a:lnTo>
                        <a:lnTo>
                          <a:pt x="32" y="16"/>
                        </a:lnTo>
                        <a:lnTo>
                          <a:pt x="56" y="8"/>
                        </a:lnTo>
                        <a:lnTo>
                          <a:pt x="88" y="0"/>
                        </a:lnTo>
                        <a:lnTo>
                          <a:pt x="112" y="0"/>
                        </a:lnTo>
                        <a:lnTo>
                          <a:pt x="128" y="0"/>
                        </a:lnTo>
                        <a:lnTo>
                          <a:pt x="136" y="8"/>
                        </a:lnTo>
                        <a:lnTo>
                          <a:pt x="136" y="16"/>
                        </a:lnTo>
                        <a:lnTo>
                          <a:pt x="128" y="24"/>
                        </a:lnTo>
                        <a:lnTo>
                          <a:pt x="104" y="32"/>
                        </a:lnTo>
                        <a:lnTo>
                          <a:pt x="80" y="48"/>
                        </a:lnTo>
                        <a:lnTo>
                          <a:pt x="48" y="48"/>
                        </a:lnTo>
                        <a:lnTo>
                          <a:pt x="24" y="56"/>
                        </a:lnTo>
                        <a:lnTo>
                          <a:pt x="8" y="56"/>
                        </a:lnTo>
                        <a:lnTo>
                          <a:pt x="0"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81" name="Freeform 567"/>
                  <p:cNvSpPr>
                    <a:spLocks/>
                  </p:cNvSpPr>
                  <p:nvPr/>
                </p:nvSpPr>
                <p:spPr bwMode="auto">
                  <a:xfrm>
                    <a:off x="564" y="2472"/>
                    <a:ext cx="136" cy="56"/>
                  </a:xfrm>
                  <a:custGeom>
                    <a:avLst/>
                    <a:gdLst>
                      <a:gd name="T0" fmla="*/ 0 w 136"/>
                      <a:gd name="T1" fmla="*/ 48 h 56"/>
                      <a:gd name="T2" fmla="*/ 0 w 136"/>
                      <a:gd name="T3" fmla="*/ 40 h 56"/>
                      <a:gd name="T4" fmla="*/ 8 w 136"/>
                      <a:gd name="T5" fmla="*/ 32 h 56"/>
                      <a:gd name="T6" fmla="*/ 32 w 136"/>
                      <a:gd name="T7" fmla="*/ 16 h 56"/>
                      <a:gd name="T8" fmla="*/ 56 w 136"/>
                      <a:gd name="T9" fmla="*/ 8 h 56"/>
                      <a:gd name="T10" fmla="*/ 56 w 136"/>
                      <a:gd name="T11" fmla="*/ 8 h 56"/>
                      <a:gd name="T12" fmla="*/ 88 w 136"/>
                      <a:gd name="T13" fmla="*/ 0 h 56"/>
                      <a:gd name="T14" fmla="*/ 112 w 136"/>
                      <a:gd name="T15" fmla="*/ 0 h 56"/>
                      <a:gd name="T16" fmla="*/ 128 w 136"/>
                      <a:gd name="T17" fmla="*/ 0 h 56"/>
                      <a:gd name="T18" fmla="*/ 136 w 136"/>
                      <a:gd name="T19" fmla="*/ 8 h 56"/>
                      <a:gd name="T20" fmla="*/ 136 w 136"/>
                      <a:gd name="T21" fmla="*/ 8 h 56"/>
                      <a:gd name="T22" fmla="*/ 136 w 136"/>
                      <a:gd name="T23" fmla="*/ 16 h 56"/>
                      <a:gd name="T24" fmla="*/ 120 w 136"/>
                      <a:gd name="T25" fmla="*/ 24 h 56"/>
                      <a:gd name="T26" fmla="*/ 104 w 136"/>
                      <a:gd name="T27" fmla="*/ 32 h 56"/>
                      <a:gd name="T28" fmla="*/ 80 w 136"/>
                      <a:gd name="T29" fmla="*/ 48 h 56"/>
                      <a:gd name="T30" fmla="*/ 80 w 136"/>
                      <a:gd name="T31" fmla="*/ 48 h 56"/>
                      <a:gd name="T32" fmla="*/ 48 w 136"/>
                      <a:gd name="T33" fmla="*/ 48 h 56"/>
                      <a:gd name="T34" fmla="*/ 24 w 136"/>
                      <a:gd name="T35" fmla="*/ 56 h 56"/>
                      <a:gd name="T36" fmla="*/ 8 w 136"/>
                      <a:gd name="T37" fmla="*/ 56 h 56"/>
                      <a:gd name="T38" fmla="*/ 0 w 136"/>
                      <a:gd name="T39" fmla="*/ 4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48"/>
                        </a:moveTo>
                        <a:lnTo>
                          <a:pt x="0" y="40"/>
                        </a:lnTo>
                        <a:lnTo>
                          <a:pt x="8" y="32"/>
                        </a:lnTo>
                        <a:lnTo>
                          <a:pt x="32" y="16"/>
                        </a:lnTo>
                        <a:lnTo>
                          <a:pt x="56" y="8"/>
                        </a:lnTo>
                        <a:lnTo>
                          <a:pt x="88" y="0"/>
                        </a:lnTo>
                        <a:lnTo>
                          <a:pt x="112" y="0"/>
                        </a:lnTo>
                        <a:lnTo>
                          <a:pt x="128" y="0"/>
                        </a:lnTo>
                        <a:lnTo>
                          <a:pt x="136" y="8"/>
                        </a:lnTo>
                        <a:lnTo>
                          <a:pt x="136" y="16"/>
                        </a:lnTo>
                        <a:lnTo>
                          <a:pt x="120" y="24"/>
                        </a:lnTo>
                        <a:lnTo>
                          <a:pt x="104" y="32"/>
                        </a:lnTo>
                        <a:lnTo>
                          <a:pt x="80" y="48"/>
                        </a:lnTo>
                        <a:lnTo>
                          <a:pt x="48" y="48"/>
                        </a:lnTo>
                        <a:lnTo>
                          <a:pt x="24" y="56"/>
                        </a:lnTo>
                        <a:lnTo>
                          <a:pt x="8" y="56"/>
                        </a:lnTo>
                        <a:lnTo>
                          <a:pt x="0"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82" name="Freeform 568"/>
                  <p:cNvSpPr>
                    <a:spLocks/>
                  </p:cNvSpPr>
                  <p:nvPr/>
                </p:nvSpPr>
                <p:spPr bwMode="auto">
                  <a:xfrm>
                    <a:off x="628" y="2504"/>
                    <a:ext cx="112" cy="72"/>
                  </a:xfrm>
                  <a:custGeom>
                    <a:avLst/>
                    <a:gdLst>
                      <a:gd name="T0" fmla="*/ 8 w 112"/>
                      <a:gd name="T1" fmla="*/ 72 h 72"/>
                      <a:gd name="T2" fmla="*/ 0 w 112"/>
                      <a:gd name="T3" fmla="*/ 64 h 72"/>
                      <a:gd name="T4" fmla="*/ 8 w 112"/>
                      <a:gd name="T5" fmla="*/ 56 h 72"/>
                      <a:gd name="T6" fmla="*/ 16 w 112"/>
                      <a:gd name="T7" fmla="*/ 40 h 72"/>
                      <a:gd name="T8" fmla="*/ 40 w 112"/>
                      <a:gd name="T9" fmla="*/ 24 h 72"/>
                      <a:gd name="T10" fmla="*/ 40 w 112"/>
                      <a:gd name="T11" fmla="*/ 24 h 72"/>
                      <a:gd name="T12" fmla="*/ 80 w 112"/>
                      <a:gd name="T13" fmla="*/ 0 h 72"/>
                      <a:gd name="T14" fmla="*/ 112 w 112"/>
                      <a:gd name="T15" fmla="*/ 0 h 72"/>
                      <a:gd name="T16" fmla="*/ 112 w 112"/>
                      <a:gd name="T17" fmla="*/ 0 h 72"/>
                      <a:gd name="T18" fmla="*/ 112 w 112"/>
                      <a:gd name="T19" fmla="*/ 8 h 72"/>
                      <a:gd name="T20" fmla="*/ 112 w 112"/>
                      <a:gd name="T21" fmla="*/ 16 h 72"/>
                      <a:gd name="T22" fmla="*/ 96 w 112"/>
                      <a:gd name="T23" fmla="*/ 32 h 72"/>
                      <a:gd name="T24" fmla="*/ 80 w 112"/>
                      <a:gd name="T25" fmla="*/ 48 h 72"/>
                      <a:gd name="T26" fmla="*/ 80 w 112"/>
                      <a:gd name="T27" fmla="*/ 48 h 72"/>
                      <a:gd name="T28" fmla="*/ 32 w 112"/>
                      <a:gd name="T29" fmla="*/ 72 h 72"/>
                      <a:gd name="T30" fmla="*/ 8 w 112"/>
                      <a:gd name="T31" fmla="*/ 72 h 7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72"/>
                      <a:gd name="T50" fmla="*/ 112 w 112"/>
                      <a:gd name="T51" fmla="*/ 72 h 7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72">
                        <a:moveTo>
                          <a:pt x="8" y="72"/>
                        </a:moveTo>
                        <a:lnTo>
                          <a:pt x="0" y="64"/>
                        </a:lnTo>
                        <a:lnTo>
                          <a:pt x="8" y="56"/>
                        </a:lnTo>
                        <a:lnTo>
                          <a:pt x="16" y="40"/>
                        </a:lnTo>
                        <a:lnTo>
                          <a:pt x="40" y="24"/>
                        </a:lnTo>
                        <a:lnTo>
                          <a:pt x="80" y="0"/>
                        </a:lnTo>
                        <a:lnTo>
                          <a:pt x="112" y="0"/>
                        </a:lnTo>
                        <a:lnTo>
                          <a:pt x="112" y="8"/>
                        </a:lnTo>
                        <a:lnTo>
                          <a:pt x="112" y="16"/>
                        </a:lnTo>
                        <a:lnTo>
                          <a:pt x="96" y="32"/>
                        </a:lnTo>
                        <a:lnTo>
                          <a:pt x="80" y="48"/>
                        </a:lnTo>
                        <a:lnTo>
                          <a:pt x="32" y="72"/>
                        </a:lnTo>
                        <a:lnTo>
                          <a:pt x="8" y="7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83" name="Freeform 569"/>
                  <p:cNvSpPr>
                    <a:spLocks/>
                  </p:cNvSpPr>
                  <p:nvPr/>
                </p:nvSpPr>
                <p:spPr bwMode="auto">
                  <a:xfrm>
                    <a:off x="932" y="2464"/>
                    <a:ext cx="136" cy="56"/>
                  </a:xfrm>
                  <a:custGeom>
                    <a:avLst/>
                    <a:gdLst>
                      <a:gd name="T0" fmla="*/ 0 w 136"/>
                      <a:gd name="T1" fmla="*/ 8 h 56"/>
                      <a:gd name="T2" fmla="*/ 8 w 136"/>
                      <a:gd name="T3" fmla="*/ 0 h 56"/>
                      <a:gd name="T4" fmla="*/ 32 w 136"/>
                      <a:gd name="T5" fmla="*/ 0 h 56"/>
                      <a:gd name="T6" fmla="*/ 56 w 136"/>
                      <a:gd name="T7" fmla="*/ 0 h 56"/>
                      <a:gd name="T8" fmla="*/ 80 w 136"/>
                      <a:gd name="T9" fmla="*/ 8 h 56"/>
                      <a:gd name="T10" fmla="*/ 80 w 136"/>
                      <a:gd name="T11" fmla="*/ 8 h 56"/>
                      <a:gd name="T12" fmla="*/ 104 w 136"/>
                      <a:gd name="T13" fmla="*/ 16 h 56"/>
                      <a:gd name="T14" fmla="*/ 128 w 136"/>
                      <a:gd name="T15" fmla="*/ 32 h 56"/>
                      <a:gd name="T16" fmla="*/ 136 w 136"/>
                      <a:gd name="T17" fmla="*/ 40 h 56"/>
                      <a:gd name="T18" fmla="*/ 136 w 136"/>
                      <a:gd name="T19" fmla="*/ 48 h 56"/>
                      <a:gd name="T20" fmla="*/ 136 w 136"/>
                      <a:gd name="T21" fmla="*/ 48 h 56"/>
                      <a:gd name="T22" fmla="*/ 128 w 136"/>
                      <a:gd name="T23" fmla="*/ 56 h 56"/>
                      <a:gd name="T24" fmla="*/ 112 w 136"/>
                      <a:gd name="T25" fmla="*/ 56 h 56"/>
                      <a:gd name="T26" fmla="*/ 88 w 136"/>
                      <a:gd name="T27" fmla="*/ 56 h 56"/>
                      <a:gd name="T28" fmla="*/ 64 w 136"/>
                      <a:gd name="T29" fmla="*/ 48 h 56"/>
                      <a:gd name="T30" fmla="*/ 64 w 136"/>
                      <a:gd name="T31" fmla="*/ 48 h 56"/>
                      <a:gd name="T32" fmla="*/ 32 w 136"/>
                      <a:gd name="T33" fmla="*/ 40 h 56"/>
                      <a:gd name="T34" fmla="*/ 16 w 136"/>
                      <a:gd name="T35" fmla="*/ 24 h 56"/>
                      <a:gd name="T36" fmla="*/ 0 w 136"/>
                      <a:gd name="T37" fmla="*/ 16 h 56"/>
                      <a:gd name="T38" fmla="*/ 0 w 136"/>
                      <a:gd name="T39" fmla="*/ 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8"/>
                        </a:moveTo>
                        <a:lnTo>
                          <a:pt x="8" y="0"/>
                        </a:lnTo>
                        <a:lnTo>
                          <a:pt x="32" y="0"/>
                        </a:lnTo>
                        <a:lnTo>
                          <a:pt x="56" y="0"/>
                        </a:lnTo>
                        <a:lnTo>
                          <a:pt x="80" y="8"/>
                        </a:lnTo>
                        <a:lnTo>
                          <a:pt x="104" y="16"/>
                        </a:lnTo>
                        <a:lnTo>
                          <a:pt x="128" y="32"/>
                        </a:lnTo>
                        <a:lnTo>
                          <a:pt x="136" y="40"/>
                        </a:lnTo>
                        <a:lnTo>
                          <a:pt x="136" y="48"/>
                        </a:lnTo>
                        <a:lnTo>
                          <a:pt x="128" y="56"/>
                        </a:lnTo>
                        <a:lnTo>
                          <a:pt x="112" y="56"/>
                        </a:lnTo>
                        <a:lnTo>
                          <a:pt x="88" y="56"/>
                        </a:lnTo>
                        <a:lnTo>
                          <a:pt x="64" y="48"/>
                        </a:lnTo>
                        <a:lnTo>
                          <a:pt x="32" y="40"/>
                        </a:lnTo>
                        <a:lnTo>
                          <a:pt x="16" y="24"/>
                        </a:lnTo>
                        <a:lnTo>
                          <a:pt x="0"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84" name="Freeform 570"/>
                  <p:cNvSpPr>
                    <a:spLocks/>
                  </p:cNvSpPr>
                  <p:nvPr/>
                </p:nvSpPr>
                <p:spPr bwMode="auto">
                  <a:xfrm>
                    <a:off x="564" y="2360"/>
                    <a:ext cx="136" cy="56"/>
                  </a:xfrm>
                  <a:custGeom>
                    <a:avLst/>
                    <a:gdLst>
                      <a:gd name="T0" fmla="*/ 0 w 136"/>
                      <a:gd name="T1" fmla="*/ 8 h 56"/>
                      <a:gd name="T2" fmla="*/ 8 w 136"/>
                      <a:gd name="T3" fmla="*/ 0 h 56"/>
                      <a:gd name="T4" fmla="*/ 24 w 136"/>
                      <a:gd name="T5" fmla="*/ 0 h 56"/>
                      <a:gd name="T6" fmla="*/ 48 w 136"/>
                      <a:gd name="T7" fmla="*/ 0 h 56"/>
                      <a:gd name="T8" fmla="*/ 80 w 136"/>
                      <a:gd name="T9" fmla="*/ 8 h 56"/>
                      <a:gd name="T10" fmla="*/ 80 w 136"/>
                      <a:gd name="T11" fmla="*/ 8 h 56"/>
                      <a:gd name="T12" fmla="*/ 104 w 136"/>
                      <a:gd name="T13" fmla="*/ 16 h 56"/>
                      <a:gd name="T14" fmla="*/ 120 w 136"/>
                      <a:gd name="T15" fmla="*/ 24 h 56"/>
                      <a:gd name="T16" fmla="*/ 136 w 136"/>
                      <a:gd name="T17" fmla="*/ 40 h 56"/>
                      <a:gd name="T18" fmla="*/ 136 w 136"/>
                      <a:gd name="T19" fmla="*/ 48 h 56"/>
                      <a:gd name="T20" fmla="*/ 136 w 136"/>
                      <a:gd name="T21" fmla="*/ 48 h 56"/>
                      <a:gd name="T22" fmla="*/ 128 w 136"/>
                      <a:gd name="T23" fmla="*/ 48 h 56"/>
                      <a:gd name="T24" fmla="*/ 112 w 136"/>
                      <a:gd name="T25" fmla="*/ 56 h 56"/>
                      <a:gd name="T26" fmla="*/ 88 w 136"/>
                      <a:gd name="T27" fmla="*/ 48 h 56"/>
                      <a:gd name="T28" fmla="*/ 56 w 136"/>
                      <a:gd name="T29" fmla="*/ 40 h 56"/>
                      <a:gd name="T30" fmla="*/ 56 w 136"/>
                      <a:gd name="T31" fmla="*/ 40 h 56"/>
                      <a:gd name="T32" fmla="*/ 32 w 136"/>
                      <a:gd name="T33" fmla="*/ 32 h 56"/>
                      <a:gd name="T34" fmla="*/ 8 w 136"/>
                      <a:gd name="T35" fmla="*/ 24 h 56"/>
                      <a:gd name="T36" fmla="*/ 0 w 136"/>
                      <a:gd name="T37" fmla="*/ 16 h 56"/>
                      <a:gd name="T38" fmla="*/ 0 w 136"/>
                      <a:gd name="T39" fmla="*/ 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8"/>
                        </a:moveTo>
                        <a:lnTo>
                          <a:pt x="8" y="0"/>
                        </a:lnTo>
                        <a:lnTo>
                          <a:pt x="24" y="0"/>
                        </a:lnTo>
                        <a:lnTo>
                          <a:pt x="48" y="0"/>
                        </a:lnTo>
                        <a:lnTo>
                          <a:pt x="80" y="8"/>
                        </a:lnTo>
                        <a:lnTo>
                          <a:pt x="104" y="16"/>
                        </a:lnTo>
                        <a:lnTo>
                          <a:pt x="120" y="24"/>
                        </a:lnTo>
                        <a:lnTo>
                          <a:pt x="136" y="40"/>
                        </a:lnTo>
                        <a:lnTo>
                          <a:pt x="136" y="48"/>
                        </a:lnTo>
                        <a:lnTo>
                          <a:pt x="128" y="48"/>
                        </a:lnTo>
                        <a:lnTo>
                          <a:pt x="112" y="56"/>
                        </a:lnTo>
                        <a:lnTo>
                          <a:pt x="88" y="48"/>
                        </a:lnTo>
                        <a:lnTo>
                          <a:pt x="56" y="40"/>
                        </a:lnTo>
                        <a:lnTo>
                          <a:pt x="32" y="32"/>
                        </a:lnTo>
                        <a:lnTo>
                          <a:pt x="8" y="24"/>
                        </a:lnTo>
                        <a:lnTo>
                          <a:pt x="0"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85" name="Freeform 571"/>
                  <p:cNvSpPr>
                    <a:spLocks/>
                  </p:cNvSpPr>
                  <p:nvPr/>
                </p:nvSpPr>
                <p:spPr bwMode="auto">
                  <a:xfrm>
                    <a:off x="692" y="2256"/>
                    <a:ext cx="72" cy="104"/>
                  </a:xfrm>
                  <a:custGeom>
                    <a:avLst/>
                    <a:gdLst>
                      <a:gd name="T0" fmla="*/ 8 w 72"/>
                      <a:gd name="T1" fmla="*/ 0 h 104"/>
                      <a:gd name="T2" fmla="*/ 32 w 72"/>
                      <a:gd name="T3" fmla="*/ 8 h 104"/>
                      <a:gd name="T4" fmla="*/ 64 w 72"/>
                      <a:gd name="T5" fmla="*/ 48 h 104"/>
                      <a:gd name="T6" fmla="*/ 64 w 72"/>
                      <a:gd name="T7" fmla="*/ 48 h 104"/>
                      <a:gd name="T8" fmla="*/ 72 w 72"/>
                      <a:gd name="T9" fmla="*/ 80 h 104"/>
                      <a:gd name="T10" fmla="*/ 64 w 72"/>
                      <a:gd name="T11" fmla="*/ 104 h 104"/>
                      <a:gd name="T12" fmla="*/ 64 w 72"/>
                      <a:gd name="T13" fmla="*/ 104 h 104"/>
                      <a:gd name="T14" fmla="*/ 40 w 72"/>
                      <a:gd name="T15" fmla="*/ 96 h 104"/>
                      <a:gd name="T16" fmla="*/ 16 w 72"/>
                      <a:gd name="T17" fmla="*/ 56 h 104"/>
                      <a:gd name="T18" fmla="*/ 16 w 72"/>
                      <a:gd name="T19" fmla="*/ 56 h 104"/>
                      <a:gd name="T20" fmla="*/ 0 w 72"/>
                      <a:gd name="T21" fmla="*/ 24 h 104"/>
                      <a:gd name="T22" fmla="*/ 8 w 72"/>
                      <a:gd name="T23" fmla="*/ 0 h 1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2"/>
                      <a:gd name="T37" fmla="*/ 0 h 104"/>
                      <a:gd name="T38" fmla="*/ 72 w 72"/>
                      <a:gd name="T39" fmla="*/ 104 h 1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2" h="104">
                        <a:moveTo>
                          <a:pt x="8" y="0"/>
                        </a:moveTo>
                        <a:lnTo>
                          <a:pt x="32" y="8"/>
                        </a:lnTo>
                        <a:lnTo>
                          <a:pt x="64" y="48"/>
                        </a:lnTo>
                        <a:lnTo>
                          <a:pt x="72" y="80"/>
                        </a:lnTo>
                        <a:lnTo>
                          <a:pt x="64" y="104"/>
                        </a:lnTo>
                        <a:lnTo>
                          <a:pt x="40" y="96"/>
                        </a:lnTo>
                        <a:lnTo>
                          <a:pt x="16" y="56"/>
                        </a:lnTo>
                        <a:lnTo>
                          <a:pt x="0" y="24"/>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86" name="Freeform 572"/>
                  <p:cNvSpPr>
                    <a:spLocks/>
                  </p:cNvSpPr>
                  <p:nvPr/>
                </p:nvSpPr>
                <p:spPr bwMode="auto">
                  <a:xfrm>
                    <a:off x="852" y="2520"/>
                    <a:ext cx="72" cy="96"/>
                  </a:xfrm>
                  <a:custGeom>
                    <a:avLst/>
                    <a:gdLst>
                      <a:gd name="T0" fmla="*/ 8 w 72"/>
                      <a:gd name="T1" fmla="*/ 0 h 96"/>
                      <a:gd name="T2" fmla="*/ 32 w 72"/>
                      <a:gd name="T3" fmla="*/ 8 h 96"/>
                      <a:gd name="T4" fmla="*/ 56 w 72"/>
                      <a:gd name="T5" fmla="*/ 40 h 96"/>
                      <a:gd name="T6" fmla="*/ 56 w 72"/>
                      <a:gd name="T7" fmla="*/ 40 h 96"/>
                      <a:gd name="T8" fmla="*/ 72 w 72"/>
                      <a:gd name="T9" fmla="*/ 80 h 96"/>
                      <a:gd name="T10" fmla="*/ 64 w 72"/>
                      <a:gd name="T11" fmla="*/ 96 h 96"/>
                      <a:gd name="T12" fmla="*/ 64 w 72"/>
                      <a:gd name="T13" fmla="*/ 96 h 96"/>
                      <a:gd name="T14" fmla="*/ 40 w 72"/>
                      <a:gd name="T15" fmla="*/ 88 h 96"/>
                      <a:gd name="T16" fmla="*/ 8 w 72"/>
                      <a:gd name="T17" fmla="*/ 56 h 96"/>
                      <a:gd name="T18" fmla="*/ 8 w 72"/>
                      <a:gd name="T19" fmla="*/ 56 h 96"/>
                      <a:gd name="T20" fmla="*/ 0 w 72"/>
                      <a:gd name="T21" fmla="*/ 16 h 96"/>
                      <a:gd name="T22" fmla="*/ 8 w 72"/>
                      <a:gd name="T23" fmla="*/ 0 h 9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2"/>
                      <a:gd name="T37" fmla="*/ 0 h 96"/>
                      <a:gd name="T38" fmla="*/ 72 w 72"/>
                      <a:gd name="T39" fmla="*/ 96 h 9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2" h="96">
                        <a:moveTo>
                          <a:pt x="8" y="0"/>
                        </a:moveTo>
                        <a:lnTo>
                          <a:pt x="32" y="8"/>
                        </a:lnTo>
                        <a:lnTo>
                          <a:pt x="56" y="40"/>
                        </a:lnTo>
                        <a:lnTo>
                          <a:pt x="72" y="80"/>
                        </a:lnTo>
                        <a:lnTo>
                          <a:pt x="64" y="96"/>
                        </a:lnTo>
                        <a:lnTo>
                          <a:pt x="40" y="88"/>
                        </a:lnTo>
                        <a:lnTo>
                          <a:pt x="8" y="56"/>
                        </a:lnTo>
                        <a:lnTo>
                          <a:pt x="0" y="16"/>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87" name="Freeform 573"/>
                  <p:cNvSpPr>
                    <a:spLocks/>
                  </p:cNvSpPr>
                  <p:nvPr/>
                </p:nvSpPr>
                <p:spPr bwMode="auto">
                  <a:xfrm>
                    <a:off x="844" y="2256"/>
                    <a:ext cx="72" cy="104"/>
                  </a:xfrm>
                  <a:custGeom>
                    <a:avLst/>
                    <a:gdLst>
                      <a:gd name="T0" fmla="*/ 64 w 72"/>
                      <a:gd name="T1" fmla="*/ 0 h 104"/>
                      <a:gd name="T2" fmla="*/ 72 w 72"/>
                      <a:gd name="T3" fmla="*/ 24 h 104"/>
                      <a:gd name="T4" fmla="*/ 56 w 72"/>
                      <a:gd name="T5" fmla="*/ 56 h 104"/>
                      <a:gd name="T6" fmla="*/ 56 w 72"/>
                      <a:gd name="T7" fmla="*/ 56 h 104"/>
                      <a:gd name="T8" fmla="*/ 32 w 72"/>
                      <a:gd name="T9" fmla="*/ 88 h 104"/>
                      <a:gd name="T10" fmla="*/ 8 w 72"/>
                      <a:gd name="T11" fmla="*/ 104 h 104"/>
                      <a:gd name="T12" fmla="*/ 8 w 72"/>
                      <a:gd name="T13" fmla="*/ 104 h 104"/>
                      <a:gd name="T14" fmla="*/ 0 w 72"/>
                      <a:gd name="T15" fmla="*/ 80 h 104"/>
                      <a:gd name="T16" fmla="*/ 8 w 72"/>
                      <a:gd name="T17" fmla="*/ 40 h 104"/>
                      <a:gd name="T18" fmla="*/ 8 w 72"/>
                      <a:gd name="T19" fmla="*/ 40 h 104"/>
                      <a:gd name="T20" fmla="*/ 40 w 72"/>
                      <a:gd name="T21" fmla="*/ 8 h 104"/>
                      <a:gd name="T22" fmla="*/ 64 w 72"/>
                      <a:gd name="T23" fmla="*/ 0 h 1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2"/>
                      <a:gd name="T37" fmla="*/ 0 h 104"/>
                      <a:gd name="T38" fmla="*/ 72 w 72"/>
                      <a:gd name="T39" fmla="*/ 104 h 1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2" h="104">
                        <a:moveTo>
                          <a:pt x="64" y="0"/>
                        </a:moveTo>
                        <a:lnTo>
                          <a:pt x="72" y="24"/>
                        </a:lnTo>
                        <a:lnTo>
                          <a:pt x="56" y="56"/>
                        </a:lnTo>
                        <a:lnTo>
                          <a:pt x="32" y="88"/>
                        </a:lnTo>
                        <a:lnTo>
                          <a:pt x="8" y="104"/>
                        </a:lnTo>
                        <a:lnTo>
                          <a:pt x="0" y="80"/>
                        </a:lnTo>
                        <a:lnTo>
                          <a:pt x="8" y="40"/>
                        </a:lnTo>
                        <a:lnTo>
                          <a:pt x="40" y="8"/>
                        </a:lnTo>
                        <a:lnTo>
                          <a:pt x="64"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88" name="Freeform 574"/>
                  <p:cNvSpPr>
                    <a:spLocks/>
                  </p:cNvSpPr>
                  <p:nvPr/>
                </p:nvSpPr>
                <p:spPr bwMode="auto">
                  <a:xfrm>
                    <a:off x="700" y="2520"/>
                    <a:ext cx="80" cy="96"/>
                  </a:xfrm>
                  <a:custGeom>
                    <a:avLst/>
                    <a:gdLst>
                      <a:gd name="T0" fmla="*/ 64 w 80"/>
                      <a:gd name="T1" fmla="*/ 0 h 96"/>
                      <a:gd name="T2" fmla="*/ 80 w 80"/>
                      <a:gd name="T3" fmla="*/ 16 h 96"/>
                      <a:gd name="T4" fmla="*/ 64 w 80"/>
                      <a:gd name="T5" fmla="*/ 56 h 96"/>
                      <a:gd name="T6" fmla="*/ 64 w 80"/>
                      <a:gd name="T7" fmla="*/ 56 h 96"/>
                      <a:gd name="T8" fmla="*/ 40 w 80"/>
                      <a:gd name="T9" fmla="*/ 88 h 96"/>
                      <a:gd name="T10" fmla="*/ 8 w 80"/>
                      <a:gd name="T11" fmla="*/ 96 h 96"/>
                      <a:gd name="T12" fmla="*/ 8 w 80"/>
                      <a:gd name="T13" fmla="*/ 96 h 96"/>
                      <a:gd name="T14" fmla="*/ 0 w 80"/>
                      <a:gd name="T15" fmla="*/ 80 h 96"/>
                      <a:gd name="T16" fmla="*/ 16 w 80"/>
                      <a:gd name="T17" fmla="*/ 40 h 96"/>
                      <a:gd name="T18" fmla="*/ 16 w 80"/>
                      <a:gd name="T19" fmla="*/ 40 h 96"/>
                      <a:gd name="T20" fmla="*/ 40 w 80"/>
                      <a:gd name="T21" fmla="*/ 8 h 96"/>
                      <a:gd name="T22" fmla="*/ 64 w 80"/>
                      <a:gd name="T23" fmla="*/ 0 h 9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0"/>
                      <a:gd name="T37" fmla="*/ 0 h 96"/>
                      <a:gd name="T38" fmla="*/ 80 w 80"/>
                      <a:gd name="T39" fmla="*/ 96 h 9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0" h="96">
                        <a:moveTo>
                          <a:pt x="64" y="0"/>
                        </a:moveTo>
                        <a:lnTo>
                          <a:pt x="80" y="16"/>
                        </a:lnTo>
                        <a:lnTo>
                          <a:pt x="64" y="56"/>
                        </a:lnTo>
                        <a:lnTo>
                          <a:pt x="40" y="88"/>
                        </a:lnTo>
                        <a:lnTo>
                          <a:pt x="8" y="96"/>
                        </a:lnTo>
                        <a:lnTo>
                          <a:pt x="0" y="80"/>
                        </a:lnTo>
                        <a:lnTo>
                          <a:pt x="16" y="40"/>
                        </a:lnTo>
                        <a:lnTo>
                          <a:pt x="40" y="8"/>
                        </a:lnTo>
                        <a:lnTo>
                          <a:pt x="64"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sp>
              <p:nvSpPr>
                <p:cNvPr id="36954" name="Freeform 575"/>
                <p:cNvSpPr>
                  <a:spLocks/>
                </p:cNvSpPr>
                <p:nvPr/>
              </p:nvSpPr>
              <p:spPr bwMode="auto">
                <a:xfrm>
                  <a:off x="572" y="1295"/>
                  <a:ext cx="472" cy="334"/>
                </a:xfrm>
                <a:custGeom>
                  <a:avLst/>
                  <a:gdLst>
                    <a:gd name="T0" fmla="*/ 1 w 672"/>
                    <a:gd name="T1" fmla="*/ 2 h 424"/>
                    <a:gd name="T2" fmla="*/ 1 w 672"/>
                    <a:gd name="T3" fmla="*/ 2 h 424"/>
                    <a:gd name="T4" fmla="*/ 1 w 672"/>
                    <a:gd name="T5" fmla="*/ 2 h 424"/>
                    <a:gd name="T6" fmla="*/ 1 w 672"/>
                    <a:gd name="T7" fmla="*/ 2 h 424"/>
                    <a:gd name="T8" fmla="*/ 1 w 672"/>
                    <a:gd name="T9" fmla="*/ 2 h 424"/>
                    <a:gd name="T10" fmla="*/ 1 w 672"/>
                    <a:gd name="T11" fmla="*/ 2 h 424"/>
                    <a:gd name="T12" fmla="*/ 1 w 672"/>
                    <a:gd name="T13" fmla="*/ 2 h 424"/>
                    <a:gd name="T14" fmla="*/ 1 w 672"/>
                    <a:gd name="T15" fmla="*/ 2 h 424"/>
                    <a:gd name="T16" fmla="*/ 1 w 672"/>
                    <a:gd name="T17" fmla="*/ 2 h 424"/>
                    <a:gd name="T18" fmla="*/ 1 w 672"/>
                    <a:gd name="T19" fmla="*/ 2 h 424"/>
                    <a:gd name="T20" fmla="*/ 1 w 672"/>
                    <a:gd name="T21" fmla="*/ 2 h 424"/>
                    <a:gd name="T22" fmla="*/ 1 w 672"/>
                    <a:gd name="T23" fmla="*/ 2 h 424"/>
                    <a:gd name="T24" fmla="*/ 1 w 672"/>
                    <a:gd name="T25" fmla="*/ 2 h 424"/>
                    <a:gd name="T26" fmla="*/ 0 w 672"/>
                    <a:gd name="T27" fmla="*/ 2 h 424"/>
                    <a:gd name="T28" fmla="*/ 0 w 672"/>
                    <a:gd name="T29" fmla="*/ 2 h 424"/>
                    <a:gd name="T30" fmla="*/ 1 w 672"/>
                    <a:gd name="T31" fmla="*/ 2 h 424"/>
                    <a:gd name="T32" fmla="*/ 1 w 672"/>
                    <a:gd name="T33" fmla="*/ 2 h 424"/>
                    <a:gd name="T34" fmla="*/ 1 w 672"/>
                    <a:gd name="T35" fmla="*/ 2 h 424"/>
                    <a:gd name="T36" fmla="*/ 1 w 672"/>
                    <a:gd name="T37" fmla="*/ 2 h 424"/>
                    <a:gd name="T38" fmla="*/ 1 w 672"/>
                    <a:gd name="T39" fmla="*/ 2 h 424"/>
                    <a:gd name="T40" fmla="*/ 1 w 672"/>
                    <a:gd name="T41" fmla="*/ 0 h 424"/>
                    <a:gd name="T42" fmla="*/ 1 w 672"/>
                    <a:gd name="T43" fmla="*/ 0 h 424"/>
                    <a:gd name="T44" fmla="*/ 1 w 672"/>
                    <a:gd name="T45" fmla="*/ 2 h 424"/>
                    <a:gd name="T46" fmla="*/ 1 w 672"/>
                    <a:gd name="T47" fmla="*/ 2 h 424"/>
                    <a:gd name="T48" fmla="*/ 1 w 672"/>
                    <a:gd name="T49" fmla="*/ 2 h 424"/>
                    <a:gd name="T50" fmla="*/ 1 w 672"/>
                    <a:gd name="T51" fmla="*/ 2 h 424"/>
                    <a:gd name="T52" fmla="*/ 1 w 672"/>
                    <a:gd name="T53" fmla="*/ 2 h 424"/>
                    <a:gd name="T54" fmla="*/ 1 w 672"/>
                    <a:gd name="T55" fmla="*/ 2 h 42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72"/>
                    <a:gd name="T85" fmla="*/ 0 h 424"/>
                    <a:gd name="T86" fmla="*/ 672 w 672"/>
                    <a:gd name="T87" fmla="*/ 424 h 42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72" h="424">
                      <a:moveTo>
                        <a:pt x="672" y="216"/>
                      </a:moveTo>
                      <a:lnTo>
                        <a:pt x="664" y="256"/>
                      </a:lnTo>
                      <a:lnTo>
                        <a:pt x="648" y="296"/>
                      </a:lnTo>
                      <a:lnTo>
                        <a:pt x="616" y="328"/>
                      </a:lnTo>
                      <a:lnTo>
                        <a:pt x="576" y="360"/>
                      </a:lnTo>
                      <a:lnTo>
                        <a:pt x="464" y="408"/>
                      </a:lnTo>
                      <a:lnTo>
                        <a:pt x="336" y="424"/>
                      </a:lnTo>
                      <a:lnTo>
                        <a:pt x="208" y="408"/>
                      </a:lnTo>
                      <a:lnTo>
                        <a:pt x="96" y="360"/>
                      </a:lnTo>
                      <a:lnTo>
                        <a:pt x="56" y="328"/>
                      </a:lnTo>
                      <a:lnTo>
                        <a:pt x="24" y="296"/>
                      </a:lnTo>
                      <a:lnTo>
                        <a:pt x="8" y="256"/>
                      </a:lnTo>
                      <a:lnTo>
                        <a:pt x="0" y="216"/>
                      </a:lnTo>
                      <a:lnTo>
                        <a:pt x="8" y="168"/>
                      </a:lnTo>
                      <a:lnTo>
                        <a:pt x="24" y="128"/>
                      </a:lnTo>
                      <a:lnTo>
                        <a:pt x="56" y="96"/>
                      </a:lnTo>
                      <a:lnTo>
                        <a:pt x="96" y="64"/>
                      </a:lnTo>
                      <a:lnTo>
                        <a:pt x="208" y="16"/>
                      </a:lnTo>
                      <a:lnTo>
                        <a:pt x="336" y="0"/>
                      </a:lnTo>
                      <a:lnTo>
                        <a:pt x="464" y="16"/>
                      </a:lnTo>
                      <a:lnTo>
                        <a:pt x="576" y="64"/>
                      </a:lnTo>
                      <a:lnTo>
                        <a:pt x="616" y="96"/>
                      </a:lnTo>
                      <a:lnTo>
                        <a:pt x="648" y="128"/>
                      </a:lnTo>
                      <a:lnTo>
                        <a:pt x="664" y="168"/>
                      </a:lnTo>
                      <a:lnTo>
                        <a:pt x="672" y="216"/>
                      </a:lnTo>
                      <a:close/>
                    </a:path>
                  </a:pathLst>
                </a:custGeom>
                <a:gradFill rotWithShape="0">
                  <a:gsLst>
                    <a:gs pos="0">
                      <a:srgbClr val="B3B3B3"/>
                    </a:gs>
                    <a:gs pos="100000">
                      <a:srgbClr val="808080"/>
                    </a:gs>
                  </a:gsLst>
                  <a:path path="rect">
                    <a:fillToRect l="50000" t="50000" r="50000" b="50000"/>
                  </a:path>
                </a:gradFill>
                <a:ln w="3175">
                  <a:solidFill>
                    <a:srgbClr val="808080"/>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nvGrpSpPr>
                <p:cNvPr id="37217" name="Group 576"/>
                <p:cNvGrpSpPr>
                  <a:grpSpLocks/>
                </p:cNvGrpSpPr>
                <p:nvPr/>
              </p:nvGrpSpPr>
              <p:grpSpPr bwMode="auto">
                <a:xfrm>
                  <a:off x="632" y="1338"/>
                  <a:ext cx="352" cy="248"/>
                  <a:chOff x="636" y="2320"/>
                  <a:chExt cx="352" cy="248"/>
                </a:xfrm>
              </p:grpSpPr>
              <p:sp>
                <p:nvSpPr>
                  <p:cNvPr id="36956" name="Freeform 577"/>
                  <p:cNvSpPr>
                    <a:spLocks/>
                  </p:cNvSpPr>
                  <p:nvPr/>
                </p:nvSpPr>
                <p:spPr bwMode="auto">
                  <a:xfrm>
                    <a:off x="788" y="2424"/>
                    <a:ext cx="32" cy="16"/>
                  </a:xfrm>
                  <a:custGeom>
                    <a:avLst/>
                    <a:gdLst>
                      <a:gd name="T0" fmla="*/ 32 w 32"/>
                      <a:gd name="T1" fmla="*/ 8 h 16"/>
                      <a:gd name="T2" fmla="*/ 32 w 32"/>
                      <a:gd name="T3" fmla="*/ 16 h 16"/>
                      <a:gd name="T4" fmla="*/ 16 w 32"/>
                      <a:gd name="T5" fmla="*/ 16 h 16"/>
                      <a:gd name="T6" fmla="*/ 16 w 32"/>
                      <a:gd name="T7" fmla="*/ 16 h 16"/>
                      <a:gd name="T8" fmla="*/ 8 w 32"/>
                      <a:gd name="T9" fmla="*/ 16 h 16"/>
                      <a:gd name="T10" fmla="*/ 0 w 32"/>
                      <a:gd name="T11" fmla="*/ 8 h 16"/>
                      <a:gd name="T12" fmla="*/ 0 w 32"/>
                      <a:gd name="T13" fmla="*/ 8 h 16"/>
                      <a:gd name="T14" fmla="*/ 8 w 32"/>
                      <a:gd name="T15" fmla="*/ 0 h 16"/>
                      <a:gd name="T16" fmla="*/ 16 w 32"/>
                      <a:gd name="T17" fmla="*/ 0 h 16"/>
                      <a:gd name="T18" fmla="*/ 16 w 32"/>
                      <a:gd name="T19" fmla="*/ 0 h 16"/>
                      <a:gd name="T20" fmla="*/ 32 w 32"/>
                      <a:gd name="T21" fmla="*/ 0 h 16"/>
                      <a:gd name="T22" fmla="*/ 32 w 32"/>
                      <a:gd name="T23" fmla="*/ 8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16"/>
                      <a:gd name="T38" fmla="*/ 32 w 32"/>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16">
                        <a:moveTo>
                          <a:pt x="32" y="8"/>
                        </a:moveTo>
                        <a:lnTo>
                          <a:pt x="32" y="16"/>
                        </a:lnTo>
                        <a:lnTo>
                          <a:pt x="16" y="16"/>
                        </a:lnTo>
                        <a:lnTo>
                          <a:pt x="8" y="16"/>
                        </a:lnTo>
                        <a:lnTo>
                          <a:pt x="0" y="8"/>
                        </a:lnTo>
                        <a:lnTo>
                          <a:pt x="8" y="0"/>
                        </a:lnTo>
                        <a:lnTo>
                          <a:pt x="16" y="0"/>
                        </a:lnTo>
                        <a:lnTo>
                          <a:pt x="32" y="0"/>
                        </a:lnTo>
                        <a:lnTo>
                          <a:pt x="32"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57" name="Freeform 578"/>
                  <p:cNvSpPr>
                    <a:spLocks/>
                  </p:cNvSpPr>
                  <p:nvPr/>
                </p:nvSpPr>
                <p:spPr bwMode="auto">
                  <a:xfrm>
                    <a:off x="924" y="2416"/>
                    <a:ext cx="64" cy="24"/>
                  </a:xfrm>
                  <a:custGeom>
                    <a:avLst/>
                    <a:gdLst>
                      <a:gd name="T0" fmla="*/ 64 w 64"/>
                      <a:gd name="T1" fmla="*/ 16 h 24"/>
                      <a:gd name="T2" fmla="*/ 56 w 64"/>
                      <a:gd name="T3" fmla="*/ 24 h 24"/>
                      <a:gd name="T4" fmla="*/ 32 w 64"/>
                      <a:gd name="T5" fmla="*/ 24 h 24"/>
                      <a:gd name="T6" fmla="*/ 32 w 64"/>
                      <a:gd name="T7" fmla="*/ 24 h 24"/>
                      <a:gd name="T8" fmla="*/ 16 w 64"/>
                      <a:gd name="T9" fmla="*/ 24 h 24"/>
                      <a:gd name="T10" fmla="*/ 0 w 64"/>
                      <a:gd name="T11" fmla="*/ 16 h 24"/>
                      <a:gd name="T12" fmla="*/ 0 w 64"/>
                      <a:gd name="T13" fmla="*/ 16 h 24"/>
                      <a:gd name="T14" fmla="*/ 16 w 64"/>
                      <a:gd name="T15" fmla="*/ 8 h 24"/>
                      <a:gd name="T16" fmla="*/ 32 w 64"/>
                      <a:gd name="T17" fmla="*/ 0 h 24"/>
                      <a:gd name="T18" fmla="*/ 32 w 64"/>
                      <a:gd name="T19" fmla="*/ 0 h 24"/>
                      <a:gd name="T20" fmla="*/ 56 w 64"/>
                      <a:gd name="T21" fmla="*/ 8 h 24"/>
                      <a:gd name="T22" fmla="*/ 64 w 64"/>
                      <a:gd name="T23" fmla="*/ 16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
                      <a:gd name="T37" fmla="*/ 0 h 24"/>
                      <a:gd name="T38" fmla="*/ 64 w 64"/>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 h="24">
                        <a:moveTo>
                          <a:pt x="64" y="16"/>
                        </a:moveTo>
                        <a:lnTo>
                          <a:pt x="56" y="24"/>
                        </a:lnTo>
                        <a:lnTo>
                          <a:pt x="32" y="24"/>
                        </a:lnTo>
                        <a:lnTo>
                          <a:pt x="16" y="24"/>
                        </a:lnTo>
                        <a:lnTo>
                          <a:pt x="0" y="16"/>
                        </a:lnTo>
                        <a:lnTo>
                          <a:pt x="16" y="8"/>
                        </a:lnTo>
                        <a:lnTo>
                          <a:pt x="32" y="0"/>
                        </a:lnTo>
                        <a:lnTo>
                          <a:pt x="56" y="8"/>
                        </a:lnTo>
                        <a:lnTo>
                          <a:pt x="64"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58" name="Freeform 579"/>
                  <p:cNvSpPr>
                    <a:spLocks/>
                  </p:cNvSpPr>
                  <p:nvPr/>
                </p:nvSpPr>
                <p:spPr bwMode="auto">
                  <a:xfrm>
                    <a:off x="908" y="2512"/>
                    <a:ext cx="40" cy="32"/>
                  </a:xfrm>
                  <a:custGeom>
                    <a:avLst/>
                    <a:gdLst>
                      <a:gd name="T0" fmla="*/ 40 w 40"/>
                      <a:gd name="T1" fmla="*/ 32 h 32"/>
                      <a:gd name="T2" fmla="*/ 24 w 40"/>
                      <a:gd name="T3" fmla="*/ 32 h 32"/>
                      <a:gd name="T4" fmla="*/ 8 w 40"/>
                      <a:gd name="T5" fmla="*/ 24 h 32"/>
                      <a:gd name="T6" fmla="*/ 8 w 40"/>
                      <a:gd name="T7" fmla="*/ 24 h 32"/>
                      <a:gd name="T8" fmla="*/ 0 w 40"/>
                      <a:gd name="T9" fmla="*/ 8 h 32"/>
                      <a:gd name="T10" fmla="*/ 0 w 40"/>
                      <a:gd name="T11" fmla="*/ 0 h 32"/>
                      <a:gd name="T12" fmla="*/ 0 w 40"/>
                      <a:gd name="T13" fmla="*/ 0 h 32"/>
                      <a:gd name="T14" fmla="*/ 16 w 40"/>
                      <a:gd name="T15" fmla="*/ 0 h 32"/>
                      <a:gd name="T16" fmla="*/ 32 w 40"/>
                      <a:gd name="T17" fmla="*/ 8 h 32"/>
                      <a:gd name="T18" fmla="*/ 32 w 40"/>
                      <a:gd name="T19" fmla="*/ 8 h 32"/>
                      <a:gd name="T20" fmla="*/ 40 w 40"/>
                      <a:gd name="T21" fmla="*/ 24 h 32"/>
                      <a:gd name="T22" fmla="*/ 40 w 40"/>
                      <a:gd name="T23" fmla="*/ 32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32"/>
                      <a:gd name="T38" fmla="*/ 40 w 40"/>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32">
                        <a:moveTo>
                          <a:pt x="40" y="32"/>
                        </a:moveTo>
                        <a:lnTo>
                          <a:pt x="24" y="32"/>
                        </a:lnTo>
                        <a:lnTo>
                          <a:pt x="8" y="24"/>
                        </a:lnTo>
                        <a:lnTo>
                          <a:pt x="0" y="8"/>
                        </a:lnTo>
                        <a:lnTo>
                          <a:pt x="0" y="0"/>
                        </a:lnTo>
                        <a:lnTo>
                          <a:pt x="16" y="0"/>
                        </a:lnTo>
                        <a:lnTo>
                          <a:pt x="32" y="8"/>
                        </a:lnTo>
                        <a:lnTo>
                          <a:pt x="40" y="24"/>
                        </a:lnTo>
                        <a:lnTo>
                          <a:pt x="40" y="3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59" name="Freeform 580"/>
                  <p:cNvSpPr>
                    <a:spLocks/>
                  </p:cNvSpPr>
                  <p:nvPr/>
                </p:nvSpPr>
                <p:spPr bwMode="auto">
                  <a:xfrm>
                    <a:off x="780" y="2328"/>
                    <a:ext cx="32" cy="48"/>
                  </a:xfrm>
                  <a:custGeom>
                    <a:avLst/>
                    <a:gdLst>
                      <a:gd name="T0" fmla="*/ 16 w 32"/>
                      <a:gd name="T1" fmla="*/ 48 h 48"/>
                      <a:gd name="T2" fmla="*/ 8 w 32"/>
                      <a:gd name="T3" fmla="*/ 48 h 48"/>
                      <a:gd name="T4" fmla="*/ 0 w 32"/>
                      <a:gd name="T5" fmla="*/ 24 h 48"/>
                      <a:gd name="T6" fmla="*/ 0 w 32"/>
                      <a:gd name="T7" fmla="*/ 24 h 48"/>
                      <a:gd name="T8" fmla="*/ 8 w 32"/>
                      <a:gd name="T9" fmla="*/ 8 h 48"/>
                      <a:gd name="T10" fmla="*/ 16 w 32"/>
                      <a:gd name="T11" fmla="*/ 0 h 48"/>
                      <a:gd name="T12" fmla="*/ 16 w 32"/>
                      <a:gd name="T13" fmla="*/ 0 h 48"/>
                      <a:gd name="T14" fmla="*/ 24 w 32"/>
                      <a:gd name="T15" fmla="*/ 8 h 48"/>
                      <a:gd name="T16" fmla="*/ 32 w 32"/>
                      <a:gd name="T17" fmla="*/ 24 h 48"/>
                      <a:gd name="T18" fmla="*/ 32 w 32"/>
                      <a:gd name="T19" fmla="*/ 24 h 48"/>
                      <a:gd name="T20" fmla="*/ 24 w 32"/>
                      <a:gd name="T21" fmla="*/ 48 h 48"/>
                      <a:gd name="T22" fmla="*/ 16 w 32"/>
                      <a:gd name="T23" fmla="*/ 4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48"/>
                      <a:gd name="T38" fmla="*/ 32 w 32"/>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48">
                        <a:moveTo>
                          <a:pt x="16" y="48"/>
                        </a:moveTo>
                        <a:lnTo>
                          <a:pt x="8" y="48"/>
                        </a:lnTo>
                        <a:lnTo>
                          <a:pt x="0" y="24"/>
                        </a:lnTo>
                        <a:lnTo>
                          <a:pt x="8" y="8"/>
                        </a:lnTo>
                        <a:lnTo>
                          <a:pt x="16" y="0"/>
                        </a:lnTo>
                        <a:lnTo>
                          <a:pt x="24" y="8"/>
                        </a:lnTo>
                        <a:lnTo>
                          <a:pt x="32" y="24"/>
                        </a:lnTo>
                        <a:lnTo>
                          <a:pt x="24" y="48"/>
                        </a:lnTo>
                        <a:lnTo>
                          <a:pt x="16"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60" name="Freeform 581"/>
                  <p:cNvSpPr>
                    <a:spLocks/>
                  </p:cNvSpPr>
                  <p:nvPr/>
                </p:nvSpPr>
                <p:spPr bwMode="auto">
                  <a:xfrm>
                    <a:off x="676" y="2432"/>
                    <a:ext cx="64" cy="24"/>
                  </a:xfrm>
                  <a:custGeom>
                    <a:avLst/>
                    <a:gdLst>
                      <a:gd name="T0" fmla="*/ 64 w 64"/>
                      <a:gd name="T1" fmla="*/ 16 h 24"/>
                      <a:gd name="T2" fmla="*/ 56 w 64"/>
                      <a:gd name="T3" fmla="*/ 24 h 24"/>
                      <a:gd name="T4" fmla="*/ 32 w 64"/>
                      <a:gd name="T5" fmla="*/ 24 h 24"/>
                      <a:gd name="T6" fmla="*/ 32 w 64"/>
                      <a:gd name="T7" fmla="*/ 24 h 24"/>
                      <a:gd name="T8" fmla="*/ 8 w 64"/>
                      <a:gd name="T9" fmla="*/ 24 h 24"/>
                      <a:gd name="T10" fmla="*/ 0 w 64"/>
                      <a:gd name="T11" fmla="*/ 16 h 24"/>
                      <a:gd name="T12" fmla="*/ 0 w 64"/>
                      <a:gd name="T13" fmla="*/ 16 h 24"/>
                      <a:gd name="T14" fmla="*/ 8 w 64"/>
                      <a:gd name="T15" fmla="*/ 8 h 24"/>
                      <a:gd name="T16" fmla="*/ 32 w 64"/>
                      <a:gd name="T17" fmla="*/ 0 h 24"/>
                      <a:gd name="T18" fmla="*/ 32 w 64"/>
                      <a:gd name="T19" fmla="*/ 0 h 24"/>
                      <a:gd name="T20" fmla="*/ 56 w 64"/>
                      <a:gd name="T21" fmla="*/ 8 h 24"/>
                      <a:gd name="T22" fmla="*/ 64 w 64"/>
                      <a:gd name="T23" fmla="*/ 16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
                      <a:gd name="T37" fmla="*/ 0 h 24"/>
                      <a:gd name="T38" fmla="*/ 64 w 64"/>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 h="24">
                        <a:moveTo>
                          <a:pt x="64" y="16"/>
                        </a:moveTo>
                        <a:lnTo>
                          <a:pt x="56" y="24"/>
                        </a:lnTo>
                        <a:lnTo>
                          <a:pt x="32" y="24"/>
                        </a:lnTo>
                        <a:lnTo>
                          <a:pt x="8" y="24"/>
                        </a:lnTo>
                        <a:lnTo>
                          <a:pt x="0" y="16"/>
                        </a:lnTo>
                        <a:lnTo>
                          <a:pt x="8" y="8"/>
                        </a:lnTo>
                        <a:lnTo>
                          <a:pt x="32" y="0"/>
                        </a:lnTo>
                        <a:lnTo>
                          <a:pt x="56" y="8"/>
                        </a:lnTo>
                        <a:lnTo>
                          <a:pt x="64"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61" name="Freeform 582"/>
                  <p:cNvSpPr>
                    <a:spLocks/>
                  </p:cNvSpPr>
                  <p:nvPr/>
                </p:nvSpPr>
                <p:spPr bwMode="auto">
                  <a:xfrm>
                    <a:off x="788" y="2520"/>
                    <a:ext cx="32" cy="48"/>
                  </a:xfrm>
                  <a:custGeom>
                    <a:avLst/>
                    <a:gdLst>
                      <a:gd name="T0" fmla="*/ 16 w 32"/>
                      <a:gd name="T1" fmla="*/ 48 h 48"/>
                      <a:gd name="T2" fmla="*/ 8 w 32"/>
                      <a:gd name="T3" fmla="*/ 40 h 48"/>
                      <a:gd name="T4" fmla="*/ 0 w 32"/>
                      <a:gd name="T5" fmla="*/ 24 h 48"/>
                      <a:gd name="T6" fmla="*/ 0 w 32"/>
                      <a:gd name="T7" fmla="*/ 24 h 48"/>
                      <a:gd name="T8" fmla="*/ 8 w 32"/>
                      <a:gd name="T9" fmla="*/ 8 h 48"/>
                      <a:gd name="T10" fmla="*/ 16 w 32"/>
                      <a:gd name="T11" fmla="*/ 0 h 48"/>
                      <a:gd name="T12" fmla="*/ 16 w 32"/>
                      <a:gd name="T13" fmla="*/ 0 h 48"/>
                      <a:gd name="T14" fmla="*/ 32 w 32"/>
                      <a:gd name="T15" fmla="*/ 8 h 48"/>
                      <a:gd name="T16" fmla="*/ 32 w 32"/>
                      <a:gd name="T17" fmla="*/ 24 h 48"/>
                      <a:gd name="T18" fmla="*/ 32 w 32"/>
                      <a:gd name="T19" fmla="*/ 24 h 48"/>
                      <a:gd name="T20" fmla="*/ 32 w 32"/>
                      <a:gd name="T21" fmla="*/ 40 h 48"/>
                      <a:gd name="T22" fmla="*/ 16 w 32"/>
                      <a:gd name="T23" fmla="*/ 4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48"/>
                      <a:gd name="T38" fmla="*/ 32 w 32"/>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48">
                        <a:moveTo>
                          <a:pt x="16" y="48"/>
                        </a:moveTo>
                        <a:lnTo>
                          <a:pt x="8" y="40"/>
                        </a:lnTo>
                        <a:lnTo>
                          <a:pt x="0" y="24"/>
                        </a:lnTo>
                        <a:lnTo>
                          <a:pt x="8" y="8"/>
                        </a:lnTo>
                        <a:lnTo>
                          <a:pt x="16" y="0"/>
                        </a:lnTo>
                        <a:lnTo>
                          <a:pt x="32" y="8"/>
                        </a:lnTo>
                        <a:lnTo>
                          <a:pt x="32" y="24"/>
                        </a:lnTo>
                        <a:lnTo>
                          <a:pt x="32" y="40"/>
                        </a:lnTo>
                        <a:lnTo>
                          <a:pt x="16"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62" name="Freeform 583"/>
                  <p:cNvSpPr>
                    <a:spLocks/>
                  </p:cNvSpPr>
                  <p:nvPr/>
                </p:nvSpPr>
                <p:spPr bwMode="auto">
                  <a:xfrm>
                    <a:off x="660" y="2352"/>
                    <a:ext cx="48" cy="40"/>
                  </a:xfrm>
                  <a:custGeom>
                    <a:avLst/>
                    <a:gdLst>
                      <a:gd name="T0" fmla="*/ 48 w 48"/>
                      <a:gd name="T1" fmla="*/ 32 h 40"/>
                      <a:gd name="T2" fmla="*/ 32 w 48"/>
                      <a:gd name="T3" fmla="*/ 40 h 40"/>
                      <a:gd name="T4" fmla="*/ 16 w 48"/>
                      <a:gd name="T5" fmla="*/ 24 h 40"/>
                      <a:gd name="T6" fmla="*/ 16 w 48"/>
                      <a:gd name="T7" fmla="*/ 24 h 40"/>
                      <a:gd name="T8" fmla="*/ 0 w 48"/>
                      <a:gd name="T9" fmla="*/ 16 h 40"/>
                      <a:gd name="T10" fmla="*/ 0 w 48"/>
                      <a:gd name="T11" fmla="*/ 0 h 40"/>
                      <a:gd name="T12" fmla="*/ 0 w 48"/>
                      <a:gd name="T13" fmla="*/ 0 h 40"/>
                      <a:gd name="T14" fmla="*/ 16 w 48"/>
                      <a:gd name="T15" fmla="*/ 0 h 40"/>
                      <a:gd name="T16" fmla="*/ 32 w 48"/>
                      <a:gd name="T17" fmla="*/ 8 h 40"/>
                      <a:gd name="T18" fmla="*/ 32 w 48"/>
                      <a:gd name="T19" fmla="*/ 8 h 40"/>
                      <a:gd name="T20" fmla="*/ 48 w 48"/>
                      <a:gd name="T21" fmla="*/ 24 h 40"/>
                      <a:gd name="T22" fmla="*/ 48 w 48"/>
                      <a:gd name="T23" fmla="*/ 32 h 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0"/>
                      <a:gd name="T38" fmla="*/ 48 w 48"/>
                      <a:gd name="T39" fmla="*/ 40 h 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0">
                        <a:moveTo>
                          <a:pt x="48" y="32"/>
                        </a:moveTo>
                        <a:lnTo>
                          <a:pt x="32" y="40"/>
                        </a:lnTo>
                        <a:lnTo>
                          <a:pt x="16" y="24"/>
                        </a:lnTo>
                        <a:lnTo>
                          <a:pt x="0" y="16"/>
                        </a:lnTo>
                        <a:lnTo>
                          <a:pt x="0" y="0"/>
                        </a:lnTo>
                        <a:lnTo>
                          <a:pt x="16" y="0"/>
                        </a:lnTo>
                        <a:lnTo>
                          <a:pt x="32" y="8"/>
                        </a:lnTo>
                        <a:lnTo>
                          <a:pt x="48" y="24"/>
                        </a:lnTo>
                        <a:lnTo>
                          <a:pt x="48" y="3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63" name="Freeform 584"/>
                  <p:cNvSpPr>
                    <a:spLocks/>
                  </p:cNvSpPr>
                  <p:nvPr/>
                </p:nvSpPr>
                <p:spPr bwMode="auto">
                  <a:xfrm>
                    <a:off x="892" y="2344"/>
                    <a:ext cx="48" cy="32"/>
                  </a:xfrm>
                  <a:custGeom>
                    <a:avLst/>
                    <a:gdLst>
                      <a:gd name="T0" fmla="*/ 0 w 48"/>
                      <a:gd name="T1" fmla="*/ 32 h 32"/>
                      <a:gd name="T2" fmla="*/ 0 w 48"/>
                      <a:gd name="T3" fmla="*/ 24 h 32"/>
                      <a:gd name="T4" fmla="*/ 8 w 48"/>
                      <a:gd name="T5" fmla="*/ 8 h 32"/>
                      <a:gd name="T6" fmla="*/ 8 w 48"/>
                      <a:gd name="T7" fmla="*/ 8 h 32"/>
                      <a:gd name="T8" fmla="*/ 32 w 48"/>
                      <a:gd name="T9" fmla="*/ 0 h 32"/>
                      <a:gd name="T10" fmla="*/ 48 w 48"/>
                      <a:gd name="T11" fmla="*/ 0 h 32"/>
                      <a:gd name="T12" fmla="*/ 48 w 48"/>
                      <a:gd name="T13" fmla="*/ 0 h 32"/>
                      <a:gd name="T14" fmla="*/ 48 w 48"/>
                      <a:gd name="T15" fmla="*/ 8 h 32"/>
                      <a:gd name="T16" fmla="*/ 32 w 48"/>
                      <a:gd name="T17" fmla="*/ 24 h 32"/>
                      <a:gd name="T18" fmla="*/ 32 w 48"/>
                      <a:gd name="T19" fmla="*/ 24 h 32"/>
                      <a:gd name="T20" fmla="*/ 16 w 48"/>
                      <a:gd name="T21" fmla="*/ 32 h 32"/>
                      <a:gd name="T22" fmla="*/ 0 w 48"/>
                      <a:gd name="T23" fmla="*/ 32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32"/>
                      <a:gd name="T38" fmla="*/ 48 w 48"/>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32">
                        <a:moveTo>
                          <a:pt x="0" y="32"/>
                        </a:moveTo>
                        <a:lnTo>
                          <a:pt x="0" y="24"/>
                        </a:lnTo>
                        <a:lnTo>
                          <a:pt x="8" y="8"/>
                        </a:lnTo>
                        <a:lnTo>
                          <a:pt x="32" y="0"/>
                        </a:lnTo>
                        <a:lnTo>
                          <a:pt x="48" y="0"/>
                        </a:lnTo>
                        <a:lnTo>
                          <a:pt x="48" y="8"/>
                        </a:lnTo>
                        <a:lnTo>
                          <a:pt x="32" y="24"/>
                        </a:lnTo>
                        <a:lnTo>
                          <a:pt x="16" y="32"/>
                        </a:lnTo>
                        <a:lnTo>
                          <a:pt x="0" y="3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64" name="Freeform 585"/>
                  <p:cNvSpPr>
                    <a:spLocks/>
                  </p:cNvSpPr>
                  <p:nvPr/>
                </p:nvSpPr>
                <p:spPr bwMode="auto">
                  <a:xfrm>
                    <a:off x="876" y="2400"/>
                    <a:ext cx="48" cy="24"/>
                  </a:xfrm>
                  <a:custGeom>
                    <a:avLst/>
                    <a:gdLst>
                      <a:gd name="T0" fmla="*/ 0 w 48"/>
                      <a:gd name="T1" fmla="*/ 24 h 24"/>
                      <a:gd name="T2" fmla="*/ 0 w 48"/>
                      <a:gd name="T3" fmla="*/ 8 h 24"/>
                      <a:gd name="T4" fmla="*/ 16 w 48"/>
                      <a:gd name="T5" fmla="*/ 0 h 24"/>
                      <a:gd name="T6" fmla="*/ 16 w 48"/>
                      <a:gd name="T7" fmla="*/ 0 h 24"/>
                      <a:gd name="T8" fmla="*/ 32 w 48"/>
                      <a:gd name="T9" fmla="*/ 0 h 24"/>
                      <a:gd name="T10" fmla="*/ 48 w 48"/>
                      <a:gd name="T11" fmla="*/ 8 h 24"/>
                      <a:gd name="T12" fmla="*/ 48 w 48"/>
                      <a:gd name="T13" fmla="*/ 8 h 24"/>
                      <a:gd name="T14" fmla="*/ 48 w 48"/>
                      <a:gd name="T15" fmla="*/ 16 h 24"/>
                      <a:gd name="T16" fmla="*/ 32 w 48"/>
                      <a:gd name="T17" fmla="*/ 24 h 24"/>
                      <a:gd name="T18" fmla="*/ 32 w 48"/>
                      <a:gd name="T19" fmla="*/ 24 h 24"/>
                      <a:gd name="T20" fmla="*/ 8 w 48"/>
                      <a:gd name="T21" fmla="*/ 24 h 24"/>
                      <a:gd name="T22" fmla="*/ 0 w 48"/>
                      <a:gd name="T23" fmla="*/ 24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24"/>
                      <a:gd name="T38" fmla="*/ 48 w 48"/>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24">
                        <a:moveTo>
                          <a:pt x="0" y="24"/>
                        </a:moveTo>
                        <a:lnTo>
                          <a:pt x="0" y="8"/>
                        </a:lnTo>
                        <a:lnTo>
                          <a:pt x="16" y="0"/>
                        </a:lnTo>
                        <a:lnTo>
                          <a:pt x="32" y="0"/>
                        </a:lnTo>
                        <a:lnTo>
                          <a:pt x="48" y="8"/>
                        </a:lnTo>
                        <a:lnTo>
                          <a:pt x="48" y="16"/>
                        </a:lnTo>
                        <a:lnTo>
                          <a:pt x="32" y="24"/>
                        </a:lnTo>
                        <a:lnTo>
                          <a:pt x="8" y="24"/>
                        </a:lnTo>
                        <a:lnTo>
                          <a:pt x="0" y="24"/>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65" name="Freeform 586"/>
                  <p:cNvSpPr>
                    <a:spLocks/>
                  </p:cNvSpPr>
                  <p:nvPr/>
                </p:nvSpPr>
                <p:spPr bwMode="auto">
                  <a:xfrm>
                    <a:off x="660" y="2480"/>
                    <a:ext cx="48" cy="24"/>
                  </a:xfrm>
                  <a:custGeom>
                    <a:avLst/>
                    <a:gdLst>
                      <a:gd name="T0" fmla="*/ 0 w 48"/>
                      <a:gd name="T1" fmla="*/ 16 h 24"/>
                      <a:gd name="T2" fmla="*/ 0 w 48"/>
                      <a:gd name="T3" fmla="*/ 8 h 24"/>
                      <a:gd name="T4" fmla="*/ 16 w 48"/>
                      <a:gd name="T5" fmla="*/ 0 h 24"/>
                      <a:gd name="T6" fmla="*/ 16 w 48"/>
                      <a:gd name="T7" fmla="*/ 0 h 24"/>
                      <a:gd name="T8" fmla="*/ 40 w 48"/>
                      <a:gd name="T9" fmla="*/ 0 h 24"/>
                      <a:gd name="T10" fmla="*/ 48 w 48"/>
                      <a:gd name="T11" fmla="*/ 0 h 24"/>
                      <a:gd name="T12" fmla="*/ 48 w 48"/>
                      <a:gd name="T13" fmla="*/ 0 h 24"/>
                      <a:gd name="T14" fmla="*/ 48 w 48"/>
                      <a:gd name="T15" fmla="*/ 16 h 24"/>
                      <a:gd name="T16" fmla="*/ 32 w 48"/>
                      <a:gd name="T17" fmla="*/ 24 h 24"/>
                      <a:gd name="T18" fmla="*/ 32 w 48"/>
                      <a:gd name="T19" fmla="*/ 24 h 24"/>
                      <a:gd name="T20" fmla="*/ 8 w 48"/>
                      <a:gd name="T21" fmla="*/ 24 h 24"/>
                      <a:gd name="T22" fmla="*/ 0 w 48"/>
                      <a:gd name="T23" fmla="*/ 16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24"/>
                      <a:gd name="T38" fmla="*/ 48 w 48"/>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24">
                        <a:moveTo>
                          <a:pt x="0" y="16"/>
                        </a:moveTo>
                        <a:lnTo>
                          <a:pt x="0" y="8"/>
                        </a:lnTo>
                        <a:lnTo>
                          <a:pt x="16" y="0"/>
                        </a:lnTo>
                        <a:lnTo>
                          <a:pt x="40" y="0"/>
                        </a:lnTo>
                        <a:lnTo>
                          <a:pt x="48" y="0"/>
                        </a:lnTo>
                        <a:lnTo>
                          <a:pt x="48" y="16"/>
                        </a:lnTo>
                        <a:lnTo>
                          <a:pt x="32" y="24"/>
                        </a:lnTo>
                        <a:lnTo>
                          <a:pt x="8" y="24"/>
                        </a:lnTo>
                        <a:lnTo>
                          <a:pt x="0"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66" name="Freeform 587"/>
                  <p:cNvSpPr>
                    <a:spLocks/>
                  </p:cNvSpPr>
                  <p:nvPr/>
                </p:nvSpPr>
                <p:spPr bwMode="auto">
                  <a:xfrm>
                    <a:off x="732" y="2456"/>
                    <a:ext cx="48" cy="40"/>
                  </a:xfrm>
                  <a:custGeom>
                    <a:avLst/>
                    <a:gdLst>
                      <a:gd name="T0" fmla="*/ 8 w 48"/>
                      <a:gd name="T1" fmla="*/ 40 h 40"/>
                      <a:gd name="T2" fmla="*/ 0 w 48"/>
                      <a:gd name="T3" fmla="*/ 24 h 40"/>
                      <a:gd name="T4" fmla="*/ 16 w 48"/>
                      <a:gd name="T5" fmla="*/ 16 h 40"/>
                      <a:gd name="T6" fmla="*/ 16 w 48"/>
                      <a:gd name="T7" fmla="*/ 16 h 40"/>
                      <a:gd name="T8" fmla="*/ 32 w 48"/>
                      <a:gd name="T9" fmla="*/ 0 h 40"/>
                      <a:gd name="T10" fmla="*/ 48 w 48"/>
                      <a:gd name="T11" fmla="*/ 8 h 40"/>
                      <a:gd name="T12" fmla="*/ 48 w 48"/>
                      <a:gd name="T13" fmla="*/ 8 h 40"/>
                      <a:gd name="T14" fmla="*/ 48 w 48"/>
                      <a:gd name="T15" fmla="*/ 16 h 40"/>
                      <a:gd name="T16" fmla="*/ 40 w 48"/>
                      <a:gd name="T17" fmla="*/ 32 h 40"/>
                      <a:gd name="T18" fmla="*/ 40 w 48"/>
                      <a:gd name="T19" fmla="*/ 32 h 40"/>
                      <a:gd name="T20" fmla="*/ 16 w 48"/>
                      <a:gd name="T21" fmla="*/ 40 h 40"/>
                      <a:gd name="T22" fmla="*/ 8 w 48"/>
                      <a:gd name="T23" fmla="*/ 40 h 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0"/>
                      <a:gd name="T38" fmla="*/ 48 w 48"/>
                      <a:gd name="T39" fmla="*/ 40 h 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0">
                        <a:moveTo>
                          <a:pt x="8" y="40"/>
                        </a:moveTo>
                        <a:lnTo>
                          <a:pt x="0" y="24"/>
                        </a:lnTo>
                        <a:lnTo>
                          <a:pt x="16" y="16"/>
                        </a:lnTo>
                        <a:lnTo>
                          <a:pt x="32" y="0"/>
                        </a:lnTo>
                        <a:lnTo>
                          <a:pt x="48" y="8"/>
                        </a:lnTo>
                        <a:lnTo>
                          <a:pt x="48" y="16"/>
                        </a:lnTo>
                        <a:lnTo>
                          <a:pt x="40" y="32"/>
                        </a:lnTo>
                        <a:lnTo>
                          <a:pt x="16" y="40"/>
                        </a:lnTo>
                        <a:lnTo>
                          <a:pt x="8" y="4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67" name="Freeform 588"/>
                  <p:cNvSpPr>
                    <a:spLocks/>
                  </p:cNvSpPr>
                  <p:nvPr/>
                </p:nvSpPr>
                <p:spPr bwMode="auto">
                  <a:xfrm>
                    <a:off x="924" y="2472"/>
                    <a:ext cx="56" cy="32"/>
                  </a:xfrm>
                  <a:custGeom>
                    <a:avLst/>
                    <a:gdLst>
                      <a:gd name="T0" fmla="*/ 0 w 56"/>
                      <a:gd name="T1" fmla="*/ 8 h 32"/>
                      <a:gd name="T2" fmla="*/ 16 w 56"/>
                      <a:gd name="T3" fmla="*/ 0 h 32"/>
                      <a:gd name="T4" fmla="*/ 32 w 56"/>
                      <a:gd name="T5" fmla="*/ 8 h 32"/>
                      <a:gd name="T6" fmla="*/ 32 w 56"/>
                      <a:gd name="T7" fmla="*/ 8 h 32"/>
                      <a:gd name="T8" fmla="*/ 56 w 56"/>
                      <a:gd name="T9" fmla="*/ 16 h 32"/>
                      <a:gd name="T10" fmla="*/ 56 w 56"/>
                      <a:gd name="T11" fmla="*/ 24 h 32"/>
                      <a:gd name="T12" fmla="*/ 56 w 56"/>
                      <a:gd name="T13" fmla="*/ 24 h 32"/>
                      <a:gd name="T14" fmla="*/ 48 w 56"/>
                      <a:gd name="T15" fmla="*/ 32 h 32"/>
                      <a:gd name="T16" fmla="*/ 24 w 56"/>
                      <a:gd name="T17" fmla="*/ 24 h 32"/>
                      <a:gd name="T18" fmla="*/ 24 w 56"/>
                      <a:gd name="T19" fmla="*/ 24 h 32"/>
                      <a:gd name="T20" fmla="*/ 0 w 56"/>
                      <a:gd name="T21" fmla="*/ 16 h 32"/>
                      <a:gd name="T22" fmla="*/ 0 w 56"/>
                      <a:gd name="T23" fmla="*/ 8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6"/>
                      <a:gd name="T37" fmla="*/ 0 h 32"/>
                      <a:gd name="T38" fmla="*/ 56 w 56"/>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6" h="32">
                        <a:moveTo>
                          <a:pt x="0" y="8"/>
                        </a:moveTo>
                        <a:lnTo>
                          <a:pt x="16" y="0"/>
                        </a:lnTo>
                        <a:lnTo>
                          <a:pt x="32" y="8"/>
                        </a:lnTo>
                        <a:lnTo>
                          <a:pt x="56" y="16"/>
                        </a:lnTo>
                        <a:lnTo>
                          <a:pt x="56" y="24"/>
                        </a:lnTo>
                        <a:lnTo>
                          <a:pt x="48" y="32"/>
                        </a:lnTo>
                        <a:lnTo>
                          <a:pt x="24" y="24"/>
                        </a:lnTo>
                        <a:lnTo>
                          <a:pt x="0"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68" name="Freeform 589"/>
                  <p:cNvSpPr>
                    <a:spLocks/>
                  </p:cNvSpPr>
                  <p:nvPr/>
                </p:nvSpPr>
                <p:spPr bwMode="auto">
                  <a:xfrm>
                    <a:off x="636" y="2392"/>
                    <a:ext cx="64" cy="32"/>
                  </a:xfrm>
                  <a:custGeom>
                    <a:avLst/>
                    <a:gdLst>
                      <a:gd name="T0" fmla="*/ 0 w 64"/>
                      <a:gd name="T1" fmla="*/ 8 h 32"/>
                      <a:gd name="T2" fmla="*/ 16 w 64"/>
                      <a:gd name="T3" fmla="*/ 0 h 32"/>
                      <a:gd name="T4" fmla="*/ 40 w 64"/>
                      <a:gd name="T5" fmla="*/ 8 h 32"/>
                      <a:gd name="T6" fmla="*/ 40 w 64"/>
                      <a:gd name="T7" fmla="*/ 8 h 32"/>
                      <a:gd name="T8" fmla="*/ 56 w 64"/>
                      <a:gd name="T9" fmla="*/ 16 h 32"/>
                      <a:gd name="T10" fmla="*/ 64 w 64"/>
                      <a:gd name="T11" fmla="*/ 24 h 32"/>
                      <a:gd name="T12" fmla="*/ 64 w 64"/>
                      <a:gd name="T13" fmla="*/ 24 h 32"/>
                      <a:gd name="T14" fmla="*/ 48 w 64"/>
                      <a:gd name="T15" fmla="*/ 32 h 32"/>
                      <a:gd name="T16" fmla="*/ 24 w 64"/>
                      <a:gd name="T17" fmla="*/ 32 h 32"/>
                      <a:gd name="T18" fmla="*/ 24 w 64"/>
                      <a:gd name="T19" fmla="*/ 32 h 32"/>
                      <a:gd name="T20" fmla="*/ 8 w 64"/>
                      <a:gd name="T21" fmla="*/ 16 h 32"/>
                      <a:gd name="T22" fmla="*/ 0 w 64"/>
                      <a:gd name="T23" fmla="*/ 8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
                      <a:gd name="T37" fmla="*/ 0 h 32"/>
                      <a:gd name="T38" fmla="*/ 64 w 64"/>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 h="32">
                        <a:moveTo>
                          <a:pt x="0" y="8"/>
                        </a:moveTo>
                        <a:lnTo>
                          <a:pt x="16" y="0"/>
                        </a:lnTo>
                        <a:lnTo>
                          <a:pt x="40" y="8"/>
                        </a:lnTo>
                        <a:lnTo>
                          <a:pt x="56" y="16"/>
                        </a:lnTo>
                        <a:lnTo>
                          <a:pt x="64" y="24"/>
                        </a:lnTo>
                        <a:lnTo>
                          <a:pt x="48" y="32"/>
                        </a:lnTo>
                        <a:lnTo>
                          <a:pt x="24" y="32"/>
                        </a:lnTo>
                        <a:lnTo>
                          <a:pt x="8"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69" name="Freeform 590"/>
                  <p:cNvSpPr>
                    <a:spLocks/>
                  </p:cNvSpPr>
                  <p:nvPr/>
                </p:nvSpPr>
                <p:spPr bwMode="auto">
                  <a:xfrm>
                    <a:off x="716" y="2320"/>
                    <a:ext cx="40" cy="48"/>
                  </a:xfrm>
                  <a:custGeom>
                    <a:avLst/>
                    <a:gdLst>
                      <a:gd name="T0" fmla="*/ 8 w 40"/>
                      <a:gd name="T1" fmla="*/ 0 h 48"/>
                      <a:gd name="T2" fmla="*/ 24 w 40"/>
                      <a:gd name="T3" fmla="*/ 0 h 48"/>
                      <a:gd name="T4" fmla="*/ 32 w 40"/>
                      <a:gd name="T5" fmla="*/ 16 h 48"/>
                      <a:gd name="T6" fmla="*/ 32 w 40"/>
                      <a:gd name="T7" fmla="*/ 16 h 48"/>
                      <a:gd name="T8" fmla="*/ 40 w 40"/>
                      <a:gd name="T9" fmla="*/ 40 h 48"/>
                      <a:gd name="T10" fmla="*/ 32 w 40"/>
                      <a:gd name="T11" fmla="*/ 48 h 48"/>
                      <a:gd name="T12" fmla="*/ 32 w 40"/>
                      <a:gd name="T13" fmla="*/ 48 h 48"/>
                      <a:gd name="T14" fmla="*/ 16 w 40"/>
                      <a:gd name="T15" fmla="*/ 40 h 48"/>
                      <a:gd name="T16" fmla="*/ 8 w 40"/>
                      <a:gd name="T17" fmla="*/ 24 h 48"/>
                      <a:gd name="T18" fmla="*/ 8 w 40"/>
                      <a:gd name="T19" fmla="*/ 24 h 48"/>
                      <a:gd name="T20" fmla="*/ 0 w 40"/>
                      <a:gd name="T21" fmla="*/ 8 h 48"/>
                      <a:gd name="T22" fmla="*/ 8 w 40"/>
                      <a:gd name="T23" fmla="*/ 0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8"/>
                      <a:gd name="T38" fmla="*/ 40 w 40"/>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8">
                        <a:moveTo>
                          <a:pt x="8" y="0"/>
                        </a:moveTo>
                        <a:lnTo>
                          <a:pt x="24" y="0"/>
                        </a:lnTo>
                        <a:lnTo>
                          <a:pt x="32" y="16"/>
                        </a:lnTo>
                        <a:lnTo>
                          <a:pt x="40" y="40"/>
                        </a:lnTo>
                        <a:lnTo>
                          <a:pt x="32" y="48"/>
                        </a:lnTo>
                        <a:lnTo>
                          <a:pt x="16" y="40"/>
                        </a:lnTo>
                        <a:lnTo>
                          <a:pt x="8" y="24"/>
                        </a:lnTo>
                        <a:lnTo>
                          <a:pt x="0" y="8"/>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70" name="Freeform 591"/>
                  <p:cNvSpPr>
                    <a:spLocks/>
                  </p:cNvSpPr>
                  <p:nvPr/>
                </p:nvSpPr>
                <p:spPr bwMode="auto">
                  <a:xfrm>
                    <a:off x="820" y="2480"/>
                    <a:ext cx="40" cy="40"/>
                  </a:xfrm>
                  <a:custGeom>
                    <a:avLst/>
                    <a:gdLst>
                      <a:gd name="T0" fmla="*/ 8 w 40"/>
                      <a:gd name="T1" fmla="*/ 0 h 40"/>
                      <a:gd name="T2" fmla="*/ 24 w 40"/>
                      <a:gd name="T3" fmla="*/ 0 h 40"/>
                      <a:gd name="T4" fmla="*/ 40 w 40"/>
                      <a:gd name="T5" fmla="*/ 16 h 40"/>
                      <a:gd name="T6" fmla="*/ 40 w 40"/>
                      <a:gd name="T7" fmla="*/ 16 h 40"/>
                      <a:gd name="T8" fmla="*/ 40 w 40"/>
                      <a:gd name="T9" fmla="*/ 32 h 40"/>
                      <a:gd name="T10" fmla="*/ 32 w 40"/>
                      <a:gd name="T11" fmla="*/ 40 h 40"/>
                      <a:gd name="T12" fmla="*/ 32 w 40"/>
                      <a:gd name="T13" fmla="*/ 40 h 40"/>
                      <a:gd name="T14" fmla="*/ 24 w 40"/>
                      <a:gd name="T15" fmla="*/ 40 h 40"/>
                      <a:gd name="T16" fmla="*/ 8 w 40"/>
                      <a:gd name="T17" fmla="*/ 24 h 40"/>
                      <a:gd name="T18" fmla="*/ 8 w 40"/>
                      <a:gd name="T19" fmla="*/ 24 h 40"/>
                      <a:gd name="T20" fmla="*/ 0 w 40"/>
                      <a:gd name="T21" fmla="*/ 8 h 40"/>
                      <a:gd name="T22" fmla="*/ 8 w 40"/>
                      <a:gd name="T23" fmla="*/ 0 h 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0"/>
                      <a:gd name="T38" fmla="*/ 40 w 40"/>
                      <a:gd name="T39" fmla="*/ 40 h 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0">
                        <a:moveTo>
                          <a:pt x="8" y="0"/>
                        </a:moveTo>
                        <a:lnTo>
                          <a:pt x="24" y="0"/>
                        </a:lnTo>
                        <a:lnTo>
                          <a:pt x="40" y="16"/>
                        </a:lnTo>
                        <a:lnTo>
                          <a:pt x="40" y="32"/>
                        </a:lnTo>
                        <a:lnTo>
                          <a:pt x="32" y="40"/>
                        </a:lnTo>
                        <a:lnTo>
                          <a:pt x="24" y="40"/>
                        </a:lnTo>
                        <a:lnTo>
                          <a:pt x="8" y="24"/>
                        </a:lnTo>
                        <a:lnTo>
                          <a:pt x="0" y="8"/>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71" name="Freeform 592"/>
                  <p:cNvSpPr>
                    <a:spLocks/>
                  </p:cNvSpPr>
                  <p:nvPr/>
                </p:nvSpPr>
                <p:spPr bwMode="auto">
                  <a:xfrm>
                    <a:off x="836" y="2320"/>
                    <a:ext cx="40" cy="48"/>
                  </a:xfrm>
                  <a:custGeom>
                    <a:avLst/>
                    <a:gdLst>
                      <a:gd name="T0" fmla="*/ 32 w 40"/>
                      <a:gd name="T1" fmla="*/ 0 h 48"/>
                      <a:gd name="T2" fmla="*/ 40 w 40"/>
                      <a:gd name="T3" fmla="*/ 8 h 48"/>
                      <a:gd name="T4" fmla="*/ 40 w 40"/>
                      <a:gd name="T5" fmla="*/ 24 h 48"/>
                      <a:gd name="T6" fmla="*/ 40 w 40"/>
                      <a:gd name="T7" fmla="*/ 24 h 48"/>
                      <a:gd name="T8" fmla="*/ 24 w 40"/>
                      <a:gd name="T9" fmla="*/ 40 h 48"/>
                      <a:gd name="T10" fmla="*/ 8 w 40"/>
                      <a:gd name="T11" fmla="*/ 48 h 48"/>
                      <a:gd name="T12" fmla="*/ 8 w 40"/>
                      <a:gd name="T13" fmla="*/ 48 h 48"/>
                      <a:gd name="T14" fmla="*/ 0 w 40"/>
                      <a:gd name="T15" fmla="*/ 32 h 48"/>
                      <a:gd name="T16" fmla="*/ 8 w 40"/>
                      <a:gd name="T17" fmla="*/ 16 h 48"/>
                      <a:gd name="T18" fmla="*/ 8 w 40"/>
                      <a:gd name="T19" fmla="*/ 16 h 48"/>
                      <a:gd name="T20" fmla="*/ 24 w 40"/>
                      <a:gd name="T21" fmla="*/ 0 h 48"/>
                      <a:gd name="T22" fmla="*/ 32 w 40"/>
                      <a:gd name="T23" fmla="*/ 0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8"/>
                      <a:gd name="T38" fmla="*/ 40 w 40"/>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8">
                        <a:moveTo>
                          <a:pt x="32" y="0"/>
                        </a:moveTo>
                        <a:lnTo>
                          <a:pt x="40" y="8"/>
                        </a:lnTo>
                        <a:lnTo>
                          <a:pt x="40" y="24"/>
                        </a:lnTo>
                        <a:lnTo>
                          <a:pt x="24" y="40"/>
                        </a:lnTo>
                        <a:lnTo>
                          <a:pt x="8" y="48"/>
                        </a:lnTo>
                        <a:lnTo>
                          <a:pt x="0" y="32"/>
                        </a:lnTo>
                        <a:lnTo>
                          <a:pt x="8" y="16"/>
                        </a:lnTo>
                        <a:lnTo>
                          <a:pt x="24" y="0"/>
                        </a:lnTo>
                        <a:lnTo>
                          <a:pt x="32"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72" name="Freeform 593"/>
                  <p:cNvSpPr>
                    <a:spLocks/>
                  </p:cNvSpPr>
                  <p:nvPr/>
                </p:nvSpPr>
                <p:spPr bwMode="auto">
                  <a:xfrm>
                    <a:off x="732" y="2504"/>
                    <a:ext cx="40" cy="48"/>
                  </a:xfrm>
                  <a:custGeom>
                    <a:avLst/>
                    <a:gdLst>
                      <a:gd name="T0" fmla="*/ 32 w 40"/>
                      <a:gd name="T1" fmla="*/ 0 h 48"/>
                      <a:gd name="T2" fmla="*/ 40 w 40"/>
                      <a:gd name="T3" fmla="*/ 8 h 48"/>
                      <a:gd name="T4" fmla="*/ 32 w 40"/>
                      <a:gd name="T5" fmla="*/ 32 h 48"/>
                      <a:gd name="T6" fmla="*/ 32 w 40"/>
                      <a:gd name="T7" fmla="*/ 32 h 48"/>
                      <a:gd name="T8" fmla="*/ 24 w 40"/>
                      <a:gd name="T9" fmla="*/ 40 h 48"/>
                      <a:gd name="T10" fmla="*/ 8 w 40"/>
                      <a:gd name="T11" fmla="*/ 48 h 48"/>
                      <a:gd name="T12" fmla="*/ 8 w 40"/>
                      <a:gd name="T13" fmla="*/ 48 h 48"/>
                      <a:gd name="T14" fmla="*/ 0 w 40"/>
                      <a:gd name="T15" fmla="*/ 40 h 48"/>
                      <a:gd name="T16" fmla="*/ 8 w 40"/>
                      <a:gd name="T17" fmla="*/ 16 h 48"/>
                      <a:gd name="T18" fmla="*/ 8 w 40"/>
                      <a:gd name="T19" fmla="*/ 16 h 48"/>
                      <a:gd name="T20" fmla="*/ 16 w 40"/>
                      <a:gd name="T21" fmla="*/ 8 h 48"/>
                      <a:gd name="T22" fmla="*/ 32 w 40"/>
                      <a:gd name="T23" fmla="*/ 0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8"/>
                      <a:gd name="T38" fmla="*/ 40 w 40"/>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8">
                        <a:moveTo>
                          <a:pt x="32" y="0"/>
                        </a:moveTo>
                        <a:lnTo>
                          <a:pt x="40" y="8"/>
                        </a:lnTo>
                        <a:lnTo>
                          <a:pt x="32" y="32"/>
                        </a:lnTo>
                        <a:lnTo>
                          <a:pt x="24" y="40"/>
                        </a:lnTo>
                        <a:lnTo>
                          <a:pt x="8" y="48"/>
                        </a:lnTo>
                        <a:lnTo>
                          <a:pt x="0" y="40"/>
                        </a:lnTo>
                        <a:lnTo>
                          <a:pt x="8" y="16"/>
                        </a:lnTo>
                        <a:lnTo>
                          <a:pt x="16" y="8"/>
                        </a:lnTo>
                        <a:lnTo>
                          <a:pt x="32"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grpSp>
            <p:nvGrpSpPr>
              <p:cNvPr id="37218" name="Group 594"/>
              <p:cNvGrpSpPr>
                <a:grpSpLocks/>
              </p:cNvGrpSpPr>
              <p:nvPr/>
            </p:nvGrpSpPr>
            <p:grpSpPr bwMode="auto">
              <a:xfrm>
                <a:off x="4688" y="2905"/>
                <a:ext cx="274" cy="138"/>
                <a:chOff x="1536" y="3120"/>
                <a:chExt cx="274" cy="138"/>
              </a:xfrm>
            </p:grpSpPr>
            <p:grpSp>
              <p:nvGrpSpPr>
                <p:cNvPr id="37219" name="Group 595"/>
                <p:cNvGrpSpPr>
                  <a:grpSpLocks/>
                </p:cNvGrpSpPr>
                <p:nvPr/>
              </p:nvGrpSpPr>
              <p:grpSpPr bwMode="auto">
                <a:xfrm rot="625620">
                  <a:off x="1536" y="3120"/>
                  <a:ext cx="274" cy="138"/>
                  <a:chOff x="1550" y="3072"/>
                  <a:chExt cx="274" cy="138"/>
                </a:xfrm>
              </p:grpSpPr>
              <p:sp>
                <p:nvSpPr>
                  <p:cNvPr id="36950" name="Freeform 596"/>
                  <p:cNvSpPr>
                    <a:spLocks/>
                  </p:cNvSpPr>
                  <p:nvPr/>
                </p:nvSpPr>
                <p:spPr bwMode="auto">
                  <a:xfrm>
                    <a:off x="1632" y="3120"/>
                    <a:ext cx="137" cy="25"/>
                  </a:xfrm>
                  <a:custGeom>
                    <a:avLst/>
                    <a:gdLst>
                      <a:gd name="T0" fmla="*/ 137 w 137"/>
                      <a:gd name="T1" fmla="*/ 0 h 25"/>
                      <a:gd name="T2" fmla="*/ 0 w 137"/>
                      <a:gd name="T3" fmla="*/ 25 h 25"/>
                      <a:gd name="T4" fmla="*/ 0 60000 65536"/>
                      <a:gd name="T5" fmla="*/ 0 60000 65536"/>
                      <a:gd name="T6" fmla="*/ 0 w 137"/>
                      <a:gd name="T7" fmla="*/ 0 h 25"/>
                      <a:gd name="T8" fmla="*/ 137 w 137"/>
                      <a:gd name="T9" fmla="*/ 25 h 25"/>
                    </a:gdLst>
                    <a:ahLst/>
                    <a:cxnLst>
                      <a:cxn ang="T4">
                        <a:pos x="T0" y="T1"/>
                      </a:cxn>
                      <a:cxn ang="T5">
                        <a:pos x="T2" y="T3"/>
                      </a:cxn>
                    </a:cxnLst>
                    <a:rect l="T6" t="T7" r="T8" b="T9"/>
                    <a:pathLst>
                      <a:path w="137" h="25">
                        <a:moveTo>
                          <a:pt x="137" y="0"/>
                        </a:moveTo>
                        <a:cubicBezTo>
                          <a:pt x="87" y="7"/>
                          <a:pt x="22" y="20"/>
                          <a:pt x="0" y="25"/>
                        </a:cubicBezTo>
                      </a:path>
                    </a:pathLst>
                  </a:custGeom>
                  <a:noFill/>
                  <a:ln w="38100">
                    <a:solidFill>
                      <a:schemeClr val="tx1"/>
                    </a:solidFill>
                    <a:round/>
                    <a:headEnd/>
                    <a:tailEnd/>
                  </a:ln>
                </p:spPr>
                <p:txBody>
                  <a:bodyPr wrap="none" anchor="ct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51" name="Freeform 597"/>
                  <p:cNvSpPr>
                    <a:spLocks/>
                  </p:cNvSpPr>
                  <p:nvPr/>
                </p:nvSpPr>
                <p:spPr bwMode="auto">
                  <a:xfrm rot="20238998" flipH="1">
                    <a:off x="1550" y="3114"/>
                    <a:ext cx="96" cy="96"/>
                  </a:xfrm>
                  <a:custGeom>
                    <a:avLst/>
                    <a:gdLst>
                      <a:gd name="T0" fmla="*/ 1610612736 w 48"/>
                      <a:gd name="T1" fmla="*/ 805306368 h 48"/>
                      <a:gd name="T2" fmla="*/ 1342177280 w 48"/>
                      <a:gd name="T3" fmla="*/ 1342177280 h 48"/>
                      <a:gd name="T4" fmla="*/ 536870912 w 48"/>
                      <a:gd name="T5" fmla="*/ 1610612736 h 48"/>
                      <a:gd name="T6" fmla="*/ 536870912 w 48"/>
                      <a:gd name="T7" fmla="*/ 1610612736 h 48"/>
                      <a:gd name="T8" fmla="*/ 0 w 48"/>
                      <a:gd name="T9" fmla="*/ 1342177280 h 48"/>
                      <a:gd name="T10" fmla="*/ 0 w 48"/>
                      <a:gd name="T11" fmla="*/ 805306368 h 48"/>
                      <a:gd name="T12" fmla="*/ 0 w 48"/>
                      <a:gd name="T13" fmla="*/ 805306368 h 48"/>
                      <a:gd name="T14" fmla="*/ 268435456 w 48"/>
                      <a:gd name="T15" fmla="*/ 0 h 48"/>
                      <a:gd name="T16" fmla="*/ 805306368 w 48"/>
                      <a:gd name="T17" fmla="*/ 0 h 48"/>
                      <a:gd name="T18" fmla="*/ 805306368 w 48"/>
                      <a:gd name="T19" fmla="*/ 0 h 48"/>
                      <a:gd name="T20" fmla="*/ 1342177280 w 48"/>
                      <a:gd name="T21" fmla="*/ 268435456 h 48"/>
                      <a:gd name="T22" fmla="*/ 1610612736 w 48"/>
                      <a:gd name="T23" fmla="*/ 80530636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16" y="48"/>
                        </a:lnTo>
                        <a:lnTo>
                          <a:pt x="0" y="40"/>
                        </a:lnTo>
                        <a:lnTo>
                          <a:pt x="0" y="24"/>
                        </a:lnTo>
                        <a:lnTo>
                          <a:pt x="8" y="0"/>
                        </a:lnTo>
                        <a:lnTo>
                          <a:pt x="24" y="0"/>
                        </a:lnTo>
                        <a:lnTo>
                          <a:pt x="40" y="8"/>
                        </a:lnTo>
                        <a:lnTo>
                          <a:pt x="48" y="24"/>
                        </a:lnTo>
                        <a:close/>
                      </a:path>
                    </a:pathLst>
                  </a:custGeom>
                  <a:solidFill>
                    <a:srgbClr val="33CC33"/>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52" name="Freeform 598"/>
                  <p:cNvSpPr>
                    <a:spLocks/>
                  </p:cNvSpPr>
                  <p:nvPr/>
                </p:nvSpPr>
                <p:spPr bwMode="auto">
                  <a:xfrm rot="20238998" flipH="1">
                    <a:off x="1728" y="3072"/>
                    <a:ext cx="96" cy="96"/>
                  </a:xfrm>
                  <a:custGeom>
                    <a:avLst/>
                    <a:gdLst>
                      <a:gd name="T0" fmla="*/ 1610612736 w 48"/>
                      <a:gd name="T1" fmla="*/ 805306368 h 48"/>
                      <a:gd name="T2" fmla="*/ 1342177280 w 48"/>
                      <a:gd name="T3" fmla="*/ 1342177280 h 48"/>
                      <a:gd name="T4" fmla="*/ 805306368 w 48"/>
                      <a:gd name="T5" fmla="*/ 1610612736 h 48"/>
                      <a:gd name="T6" fmla="*/ 805306368 w 48"/>
                      <a:gd name="T7" fmla="*/ 1610612736 h 48"/>
                      <a:gd name="T8" fmla="*/ 268435456 w 48"/>
                      <a:gd name="T9" fmla="*/ 1342177280 h 48"/>
                      <a:gd name="T10" fmla="*/ 0 w 48"/>
                      <a:gd name="T11" fmla="*/ 805306368 h 48"/>
                      <a:gd name="T12" fmla="*/ 0 w 48"/>
                      <a:gd name="T13" fmla="*/ 805306368 h 48"/>
                      <a:gd name="T14" fmla="*/ 268435456 w 48"/>
                      <a:gd name="T15" fmla="*/ 0 h 48"/>
                      <a:gd name="T16" fmla="*/ 1073741824 w 48"/>
                      <a:gd name="T17" fmla="*/ 0 h 48"/>
                      <a:gd name="T18" fmla="*/ 1073741824 w 48"/>
                      <a:gd name="T19" fmla="*/ 0 h 48"/>
                      <a:gd name="T20" fmla="*/ 1610612736 w 48"/>
                      <a:gd name="T21" fmla="*/ 268435456 h 48"/>
                      <a:gd name="T22" fmla="*/ 1610612736 w 48"/>
                      <a:gd name="T23" fmla="*/ 80530636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24" y="48"/>
                        </a:lnTo>
                        <a:lnTo>
                          <a:pt x="8" y="40"/>
                        </a:lnTo>
                        <a:lnTo>
                          <a:pt x="0" y="24"/>
                        </a:lnTo>
                        <a:lnTo>
                          <a:pt x="8" y="0"/>
                        </a:lnTo>
                        <a:lnTo>
                          <a:pt x="32" y="0"/>
                        </a:lnTo>
                        <a:lnTo>
                          <a:pt x="48" y="8"/>
                        </a:lnTo>
                        <a:lnTo>
                          <a:pt x="48" y="24"/>
                        </a:lnTo>
                        <a:close/>
                      </a:path>
                    </a:pathLst>
                  </a:custGeom>
                  <a:solidFill>
                    <a:srgbClr val="33CC33"/>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sp>
              <p:nvSpPr>
                <p:cNvPr id="36949" name="Freeform 599"/>
                <p:cNvSpPr>
                  <a:spLocks/>
                </p:cNvSpPr>
                <p:nvPr/>
              </p:nvSpPr>
              <p:spPr bwMode="auto">
                <a:xfrm rot="20238998" flipH="1">
                  <a:off x="1646" y="3150"/>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8"/>
                      </a:lnTo>
                      <a:lnTo>
                        <a:pt x="48" y="32"/>
                      </a:lnTo>
                      <a:close/>
                    </a:path>
                  </a:pathLst>
                </a:custGeom>
                <a:solidFill>
                  <a:srgbClr val="33CC33"/>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nvGrpSpPr>
              <p:cNvPr id="37221" name="Group 600"/>
              <p:cNvGrpSpPr>
                <a:grpSpLocks/>
              </p:cNvGrpSpPr>
              <p:nvPr/>
            </p:nvGrpSpPr>
            <p:grpSpPr bwMode="auto">
              <a:xfrm>
                <a:off x="4812" y="2232"/>
                <a:ext cx="156" cy="215"/>
                <a:chOff x="5326" y="2299"/>
                <a:chExt cx="156" cy="215"/>
              </a:xfrm>
            </p:grpSpPr>
            <p:sp>
              <p:nvSpPr>
                <p:cNvPr id="36944" name="Freeform 601"/>
                <p:cNvSpPr>
                  <a:spLocks/>
                </p:cNvSpPr>
                <p:nvPr/>
              </p:nvSpPr>
              <p:spPr bwMode="auto">
                <a:xfrm>
                  <a:off x="5326" y="2333"/>
                  <a:ext cx="136" cy="181"/>
                </a:xfrm>
                <a:custGeom>
                  <a:avLst/>
                  <a:gdLst>
                    <a:gd name="T0" fmla="*/ 0 w 136"/>
                    <a:gd name="T1" fmla="*/ 181 h 181"/>
                    <a:gd name="T2" fmla="*/ 75 w 136"/>
                    <a:gd name="T3" fmla="*/ 64 h 181"/>
                    <a:gd name="T4" fmla="*/ 136 w 136"/>
                    <a:gd name="T5" fmla="*/ 0 h 181"/>
                    <a:gd name="T6" fmla="*/ 0 60000 65536"/>
                    <a:gd name="T7" fmla="*/ 0 60000 65536"/>
                    <a:gd name="T8" fmla="*/ 0 60000 65536"/>
                    <a:gd name="T9" fmla="*/ 0 w 136"/>
                    <a:gd name="T10" fmla="*/ 0 h 181"/>
                    <a:gd name="T11" fmla="*/ 136 w 136"/>
                    <a:gd name="T12" fmla="*/ 181 h 181"/>
                  </a:gdLst>
                  <a:ahLst/>
                  <a:cxnLst>
                    <a:cxn ang="T6">
                      <a:pos x="T0" y="T1"/>
                    </a:cxn>
                    <a:cxn ang="T7">
                      <a:pos x="T2" y="T3"/>
                    </a:cxn>
                    <a:cxn ang="T8">
                      <a:pos x="T4" y="T5"/>
                    </a:cxn>
                  </a:cxnLst>
                  <a:rect l="T9" t="T10" r="T11" b="T12"/>
                  <a:pathLst>
                    <a:path w="136" h="181">
                      <a:moveTo>
                        <a:pt x="0" y="181"/>
                      </a:moveTo>
                      <a:cubicBezTo>
                        <a:pt x="25" y="137"/>
                        <a:pt x="52" y="94"/>
                        <a:pt x="75" y="64"/>
                      </a:cubicBezTo>
                      <a:cubicBezTo>
                        <a:pt x="97" y="33"/>
                        <a:pt x="125" y="10"/>
                        <a:pt x="136" y="0"/>
                      </a:cubicBezTo>
                    </a:path>
                  </a:pathLst>
                </a:custGeom>
                <a:noFill/>
                <a:ln w="38100">
                  <a:solidFill>
                    <a:schemeClr val="tx1"/>
                  </a:solidFill>
                  <a:round/>
                  <a:headEnd/>
                  <a:tailEnd/>
                </a:ln>
              </p:spPr>
              <p:txBody>
                <a:bodyPr wrap="none" anchor="ct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45" name="Freeform 602"/>
                <p:cNvSpPr>
                  <a:spLocks/>
                </p:cNvSpPr>
                <p:nvPr/>
              </p:nvSpPr>
              <p:spPr bwMode="auto">
                <a:xfrm rot="-2682521">
                  <a:off x="5434" y="2299"/>
                  <a:ext cx="48" cy="56"/>
                </a:xfrm>
                <a:custGeom>
                  <a:avLst/>
                  <a:gdLst>
                    <a:gd name="T0" fmla="*/ 48 w 48"/>
                    <a:gd name="T1" fmla="*/ 32 h 56"/>
                    <a:gd name="T2" fmla="*/ 40 w 48"/>
                    <a:gd name="T3" fmla="*/ 48 h 56"/>
                    <a:gd name="T4" fmla="*/ 24 w 48"/>
                    <a:gd name="T5" fmla="*/ 56 h 56"/>
                    <a:gd name="T6" fmla="*/ 24 w 48"/>
                    <a:gd name="T7" fmla="*/ 56 h 56"/>
                    <a:gd name="T8" fmla="*/ 8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8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8" y="48"/>
                      </a:lnTo>
                      <a:lnTo>
                        <a:pt x="0" y="24"/>
                      </a:lnTo>
                      <a:lnTo>
                        <a:pt x="8" y="8"/>
                      </a:lnTo>
                      <a:lnTo>
                        <a:pt x="24" y="0"/>
                      </a:lnTo>
                      <a:lnTo>
                        <a:pt x="48"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46" name="Freeform 603"/>
                <p:cNvSpPr>
                  <a:spLocks/>
                </p:cNvSpPr>
                <p:nvPr/>
              </p:nvSpPr>
              <p:spPr bwMode="auto">
                <a:xfrm rot="-2682521">
                  <a:off x="5386" y="2368"/>
                  <a:ext cx="48" cy="48"/>
                </a:xfrm>
                <a:custGeom>
                  <a:avLst/>
                  <a:gdLst>
                    <a:gd name="T0" fmla="*/ 48 w 48"/>
                    <a:gd name="T1" fmla="*/ 24 h 48"/>
                    <a:gd name="T2" fmla="*/ 40 w 48"/>
                    <a:gd name="T3" fmla="*/ 40 h 48"/>
                    <a:gd name="T4" fmla="*/ 16 w 48"/>
                    <a:gd name="T5" fmla="*/ 48 h 48"/>
                    <a:gd name="T6" fmla="*/ 16 w 48"/>
                    <a:gd name="T7" fmla="*/ 48 h 48"/>
                    <a:gd name="T8" fmla="*/ 0 w 48"/>
                    <a:gd name="T9" fmla="*/ 40 h 48"/>
                    <a:gd name="T10" fmla="*/ 0 w 48"/>
                    <a:gd name="T11" fmla="*/ 24 h 48"/>
                    <a:gd name="T12" fmla="*/ 0 w 48"/>
                    <a:gd name="T13" fmla="*/ 24 h 48"/>
                    <a:gd name="T14" fmla="*/ 8 w 48"/>
                    <a:gd name="T15" fmla="*/ 0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16" y="48"/>
                      </a:lnTo>
                      <a:lnTo>
                        <a:pt x="0" y="40"/>
                      </a:lnTo>
                      <a:lnTo>
                        <a:pt x="0" y="24"/>
                      </a:lnTo>
                      <a:lnTo>
                        <a:pt x="8" y="0"/>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47" name="Freeform 604"/>
                <p:cNvSpPr>
                  <a:spLocks/>
                </p:cNvSpPr>
                <p:nvPr/>
              </p:nvSpPr>
              <p:spPr bwMode="auto">
                <a:xfrm rot="-2682521">
                  <a:off x="5340" y="2447"/>
                  <a:ext cx="48" cy="48"/>
                </a:xfrm>
                <a:custGeom>
                  <a:avLst/>
                  <a:gdLst>
                    <a:gd name="T0" fmla="*/ 48 w 48"/>
                    <a:gd name="T1" fmla="*/ 24 h 48"/>
                    <a:gd name="T2" fmla="*/ 40 w 48"/>
                    <a:gd name="T3" fmla="*/ 40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0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24" y="48"/>
                      </a:lnTo>
                      <a:lnTo>
                        <a:pt x="8" y="40"/>
                      </a:lnTo>
                      <a:lnTo>
                        <a:pt x="0" y="24"/>
                      </a:lnTo>
                      <a:lnTo>
                        <a:pt x="8" y="0"/>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grpSp>
      <p:grpSp>
        <p:nvGrpSpPr>
          <p:cNvPr id="37222" name="Group 605"/>
          <p:cNvGrpSpPr>
            <a:grpSpLocks/>
          </p:cNvGrpSpPr>
          <p:nvPr/>
        </p:nvGrpSpPr>
        <p:grpSpPr bwMode="auto">
          <a:xfrm>
            <a:off x="6910387" y="2596437"/>
            <a:ext cx="1403350" cy="762000"/>
            <a:chOff x="3393" y="1424"/>
            <a:chExt cx="884" cy="480"/>
          </a:xfrm>
        </p:grpSpPr>
        <p:sp>
          <p:nvSpPr>
            <p:cNvPr id="36933" name="AutoShape 606"/>
            <p:cNvSpPr>
              <a:spLocks noChangeArrowheads="1"/>
            </p:cNvSpPr>
            <p:nvPr/>
          </p:nvSpPr>
          <p:spPr bwMode="auto">
            <a:xfrm>
              <a:off x="3877" y="1743"/>
              <a:ext cx="171" cy="161"/>
            </a:xfrm>
            <a:prstGeom prst="triangle">
              <a:avLst>
                <a:gd name="adj" fmla="val 50000"/>
              </a:avLst>
            </a:prstGeom>
            <a:solidFill>
              <a:srgbClr val="FF0000"/>
            </a:solidFill>
            <a:ln w="19050">
              <a:solidFill>
                <a:schemeClr val="tx1"/>
              </a:solidFill>
              <a:miter lim="800000"/>
              <a:headEnd/>
              <a:tailEnd/>
            </a:ln>
          </p:spPr>
          <p:txBody>
            <a:bodyPr wrap="none" anchor="ct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34" name="Text Box 607"/>
            <p:cNvSpPr txBox="1">
              <a:spLocks noChangeArrowheads="1"/>
            </p:cNvSpPr>
            <p:nvPr/>
          </p:nvSpPr>
          <p:spPr bwMode="auto">
            <a:xfrm>
              <a:off x="3393" y="1424"/>
              <a:ext cx="884" cy="233"/>
            </a:xfrm>
            <a:prstGeom prst="rect">
              <a:avLst/>
            </a:prstGeom>
            <a:noFill/>
            <a:ln w="19050">
              <a:noFill/>
              <a:miter lim="800000"/>
              <a:headEnd/>
              <a:tailEnd/>
            </a:ln>
          </p:spPr>
          <p:txBody>
            <a:bodyPr wrap="none" anchor="ctr">
              <a:prstTxWarp prst="textNoShape">
                <a:avLst/>
              </a:prstTxWarp>
              <a:spAutoFit/>
            </a:bodyPr>
            <a:lstStyle/>
            <a:p>
              <a:r>
                <a:rPr lang="en-US" dirty="0">
                  <a:solidFill>
                    <a:srgbClr val="000000"/>
                  </a:solidFill>
                  <a:latin typeface="Arial"/>
                  <a:ea typeface="ＭＳ Ｐゴシック" charset="-128"/>
                  <a:cs typeface="ＭＳ Ｐゴシック" charset="-128"/>
                </a:rPr>
                <a:t>ADAMTS13</a:t>
              </a:r>
            </a:p>
          </p:txBody>
        </p:sp>
      </p:grpSp>
      <p:grpSp>
        <p:nvGrpSpPr>
          <p:cNvPr id="37223" name="Group 608"/>
          <p:cNvGrpSpPr>
            <a:grpSpLocks/>
          </p:cNvGrpSpPr>
          <p:nvPr/>
        </p:nvGrpSpPr>
        <p:grpSpPr bwMode="auto">
          <a:xfrm>
            <a:off x="2397126" y="3333036"/>
            <a:ext cx="2963863" cy="720725"/>
            <a:chOff x="550" y="1760"/>
            <a:chExt cx="1867" cy="454"/>
          </a:xfrm>
        </p:grpSpPr>
        <p:grpSp>
          <p:nvGrpSpPr>
            <p:cNvPr id="37224" name="Group 609"/>
            <p:cNvGrpSpPr>
              <a:grpSpLocks/>
            </p:cNvGrpSpPr>
            <p:nvPr/>
          </p:nvGrpSpPr>
          <p:grpSpPr bwMode="auto">
            <a:xfrm>
              <a:off x="1788" y="1821"/>
              <a:ext cx="629" cy="393"/>
              <a:chOff x="1788" y="1821"/>
              <a:chExt cx="629" cy="393"/>
            </a:xfrm>
          </p:grpSpPr>
          <p:sp>
            <p:nvSpPr>
              <p:cNvPr id="36929" name="Text Box 610"/>
              <p:cNvSpPr txBox="1">
                <a:spLocks noChangeArrowheads="1"/>
              </p:cNvSpPr>
              <p:nvPr/>
            </p:nvSpPr>
            <p:spPr bwMode="auto">
              <a:xfrm>
                <a:off x="1936" y="1964"/>
                <a:ext cx="481" cy="250"/>
              </a:xfrm>
              <a:prstGeom prst="rect">
                <a:avLst/>
              </a:prstGeom>
              <a:noFill/>
              <a:ln w="19050">
                <a:noFill/>
                <a:miter lim="800000"/>
                <a:headEnd/>
                <a:tailEnd/>
              </a:ln>
            </p:spPr>
            <p:txBody>
              <a:bodyPr wrap="none" anchor="ctr">
                <a:prstTxWarp prst="textNoShape">
                  <a:avLst/>
                </a:prstTxWarp>
                <a:spAutoFit/>
              </a:bodyPr>
              <a:lstStyle/>
              <a:p>
                <a:r>
                  <a:rPr lang="en-US" sz="2000" dirty="0">
                    <a:solidFill>
                      <a:srgbClr val="000000"/>
                    </a:solidFill>
                    <a:latin typeface="Arial"/>
                    <a:ea typeface="ＭＳ Ｐゴシック" charset="-128"/>
                    <a:cs typeface="ＭＳ Ｐゴシック" charset="-128"/>
                  </a:rPr>
                  <a:t>GPIb</a:t>
                </a:r>
              </a:p>
            </p:txBody>
          </p:sp>
          <p:sp>
            <p:nvSpPr>
              <p:cNvPr id="36930" name="Line 611"/>
              <p:cNvSpPr>
                <a:spLocks noChangeShapeType="1"/>
              </p:cNvSpPr>
              <p:nvPr/>
            </p:nvSpPr>
            <p:spPr bwMode="auto">
              <a:xfrm flipH="1" flipV="1">
                <a:off x="1788" y="1936"/>
                <a:ext cx="163" cy="96"/>
              </a:xfrm>
              <a:prstGeom prst="line">
                <a:avLst/>
              </a:prstGeom>
              <a:noFill/>
              <a:ln w="19050">
                <a:solidFill>
                  <a:schemeClr val="tx1"/>
                </a:solidFill>
                <a:round/>
                <a:headEnd/>
                <a:tailEnd type="stealth" w="med" len="med"/>
              </a:ln>
            </p:spPr>
            <p:txBody>
              <a:bodyPr wrap="none" anchor="ctr">
                <a:prstTxWarp prst="textNoShape">
                  <a:avLst/>
                </a:prstTxWarp>
              </a:bodyPr>
              <a:lstStyle/>
              <a:p>
                <a:pPr algn="l"/>
                <a:endParaRPr lang="en-US" dirty="0">
                  <a:solidFill>
                    <a:srgbClr val="000000"/>
                  </a:solidFill>
                  <a:latin typeface="Arial"/>
                </a:endParaRPr>
              </a:p>
            </p:txBody>
          </p:sp>
          <p:sp>
            <p:nvSpPr>
              <p:cNvPr id="36931" name="Line 612"/>
              <p:cNvSpPr>
                <a:spLocks noChangeShapeType="1"/>
              </p:cNvSpPr>
              <p:nvPr/>
            </p:nvSpPr>
            <p:spPr bwMode="auto">
              <a:xfrm flipH="1" flipV="1">
                <a:off x="1863" y="1865"/>
                <a:ext cx="94" cy="167"/>
              </a:xfrm>
              <a:prstGeom prst="line">
                <a:avLst/>
              </a:prstGeom>
              <a:noFill/>
              <a:ln w="19050">
                <a:solidFill>
                  <a:schemeClr val="tx1"/>
                </a:solidFill>
                <a:round/>
                <a:headEnd/>
                <a:tailEnd type="stealth" w="med" len="med"/>
              </a:ln>
            </p:spPr>
            <p:txBody>
              <a:bodyPr wrap="none" anchor="ctr">
                <a:prstTxWarp prst="textNoShape">
                  <a:avLst/>
                </a:prstTxWarp>
              </a:bodyPr>
              <a:lstStyle/>
              <a:p>
                <a:pPr algn="l"/>
                <a:endParaRPr lang="en-US" dirty="0">
                  <a:solidFill>
                    <a:srgbClr val="000000"/>
                  </a:solidFill>
                  <a:latin typeface="Arial"/>
                </a:endParaRPr>
              </a:p>
            </p:txBody>
          </p:sp>
          <p:sp>
            <p:nvSpPr>
              <p:cNvPr id="36932" name="Line 613"/>
              <p:cNvSpPr>
                <a:spLocks noChangeShapeType="1"/>
              </p:cNvSpPr>
              <p:nvPr/>
            </p:nvSpPr>
            <p:spPr bwMode="auto">
              <a:xfrm flipH="1" flipV="1">
                <a:off x="1923" y="1821"/>
                <a:ext cx="38" cy="211"/>
              </a:xfrm>
              <a:prstGeom prst="line">
                <a:avLst/>
              </a:prstGeom>
              <a:noFill/>
              <a:ln w="19050">
                <a:solidFill>
                  <a:schemeClr val="tx1"/>
                </a:solidFill>
                <a:round/>
                <a:headEnd/>
                <a:tailEnd type="stealth" w="med" len="med"/>
              </a:ln>
            </p:spPr>
            <p:txBody>
              <a:bodyPr wrap="none" anchor="ctr">
                <a:prstTxWarp prst="textNoShape">
                  <a:avLst/>
                </a:prstTxWarp>
              </a:bodyPr>
              <a:lstStyle/>
              <a:p>
                <a:pPr algn="l"/>
                <a:endParaRPr lang="en-US" dirty="0">
                  <a:solidFill>
                    <a:srgbClr val="000000"/>
                  </a:solidFill>
                  <a:latin typeface="Arial"/>
                </a:endParaRPr>
              </a:p>
            </p:txBody>
          </p:sp>
        </p:grpSp>
        <p:grpSp>
          <p:nvGrpSpPr>
            <p:cNvPr id="37225" name="Group 614"/>
            <p:cNvGrpSpPr>
              <a:grpSpLocks/>
            </p:cNvGrpSpPr>
            <p:nvPr/>
          </p:nvGrpSpPr>
          <p:grpSpPr bwMode="auto">
            <a:xfrm>
              <a:off x="550" y="1760"/>
              <a:ext cx="951" cy="449"/>
              <a:chOff x="550" y="1760"/>
              <a:chExt cx="951" cy="449"/>
            </a:xfrm>
          </p:grpSpPr>
          <p:sp>
            <p:nvSpPr>
              <p:cNvPr id="36925" name="Text Box 615"/>
              <p:cNvSpPr txBox="1">
                <a:spLocks noChangeArrowheads="1"/>
              </p:cNvSpPr>
              <p:nvPr/>
            </p:nvSpPr>
            <p:spPr bwMode="auto">
              <a:xfrm>
                <a:off x="612" y="1957"/>
                <a:ext cx="889" cy="252"/>
              </a:xfrm>
              <a:prstGeom prst="rect">
                <a:avLst/>
              </a:prstGeom>
              <a:noFill/>
              <a:ln w="19050">
                <a:noFill/>
                <a:miter lim="800000"/>
                <a:headEnd/>
                <a:tailEnd/>
              </a:ln>
            </p:spPr>
            <p:txBody>
              <a:bodyPr wrap="none" anchor="ctr">
                <a:prstTxWarp prst="textNoShape">
                  <a:avLst/>
                </a:prstTxWarp>
                <a:spAutoFit/>
              </a:bodyPr>
              <a:lstStyle/>
              <a:p>
                <a:r>
                  <a:rPr lang="en-US" sz="2000" dirty="0">
                    <a:solidFill>
                      <a:srgbClr val="000000"/>
                    </a:solidFill>
                    <a:latin typeface="Arial"/>
                    <a:ea typeface="ＭＳ Ｐゴシック" charset="-128"/>
                    <a:cs typeface="ＭＳ Ｐゴシック" charset="-128"/>
                  </a:rPr>
                  <a:t>A1 </a:t>
                </a:r>
                <a:r>
                  <a:rPr lang="en-US" sz="2000" dirty="0" err="1">
                    <a:solidFill>
                      <a:srgbClr val="000000"/>
                    </a:solidFill>
                    <a:latin typeface="Arial"/>
                    <a:ea typeface="ＭＳ Ｐゴシック" charset="-128"/>
                    <a:cs typeface="ＭＳ Ｐゴシック" charset="-128"/>
                  </a:rPr>
                  <a:t>alanları</a:t>
                </a:r>
                <a:endParaRPr lang="en-US" sz="2000" dirty="0">
                  <a:solidFill>
                    <a:srgbClr val="000000"/>
                  </a:solidFill>
                  <a:latin typeface="Arial"/>
                  <a:ea typeface="ＭＳ Ｐゴシック" charset="-128"/>
                  <a:cs typeface="ＭＳ Ｐゴシック" charset="-128"/>
                </a:endParaRPr>
              </a:p>
            </p:txBody>
          </p:sp>
          <p:sp>
            <p:nvSpPr>
              <p:cNvPr id="36926" name="Line 616"/>
              <p:cNvSpPr>
                <a:spLocks noChangeShapeType="1"/>
              </p:cNvSpPr>
              <p:nvPr/>
            </p:nvSpPr>
            <p:spPr bwMode="auto">
              <a:xfrm flipH="1" flipV="1">
                <a:off x="550" y="1776"/>
                <a:ext cx="218" cy="160"/>
              </a:xfrm>
              <a:prstGeom prst="line">
                <a:avLst/>
              </a:prstGeom>
              <a:noFill/>
              <a:ln w="19050">
                <a:solidFill>
                  <a:schemeClr val="tx1"/>
                </a:solidFill>
                <a:round/>
                <a:headEnd/>
                <a:tailEnd type="stealth" w="med" len="med"/>
              </a:ln>
            </p:spPr>
            <p:txBody>
              <a:bodyPr wrap="none" anchor="ctr">
                <a:prstTxWarp prst="textNoShape">
                  <a:avLst/>
                </a:prstTxWarp>
              </a:bodyPr>
              <a:lstStyle/>
              <a:p>
                <a:pPr algn="l"/>
                <a:endParaRPr lang="en-US" dirty="0">
                  <a:solidFill>
                    <a:srgbClr val="000000"/>
                  </a:solidFill>
                  <a:latin typeface="Arial"/>
                </a:endParaRPr>
              </a:p>
            </p:txBody>
          </p:sp>
          <p:sp>
            <p:nvSpPr>
              <p:cNvPr id="36927" name="Line 617"/>
              <p:cNvSpPr>
                <a:spLocks noChangeShapeType="1"/>
              </p:cNvSpPr>
              <p:nvPr/>
            </p:nvSpPr>
            <p:spPr bwMode="auto">
              <a:xfrm flipH="1" flipV="1">
                <a:off x="702" y="1760"/>
                <a:ext cx="66" cy="176"/>
              </a:xfrm>
              <a:prstGeom prst="line">
                <a:avLst/>
              </a:prstGeom>
              <a:noFill/>
              <a:ln w="19050">
                <a:solidFill>
                  <a:schemeClr val="tx1"/>
                </a:solidFill>
                <a:round/>
                <a:headEnd/>
                <a:tailEnd type="stealth" w="med" len="med"/>
              </a:ln>
            </p:spPr>
            <p:txBody>
              <a:bodyPr wrap="none" anchor="ctr">
                <a:prstTxWarp prst="textNoShape">
                  <a:avLst/>
                </a:prstTxWarp>
              </a:bodyPr>
              <a:lstStyle/>
              <a:p>
                <a:pPr algn="l"/>
                <a:endParaRPr lang="en-US" dirty="0">
                  <a:solidFill>
                    <a:srgbClr val="000000"/>
                  </a:solidFill>
                  <a:latin typeface="Arial"/>
                </a:endParaRPr>
              </a:p>
            </p:txBody>
          </p:sp>
          <p:sp>
            <p:nvSpPr>
              <p:cNvPr id="36928" name="Line 618"/>
              <p:cNvSpPr>
                <a:spLocks noChangeShapeType="1"/>
              </p:cNvSpPr>
              <p:nvPr/>
            </p:nvSpPr>
            <p:spPr bwMode="auto">
              <a:xfrm flipV="1">
                <a:off x="768" y="1804"/>
                <a:ext cx="86" cy="141"/>
              </a:xfrm>
              <a:prstGeom prst="line">
                <a:avLst/>
              </a:prstGeom>
              <a:noFill/>
              <a:ln w="19050">
                <a:solidFill>
                  <a:schemeClr val="tx1"/>
                </a:solidFill>
                <a:round/>
                <a:headEnd/>
                <a:tailEnd type="stealth" w="med" len="med"/>
              </a:ln>
            </p:spPr>
            <p:txBody>
              <a:bodyPr wrap="none" anchor="ctr">
                <a:prstTxWarp prst="textNoShape">
                  <a:avLst/>
                </a:prstTxWarp>
              </a:bodyPr>
              <a:lstStyle/>
              <a:p>
                <a:pPr algn="l"/>
                <a:endParaRPr lang="en-US" dirty="0">
                  <a:solidFill>
                    <a:srgbClr val="000000"/>
                  </a:solidFill>
                  <a:latin typeface="Arial"/>
                </a:endParaRPr>
              </a:p>
            </p:txBody>
          </p:sp>
        </p:grpSp>
      </p:grpSp>
      <p:grpSp>
        <p:nvGrpSpPr>
          <p:cNvPr id="37231" name="Group 619"/>
          <p:cNvGrpSpPr>
            <a:grpSpLocks/>
          </p:cNvGrpSpPr>
          <p:nvPr/>
        </p:nvGrpSpPr>
        <p:grpSpPr bwMode="auto">
          <a:xfrm>
            <a:off x="2192339" y="4120436"/>
            <a:ext cx="1082676" cy="1757363"/>
            <a:chOff x="421" y="2256"/>
            <a:chExt cx="682" cy="1107"/>
          </a:xfrm>
        </p:grpSpPr>
        <p:sp>
          <p:nvSpPr>
            <p:cNvPr id="36883" name="Text Box 620"/>
            <p:cNvSpPr txBox="1">
              <a:spLocks noChangeArrowheads="1"/>
            </p:cNvSpPr>
            <p:nvPr/>
          </p:nvSpPr>
          <p:spPr bwMode="auto">
            <a:xfrm>
              <a:off x="421" y="3130"/>
              <a:ext cx="682" cy="233"/>
            </a:xfrm>
            <a:prstGeom prst="rect">
              <a:avLst/>
            </a:prstGeom>
            <a:noFill/>
            <a:ln w="19050">
              <a:noFill/>
              <a:miter lim="800000"/>
              <a:headEnd/>
              <a:tailEnd/>
            </a:ln>
          </p:spPr>
          <p:txBody>
            <a:bodyPr wrap="none">
              <a:prstTxWarp prst="textNoShape">
                <a:avLst/>
              </a:prstTxWarp>
              <a:spAutoFit/>
            </a:bodyPr>
            <a:lstStyle/>
            <a:p>
              <a:r>
                <a:rPr lang="tr-TR" dirty="0">
                  <a:solidFill>
                    <a:srgbClr val="000000"/>
                  </a:solidFill>
                  <a:latin typeface="Arial"/>
                  <a:ea typeface="ＭＳ Ｐゴシック" charset="-128"/>
                  <a:cs typeface="ＭＳ Ｐゴシック" charset="-128"/>
                </a:rPr>
                <a:t>Adezyon</a:t>
              </a:r>
              <a:endParaRPr lang="en-US" dirty="0">
                <a:solidFill>
                  <a:srgbClr val="000000"/>
                </a:solidFill>
                <a:latin typeface="Arial"/>
                <a:ea typeface="ＭＳ Ｐゴシック" charset="-128"/>
                <a:cs typeface="ＭＳ Ｐゴシック" charset="-128"/>
              </a:endParaRPr>
            </a:p>
          </p:txBody>
        </p:sp>
        <p:grpSp>
          <p:nvGrpSpPr>
            <p:cNvPr id="37239" name="Group 621"/>
            <p:cNvGrpSpPr>
              <a:grpSpLocks/>
            </p:cNvGrpSpPr>
            <p:nvPr/>
          </p:nvGrpSpPr>
          <p:grpSpPr bwMode="auto">
            <a:xfrm>
              <a:off x="550" y="2256"/>
              <a:ext cx="536" cy="720"/>
              <a:chOff x="550" y="2256"/>
              <a:chExt cx="536" cy="720"/>
            </a:xfrm>
          </p:grpSpPr>
          <p:grpSp>
            <p:nvGrpSpPr>
              <p:cNvPr id="37241" name="Group 622"/>
              <p:cNvGrpSpPr>
                <a:grpSpLocks/>
              </p:cNvGrpSpPr>
              <p:nvPr/>
            </p:nvGrpSpPr>
            <p:grpSpPr bwMode="auto">
              <a:xfrm>
                <a:off x="550" y="2256"/>
                <a:ext cx="536" cy="384"/>
                <a:chOff x="540" y="1270"/>
                <a:chExt cx="536" cy="384"/>
              </a:xfrm>
            </p:grpSpPr>
            <p:grpSp>
              <p:nvGrpSpPr>
                <p:cNvPr id="37276" name="Group 623"/>
                <p:cNvGrpSpPr>
                  <a:grpSpLocks/>
                </p:cNvGrpSpPr>
                <p:nvPr/>
              </p:nvGrpSpPr>
              <p:grpSpPr bwMode="auto">
                <a:xfrm>
                  <a:off x="540" y="1270"/>
                  <a:ext cx="536" cy="384"/>
                  <a:chOff x="540" y="2248"/>
                  <a:chExt cx="536" cy="384"/>
                </a:xfrm>
              </p:grpSpPr>
              <p:sp>
                <p:nvSpPr>
                  <p:cNvPr id="36907" name="Freeform 624"/>
                  <p:cNvSpPr>
                    <a:spLocks/>
                  </p:cNvSpPr>
                  <p:nvPr/>
                </p:nvSpPr>
                <p:spPr bwMode="auto">
                  <a:xfrm>
                    <a:off x="932" y="2416"/>
                    <a:ext cx="144" cy="40"/>
                  </a:xfrm>
                  <a:custGeom>
                    <a:avLst/>
                    <a:gdLst>
                      <a:gd name="T0" fmla="*/ 144 w 144"/>
                      <a:gd name="T1" fmla="*/ 16 h 40"/>
                      <a:gd name="T2" fmla="*/ 144 w 144"/>
                      <a:gd name="T3" fmla="*/ 24 h 40"/>
                      <a:gd name="T4" fmla="*/ 128 w 144"/>
                      <a:gd name="T5" fmla="*/ 32 h 40"/>
                      <a:gd name="T6" fmla="*/ 104 w 144"/>
                      <a:gd name="T7" fmla="*/ 32 h 40"/>
                      <a:gd name="T8" fmla="*/ 72 w 144"/>
                      <a:gd name="T9" fmla="*/ 40 h 40"/>
                      <a:gd name="T10" fmla="*/ 72 w 144"/>
                      <a:gd name="T11" fmla="*/ 40 h 40"/>
                      <a:gd name="T12" fmla="*/ 40 w 144"/>
                      <a:gd name="T13" fmla="*/ 32 h 40"/>
                      <a:gd name="T14" fmla="*/ 16 w 144"/>
                      <a:gd name="T15" fmla="*/ 32 h 40"/>
                      <a:gd name="T16" fmla="*/ 0 w 144"/>
                      <a:gd name="T17" fmla="*/ 24 h 40"/>
                      <a:gd name="T18" fmla="*/ 0 w 144"/>
                      <a:gd name="T19" fmla="*/ 16 h 40"/>
                      <a:gd name="T20" fmla="*/ 0 w 144"/>
                      <a:gd name="T21" fmla="*/ 16 h 40"/>
                      <a:gd name="T22" fmla="*/ 0 w 144"/>
                      <a:gd name="T23" fmla="*/ 8 h 40"/>
                      <a:gd name="T24" fmla="*/ 16 w 144"/>
                      <a:gd name="T25" fmla="*/ 0 h 40"/>
                      <a:gd name="T26" fmla="*/ 40 w 144"/>
                      <a:gd name="T27" fmla="*/ 0 h 40"/>
                      <a:gd name="T28" fmla="*/ 72 w 144"/>
                      <a:gd name="T29" fmla="*/ 0 h 40"/>
                      <a:gd name="T30" fmla="*/ 72 w 144"/>
                      <a:gd name="T31" fmla="*/ 0 h 40"/>
                      <a:gd name="T32" fmla="*/ 104 w 144"/>
                      <a:gd name="T33" fmla="*/ 0 h 40"/>
                      <a:gd name="T34" fmla="*/ 128 w 144"/>
                      <a:gd name="T35" fmla="*/ 0 h 40"/>
                      <a:gd name="T36" fmla="*/ 144 w 144"/>
                      <a:gd name="T37" fmla="*/ 8 h 40"/>
                      <a:gd name="T38" fmla="*/ 144 w 144"/>
                      <a:gd name="T39" fmla="*/ 16 h 4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4"/>
                      <a:gd name="T61" fmla="*/ 0 h 40"/>
                      <a:gd name="T62" fmla="*/ 144 w 144"/>
                      <a:gd name="T63" fmla="*/ 40 h 4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4" h="40">
                        <a:moveTo>
                          <a:pt x="144" y="16"/>
                        </a:moveTo>
                        <a:lnTo>
                          <a:pt x="144" y="24"/>
                        </a:lnTo>
                        <a:lnTo>
                          <a:pt x="128" y="32"/>
                        </a:lnTo>
                        <a:lnTo>
                          <a:pt x="104" y="32"/>
                        </a:lnTo>
                        <a:lnTo>
                          <a:pt x="72" y="40"/>
                        </a:lnTo>
                        <a:lnTo>
                          <a:pt x="40" y="32"/>
                        </a:lnTo>
                        <a:lnTo>
                          <a:pt x="16" y="32"/>
                        </a:lnTo>
                        <a:lnTo>
                          <a:pt x="0" y="24"/>
                        </a:lnTo>
                        <a:lnTo>
                          <a:pt x="0" y="16"/>
                        </a:lnTo>
                        <a:lnTo>
                          <a:pt x="0" y="8"/>
                        </a:lnTo>
                        <a:lnTo>
                          <a:pt x="16" y="0"/>
                        </a:lnTo>
                        <a:lnTo>
                          <a:pt x="40" y="0"/>
                        </a:lnTo>
                        <a:lnTo>
                          <a:pt x="72" y="0"/>
                        </a:lnTo>
                        <a:lnTo>
                          <a:pt x="104" y="0"/>
                        </a:lnTo>
                        <a:lnTo>
                          <a:pt x="128" y="0"/>
                        </a:lnTo>
                        <a:lnTo>
                          <a:pt x="144" y="8"/>
                        </a:lnTo>
                        <a:lnTo>
                          <a:pt x="144"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08" name="Freeform 625"/>
                  <p:cNvSpPr>
                    <a:spLocks/>
                  </p:cNvSpPr>
                  <p:nvPr/>
                </p:nvSpPr>
                <p:spPr bwMode="auto">
                  <a:xfrm>
                    <a:off x="892" y="2496"/>
                    <a:ext cx="112" cy="80"/>
                  </a:xfrm>
                  <a:custGeom>
                    <a:avLst/>
                    <a:gdLst>
                      <a:gd name="T0" fmla="*/ 112 w 112"/>
                      <a:gd name="T1" fmla="*/ 80 h 80"/>
                      <a:gd name="T2" fmla="*/ 80 w 112"/>
                      <a:gd name="T3" fmla="*/ 80 h 80"/>
                      <a:gd name="T4" fmla="*/ 40 w 112"/>
                      <a:gd name="T5" fmla="*/ 56 h 80"/>
                      <a:gd name="T6" fmla="*/ 40 w 112"/>
                      <a:gd name="T7" fmla="*/ 56 h 80"/>
                      <a:gd name="T8" fmla="*/ 16 w 112"/>
                      <a:gd name="T9" fmla="*/ 40 h 80"/>
                      <a:gd name="T10" fmla="*/ 8 w 112"/>
                      <a:gd name="T11" fmla="*/ 24 h 80"/>
                      <a:gd name="T12" fmla="*/ 0 w 112"/>
                      <a:gd name="T13" fmla="*/ 8 h 80"/>
                      <a:gd name="T14" fmla="*/ 8 w 112"/>
                      <a:gd name="T15" fmla="*/ 0 h 80"/>
                      <a:gd name="T16" fmla="*/ 8 w 112"/>
                      <a:gd name="T17" fmla="*/ 0 h 80"/>
                      <a:gd name="T18" fmla="*/ 32 w 112"/>
                      <a:gd name="T19" fmla="*/ 0 h 80"/>
                      <a:gd name="T20" fmla="*/ 72 w 112"/>
                      <a:gd name="T21" fmla="*/ 24 h 80"/>
                      <a:gd name="T22" fmla="*/ 72 w 112"/>
                      <a:gd name="T23" fmla="*/ 24 h 80"/>
                      <a:gd name="T24" fmla="*/ 96 w 112"/>
                      <a:gd name="T25" fmla="*/ 40 h 80"/>
                      <a:gd name="T26" fmla="*/ 104 w 112"/>
                      <a:gd name="T27" fmla="*/ 56 h 80"/>
                      <a:gd name="T28" fmla="*/ 112 w 112"/>
                      <a:gd name="T29" fmla="*/ 72 h 80"/>
                      <a:gd name="T30" fmla="*/ 112 w 112"/>
                      <a:gd name="T31" fmla="*/ 80 h 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80"/>
                      <a:gd name="T50" fmla="*/ 112 w 112"/>
                      <a:gd name="T51" fmla="*/ 80 h 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80">
                        <a:moveTo>
                          <a:pt x="112" y="80"/>
                        </a:moveTo>
                        <a:lnTo>
                          <a:pt x="80" y="80"/>
                        </a:lnTo>
                        <a:lnTo>
                          <a:pt x="40" y="56"/>
                        </a:lnTo>
                        <a:lnTo>
                          <a:pt x="16" y="40"/>
                        </a:lnTo>
                        <a:lnTo>
                          <a:pt x="8" y="24"/>
                        </a:lnTo>
                        <a:lnTo>
                          <a:pt x="0" y="8"/>
                        </a:lnTo>
                        <a:lnTo>
                          <a:pt x="8" y="0"/>
                        </a:lnTo>
                        <a:lnTo>
                          <a:pt x="32" y="0"/>
                        </a:lnTo>
                        <a:lnTo>
                          <a:pt x="72" y="24"/>
                        </a:lnTo>
                        <a:lnTo>
                          <a:pt x="96" y="40"/>
                        </a:lnTo>
                        <a:lnTo>
                          <a:pt x="104" y="56"/>
                        </a:lnTo>
                        <a:lnTo>
                          <a:pt x="112" y="72"/>
                        </a:lnTo>
                        <a:lnTo>
                          <a:pt x="112" y="8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09" name="Freeform 626"/>
                  <p:cNvSpPr>
                    <a:spLocks/>
                  </p:cNvSpPr>
                  <p:nvPr/>
                </p:nvSpPr>
                <p:spPr bwMode="auto">
                  <a:xfrm>
                    <a:off x="780" y="2248"/>
                    <a:ext cx="48" cy="104"/>
                  </a:xfrm>
                  <a:custGeom>
                    <a:avLst/>
                    <a:gdLst>
                      <a:gd name="T0" fmla="*/ 24 w 48"/>
                      <a:gd name="T1" fmla="*/ 104 h 104"/>
                      <a:gd name="T2" fmla="*/ 8 w 48"/>
                      <a:gd name="T3" fmla="*/ 88 h 104"/>
                      <a:gd name="T4" fmla="*/ 0 w 48"/>
                      <a:gd name="T5" fmla="*/ 56 h 104"/>
                      <a:gd name="T6" fmla="*/ 0 w 48"/>
                      <a:gd name="T7" fmla="*/ 56 h 104"/>
                      <a:gd name="T8" fmla="*/ 8 w 48"/>
                      <a:gd name="T9" fmla="*/ 16 h 104"/>
                      <a:gd name="T10" fmla="*/ 24 w 48"/>
                      <a:gd name="T11" fmla="*/ 0 h 104"/>
                      <a:gd name="T12" fmla="*/ 24 w 48"/>
                      <a:gd name="T13" fmla="*/ 0 h 104"/>
                      <a:gd name="T14" fmla="*/ 40 w 48"/>
                      <a:gd name="T15" fmla="*/ 16 h 104"/>
                      <a:gd name="T16" fmla="*/ 48 w 48"/>
                      <a:gd name="T17" fmla="*/ 56 h 104"/>
                      <a:gd name="T18" fmla="*/ 48 w 48"/>
                      <a:gd name="T19" fmla="*/ 56 h 104"/>
                      <a:gd name="T20" fmla="*/ 40 w 48"/>
                      <a:gd name="T21" fmla="*/ 88 h 104"/>
                      <a:gd name="T22" fmla="*/ 24 w 48"/>
                      <a:gd name="T23" fmla="*/ 104 h 1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104"/>
                      <a:gd name="T38" fmla="*/ 48 w 48"/>
                      <a:gd name="T39" fmla="*/ 104 h 1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104">
                        <a:moveTo>
                          <a:pt x="24" y="104"/>
                        </a:moveTo>
                        <a:lnTo>
                          <a:pt x="8" y="88"/>
                        </a:lnTo>
                        <a:lnTo>
                          <a:pt x="0" y="56"/>
                        </a:lnTo>
                        <a:lnTo>
                          <a:pt x="8" y="16"/>
                        </a:lnTo>
                        <a:lnTo>
                          <a:pt x="24" y="0"/>
                        </a:lnTo>
                        <a:lnTo>
                          <a:pt x="40" y="16"/>
                        </a:lnTo>
                        <a:lnTo>
                          <a:pt x="48" y="56"/>
                        </a:lnTo>
                        <a:lnTo>
                          <a:pt x="40" y="88"/>
                        </a:lnTo>
                        <a:lnTo>
                          <a:pt x="24" y="104"/>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10" name="Freeform 627"/>
                  <p:cNvSpPr>
                    <a:spLocks/>
                  </p:cNvSpPr>
                  <p:nvPr/>
                </p:nvSpPr>
                <p:spPr bwMode="auto">
                  <a:xfrm>
                    <a:off x="540" y="2416"/>
                    <a:ext cx="152" cy="40"/>
                  </a:xfrm>
                  <a:custGeom>
                    <a:avLst/>
                    <a:gdLst>
                      <a:gd name="T0" fmla="*/ 152 w 152"/>
                      <a:gd name="T1" fmla="*/ 24 h 40"/>
                      <a:gd name="T2" fmla="*/ 144 w 152"/>
                      <a:gd name="T3" fmla="*/ 32 h 40"/>
                      <a:gd name="T4" fmla="*/ 128 w 152"/>
                      <a:gd name="T5" fmla="*/ 32 h 40"/>
                      <a:gd name="T6" fmla="*/ 104 w 152"/>
                      <a:gd name="T7" fmla="*/ 40 h 40"/>
                      <a:gd name="T8" fmla="*/ 80 w 152"/>
                      <a:gd name="T9" fmla="*/ 40 h 40"/>
                      <a:gd name="T10" fmla="*/ 80 w 152"/>
                      <a:gd name="T11" fmla="*/ 40 h 40"/>
                      <a:gd name="T12" fmla="*/ 48 w 152"/>
                      <a:gd name="T13" fmla="*/ 40 h 40"/>
                      <a:gd name="T14" fmla="*/ 24 w 152"/>
                      <a:gd name="T15" fmla="*/ 32 h 40"/>
                      <a:gd name="T16" fmla="*/ 8 w 152"/>
                      <a:gd name="T17" fmla="*/ 32 h 40"/>
                      <a:gd name="T18" fmla="*/ 0 w 152"/>
                      <a:gd name="T19" fmla="*/ 24 h 40"/>
                      <a:gd name="T20" fmla="*/ 0 w 152"/>
                      <a:gd name="T21" fmla="*/ 24 h 40"/>
                      <a:gd name="T22" fmla="*/ 8 w 152"/>
                      <a:gd name="T23" fmla="*/ 16 h 40"/>
                      <a:gd name="T24" fmla="*/ 24 w 152"/>
                      <a:gd name="T25" fmla="*/ 8 h 40"/>
                      <a:gd name="T26" fmla="*/ 48 w 152"/>
                      <a:gd name="T27" fmla="*/ 0 h 40"/>
                      <a:gd name="T28" fmla="*/ 80 w 152"/>
                      <a:gd name="T29" fmla="*/ 0 h 40"/>
                      <a:gd name="T30" fmla="*/ 80 w 152"/>
                      <a:gd name="T31" fmla="*/ 0 h 40"/>
                      <a:gd name="T32" fmla="*/ 104 w 152"/>
                      <a:gd name="T33" fmla="*/ 0 h 40"/>
                      <a:gd name="T34" fmla="*/ 128 w 152"/>
                      <a:gd name="T35" fmla="*/ 8 h 40"/>
                      <a:gd name="T36" fmla="*/ 144 w 152"/>
                      <a:gd name="T37" fmla="*/ 16 h 40"/>
                      <a:gd name="T38" fmla="*/ 152 w 152"/>
                      <a:gd name="T39" fmla="*/ 24 h 4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52"/>
                      <a:gd name="T61" fmla="*/ 0 h 40"/>
                      <a:gd name="T62" fmla="*/ 152 w 152"/>
                      <a:gd name="T63" fmla="*/ 40 h 4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52" h="40">
                        <a:moveTo>
                          <a:pt x="152" y="24"/>
                        </a:moveTo>
                        <a:lnTo>
                          <a:pt x="144" y="32"/>
                        </a:lnTo>
                        <a:lnTo>
                          <a:pt x="128" y="32"/>
                        </a:lnTo>
                        <a:lnTo>
                          <a:pt x="104" y="40"/>
                        </a:lnTo>
                        <a:lnTo>
                          <a:pt x="80" y="40"/>
                        </a:lnTo>
                        <a:lnTo>
                          <a:pt x="48" y="40"/>
                        </a:lnTo>
                        <a:lnTo>
                          <a:pt x="24" y="32"/>
                        </a:lnTo>
                        <a:lnTo>
                          <a:pt x="8" y="32"/>
                        </a:lnTo>
                        <a:lnTo>
                          <a:pt x="0" y="24"/>
                        </a:lnTo>
                        <a:lnTo>
                          <a:pt x="8" y="16"/>
                        </a:lnTo>
                        <a:lnTo>
                          <a:pt x="24" y="8"/>
                        </a:lnTo>
                        <a:lnTo>
                          <a:pt x="48" y="0"/>
                        </a:lnTo>
                        <a:lnTo>
                          <a:pt x="80" y="0"/>
                        </a:lnTo>
                        <a:lnTo>
                          <a:pt x="104" y="0"/>
                        </a:lnTo>
                        <a:lnTo>
                          <a:pt x="128" y="8"/>
                        </a:lnTo>
                        <a:lnTo>
                          <a:pt x="144" y="16"/>
                        </a:lnTo>
                        <a:lnTo>
                          <a:pt x="152" y="24"/>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11" name="Freeform 628"/>
                  <p:cNvSpPr>
                    <a:spLocks/>
                  </p:cNvSpPr>
                  <p:nvPr/>
                </p:nvSpPr>
                <p:spPr bwMode="auto">
                  <a:xfrm>
                    <a:off x="780" y="2520"/>
                    <a:ext cx="48" cy="112"/>
                  </a:xfrm>
                  <a:custGeom>
                    <a:avLst/>
                    <a:gdLst>
                      <a:gd name="T0" fmla="*/ 24 w 48"/>
                      <a:gd name="T1" fmla="*/ 112 h 112"/>
                      <a:gd name="T2" fmla="*/ 8 w 48"/>
                      <a:gd name="T3" fmla="*/ 96 h 112"/>
                      <a:gd name="T4" fmla="*/ 0 w 48"/>
                      <a:gd name="T5" fmla="*/ 56 h 112"/>
                      <a:gd name="T6" fmla="*/ 0 w 48"/>
                      <a:gd name="T7" fmla="*/ 56 h 112"/>
                      <a:gd name="T8" fmla="*/ 8 w 48"/>
                      <a:gd name="T9" fmla="*/ 16 h 112"/>
                      <a:gd name="T10" fmla="*/ 24 w 48"/>
                      <a:gd name="T11" fmla="*/ 0 h 112"/>
                      <a:gd name="T12" fmla="*/ 24 w 48"/>
                      <a:gd name="T13" fmla="*/ 0 h 112"/>
                      <a:gd name="T14" fmla="*/ 40 w 48"/>
                      <a:gd name="T15" fmla="*/ 16 h 112"/>
                      <a:gd name="T16" fmla="*/ 48 w 48"/>
                      <a:gd name="T17" fmla="*/ 56 h 112"/>
                      <a:gd name="T18" fmla="*/ 48 w 48"/>
                      <a:gd name="T19" fmla="*/ 56 h 112"/>
                      <a:gd name="T20" fmla="*/ 40 w 48"/>
                      <a:gd name="T21" fmla="*/ 96 h 112"/>
                      <a:gd name="T22" fmla="*/ 24 w 48"/>
                      <a:gd name="T23" fmla="*/ 112 h 1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112"/>
                      <a:gd name="T38" fmla="*/ 48 w 48"/>
                      <a:gd name="T39" fmla="*/ 112 h 1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112">
                        <a:moveTo>
                          <a:pt x="24" y="112"/>
                        </a:moveTo>
                        <a:lnTo>
                          <a:pt x="8" y="96"/>
                        </a:lnTo>
                        <a:lnTo>
                          <a:pt x="0" y="56"/>
                        </a:lnTo>
                        <a:lnTo>
                          <a:pt x="8" y="16"/>
                        </a:lnTo>
                        <a:lnTo>
                          <a:pt x="24" y="0"/>
                        </a:lnTo>
                        <a:lnTo>
                          <a:pt x="40" y="16"/>
                        </a:lnTo>
                        <a:lnTo>
                          <a:pt x="48" y="56"/>
                        </a:lnTo>
                        <a:lnTo>
                          <a:pt x="40" y="96"/>
                        </a:lnTo>
                        <a:lnTo>
                          <a:pt x="24" y="11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12" name="Freeform 629"/>
                  <p:cNvSpPr>
                    <a:spLocks/>
                  </p:cNvSpPr>
                  <p:nvPr/>
                </p:nvSpPr>
                <p:spPr bwMode="auto">
                  <a:xfrm>
                    <a:off x="612" y="2304"/>
                    <a:ext cx="112" cy="80"/>
                  </a:xfrm>
                  <a:custGeom>
                    <a:avLst/>
                    <a:gdLst>
                      <a:gd name="T0" fmla="*/ 112 w 112"/>
                      <a:gd name="T1" fmla="*/ 80 h 80"/>
                      <a:gd name="T2" fmla="*/ 80 w 112"/>
                      <a:gd name="T3" fmla="*/ 80 h 80"/>
                      <a:gd name="T4" fmla="*/ 40 w 112"/>
                      <a:gd name="T5" fmla="*/ 56 h 80"/>
                      <a:gd name="T6" fmla="*/ 40 w 112"/>
                      <a:gd name="T7" fmla="*/ 56 h 80"/>
                      <a:gd name="T8" fmla="*/ 16 w 112"/>
                      <a:gd name="T9" fmla="*/ 40 h 80"/>
                      <a:gd name="T10" fmla="*/ 8 w 112"/>
                      <a:gd name="T11" fmla="*/ 24 h 80"/>
                      <a:gd name="T12" fmla="*/ 0 w 112"/>
                      <a:gd name="T13" fmla="*/ 8 h 80"/>
                      <a:gd name="T14" fmla="*/ 0 w 112"/>
                      <a:gd name="T15" fmla="*/ 0 h 80"/>
                      <a:gd name="T16" fmla="*/ 0 w 112"/>
                      <a:gd name="T17" fmla="*/ 0 h 80"/>
                      <a:gd name="T18" fmla="*/ 32 w 112"/>
                      <a:gd name="T19" fmla="*/ 8 h 80"/>
                      <a:gd name="T20" fmla="*/ 72 w 112"/>
                      <a:gd name="T21" fmla="*/ 24 h 80"/>
                      <a:gd name="T22" fmla="*/ 72 w 112"/>
                      <a:gd name="T23" fmla="*/ 24 h 80"/>
                      <a:gd name="T24" fmla="*/ 96 w 112"/>
                      <a:gd name="T25" fmla="*/ 40 h 80"/>
                      <a:gd name="T26" fmla="*/ 104 w 112"/>
                      <a:gd name="T27" fmla="*/ 56 h 80"/>
                      <a:gd name="T28" fmla="*/ 112 w 112"/>
                      <a:gd name="T29" fmla="*/ 72 h 80"/>
                      <a:gd name="T30" fmla="*/ 112 w 112"/>
                      <a:gd name="T31" fmla="*/ 80 h 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80"/>
                      <a:gd name="T50" fmla="*/ 112 w 112"/>
                      <a:gd name="T51" fmla="*/ 80 h 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80">
                        <a:moveTo>
                          <a:pt x="112" y="80"/>
                        </a:moveTo>
                        <a:lnTo>
                          <a:pt x="80" y="80"/>
                        </a:lnTo>
                        <a:lnTo>
                          <a:pt x="40" y="56"/>
                        </a:lnTo>
                        <a:lnTo>
                          <a:pt x="16" y="40"/>
                        </a:lnTo>
                        <a:lnTo>
                          <a:pt x="8" y="24"/>
                        </a:lnTo>
                        <a:lnTo>
                          <a:pt x="0" y="8"/>
                        </a:lnTo>
                        <a:lnTo>
                          <a:pt x="0" y="0"/>
                        </a:lnTo>
                        <a:lnTo>
                          <a:pt x="32" y="8"/>
                        </a:lnTo>
                        <a:lnTo>
                          <a:pt x="72" y="24"/>
                        </a:lnTo>
                        <a:lnTo>
                          <a:pt x="96" y="40"/>
                        </a:lnTo>
                        <a:lnTo>
                          <a:pt x="104" y="56"/>
                        </a:lnTo>
                        <a:lnTo>
                          <a:pt x="112" y="72"/>
                        </a:lnTo>
                        <a:lnTo>
                          <a:pt x="112" y="8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13" name="Freeform 630"/>
                  <p:cNvSpPr>
                    <a:spLocks/>
                  </p:cNvSpPr>
                  <p:nvPr/>
                </p:nvSpPr>
                <p:spPr bwMode="auto">
                  <a:xfrm>
                    <a:off x="876" y="2296"/>
                    <a:ext cx="112" cy="80"/>
                  </a:xfrm>
                  <a:custGeom>
                    <a:avLst/>
                    <a:gdLst>
                      <a:gd name="T0" fmla="*/ 8 w 112"/>
                      <a:gd name="T1" fmla="*/ 80 h 80"/>
                      <a:gd name="T2" fmla="*/ 0 w 112"/>
                      <a:gd name="T3" fmla="*/ 72 h 80"/>
                      <a:gd name="T4" fmla="*/ 8 w 112"/>
                      <a:gd name="T5" fmla="*/ 56 h 80"/>
                      <a:gd name="T6" fmla="*/ 24 w 112"/>
                      <a:gd name="T7" fmla="*/ 40 h 80"/>
                      <a:gd name="T8" fmla="*/ 40 w 112"/>
                      <a:gd name="T9" fmla="*/ 24 h 80"/>
                      <a:gd name="T10" fmla="*/ 40 w 112"/>
                      <a:gd name="T11" fmla="*/ 24 h 80"/>
                      <a:gd name="T12" fmla="*/ 80 w 112"/>
                      <a:gd name="T13" fmla="*/ 8 h 80"/>
                      <a:gd name="T14" fmla="*/ 112 w 112"/>
                      <a:gd name="T15" fmla="*/ 0 h 80"/>
                      <a:gd name="T16" fmla="*/ 112 w 112"/>
                      <a:gd name="T17" fmla="*/ 0 h 80"/>
                      <a:gd name="T18" fmla="*/ 112 w 112"/>
                      <a:gd name="T19" fmla="*/ 8 h 80"/>
                      <a:gd name="T20" fmla="*/ 112 w 112"/>
                      <a:gd name="T21" fmla="*/ 24 h 80"/>
                      <a:gd name="T22" fmla="*/ 96 w 112"/>
                      <a:gd name="T23" fmla="*/ 40 h 80"/>
                      <a:gd name="T24" fmla="*/ 80 w 112"/>
                      <a:gd name="T25" fmla="*/ 56 h 80"/>
                      <a:gd name="T26" fmla="*/ 80 w 112"/>
                      <a:gd name="T27" fmla="*/ 56 h 80"/>
                      <a:gd name="T28" fmla="*/ 32 w 112"/>
                      <a:gd name="T29" fmla="*/ 80 h 80"/>
                      <a:gd name="T30" fmla="*/ 8 w 112"/>
                      <a:gd name="T31" fmla="*/ 80 h 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80"/>
                      <a:gd name="T50" fmla="*/ 112 w 112"/>
                      <a:gd name="T51" fmla="*/ 80 h 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80">
                        <a:moveTo>
                          <a:pt x="8" y="80"/>
                        </a:moveTo>
                        <a:lnTo>
                          <a:pt x="0" y="72"/>
                        </a:lnTo>
                        <a:lnTo>
                          <a:pt x="8" y="56"/>
                        </a:lnTo>
                        <a:lnTo>
                          <a:pt x="24" y="40"/>
                        </a:lnTo>
                        <a:lnTo>
                          <a:pt x="40" y="24"/>
                        </a:lnTo>
                        <a:lnTo>
                          <a:pt x="80" y="8"/>
                        </a:lnTo>
                        <a:lnTo>
                          <a:pt x="112" y="0"/>
                        </a:lnTo>
                        <a:lnTo>
                          <a:pt x="112" y="8"/>
                        </a:lnTo>
                        <a:lnTo>
                          <a:pt x="112" y="24"/>
                        </a:lnTo>
                        <a:lnTo>
                          <a:pt x="96" y="40"/>
                        </a:lnTo>
                        <a:lnTo>
                          <a:pt x="80" y="56"/>
                        </a:lnTo>
                        <a:lnTo>
                          <a:pt x="32" y="80"/>
                        </a:lnTo>
                        <a:lnTo>
                          <a:pt x="8" y="8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14" name="Freeform 631"/>
                  <p:cNvSpPr>
                    <a:spLocks/>
                  </p:cNvSpPr>
                  <p:nvPr/>
                </p:nvSpPr>
                <p:spPr bwMode="auto">
                  <a:xfrm>
                    <a:off x="916" y="2352"/>
                    <a:ext cx="136" cy="56"/>
                  </a:xfrm>
                  <a:custGeom>
                    <a:avLst/>
                    <a:gdLst>
                      <a:gd name="T0" fmla="*/ 0 w 136"/>
                      <a:gd name="T1" fmla="*/ 48 h 56"/>
                      <a:gd name="T2" fmla="*/ 0 w 136"/>
                      <a:gd name="T3" fmla="*/ 40 h 56"/>
                      <a:gd name="T4" fmla="*/ 16 w 136"/>
                      <a:gd name="T5" fmla="*/ 32 h 56"/>
                      <a:gd name="T6" fmla="*/ 32 w 136"/>
                      <a:gd name="T7" fmla="*/ 16 h 56"/>
                      <a:gd name="T8" fmla="*/ 56 w 136"/>
                      <a:gd name="T9" fmla="*/ 8 h 56"/>
                      <a:gd name="T10" fmla="*/ 56 w 136"/>
                      <a:gd name="T11" fmla="*/ 8 h 56"/>
                      <a:gd name="T12" fmla="*/ 88 w 136"/>
                      <a:gd name="T13" fmla="*/ 0 h 56"/>
                      <a:gd name="T14" fmla="*/ 112 w 136"/>
                      <a:gd name="T15" fmla="*/ 0 h 56"/>
                      <a:gd name="T16" fmla="*/ 128 w 136"/>
                      <a:gd name="T17" fmla="*/ 0 h 56"/>
                      <a:gd name="T18" fmla="*/ 136 w 136"/>
                      <a:gd name="T19" fmla="*/ 8 h 56"/>
                      <a:gd name="T20" fmla="*/ 136 w 136"/>
                      <a:gd name="T21" fmla="*/ 8 h 56"/>
                      <a:gd name="T22" fmla="*/ 136 w 136"/>
                      <a:gd name="T23" fmla="*/ 16 h 56"/>
                      <a:gd name="T24" fmla="*/ 128 w 136"/>
                      <a:gd name="T25" fmla="*/ 24 h 56"/>
                      <a:gd name="T26" fmla="*/ 104 w 136"/>
                      <a:gd name="T27" fmla="*/ 32 h 56"/>
                      <a:gd name="T28" fmla="*/ 80 w 136"/>
                      <a:gd name="T29" fmla="*/ 48 h 56"/>
                      <a:gd name="T30" fmla="*/ 80 w 136"/>
                      <a:gd name="T31" fmla="*/ 48 h 56"/>
                      <a:gd name="T32" fmla="*/ 48 w 136"/>
                      <a:gd name="T33" fmla="*/ 48 h 56"/>
                      <a:gd name="T34" fmla="*/ 24 w 136"/>
                      <a:gd name="T35" fmla="*/ 56 h 56"/>
                      <a:gd name="T36" fmla="*/ 8 w 136"/>
                      <a:gd name="T37" fmla="*/ 56 h 56"/>
                      <a:gd name="T38" fmla="*/ 0 w 136"/>
                      <a:gd name="T39" fmla="*/ 4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48"/>
                        </a:moveTo>
                        <a:lnTo>
                          <a:pt x="0" y="40"/>
                        </a:lnTo>
                        <a:lnTo>
                          <a:pt x="16" y="32"/>
                        </a:lnTo>
                        <a:lnTo>
                          <a:pt x="32" y="16"/>
                        </a:lnTo>
                        <a:lnTo>
                          <a:pt x="56" y="8"/>
                        </a:lnTo>
                        <a:lnTo>
                          <a:pt x="88" y="0"/>
                        </a:lnTo>
                        <a:lnTo>
                          <a:pt x="112" y="0"/>
                        </a:lnTo>
                        <a:lnTo>
                          <a:pt x="128" y="0"/>
                        </a:lnTo>
                        <a:lnTo>
                          <a:pt x="136" y="8"/>
                        </a:lnTo>
                        <a:lnTo>
                          <a:pt x="136" y="16"/>
                        </a:lnTo>
                        <a:lnTo>
                          <a:pt x="128" y="24"/>
                        </a:lnTo>
                        <a:lnTo>
                          <a:pt x="104" y="32"/>
                        </a:lnTo>
                        <a:lnTo>
                          <a:pt x="80" y="48"/>
                        </a:lnTo>
                        <a:lnTo>
                          <a:pt x="48" y="48"/>
                        </a:lnTo>
                        <a:lnTo>
                          <a:pt x="24" y="56"/>
                        </a:lnTo>
                        <a:lnTo>
                          <a:pt x="8" y="56"/>
                        </a:lnTo>
                        <a:lnTo>
                          <a:pt x="0"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15" name="Freeform 632"/>
                  <p:cNvSpPr>
                    <a:spLocks/>
                  </p:cNvSpPr>
                  <p:nvPr/>
                </p:nvSpPr>
                <p:spPr bwMode="auto">
                  <a:xfrm>
                    <a:off x="564" y="2472"/>
                    <a:ext cx="136" cy="56"/>
                  </a:xfrm>
                  <a:custGeom>
                    <a:avLst/>
                    <a:gdLst>
                      <a:gd name="T0" fmla="*/ 0 w 136"/>
                      <a:gd name="T1" fmla="*/ 48 h 56"/>
                      <a:gd name="T2" fmla="*/ 0 w 136"/>
                      <a:gd name="T3" fmla="*/ 40 h 56"/>
                      <a:gd name="T4" fmla="*/ 8 w 136"/>
                      <a:gd name="T5" fmla="*/ 32 h 56"/>
                      <a:gd name="T6" fmla="*/ 32 w 136"/>
                      <a:gd name="T7" fmla="*/ 16 h 56"/>
                      <a:gd name="T8" fmla="*/ 56 w 136"/>
                      <a:gd name="T9" fmla="*/ 8 h 56"/>
                      <a:gd name="T10" fmla="*/ 56 w 136"/>
                      <a:gd name="T11" fmla="*/ 8 h 56"/>
                      <a:gd name="T12" fmla="*/ 88 w 136"/>
                      <a:gd name="T13" fmla="*/ 0 h 56"/>
                      <a:gd name="T14" fmla="*/ 112 w 136"/>
                      <a:gd name="T15" fmla="*/ 0 h 56"/>
                      <a:gd name="T16" fmla="*/ 128 w 136"/>
                      <a:gd name="T17" fmla="*/ 0 h 56"/>
                      <a:gd name="T18" fmla="*/ 136 w 136"/>
                      <a:gd name="T19" fmla="*/ 8 h 56"/>
                      <a:gd name="T20" fmla="*/ 136 w 136"/>
                      <a:gd name="T21" fmla="*/ 8 h 56"/>
                      <a:gd name="T22" fmla="*/ 136 w 136"/>
                      <a:gd name="T23" fmla="*/ 16 h 56"/>
                      <a:gd name="T24" fmla="*/ 120 w 136"/>
                      <a:gd name="T25" fmla="*/ 24 h 56"/>
                      <a:gd name="T26" fmla="*/ 104 w 136"/>
                      <a:gd name="T27" fmla="*/ 32 h 56"/>
                      <a:gd name="T28" fmla="*/ 80 w 136"/>
                      <a:gd name="T29" fmla="*/ 48 h 56"/>
                      <a:gd name="T30" fmla="*/ 80 w 136"/>
                      <a:gd name="T31" fmla="*/ 48 h 56"/>
                      <a:gd name="T32" fmla="*/ 48 w 136"/>
                      <a:gd name="T33" fmla="*/ 48 h 56"/>
                      <a:gd name="T34" fmla="*/ 24 w 136"/>
                      <a:gd name="T35" fmla="*/ 56 h 56"/>
                      <a:gd name="T36" fmla="*/ 8 w 136"/>
                      <a:gd name="T37" fmla="*/ 56 h 56"/>
                      <a:gd name="T38" fmla="*/ 0 w 136"/>
                      <a:gd name="T39" fmla="*/ 4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48"/>
                        </a:moveTo>
                        <a:lnTo>
                          <a:pt x="0" y="40"/>
                        </a:lnTo>
                        <a:lnTo>
                          <a:pt x="8" y="32"/>
                        </a:lnTo>
                        <a:lnTo>
                          <a:pt x="32" y="16"/>
                        </a:lnTo>
                        <a:lnTo>
                          <a:pt x="56" y="8"/>
                        </a:lnTo>
                        <a:lnTo>
                          <a:pt x="88" y="0"/>
                        </a:lnTo>
                        <a:lnTo>
                          <a:pt x="112" y="0"/>
                        </a:lnTo>
                        <a:lnTo>
                          <a:pt x="128" y="0"/>
                        </a:lnTo>
                        <a:lnTo>
                          <a:pt x="136" y="8"/>
                        </a:lnTo>
                        <a:lnTo>
                          <a:pt x="136" y="16"/>
                        </a:lnTo>
                        <a:lnTo>
                          <a:pt x="120" y="24"/>
                        </a:lnTo>
                        <a:lnTo>
                          <a:pt x="104" y="32"/>
                        </a:lnTo>
                        <a:lnTo>
                          <a:pt x="80" y="48"/>
                        </a:lnTo>
                        <a:lnTo>
                          <a:pt x="48" y="48"/>
                        </a:lnTo>
                        <a:lnTo>
                          <a:pt x="24" y="56"/>
                        </a:lnTo>
                        <a:lnTo>
                          <a:pt x="8" y="56"/>
                        </a:lnTo>
                        <a:lnTo>
                          <a:pt x="0"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16" name="Freeform 633"/>
                  <p:cNvSpPr>
                    <a:spLocks/>
                  </p:cNvSpPr>
                  <p:nvPr/>
                </p:nvSpPr>
                <p:spPr bwMode="auto">
                  <a:xfrm>
                    <a:off x="628" y="2504"/>
                    <a:ext cx="112" cy="72"/>
                  </a:xfrm>
                  <a:custGeom>
                    <a:avLst/>
                    <a:gdLst>
                      <a:gd name="T0" fmla="*/ 8 w 112"/>
                      <a:gd name="T1" fmla="*/ 72 h 72"/>
                      <a:gd name="T2" fmla="*/ 0 w 112"/>
                      <a:gd name="T3" fmla="*/ 64 h 72"/>
                      <a:gd name="T4" fmla="*/ 8 w 112"/>
                      <a:gd name="T5" fmla="*/ 56 h 72"/>
                      <a:gd name="T6" fmla="*/ 16 w 112"/>
                      <a:gd name="T7" fmla="*/ 40 h 72"/>
                      <a:gd name="T8" fmla="*/ 40 w 112"/>
                      <a:gd name="T9" fmla="*/ 24 h 72"/>
                      <a:gd name="T10" fmla="*/ 40 w 112"/>
                      <a:gd name="T11" fmla="*/ 24 h 72"/>
                      <a:gd name="T12" fmla="*/ 80 w 112"/>
                      <a:gd name="T13" fmla="*/ 0 h 72"/>
                      <a:gd name="T14" fmla="*/ 112 w 112"/>
                      <a:gd name="T15" fmla="*/ 0 h 72"/>
                      <a:gd name="T16" fmla="*/ 112 w 112"/>
                      <a:gd name="T17" fmla="*/ 0 h 72"/>
                      <a:gd name="T18" fmla="*/ 112 w 112"/>
                      <a:gd name="T19" fmla="*/ 8 h 72"/>
                      <a:gd name="T20" fmla="*/ 112 w 112"/>
                      <a:gd name="T21" fmla="*/ 16 h 72"/>
                      <a:gd name="T22" fmla="*/ 96 w 112"/>
                      <a:gd name="T23" fmla="*/ 32 h 72"/>
                      <a:gd name="T24" fmla="*/ 80 w 112"/>
                      <a:gd name="T25" fmla="*/ 48 h 72"/>
                      <a:gd name="T26" fmla="*/ 80 w 112"/>
                      <a:gd name="T27" fmla="*/ 48 h 72"/>
                      <a:gd name="T28" fmla="*/ 32 w 112"/>
                      <a:gd name="T29" fmla="*/ 72 h 72"/>
                      <a:gd name="T30" fmla="*/ 8 w 112"/>
                      <a:gd name="T31" fmla="*/ 72 h 7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72"/>
                      <a:gd name="T50" fmla="*/ 112 w 112"/>
                      <a:gd name="T51" fmla="*/ 72 h 7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72">
                        <a:moveTo>
                          <a:pt x="8" y="72"/>
                        </a:moveTo>
                        <a:lnTo>
                          <a:pt x="0" y="64"/>
                        </a:lnTo>
                        <a:lnTo>
                          <a:pt x="8" y="56"/>
                        </a:lnTo>
                        <a:lnTo>
                          <a:pt x="16" y="40"/>
                        </a:lnTo>
                        <a:lnTo>
                          <a:pt x="40" y="24"/>
                        </a:lnTo>
                        <a:lnTo>
                          <a:pt x="80" y="0"/>
                        </a:lnTo>
                        <a:lnTo>
                          <a:pt x="112" y="0"/>
                        </a:lnTo>
                        <a:lnTo>
                          <a:pt x="112" y="8"/>
                        </a:lnTo>
                        <a:lnTo>
                          <a:pt x="112" y="16"/>
                        </a:lnTo>
                        <a:lnTo>
                          <a:pt x="96" y="32"/>
                        </a:lnTo>
                        <a:lnTo>
                          <a:pt x="80" y="48"/>
                        </a:lnTo>
                        <a:lnTo>
                          <a:pt x="32" y="72"/>
                        </a:lnTo>
                        <a:lnTo>
                          <a:pt x="8" y="7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17" name="Freeform 634"/>
                  <p:cNvSpPr>
                    <a:spLocks/>
                  </p:cNvSpPr>
                  <p:nvPr/>
                </p:nvSpPr>
                <p:spPr bwMode="auto">
                  <a:xfrm>
                    <a:off x="932" y="2464"/>
                    <a:ext cx="136" cy="56"/>
                  </a:xfrm>
                  <a:custGeom>
                    <a:avLst/>
                    <a:gdLst>
                      <a:gd name="T0" fmla="*/ 0 w 136"/>
                      <a:gd name="T1" fmla="*/ 8 h 56"/>
                      <a:gd name="T2" fmla="*/ 8 w 136"/>
                      <a:gd name="T3" fmla="*/ 0 h 56"/>
                      <a:gd name="T4" fmla="*/ 32 w 136"/>
                      <a:gd name="T5" fmla="*/ 0 h 56"/>
                      <a:gd name="T6" fmla="*/ 56 w 136"/>
                      <a:gd name="T7" fmla="*/ 0 h 56"/>
                      <a:gd name="T8" fmla="*/ 80 w 136"/>
                      <a:gd name="T9" fmla="*/ 8 h 56"/>
                      <a:gd name="T10" fmla="*/ 80 w 136"/>
                      <a:gd name="T11" fmla="*/ 8 h 56"/>
                      <a:gd name="T12" fmla="*/ 104 w 136"/>
                      <a:gd name="T13" fmla="*/ 16 h 56"/>
                      <a:gd name="T14" fmla="*/ 128 w 136"/>
                      <a:gd name="T15" fmla="*/ 32 h 56"/>
                      <a:gd name="T16" fmla="*/ 136 w 136"/>
                      <a:gd name="T17" fmla="*/ 40 h 56"/>
                      <a:gd name="T18" fmla="*/ 136 w 136"/>
                      <a:gd name="T19" fmla="*/ 48 h 56"/>
                      <a:gd name="T20" fmla="*/ 136 w 136"/>
                      <a:gd name="T21" fmla="*/ 48 h 56"/>
                      <a:gd name="T22" fmla="*/ 128 w 136"/>
                      <a:gd name="T23" fmla="*/ 56 h 56"/>
                      <a:gd name="T24" fmla="*/ 112 w 136"/>
                      <a:gd name="T25" fmla="*/ 56 h 56"/>
                      <a:gd name="T26" fmla="*/ 88 w 136"/>
                      <a:gd name="T27" fmla="*/ 56 h 56"/>
                      <a:gd name="T28" fmla="*/ 64 w 136"/>
                      <a:gd name="T29" fmla="*/ 48 h 56"/>
                      <a:gd name="T30" fmla="*/ 64 w 136"/>
                      <a:gd name="T31" fmla="*/ 48 h 56"/>
                      <a:gd name="T32" fmla="*/ 32 w 136"/>
                      <a:gd name="T33" fmla="*/ 40 h 56"/>
                      <a:gd name="T34" fmla="*/ 16 w 136"/>
                      <a:gd name="T35" fmla="*/ 24 h 56"/>
                      <a:gd name="T36" fmla="*/ 0 w 136"/>
                      <a:gd name="T37" fmla="*/ 16 h 56"/>
                      <a:gd name="T38" fmla="*/ 0 w 136"/>
                      <a:gd name="T39" fmla="*/ 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8"/>
                        </a:moveTo>
                        <a:lnTo>
                          <a:pt x="8" y="0"/>
                        </a:lnTo>
                        <a:lnTo>
                          <a:pt x="32" y="0"/>
                        </a:lnTo>
                        <a:lnTo>
                          <a:pt x="56" y="0"/>
                        </a:lnTo>
                        <a:lnTo>
                          <a:pt x="80" y="8"/>
                        </a:lnTo>
                        <a:lnTo>
                          <a:pt x="104" y="16"/>
                        </a:lnTo>
                        <a:lnTo>
                          <a:pt x="128" y="32"/>
                        </a:lnTo>
                        <a:lnTo>
                          <a:pt x="136" y="40"/>
                        </a:lnTo>
                        <a:lnTo>
                          <a:pt x="136" y="48"/>
                        </a:lnTo>
                        <a:lnTo>
                          <a:pt x="128" y="56"/>
                        </a:lnTo>
                        <a:lnTo>
                          <a:pt x="112" y="56"/>
                        </a:lnTo>
                        <a:lnTo>
                          <a:pt x="88" y="56"/>
                        </a:lnTo>
                        <a:lnTo>
                          <a:pt x="64" y="48"/>
                        </a:lnTo>
                        <a:lnTo>
                          <a:pt x="32" y="40"/>
                        </a:lnTo>
                        <a:lnTo>
                          <a:pt x="16" y="24"/>
                        </a:lnTo>
                        <a:lnTo>
                          <a:pt x="0"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18" name="Freeform 635"/>
                  <p:cNvSpPr>
                    <a:spLocks/>
                  </p:cNvSpPr>
                  <p:nvPr/>
                </p:nvSpPr>
                <p:spPr bwMode="auto">
                  <a:xfrm>
                    <a:off x="564" y="2360"/>
                    <a:ext cx="136" cy="56"/>
                  </a:xfrm>
                  <a:custGeom>
                    <a:avLst/>
                    <a:gdLst>
                      <a:gd name="T0" fmla="*/ 0 w 136"/>
                      <a:gd name="T1" fmla="*/ 8 h 56"/>
                      <a:gd name="T2" fmla="*/ 8 w 136"/>
                      <a:gd name="T3" fmla="*/ 0 h 56"/>
                      <a:gd name="T4" fmla="*/ 24 w 136"/>
                      <a:gd name="T5" fmla="*/ 0 h 56"/>
                      <a:gd name="T6" fmla="*/ 48 w 136"/>
                      <a:gd name="T7" fmla="*/ 0 h 56"/>
                      <a:gd name="T8" fmla="*/ 80 w 136"/>
                      <a:gd name="T9" fmla="*/ 8 h 56"/>
                      <a:gd name="T10" fmla="*/ 80 w 136"/>
                      <a:gd name="T11" fmla="*/ 8 h 56"/>
                      <a:gd name="T12" fmla="*/ 104 w 136"/>
                      <a:gd name="T13" fmla="*/ 16 h 56"/>
                      <a:gd name="T14" fmla="*/ 120 w 136"/>
                      <a:gd name="T15" fmla="*/ 24 h 56"/>
                      <a:gd name="T16" fmla="*/ 136 w 136"/>
                      <a:gd name="T17" fmla="*/ 40 h 56"/>
                      <a:gd name="T18" fmla="*/ 136 w 136"/>
                      <a:gd name="T19" fmla="*/ 48 h 56"/>
                      <a:gd name="T20" fmla="*/ 136 w 136"/>
                      <a:gd name="T21" fmla="*/ 48 h 56"/>
                      <a:gd name="T22" fmla="*/ 128 w 136"/>
                      <a:gd name="T23" fmla="*/ 48 h 56"/>
                      <a:gd name="T24" fmla="*/ 112 w 136"/>
                      <a:gd name="T25" fmla="*/ 56 h 56"/>
                      <a:gd name="T26" fmla="*/ 88 w 136"/>
                      <a:gd name="T27" fmla="*/ 48 h 56"/>
                      <a:gd name="T28" fmla="*/ 56 w 136"/>
                      <a:gd name="T29" fmla="*/ 40 h 56"/>
                      <a:gd name="T30" fmla="*/ 56 w 136"/>
                      <a:gd name="T31" fmla="*/ 40 h 56"/>
                      <a:gd name="T32" fmla="*/ 32 w 136"/>
                      <a:gd name="T33" fmla="*/ 32 h 56"/>
                      <a:gd name="T34" fmla="*/ 8 w 136"/>
                      <a:gd name="T35" fmla="*/ 24 h 56"/>
                      <a:gd name="T36" fmla="*/ 0 w 136"/>
                      <a:gd name="T37" fmla="*/ 16 h 56"/>
                      <a:gd name="T38" fmla="*/ 0 w 136"/>
                      <a:gd name="T39" fmla="*/ 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8"/>
                        </a:moveTo>
                        <a:lnTo>
                          <a:pt x="8" y="0"/>
                        </a:lnTo>
                        <a:lnTo>
                          <a:pt x="24" y="0"/>
                        </a:lnTo>
                        <a:lnTo>
                          <a:pt x="48" y="0"/>
                        </a:lnTo>
                        <a:lnTo>
                          <a:pt x="80" y="8"/>
                        </a:lnTo>
                        <a:lnTo>
                          <a:pt x="104" y="16"/>
                        </a:lnTo>
                        <a:lnTo>
                          <a:pt x="120" y="24"/>
                        </a:lnTo>
                        <a:lnTo>
                          <a:pt x="136" y="40"/>
                        </a:lnTo>
                        <a:lnTo>
                          <a:pt x="136" y="48"/>
                        </a:lnTo>
                        <a:lnTo>
                          <a:pt x="128" y="48"/>
                        </a:lnTo>
                        <a:lnTo>
                          <a:pt x="112" y="56"/>
                        </a:lnTo>
                        <a:lnTo>
                          <a:pt x="88" y="48"/>
                        </a:lnTo>
                        <a:lnTo>
                          <a:pt x="56" y="40"/>
                        </a:lnTo>
                        <a:lnTo>
                          <a:pt x="32" y="32"/>
                        </a:lnTo>
                        <a:lnTo>
                          <a:pt x="8" y="24"/>
                        </a:lnTo>
                        <a:lnTo>
                          <a:pt x="0"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19" name="Freeform 636"/>
                  <p:cNvSpPr>
                    <a:spLocks/>
                  </p:cNvSpPr>
                  <p:nvPr/>
                </p:nvSpPr>
                <p:spPr bwMode="auto">
                  <a:xfrm>
                    <a:off x="692" y="2256"/>
                    <a:ext cx="72" cy="104"/>
                  </a:xfrm>
                  <a:custGeom>
                    <a:avLst/>
                    <a:gdLst>
                      <a:gd name="T0" fmla="*/ 8 w 72"/>
                      <a:gd name="T1" fmla="*/ 0 h 104"/>
                      <a:gd name="T2" fmla="*/ 32 w 72"/>
                      <a:gd name="T3" fmla="*/ 8 h 104"/>
                      <a:gd name="T4" fmla="*/ 64 w 72"/>
                      <a:gd name="T5" fmla="*/ 48 h 104"/>
                      <a:gd name="T6" fmla="*/ 64 w 72"/>
                      <a:gd name="T7" fmla="*/ 48 h 104"/>
                      <a:gd name="T8" fmla="*/ 72 w 72"/>
                      <a:gd name="T9" fmla="*/ 80 h 104"/>
                      <a:gd name="T10" fmla="*/ 64 w 72"/>
                      <a:gd name="T11" fmla="*/ 104 h 104"/>
                      <a:gd name="T12" fmla="*/ 64 w 72"/>
                      <a:gd name="T13" fmla="*/ 104 h 104"/>
                      <a:gd name="T14" fmla="*/ 40 w 72"/>
                      <a:gd name="T15" fmla="*/ 96 h 104"/>
                      <a:gd name="T16" fmla="*/ 16 w 72"/>
                      <a:gd name="T17" fmla="*/ 56 h 104"/>
                      <a:gd name="T18" fmla="*/ 16 w 72"/>
                      <a:gd name="T19" fmla="*/ 56 h 104"/>
                      <a:gd name="T20" fmla="*/ 0 w 72"/>
                      <a:gd name="T21" fmla="*/ 24 h 104"/>
                      <a:gd name="T22" fmla="*/ 8 w 72"/>
                      <a:gd name="T23" fmla="*/ 0 h 1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2"/>
                      <a:gd name="T37" fmla="*/ 0 h 104"/>
                      <a:gd name="T38" fmla="*/ 72 w 72"/>
                      <a:gd name="T39" fmla="*/ 104 h 1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2" h="104">
                        <a:moveTo>
                          <a:pt x="8" y="0"/>
                        </a:moveTo>
                        <a:lnTo>
                          <a:pt x="32" y="8"/>
                        </a:lnTo>
                        <a:lnTo>
                          <a:pt x="64" y="48"/>
                        </a:lnTo>
                        <a:lnTo>
                          <a:pt x="72" y="80"/>
                        </a:lnTo>
                        <a:lnTo>
                          <a:pt x="64" y="104"/>
                        </a:lnTo>
                        <a:lnTo>
                          <a:pt x="40" y="96"/>
                        </a:lnTo>
                        <a:lnTo>
                          <a:pt x="16" y="56"/>
                        </a:lnTo>
                        <a:lnTo>
                          <a:pt x="0" y="24"/>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20" name="Freeform 637"/>
                  <p:cNvSpPr>
                    <a:spLocks/>
                  </p:cNvSpPr>
                  <p:nvPr/>
                </p:nvSpPr>
                <p:spPr bwMode="auto">
                  <a:xfrm>
                    <a:off x="852" y="2520"/>
                    <a:ext cx="72" cy="96"/>
                  </a:xfrm>
                  <a:custGeom>
                    <a:avLst/>
                    <a:gdLst>
                      <a:gd name="T0" fmla="*/ 8 w 72"/>
                      <a:gd name="T1" fmla="*/ 0 h 96"/>
                      <a:gd name="T2" fmla="*/ 32 w 72"/>
                      <a:gd name="T3" fmla="*/ 8 h 96"/>
                      <a:gd name="T4" fmla="*/ 56 w 72"/>
                      <a:gd name="T5" fmla="*/ 40 h 96"/>
                      <a:gd name="T6" fmla="*/ 56 w 72"/>
                      <a:gd name="T7" fmla="*/ 40 h 96"/>
                      <a:gd name="T8" fmla="*/ 72 w 72"/>
                      <a:gd name="T9" fmla="*/ 80 h 96"/>
                      <a:gd name="T10" fmla="*/ 64 w 72"/>
                      <a:gd name="T11" fmla="*/ 96 h 96"/>
                      <a:gd name="T12" fmla="*/ 64 w 72"/>
                      <a:gd name="T13" fmla="*/ 96 h 96"/>
                      <a:gd name="T14" fmla="*/ 40 w 72"/>
                      <a:gd name="T15" fmla="*/ 88 h 96"/>
                      <a:gd name="T16" fmla="*/ 8 w 72"/>
                      <a:gd name="T17" fmla="*/ 56 h 96"/>
                      <a:gd name="T18" fmla="*/ 8 w 72"/>
                      <a:gd name="T19" fmla="*/ 56 h 96"/>
                      <a:gd name="T20" fmla="*/ 0 w 72"/>
                      <a:gd name="T21" fmla="*/ 16 h 96"/>
                      <a:gd name="T22" fmla="*/ 8 w 72"/>
                      <a:gd name="T23" fmla="*/ 0 h 9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2"/>
                      <a:gd name="T37" fmla="*/ 0 h 96"/>
                      <a:gd name="T38" fmla="*/ 72 w 72"/>
                      <a:gd name="T39" fmla="*/ 96 h 9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2" h="96">
                        <a:moveTo>
                          <a:pt x="8" y="0"/>
                        </a:moveTo>
                        <a:lnTo>
                          <a:pt x="32" y="8"/>
                        </a:lnTo>
                        <a:lnTo>
                          <a:pt x="56" y="40"/>
                        </a:lnTo>
                        <a:lnTo>
                          <a:pt x="72" y="80"/>
                        </a:lnTo>
                        <a:lnTo>
                          <a:pt x="64" y="96"/>
                        </a:lnTo>
                        <a:lnTo>
                          <a:pt x="40" y="88"/>
                        </a:lnTo>
                        <a:lnTo>
                          <a:pt x="8" y="56"/>
                        </a:lnTo>
                        <a:lnTo>
                          <a:pt x="0" y="16"/>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21" name="Freeform 638"/>
                  <p:cNvSpPr>
                    <a:spLocks/>
                  </p:cNvSpPr>
                  <p:nvPr/>
                </p:nvSpPr>
                <p:spPr bwMode="auto">
                  <a:xfrm>
                    <a:off x="844" y="2256"/>
                    <a:ext cx="72" cy="104"/>
                  </a:xfrm>
                  <a:custGeom>
                    <a:avLst/>
                    <a:gdLst>
                      <a:gd name="T0" fmla="*/ 64 w 72"/>
                      <a:gd name="T1" fmla="*/ 0 h 104"/>
                      <a:gd name="T2" fmla="*/ 72 w 72"/>
                      <a:gd name="T3" fmla="*/ 24 h 104"/>
                      <a:gd name="T4" fmla="*/ 56 w 72"/>
                      <a:gd name="T5" fmla="*/ 56 h 104"/>
                      <a:gd name="T6" fmla="*/ 56 w 72"/>
                      <a:gd name="T7" fmla="*/ 56 h 104"/>
                      <a:gd name="T8" fmla="*/ 32 w 72"/>
                      <a:gd name="T9" fmla="*/ 88 h 104"/>
                      <a:gd name="T10" fmla="*/ 8 w 72"/>
                      <a:gd name="T11" fmla="*/ 104 h 104"/>
                      <a:gd name="T12" fmla="*/ 8 w 72"/>
                      <a:gd name="T13" fmla="*/ 104 h 104"/>
                      <a:gd name="T14" fmla="*/ 0 w 72"/>
                      <a:gd name="T15" fmla="*/ 80 h 104"/>
                      <a:gd name="T16" fmla="*/ 8 w 72"/>
                      <a:gd name="T17" fmla="*/ 40 h 104"/>
                      <a:gd name="T18" fmla="*/ 8 w 72"/>
                      <a:gd name="T19" fmla="*/ 40 h 104"/>
                      <a:gd name="T20" fmla="*/ 40 w 72"/>
                      <a:gd name="T21" fmla="*/ 8 h 104"/>
                      <a:gd name="T22" fmla="*/ 64 w 72"/>
                      <a:gd name="T23" fmla="*/ 0 h 1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2"/>
                      <a:gd name="T37" fmla="*/ 0 h 104"/>
                      <a:gd name="T38" fmla="*/ 72 w 72"/>
                      <a:gd name="T39" fmla="*/ 104 h 1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2" h="104">
                        <a:moveTo>
                          <a:pt x="64" y="0"/>
                        </a:moveTo>
                        <a:lnTo>
                          <a:pt x="72" y="24"/>
                        </a:lnTo>
                        <a:lnTo>
                          <a:pt x="56" y="56"/>
                        </a:lnTo>
                        <a:lnTo>
                          <a:pt x="32" y="88"/>
                        </a:lnTo>
                        <a:lnTo>
                          <a:pt x="8" y="104"/>
                        </a:lnTo>
                        <a:lnTo>
                          <a:pt x="0" y="80"/>
                        </a:lnTo>
                        <a:lnTo>
                          <a:pt x="8" y="40"/>
                        </a:lnTo>
                        <a:lnTo>
                          <a:pt x="40" y="8"/>
                        </a:lnTo>
                        <a:lnTo>
                          <a:pt x="64"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22" name="Freeform 639"/>
                  <p:cNvSpPr>
                    <a:spLocks/>
                  </p:cNvSpPr>
                  <p:nvPr/>
                </p:nvSpPr>
                <p:spPr bwMode="auto">
                  <a:xfrm>
                    <a:off x="700" y="2520"/>
                    <a:ext cx="80" cy="96"/>
                  </a:xfrm>
                  <a:custGeom>
                    <a:avLst/>
                    <a:gdLst>
                      <a:gd name="T0" fmla="*/ 64 w 80"/>
                      <a:gd name="T1" fmla="*/ 0 h 96"/>
                      <a:gd name="T2" fmla="*/ 80 w 80"/>
                      <a:gd name="T3" fmla="*/ 16 h 96"/>
                      <a:gd name="T4" fmla="*/ 64 w 80"/>
                      <a:gd name="T5" fmla="*/ 56 h 96"/>
                      <a:gd name="T6" fmla="*/ 64 w 80"/>
                      <a:gd name="T7" fmla="*/ 56 h 96"/>
                      <a:gd name="T8" fmla="*/ 40 w 80"/>
                      <a:gd name="T9" fmla="*/ 88 h 96"/>
                      <a:gd name="T10" fmla="*/ 8 w 80"/>
                      <a:gd name="T11" fmla="*/ 96 h 96"/>
                      <a:gd name="T12" fmla="*/ 8 w 80"/>
                      <a:gd name="T13" fmla="*/ 96 h 96"/>
                      <a:gd name="T14" fmla="*/ 0 w 80"/>
                      <a:gd name="T15" fmla="*/ 80 h 96"/>
                      <a:gd name="T16" fmla="*/ 16 w 80"/>
                      <a:gd name="T17" fmla="*/ 40 h 96"/>
                      <a:gd name="T18" fmla="*/ 16 w 80"/>
                      <a:gd name="T19" fmla="*/ 40 h 96"/>
                      <a:gd name="T20" fmla="*/ 40 w 80"/>
                      <a:gd name="T21" fmla="*/ 8 h 96"/>
                      <a:gd name="T22" fmla="*/ 64 w 80"/>
                      <a:gd name="T23" fmla="*/ 0 h 9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0"/>
                      <a:gd name="T37" fmla="*/ 0 h 96"/>
                      <a:gd name="T38" fmla="*/ 80 w 80"/>
                      <a:gd name="T39" fmla="*/ 96 h 9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0" h="96">
                        <a:moveTo>
                          <a:pt x="64" y="0"/>
                        </a:moveTo>
                        <a:lnTo>
                          <a:pt x="80" y="16"/>
                        </a:lnTo>
                        <a:lnTo>
                          <a:pt x="64" y="56"/>
                        </a:lnTo>
                        <a:lnTo>
                          <a:pt x="40" y="88"/>
                        </a:lnTo>
                        <a:lnTo>
                          <a:pt x="8" y="96"/>
                        </a:lnTo>
                        <a:lnTo>
                          <a:pt x="0" y="80"/>
                        </a:lnTo>
                        <a:lnTo>
                          <a:pt x="16" y="40"/>
                        </a:lnTo>
                        <a:lnTo>
                          <a:pt x="40" y="8"/>
                        </a:lnTo>
                        <a:lnTo>
                          <a:pt x="64"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sp>
              <p:nvSpPr>
                <p:cNvPr id="36888" name="Freeform 640"/>
                <p:cNvSpPr>
                  <a:spLocks/>
                </p:cNvSpPr>
                <p:nvPr/>
              </p:nvSpPr>
              <p:spPr bwMode="auto">
                <a:xfrm>
                  <a:off x="572" y="1295"/>
                  <a:ext cx="472" cy="334"/>
                </a:xfrm>
                <a:custGeom>
                  <a:avLst/>
                  <a:gdLst>
                    <a:gd name="T0" fmla="*/ 1 w 672"/>
                    <a:gd name="T1" fmla="*/ 2 h 424"/>
                    <a:gd name="T2" fmla="*/ 1 w 672"/>
                    <a:gd name="T3" fmla="*/ 2 h 424"/>
                    <a:gd name="T4" fmla="*/ 1 w 672"/>
                    <a:gd name="T5" fmla="*/ 2 h 424"/>
                    <a:gd name="T6" fmla="*/ 1 w 672"/>
                    <a:gd name="T7" fmla="*/ 2 h 424"/>
                    <a:gd name="T8" fmla="*/ 1 w 672"/>
                    <a:gd name="T9" fmla="*/ 2 h 424"/>
                    <a:gd name="T10" fmla="*/ 1 w 672"/>
                    <a:gd name="T11" fmla="*/ 2 h 424"/>
                    <a:gd name="T12" fmla="*/ 1 w 672"/>
                    <a:gd name="T13" fmla="*/ 2 h 424"/>
                    <a:gd name="T14" fmla="*/ 1 w 672"/>
                    <a:gd name="T15" fmla="*/ 2 h 424"/>
                    <a:gd name="T16" fmla="*/ 1 w 672"/>
                    <a:gd name="T17" fmla="*/ 2 h 424"/>
                    <a:gd name="T18" fmla="*/ 1 w 672"/>
                    <a:gd name="T19" fmla="*/ 2 h 424"/>
                    <a:gd name="T20" fmla="*/ 1 w 672"/>
                    <a:gd name="T21" fmla="*/ 2 h 424"/>
                    <a:gd name="T22" fmla="*/ 1 w 672"/>
                    <a:gd name="T23" fmla="*/ 2 h 424"/>
                    <a:gd name="T24" fmla="*/ 1 w 672"/>
                    <a:gd name="T25" fmla="*/ 2 h 424"/>
                    <a:gd name="T26" fmla="*/ 0 w 672"/>
                    <a:gd name="T27" fmla="*/ 2 h 424"/>
                    <a:gd name="T28" fmla="*/ 0 w 672"/>
                    <a:gd name="T29" fmla="*/ 2 h 424"/>
                    <a:gd name="T30" fmla="*/ 1 w 672"/>
                    <a:gd name="T31" fmla="*/ 2 h 424"/>
                    <a:gd name="T32" fmla="*/ 1 w 672"/>
                    <a:gd name="T33" fmla="*/ 2 h 424"/>
                    <a:gd name="T34" fmla="*/ 1 w 672"/>
                    <a:gd name="T35" fmla="*/ 2 h 424"/>
                    <a:gd name="T36" fmla="*/ 1 w 672"/>
                    <a:gd name="T37" fmla="*/ 2 h 424"/>
                    <a:gd name="T38" fmla="*/ 1 w 672"/>
                    <a:gd name="T39" fmla="*/ 2 h 424"/>
                    <a:gd name="T40" fmla="*/ 1 w 672"/>
                    <a:gd name="T41" fmla="*/ 0 h 424"/>
                    <a:gd name="T42" fmla="*/ 1 w 672"/>
                    <a:gd name="T43" fmla="*/ 0 h 424"/>
                    <a:gd name="T44" fmla="*/ 1 w 672"/>
                    <a:gd name="T45" fmla="*/ 2 h 424"/>
                    <a:gd name="T46" fmla="*/ 1 w 672"/>
                    <a:gd name="T47" fmla="*/ 2 h 424"/>
                    <a:gd name="T48" fmla="*/ 1 w 672"/>
                    <a:gd name="T49" fmla="*/ 2 h 424"/>
                    <a:gd name="T50" fmla="*/ 1 w 672"/>
                    <a:gd name="T51" fmla="*/ 2 h 424"/>
                    <a:gd name="T52" fmla="*/ 1 w 672"/>
                    <a:gd name="T53" fmla="*/ 2 h 424"/>
                    <a:gd name="T54" fmla="*/ 1 w 672"/>
                    <a:gd name="T55" fmla="*/ 2 h 42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72"/>
                    <a:gd name="T85" fmla="*/ 0 h 424"/>
                    <a:gd name="T86" fmla="*/ 672 w 672"/>
                    <a:gd name="T87" fmla="*/ 424 h 42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72" h="424">
                      <a:moveTo>
                        <a:pt x="672" y="216"/>
                      </a:moveTo>
                      <a:lnTo>
                        <a:pt x="664" y="256"/>
                      </a:lnTo>
                      <a:lnTo>
                        <a:pt x="648" y="296"/>
                      </a:lnTo>
                      <a:lnTo>
                        <a:pt x="616" y="328"/>
                      </a:lnTo>
                      <a:lnTo>
                        <a:pt x="576" y="360"/>
                      </a:lnTo>
                      <a:lnTo>
                        <a:pt x="464" y="408"/>
                      </a:lnTo>
                      <a:lnTo>
                        <a:pt x="336" y="424"/>
                      </a:lnTo>
                      <a:lnTo>
                        <a:pt x="208" y="408"/>
                      </a:lnTo>
                      <a:lnTo>
                        <a:pt x="96" y="360"/>
                      </a:lnTo>
                      <a:lnTo>
                        <a:pt x="56" y="328"/>
                      </a:lnTo>
                      <a:lnTo>
                        <a:pt x="24" y="296"/>
                      </a:lnTo>
                      <a:lnTo>
                        <a:pt x="8" y="256"/>
                      </a:lnTo>
                      <a:lnTo>
                        <a:pt x="0" y="216"/>
                      </a:lnTo>
                      <a:lnTo>
                        <a:pt x="8" y="168"/>
                      </a:lnTo>
                      <a:lnTo>
                        <a:pt x="24" y="128"/>
                      </a:lnTo>
                      <a:lnTo>
                        <a:pt x="56" y="96"/>
                      </a:lnTo>
                      <a:lnTo>
                        <a:pt x="96" y="64"/>
                      </a:lnTo>
                      <a:lnTo>
                        <a:pt x="208" y="16"/>
                      </a:lnTo>
                      <a:lnTo>
                        <a:pt x="336" y="0"/>
                      </a:lnTo>
                      <a:lnTo>
                        <a:pt x="464" y="16"/>
                      </a:lnTo>
                      <a:lnTo>
                        <a:pt x="576" y="64"/>
                      </a:lnTo>
                      <a:lnTo>
                        <a:pt x="616" y="96"/>
                      </a:lnTo>
                      <a:lnTo>
                        <a:pt x="648" y="128"/>
                      </a:lnTo>
                      <a:lnTo>
                        <a:pt x="664" y="168"/>
                      </a:lnTo>
                      <a:lnTo>
                        <a:pt x="672" y="216"/>
                      </a:lnTo>
                      <a:close/>
                    </a:path>
                  </a:pathLst>
                </a:custGeom>
                <a:gradFill rotWithShape="0">
                  <a:gsLst>
                    <a:gs pos="0">
                      <a:srgbClr val="B3B3B3"/>
                    </a:gs>
                    <a:gs pos="100000">
                      <a:srgbClr val="808080"/>
                    </a:gs>
                  </a:gsLst>
                  <a:path path="rect">
                    <a:fillToRect l="50000" t="50000" r="50000" b="50000"/>
                  </a:path>
                </a:gradFill>
                <a:ln w="3175">
                  <a:solidFill>
                    <a:srgbClr val="808080"/>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nvGrpSpPr>
                <p:cNvPr id="37284" name="Group 641"/>
                <p:cNvGrpSpPr>
                  <a:grpSpLocks/>
                </p:cNvGrpSpPr>
                <p:nvPr/>
              </p:nvGrpSpPr>
              <p:grpSpPr bwMode="auto">
                <a:xfrm>
                  <a:off x="632" y="1338"/>
                  <a:ext cx="352" cy="248"/>
                  <a:chOff x="636" y="2320"/>
                  <a:chExt cx="352" cy="248"/>
                </a:xfrm>
              </p:grpSpPr>
              <p:sp>
                <p:nvSpPr>
                  <p:cNvPr id="36890" name="Freeform 642"/>
                  <p:cNvSpPr>
                    <a:spLocks/>
                  </p:cNvSpPr>
                  <p:nvPr/>
                </p:nvSpPr>
                <p:spPr bwMode="auto">
                  <a:xfrm>
                    <a:off x="788" y="2424"/>
                    <a:ext cx="32" cy="16"/>
                  </a:xfrm>
                  <a:custGeom>
                    <a:avLst/>
                    <a:gdLst>
                      <a:gd name="T0" fmla="*/ 32 w 32"/>
                      <a:gd name="T1" fmla="*/ 8 h 16"/>
                      <a:gd name="T2" fmla="*/ 32 w 32"/>
                      <a:gd name="T3" fmla="*/ 16 h 16"/>
                      <a:gd name="T4" fmla="*/ 16 w 32"/>
                      <a:gd name="T5" fmla="*/ 16 h 16"/>
                      <a:gd name="T6" fmla="*/ 16 w 32"/>
                      <a:gd name="T7" fmla="*/ 16 h 16"/>
                      <a:gd name="T8" fmla="*/ 8 w 32"/>
                      <a:gd name="T9" fmla="*/ 16 h 16"/>
                      <a:gd name="T10" fmla="*/ 0 w 32"/>
                      <a:gd name="T11" fmla="*/ 8 h 16"/>
                      <a:gd name="T12" fmla="*/ 0 w 32"/>
                      <a:gd name="T13" fmla="*/ 8 h 16"/>
                      <a:gd name="T14" fmla="*/ 8 w 32"/>
                      <a:gd name="T15" fmla="*/ 0 h 16"/>
                      <a:gd name="T16" fmla="*/ 16 w 32"/>
                      <a:gd name="T17" fmla="*/ 0 h 16"/>
                      <a:gd name="T18" fmla="*/ 16 w 32"/>
                      <a:gd name="T19" fmla="*/ 0 h 16"/>
                      <a:gd name="T20" fmla="*/ 32 w 32"/>
                      <a:gd name="T21" fmla="*/ 0 h 16"/>
                      <a:gd name="T22" fmla="*/ 32 w 32"/>
                      <a:gd name="T23" fmla="*/ 8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16"/>
                      <a:gd name="T38" fmla="*/ 32 w 32"/>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16">
                        <a:moveTo>
                          <a:pt x="32" y="8"/>
                        </a:moveTo>
                        <a:lnTo>
                          <a:pt x="32" y="16"/>
                        </a:lnTo>
                        <a:lnTo>
                          <a:pt x="16" y="16"/>
                        </a:lnTo>
                        <a:lnTo>
                          <a:pt x="8" y="16"/>
                        </a:lnTo>
                        <a:lnTo>
                          <a:pt x="0" y="8"/>
                        </a:lnTo>
                        <a:lnTo>
                          <a:pt x="8" y="0"/>
                        </a:lnTo>
                        <a:lnTo>
                          <a:pt x="16" y="0"/>
                        </a:lnTo>
                        <a:lnTo>
                          <a:pt x="32" y="0"/>
                        </a:lnTo>
                        <a:lnTo>
                          <a:pt x="32"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891" name="Freeform 643"/>
                  <p:cNvSpPr>
                    <a:spLocks/>
                  </p:cNvSpPr>
                  <p:nvPr/>
                </p:nvSpPr>
                <p:spPr bwMode="auto">
                  <a:xfrm>
                    <a:off x="924" y="2416"/>
                    <a:ext cx="64" cy="24"/>
                  </a:xfrm>
                  <a:custGeom>
                    <a:avLst/>
                    <a:gdLst>
                      <a:gd name="T0" fmla="*/ 64 w 64"/>
                      <a:gd name="T1" fmla="*/ 16 h 24"/>
                      <a:gd name="T2" fmla="*/ 56 w 64"/>
                      <a:gd name="T3" fmla="*/ 24 h 24"/>
                      <a:gd name="T4" fmla="*/ 32 w 64"/>
                      <a:gd name="T5" fmla="*/ 24 h 24"/>
                      <a:gd name="T6" fmla="*/ 32 w 64"/>
                      <a:gd name="T7" fmla="*/ 24 h 24"/>
                      <a:gd name="T8" fmla="*/ 16 w 64"/>
                      <a:gd name="T9" fmla="*/ 24 h 24"/>
                      <a:gd name="T10" fmla="*/ 0 w 64"/>
                      <a:gd name="T11" fmla="*/ 16 h 24"/>
                      <a:gd name="T12" fmla="*/ 0 w 64"/>
                      <a:gd name="T13" fmla="*/ 16 h 24"/>
                      <a:gd name="T14" fmla="*/ 16 w 64"/>
                      <a:gd name="T15" fmla="*/ 8 h 24"/>
                      <a:gd name="T16" fmla="*/ 32 w 64"/>
                      <a:gd name="T17" fmla="*/ 0 h 24"/>
                      <a:gd name="T18" fmla="*/ 32 w 64"/>
                      <a:gd name="T19" fmla="*/ 0 h 24"/>
                      <a:gd name="T20" fmla="*/ 56 w 64"/>
                      <a:gd name="T21" fmla="*/ 8 h 24"/>
                      <a:gd name="T22" fmla="*/ 64 w 64"/>
                      <a:gd name="T23" fmla="*/ 16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
                      <a:gd name="T37" fmla="*/ 0 h 24"/>
                      <a:gd name="T38" fmla="*/ 64 w 64"/>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 h="24">
                        <a:moveTo>
                          <a:pt x="64" y="16"/>
                        </a:moveTo>
                        <a:lnTo>
                          <a:pt x="56" y="24"/>
                        </a:lnTo>
                        <a:lnTo>
                          <a:pt x="32" y="24"/>
                        </a:lnTo>
                        <a:lnTo>
                          <a:pt x="16" y="24"/>
                        </a:lnTo>
                        <a:lnTo>
                          <a:pt x="0" y="16"/>
                        </a:lnTo>
                        <a:lnTo>
                          <a:pt x="16" y="8"/>
                        </a:lnTo>
                        <a:lnTo>
                          <a:pt x="32" y="0"/>
                        </a:lnTo>
                        <a:lnTo>
                          <a:pt x="56" y="8"/>
                        </a:lnTo>
                        <a:lnTo>
                          <a:pt x="64"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892" name="Freeform 644"/>
                  <p:cNvSpPr>
                    <a:spLocks/>
                  </p:cNvSpPr>
                  <p:nvPr/>
                </p:nvSpPr>
                <p:spPr bwMode="auto">
                  <a:xfrm>
                    <a:off x="908" y="2512"/>
                    <a:ext cx="40" cy="32"/>
                  </a:xfrm>
                  <a:custGeom>
                    <a:avLst/>
                    <a:gdLst>
                      <a:gd name="T0" fmla="*/ 40 w 40"/>
                      <a:gd name="T1" fmla="*/ 32 h 32"/>
                      <a:gd name="T2" fmla="*/ 24 w 40"/>
                      <a:gd name="T3" fmla="*/ 32 h 32"/>
                      <a:gd name="T4" fmla="*/ 8 w 40"/>
                      <a:gd name="T5" fmla="*/ 24 h 32"/>
                      <a:gd name="T6" fmla="*/ 8 w 40"/>
                      <a:gd name="T7" fmla="*/ 24 h 32"/>
                      <a:gd name="T8" fmla="*/ 0 w 40"/>
                      <a:gd name="T9" fmla="*/ 8 h 32"/>
                      <a:gd name="T10" fmla="*/ 0 w 40"/>
                      <a:gd name="T11" fmla="*/ 0 h 32"/>
                      <a:gd name="T12" fmla="*/ 0 w 40"/>
                      <a:gd name="T13" fmla="*/ 0 h 32"/>
                      <a:gd name="T14" fmla="*/ 16 w 40"/>
                      <a:gd name="T15" fmla="*/ 0 h 32"/>
                      <a:gd name="T16" fmla="*/ 32 w 40"/>
                      <a:gd name="T17" fmla="*/ 8 h 32"/>
                      <a:gd name="T18" fmla="*/ 32 w 40"/>
                      <a:gd name="T19" fmla="*/ 8 h 32"/>
                      <a:gd name="T20" fmla="*/ 40 w 40"/>
                      <a:gd name="T21" fmla="*/ 24 h 32"/>
                      <a:gd name="T22" fmla="*/ 40 w 40"/>
                      <a:gd name="T23" fmla="*/ 32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32"/>
                      <a:gd name="T38" fmla="*/ 40 w 40"/>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32">
                        <a:moveTo>
                          <a:pt x="40" y="32"/>
                        </a:moveTo>
                        <a:lnTo>
                          <a:pt x="24" y="32"/>
                        </a:lnTo>
                        <a:lnTo>
                          <a:pt x="8" y="24"/>
                        </a:lnTo>
                        <a:lnTo>
                          <a:pt x="0" y="8"/>
                        </a:lnTo>
                        <a:lnTo>
                          <a:pt x="0" y="0"/>
                        </a:lnTo>
                        <a:lnTo>
                          <a:pt x="16" y="0"/>
                        </a:lnTo>
                        <a:lnTo>
                          <a:pt x="32" y="8"/>
                        </a:lnTo>
                        <a:lnTo>
                          <a:pt x="40" y="24"/>
                        </a:lnTo>
                        <a:lnTo>
                          <a:pt x="40" y="3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893" name="Freeform 645"/>
                  <p:cNvSpPr>
                    <a:spLocks/>
                  </p:cNvSpPr>
                  <p:nvPr/>
                </p:nvSpPr>
                <p:spPr bwMode="auto">
                  <a:xfrm>
                    <a:off x="780" y="2328"/>
                    <a:ext cx="32" cy="48"/>
                  </a:xfrm>
                  <a:custGeom>
                    <a:avLst/>
                    <a:gdLst>
                      <a:gd name="T0" fmla="*/ 16 w 32"/>
                      <a:gd name="T1" fmla="*/ 48 h 48"/>
                      <a:gd name="T2" fmla="*/ 8 w 32"/>
                      <a:gd name="T3" fmla="*/ 48 h 48"/>
                      <a:gd name="T4" fmla="*/ 0 w 32"/>
                      <a:gd name="T5" fmla="*/ 24 h 48"/>
                      <a:gd name="T6" fmla="*/ 0 w 32"/>
                      <a:gd name="T7" fmla="*/ 24 h 48"/>
                      <a:gd name="T8" fmla="*/ 8 w 32"/>
                      <a:gd name="T9" fmla="*/ 8 h 48"/>
                      <a:gd name="T10" fmla="*/ 16 w 32"/>
                      <a:gd name="T11" fmla="*/ 0 h 48"/>
                      <a:gd name="T12" fmla="*/ 16 w 32"/>
                      <a:gd name="T13" fmla="*/ 0 h 48"/>
                      <a:gd name="T14" fmla="*/ 24 w 32"/>
                      <a:gd name="T15" fmla="*/ 8 h 48"/>
                      <a:gd name="T16" fmla="*/ 32 w 32"/>
                      <a:gd name="T17" fmla="*/ 24 h 48"/>
                      <a:gd name="T18" fmla="*/ 32 w 32"/>
                      <a:gd name="T19" fmla="*/ 24 h 48"/>
                      <a:gd name="T20" fmla="*/ 24 w 32"/>
                      <a:gd name="T21" fmla="*/ 48 h 48"/>
                      <a:gd name="T22" fmla="*/ 16 w 32"/>
                      <a:gd name="T23" fmla="*/ 4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48"/>
                      <a:gd name="T38" fmla="*/ 32 w 32"/>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48">
                        <a:moveTo>
                          <a:pt x="16" y="48"/>
                        </a:moveTo>
                        <a:lnTo>
                          <a:pt x="8" y="48"/>
                        </a:lnTo>
                        <a:lnTo>
                          <a:pt x="0" y="24"/>
                        </a:lnTo>
                        <a:lnTo>
                          <a:pt x="8" y="8"/>
                        </a:lnTo>
                        <a:lnTo>
                          <a:pt x="16" y="0"/>
                        </a:lnTo>
                        <a:lnTo>
                          <a:pt x="24" y="8"/>
                        </a:lnTo>
                        <a:lnTo>
                          <a:pt x="32" y="24"/>
                        </a:lnTo>
                        <a:lnTo>
                          <a:pt x="24" y="48"/>
                        </a:lnTo>
                        <a:lnTo>
                          <a:pt x="16"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894" name="Freeform 646"/>
                  <p:cNvSpPr>
                    <a:spLocks/>
                  </p:cNvSpPr>
                  <p:nvPr/>
                </p:nvSpPr>
                <p:spPr bwMode="auto">
                  <a:xfrm>
                    <a:off x="676" y="2432"/>
                    <a:ext cx="64" cy="24"/>
                  </a:xfrm>
                  <a:custGeom>
                    <a:avLst/>
                    <a:gdLst>
                      <a:gd name="T0" fmla="*/ 64 w 64"/>
                      <a:gd name="T1" fmla="*/ 16 h 24"/>
                      <a:gd name="T2" fmla="*/ 56 w 64"/>
                      <a:gd name="T3" fmla="*/ 24 h 24"/>
                      <a:gd name="T4" fmla="*/ 32 w 64"/>
                      <a:gd name="T5" fmla="*/ 24 h 24"/>
                      <a:gd name="T6" fmla="*/ 32 w 64"/>
                      <a:gd name="T7" fmla="*/ 24 h 24"/>
                      <a:gd name="T8" fmla="*/ 8 w 64"/>
                      <a:gd name="T9" fmla="*/ 24 h 24"/>
                      <a:gd name="T10" fmla="*/ 0 w 64"/>
                      <a:gd name="T11" fmla="*/ 16 h 24"/>
                      <a:gd name="T12" fmla="*/ 0 w 64"/>
                      <a:gd name="T13" fmla="*/ 16 h 24"/>
                      <a:gd name="T14" fmla="*/ 8 w 64"/>
                      <a:gd name="T15" fmla="*/ 8 h 24"/>
                      <a:gd name="T16" fmla="*/ 32 w 64"/>
                      <a:gd name="T17" fmla="*/ 0 h 24"/>
                      <a:gd name="T18" fmla="*/ 32 w 64"/>
                      <a:gd name="T19" fmla="*/ 0 h 24"/>
                      <a:gd name="T20" fmla="*/ 56 w 64"/>
                      <a:gd name="T21" fmla="*/ 8 h 24"/>
                      <a:gd name="T22" fmla="*/ 64 w 64"/>
                      <a:gd name="T23" fmla="*/ 16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
                      <a:gd name="T37" fmla="*/ 0 h 24"/>
                      <a:gd name="T38" fmla="*/ 64 w 64"/>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 h="24">
                        <a:moveTo>
                          <a:pt x="64" y="16"/>
                        </a:moveTo>
                        <a:lnTo>
                          <a:pt x="56" y="24"/>
                        </a:lnTo>
                        <a:lnTo>
                          <a:pt x="32" y="24"/>
                        </a:lnTo>
                        <a:lnTo>
                          <a:pt x="8" y="24"/>
                        </a:lnTo>
                        <a:lnTo>
                          <a:pt x="0" y="16"/>
                        </a:lnTo>
                        <a:lnTo>
                          <a:pt x="8" y="8"/>
                        </a:lnTo>
                        <a:lnTo>
                          <a:pt x="32" y="0"/>
                        </a:lnTo>
                        <a:lnTo>
                          <a:pt x="56" y="8"/>
                        </a:lnTo>
                        <a:lnTo>
                          <a:pt x="64"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895" name="Freeform 647"/>
                  <p:cNvSpPr>
                    <a:spLocks/>
                  </p:cNvSpPr>
                  <p:nvPr/>
                </p:nvSpPr>
                <p:spPr bwMode="auto">
                  <a:xfrm>
                    <a:off x="788" y="2520"/>
                    <a:ext cx="32" cy="48"/>
                  </a:xfrm>
                  <a:custGeom>
                    <a:avLst/>
                    <a:gdLst>
                      <a:gd name="T0" fmla="*/ 16 w 32"/>
                      <a:gd name="T1" fmla="*/ 48 h 48"/>
                      <a:gd name="T2" fmla="*/ 8 w 32"/>
                      <a:gd name="T3" fmla="*/ 40 h 48"/>
                      <a:gd name="T4" fmla="*/ 0 w 32"/>
                      <a:gd name="T5" fmla="*/ 24 h 48"/>
                      <a:gd name="T6" fmla="*/ 0 w 32"/>
                      <a:gd name="T7" fmla="*/ 24 h 48"/>
                      <a:gd name="T8" fmla="*/ 8 w 32"/>
                      <a:gd name="T9" fmla="*/ 8 h 48"/>
                      <a:gd name="T10" fmla="*/ 16 w 32"/>
                      <a:gd name="T11" fmla="*/ 0 h 48"/>
                      <a:gd name="T12" fmla="*/ 16 w 32"/>
                      <a:gd name="T13" fmla="*/ 0 h 48"/>
                      <a:gd name="T14" fmla="*/ 32 w 32"/>
                      <a:gd name="T15" fmla="*/ 8 h 48"/>
                      <a:gd name="T16" fmla="*/ 32 w 32"/>
                      <a:gd name="T17" fmla="*/ 24 h 48"/>
                      <a:gd name="T18" fmla="*/ 32 w 32"/>
                      <a:gd name="T19" fmla="*/ 24 h 48"/>
                      <a:gd name="T20" fmla="*/ 32 w 32"/>
                      <a:gd name="T21" fmla="*/ 40 h 48"/>
                      <a:gd name="T22" fmla="*/ 16 w 32"/>
                      <a:gd name="T23" fmla="*/ 4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48"/>
                      <a:gd name="T38" fmla="*/ 32 w 32"/>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48">
                        <a:moveTo>
                          <a:pt x="16" y="48"/>
                        </a:moveTo>
                        <a:lnTo>
                          <a:pt x="8" y="40"/>
                        </a:lnTo>
                        <a:lnTo>
                          <a:pt x="0" y="24"/>
                        </a:lnTo>
                        <a:lnTo>
                          <a:pt x="8" y="8"/>
                        </a:lnTo>
                        <a:lnTo>
                          <a:pt x="16" y="0"/>
                        </a:lnTo>
                        <a:lnTo>
                          <a:pt x="32" y="8"/>
                        </a:lnTo>
                        <a:lnTo>
                          <a:pt x="32" y="24"/>
                        </a:lnTo>
                        <a:lnTo>
                          <a:pt x="32" y="40"/>
                        </a:lnTo>
                        <a:lnTo>
                          <a:pt x="16"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896" name="Freeform 648"/>
                  <p:cNvSpPr>
                    <a:spLocks/>
                  </p:cNvSpPr>
                  <p:nvPr/>
                </p:nvSpPr>
                <p:spPr bwMode="auto">
                  <a:xfrm>
                    <a:off x="660" y="2352"/>
                    <a:ext cx="48" cy="40"/>
                  </a:xfrm>
                  <a:custGeom>
                    <a:avLst/>
                    <a:gdLst>
                      <a:gd name="T0" fmla="*/ 48 w 48"/>
                      <a:gd name="T1" fmla="*/ 32 h 40"/>
                      <a:gd name="T2" fmla="*/ 32 w 48"/>
                      <a:gd name="T3" fmla="*/ 40 h 40"/>
                      <a:gd name="T4" fmla="*/ 16 w 48"/>
                      <a:gd name="T5" fmla="*/ 24 h 40"/>
                      <a:gd name="T6" fmla="*/ 16 w 48"/>
                      <a:gd name="T7" fmla="*/ 24 h 40"/>
                      <a:gd name="T8" fmla="*/ 0 w 48"/>
                      <a:gd name="T9" fmla="*/ 16 h 40"/>
                      <a:gd name="T10" fmla="*/ 0 w 48"/>
                      <a:gd name="T11" fmla="*/ 0 h 40"/>
                      <a:gd name="T12" fmla="*/ 0 w 48"/>
                      <a:gd name="T13" fmla="*/ 0 h 40"/>
                      <a:gd name="T14" fmla="*/ 16 w 48"/>
                      <a:gd name="T15" fmla="*/ 0 h 40"/>
                      <a:gd name="T16" fmla="*/ 32 w 48"/>
                      <a:gd name="T17" fmla="*/ 8 h 40"/>
                      <a:gd name="T18" fmla="*/ 32 w 48"/>
                      <a:gd name="T19" fmla="*/ 8 h 40"/>
                      <a:gd name="T20" fmla="*/ 48 w 48"/>
                      <a:gd name="T21" fmla="*/ 24 h 40"/>
                      <a:gd name="T22" fmla="*/ 48 w 48"/>
                      <a:gd name="T23" fmla="*/ 32 h 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0"/>
                      <a:gd name="T38" fmla="*/ 48 w 48"/>
                      <a:gd name="T39" fmla="*/ 40 h 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0">
                        <a:moveTo>
                          <a:pt x="48" y="32"/>
                        </a:moveTo>
                        <a:lnTo>
                          <a:pt x="32" y="40"/>
                        </a:lnTo>
                        <a:lnTo>
                          <a:pt x="16" y="24"/>
                        </a:lnTo>
                        <a:lnTo>
                          <a:pt x="0" y="16"/>
                        </a:lnTo>
                        <a:lnTo>
                          <a:pt x="0" y="0"/>
                        </a:lnTo>
                        <a:lnTo>
                          <a:pt x="16" y="0"/>
                        </a:lnTo>
                        <a:lnTo>
                          <a:pt x="32" y="8"/>
                        </a:lnTo>
                        <a:lnTo>
                          <a:pt x="48" y="24"/>
                        </a:lnTo>
                        <a:lnTo>
                          <a:pt x="48" y="3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897" name="Freeform 649"/>
                  <p:cNvSpPr>
                    <a:spLocks/>
                  </p:cNvSpPr>
                  <p:nvPr/>
                </p:nvSpPr>
                <p:spPr bwMode="auto">
                  <a:xfrm>
                    <a:off x="892" y="2344"/>
                    <a:ext cx="48" cy="32"/>
                  </a:xfrm>
                  <a:custGeom>
                    <a:avLst/>
                    <a:gdLst>
                      <a:gd name="T0" fmla="*/ 0 w 48"/>
                      <a:gd name="T1" fmla="*/ 32 h 32"/>
                      <a:gd name="T2" fmla="*/ 0 w 48"/>
                      <a:gd name="T3" fmla="*/ 24 h 32"/>
                      <a:gd name="T4" fmla="*/ 8 w 48"/>
                      <a:gd name="T5" fmla="*/ 8 h 32"/>
                      <a:gd name="T6" fmla="*/ 8 w 48"/>
                      <a:gd name="T7" fmla="*/ 8 h 32"/>
                      <a:gd name="T8" fmla="*/ 32 w 48"/>
                      <a:gd name="T9" fmla="*/ 0 h 32"/>
                      <a:gd name="T10" fmla="*/ 48 w 48"/>
                      <a:gd name="T11" fmla="*/ 0 h 32"/>
                      <a:gd name="T12" fmla="*/ 48 w 48"/>
                      <a:gd name="T13" fmla="*/ 0 h 32"/>
                      <a:gd name="T14" fmla="*/ 48 w 48"/>
                      <a:gd name="T15" fmla="*/ 8 h 32"/>
                      <a:gd name="T16" fmla="*/ 32 w 48"/>
                      <a:gd name="T17" fmla="*/ 24 h 32"/>
                      <a:gd name="T18" fmla="*/ 32 w 48"/>
                      <a:gd name="T19" fmla="*/ 24 h 32"/>
                      <a:gd name="T20" fmla="*/ 16 w 48"/>
                      <a:gd name="T21" fmla="*/ 32 h 32"/>
                      <a:gd name="T22" fmla="*/ 0 w 48"/>
                      <a:gd name="T23" fmla="*/ 32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32"/>
                      <a:gd name="T38" fmla="*/ 48 w 48"/>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32">
                        <a:moveTo>
                          <a:pt x="0" y="32"/>
                        </a:moveTo>
                        <a:lnTo>
                          <a:pt x="0" y="24"/>
                        </a:lnTo>
                        <a:lnTo>
                          <a:pt x="8" y="8"/>
                        </a:lnTo>
                        <a:lnTo>
                          <a:pt x="32" y="0"/>
                        </a:lnTo>
                        <a:lnTo>
                          <a:pt x="48" y="0"/>
                        </a:lnTo>
                        <a:lnTo>
                          <a:pt x="48" y="8"/>
                        </a:lnTo>
                        <a:lnTo>
                          <a:pt x="32" y="24"/>
                        </a:lnTo>
                        <a:lnTo>
                          <a:pt x="16" y="32"/>
                        </a:lnTo>
                        <a:lnTo>
                          <a:pt x="0" y="3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898" name="Freeform 650"/>
                  <p:cNvSpPr>
                    <a:spLocks/>
                  </p:cNvSpPr>
                  <p:nvPr/>
                </p:nvSpPr>
                <p:spPr bwMode="auto">
                  <a:xfrm>
                    <a:off x="876" y="2400"/>
                    <a:ext cx="48" cy="24"/>
                  </a:xfrm>
                  <a:custGeom>
                    <a:avLst/>
                    <a:gdLst>
                      <a:gd name="T0" fmla="*/ 0 w 48"/>
                      <a:gd name="T1" fmla="*/ 24 h 24"/>
                      <a:gd name="T2" fmla="*/ 0 w 48"/>
                      <a:gd name="T3" fmla="*/ 8 h 24"/>
                      <a:gd name="T4" fmla="*/ 16 w 48"/>
                      <a:gd name="T5" fmla="*/ 0 h 24"/>
                      <a:gd name="T6" fmla="*/ 16 w 48"/>
                      <a:gd name="T7" fmla="*/ 0 h 24"/>
                      <a:gd name="T8" fmla="*/ 32 w 48"/>
                      <a:gd name="T9" fmla="*/ 0 h 24"/>
                      <a:gd name="T10" fmla="*/ 48 w 48"/>
                      <a:gd name="T11" fmla="*/ 8 h 24"/>
                      <a:gd name="T12" fmla="*/ 48 w 48"/>
                      <a:gd name="T13" fmla="*/ 8 h 24"/>
                      <a:gd name="T14" fmla="*/ 48 w 48"/>
                      <a:gd name="T15" fmla="*/ 16 h 24"/>
                      <a:gd name="T16" fmla="*/ 32 w 48"/>
                      <a:gd name="T17" fmla="*/ 24 h 24"/>
                      <a:gd name="T18" fmla="*/ 32 w 48"/>
                      <a:gd name="T19" fmla="*/ 24 h 24"/>
                      <a:gd name="T20" fmla="*/ 8 w 48"/>
                      <a:gd name="T21" fmla="*/ 24 h 24"/>
                      <a:gd name="T22" fmla="*/ 0 w 48"/>
                      <a:gd name="T23" fmla="*/ 24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24"/>
                      <a:gd name="T38" fmla="*/ 48 w 48"/>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24">
                        <a:moveTo>
                          <a:pt x="0" y="24"/>
                        </a:moveTo>
                        <a:lnTo>
                          <a:pt x="0" y="8"/>
                        </a:lnTo>
                        <a:lnTo>
                          <a:pt x="16" y="0"/>
                        </a:lnTo>
                        <a:lnTo>
                          <a:pt x="32" y="0"/>
                        </a:lnTo>
                        <a:lnTo>
                          <a:pt x="48" y="8"/>
                        </a:lnTo>
                        <a:lnTo>
                          <a:pt x="48" y="16"/>
                        </a:lnTo>
                        <a:lnTo>
                          <a:pt x="32" y="24"/>
                        </a:lnTo>
                        <a:lnTo>
                          <a:pt x="8" y="24"/>
                        </a:lnTo>
                        <a:lnTo>
                          <a:pt x="0" y="24"/>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899" name="Freeform 651"/>
                  <p:cNvSpPr>
                    <a:spLocks/>
                  </p:cNvSpPr>
                  <p:nvPr/>
                </p:nvSpPr>
                <p:spPr bwMode="auto">
                  <a:xfrm>
                    <a:off x="660" y="2480"/>
                    <a:ext cx="48" cy="24"/>
                  </a:xfrm>
                  <a:custGeom>
                    <a:avLst/>
                    <a:gdLst>
                      <a:gd name="T0" fmla="*/ 0 w 48"/>
                      <a:gd name="T1" fmla="*/ 16 h 24"/>
                      <a:gd name="T2" fmla="*/ 0 w 48"/>
                      <a:gd name="T3" fmla="*/ 8 h 24"/>
                      <a:gd name="T4" fmla="*/ 16 w 48"/>
                      <a:gd name="T5" fmla="*/ 0 h 24"/>
                      <a:gd name="T6" fmla="*/ 16 w 48"/>
                      <a:gd name="T7" fmla="*/ 0 h 24"/>
                      <a:gd name="T8" fmla="*/ 40 w 48"/>
                      <a:gd name="T9" fmla="*/ 0 h 24"/>
                      <a:gd name="T10" fmla="*/ 48 w 48"/>
                      <a:gd name="T11" fmla="*/ 0 h 24"/>
                      <a:gd name="T12" fmla="*/ 48 w 48"/>
                      <a:gd name="T13" fmla="*/ 0 h 24"/>
                      <a:gd name="T14" fmla="*/ 48 w 48"/>
                      <a:gd name="T15" fmla="*/ 16 h 24"/>
                      <a:gd name="T16" fmla="*/ 32 w 48"/>
                      <a:gd name="T17" fmla="*/ 24 h 24"/>
                      <a:gd name="T18" fmla="*/ 32 w 48"/>
                      <a:gd name="T19" fmla="*/ 24 h 24"/>
                      <a:gd name="T20" fmla="*/ 8 w 48"/>
                      <a:gd name="T21" fmla="*/ 24 h 24"/>
                      <a:gd name="T22" fmla="*/ 0 w 48"/>
                      <a:gd name="T23" fmla="*/ 16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24"/>
                      <a:gd name="T38" fmla="*/ 48 w 48"/>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24">
                        <a:moveTo>
                          <a:pt x="0" y="16"/>
                        </a:moveTo>
                        <a:lnTo>
                          <a:pt x="0" y="8"/>
                        </a:lnTo>
                        <a:lnTo>
                          <a:pt x="16" y="0"/>
                        </a:lnTo>
                        <a:lnTo>
                          <a:pt x="40" y="0"/>
                        </a:lnTo>
                        <a:lnTo>
                          <a:pt x="48" y="0"/>
                        </a:lnTo>
                        <a:lnTo>
                          <a:pt x="48" y="16"/>
                        </a:lnTo>
                        <a:lnTo>
                          <a:pt x="32" y="24"/>
                        </a:lnTo>
                        <a:lnTo>
                          <a:pt x="8" y="24"/>
                        </a:lnTo>
                        <a:lnTo>
                          <a:pt x="0"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00" name="Freeform 652"/>
                  <p:cNvSpPr>
                    <a:spLocks/>
                  </p:cNvSpPr>
                  <p:nvPr/>
                </p:nvSpPr>
                <p:spPr bwMode="auto">
                  <a:xfrm>
                    <a:off x="732" y="2456"/>
                    <a:ext cx="48" cy="40"/>
                  </a:xfrm>
                  <a:custGeom>
                    <a:avLst/>
                    <a:gdLst>
                      <a:gd name="T0" fmla="*/ 8 w 48"/>
                      <a:gd name="T1" fmla="*/ 40 h 40"/>
                      <a:gd name="T2" fmla="*/ 0 w 48"/>
                      <a:gd name="T3" fmla="*/ 24 h 40"/>
                      <a:gd name="T4" fmla="*/ 16 w 48"/>
                      <a:gd name="T5" fmla="*/ 16 h 40"/>
                      <a:gd name="T6" fmla="*/ 16 w 48"/>
                      <a:gd name="T7" fmla="*/ 16 h 40"/>
                      <a:gd name="T8" fmla="*/ 32 w 48"/>
                      <a:gd name="T9" fmla="*/ 0 h 40"/>
                      <a:gd name="T10" fmla="*/ 48 w 48"/>
                      <a:gd name="T11" fmla="*/ 8 h 40"/>
                      <a:gd name="T12" fmla="*/ 48 w 48"/>
                      <a:gd name="T13" fmla="*/ 8 h 40"/>
                      <a:gd name="T14" fmla="*/ 48 w 48"/>
                      <a:gd name="T15" fmla="*/ 16 h 40"/>
                      <a:gd name="T16" fmla="*/ 40 w 48"/>
                      <a:gd name="T17" fmla="*/ 32 h 40"/>
                      <a:gd name="T18" fmla="*/ 40 w 48"/>
                      <a:gd name="T19" fmla="*/ 32 h 40"/>
                      <a:gd name="T20" fmla="*/ 16 w 48"/>
                      <a:gd name="T21" fmla="*/ 40 h 40"/>
                      <a:gd name="T22" fmla="*/ 8 w 48"/>
                      <a:gd name="T23" fmla="*/ 40 h 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0"/>
                      <a:gd name="T38" fmla="*/ 48 w 48"/>
                      <a:gd name="T39" fmla="*/ 40 h 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0">
                        <a:moveTo>
                          <a:pt x="8" y="40"/>
                        </a:moveTo>
                        <a:lnTo>
                          <a:pt x="0" y="24"/>
                        </a:lnTo>
                        <a:lnTo>
                          <a:pt x="16" y="16"/>
                        </a:lnTo>
                        <a:lnTo>
                          <a:pt x="32" y="0"/>
                        </a:lnTo>
                        <a:lnTo>
                          <a:pt x="48" y="8"/>
                        </a:lnTo>
                        <a:lnTo>
                          <a:pt x="48" y="16"/>
                        </a:lnTo>
                        <a:lnTo>
                          <a:pt x="40" y="32"/>
                        </a:lnTo>
                        <a:lnTo>
                          <a:pt x="16" y="40"/>
                        </a:lnTo>
                        <a:lnTo>
                          <a:pt x="8" y="4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01" name="Freeform 653"/>
                  <p:cNvSpPr>
                    <a:spLocks/>
                  </p:cNvSpPr>
                  <p:nvPr/>
                </p:nvSpPr>
                <p:spPr bwMode="auto">
                  <a:xfrm>
                    <a:off x="924" y="2472"/>
                    <a:ext cx="56" cy="32"/>
                  </a:xfrm>
                  <a:custGeom>
                    <a:avLst/>
                    <a:gdLst>
                      <a:gd name="T0" fmla="*/ 0 w 56"/>
                      <a:gd name="T1" fmla="*/ 8 h 32"/>
                      <a:gd name="T2" fmla="*/ 16 w 56"/>
                      <a:gd name="T3" fmla="*/ 0 h 32"/>
                      <a:gd name="T4" fmla="*/ 32 w 56"/>
                      <a:gd name="T5" fmla="*/ 8 h 32"/>
                      <a:gd name="T6" fmla="*/ 32 w 56"/>
                      <a:gd name="T7" fmla="*/ 8 h 32"/>
                      <a:gd name="T8" fmla="*/ 56 w 56"/>
                      <a:gd name="T9" fmla="*/ 16 h 32"/>
                      <a:gd name="T10" fmla="*/ 56 w 56"/>
                      <a:gd name="T11" fmla="*/ 24 h 32"/>
                      <a:gd name="T12" fmla="*/ 56 w 56"/>
                      <a:gd name="T13" fmla="*/ 24 h 32"/>
                      <a:gd name="T14" fmla="*/ 48 w 56"/>
                      <a:gd name="T15" fmla="*/ 32 h 32"/>
                      <a:gd name="T16" fmla="*/ 24 w 56"/>
                      <a:gd name="T17" fmla="*/ 24 h 32"/>
                      <a:gd name="T18" fmla="*/ 24 w 56"/>
                      <a:gd name="T19" fmla="*/ 24 h 32"/>
                      <a:gd name="T20" fmla="*/ 0 w 56"/>
                      <a:gd name="T21" fmla="*/ 16 h 32"/>
                      <a:gd name="T22" fmla="*/ 0 w 56"/>
                      <a:gd name="T23" fmla="*/ 8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6"/>
                      <a:gd name="T37" fmla="*/ 0 h 32"/>
                      <a:gd name="T38" fmla="*/ 56 w 56"/>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6" h="32">
                        <a:moveTo>
                          <a:pt x="0" y="8"/>
                        </a:moveTo>
                        <a:lnTo>
                          <a:pt x="16" y="0"/>
                        </a:lnTo>
                        <a:lnTo>
                          <a:pt x="32" y="8"/>
                        </a:lnTo>
                        <a:lnTo>
                          <a:pt x="56" y="16"/>
                        </a:lnTo>
                        <a:lnTo>
                          <a:pt x="56" y="24"/>
                        </a:lnTo>
                        <a:lnTo>
                          <a:pt x="48" y="32"/>
                        </a:lnTo>
                        <a:lnTo>
                          <a:pt x="24" y="24"/>
                        </a:lnTo>
                        <a:lnTo>
                          <a:pt x="0"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02" name="Freeform 654"/>
                  <p:cNvSpPr>
                    <a:spLocks/>
                  </p:cNvSpPr>
                  <p:nvPr/>
                </p:nvSpPr>
                <p:spPr bwMode="auto">
                  <a:xfrm>
                    <a:off x="636" y="2392"/>
                    <a:ext cx="64" cy="32"/>
                  </a:xfrm>
                  <a:custGeom>
                    <a:avLst/>
                    <a:gdLst>
                      <a:gd name="T0" fmla="*/ 0 w 64"/>
                      <a:gd name="T1" fmla="*/ 8 h 32"/>
                      <a:gd name="T2" fmla="*/ 16 w 64"/>
                      <a:gd name="T3" fmla="*/ 0 h 32"/>
                      <a:gd name="T4" fmla="*/ 40 w 64"/>
                      <a:gd name="T5" fmla="*/ 8 h 32"/>
                      <a:gd name="T6" fmla="*/ 40 w 64"/>
                      <a:gd name="T7" fmla="*/ 8 h 32"/>
                      <a:gd name="T8" fmla="*/ 56 w 64"/>
                      <a:gd name="T9" fmla="*/ 16 h 32"/>
                      <a:gd name="T10" fmla="*/ 64 w 64"/>
                      <a:gd name="T11" fmla="*/ 24 h 32"/>
                      <a:gd name="T12" fmla="*/ 64 w 64"/>
                      <a:gd name="T13" fmla="*/ 24 h 32"/>
                      <a:gd name="T14" fmla="*/ 48 w 64"/>
                      <a:gd name="T15" fmla="*/ 32 h 32"/>
                      <a:gd name="T16" fmla="*/ 24 w 64"/>
                      <a:gd name="T17" fmla="*/ 32 h 32"/>
                      <a:gd name="T18" fmla="*/ 24 w 64"/>
                      <a:gd name="T19" fmla="*/ 32 h 32"/>
                      <a:gd name="T20" fmla="*/ 8 w 64"/>
                      <a:gd name="T21" fmla="*/ 16 h 32"/>
                      <a:gd name="T22" fmla="*/ 0 w 64"/>
                      <a:gd name="T23" fmla="*/ 8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
                      <a:gd name="T37" fmla="*/ 0 h 32"/>
                      <a:gd name="T38" fmla="*/ 64 w 64"/>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 h="32">
                        <a:moveTo>
                          <a:pt x="0" y="8"/>
                        </a:moveTo>
                        <a:lnTo>
                          <a:pt x="16" y="0"/>
                        </a:lnTo>
                        <a:lnTo>
                          <a:pt x="40" y="8"/>
                        </a:lnTo>
                        <a:lnTo>
                          <a:pt x="56" y="16"/>
                        </a:lnTo>
                        <a:lnTo>
                          <a:pt x="64" y="24"/>
                        </a:lnTo>
                        <a:lnTo>
                          <a:pt x="48" y="32"/>
                        </a:lnTo>
                        <a:lnTo>
                          <a:pt x="24" y="32"/>
                        </a:lnTo>
                        <a:lnTo>
                          <a:pt x="8"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03" name="Freeform 655"/>
                  <p:cNvSpPr>
                    <a:spLocks/>
                  </p:cNvSpPr>
                  <p:nvPr/>
                </p:nvSpPr>
                <p:spPr bwMode="auto">
                  <a:xfrm>
                    <a:off x="716" y="2320"/>
                    <a:ext cx="40" cy="48"/>
                  </a:xfrm>
                  <a:custGeom>
                    <a:avLst/>
                    <a:gdLst>
                      <a:gd name="T0" fmla="*/ 8 w 40"/>
                      <a:gd name="T1" fmla="*/ 0 h 48"/>
                      <a:gd name="T2" fmla="*/ 24 w 40"/>
                      <a:gd name="T3" fmla="*/ 0 h 48"/>
                      <a:gd name="T4" fmla="*/ 32 w 40"/>
                      <a:gd name="T5" fmla="*/ 16 h 48"/>
                      <a:gd name="T6" fmla="*/ 32 w 40"/>
                      <a:gd name="T7" fmla="*/ 16 h 48"/>
                      <a:gd name="T8" fmla="*/ 40 w 40"/>
                      <a:gd name="T9" fmla="*/ 40 h 48"/>
                      <a:gd name="T10" fmla="*/ 32 w 40"/>
                      <a:gd name="T11" fmla="*/ 48 h 48"/>
                      <a:gd name="T12" fmla="*/ 32 w 40"/>
                      <a:gd name="T13" fmla="*/ 48 h 48"/>
                      <a:gd name="T14" fmla="*/ 16 w 40"/>
                      <a:gd name="T15" fmla="*/ 40 h 48"/>
                      <a:gd name="T16" fmla="*/ 8 w 40"/>
                      <a:gd name="T17" fmla="*/ 24 h 48"/>
                      <a:gd name="T18" fmla="*/ 8 w 40"/>
                      <a:gd name="T19" fmla="*/ 24 h 48"/>
                      <a:gd name="T20" fmla="*/ 0 w 40"/>
                      <a:gd name="T21" fmla="*/ 8 h 48"/>
                      <a:gd name="T22" fmla="*/ 8 w 40"/>
                      <a:gd name="T23" fmla="*/ 0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8"/>
                      <a:gd name="T38" fmla="*/ 40 w 40"/>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8">
                        <a:moveTo>
                          <a:pt x="8" y="0"/>
                        </a:moveTo>
                        <a:lnTo>
                          <a:pt x="24" y="0"/>
                        </a:lnTo>
                        <a:lnTo>
                          <a:pt x="32" y="16"/>
                        </a:lnTo>
                        <a:lnTo>
                          <a:pt x="40" y="40"/>
                        </a:lnTo>
                        <a:lnTo>
                          <a:pt x="32" y="48"/>
                        </a:lnTo>
                        <a:lnTo>
                          <a:pt x="16" y="40"/>
                        </a:lnTo>
                        <a:lnTo>
                          <a:pt x="8" y="24"/>
                        </a:lnTo>
                        <a:lnTo>
                          <a:pt x="0" y="8"/>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04" name="Freeform 656"/>
                  <p:cNvSpPr>
                    <a:spLocks/>
                  </p:cNvSpPr>
                  <p:nvPr/>
                </p:nvSpPr>
                <p:spPr bwMode="auto">
                  <a:xfrm>
                    <a:off x="820" y="2480"/>
                    <a:ext cx="40" cy="40"/>
                  </a:xfrm>
                  <a:custGeom>
                    <a:avLst/>
                    <a:gdLst>
                      <a:gd name="T0" fmla="*/ 8 w 40"/>
                      <a:gd name="T1" fmla="*/ 0 h 40"/>
                      <a:gd name="T2" fmla="*/ 24 w 40"/>
                      <a:gd name="T3" fmla="*/ 0 h 40"/>
                      <a:gd name="T4" fmla="*/ 40 w 40"/>
                      <a:gd name="T5" fmla="*/ 16 h 40"/>
                      <a:gd name="T6" fmla="*/ 40 w 40"/>
                      <a:gd name="T7" fmla="*/ 16 h 40"/>
                      <a:gd name="T8" fmla="*/ 40 w 40"/>
                      <a:gd name="T9" fmla="*/ 32 h 40"/>
                      <a:gd name="T10" fmla="*/ 32 w 40"/>
                      <a:gd name="T11" fmla="*/ 40 h 40"/>
                      <a:gd name="T12" fmla="*/ 32 w 40"/>
                      <a:gd name="T13" fmla="*/ 40 h 40"/>
                      <a:gd name="T14" fmla="*/ 24 w 40"/>
                      <a:gd name="T15" fmla="*/ 40 h 40"/>
                      <a:gd name="T16" fmla="*/ 8 w 40"/>
                      <a:gd name="T17" fmla="*/ 24 h 40"/>
                      <a:gd name="T18" fmla="*/ 8 w 40"/>
                      <a:gd name="T19" fmla="*/ 24 h 40"/>
                      <a:gd name="T20" fmla="*/ 0 w 40"/>
                      <a:gd name="T21" fmla="*/ 8 h 40"/>
                      <a:gd name="T22" fmla="*/ 8 w 40"/>
                      <a:gd name="T23" fmla="*/ 0 h 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0"/>
                      <a:gd name="T38" fmla="*/ 40 w 40"/>
                      <a:gd name="T39" fmla="*/ 40 h 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0">
                        <a:moveTo>
                          <a:pt x="8" y="0"/>
                        </a:moveTo>
                        <a:lnTo>
                          <a:pt x="24" y="0"/>
                        </a:lnTo>
                        <a:lnTo>
                          <a:pt x="40" y="16"/>
                        </a:lnTo>
                        <a:lnTo>
                          <a:pt x="40" y="32"/>
                        </a:lnTo>
                        <a:lnTo>
                          <a:pt x="32" y="40"/>
                        </a:lnTo>
                        <a:lnTo>
                          <a:pt x="24" y="40"/>
                        </a:lnTo>
                        <a:lnTo>
                          <a:pt x="8" y="24"/>
                        </a:lnTo>
                        <a:lnTo>
                          <a:pt x="0" y="8"/>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05" name="Freeform 657"/>
                  <p:cNvSpPr>
                    <a:spLocks/>
                  </p:cNvSpPr>
                  <p:nvPr/>
                </p:nvSpPr>
                <p:spPr bwMode="auto">
                  <a:xfrm>
                    <a:off x="836" y="2320"/>
                    <a:ext cx="40" cy="48"/>
                  </a:xfrm>
                  <a:custGeom>
                    <a:avLst/>
                    <a:gdLst>
                      <a:gd name="T0" fmla="*/ 32 w 40"/>
                      <a:gd name="T1" fmla="*/ 0 h 48"/>
                      <a:gd name="T2" fmla="*/ 40 w 40"/>
                      <a:gd name="T3" fmla="*/ 8 h 48"/>
                      <a:gd name="T4" fmla="*/ 40 w 40"/>
                      <a:gd name="T5" fmla="*/ 24 h 48"/>
                      <a:gd name="T6" fmla="*/ 40 w 40"/>
                      <a:gd name="T7" fmla="*/ 24 h 48"/>
                      <a:gd name="T8" fmla="*/ 24 w 40"/>
                      <a:gd name="T9" fmla="*/ 40 h 48"/>
                      <a:gd name="T10" fmla="*/ 8 w 40"/>
                      <a:gd name="T11" fmla="*/ 48 h 48"/>
                      <a:gd name="T12" fmla="*/ 8 w 40"/>
                      <a:gd name="T13" fmla="*/ 48 h 48"/>
                      <a:gd name="T14" fmla="*/ 0 w 40"/>
                      <a:gd name="T15" fmla="*/ 32 h 48"/>
                      <a:gd name="T16" fmla="*/ 8 w 40"/>
                      <a:gd name="T17" fmla="*/ 16 h 48"/>
                      <a:gd name="T18" fmla="*/ 8 w 40"/>
                      <a:gd name="T19" fmla="*/ 16 h 48"/>
                      <a:gd name="T20" fmla="*/ 24 w 40"/>
                      <a:gd name="T21" fmla="*/ 0 h 48"/>
                      <a:gd name="T22" fmla="*/ 32 w 40"/>
                      <a:gd name="T23" fmla="*/ 0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8"/>
                      <a:gd name="T38" fmla="*/ 40 w 40"/>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8">
                        <a:moveTo>
                          <a:pt x="32" y="0"/>
                        </a:moveTo>
                        <a:lnTo>
                          <a:pt x="40" y="8"/>
                        </a:lnTo>
                        <a:lnTo>
                          <a:pt x="40" y="24"/>
                        </a:lnTo>
                        <a:lnTo>
                          <a:pt x="24" y="40"/>
                        </a:lnTo>
                        <a:lnTo>
                          <a:pt x="8" y="48"/>
                        </a:lnTo>
                        <a:lnTo>
                          <a:pt x="0" y="32"/>
                        </a:lnTo>
                        <a:lnTo>
                          <a:pt x="8" y="16"/>
                        </a:lnTo>
                        <a:lnTo>
                          <a:pt x="24" y="0"/>
                        </a:lnTo>
                        <a:lnTo>
                          <a:pt x="32"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06" name="Freeform 658"/>
                  <p:cNvSpPr>
                    <a:spLocks/>
                  </p:cNvSpPr>
                  <p:nvPr/>
                </p:nvSpPr>
                <p:spPr bwMode="auto">
                  <a:xfrm>
                    <a:off x="732" y="2504"/>
                    <a:ext cx="40" cy="48"/>
                  </a:xfrm>
                  <a:custGeom>
                    <a:avLst/>
                    <a:gdLst>
                      <a:gd name="T0" fmla="*/ 32 w 40"/>
                      <a:gd name="T1" fmla="*/ 0 h 48"/>
                      <a:gd name="T2" fmla="*/ 40 w 40"/>
                      <a:gd name="T3" fmla="*/ 8 h 48"/>
                      <a:gd name="T4" fmla="*/ 32 w 40"/>
                      <a:gd name="T5" fmla="*/ 32 h 48"/>
                      <a:gd name="T6" fmla="*/ 32 w 40"/>
                      <a:gd name="T7" fmla="*/ 32 h 48"/>
                      <a:gd name="T8" fmla="*/ 24 w 40"/>
                      <a:gd name="T9" fmla="*/ 40 h 48"/>
                      <a:gd name="T10" fmla="*/ 8 w 40"/>
                      <a:gd name="T11" fmla="*/ 48 h 48"/>
                      <a:gd name="T12" fmla="*/ 8 w 40"/>
                      <a:gd name="T13" fmla="*/ 48 h 48"/>
                      <a:gd name="T14" fmla="*/ 0 w 40"/>
                      <a:gd name="T15" fmla="*/ 40 h 48"/>
                      <a:gd name="T16" fmla="*/ 8 w 40"/>
                      <a:gd name="T17" fmla="*/ 16 h 48"/>
                      <a:gd name="T18" fmla="*/ 8 w 40"/>
                      <a:gd name="T19" fmla="*/ 16 h 48"/>
                      <a:gd name="T20" fmla="*/ 16 w 40"/>
                      <a:gd name="T21" fmla="*/ 8 h 48"/>
                      <a:gd name="T22" fmla="*/ 32 w 40"/>
                      <a:gd name="T23" fmla="*/ 0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8"/>
                      <a:gd name="T38" fmla="*/ 40 w 40"/>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8">
                        <a:moveTo>
                          <a:pt x="32" y="0"/>
                        </a:moveTo>
                        <a:lnTo>
                          <a:pt x="40" y="8"/>
                        </a:lnTo>
                        <a:lnTo>
                          <a:pt x="32" y="32"/>
                        </a:lnTo>
                        <a:lnTo>
                          <a:pt x="24" y="40"/>
                        </a:lnTo>
                        <a:lnTo>
                          <a:pt x="8" y="48"/>
                        </a:lnTo>
                        <a:lnTo>
                          <a:pt x="0" y="40"/>
                        </a:lnTo>
                        <a:lnTo>
                          <a:pt x="8" y="16"/>
                        </a:lnTo>
                        <a:lnTo>
                          <a:pt x="16" y="8"/>
                        </a:lnTo>
                        <a:lnTo>
                          <a:pt x="32"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sp>
            <p:nvSpPr>
              <p:cNvPr id="36886" name="Freeform 659"/>
              <p:cNvSpPr>
                <a:spLocks/>
              </p:cNvSpPr>
              <p:nvPr/>
            </p:nvSpPr>
            <p:spPr bwMode="auto">
              <a:xfrm>
                <a:off x="869" y="2672"/>
                <a:ext cx="112" cy="304"/>
              </a:xfrm>
              <a:custGeom>
                <a:avLst/>
                <a:gdLst>
                  <a:gd name="T0" fmla="*/ 0 w 112"/>
                  <a:gd name="T1" fmla="*/ 0 h 304"/>
                  <a:gd name="T2" fmla="*/ 96 w 112"/>
                  <a:gd name="T3" fmla="*/ 304 h 304"/>
                  <a:gd name="T4" fmla="*/ 0 60000 65536"/>
                  <a:gd name="T5" fmla="*/ 0 60000 65536"/>
                  <a:gd name="T6" fmla="*/ 0 w 112"/>
                  <a:gd name="T7" fmla="*/ 0 h 304"/>
                  <a:gd name="T8" fmla="*/ 112 w 112"/>
                  <a:gd name="T9" fmla="*/ 304 h 304"/>
                </a:gdLst>
                <a:ahLst/>
                <a:cxnLst>
                  <a:cxn ang="T4">
                    <a:pos x="T0" y="T1"/>
                  </a:cxn>
                  <a:cxn ang="T5">
                    <a:pos x="T2" y="T3"/>
                  </a:cxn>
                </a:cxnLst>
                <a:rect l="T6" t="T7" r="T8" b="T9"/>
                <a:pathLst>
                  <a:path w="112" h="304">
                    <a:moveTo>
                      <a:pt x="0" y="0"/>
                    </a:moveTo>
                    <a:cubicBezTo>
                      <a:pt x="112" y="69"/>
                      <a:pt x="95" y="139"/>
                      <a:pt x="96" y="304"/>
                    </a:cubicBezTo>
                  </a:path>
                </a:pathLst>
              </a:custGeom>
              <a:noFill/>
              <a:ln w="19050">
                <a:solidFill>
                  <a:srgbClr val="FFFFFF"/>
                </a:solidFill>
                <a:round/>
                <a:headEnd/>
                <a:tailEnd type="stealth" w="med" len="lg"/>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sp>
        <p:nvSpPr>
          <p:cNvPr id="660" name="Dikdörtgen 659"/>
          <p:cNvSpPr/>
          <p:nvPr/>
        </p:nvSpPr>
        <p:spPr>
          <a:xfrm>
            <a:off x="716602" y="256302"/>
            <a:ext cx="10042301" cy="769441"/>
          </a:xfrm>
          <a:prstGeom prst="rect">
            <a:avLst/>
          </a:prstGeom>
        </p:spPr>
        <p:txBody>
          <a:bodyPr wrap="none">
            <a:spAutoFit/>
          </a:bodyPr>
          <a:lstStyle/>
          <a:p>
            <a:r>
              <a:rPr lang="tr-TR" sz="4400" b="1" dirty="0"/>
              <a:t>Trombotik </a:t>
            </a:r>
            <a:r>
              <a:rPr lang="tr-TR" sz="4400" b="1" dirty="0" err="1"/>
              <a:t>Trombositopenik</a:t>
            </a:r>
            <a:r>
              <a:rPr lang="tr-TR" sz="4400" b="1" dirty="0"/>
              <a:t> </a:t>
            </a:r>
            <a:r>
              <a:rPr lang="tr-TR" sz="4400" b="1" dirty="0" err="1"/>
              <a:t>Purpura</a:t>
            </a:r>
            <a:r>
              <a:rPr lang="tr-TR" sz="4400" b="1" dirty="0"/>
              <a:t> (TTP)</a:t>
            </a:r>
            <a:endParaRPr lang="tr-TR" sz="4400" dirty="0"/>
          </a:p>
        </p:txBody>
      </p:sp>
    </p:spTree>
    <p:extLst>
      <p:ext uri="{BB962C8B-B14F-4D97-AF65-F5344CB8AC3E}">
        <p14:creationId xmlns:p14="http://schemas.microsoft.com/office/powerpoint/2010/main" val="3744771318"/>
      </p:ext>
    </p:extLst>
  </p:cSld>
  <p:clrMapOvr>
    <a:masterClrMapping/>
  </p:clrMapOvr>
  <p:transition advTm="7150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37223"/>
                                        </p:tgtEl>
                                        <p:attrNameLst>
                                          <p:attrName>style.visibility</p:attrName>
                                        </p:attrNameLst>
                                      </p:cBhvr>
                                      <p:to>
                                        <p:strVal val="visible"/>
                                      </p:to>
                                    </p:set>
                                  </p:childTnLst>
                                  <p:subTnLst>
                                    <p:set>
                                      <p:cBhvr override="childStyle">
                                        <p:cTn dur="1" fill="hold" display="0" masterRel="nextClick" afterEffect="1"/>
                                        <p:tgtEl>
                                          <p:spTgt spid="37223"/>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9" presetClass="entr" presetSubtype="0" fill="hold" nodeType="clickEffect">
                                  <p:stCondLst>
                                    <p:cond delay="0"/>
                                  </p:stCondLst>
                                  <p:childTnLst>
                                    <p:set>
                                      <p:cBhvr>
                                        <p:cTn id="10" dur="1" fill="hold">
                                          <p:stCondLst>
                                            <p:cond delay="0"/>
                                          </p:stCondLst>
                                        </p:cTn>
                                        <p:tgtEl>
                                          <p:spTgt spid="37231"/>
                                        </p:tgtEl>
                                        <p:attrNameLst>
                                          <p:attrName>style.visibility</p:attrName>
                                        </p:attrNameLst>
                                      </p:cBhvr>
                                      <p:to>
                                        <p:strVal val="visible"/>
                                      </p:to>
                                    </p:set>
                                    <p:animEffect transition="in" filter="dissolve">
                                      <p:cBhvr>
                                        <p:cTn id="11" dur="500"/>
                                        <p:tgtEl>
                                          <p:spTgt spid="37231"/>
                                        </p:tgtEl>
                                      </p:cBhvr>
                                    </p:animEffect>
                                  </p:childTnLst>
                                </p:cTn>
                              </p:par>
                            </p:childTnLst>
                          </p:cTn>
                        </p:par>
                        <p:par>
                          <p:cTn id="12" fill="hold">
                            <p:stCondLst>
                              <p:cond delay="500"/>
                            </p:stCondLst>
                            <p:childTnLst>
                              <p:par>
                                <p:cTn id="13" presetID="9"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dissolve">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36868"/>
                                        </p:tgtEl>
                                        <p:attrNameLst>
                                          <p:attrName>style.visibility</p:attrName>
                                        </p:attrNameLst>
                                      </p:cBhvr>
                                      <p:to>
                                        <p:strVal val="visible"/>
                                      </p:to>
                                    </p:set>
                                    <p:animEffect transition="in" filter="dissolve">
                                      <p:cBhvr>
                                        <p:cTn id="20" dur="500"/>
                                        <p:tgtEl>
                                          <p:spTgt spid="36868"/>
                                        </p:tgtEl>
                                      </p:cBhvr>
                                    </p:animEffect>
                                  </p:childTnLst>
                                </p:cTn>
                              </p:par>
                            </p:childTnLst>
                          </p:cTn>
                        </p:par>
                        <p:par>
                          <p:cTn id="21" fill="hold">
                            <p:stCondLst>
                              <p:cond delay="500"/>
                            </p:stCondLst>
                            <p:childTnLst>
                              <p:par>
                                <p:cTn id="22" presetID="9" presetClass="entr" presetSubtype="0" fill="hold" nodeType="afterEffect">
                                  <p:stCondLst>
                                    <p:cond delay="0"/>
                                  </p:stCondLst>
                                  <p:childTnLst>
                                    <p:set>
                                      <p:cBhvr>
                                        <p:cTn id="23" dur="1" fill="hold">
                                          <p:stCondLst>
                                            <p:cond delay="0"/>
                                          </p:stCondLst>
                                        </p:cTn>
                                        <p:tgtEl>
                                          <p:spTgt spid="36936"/>
                                        </p:tgtEl>
                                        <p:attrNameLst>
                                          <p:attrName>style.visibility</p:attrName>
                                        </p:attrNameLst>
                                      </p:cBhvr>
                                      <p:to>
                                        <p:strVal val="visible"/>
                                      </p:to>
                                    </p:set>
                                    <p:animEffect transition="in" filter="dissolve">
                                      <p:cBhvr>
                                        <p:cTn id="24" dur="500"/>
                                        <p:tgtEl>
                                          <p:spTgt spid="36936"/>
                                        </p:tgtEl>
                                      </p:cBhvr>
                                    </p:animEffect>
                                  </p:childTnLst>
                                </p:cTn>
                              </p:par>
                            </p:childTnLst>
                          </p:cTn>
                        </p:par>
                        <p:par>
                          <p:cTn id="25" fill="hold">
                            <p:stCondLst>
                              <p:cond delay="1000"/>
                            </p:stCondLst>
                            <p:childTnLst>
                              <p:par>
                                <p:cTn id="26" presetID="9" presetClass="entr" presetSubtype="0" fill="hold" nodeType="afterEffect">
                                  <p:stCondLst>
                                    <p:cond delay="0"/>
                                  </p:stCondLst>
                                  <p:childTnLst>
                                    <p:set>
                                      <p:cBhvr>
                                        <p:cTn id="27" dur="1" fill="hold">
                                          <p:stCondLst>
                                            <p:cond delay="0"/>
                                          </p:stCondLst>
                                        </p:cTn>
                                        <p:tgtEl>
                                          <p:spTgt spid="36872"/>
                                        </p:tgtEl>
                                        <p:attrNameLst>
                                          <p:attrName>style.visibility</p:attrName>
                                        </p:attrNameLst>
                                      </p:cBhvr>
                                      <p:to>
                                        <p:strVal val="visible"/>
                                      </p:to>
                                    </p:set>
                                    <p:animEffect transition="in" filter="dissolve">
                                      <p:cBhvr>
                                        <p:cTn id="28" dur="500"/>
                                        <p:tgtEl>
                                          <p:spTgt spid="36872"/>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nodeType="clickEffect">
                                  <p:stCondLst>
                                    <p:cond delay="0"/>
                                  </p:stCondLst>
                                  <p:childTnLst>
                                    <p:set>
                                      <p:cBhvr>
                                        <p:cTn id="32" dur="1" fill="hold">
                                          <p:stCondLst>
                                            <p:cond delay="0"/>
                                          </p:stCondLst>
                                        </p:cTn>
                                        <p:tgtEl>
                                          <p:spTgt spid="37222"/>
                                        </p:tgtEl>
                                        <p:attrNameLst>
                                          <p:attrName>style.visibility</p:attrName>
                                        </p:attrNameLst>
                                      </p:cBhvr>
                                      <p:to>
                                        <p:strVal val="visible"/>
                                      </p:to>
                                    </p:set>
                                    <p:animEffect transition="in" filter="dissolve">
                                      <p:cBhvr>
                                        <p:cTn id="33" dur="500"/>
                                        <p:tgtEl>
                                          <p:spTgt spid="37222"/>
                                        </p:tgtEl>
                                      </p:cBhvr>
                                    </p:animEffect>
                                  </p:childTnLst>
                                </p:cTn>
                              </p:par>
                            </p:childTnLst>
                          </p:cTn>
                        </p:par>
                        <p:par>
                          <p:cTn id="34" fill="hold">
                            <p:stCondLst>
                              <p:cond delay="500"/>
                            </p:stCondLst>
                            <p:childTnLst>
                              <p:par>
                                <p:cTn id="35" presetID="9" presetClass="entr" presetSubtype="0" fill="hold" nodeType="afterEffect">
                                  <p:stCondLst>
                                    <p:cond delay="0"/>
                                  </p:stCondLst>
                                  <p:childTnLst>
                                    <p:set>
                                      <p:cBhvr>
                                        <p:cTn id="36" dur="1" fill="hold">
                                          <p:stCondLst>
                                            <p:cond delay="0"/>
                                          </p:stCondLst>
                                        </p:cTn>
                                        <p:tgtEl>
                                          <p:spTgt spid="37118"/>
                                        </p:tgtEl>
                                        <p:attrNameLst>
                                          <p:attrName>style.visibility</p:attrName>
                                        </p:attrNameLst>
                                      </p:cBhvr>
                                      <p:to>
                                        <p:strVal val="visible"/>
                                      </p:to>
                                    </p:set>
                                    <p:animEffect transition="in" filter="dissolve">
                                      <p:cBhvr>
                                        <p:cTn id="37" dur="500"/>
                                        <p:tgtEl>
                                          <p:spTgt spid="37118"/>
                                        </p:tgtEl>
                                      </p:cBhvr>
                                    </p:animEffect>
                                  </p:childTnLst>
                                </p:cTn>
                              </p:par>
                            </p:childTnLst>
                          </p:cTn>
                        </p:par>
                        <p:par>
                          <p:cTn id="38" fill="hold">
                            <p:stCondLst>
                              <p:cond delay="1000"/>
                            </p:stCondLst>
                            <p:childTnLst>
                              <p:par>
                                <p:cTn id="39" presetID="9" presetClass="entr" presetSubtype="0" fill="hold" nodeType="afterEffect">
                                  <p:stCondLst>
                                    <p:cond delay="0"/>
                                  </p:stCondLst>
                                  <p:childTnLst>
                                    <p:set>
                                      <p:cBhvr>
                                        <p:cTn id="40" dur="1" fill="hold">
                                          <p:stCondLst>
                                            <p:cond delay="0"/>
                                          </p:stCondLst>
                                        </p:cTn>
                                        <p:tgtEl>
                                          <p:spTgt spid="36998"/>
                                        </p:tgtEl>
                                        <p:attrNameLst>
                                          <p:attrName>style.visibility</p:attrName>
                                        </p:attrNameLst>
                                      </p:cBhvr>
                                      <p:to>
                                        <p:strVal val="visible"/>
                                      </p:to>
                                    </p:set>
                                    <p:animEffect transition="in" filter="dissolve">
                                      <p:cBhvr>
                                        <p:cTn id="41" dur="500"/>
                                        <p:tgtEl>
                                          <p:spTgt spid="36998"/>
                                        </p:tgtEl>
                                      </p:cBhvr>
                                    </p:animEffect>
                                  </p:childTnLst>
                                </p:cTn>
                              </p:par>
                            </p:childTnLst>
                          </p:cTn>
                        </p:par>
                      </p:childTnLst>
                    </p:cTn>
                  </p:par>
                  <p:par>
                    <p:cTn id="42" fill="hold">
                      <p:stCondLst>
                        <p:cond delay="indefinite"/>
                      </p:stCondLst>
                      <p:childTnLst>
                        <p:par>
                          <p:cTn id="43" fill="hold">
                            <p:stCondLst>
                              <p:cond delay="0"/>
                            </p:stCondLst>
                            <p:childTnLst>
                              <p:par>
                                <p:cTn id="44" presetID="17" presetClass="entr" presetSubtype="8" fill="hold" grpId="0" nodeType="clickEffect">
                                  <p:stCondLst>
                                    <p:cond delay="0"/>
                                  </p:stCondLst>
                                  <p:childTnLst>
                                    <p:set>
                                      <p:cBhvr>
                                        <p:cTn id="45" dur="1" fill="hold">
                                          <p:stCondLst>
                                            <p:cond delay="0"/>
                                          </p:stCondLst>
                                        </p:cTn>
                                        <p:tgtEl>
                                          <p:spTgt spid="1223150"/>
                                        </p:tgtEl>
                                        <p:attrNameLst>
                                          <p:attrName>style.visibility</p:attrName>
                                        </p:attrNameLst>
                                      </p:cBhvr>
                                      <p:to>
                                        <p:strVal val="visible"/>
                                      </p:to>
                                    </p:set>
                                    <p:anim calcmode="lin" valueType="num">
                                      <p:cBhvr>
                                        <p:cTn id="46" dur="500" fill="hold"/>
                                        <p:tgtEl>
                                          <p:spTgt spid="1223150"/>
                                        </p:tgtEl>
                                        <p:attrNameLst>
                                          <p:attrName>ppt_x</p:attrName>
                                        </p:attrNameLst>
                                      </p:cBhvr>
                                      <p:tavLst>
                                        <p:tav tm="0">
                                          <p:val>
                                            <p:strVal val="#ppt_x-#ppt_w/2"/>
                                          </p:val>
                                        </p:tav>
                                        <p:tav tm="100000">
                                          <p:val>
                                            <p:strVal val="#ppt_x"/>
                                          </p:val>
                                        </p:tav>
                                      </p:tavLst>
                                    </p:anim>
                                    <p:anim calcmode="lin" valueType="num">
                                      <p:cBhvr>
                                        <p:cTn id="47" dur="500" fill="hold"/>
                                        <p:tgtEl>
                                          <p:spTgt spid="1223150"/>
                                        </p:tgtEl>
                                        <p:attrNameLst>
                                          <p:attrName>ppt_y</p:attrName>
                                        </p:attrNameLst>
                                      </p:cBhvr>
                                      <p:tavLst>
                                        <p:tav tm="0">
                                          <p:val>
                                            <p:strVal val="#ppt_y"/>
                                          </p:val>
                                        </p:tav>
                                        <p:tav tm="100000">
                                          <p:val>
                                            <p:strVal val="#ppt_y"/>
                                          </p:val>
                                        </p:tav>
                                      </p:tavLst>
                                    </p:anim>
                                    <p:anim calcmode="lin" valueType="num">
                                      <p:cBhvr>
                                        <p:cTn id="48" dur="500" fill="hold"/>
                                        <p:tgtEl>
                                          <p:spTgt spid="1223150"/>
                                        </p:tgtEl>
                                        <p:attrNameLst>
                                          <p:attrName>ppt_w</p:attrName>
                                        </p:attrNameLst>
                                      </p:cBhvr>
                                      <p:tavLst>
                                        <p:tav tm="0">
                                          <p:val>
                                            <p:fltVal val="0"/>
                                          </p:val>
                                        </p:tav>
                                        <p:tav tm="100000">
                                          <p:val>
                                            <p:strVal val="#ppt_w"/>
                                          </p:val>
                                        </p:tav>
                                      </p:tavLst>
                                    </p:anim>
                                    <p:anim calcmode="lin" valueType="num">
                                      <p:cBhvr>
                                        <p:cTn id="49" dur="500" fill="hold"/>
                                        <p:tgtEl>
                                          <p:spTgt spid="1223150"/>
                                        </p:tgtEl>
                                        <p:attrNameLst>
                                          <p:attrName>ppt_h</p:attrName>
                                        </p:attrNameLst>
                                      </p:cBhvr>
                                      <p:tavLst>
                                        <p:tav tm="0">
                                          <p:val>
                                            <p:strVal val="#ppt_h"/>
                                          </p:val>
                                        </p:tav>
                                        <p:tav tm="100000">
                                          <p:val>
                                            <p:strVal val="#ppt_h"/>
                                          </p:val>
                                        </p:tav>
                                      </p:tavLst>
                                    </p:anim>
                                  </p:childTnLst>
                                </p:cTn>
                              </p:par>
                            </p:childTnLst>
                          </p:cTn>
                        </p:par>
                        <p:par>
                          <p:cTn id="50" fill="hold">
                            <p:stCondLst>
                              <p:cond delay="500"/>
                            </p:stCondLst>
                            <p:childTnLst>
                              <p:par>
                                <p:cTn id="51" presetID="9" presetClass="entr" presetSubtype="0" fill="hold" nodeType="afterEffect">
                                  <p:stCondLst>
                                    <p:cond delay="0"/>
                                  </p:stCondLst>
                                  <p:childTnLst>
                                    <p:set>
                                      <p:cBhvr>
                                        <p:cTn id="52" dur="1" fill="hold">
                                          <p:stCondLst>
                                            <p:cond delay="0"/>
                                          </p:stCondLst>
                                        </p:cTn>
                                        <p:tgtEl>
                                          <p:spTgt spid="37055"/>
                                        </p:tgtEl>
                                        <p:attrNameLst>
                                          <p:attrName>style.visibility</p:attrName>
                                        </p:attrNameLst>
                                      </p:cBhvr>
                                      <p:to>
                                        <p:strVal val="visible"/>
                                      </p:to>
                                    </p:set>
                                    <p:animEffect transition="in" filter="dissolve">
                                      <p:cBhvr>
                                        <p:cTn id="53" dur="500"/>
                                        <p:tgtEl>
                                          <p:spTgt spid="370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315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26"/>
          <p:cNvGrpSpPr>
            <a:grpSpLocks/>
          </p:cNvGrpSpPr>
          <p:nvPr/>
        </p:nvGrpSpPr>
        <p:grpSpPr bwMode="auto">
          <a:xfrm>
            <a:off x="2354263" y="2002569"/>
            <a:ext cx="1816100" cy="1954212"/>
            <a:chOff x="4442" y="1025"/>
            <a:chExt cx="1144" cy="1231"/>
          </a:xfrm>
        </p:grpSpPr>
        <p:sp>
          <p:nvSpPr>
            <p:cNvPr id="1660931" name="Rectangle 1027"/>
            <p:cNvSpPr>
              <a:spLocks noChangeArrowheads="1"/>
            </p:cNvSpPr>
            <p:nvPr/>
          </p:nvSpPr>
          <p:spPr bwMode="invGray">
            <a:xfrm>
              <a:off x="4442" y="1073"/>
              <a:ext cx="1144" cy="1183"/>
            </a:xfrm>
            <a:prstGeom prst="rect">
              <a:avLst/>
            </a:prstGeom>
            <a:solidFill>
              <a:schemeClr val="bg1"/>
            </a:solidFill>
            <a:ln w="19050">
              <a:solidFill>
                <a:schemeClr val="bg1"/>
              </a:solidFill>
              <a:miter lim="800000"/>
              <a:headEnd/>
              <a:tailEnd/>
            </a:ln>
            <a:effectLst/>
          </p:spPr>
          <p:txBody>
            <a:bodyPr wrap="none" anchor="ctr">
              <a:prstTxWarp prst="textNoShape">
                <a:avLst/>
              </a:prstTxWarp>
            </a:bodyPr>
            <a:lstStyle/>
            <a:p>
              <a:endParaRPr lang="en-US">
                <a:latin typeface="Arial"/>
                <a:cs typeface="Arial"/>
              </a:endParaRPr>
            </a:p>
          </p:txBody>
        </p:sp>
        <p:grpSp>
          <p:nvGrpSpPr>
            <p:cNvPr id="3" name="Group 1028"/>
            <p:cNvGrpSpPr>
              <a:grpSpLocks/>
            </p:cNvGrpSpPr>
            <p:nvPr/>
          </p:nvGrpSpPr>
          <p:grpSpPr bwMode="auto">
            <a:xfrm>
              <a:off x="4845" y="1025"/>
              <a:ext cx="536" cy="958"/>
              <a:chOff x="4758" y="1221"/>
              <a:chExt cx="536" cy="958"/>
            </a:xfrm>
          </p:grpSpPr>
          <p:grpSp>
            <p:nvGrpSpPr>
              <p:cNvPr id="4" name="Group 1029"/>
              <p:cNvGrpSpPr>
                <a:grpSpLocks/>
              </p:cNvGrpSpPr>
              <p:nvPr/>
            </p:nvGrpSpPr>
            <p:grpSpPr bwMode="auto">
              <a:xfrm>
                <a:off x="4758" y="1647"/>
                <a:ext cx="536" cy="384"/>
                <a:chOff x="540" y="1270"/>
                <a:chExt cx="536" cy="384"/>
              </a:xfrm>
            </p:grpSpPr>
            <p:grpSp>
              <p:nvGrpSpPr>
                <p:cNvPr id="5" name="Group 1030"/>
                <p:cNvGrpSpPr>
                  <a:grpSpLocks/>
                </p:cNvGrpSpPr>
                <p:nvPr/>
              </p:nvGrpSpPr>
              <p:grpSpPr bwMode="auto">
                <a:xfrm>
                  <a:off x="540" y="1270"/>
                  <a:ext cx="536" cy="384"/>
                  <a:chOff x="540" y="2248"/>
                  <a:chExt cx="536" cy="384"/>
                </a:xfrm>
              </p:grpSpPr>
              <p:sp>
                <p:nvSpPr>
                  <p:cNvPr id="1660935" name="Freeform 1031"/>
                  <p:cNvSpPr>
                    <a:spLocks/>
                  </p:cNvSpPr>
                  <p:nvPr/>
                </p:nvSpPr>
                <p:spPr bwMode="invGray">
                  <a:xfrm>
                    <a:off x="932" y="2416"/>
                    <a:ext cx="144" cy="40"/>
                  </a:xfrm>
                  <a:custGeom>
                    <a:avLst/>
                    <a:gdLst/>
                    <a:ahLst/>
                    <a:cxnLst>
                      <a:cxn ang="0">
                        <a:pos x="144" y="16"/>
                      </a:cxn>
                      <a:cxn ang="0">
                        <a:pos x="144" y="24"/>
                      </a:cxn>
                      <a:cxn ang="0">
                        <a:pos x="128" y="32"/>
                      </a:cxn>
                      <a:cxn ang="0">
                        <a:pos x="104" y="32"/>
                      </a:cxn>
                      <a:cxn ang="0">
                        <a:pos x="72" y="40"/>
                      </a:cxn>
                      <a:cxn ang="0">
                        <a:pos x="72" y="40"/>
                      </a:cxn>
                      <a:cxn ang="0">
                        <a:pos x="40" y="32"/>
                      </a:cxn>
                      <a:cxn ang="0">
                        <a:pos x="16" y="32"/>
                      </a:cxn>
                      <a:cxn ang="0">
                        <a:pos x="0" y="24"/>
                      </a:cxn>
                      <a:cxn ang="0">
                        <a:pos x="0" y="16"/>
                      </a:cxn>
                      <a:cxn ang="0">
                        <a:pos x="0" y="16"/>
                      </a:cxn>
                      <a:cxn ang="0">
                        <a:pos x="0" y="8"/>
                      </a:cxn>
                      <a:cxn ang="0">
                        <a:pos x="16" y="0"/>
                      </a:cxn>
                      <a:cxn ang="0">
                        <a:pos x="40" y="0"/>
                      </a:cxn>
                      <a:cxn ang="0">
                        <a:pos x="72" y="0"/>
                      </a:cxn>
                      <a:cxn ang="0">
                        <a:pos x="72" y="0"/>
                      </a:cxn>
                      <a:cxn ang="0">
                        <a:pos x="104" y="0"/>
                      </a:cxn>
                      <a:cxn ang="0">
                        <a:pos x="128" y="0"/>
                      </a:cxn>
                      <a:cxn ang="0">
                        <a:pos x="144" y="8"/>
                      </a:cxn>
                      <a:cxn ang="0">
                        <a:pos x="144" y="16"/>
                      </a:cxn>
                    </a:cxnLst>
                    <a:rect l="0" t="0" r="r" b="b"/>
                    <a:pathLst>
                      <a:path w="144" h="40">
                        <a:moveTo>
                          <a:pt x="144" y="16"/>
                        </a:moveTo>
                        <a:lnTo>
                          <a:pt x="144" y="24"/>
                        </a:lnTo>
                        <a:lnTo>
                          <a:pt x="128" y="32"/>
                        </a:lnTo>
                        <a:lnTo>
                          <a:pt x="104" y="32"/>
                        </a:lnTo>
                        <a:lnTo>
                          <a:pt x="72" y="40"/>
                        </a:lnTo>
                        <a:lnTo>
                          <a:pt x="72" y="40"/>
                        </a:lnTo>
                        <a:lnTo>
                          <a:pt x="40" y="32"/>
                        </a:lnTo>
                        <a:lnTo>
                          <a:pt x="16" y="32"/>
                        </a:lnTo>
                        <a:lnTo>
                          <a:pt x="0" y="24"/>
                        </a:lnTo>
                        <a:lnTo>
                          <a:pt x="0" y="16"/>
                        </a:lnTo>
                        <a:lnTo>
                          <a:pt x="0" y="16"/>
                        </a:lnTo>
                        <a:lnTo>
                          <a:pt x="0" y="8"/>
                        </a:lnTo>
                        <a:lnTo>
                          <a:pt x="16" y="0"/>
                        </a:lnTo>
                        <a:lnTo>
                          <a:pt x="40" y="0"/>
                        </a:lnTo>
                        <a:lnTo>
                          <a:pt x="72" y="0"/>
                        </a:lnTo>
                        <a:lnTo>
                          <a:pt x="72" y="0"/>
                        </a:lnTo>
                        <a:lnTo>
                          <a:pt x="104" y="0"/>
                        </a:lnTo>
                        <a:lnTo>
                          <a:pt x="128" y="0"/>
                        </a:lnTo>
                        <a:lnTo>
                          <a:pt x="144" y="8"/>
                        </a:lnTo>
                        <a:lnTo>
                          <a:pt x="14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36" name="Freeform 1032"/>
                  <p:cNvSpPr>
                    <a:spLocks/>
                  </p:cNvSpPr>
                  <p:nvPr/>
                </p:nvSpPr>
                <p:spPr bwMode="invGray">
                  <a:xfrm>
                    <a:off x="892" y="2496"/>
                    <a:ext cx="112" cy="80"/>
                  </a:xfrm>
                  <a:custGeom>
                    <a:avLst/>
                    <a:gdLst/>
                    <a:ahLst/>
                    <a:cxnLst>
                      <a:cxn ang="0">
                        <a:pos x="112" y="80"/>
                      </a:cxn>
                      <a:cxn ang="0">
                        <a:pos x="80" y="80"/>
                      </a:cxn>
                      <a:cxn ang="0">
                        <a:pos x="40" y="56"/>
                      </a:cxn>
                      <a:cxn ang="0">
                        <a:pos x="40" y="56"/>
                      </a:cxn>
                      <a:cxn ang="0">
                        <a:pos x="16" y="40"/>
                      </a:cxn>
                      <a:cxn ang="0">
                        <a:pos x="8" y="24"/>
                      </a:cxn>
                      <a:cxn ang="0">
                        <a:pos x="0" y="8"/>
                      </a:cxn>
                      <a:cxn ang="0">
                        <a:pos x="8" y="0"/>
                      </a:cxn>
                      <a:cxn ang="0">
                        <a:pos x="8" y="0"/>
                      </a:cxn>
                      <a:cxn ang="0">
                        <a:pos x="32" y="0"/>
                      </a:cxn>
                      <a:cxn ang="0">
                        <a:pos x="72" y="24"/>
                      </a:cxn>
                      <a:cxn ang="0">
                        <a:pos x="72" y="24"/>
                      </a:cxn>
                      <a:cxn ang="0">
                        <a:pos x="96" y="40"/>
                      </a:cxn>
                      <a:cxn ang="0">
                        <a:pos x="104" y="56"/>
                      </a:cxn>
                      <a:cxn ang="0">
                        <a:pos x="112" y="72"/>
                      </a:cxn>
                      <a:cxn ang="0">
                        <a:pos x="112" y="80"/>
                      </a:cxn>
                    </a:cxnLst>
                    <a:rect l="0" t="0" r="r" b="b"/>
                    <a:pathLst>
                      <a:path w="112" h="80">
                        <a:moveTo>
                          <a:pt x="112" y="80"/>
                        </a:moveTo>
                        <a:lnTo>
                          <a:pt x="80" y="80"/>
                        </a:lnTo>
                        <a:lnTo>
                          <a:pt x="40" y="56"/>
                        </a:lnTo>
                        <a:lnTo>
                          <a:pt x="40" y="56"/>
                        </a:lnTo>
                        <a:lnTo>
                          <a:pt x="16" y="40"/>
                        </a:lnTo>
                        <a:lnTo>
                          <a:pt x="8" y="24"/>
                        </a:lnTo>
                        <a:lnTo>
                          <a:pt x="0" y="8"/>
                        </a:lnTo>
                        <a:lnTo>
                          <a:pt x="8" y="0"/>
                        </a:lnTo>
                        <a:lnTo>
                          <a:pt x="8" y="0"/>
                        </a:lnTo>
                        <a:lnTo>
                          <a:pt x="32" y="0"/>
                        </a:lnTo>
                        <a:lnTo>
                          <a:pt x="72" y="24"/>
                        </a:lnTo>
                        <a:lnTo>
                          <a:pt x="72" y="24"/>
                        </a:lnTo>
                        <a:lnTo>
                          <a:pt x="96" y="40"/>
                        </a:lnTo>
                        <a:lnTo>
                          <a:pt x="104" y="56"/>
                        </a:lnTo>
                        <a:lnTo>
                          <a:pt x="112" y="72"/>
                        </a:lnTo>
                        <a:lnTo>
                          <a:pt x="112"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37" name="Freeform 1033"/>
                  <p:cNvSpPr>
                    <a:spLocks/>
                  </p:cNvSpPr>
                  <p:nvPr/>
                </p:nvSpPr>
                <p:spPr bwMode="invGray">
                  <a:xfrm>
                    <a:off x="780" y="2248"/>
                    <a:ext cx="48" cy="104"/>
                  </a:xfrm>
                  <a:custGeom>
                    <a:avLst/>
                    <a:gdLst/>
                    <a:ahLst/>
                    <a:cxnLst>
                      <a:cxn ang="0">
                        <a:pos x="24" y="104"/>
                      </a:cxn>
                      <a:cxn ang="0">
                        <a:pos x="8" y="88"/>
                      </a:cxn>
                      <a:cxn ang="0">
                        <a:pos x="0" y="56"/>
                      </a:cxn>
                      <a:cxn ang="0">
                        <a:pos x="0" y="56"/>
                      </a:cxn>
                      <a:cxn ang="0">
                        <a:pos x="8" y="16"/>
                      </a:cxn>
                      <a:cxn ang="0">
                        <a:pos x="24" y="0"/>
                      </a:cxn>
                      <a:cxn ang="0">
                        <a:pos x="24" y="0"/>
                      </a:cxn>
                      <a:cxn ang="0">
                        <a:pos x="40" y="16"/>
                      </a:cxn>
                      <a:cxn ang="0">
                        <a:pos x="48" y="56"/>
                      </a:cxn>
                      <a:cxn ang="0">
                        <a:pos x="48" y="56"/>
                      </a:cxn>
                      <a:cxn ang="0">
                        <a:pos x="40" y="88"/>
                      </a:cxn>
                      <a:cxn ang="0">
                        <a:pos x="24" y="104"/>
                      </a:cxn>
                    </a:cxnLst>
                    <a:rect l="0" t="0" r="r" b="b"/>
                    <a:pathLst>
                      <a:path w="48" h="104">
                        <a:moveTo>
                          <a:pt x="24" y="104"/>
                        </a:moveTo>
                        <a:lnTo>
                          <a:pt x="8" y="88"/>
                        </a:lnTo>
                        <a:lnTo>
                          <a:pt x="0" y="56"/>
                        </a:lnTo>
                        <a:lnTo>
                          <a:pt x="0" y="56"/>
                        </a:lnTo>
                        <a:lnTo>
                          <a:pt x="8" y="16"/>
                        </a:lnTo>
                        <a:lnTo>
                          <a:pt x="24" y="0"/>
                        </a:lnTo>
                        <a:lnTo>
                          <a:pt x="24" y="0"/>
                        </a:lnTo>
                        <a:lnTo>
                          <a:pt x="40" y="16"/>
                        </a:lnTo>
                        <a:lnTo>
                          <a:pt x="48" y="56"/>
                        </a:lnTo>
                        <a:lnTo>
                          <a:pt x="48" y="56"/>
                        </a:lnTo>
                        <a:lnTo>
                          <a:pt x="40" y="88"/>
                        </a:lnTo>
                        <a:lnTo>
                          <a:pt x="24" y="10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38" name="Freeform 1034"/>
                  <p:cNvSpPr>
                    <a:spLocks/>
                  </p:cNvSpPr>
                  <p:nvPr/>
                </p:nvSpPr>
                <p:spPr bwMode="invGray">
                  <a:xfrm>
                    <a:off x="540" y="2416"/>
                    <a:ext cx="152" cy="40"/>
                  </a:xfrm>
                  <a:custGeom>
                    <a:avLst/>
                    <a:gdLst/>
                    <a:ahLst/>
                    <a:cxnLst>
                      <a:cxn ang="0">
                        <a:pos x="152" y="24"/>
                      </a:cxn>
                      <a:cxn ang="0">
                        <a:pos x="144" y="32"/>
                      </a:cxn>
                      <a:cxn ang="0">
                        <a:pos x="128" y="32"/>
                      </a:cxn>
                      <a:cxn ang="0">
                        <a:pos x="104" y="40"/>
                      </a:cxn>
                      <a:cxn ang="0">
                        <a:pos x="80" y="40"/>
                      </a:cxn>
                      <a:cxn ang="0">
                        <a:pos x="80" y="40"/>
                      </a:cxn>
                      <a:cxn ang="0">
                        <a:pos x="48" y="40"/>
                      </a:cxn>
                      <a:cxn ang="0">
                        <a:pos x="24" y="32"/>
                      </a:cxn>
                      <a:cxn ang="0">
                        <a:pos x="8" y="32"/>
                      </a:cxn>
                      <a:cxn ang="0">
                        <a:pos x="0" y="24"/>
                      </a:cxn>
                      <a:cxn ang="0">
                        <a:pos x="0" y="24"/>
                      </a:cxn>
                      <a:cxn ang="0">
                        <a:pos x="8" y="16"/>
                      </a:cxn>
                      <a:cxn ang="0">
                        <a:pos x="24" y="8"/>
                      </a:cxn>
                      <a:cxn ang="0">
                        <a:pos x="48" y="0"/>
                      </a:cxn>
                      <a:cxn ang="0">
                        <a:pos x="80" y="0"/>
                      </a:cxn>
                      <a:cxn ang="0">
                        <a:pos x="80" y="0"/>
                      </a:cxn>
                      <a:cxn ang="0">
                        <a:pos x="104" y="0"/>
                      </a:cxn>
                      <a:cxn ang="0">
                        <a:pos x="128" y="8"/>
                      </a:cxn>
                      <a:cxn ang="0">
                        <a:pos x="144" y="16"/>
                      </a:cxn>
                      <a:cxn ang="0">
                        <a:pos x="152" y="24"/>
                      </a:cxn>
                    </a:cxnLst>
                    <a:rect l="0" t="0" r="r" b="b"/>
                    <a:pathLst>
                      <a:path w="152" h="40">
                        <a:moveTo>
                          <a:pt x="152" y="24"/>
                        </a:moveTo>
                        <a:lnTo>
                          <a:pt x="144" y="32"/>
                        </a:lnTo>
                        <a:lnTo>
                          <a:pt x="128" y="32"/>
                        </a:lnTo>
                        <a:lnTo>
                          <a:pt x="104" y="40"/>
                        </a:lnTo>
                        <a:lnTo>
                          <a:pt x="80" y="40"/>
                        </a:lnTo>
                        <a:lnTo>
                          <a:pt x="80" y="40"/>
                        </a:lnTo>
                        <a:lnTo>
                          <a:pt x="48" y="40"/>
                        </a:lnTo>
                        <a:lnTo>
                          <a:pt x="24" y="32"/>
                        </a:lnTo>
                        <a:lnTo>
                          <a:pt x="8" y="32"/>
                        </a:lnTo>
                        <a:lnTo>
                          <a:pt x="0" y="24"/>
                        </a:lnTo>
                        <a:lnTo>
                          <a:pt x="0" y="24"/>
                        </a:lnTo>
                        <a:lnTo>
                          <a:pt x="8" y="16"/>
                        </a:lnTo>
                        <a:lnTo>
                          <a:pt x="24" y="8"/>
                        </a:lnTo>
                        <a:lnTo>
                          <a:pt x="48" y="0"/>
                        </a:lnTo>
                        <a:lnTo>
                          <a:pt x="80" y="0"/>
                        </a:lnTo>
                        <a:lnTo>
                          <a:pt x="80" y="0"/>
                        </a:lnTo>
                        <a:lnTo>
                          <a:pt x="104" y="0"/>
                        </a:lnTo>
                        <a:lnTo>
                          <a:pt x="128" y="8"/>
                        </a:lnTo>
                        <a:lnTo>
                          <a:pt x="144" y="16"/>
                        </a:lnTo>
                        <a:lnTo>
                          <a:pt x="152" y="2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39" name="Freeform 1035"/>
                  <p:cNvSpPr>
                    <a:spLocks/>
                  </p:cNvSpPr>
                  <p:nvPr/>
                </p:nvSpPr>
                <p:spPr bwMode="invGray">
                  <a:xfrm>
                    <a:off x="780" y="2520"/>
                    <a:ext cx="48" cy="112"/>
                  </a:xfrm>
                  <a:custGeom>
                    <a:avLst/>
                    <a:gdLst/>
                    <a:ahLst/>
                    <a:cxnLst>
                      <a:cxn ang="0">
                        <a:pos x="24" y="112"/>
                      </a:cxn>
                      <a:cxn ang="0">
                        <a:pos x="8" y="96"/>
                      </a:cxn>
                      <a:cxn ang="0">
                        <a:pos x="0" y="56"/>
                      </a:cxn>
                      <a:cxn ang="0">
                        <a:pos x="0" y="56"/>
                      </a:cxn>
                      <a:cxn ang="0">
                        <a:pos x="8" y="16"/>
                      </a:cxn>
                      <a:cxn ang="0">
                        <a:pos x="24" y="0"/>
                      </a:cxn>
                      <a:cxn ang="0">
                        <a:pos x="24" y="0"/>
                      </a:cxn>
                      <a:cxn ang="0">
                        <a:pos x="40" y="16"/>
                      </a:cxn>
                      <a:cxn ang="0">
                        <a:pos x="48" y="56"/>
                      </a:cxn>
                      <a:cxn ang="0">
                        <a:pos x="48" y="56"/>
                      </a:cxn>
                      <a:cxn ang="0">
                        <a:pos x="40" y="96"/>
                      </a:cxn>
                      <a:cxn ang="0">
                        <a:pos x="24" y="112"/>
                      </a:cxn>
                    </a:cxnLst>
                    <a:rect l="0" t="0" r="r" b="b"/>
                    <a:pathLst>
                      <a:path w="48" h="112">
                        <a:moveTo>
                          <a:pt x="24" y="112"/>
                        </a:moveTo>
                        <a:lnTo>
                          <a:pt x="8" y="96"/>
                        </a:lnTo>
                        <a:lnTo>
                          <a:pt x="0" y="56"/>
                        </a:lnTo>
                        <a:lnTo>
                          <a:pt x="0" y="56"/>
                        </a:lnTo>
                        <a:lnTo>
                          <a:pt x="8" y="16"/>
                        </a:lnTo>
                        <a:lnTo>
                          <a:pt x="24" y="0"/>
                        </a:lnTo>
                        <a:lnTo>
                          <a:pt x="24" y="0"/>
                        </a:lnTo>
                        <a:lnTo>
                          <a:pt x="40" y="16"/>
                        </a:lnTo>
                        <a:lnTo>
                          <a:pt x="48" y="56"/>
                        </a:lnTo>
                        <a:lnTo>
                          <a:pt x="48" y="56"/>
                        </a:lnTo>
                        <a:lnTo>
                          <a:pt x="40" y="96"/>
                        </a:lnTo>
                        <a:lnTo>
                          <a:pt x="24" y="11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40" name="Freeform 1036"/>
                  <p:cNvSpPr>
                    <a:spLocks/>
                  </p:cNvSpPr>
                  <p:nvPr/>
                </p:nvSpPr>
                <p:spPr bwMode="invGray">
                  <a:xfrm>
                    <a:off x="612" y="2304"/>
                    <a:ext cx="112" cy="80"/>
                  </a:xfrm>
                  <a:custGeom>
                    <a:avLst/>
                    <a:gdLst/>
                    <a:ahLst/>
                    <a:cxnLst>
                      <a:cxn ang="0">
                        <a:pos x="112" y="80"/>
                      </a:cxn>
                      <a:cxn ang="0">
                        <a:pos x="80" y="80"/>
                      </a:cxn>
                      <a:cxn ang="0">
                        <a:pos x="40" y="56"/>
                      </a:cxn>
                      <a:cxn ang="0">
                        <a:pos x="40" y="56"/>
                      </a:cxn>
                      <a:cxn ang="0">
                        <a:pos x="16" y="40"/>
                      </a:cxn>
                      <a:cxn ang="0">
                        <a:pos x="8" y="24"/>
                      </a:cxn>
                      <a:cxn ang="0">
                        <a:pos x="0" y="8"/>
                      </a:cxn>
                      <a:cxn ang="0">
                        <a:pos x="0" y="0"/>
                      </a:cxn>
                      <a:cxn ang="0">
                        <a:pos x="0" y="0"/>
                      </a:cxn>
                      <a:cxn ang="0">
                        <a:pos x="32" y="8"/>
                      </a:cxn>
                      <a:cxn ang="0">
                        <a:pos x="72" y="24"/>
                      </a:cxn>
                      <a:cxn ang="0">
                        <a:pos x="72" y="24"/>
                      </a:cxn>
                      <a:cxn ang="0">
                        <a:pos x="96" y="40"/>
                      </a:cxn>
                      <a:cxn ang="0">
                        <a:pos x="104" y="56"/>
                      </a:cxn>
                      <a:cxn ang="0">
                        <a:pos x="112" y="72"/>
                      </a:cxn>
                      <a:cxn ang="0">
                        <a:pos x="112" y="80"/>
                      </a:cxn>
                    </a:cxnLst>
                    <a:rect l="0" t="0" r="r" b="b"/>
                    <a:pathLst>
                      <a:path w="112" h="80">
                        <a:moveTo>
                          <a:pt x="112" y="80"/>
                        </a:moveTo>
                        <a:lnTo>
                          <a:pt x="80" y="80"/>
                        </a:lnTo>
                        <a:lnTo>
                          <a:pt x="40" y="56"/>
                        </a:lnTo>
                        <a:lnTo>
                          <a:pt x="40" y="56"/>
                        </a:lnTo>
                        <a:lnTo>
                          <a:pt x="16" y="40"/>
                        </a:lnTo>
                        <a:lnTo>
                          <a:pt x="8" y="24"/>
                        </a:lnTo>
                        <a:lnTo>
                          <a:pt x="0" y="8"/>
                        </a:lnTo>
                        <a:lnTo>
                          <a:pt x="0" y="0"/>
                        </a:lnTo>
                        <a:lnTo>
                          <a:pt x="0" y="0"/>
                        </a:lnTo>
                        <a:lnTo>
                          <a:pt x="32" y="8"/>
                        </a:lnTo>
                        <a:lnTo>
                          <a:pt x="72" y="24"/>
                        </a:lnTo>
                        <a:lnTo>
                          <a:pt x="72" y="24"/>
                        </a:lnTo>
                        <a:lnTo>
                          <a:pt x="96" y="40"/>
                        </a:lnTo>
                        <a:lnTo>
                          <a:pt x="104" y="56"/>
                        </a:lnTo>
                        <a:lnTo>
                          <a:pt x="112" y="72"/>
                        </a:lnTo>
                        <a:lnTo>
                          <a:pt x="112"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41" name="Freeform 1037"/>
                  <p:cNvSpPr>
                    <a:spLocks/>
                  </p:cNvSpPr>
                  <p:nvPr/>
                </p:nvSpPr>
                <p:spPr bwMode="invGray">
                  <a:xfrm>
                    <a:off x="876" y="2296"/>
                    <a:ext cx="112" cy="80"/>
                  </a:xfrm>
                  <a:custGeom>
                    <a:avLst/>
                    <a:gdLst/>
                    <a:ahLst/>
                    <a:cxnLst>
                      <a:cxn ang="0">
                        <a:pos x="8" y="80"/>
                      </a:cxn>
                      <a:cxn ang="0">
                        <a:pos x="0" y="72"/>
                      </a:cxn>
                      <a:cxn ang="0">
                        <a:pos x="8" y="56"/>
                      </a:cxn>
                      <a:cxn ang="0">
                        <a:pos x="24" y="40"/>
                      </a:cxn>
                      <a:cxn ang="0">
                        <a:pos x="40" y="24"/>
                      </a:cxn>
                      <a:cxn ang="0">
                        <a:pos x="40" y="24"/>
                      </a:cxn>
                      <a:cxn ang="0">
                        <a:pos x="80" y="8"/>
                      </a:cxn>
                      <a:cxn ang="0">
                        <a:pos x="112" y="0"/>
                      </a:cxn>
                      <a:cxn ang="0">
                        <a:pos x="112" y="0"/>
                      </a:cxn>
                      <a:cxn ang="0">
                        <a:pos x="112" y="8"/>
                      </a:cxn>
                      <a:cxn ang="0">
                        <a:pos x="112" y="24"/>
                      </a:cxn>
                      <a:cxn ang="0">
                        <a:pos x="96" y="40"/>
                      </a:cxn>
                      <a:cxn ang="0">
                        <a:pos x="80" y="56"/>
                      </a:cxn>
                      <a:cxn ang="0">
                        <a:pos x="80" y="56"/>
                      </a:cxn>
                      <a:cxn ang="0">
                        <a:pos x="32" y="80"/>
                      </a:cxn>
                      <a:cxn ang="0">
                        <a:pos x="8" y="80"/>
                      </a:cxn>
                    </a:cxnLst>
                    <a:rect l="0" t="0" r="r" b="b"/>
                    <a:pathLst>
                      <a:path w="112" h="80">
                        <a:moveTo>
                          <a:pt x="8" y="80"/>
                        </a:moveTo>
                        <a:lnTo>
                          <a:pt x="0" y="72"/>
                        </a:lnTo>
                        <a:lnTo>
                          <a:pt x="8" y="56"/>
                        </a:lnTo>
                        <a:lnTo>
                          <a:pt x="24" y="40"/>
                        </a:lnTo>
                        <a:lnTo>
                          <a:pt x="40" y="24"/>
                        </a:lnTo>
                        <a:lnTo>
                          <a:pt x="40" y="24"/>
                        </a:lnTo>
                        <a:lnTo>
                          <a:pt x="80" y="8"/>
                        </a:lnTo>
                        <a:lnTo>
                          <a:pt x="112" y="0"/>
                        </a:lnTo>
                        <a:lnTo>
                          <a:pt x="112" y="0"/>
                        </a:lnTo>
                        <a:lnTo>
                          <a:pt x="112" y="8"/>
                        </a:lnTo>
                        <a:lnTo>
                          <a:pt x="112" y="24"/>
                        </a:lnTo>
                        <a:lnTo>
                          <a:pt x="96" y="40"/>
                        </a:lnTo>
                        <a:lnTo>
                          <a:pt x="80" y="56"/>
                        </a:lnTo>
                        <a:lnTo>
                          <a:pt x="80" y="56"/>
                        </a:lnTo>
                        <a:lnTo>
                          <a:pt x="32" y="80"/>
                        </a:lnTo>
                        <a:lnTo>
                          <a:pt x="8"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42" name="Freeform 1038"/>
                  <p:cNvSpPr>
                    <a:spLocks/>
                  </p:cNvSpPr>
                  <p:nvPr/>
                </p:nvSpPr>
                <p:spPr bwMode="invGray">
                  <a:xfrm>
                    <a:off x="916" y="2352"/>
                    <a:ext cx="136" cy="56"/>
                  </a:xfrm>
                  <a:custGeom>
                    <a:avLst/>
                    <a:gdLst/>
                    <a:ahLst/>
                    <a:cxnLst>
                      <a:cxn ang="0">
                        <a:pos x="0" y="48"/>
                      </a:cxn>
                      <a:cxn ang="0">
                        <a:pos x="0" y="40"/>
                      </a:cxn>
                      <a:cxn ang="0">
                        <a:pos x="16" y="32"/>
                      </a:cxn>
                      <a:cxn ang="0">
                        <a:pos x="32" y="16"/>
                      </a:cxn>
                      <a:cxn ang="0">
                        <a:pos x="56" y="8"/>
                      </a:cxn>
                      <a:cxn ang="0">
                        <a:pos x="56" y="8"/>
                      </a:cxn>
                      <a:cxn ang="0">
                        <a:pos x="88" y="0"/>
                      </a:cxn>
                      <a:cxn ang="0">
                        <a:pos x="112" y="0"/>
                      </a:cxn>
                      <a:cxn ang="0">
                        <a:pos x="128" y="0"/>
                      </a:cxn>
                      <a:cxn ang="0">
                        <a:pos x="136" y="8"/>
                      </a:cxn>
                      <a:cxn ang="0">
                        <a:pos x="136" y="8"/>
                      </a:cxn>
                      <a:cxn ang="0">
                        <a:pos x="136" y="16"/>
                      </a:cxn>
                      <a:cxn ang="0">
                        <a:pos x="128" y="24"/>
                      </a:cxn>
                      <a:cxn ang="0">
                        <a:pos x="104" y="32"/>
                      </a:cxn>
                      <a:cxn ang="0">
                        <a:pos x="80" y="48"/>
                      </a:cxn>
                      <a:cxn ang="0">
                        <a:pos x="80" y="48"/>
                      </a:cxn>
                      <a:cxn ang="0">
                        <a:pos x="48" y="48"/>
                      </a:cxn>
                      <a:cxn ang="0">
                        <a:pos x="24" y="56"/>
                      </a:cxn>
                      <a:cxn ang="0">
                        <a:pos x="8" y="56"/>
                      </a:cxn>
                      <a:cxn ang="0">
                        <a:pos x="0" y="48"/>
                      </a:cxn>
                    </a:cxnLst>
                    <a:rect l="0" t="0" r="r" b="b"/>
                    <a:pathLst>
                      <a:path w="136" h="56">
                        <a:moveTo>
                          <a:pt x="0" y="48"/>
                        </a:moveTo>
                        <a:lnTo>
                          <a:pt x="0" y="40"/>
                        </a:lnTo>
                        <a:lnTo>
                          <a:pt x="16" y="32"/>
                        </a:lnTo>
                        <a:lnTo>
                          <a:pt x="32" y="16"/>
                        </a:lnTo>
                        <a:lnTo>
                          <a:pt x="56" y="8"/>
                        </a:lnTo>
                        <a:lnTo>
                          <a:pt x="56" y="8"/>
                        </a:lnTo>
                        <a:lnTo>
                          <a:pt x="88" y="0"/>
                        </a:lnTo>
                        <a:lnTo>
                          <a:pt x="112" y="0"/>
                        </a:lnTo>
                        <a:lnTo>
                          <a:pt x="128" y="0"/>
                        </a:lnTo>
                        <a:lnTo>
                          <a:pt x="136" y="8"/>
                        </a:lnTo>
                        <a:lnTo>
                          <a:pt x="136" y="8"/>
                        </a:lnTo>
                        <a:lnTo>
                          <a:pt x="136" y="16"/>
                        </a:lnTo>
                        <a:lnTo>
                          <a:pt x="128" y="24"/>
                        </a:lnTo>
                        <a:lnTo>
                          <a:pt x="104" y="32"/>
                        </a:lnTo>
                        <a:lnTo>
                          <a:pt x="80" y="48"/>
                        </a:lnTo>
                        <a:lnTo>
                          <a:pt x="80" y="48"/>
                        </a:lnTo>
                        <a:lnTo>
                          <a:pt x="48" y="48"/>
                        </a:lnTo>
                        <a:lnTo>
                          <a:pt x="24" y="56"/>
                        </a:lnTo>
                        <a:lnTo>
                          <a:pt x="8" y="56"/>
                        </a:lnTo>
                        <a:lnTo>
                          <a:pt x="0"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43" name="Freeform 1039"/>
                  <p:cNvSpPr>
                    <a:spLocks/>
                  </p:cNvSpPr>
                  <p:nvPr/>
                </p:nvSpPr>
                <p:spPr bwMode="invGray">
                  <a:xfrm>
                    <a:off x="564" y="2472"/>
                    <a:ext cx="136" cy="56"/>
                  </a:xfrm>
                  <a:custGeom>
                    <a:avLst/>
                    <a:gdLst/>
                    <a:ahLst/>
                    <a:cxnLst>
                      <a:cxn ang="0">
                        <a:pos x="0" y="48"/>
                      </a:cxn>
                      <a:cxn ang="0">
                        <a:pos x="0" y="40"/>
                      </a:cxn>
                      <a:cxn ang="0">
                        <a:pos x="8" y="32"/>
                      </a:cxn>
                      <a:cxn ang="0">
                        <a:pos x="32" y="16"/>
                      </a:cxn>
                      <a:cxn ang="0">
                        <a:pos x="56" y="8"/>
                      </a:cxn>
                      <a:cxn ang="0">
                        <a:pos x="56" y="8"/>
                      </a:cxn>
                      <a:cxn ang="0">
                        <a:pos x="88" y="0"/>
                      </a:cxn>
                      <a:cxn ang="0">
                        <a:pos x="112" y="0"/>
                      </a:cxn>
                      <a:cxn ang="0">
                        <a:pos x="128" y="0"/>
                      </a:cxn>
                      <a:cxn ang="0">
                        <a:pos x="136" y="8"/>
                      </a:cxn>
                      <a:cxn ang="0">
                        <a:pos x="136" y="8"/>
                      </a:cxn>
                      <a:cxn ang="0">
                        <a:pos x="136" y="16"/>
                      </a:cxn>
                      <a:cxn ang="0">
                        <a:pos x="120" y="24"/>
                      </a:cxn>
                      <a:cxn ang="0">
                        <a:pos x="104" y="32"/>
                      </a:cxn>
                      <a:cxn ang="0">
                        <a:pos x="80" y="48"/>
                      </a:cxn>
                      <a:cxn ang="0">
                        <a:pos x="80" y="48"/>
                      </a:cxn>
                      <a:cxn ang="0">
                        <a:pos x="48" y="48"/>
                      </a:cxn>
                      <a:cxn ang="0">
                        <a:pos x="24" y="56"/>
                      </a:cxn>
                      <a:cxn ang="0">
                        <a:pos x="8" y="56"/>
                      </a:cxn>
                      <a:cxn ang="0">
                        <a:pos x="0" y="48"/>
                      </a:cxn>
                    </a:cxnLst>
                    <a:rect l="0" t="0" r="r" b="b"/>
                    <a:pathLst>
                      <a:path w="136" h="56">
                        <a:moveTo>
                          <a:pt x="0" y="48"/>
                        </a:moveTo>
                        <a:lnTo>
                          <a:pt x="0" y="40"/>
                        </a:lnTo>
                        <a:lnTo>
                          <a:pt x="8" y="32"/>
                        </a:lnTo>
                        <a:lnTo>
                          <a:pt x="32" y="16"/>
                        </a:lnTo>
                        <a:lnTo>
                          <a:pt x="56" y="8"/>
                        </a:lnTo>
                        <a:lnTo>
                          <a:pt x="56" y="8"/>
                        </a:lnTo>
                        <a:lnTo>
                          <a:pt x="88" y="0"/>
                        </a:lnTo>
                        <a:lnTo>
                          <a:pt x="112" y="0"/>
                        </a:lnTo>
                        <a:lnTo>
                          <a:pt x="128" y="0"/>
                        </a:lnTo>
                        <a:lnTo>
                          <a:pt x="136" y="8"/>
                        </a:lnTo>
                        <a:lnTo>
                          <a:pt x="136" y="8"/>
                        </a:lnTo>
                        <a:lnTo>
                          <a:pt x="136" y="16"/>
                        </a:lnTo>
                        <a:lnTo>
                          <a:pt x="120" y="24"/>
                        </a:lnTo>
                        <a:lnTo>
                          <a:pt x="104" y="32"/>
                        </a:lnTo>
                        <a:lnTo>
                          <a:pt x="80" y="48"/>
                        </a:lnTo>
                        <a:lnTo>
                          <a:pt x="80" y="48"/>
                        </a:lnTo>
                        <a:lnTo>
                          <a:pt x="48" y="48"/>
                        </a:lnTo>
                        <a:lnTo>
                          <a:pt x="24" y="56"/>
                        </a:lnTo>
                        <a:lnTo>
                          <a:pt x="8" y="56"/>
                        </a:lnTo>
                        <a:lnTo>
                          <a:pt x="0"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44" name="Freeform 1040"/>
                  <p:cNvSpPr>
                    <a:spLocks/>
                  </p:cNvSpPr>
                  <p:nvPr/>
                </p:nvSpPr>
                <p:spPr bwMode="invGray">
                  <a:xfrm>
                    <a:off x="628" y="2504"/>
                    <a:ext cx="112" cy="72"/>
                  </a:xfrm>
                  <a:custGeom>
                    <a:avLst/>
                    <a:gdLst/>
                    <a:ahLst/>
                    <a:cxnLst>
                      <a:cxn ang="0">
                        <a:pos x="8" y="72"/>
                      </a:cxn>
                      <a:cxn ang="0">
                        <a:pos x="0" y="64"/>
                      </a:cxn>
                      <a:cxn ang="0">
                        <a:pos x="8" y="56"/>
                      </a:cxn>
                      <a:cxn ang="0">
                        <a:pos x="16" y="40"/>
                      </a:cxn>
                      <a:cxn ang="0">
                        <a:pos x="40" y="24"/>
                      </a:cxn>
                      <a:cxn ang="0">
                        <a:pos x="40" y="24"/>
                      </a:cxn>
                      <a:cxn ang="0">
                        <a:pos x="80" y="0"/>
                      </a:cxn>
                      <a:cxn ang="0">
                        <a:pos x="112" y="0"/>
                      </a:cxn>
                      <a:cxn ang="0">
                        <a:pos x="112" y="0"/>
                      </a:cxn>
                      <a:cxn ang="0">
                        <a:pos x="112" y="8"/>
                      </a:cxn>
                      <a:cxn ang="0">
                        <a:pos x="112" y="16"/>
                      </a:cxn>
                      <a:cxn ang="0">
                        <a:pos x="96" y="32"/>
                      </a:cxn>
                      <a:cxn ang="0">
                        <a:pos x="80" y="48"/>
                      </a:cxn>
                      <a:cxn ang="0">
                        <a:pos x="80" y="48"/>
                      </a:cxn>
                      <a:cxn ang="0">
                        <a:pos x="32" y="72"/>
                      </a:cxn>
                      <a:cxn ang="0">
                        <a:pos x="8" y="72"/>
                      </a:cxn>
                    </a:cxnLst>
                    <a:rect l="0" t="0" r="r" b="b"/>
                    <a:pathLst>
                      <a:path w="112" h="72">
                        <a:moveTo>
                          <a:pt x="8" y="72"/>
                        </a:moveTo>
                        <a:lnTo>
                          <a:pt x="0" y="64"/>
                        </a:lnTo>
                        <a:lnTo>
                          <a:pt x="8" y="56"/>
                        </a:lnTo>
                        <a:lnTo>
                          <a:pt x="16" y="40"/>
                        </a:lnTo>
                        <a:lnTo>
                          <a:pt x="40" y="24"/>
                        </a:lnTo>
                        <a:lnTo>
                          <a:pt x="40" y="24"/>
                        </a:lnTo>
                        <a:lnTo>
                          <a:pt x="80" y="0"/>
                        </a:lnTo>
                        <a:lnTo>
                          <a:pt x="112" y="0"/>
                        </a:lnTo>
                        <a:lnTo>
                          <a:pt x="112" y="0"/>
                        </a:lnTo>
                        <a:lnTo>
                          <a:pt x="112" y="8"/>
                        </a:lnTo>
                        <a:lnTo>
                          <a:pt x="112" y="16"/>
                        </a:lnTo>
                        <a:lnTo>
                          <a:pt x="96" y="32"/>
                        </a:lnTo>
                        <a:lnTo>
                          <a:pt x="80" y="48"/>
                        </a:lnTo>
                        <a:lnTo>
                          <a:pt x="80" y="48"/>
                        </a:lnTo>
                        <a:lnTo>
                          <a:pt x="32" y="72"/>
                        </a:lnTo>
                        <a:lnTo>
                          <a:pt x="8" y="7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45" name="Freeform 1041"/>
                  <p:cNvSpPr>
                    <a:spLocks/>
                  </p:cNvSpPr>
                  <p:nvPr/>
                </p:nvSpPr>
                <p:spPr bwMode="invGray">
                  <a:xfrm>
                    <a:off x="932" y="2464"/>
                    <a:ext cx="136" cy="56"/>
                  </a:xfrm>
                  <a:custGeom>
                    <a:avLst/>
                    <a:gdLst/>
                    <a:ahLst/>
                    <a:cxnLst>
                      <a:cxn ang="0">
                        <a:pos x="0" y="8"/>
                      </a:cxn>
                      <a:cxn ang="0">
                        <a:pos x="8" y="0"/>
                      </a:cxn>
                      <a:cxn ang="0">
                        <a:pos x="32" y="0"/>
                      </a:cxn>
                      <a:cxn ang="0">
                        <a:pos x="56" y="0"/>
                      </a:cxn>
                      <a:cxn ang="0">
                        <a:pos x="80" y="8"/>
                      </a:cxn>
                      <a:cxn ang="0">
                        <a:pos x="80" y="8"/>
                      </a:cxn>
                      <a:cxn ang="0">
                        <a:pos x="104" y="16"/>
                      </a:cxn>
                      <a:cxn ang="0">
                        <a:pos x="128" y="32"/>
                      </a:cxn>
                      <a:cxn ang="0">
                        <a:pos x="136" y="40"/>
                      </a:cxn>
                      <a:cxn ang="0">
                        <a:pos x="136" y="48"/>
                      </a:cxn>
                      <a:cxn ang="0">
                        <a:pos x="136" y="48"/>
                      </a:cxn>
                      <a:cxn ang="0">
                        <a:pos x="128" y="56"/>
                      </a:cxn>
                      <a:cxn ang="0">
                        <a:pos x="112" y="56"/>
                      </a:cxn>
                      <a:cxn ang="0">
                        <a:pos x="88" y="56"/>
                      </a:cxn>
                      <a:cxn ang="0">
                        <a:pos x="64" y="48"/>
                      </a:cxn>
                      <a:cxn ang="0">
                        <a:pos x="64" y="48"/>
                      </a:cxn>
                      <a:cxn ang="0">
                        <a:pos x="32" y="40"/>
                      </a:cxn>
                      <a:cxn ang="0">
                        <a:pos x="16" y="24"/>
                      </a:cxn>
                      <a:cxn ang="0">
                        <a:pos x="0" y="16"/>
                      </a:cxn>
                      <a:cxn ang="0">
                        <a:pos x="0" y="8"/>
                      </a:cxn>
                    </a:cxnLst>
                    <a:rect l="0" t="0" r="r" b="b"/>
                    <a:pathLst>
                      <a:path w="136" h="56">
                        <a:moveTo>
                          <a:pt x="0" y="8"/>
                        </a:moveTo>
                        <a:lnTo>
                          <a:pt x="8" y="0"/>
                        </a:lnTo>
                        <a:lnTo>
                          <a:pt x="32" y="0"/>
                        </a:lnTo>
                        <a:lnTo>
                          <a:pt x="56" y="0"/>
                        </a:lnTo>
                        <a:lnTo>
                          <a:pt x="80" y="8"/>
                        </a:lnTo>
                        <a:lnTo>
                          <a:pt x="80" y="8"/>
                        </a:lnTo>
                        <a:lnTo>
                          <a:pt x="104" y="16"/>
                        </a:lnTo>
                        <a:lnTo>
                          <a:pt x="128" y="32"/>
                        </a:lnTo>
                        <a:lnTo>
                          <a:pt x="136" y="40"/>
                        </a:lnTo>
                        <a:lnTo>
                          <a:pt x="136" y="48"/>
                        </a:lnTo>
                        <a:lnTo>
                          <a:pt x="136" y="48"/>
                        </a:lnTo>
                        <a:lnTo>
                          <a:pt x="128" y="56"/>
                        </a:lnTo>
                        <a:lnTo>
                          <a:pt x="112" y="56"/>
                        </a:lnTo>
                        <a:lnTo>
                          <a:pt x="88" y="56"/>
                        </a:lnTo>
                        <a:lnTo>
                          <a:pt x="64" y="48"/>
                        </a:lnTo>
                        <a:lnTo>
                          <a:pt x="64" y="48"/>
                        </a:lnTo>
                        <a:lnTo>
                          <a:pt x="32" y="40"/>
                        </a:lnTo>
                        <a:lnTo>
                          <a:pt x="16"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46" name="Freeform 1042"/>
                  <p:cNvSpPr>
                    <a:spLocks/>
                  </p:cNvSpPr>
                  <p:nvPr/>
                </p:nvSpPr>
                <p:spPr bwMode="invGray">
                  <a:xfrm>
                    <a:off x="564" y="2360"/>
                    <a:ext cx="136" cy="56"/>
                  </a:xfrm>
                  <a:custGeom>
                    <a:avLst/>
                    <a:gdLst/>
                    <a:ahLst/>
                    <a:cxnLst>
                      <a:cxn ang="0">
                        <a:pos x="0" y="8"/>
                      </a:cxn>
                      <a:cxn ang="0">
                        <a:pos x="8" y="0"/>
                      </a:cxn>
                      <a:cxn ang="0">
                        <a:pos x="24" y="0"/>
                      </a:cxn>
                      <a:cxn ang="0">
                        <a:pos x="48" y="0"/>
                      </a:cxn>
                      <a:cxn ang="0">
                        <a:pos x="80" y="8"/>
                      </a:cxn>
                      <a:cxn ang="0">
                        <a:pos x="80" y="8"/>
                      </a:cxn>
                      <a:cxn ang="0">
                        <a:pos x="104" y="16"/>
                      </a:cxn>
                      <a:cxn ang="0">
                        <a:pos x="120" y="24"/>
                      </a:cxn>
                      <a:cxn ang="0">
                        <a:pos x="136" y="40"/>
                      </a:cxn>
                      <a:cxn ang="0">
                        <a:pos x="136" y="48"/>
                      </a:cxn>
                      <a:cxn ang="0">
                        <a:pos x="136" y="48"/>
                      </a:cxn>
                      <a:cxn ang="0">
                        <a:pos x="128" y="48"/>
                      </a:cxn>
                      <a:cxn ang="0">
                        <a:pos x="112" y="56"/>
                      </a:cxn>
                      <a:cxn ang="0">
                        <a:pos x="88" y="48"/>
                      </a:cxn>
                      <a:cxn ang="0">
                        <a:pos x="56" y="40"/>
                      </a:cxn>
                      <a:cxn ang="0">
                        <a:pos x="56" y="40"/>
                      </a:cxn>
                      <a:cxn ang="0">
                        <a:pos x="32" y="32"/>
                      </a:cxn>
                      <a:cxn ang="0">
                        <a:pos x="8" y="24"/>
                      </a:cxn>
                      <a:cxn ang="0">
                        <a:pos x="0" y="16"/>
                      </a:cxn>
                      <a:cxn ang="0">
                        <a:pos x="0" y="8"/>
                      </a:cxn>
                    </a:cxnLst>
                    <a:rect l="0" t="0" r="r" b="b"/>
                    <a:pathLst>
                      <a:path w="136" h="56">
                        <a:moveTo>
                          <a:pt x="0" y="8"/>
                        </a:moveTo>
                        <a:lnTo>
                          <a:pt x="8" y="0"/>
                        </a:lnTo>
                        <a:lnTo>
                          <a:pt x="24" y="0"/>
                        </a:lnTo>
                        <a:lnTo>
                          <a:pt x="48" y="0"/>
                        </a:lnTo>
                        <a:lnTo>
                          <a:pt x="80" y="8"/>
                        </a:lnTo>
                        <a:lnTo>
                          <a:pt x="80" y="8"/>
                        </a:lnTo>
                        <a:lnTo>
                          <a:pt x="104" y="16"/>
                        </a:lnTo>
                        <a:lnTo>
                          <a:pt x="120" y="24"/>
                        </a:lnTo>
                        <a:lnTo>
                          <a:pt x="136" y="40"/>
                        </a:lnTo>
                        <a:lnTo>
                          <a:pt x="136" y="48"/>
                        </a:lnTo>
                        <a:lnTo>
                          <a:pt x="136" y="48"/>
                        </a:lnTo>
                        <a:lnTo>
                          <a:pt x="128" y="48"/>
                        </a:lnTo>
                        <a:lnTo>
                          <a:pt x="112" y="56"/>
                        </a:lnTo>
                        <a:lnTo>
                          <a:pt x="88" y="48"/>
                        </a:lnTo>
                        <a:lnTo>
                          <a:pt x="56" y="40"/>
                        </a:lnTo>
                        <a:lnTo>
                          <a:pt x="56" y="40"/>
                        </a:lnTo>
                        <a:lnTo>
                          <a:pt x="32" y="32"/>
                        </a:lnTo>
                        <a:lnTo>
                          <a:pt x="8"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47" name="Freeform 1043"/>
                  <p:cNvSpPr>
                    <a:spLocks/>
                  </p:cNvSpPr>
                  <p:nvPr/>
                </p:nvSpPr>
                <p:spPr bwMode="invGray">
                  <a:xfrm>
                    <a:off x="692" y="2256"/>
                    <a:ext cx="72" cy="104"/>
                  </a:xfrm>
                  <a:custGeom>
                    <a:avLst/>
                    <a:gdLst/>
                    <a:ahLst/>
                    <a:cxnLst>
                      <a:cxn ang="0">
                        <a:pos x="8" y="0"/>
                      </a:cxn>
                      <a:cxn ang="0">
                        <a:pos x="32" y="8"/>
                      </a:cxn>
                      <a:cxn ang="0">
                        <a:pos x="64" y="48"/>
                      </a:cxn>
                      <a:cxn ang="0">
                        <a:pos x="64" y="48"/>
                      </a:cxn>
                      <a:cxn ang="0">
                        <a:pos x="72" y="80"/>
                      </a:cxn>
                      <a:cxn ang="0">
                        <a:pos x="64" y="104"/>
                      </a:cxn>
                      <a:cxn ang="0">
                        <a:pos x="64" y="104"/>
                      </a:cxn>
                      <a:cxn ang="0">
                        <a:pos x="40" y="96"/>
                      </a:cxn>
                      <a:cxn ang="0">
                        <a:pos x="16" y="56"/>
                      </a:cxn>
                      <a:cxn ang="0">
                        <a:pos x="16" y="56"/>
                      </a:cxn>
                      <a:cxn ang="0">
                        <a:pos x="0" y="24"/>
                      </a:cxn>
                      <a:cxn ang="0">
                        <a:pos x="8" y="0"/>
                      </a:cxn>
                    </a:cxnLst>
                    <a:rect l="0" t="0" r="r" b="b"/>
                    <a:pathLst>
                      <a:path w="72" h="104">
                        <a:moveTo>
                          <a:pt x="8" y="0"/>
                        </a:moveTo>
                        <a:lnTo>
                          <a:pt x="32" y="8"/>
                        </a:lnTo>
                        <a:lnTo>
                          <a:pt x="64" y="48"/>
                        </a:lnTo>
                        <a:lnTo>
                          <a:pt x="64" y="48"/>
                        </a:lnTo>
                        <a:lnTo>
                          <a:pt x="72" y="80"/>
                        </a:lnTo>
                        <a:lnTo>
                          <a:pt x="64" y="104"/>
                        </a:lnTo>
                        <a:lnTo>
                          <a:pt x="64" y="104"/>
                        </a:lnTo>
                        <a:lnTo>
                          <a:pt x="40" y="96"/>
                        </a:lnTo>
                        <a:lnTo>
                          <a:pt x="16" y="56"/>
                        </a:lnTo>
                        <a:lnTo>
                          <a:pt x="16" y="56"/>
                        </a:lnTo>
                        <a:lnTo>
                          <a:pt x="0" y="24"/>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48" name="Freeform 1044"/>
                  <p:cNvSpPr>
                    <a:spLocks/>
                  </p:cNvSpPr>
                  <p:nvPr/>
                </p:nvSpPr>
                <p:spPr bwMode="invGray">
                  <a:xfrm>
                    <a:off x="852" y="2520"/>
                    <a:ext cx="72" cy="96"/>
                  </a:xfrm>
                  <a:custGeom>
                    <a:avLst/>
                    <a:gdLst/>
                    <a:ahLst/>
                    <a:cxnLst>
                      <a:cxn ang="0">
                        <a:pos x="8" y="0"/>
                      </a:cxn>
                      <a:cxn ang="0">
                        <a:pos x="32" y="8"/>
                      </a:cxn>
                      <a:cxn ang="0">
                        <a:pos x="56" y="40"/>
                      </a:cxn>
                      <a:cxn ang="0">
                        <a:pos x="56" y="40"/>
                      </a:cxn>
                      <a:cxn ang="0">
                        <a:pos x="72" y="80"/>
                      </a:cxn>
                      <a:cxn ang="0">
                        <a:pos x="64" y="96"/>
                      </a:cxn>
                      <a:cxn ang="0">
                        <a:pos x="64" y="96"/>
                      </a:cxn>
                      <a:cxn ang="0">
                        <a:pos x="40" y="88"/>
                      </a:cxn>
                      <a:cxn ang="0">
                        <a:pos x="8" y="56"/>
                      </a:cxn>
                      <a:cxn ang="0">
                        <a:pos x="8" y="56"/>
                      </a:cxn>
                      <a:cxn ang="0">
                        <a:pos x="0" y="16"/>
                      </a:cxn>
                      <a:cxn ang="0">
                        <a:pos x="8" y="0"/>
                      </a:cxn>
                    </a:cxnLst>
                    <a:rect l="0" t="0" r="r" b="b"/>
                    <a:pathLst>
                      <a:path w="72" h="96">
                        <a:moveTo>
                          <a:pt x="8" y="0"/>
                        </a:moveTo>
                        <a:lnTo>
                          <a:pt x="32" y="8"/>
                        </a:lnTo>
                        <a:lnTo>
                          <a:pt x="56" y="40"/>
                        </a:lnTo>
                        <a:lnTo>
                          <a:pt x="56" y="40"/>
                        </a:lnTo>
                        <a:lnTo>
                          <a:pt x="72" y="80"/>
                        </a:lnTo>
                        <a:lnTo>
                          <a:pt x="64" y="96"/>
                        </a:lnTo>
                        <a:lnTo>
                          <a:pt x="64" y="96"/>
                        </a:lnTo>
                        <a:lnTo>
                          <a:pt x="40" y="88"/>
                        </a:lnTo>
                        <a:lnTo>
                          <a:pt x="8" y="56"/>
                        </a:lnTo>
                        <a:lnTo>
                          <a:pt x="8" y="56"/>
                        </a:lnTo>
                        <a:lnTo>
                          <a:pt x="0" y="16"/>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49" name="Freeform 1045"/>
                  <p:cNvSpPr>
                    <a:spLocks/>
                  </p:cNvSpPr>
                  <p:nvPr/>
                </p:nvSpPr>
                <p:spPr bwMode="invGray">
                  <a:xfrm>
                    <a:off x="844" y="2256"/>
                    <a:ext cx="72" cy="104"/>
                  </a:xfrm>
                  <a:custGeom>
                    <a:avLst/>
                    <a:gdLst/>
                    <a:ahLst/>
                    <a:cxnLst>
                      <a:cxn ang="0">
                        <a:pos x="64" y="0"/>
                      </a:cxn>
                      <a:cxn ang="0">
                        <a:pos x="72" y="24"/>
                      </a:cxn>
                      <a:cxn ang="0">
                        <a:pos x="56" y="56"/>
                      </a:cxn>
                      <a:cxn ang="0">
                        <a:pos x="56" y="56"/>
                      </a:cxn>
                      <a:cxn ang="0">
                        <a:pos x="32" y="88"/>
                      </a:cxn>
                      <a:cxn ang="0">
                        <a:pos x="8" y="104"/>
                      </a:cxn>
                      <a:cxn ang="0">
                        <a:pos x="8" y="104"/>
                      </a:cxn>
                      <a:cxn ang="0">
                        <a:pos x="0" y="80"/>
                      </a:cxn>
                      <a:cxn ang="0">
                        <a:pos x="8" y="40"/>
                      </a:cxn>
                      <a:cxn ang="0">
                        <a:pos x="8" y="40"/>
                      </a:cxn>
                      <a:cxn ang="0">
                        <a:pos x="40" y="8"/>
                      </a:cxn>
                      <a:cxn ang="0">
                        <a:pos x="64" y="0"/>
                      </a:cxn>
                    </a:cxnLst>
                    <a:rect l="0" t="0" r="r" b="b"/>
                    <a:pathLst>
                      <a:path w="72" h="104">
                        <a:moveTo>
                          <a:pt x="64" y="0"/>
                        </a:moveTo>
                        <a:lnTo>
                          <a:pt x="72" y="24"/>
                        </a:lnTo>
                        <a:lnTo>
                          <a:pt x="56" y="56"/>
                        </a:lnTo>
                        <a:lnTo>
                          <a:pt x="56" y="56"/>
                        </a:lnTo>
                        <a:lnTo>
                          <a:pt x="32" y="88"/>
                        </a:lnTo>
                        <a:lnTo>
                          <a:pt x="8" y="104"/>
                        </a:lnTo>
                        <a:lnTo>
                          <a:pt x="8" y="104"/>
                        </a:lnTo>
                        <a:lnTo>
                          <a:pt x="0" y="80"/>
                        </a:lnTo>
                        <a:lnTo>
                          <a:pt x="8" y="40"/>
                        </a:lnTo>
                        <a:lnTo>
                          <a:pt x="8" y="40"/>
                        </a:lnTo>
                        <a:lnTo>
                          <a:pt x="40" y="8"/>
                        </a:lnTo>
                        <a:lnTo>
                          <a:pt x="64"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50" name="Freeform 1046"/>
                  <p:cNvSpPr>
                    <a:spLocks/>
                  </p:cNvSpPr>
                  <p:nvPr/>
                </p:nvSpPr>
                <p:spPr bwMode="invGray">
                  <a:xfrm>
                    <a:off x="700" y="2520"/>
                    <a:ext cx="80" cy="96"/>
                  </a:xfrm>
                  <a:custGeom>
                    <a:avLst/>
                    <a:gdLst/>
                    <a:ahLst/>
                    <a:cxnLst>
                      <a:cxn ang="0">
                        <a:pos x="64" y="0"/>
                      </a:cxn>
                      <a:cxn ang="0">
                        <a:pos x="80" y="16"/>
                      </a:cxn>
                      <a:cxn ang="0">
                        <a:pos x="64" y="56"/>
                      </a:cxn>
                      <a:cxn ang="0">
                        <a:pos x="64" y="56"/>
                      </a:cxn>
                      <a:cxn ang="0">
                        <a:pos x="40" y="88"/>
                      </a:cxn>
                      <a:cxn ang="0">
                        <a:pos x="8" y="96"/>
                      </a:cxn>
                      <a:cxn ang="0">
                        <a:pos x="8" y="96"/>
                      </a:cxn>
                      <a:cxn ang="0">
                        <a:pos x="0" y="80"/>
                      </a:cxn>
                      <a:cxn ang="0">
                        <a:pos x="16" y="40"/>
                      </a:cxn>
                      <a:cxn ang="0">
                        <a:pos x="16" y="40"/>
                      </a:cxn>
                      <a:cxn ang="0">
                        <a:pos x="40" y="8"/>
                      </a:cxn>
                      <a:cxn ang="0">
                        <a:pos x="64" y="0"/>
                      </a:cxn>
                    </a:cxnLst>
                    <a:rect l="0" t="0" r="r" b="b"/>
                    <a:pathLst>
                      <a:path w="80" h="96">
                        <a:moveTo>
                          <a:pt x="64" y="0"/>
                        </a:moveTo>
                        <a:lnTo>
                          <a:pt x="80" y="16"/>
                        </a:lnTo>
                        <a:lnTo>
                          <a:pt x="64" y="56"/>
                        </a:lnTo>
                        <a:lnTo>
                          <a:pt x="64" y="56"/>
                        </a:lnTo>
                        <a:lnTo>
                          <a:pt x="40" y="88"/>
                        </a:lnTo>
                        <a:lnTo>
                          <a:pt x="8" y="96"/>
                        </a:lnTo>
                        <a:lnTo>
                          <a:pt x="8" y="96"/>
                        </a:lnTo>
                        <a:lnTo>
                          <a:pt x="0" y="80"/>
                        </a:lnTo>
                        <a:lnTo>
                          <a:pt x="16" y="40"/>
                        </a:lnTo>
                        <a:lnTo>
                          <a:pt x="16" y="40"/>
                        </a:lnTo>
                        <a:lnTo>
                          <a:pt x="40" y="8"/>
                        </a:lnTo>
                        <a:lnTo>
                          <a:pt x="64"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sp>
              <p:nvSpPr>
                <p:cNvPr id="1660951" name="Freeform 1047"/>
                <p:cNvSpPr>
                  <a:spLocks/>
                </p:cNvSpPr>
                <p:nvPr/>
              </p:nvSpPr>
              <p:spPr bwMode="invGray">
                <a:xfrm>
                  <a:off x="572" y="1295"/>
                  <a:ext cx="472" cy="334"/>
                </a:xfrm>
                <a:custGeom>
                  <a:avLst/>
                  <a:gdLst/>
                  <a:ahLst/>
                  <a:cxnLst>
                    <a:cxn ang="0">
                      <a:pos x="672" y="216"/>
                    </a:cxn>
                    <a:cxn ang="0">
                      <a:pos x="664" y="256"/>
                    </a:cxn>
                    <a:cxn ang="0">
                      <a:pos x="648" y="296"/>
                    </a:cxn>
                    <a:cxn ang="0">
                      <a:pos x="616" y="328"/>
                    </a:cxn>
                    <a:cxn ang="0">
                      <a:pos x="576" y="360"/>
                    </a:cxn>
                    <a:cxn ang="0">
                      <a:pos x="464" y="408"/>
                    </a:cxn>
                    <a:cxn ang="0">
                      <a:pos x="336" y="424"/>
                    </a:cxn>
                    <a:cxn ang="0">
                      <a:pos x="336" y="424"/>
                    </a:cxn>
                    <a:cxn ang="0">
                      <a:pos x="208" y="408"/>
                    </a:cxn>
                    <a:cxn ang="0">
                      <a:pos x="96" y="360"/>
                    </a:cxn>
                    <a:cxn ang="0">
                      <a:pos x="56" y="328"/>
                    </a:cxn>
                    <a:cxn ang="0">
                      <a:pos x="24" y="296"/>
                    </a:cxn>
                    <a:cxn ang="0">
                      <a:pos x="8" y="256"/>
                    </a:cxn>
                    <a:cxn ang="0">
                      <a:pos x="0" y="216"/>
                    </a:cxn>
                    <a:cxn ang="0">
                      <a:pos x="0" y="216"/>
                    </a:cxn>
                    <a:cxn ang="0">
                      <a:pos x="8" y="168"/>
                    </a:cxn>
                    <a:cxn ang="0">
                      <a:pos x="24" y="128"/>
                    </a:cxn>
                    <a:cxn ang="0">
                      <a:pos x="56" y="96"/>
                    </a:cxn>
                    <a:cxn ang="0">
                      <a:pos x="96" y="64"/>
                    </a:cxn>
                    <a:cxn ang="0">
                      <a:pos x="208" y="16"/>
                    </a:cxn>
                    <a:cxn ang="0">
                      <a:pos x="336" y="0"/>
                    </a:cxn>
                    <a:cxn ang="0">
                      <a:pos x="336" y="0"/>
                    </a:cxn>
                    <a:cxn ang="0">
                      <a:pos x="464" y="16"/>
                    </a:cxn>
                    <a:cxn ang="0">
                      <a:pos x="576" y="64"/>
                    </a:cxn>
                    <a:cxn ang="0">
                      <a:pos x="616" y="96"/>
                    </a:cxn>
                    <a:cxn ang="0">
                      <a:pos x="648" y="128"/>
                    </a:cxn>
                    <a:cxn ang="0">
                      <a:pos x="664" y="168"/>
                    </a:cxn>
                    <a:cxn ang="0">
                      <a:pos x="672" y="216"/>
                    </a:cxn>
                  </a:cxnLst>
                  <a:rect l="0" t="0" r="r" b="b"/>
                  <a:pathLst>
                    <a:path w="672" h="424">
                      <a:moveTo>
                        <a:pt x="672" y="216"/>
                      </a:moveTo>
                      <a:lnTo>
                        <a:pt x="664" y="256"/>
                      </a:lnTo>
                      <a:lnTo>
                        <a:pt x="648" y="296"/>
                      </a:lnTo>
                      <a:lnTo>
                        <a:pt x="616" y="328"/>
                      </a:lnTo>
                      <a:lnTo>
                        <a:pt x="576" y="360"/>
                      </a:lnTo>
                      <a:lnTo>
                        <a:pt x="464" y="408"/>
                      </a:lnTo>
                      <a:lnTo>
                        <a:pt x="336" y="424"/>
                      </a:lnTo>
                      <a:lnTo>
                        <a:pt x="336" y="424"/>
                      </a:lnTo>
                      <a:lnTo>
                        <a:pt x="208" y="408"/>
                      </a:lnTo>
                      <a:lnTo>
                        <a:pt x="96" y="360"/>
                      </a:lnTo>
                      <a:lnTo>
                        <a:pt x="56" y="328"/>
                      </a:lnTo>
                      <a:lnTo>
                        <a:pt x="24" y="296"/>
                      </a:lnTo>
                      <a:lnTo>
                        <a:pt x="8" y="256"/>
                      </a:lnTo>
                      <a:lnTo>
                        <a:pt x="0" y="216"/>
                      </a:lnTo>
                      <a:lnTo>
                        <a:pt x="0" y="216"/>
                      </a:lnTo>
                      <a:lnTo>
                        <a:pt x="8" y="168"/>
                      </a:lnTo>
                      <a:lnTo>
                        <a:pt x="24" y="128"/>
                      </a:lnTo>
                      <a:lnTo>
                        <a:pt x="56" y="96"/>
                      </a:lnTo>
                      <a:lnTo>
                        <a:pt x="96" y="64"/>
                      </a:lnTo>
                      <a:lnTo>
                        <a:pt x="208" y="16"/>
                      </a:lnTo>
                      <a:lnTo>
                        <a:pt x="336" y="0"/>
                      </a:lnTo>
                      <a:lnTo>
                        <a:pt x="336" y="0"/>
                      </a:lnTo>
                      <a:lnTo>
                        <a:pt x="464" y="16"/>
                      </a:lnTo>
                      <a:lnTo>
                        <a:pt x="576" y="64"/>
                      </a:lnTo>
                      <a:lnTo>
                        <a:pt x="616" y="96"/>
                      </a:lnTo>
                      <a:lnTo>
                        <a:pt x="648" y="128"/>
                      </a:lnTo>
                      <a:lnTo>
                        <a:pt x="664" y="168"/>
                      </a:lnTo>
                      <a:lnTo>
                        <a:pt x="672" y="216"/>
                      </a:lnTo>
                      <a:close/>
                    </a:path>
                  </a:pathLst>
                </a:custGeom>
                <a:gradFill rotWithShape="0">
                  <a:gsLst>
                    <a:gs pos="0">
                      <a:srgbClr val="808080">
                        <a:gamma/>
                        <a:tint val="59608"/>
                        <a:invGamma/>
                      </a:srgbClr>
                    </a:gs>
                    <a:gs pos="100000">
                      <a:srgbClr val="808080"/>
                    </a:gs>
                  </a:gsLst>
                  <a:path path="rect">
                    <a:fillToRect l="50000" t="50000" r="50000" b="50000"/>
                  </a:path>
                </a:gradFill>
                <a:ln w="3175" cmpd="sng">
                  <a:solidFill>
                    <a:srgbClr val="808080"/>
                  </a:solidFill>
                  <a:round/>
                  <a:headEnd/>
                  <a:tailEnd/>
                </a:ln>
              </p:spPr>
              <p:txBody>
                <a:bodyPr>
                  <a:prstTxWarp prst="textNoShape">
                    <a:avLst/>
                  </a:prstTxWarp>
                </a:bodyPr>
                <a:lstStyle/>
                <a:p>
                  <a:endParaRPr lang="en-US">
                    <a:latin typeface="Arial"/>
                    <a:cs typeface="Arial"/>
                  </a:endParaRPr>
                </a:p>
              </p:txBody>
            </p:sp>
            <p:grpSp>
              <p:nvGrpSpPr>
                <p:cNvPr id="6" name="Group 1048"/>
                <p:cNvGrpSpPr>
                  <a:grpSpLocks/>
                </p:cNvGrpSpPr>
                <p:nvPr/>
              </p:nvGrpSpPr>
              <p:grpSpPr bwMode="auto">
                <a:xfrm>
                  <a:off x="632" y="1338"/>
                  <a:ext cx="352" cy="248"/>
                  <a:chOff x="636" y="2320"/>
                  <a:chExt cx="352" cy="248"/>
                </a:xfrm>
              </p:grpSpPr>
              <p:sp>
                <p:nvSpPr>
                  <p:cNvPr id="1660953" name="Freeform 1049"/>
                  <p:cNvSpPr>
                    <a:spLocks/>
                  </p:cNvSpPr>
                  <p:nvPr/>
                </p:nvSpPr>
                <p:spPr bwMode="invGray">
                  <a:xfrm>
                    <a:off x="788" y="2424"/>
                    <a:ext cx="32" cy="16"/>
                  </a:xfrm>
                  <a:custGeom>
                    <a:avLst/>
                    <a:gdLst/>
                    <a:ahLst/>
                    <a:cxnLst>
                      <a:cxn ang="0">
                        <a:pos x="32" y="8"/>
                      </a:cxn>
                      <a:cxn ang="0">
                        <a:pos x="32" y="16"/>
                      </a:cxn>
                      <a:cxn ang="0">
                        <a:pos x="16" y="16"/>
                      </a:cxn>
                      <a:cxn ang="0">
                        <a:pos x="16" y="16"/>
                      </a:cxn>
                      <a:cxn ang="0">
                        <a:pos x="8" y="16"/>
                      </a:cxn>
                      <a:cxn ang="0">
                        <a:pos x="0" y="8"/>
                      </a:cxn>
                      <a:cxn ang="0">
                        <a:pos x="0" y="8"/>
                      </a:cxn>
                      <a:cxn ang="0">
                        <a:pos x="8" y="0"/>
                      </a:cxn>
                      <a:cxn ang="0">
                        <a:pos x="16" y="0"/>
                      </a:cxn>
                      <a:cxn ang="0">
                        <a:pos x="16" y="0"/>
                      </a:cxn>
                      <a:cxn ang="0">
                        <a:pos x="32" y="0"/>
                      </a:cxn>
                      <a:cxn ang="0">
                        <a:pos x="32" y="8"/>
                      </a:cxn>
                    </a:cxnLst>
                    <a:rect l="0" t="0" r="r" b="b"/>
                    <a:pathLst>
                      <a:path w="32" h="16">
                        <a:moveTo>
                          <a:pt x="32" y="8"/>
                        </a:moveTo>
                        <a:lnTo>
                          <a:pt x="32" y="16"/>
                        </a:lnTo>
                        <a:lnTo>
                          <a:pt x="16" y="16"/>
                        </a:lnTo>
                        <a:lnTo>
                          <a:pt x="16" y="16"/>
                        </a:lnTo>
                        <a:lnTo>
                          <a:pt x="8" y="16"/>
                        </a:lnTo>
                        <a:lnTo>
                          <a:pt x="0" y="8"/>
                        </a:lnTo>
                        <a:lnTo>
                          <a:pt x="0" y="8"/>
                        </a:lnTo>
                        <a:lnTo>
                          <a:pt x="8" y="0"/>
                        </a:lnTo>
                        <a:lnTo>
                          <a:pt x="16" y="0"/>
                        </a:lnTo>
                        <a:lnTo>
                          <a:pt x="16" y="0"/>
                        </a:lnTo>
                        <a:lnTo>
                          <a:pt x="32" y="0"/>
                        </a:lnTo>
                        <a:lnTo>
                          <a:pt x="32"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54" name="Freeform 1050"/>
                  <p:cNvSpPr>
                    <a:spLocks/>
                  </p:cNvSpPr>
                  <p:nvPr/>
                </p:nvSpPr>
                <p:spPr bwMode="invGray">
                  <a:xfrm>
                    <a:off x="924" y="2416"/>
                    <a:ext cx="64" cy="24"/>
                  </a:xfrm>
                  <a:custGeom>
                    <a:avLst/>
                    <a:gdLst/>
                    <a:ahLst/>
                    <a:cxnLst>
                      <a:cxn ang="0">
                        <a:pos x="64" y="16"/>
                      </a:cxn>
                      <a:cxn ang="0">
                        <a:pos x="56" y="24"/>
                      </a:cxn>
                      <a:cxn ang="0">
                        <a:pos x="32" y="24"/>
                      </a:cxn>
                      <a:cxn ang="0">
                        <a:pos x="32" y="24"/>
                      </a:cxn>
                      <a:cxn ang="0">
                        <a:pos x="16" y="24"/>
                      </a:cxn>
                      <a:cxn ang="0">
                        <a:pos x="0" y="16"/>
                      </a:cxn>
                      <a:cxn ang="0">
                        <a:pos x="0" y="16"/>
                      </a:cxn>
                      <a:cxn ang="0">
                        <a:pos x="16" y="8"/>
                      </a:cxn>
                      <a:cxn ang="0">
                        <a:pos x="32" y="0"/>
                      </a:cxn>
                      <a:cxn ang="0">
                        <a:pos x="32" y="0"/>
                      </a:cxn>
                      <a:cxn ang="0">
                        <a:pos x="56" y="8"/>
                      </a:cxn>
                      <a:cxn ang="0">
                        <a:pos x="64" y="16"/>
                      </a:cxn>
                    </a:cxnLst>
                    <a:rect l="0" t="0" r="r" b="b"/>
                    <a:pathLst>
                      <a:path w="64" h="24">
                        <a:moveTo>
                          <a:pt x="64" y="16"/>
                        </a:moveTo>
                        <a:lnTo>
                          <a:pt x="56" y="24"/>
                        </a:lnTo>
                        <a:lnTo>
                          <a:pt x="32" y="24"/>
                        </a:lnTo>
                        <a:lnTo>
                          <a:pt x="32" y="24"/>
                        </a:lnTo>
                        <a:lnTo>
                          <a:pt x="16" y="24"/>
                        </a:lnTo>
                        <a:lnTo>
                          <a:pt x="0" y="16"/>
                        </a:lnTo>
                        <a:lnTo>
                          <a:pt x="0" y="16"/>
                        </a:lnTo>
                        <a:lnTo>
                          <a:pt x="16" y="8"/>
                        </a:lnTo>
                        <a:lnTo>
                          <a:pt x="32" y="0"/>
                        </a:lnTo>
                        <a:lnTo>
                          <a:pt x="32" y="0"/>
                        </a:lnTo>
                        <a:lnTo>
                          <a:pt x="56" y="8"/>
                        </a:lnTo>
                        <a:lnTo>
                          <a:pt x="6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55" name="Freeform 1051"/>
                  <p:cNvSpPr>
                    <a:spLocks/>
                  </p:cNvSpPr>
                  <p:nvPr/>
                </p:nvSpPr>
                <p:spPr bwMode="invGray">
                  <a:xfrm>
                    <a:off x="908" y="2512"/>
                    <a:ext cx="40" cy="32"/>
                  </a:xfrm>
                  <a:custGeom>
                    <a:avLst/>
                    <a:gdLst/>
                    <a:ahLst/>
                    <a:cxnLst>
                      <a:cxn ang="0">
                        <a:pos x="40" y="32"/>
                      </a:cxn>
                      <a:cxn ang="0">
                        <a:pos x="24" y="32"/>
                      </a:cxn>
                      <a:cxn ang="0">
                        <a:pos x="8" y="24"/>
                      </a:cxn>
                      <a:cxn ang="0">
                        <a:pos x="8" y="24"/>
                      </a:cxn>
                      <a:cxn ang="0">
                        <a:pos x="0" y="8"/>
                      </a:cxn>
                      <a:cxn ang="0">
                        <a:pos x="0" y="0"/>
                      </a:cxn>
                      <a:cxn ang="0">
                        <a:pos x="0" y="0"/>
                      </a:cxn>
                      <a:cxn ang="0">
                        <a:pos x="16" y="0"/>
                      </a:cxn>
                      <a:cxn ang="0">
                        <a:pos x="32" y="8"/>
                      </a:cxn>
                      <a:cxn ang="0">
                        <a:pos x="32" y="8"/>
                      </a:cxn>
                      <a:cxn ang="0">
                        <a:pos x="40" y="24"/>
                      </a:cxn>
                      <a:cxn ang="0">
                        <a:pos x="40" y="32"/>
                      </a:cxn>
                    </a:cxnLst>
                    <a:rect l="0" t="0" r="r" b="b"/>
                    <a:pathLst>
                      <a:path w="40" h="32">
                        <a:moveTo>
                          <a:pt x="40" y="32"/>
                        </a:moveTo>
                        <a:lnTo>
                          <a:pt x="24" y="32"/>
                        </a:lnTo>
                        <a:lnTo>
                          <a:pt x="8" y="24"/>
                        </a:lnTo>
                        <a:lnTo>
                          <a:pt x="8" y="24"/>
                        </a:lnTo>
                        <a:lnTo>
                          <a:pt x="0" y="8"/>
                        </a:lnTo>
                        <a:lnTo>
                          <a:pt x="0" y="0"/>
                        </a:lnTo>
                        <a:lnTo>
                          <a:pt x="0" y="0"/>
                        </a:lnTo>
                        <a:lnTo>
                          <a:pt x="16" y="0"/>
                        </a:lnTo>
                        <a:lnTo>
                          <a:pt x="32" y="8"/>
                        </a:lnTo>
                        <a:lnTo>
                          <a:pt x="32" y="8"/>
                        </a:lnTo>
                        <a:lnTo>
                          <a:pt x="40" y="24"/>
                        </a:lnTo>
                        <a:lnTo>
                          <a:pt x="40"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56" name="Freeform 1052"/>
                  <p:cNvSpPr>
                    <a:spLocks/>
                  </p:cNvSpPr>
                  <p:nvPr/>
                </p:nvSpPr>
                <p:spPr bwMode="invGray">
                  <a:xfrm>
                    <a:off x="780" y="2328"/>
                    <a:ext cx="32" cy="48"/>
                  </a:xfrm>
                  <a:custGeom>
                    <a:avLst/>
                    <a:gdLst/>
                    <a:ahLst/>
                    <a:cxnLst>
                      <a:cxn ang="0">
                        <a:pos x="16" y="48"/>
                      </a:cxn>
                      <a:cxn ang="0">
                        <a:pos x="8" y="48"/>
                      </a:cxn>
                      <a:cxn ang="0">
                        <a:pos x="0" y="24"/>
                      </a:cxn>
                      <a:cxn ang="0">
                        <a:pos x="0" y="24"/>
                      </a:cxn>
                      <a:cxn ang="0">
                        <a:pos x="8" y="8"/>
                      </a:cxn>
                      <a:cxn ang="0">
                        <a:pos x="16" y="0"/>
                      </a:cxn>
                      <a:cxn ang="0">
                        <a:pos x="16" y="0"/>
                      </a:cxn>
                      <a:cxn ang="0">
                        <a:pos x="24" y="8"/>
                      </a:cxn>
                      <a:cxn ang="0">
                        <a:pos x="32" y="24"/>
                      </a:cxn>
                      <a:cxn ang="0">
                        <a:pos x="32" y="24"/>
                      </a:cxn>
                      <a:cxn ang="0">
                        <a:pos x="24" y="48"/>
                      </a:cxn>
                      <a:cxn ang="0">
                        <a:pos x="16" y="48"/>
                      </a:cxn>
                    </a:cxnLst>
                    <a:rect l="0" t="0" r="r" b="b"/>
                    <a:pathLst>
                      <a:path w="32" h="48">
                        <a:moveTo>
                          <a:pt x="16" y="48"/>
                        </a:moveTo>
                        <a:lnTo>
                          <a:pt x="8" y="48"/>
                        </a:lnTo>
                        <a:lnTo>
                          <a:pt x="0" y="24"/>
                        </a:lnTo>
                        <a:lnTo>
                          <a:pt x="0" y="24"/>
                        </a:lnTo>
                        <a:lnTo>
                          <a:pt x="8" y="8"/>
                        </a:lnTo>
                        <a:lnTo>
                          <a:pt x="16" y="0"/>
                        </a:lnTo>
                        <a:lnTo>
                          <a:pt x="16" y="0"/>
                        </a:lnTo>
                        <a:lnTo>
                          <a:pt x="24" y="8"/>
                        </a:lnTo>
                        <a:lnTo>
                          <a:pt x="32" y="24"/>
                        </a:lnTo>
                        <a:lnTo>
                          <a:pt x="32" y="24"/>
                        </a:lnTo>
                        <a:lnTo>
                          <a:pt x="24" y="48"/>
                        </a:lnTo>
                        <a:lnTo>
                          <a:pt x="16"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57" name="Freeform 1053"/>
                  <p:cNvSpPr>
                    <a:spLocks/>
                  </p:cNvSpPr>
                  <p:nvPr/>
                </p:nvSpPr>
                <p:spPr bwMode="invGray">
                  <a:xfrm>
                    <a:off x="676" y="2432"/>
                    <a:ext cx="64" cy="24"/>
                  </a:xfrm>
                  <a:custGeom>
                    <a:avLst/>
                    <a:gdLst/>
                    <a:ahLst/>
                    <a:cxnLst>
                      <a:cxn ang="0">
                        <a:pos x="64" y="16"/>
                      </a:cxn>
                      <a:cxn ang="0">
                        <a:pos x="56" y="24"/>
                      </a:cxn>
                      <a:cxn ang="0">
                        <a:pos x="32" y="24"/>
                      </a:cxn>
                      <a:cxn ang="0">
                        <a:pos x="32" y="24"/>
                      </a:cxn>
                      <a:cxn ang="0">
                        <a:pos x="8" y="24"/>
                      </a:cxn>
                      <a:cxn ang="0">
                        <a:pos x="0" y="16"/>
                      </a:cxn>
                      <a:cxn ang="0">
                        <a:pos x="0" y="16"/>
                      </a:cxn>
                      <a:cxn ang="0">
                        <a:pos x="8" y="8"/>
                      </a:cxn>
                      <a:cxn ang="0">
                        <a:pos x="32" y="0"/>
                      </a:cxn>
                      <a:cxn ang="0">
                        <a:pos x="32" y="0"/>
                      </a:cxn>
                      <a:cxn ang="0">
                        <a:pos x="56" y="8"/>
                      </a:cxn>
                      <a:cxn ang="0">
                        <a:pos x="64" y="16"/>
                      </a:cxn>
                    </a:cxnLst>
                    <a:rect l="0" t="0" r="r" b="b"/>
                    <a:pathLst>
                      <a:path w="64" h="24">
                        <a:moveTo>
                          <a:pt x="64" y="16"/>
                        </a:moveTo>
                        <a:lnTo>
                          <a:pt x="56" y="24"/>
                        </a:lnTo>
                        <a:lnTo>
                          <a:pt x="32" y="24"/>
                        </a:lnTo>
                        <a:lnTo>
                          <a:pt x="32" y="24"/>
                        </a:lnTo>
                        <a:lnTo>
                          <a:pt x="8" y="24"/>
                        </a:lnTo>
                        <a:lnTo>
                          <a:pt x="0" y="16"/>
                        </a:lnTo>
                        <a:lnTo>
                          <a:pt x="0" y="16"/>
                        </a:lnTo>
                        <a:lnTo>
                          <a:pt x="8" y="8"/>
                        </a:lnTo>
                        <a:lnTo>
                          <a:pt x="32" y="0"/>
                        </a:lnTo>
                        <a:lnTo>
                          <a:pt x="32" y="0"/>
                        </a:lnTo>
                        <a:lnTo>
                          <a:pt x="56" y="8"/>
                        </a:lnTo>
                        <a:lnTo>
                          <a:pt x="6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58" name="Freeform 1054"/>
                  <p:cNvSpPr>
                    <a:spLocks/>
                  </p:cNvSpPr>
                  <p:nvPr/>
                </p:nvSpPr>
                <p:spPr bwMode="invGray">
                  <a:xfrm>
                    <a:off x="788" y="2520"/>
                    <a:ext cx="32" cy="48"/>
                  </a:xfrm>
                  <a:custGeom>
                    <a:avLst/>
                    <a:gdLst/>
                    <a:ahLst/>
                    <a:cxnLst>
                      <a:cxn ang="0">
                        <a:pos x="16" y="48"/>
                      </a:cxn>
                      <a:cxn ang="0">
                        <a:pos x="8" y="40"/>
                      </a:cxn>
                      <a:cxn ang="0">
                        <a:pos x="0" y="24"/>
                      </a:cxn>
                      <a:cxn ang="0">
                        <a:pos x="0" y="24"/>
                      </a:cxn>
                      <a:cxn ang="0">
                        <a:pos x="8" y="8"/>
                      </a:cxn>
                      <a:cxn ang="0">
                        <a:pos x="16" y="0"/>
                      </a:cxn>
                      <a:cxn ang="0">
                        <a:pos x="16" y="0"/>
                      </a:cxn>
                      <a:cxn ang="0">
                        <a:pos x="32" y="8"/>
                      </a:cxn>
                      <a:cxn ang="0">
                        <a:pos x="32" y="24"/>
                      </a:cxn>
                      <a:cxn ang="0">
                        <a:pos x="32" y="24"/>
                      </a:cxn>
                      <a:cxn ang="0">
                        <a:pos x="32" y="40"/>
                      </a:cxn>
                      <a:cxn ang="0">
                        <a:pos x="16" y="48"/>
                      </a:cxn>
                    </a:cxnLst>
                    <a:rect l="0" t="0" r="r" b="b"/>
                    <a:pathLst>
                      <a:path w="32" h="48">
                        <a:moveTo>
                          <a:pt x="16" y="48"/>
                        </a:moveTo>
                        <a:lnTo>
                          <a:pt x="8" y="40"/>
                        </a:lnTo>
                        <a:lnTo>
                          <a:pt x="0" y="24"/>
                        </a:lnTo>
                        <a:lnTo>
                          <a:pt x="0" y="24"/>
                        </a:lnTo>
                        <a:lnTo>
                          <a:pt x="8" y="8"/>
                        </a:lnTo>
                        <a:lnTo>
                          <a:pt x="16" y="0"/>
                        </a:lnTo>
                        <a:lnTo>
                          <a:pt x="16" y="0"/>
                        </a:lnTo>
                        <a:lnTo>
                          <a:pt x="32" y="8"/>
                        </a:lnTo>
                        <a:lnTo>
                          <a:pt x="32" y="24"/>
                        </a:lnTo>
                        <a:lnTo>
                          <a:pt x="32" y="24"/>
                        </a:lnTo>
                        <a:lnTo>
                          <a:pt x="32" y="40"/>
                        </a:lnTo>
                        <a:lnTo>
                          <a:pt x="16"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59" name="Freeform 1055"/>
                  <p:cNvSpPr>
                    <a:spLocks/>
                  </p:cNvSpPr>
                  <p:nvPr/>
                </p:nvSpPr>
                <p:spPr bwMode="invGray">
                  <a:xfrm>
                    <a:off x="660" y="2352"/>
                    <a:ext cx="48" cy="40"/>
                  </a:xfrm>
                  <a:custGeom>
                    <a:avLst/>
                    <a:gdLst/>
                    <a:ahLst/>
                    <a:cxnLst>
                      <a:cxn ang="0">
                        <a:pos x="48" y="32"/>
                      </a:cxn>
                      <a:cxn ang="0">
                        <a:pos x="32" y="40"/>
                      </a:cxn>
                      <a:cxn ang="0">
                        <a:pos x="16" y="24"/>
                      </a:cxn>
                      <a:cxn ang="0">
                        <a:pos x="16" y="24"/>
                      </a:cxn>
                      <a:cxn ang="0">
                        <a:pos x="0" y="16"/>
                      </a:cxn>
                      <a:cxn ang="0">
                        <a:pos x="0" y="0"/>
                      </a:cxn>
                      <a:cxn ang="0">
                        <a:pos x="0" y="0"/>
                      </a:cxn>
                      <a:cxn ang="0">
                        <a:pos x="16" y="0"/>
                      </a:cxn>
                      <a:cxn ang="0">
                        <a:pos x="32" y="8"/>
                      </a:cxn>
                      <a:cxn ang="0">
                        <a:pos x="32" y="8"/>
                      </a:cxn>
                      <a:cxn ang="0">
                        <a:pos x="48" y="24"/>
                      </a:cxn>
                      <a:cxn ang="0">
                        <a:pos x="48" y="32"/>
                      </a:cxn>
                    </a:cxnLst>
                    <a:rect l="0" t="0" r="r" b="b"/>
                    <a:pathLst>
                      <a:path w="48" h="40">
                        <a:moveTo>
                          <a:pt x="48" y="32"/>
                        </a:moveTo>
                        <a:lnTo>
                          <a:pt x="32" y="40"/>
                        </a:lnTo>
                        <a:lnTo>
                          <a:pt x="16" y="24"/>
                        </a:lnTo>
                        <a:lnTo>
                          <a:pt x="16" y="24"/>
                        </a:lnTo>
                        <a:lnTo>
                          <a:pt x="0" y="16"/>
                        </a:lnTo>
                        <a:lnTo>
                          <a:pt x="0" y="0"/>
                        </a:lnTo>
                        <a:lnTo>
                          <a:pt x="0" y="0"/>
                        </a:lnTo>
                        <a:lnTo>
                          <a:pt x="16" y="0"/>
                        </a:lnTo>
                        <a:lnTo>
                          <a:pt x="32" y="8"/>
                        </a:lnTo>
                        <a:lnTo>
                          <a:pt x="32" y="8"/>
                        </a:lnTo>
                        <a:lnTo>
                          <a:pt x="48" y="24"/>
                        </a:lnTo>
                        <a:lnTo>
                          <a:pt x="48"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60" name="Freeform 1056"/>
                  <p:cNvSpPr>
                    <a:spLocks/>
                  </p:cNvSpPr>
                  <p:nvPr/>
                </p:nvSpPr>
                <p:spPr bwMode="invGray">
                  <a:xfrm>
                    <a:off x="892" y="2344"/>
                    <a:ext cx="48" cy="32"/>
                  </a:xfrm>
                  <a:custGeom>
                    <a:avLst/>
                    <a:gdLst/>
                    <a:ahLst/>
                    <a:cxnLst>
                      <a:cxn ang="0">
                        <a:pos x="0" y="32"/>
                      </a:cxn>
                      <a:cxn ang="0">
                        <a:pos x="0" y="24"/>
                      </a:cxn>
                      <a:cxn ang="0">
                        <a:pos x="8" y="8"/>
                      </a:cxn>
                      <a:cxn ang="0">
                        <a:pos x="8" y="8"/>
                      </a:cxn>
                      <a:cxn ang="0">
                        <a:pos x="32" y="0"/>
                      </a:cxn>
                      <a:cxn ang="0">
                        <a:pos x="48" y="0"/>
                      </a:cxn>
                      <a:cxn ang="0">
                        <a:pos x="48" y="0"/>
                      </a:cxn>
                      <a:cxn ang="0">
                        <a:pos x="48" y="8"/>
                      </a:cxn>
                      <a:cxn ang="0">
                        <a:pos x="32" y="24"/>
                      </a:cxn>
                      <a:cxn ang="0">
                        <a:pos x="32" y="24"/>
                      </a:cxn>
                      <a:cxn ang="0">
                        <a:pos x="16" y="32"/>
                      </a:cxn>
                      <a:cxn ang="0">
                        <a:pos x="0" y="32"/>
                      </a:cxn>
                    </a:cxnLst>
                    <a:rect l="0" t="0" r="r" b="b"/>
                    <a:pathLst>
                      <a:path w="48" h="32">
                        <a:moveTo>
                          <a:pt x="0" y="32"/>
                        </a:moveTo>
                        <a:lnTo>
                          <a:pt x="0" y="24"/>
                        </a:lnTo>
                        <a:lnTo>
                          <a:pt x="8" y="8"/>
                        </a:lnTo>
                        <a:lnTo>
                          <a:pt x="8" y="8"/>
                        </a:lnTo>
                        <a:lnTo>
                          <a:pt x="32" y="0"/>
                        </a:lnTo>
                        <a:lnTo>
                          <a:pt x="48" y="0"/>
                        </a:lnTo>
                        <a:lnTo>
                          <a:pt x="48" y="0"/>
                        </a:lnTo>
                        <a:lnTo>
                          <a:pt x="48" y="8"/>
                        </a:lnTo>
                        <a:lnTo>
                          <a:pt x="32" y="24"/>
                        </a:lnTo>
                        <a:lnTo>
                          <a:pt x="32" y="24"/>
                        </a:lnTo>
                        <a:lnTo>
                          <a:pt x="16" y="32"/>
                        </a:lnTo>
                        <a:lnTo>
                          <a:pt x="0"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61" name="Freeform 1057"/>
                  <p:cNvSpPr>
                    <a:spLocks/>
                  </p:cNvSpPr>
                  <p:nvPr/>
                </p:nvSpPr>
                <p:spPr bwMode="invGray">
                  <a:xfrm>
                    <a:off x="876" y="2400"/>
                    <a:ext cx="48" cy="24"/>
                  </a:xfrm>
                  <a:custGeom>
                    <a:avLst/>
                    <a:gdLst/>
                    <a:ahLst/>
                    <a:cxnLst>
                      <a:cxn ang="0">
                        <a:pos x="0" y="24"/>
                      </a:cxn>
                      <a:cxn ang="0">
                        <a:pos x="0" y="8"/>
                      </a:cxn>
                      <a:cxn ang="0">
                        <a:pos x="16" y="0"/>
                      </a:cxn>
                      <a:cxn ang="0">
                        <a:pos x="16" y="0"/>
                      </a:cxn>
                      <a:cxn ang="0">
                        <a:pos x="32" y="0"/>
                      </a:cxn>
                      <a:cxn ang="0">
                        <a:pos x="48" y="8"/>
                      </a:cxn>
                      <a:cxn ang="0">
                        <a:pos x="48" y="8"/>
                      </a:cxn>
                      <a:cxn ang="0">
                        <a:pos x="48" y="16"/>
                      </a:cxn>
                      <a:cxn ang="0">
                        <a:pos x="32" y="24"/>
                      </a:cxn>
                      <a:cxn ang="0">
                        <a:pos x="32" y="24"/>
                      </a:cxn>
                      <a:cxn ang="0">
                        <a:pos x="8" y="24"/>
                      </a:cxn>
                      <a:cxn ang="0">
                        <a:pos x="0" y="24"/>
                      </a:cxn>
                    </a:cxnLst>
                    <a:rect l="0" t="0" r="r" b="b"/>
                    <a:pathLst>
                      <a:path w="48" h="24">
                        <a:moveTo>
                          <a:pt x="0" y="24"/>
                        </a:moveTo>
                        <a:lnTo>
                          <a:pt x="0" y="8"/>
                        </a:lnTo>
                        <a:lnTo>
                          <a:pt x="16" y="0"/>
                        </a:lnTo>
                        <a:lnTo>
                          <a:pt x="16" y="0"/>
                        </a:lnTo>
                        <a:lnTo>
                          <a:pt x="32" y="0"/>
                        </a:lnTo>
                        <a:lnTo>
                          <a:pt x="48" y="8"/>
                        </a:lnTo>
                        <a:lnTo>
                          <a:pt x="48" y="8"/>
                        </a:lnTo>
                        <a:lnTo>
                          <a:pt x="48" y="16"/>
                        </a:lnTo>
                        <a:lnTo>
                          <a:pt x="32" y="24"/>
                        </a:lnTo>
                        <a:lnTo>
                          <a:pt x="32" y="24"/>
                        </a:lnTo>
                        <a:lnTo>
                          <a:pt x="8" y="24"/>
                        </a:lnTo>
                        <a:lnTo>
                          <a:pt x="0" y="2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62" name="Freeform 1058"/>
                  <p:cNvSpPr>
                    <a:spLocks/>
                  </p:cNvSpPr>
                  <p:nvPr/>
                </p:nvSpPr>
                <p:spPr bwMode="invGray">
                  <a:xfrm>
                    <a:off x="660" y="2480"/>
                    <a:ext cx="48" cy="24"/>
                  </a:xfrm>
                  <a:custGeom>
                    <a:avLst/>
                    <a:gdLst/>
                    <a:ahLst/>
                    <a:cxnLst>
                      <a:cxn ang="0">
                        <a:pos x="0" y="16"/>
                      </a:cxn>
                      <a:cxn ang="0">
                        <a:pos x="0" y="8"/>
                      </a:cxn>
                      <a:cxn ang="0">
                        <a:pos x="16" y="0"/>
                      </a:cxn>
                      <a:cxn ang="0">
                        <a:pos x="16" y="0"/>
                      </a:cxn>
                      <a:cxn ang="0">
                        <a:pos x="40" y="0"/>
                      </a:cxn>
                      <a:cxn ang="0">
                        <a:pos x="48" y="0"/>
                      </a:cxn>
                      <a:cxn ang="0">
                        <a:pos x="48" y="0"/>
                      </a:cxn>
                      <a:cxn ang="0">
                        <a:pos x="48" y="16"/>
                      </a:cxn>
                      <a:cxn ang="0">
                        <a:pos x="32" y="24"/>
                      </a:cxn>
                      <a:cxn ang="0">
                        <a:pos x="32" y="24"/>
                      </a:cxn>
                      <a:cxn ang="0">
                        <a:pos x="8" y="24"/>
                      </a:cxn>
                      <a:cxn ang="0">
                        <a:pos x="0" y="16"/>
                      </a:cxn>
                    </a:cxnLst>
                    <a:rect l="0" t="0" r="r" b="b"/>
                    <a:pathLst>
                      <a:path w="48" h="24">
                        <a:moveTo>
                          <a:pt x="0" y="16"/>
                        </a:moveTo>
                        <a:lnTo>
                          <a:pt x="0" y="8"/>
                        </a:lnTo>
                        <a:lnTo>
                          <a:pt x="16" y="0"/>
                        </a:lnTo>
                        <a:lnTo>
                          <a:pt x="16" y="0"/>
                        </a:lnTo>
                        <a:lnTo>
                          <a:pt x="40" y="0"/>
                        </a:lnTo>
                        <a:lnTo>
                          <a:pt x="48" y="0"/>
                        </a:lnTo>
                        <a:lnTo>
                          <a:pt x="48" y="0"/>
                        </a:lnTo>
                        <a:lnTo>
                          <a:pt x="48" y="16"/>
                        </a:lnTo>
                        <a:lnTo>
                          <a:pt x="32" y="24"/>
                        </a:lnTo>
                        <a:lnTo>
                          <a:pt x="32" y="24"/>
                        </a:lnTo>
                        <a:lnTo>
                          <a:pt x="8" y="24"/>
                        </a:lnTo>
                        <a:lnTo>
                          <a:pt x="0"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63" name="Freeform 1059"/>
                  <p:cNvSpPr>
                    <a:spLocks/>
                  </p:cNvSpPr>
                  <p:nvPr/>
                </p:nvSpPr>
                <p:spPr bwMode="invGray">
                  <a:xfrm>
                    <a:off x="732" y="2456"/>
                    <a:ext cx="48" cy="40"/>
                  </a:xfrm>
                  <a:custGeom>
                    <a:avLst/>
                    <a:gdLst/>
                    <a:ahLst/>
                    <a:cxnLst>
                      <a:cxn ang="0">
                        <a:pos x="8" y="40"/>
                      </a:cxn>
                      <a:cxn ang="0">
                        <a:pos x="0" y="24"/>
                      </a:cxn>
                      <a:cxn ang="0">
                        <a:pos x="16" y="16"/>
                      </a:cxn>
                      <a:cxn ang="0">
                        <a:pos x="16" y="16"/>
                      </a:cxn>
                      <a:cxn ang="0">
                        <a:pos x="32" y="0"/>
                      </a:cxn>
                      <a:cxn ang="0">
                        <a:pos x="48" y="8"/>
                      </a:cxn>
                      <a:cxn ang="0">
                        <a:pos x="48" y="8"/>
                      </a:cxn>
                      <a:cxn ang="0">
                        <a:pos x="48" y="16"/>
                      </a:cxn>
                      <a:cxn ang="0">
                        <a:pos x="40" y="32"/>
                      </a:cxn>
                      <a:cxn ang="0">
                        <a:pos x="40" y="32"/>
                      </a:cxn>
                      <a:cxn ang="0">
                        <a:pos x="16" y="40"/>
                      </a:cxn>
                      <a:cxn ang="0">
                        <a:pos x="8" y="40"/>
                      </a:cxn>
                    </a:cxnLst>
                    <a:rect l="0" t="0" r="r" b="b"/>
                    <a:pathLst>
                      <a:path w="48" h="40">
                        <a:moveTo>
                          <a:pt x="8" y="40"/>
                        </a:moveTo>
                        <a:lnTo>
                          <a:pt x="0" y="24"/>
                        </a:lnTo>
                        <a:lnTo>
                          <a:pt x="16" y="16"/>
                        </a:lnTo>
                        <a:lnTo>
                          <a:pt x="16" y="16"/>
                        </a:lnTo>
                        <a:lnTo>
                          <a:pt x="32" y="0"/>
                        </a:lnTo>
                        <a:lnTo>
                          <a:pt x="48" y="8"/>
                        </a:lnTo>
                        <a:lnTo>
                          <a:pt x="48" y="8"/>
                        </a:lnTo>
                        <a:lnTo>
                          <a:pt x="48" y="16"/>
                        </a:lnTo>
                        <a:lnTo>
                          <a:pt x="40" y="32"/>
                        </a:lnTo>
                        <a:lnTo>
                          <a:pt x="40" y="32"/>
                        </a:lnTo>
                        <a:lnTo>
                          <a:pt x="16" y="40"/>
                        </a:lnTo>
                        <a:lnTo>
                          <a:pt x="8" y="4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64" name="Freeform 1060"/>
                  <p:cNvSpPr>
                    <a:spLocks/>
                  </p:cNvSpPr>
                  <p:nvPr/>
                </p:nvSpPr>
                <p:spPr bwMode="invGray">
                  <a:xfrm>
                    <a:off x="924" y="2472"/>
                    <a:ext cx="56" cy="32"/>
                  </a:xfrm>
                  <a:custGeom>
                    <a:avLst/>
                    <a:gdLst/>
                    <a:ahLst/>
                    <a:cxnLst>
                      <a:cxn ang="0">
                        <a:pos x="0" y="8"/>
                      </a:cxn>
                      <a:cxn ang="0">
                        <a:pos x="16" y="0"/>
                      </a:cxn>
                      <a:cxn ang="0">
                        <a:pos x="32" y="8"/>
                      </a:cxn>
                      <a:cxn ang="0">
                        <a:pos x="32" y="8"/>
                      </a:cxn>
                      <a:cxn ang="0">
                        <a:pos x="56" y="16"/>
                      </a:cxn>
                      <a:cxn ang="0">
                        <a:pos x="56" y="24"/>
                      </a:cxn>
                      <a:cxn ang="0">
                        <a:pos x="56" y="24"/>
                      </a:cxn>
                      <a:cxn ang="0">
                        <a:pos x="48" y="32"/>
                      </a:cxn>
                      <a:cxn ang="0">
                        <a:pos x="24" y="24"/>
                      </a:cxn>
                      <a:cxn ang="0">
                        <a:pos x="24" y="24"/>
                      </a:cxn>
                      <a:cxn ang="0">
                        <a:pos x="0" y="16"/>
                      </a:cxn>
                      <a:cxn ang="0">
                        <a:pos x="0" y="8"/>
                      </a:cxn>
                    </a:cxnLst>
                    <a:rect l="0" t="0" r="r" b="b"/>
                    <a:pathLst>
                      <a:path w="56" h="32">
                        <a:moveTo>
                          <a:pt x="0" y="8"/>
                        </a:moveTo>
                        <a:lnTo>
                          <a:pt x="16" y="0"/>
                        </a:lnTo>
                        <a:lnTo>
                          <a:pt x="32" y="8"/>
                        </a:lnTo>
                        <a:lnTo>
                          <a:pt x="32" y="8"/>
                        </a:lnTo>
                        <a:lnTo>
                          <a:pt x="56" y="16"/>
                        </a:lnTo>
                        <a:lnTo>
                          <a:pt x="56" y="24"/>
                        </a:lnTo>
                        <a:lnTo>
                          <a:pt x="56" y="24"/>
                        </a:lnTo>
                        <a:lnTo>
                          <a:pt x="48" y="32"/>
                        </a:lnTo>
                        <a:lnTo>
                          <a:pt x="24" y="24"/>
                        </a:lnTo>
                        <a:lnTo>
                          <a:pt x="24"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65" name="Freeform 1061"/>
                  <p:cNvSpPr>
                    <a:spLocks/>
                  </p:cNvSpPr>
                  <p:nvPr/>
                </p:nvSpPr>
                <p:spPr bwMode="invGray">
                  <a:xfrm>
                    <a:off x="636" y="2392"/>
                    <a:ext cx="64" cy="32"/>
                  </a:xfrm>
                  <a:custGeom>
                    <a:avLst/>
                    <a:gdLst/>
                    <a:ahLst/>
                    <a:cxnLst>
                      <a:cxn ang="0">
                        <a:pos x="0" y="8"/>
                      </a:cxn>
                      <a:cxn ang="0">
                        <a:pos x="16" y="0"/>
                      </a:cxn>
                      <a:cxn ang="0">
                        <a:pos x="40" y="8"/>
                      </a:cxn>
                      <a:cxn ang="0">
                        <a:pos x="40" y="8"/>
                      </a:cxn>
                      <a:cxn ang="0">
                        <a:pos x="56" y="16"/>
                      </a:cxn>
                      <a:cxn ang="0">
                        <a:pos x="64" y="24"/>
                      </a:cxn>
                      <a:cxn ang="0">
                        <a:pos x="64" y="24"/>
                      </a:cxn>
                      <a:cxn ang="0">
                        <a:pos x="48" y="32"/>
                      </a:cxn>
                      <a:cxn ang="0">
                        <a:pos x="24" y="32"/>
                      </a:cxn>
                      <a:cxn ang="0">
                        <a:pos x="24" y="32"/>
                      </a:cxn>
                      <a:cxn ang="0">
                        <a:pos x="8" y="16"/>
                      </a:cxn>
                      <a:cxn ang="0">
                        <a:pos x="0" y="8"/>
                      </a:cxn>
                    </a:cxnLst>
                    <a:rect l="0" t="0" r="r" b="b"/>
                    <a:pathLst>
                      <a:path w="64" h="32">
                        <a:moveTo>
                          <a:pt x="0" y="8"/>
                        </a:moveTo>
                        <a:lnTo>
                          <a:pt x="16" y="0"/>
                        </a:lnTo>
                        <a:lnTo>
                          <a:pt x="40" y="8"/>
                        </a:lnTo>
                        <a:lnTo>
                          <a:pt x="40" y="8"/>
                        </a:lnTo>
                        <a:lnTo>
                          <a:pt x="56" y="16"/>
                        </a:lnTo>
                        <a:lnTo>
                          <a:pt x="64" y="24"/>
                        </a:lnTo>
                        <a:lnTo>
                          <a:pt x="64" y="24"/>
                        </a:lnTo>
                        <a:lnTo>
                          <a:pt x="48" y="32"/>
                        </a:lnTo>
                        <a:lnTo>
                          <a:pt x="24" y="32"/>
                        </a:lnTo>
                        <a:lnTo>
                          <a:pt x="24" y="32"/>
                        </a:lnTo>
                        <a:lnTo>
                          <a:pt x="8"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66" name="Freeform 1062"/>
                  <p:cNvSpPr>
                    <a:spLocks/>
                  </p:cNvSpPr>
                  <p:nvPr/>
                </p:nvSpPr>
                <p:spPr bwMode="invGray">
                  <a:xfrm>
                    <a:off x="716" y="2320"/>
                    <a:ext cx="40" cy="48"/>
                  </a:xfrm>
                  <a:custGeom>
                    <a:avLst/>
                    <a:gdLst/>
                    <a:ahLst/>
                    <a:cxnLst>
                      <a:cxn ang="0">
                        <a:pos x="8" y="0"/>
                      </a:cxn>
                      <a:cxn ang="0">
                        <a:pos x="24" y="0"/>
                      </a:cxn>
                      <a:cxn ang="0">
                        <a:pos x="32" y="16"/>
                      </a:cxn>
                      <a:cxn ang="0">
                        <a:pos x="32" y="16"/>
                      </a:cxn>
                      <a:cxn ang="0">
                        <a:pos x="40" y="40"/>
                      </a:cxn>
                      <a:cxn ang="0">
                        <a:pos x="32" y="48"/>
                      </a:cxn>
                      <a:cxn ang="0">
                        <a:pos x="32" y="48"/>
                      </a:cxn>
                      <a:cxn ang="0">
                        <a:pos x="16" y="40"/>
                      </a:cxn>
                      <a:cxn ang="0">
                        <a:pos x="8" y="24"/>
                      </a:cxn>
                      <a:cxn ang="0">
                        <a:pos x="8" y="24"/>
                      </a:cxn>
                      <a:cxn ang="0">
                        <a:pos x="0" y="8"/>
                      </a:cxn>
                      <a:cxn ang="0">
                        <a:pos x="8" y="0"/>
                      </a:cxn>
                    </a:cxnLst>
                    <a:rect l="0" t="0" r="r" b="b"/>
                    <a:pathLst>
                      <a:path w="40" h="48">
                        <a:moveTo>
                          <a:pt x="8" y="0"/>
                        </a:moveTo>
                        <a:lnTo>
                          <a:pt x="24" y="0"/>
                        </a:lnTo>
                        <a:lnTo>
                          <a:pt x="32" y="16"/>
                        </a:lnTo>
                        <a:lnTo>
                          <a:pt x="32" y="16"/>
                        </a:lnTo>
                        <a:lnTo>
                          <a:pt x="40" y="40"/>
                        </a:lnTo>
                        <a:lnTo>
                          <a:pt x="32" y="48"/>
                        </a:lnTo>
                        <a:lnTo>
                          <a:pt x="32" y="48"/>
                        </a:lnTo>
                        <a:lnTo>
                          <a:pt x="16" y="40"/>
                        </a:lnTo>
                        <a:lnTo>
                          <a:pt x="8" y="24"/>
                        </a:lnTo>
                        <a:lnTo>
                          <a:pt x="8" y="24"/>
                        </a:lnTo>
                        <a:lnTo>
                          <a:pt x="0" y="8"/>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67" name="Freeform 1063"/>
                  <p:cNvSpPr>
                    <a:spLocks/>
                  </p:cNvSpPr>
                  <p:nvPr/>
                </p:nvSpPr>
                <p:spPr bwMode="invGray">
                  <a:xfrm>
                    <a:off x="820" y="2480"/>
                    <a:ext cx="40" cy="40"/>
                  </a:xfrm>
                  <a:custGeom>
                    <a:avLst/>
                    <a:gdLst/>
                    <a:ahLst/>
                    <a:cxnLst>
                      <a:cxn ang="0">
                        <a:pos x="8" y="0"/>
                      </a:cxn>
                      <a:cxn ang="0">
                        <a:pos x="24" y="0"/>
                      </a:cxn>
                      <a:cxn ang="0">
                        <a:pos x="40" y="16"/>
                      </a:cxn>
                      <a:cxn ang="0">
                        <a:pos x="40" y="16"/>
                      </a:cxn>
                      <a:cxn ang="0">
                        <a:pos x="40" y="32"/>
                      </a:cxn>
                      <a:cxn ang="0">
                        <a:pos x="32" y="40"/>
                      </a:cxn>
                      <a:cxn ang="0">
                        <a:pos x="32" y="40"/>
                      </a:cxn>
                      <a:cxn ang="0">
                        <a:pos x="24" y="40"/>
                      </a:cxn>
                      <a:cxn ang="0">
                        <a:pos x="8" y="24"/>
                      </a:cxn>
                      <a:cxn ang="0">
                        <a:pos x="8" y="24"/>
                      </a:cxn>
                      <a:cxn ang="0">
                        <a:pos x="0" y="8"/>
                      </a:cxn>
                      <a:cxn ang="0">
                        <a:pos x="8" y="0"/>
                      </a:cxn>
                    </a:cxnLst>
                    <a:rect l="0" t="0" r="r" b="b"/>
                    <a:pathLst>
                      <a:path w="40" h="40">
                        <a:moveTo>
                          <a:pt x="8" y="0"/>
                        </a:moveTo>
                        <a:lnTo>
                          <a:pt x="24" y="0"/>
                        </a:lnTo>
                        <a:lnTo>
                          <a:pt x="40" y="16"/>
                        </a:lnTo>
                        <a:lnTo>
                          <a:pt x="40" y="16"/>
                        </a:lnTo>
                        <a:lnTo>
                          <a:pt x="40" y="32"/>
                        </a:lnTo>
                        <a:lnTo>
                          <a:pt x="32" y="40"/>
                        </a:lnTo>
                        <a:lnTo>
                          <a:pt x="32" y="40"/>
                        </a:lnTo>
                        <a:lnTo>
                          <a:pt x="24" y="40"/>
                        </a:lnTo>
                        <a:lnTo>
                          <a:pt x="8" y="24"/>
                        </a:lnTo>
                        <a:lnTo>
                          <a:pt x="8" y="24"/>
                        </a:lnTo>
                        <a:lnTo>
                          <a:pt x="0" y="8"/>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68" name="Freeform 1064"/>
                  <p:cNvSpPr>
                    <a:spLocks/>
                  </p:cNvSpPr>
                  <p:nvPr/>
                </p:nvSpPr>
                <p:spPr bwMode="invGray">
                  <a:xfrm>
                    <a:off x="836" y="2320"/>
                    <a:ext cx="40" cy="48"/>
                  </a:xfrm>
                  <a:custGeom>
                    <a:avLst/>
                    <a:gdLst/>
                    <a:ahLst/>
                    <a:cxnLst>
                      <a:cxn ang="0">
                        <a:pos x="32" y="0"/>
                      </a:cxn>
                      <a:cxn ang="0">
                        <a:pos x="40" y="8"/>
                      </a:cxn>
                      <a:cxn ang="0">
                        <a:pos x="40" y="24"/>
                      </a:cxn>
                      <a:cxn ang="0">
                        <a:pos x="40" y="24"/>
                      </a:cxn>
                      <a:cxn ang="0">
                        <a:pos x="24" y="40"/>
                      </a:cxn>
                      <a:cxn ang="0">
                        <a:pos x="8" y="48"/>
                      </a:cxn>
                      <a:cxn ang="0">
                        <a:pos x="8" y="48"/>
                      </a:cxn>
                      <a:cxn ang="0">
                        <a:pos x="0" y="32"/>
                      </a:cxn>
                      <a:cxn ang="0">
                        <a:pos x="8" y="16"/>
                      </a:cxn>
                      <a:cxn ang="0">
                        <a:pos x="8" y="16"/>
                      </a:cxn>
                      <a:cxn ang="0">
                        <a:pos x="24" y="0"/>
                      </a:cxn>
                      <a:cxn ang="0">
                        <a:pos x="32" y="0"/>
                      </a:cxn>
                    </a:cxnLst>
                    <a:rect l="0" t="0" r="r" b="b"/>
                    <a:pathLst>
                      <a:path w="40" h="48">
                        <a:moveTo>
                          <a:pt x="32" y="0"/>
                        </a:moveTo>
                        <a:lnTo>
                          <a:pt x="40" y="8"/>
                        </a:lnTo>
                        <a:lnTo>
                          <a:pt x="40" y="24"/>
                        </a:lnTo>
                        <a:lnTo>
                          <a:pt x="40" y="24"/>
                        </a:lnTo>
                        <a:lnTo>
                          <a:pt x="24" y="40"/>
                        </a:lnTo>
                        <a:lnTo>
                          <a:pt x="8" y="48"/>
                        </a:lnTo>
                        <a:lnTo>
                          <a:pt x="8" y="48"/>
                        </a:lnTo>
                        <a:lnTo>
                          <a:pt x="0" y="32"/>
                        </a:lnTo>
                        <a:lnTo>
                          <a:pt x="8" y="16"/>
                        </a:lnTo>
                        <a:lnTo>
                          <a:pt x="8" y="16"/>
                        </a:lnTo>
                        <a:lnTo>
                          <a:pt x="24" y="0"/>
                        </a:lnTo>
                        <a:lnTo>
                          <a:pt x="32"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69" name="Freeform 1065"/>
                  <p:cNvSpPr>
                    <a:spLocks/>
                  </p:cNvSpPr>
                  <p:nvPr/>
                </p:nvSpPr>
                <p:spPr bwMode="invGray">
                  <a:xfrm>
                    <a:off x="732" y="2504"/>
                    <a:ext cx="40" cy="48"/>
                  </a:xfrm>
                  <a:custGeom>
                    <a:avLst/>
                    <a:gdLst/>
                    <a:ahLst/>
                    <a:cxnLst>
                      <a:cxn ang="0">
                        <a:pos x="32" y="0"/>
                      </a:cxn>
                      <a:cxn ang="0">
                        <a:pos x="40" y="8"/>
                      </a:cxn>
                      <a:cxn ang="0">
                        <a:pos x="32" y="32"/>
                      </a:cxn>
                      <a:cxn ang="0">
                        <a:pos x="32" y="32"/>
                      </a:cxn>
                      <a:cxn ang="0">
                        <a:pos x="24" y="40"/>
                      </a:cxn>
                      <a:cxn ang="0">
                        <a:pos x="8" y="48"/>
                      </a:cxn>
                      <a:cxn ang="0">
                        <a:pos x="8" y="48"/>
                      </a:cxn>
                      <a:cxn ang="0">
                        <a:pos x="0" y="40"/>
                      </a:cxn>
                      <a:cxn ang="0">
                        <a:pos x="8" y="16"/>
                      </a:cxn>
                      <a:cxn ang="0">
                        <a:pos x="8" y="16"/>
                      </a:cxn>
                      <a:cxn ang="0">
                        <a:pos x="16" y="8"/>
                      </a:cxn>
                      <a:cxn ang="0">
                        <a:pos x="32" y="0"/>
                      </a:cxn>
                    </a:cxnLst>
                    <a:rect l="0" t="0" r="r" b="b"/>
                    <a:pathLst>
                      <a:path w="40" h="48">
                        <a:moveTo>
                          <a:pt x="32" y="0"/>
                        </a:moveTo>
                        <a:lnTo>
                          <a:pt x="40" y="8"/>
                        </a:lnTo>
                        <a:lnTo>
                          <a:pt x="32" y="32"/>
                        </a:lnTo>
                        <a:lnTo>
                          <a:pt x="32" y="32"/>
                        </a:lnTo>
                        <a:lnTo>
                          <a:pt x="24" y="40"/>
                        </a:lnTo>
                        <a:lnTo>
                          <a:pt x="8" y="48"/>
                        </a:lnTo>
                        <a:lnTo>
                          <a:pt x="8" y="48"/>
                        </a:lnTo>
                        <a:lnTo>
                          <a:pt x="0" y="40"/>
                        </a:lnTo>
                        <a:lnTo>
                          <a:pt x="8" y="16"/>
                        </a:lnTo>
                        <a:lnTo>
                          <a:pt x="8" y="16"/>
                        </a:lnTo>
                        <a:lnTo>
                          <a:pt x="16" y="8"/>
                        </a:lnTo>
                        <a:lnTo>
                          <a:pt x="32"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7" name="Group 1066"/>
              <p:cNvGrpSpPr>
                <a:grpSpLocks/>
              </p:cNvGrpSpPr>
              <p:nvPr/>
            </p:nvGrpSpPr>
            <p:grpSpPr bwMode="auto">
              <a:xfrm rot="2717479">
                <a:off x="4801" y="1464"/>
                <a:ext cx="598" cy="112"/>
                <a:chOff x="290" y="1936"/>
                <a:chExt cx="598" cy="112"/>
              </a:xfrm>
            </p:grpSpPr>
            <p:sp>
              <p:nvSpPr>
                <p:cNvPr id="1660971" name="Freeform 1067"/>
                <p:cNvSpPr>
                  <a:spLocks/>
                </p:cNvSpPr>
                <p:nvPr/>
              </p:nvSpPr>
              <p:spPr bwMode="invGray">
                <a:xfrm>
                  <a:off x="290" y="1968"/>
                  <a:ext cx="598" cy="36"/>
                </a:xfrm>
                <a:custGeom>
                  <a:avLst/>
                  <a:gdLst/>
                  <a:ahLst/>
                  <a:cxnLst>
                    <a:cxn ang="0">
                      <a:pos x="0" y="36"/>
                    </a:cxn>
                    <a:cxn ang="0">
                      <a:pos x="136" y="6"/>
                    </a:cxn>
                    <a:cxn ang="0">
                      <a:pos x="224" y="4"/>
                    </a:cxn>
                    <a:cxn ang="0">
                      <a:pos x="316" y="18"/>
                    </a:cxn>
                    <a:cxn ang="0">
                      <a:pos x="408" y="34"/>
                    </a:cxn>
                    <a:cxn ang="0">
                      <a:pos x="478" y="30"/>
                    </a:cxn>
                    <a:cxn ang="0">
                      <a:pos x="598" y="20"/>
                    </a:cxn>
                  </a:cxnLst>
                  <a:rect l="0" t="0" r="r" b="b"/>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cmpd="sng">
                  <a:solidFill>
                    <a:schemeClr val="tx1"/>
                  </a:solidFill>
                  <a:round/>
                  <a:headEnd/>
                  <a:tailEnd/>
                </a:ln>
                <a:effectLst/>
              </p:spPr>
              <p:txBody>
                <a:bodyPr wrap="none" anchor="ctr">
                  <a:prstTxWarp prst="textNoShape">
                    <a:avLst/>
                  </a:prstTxWarp>
                </a:bodyPr>
                <a:lstStyle/>
                <a:p>
                  <a:endParaRPr lang="en-US">
                    <a:latin typeface="Arial"/>
                    <a:cs typeface="Arial"/>
                  </a:endParaRPr>
                </a:p>
              </p:txBody>
            </p:sp>
            <p:grpSp>
              <p:nvGrpSpPr>
                <p:cNvPr id="8" name="Group 1068"/>
                <p:cNvGrpSpPr>
                  <a:grpSpLocks/>
                </p:cNvGrpSpPr>
                <p:nvPr/>
              </p:nvGrpSpPr>
              <p:grpSpPr bwMode="auto">
                <a:xfrm>
                  <a:off x="324" y="1936"/>
                  <a:ext cx="544" cy="112"/>
                  <a:chOff x="324" y="1872"/>
                  <a:chExt cx="544" cy="112"/>
                </a:xfrm>
              </p:grpSpPr>
              <p:sp>
                <p:nvSpPr>
                  <p:cNvPr id="1660973" name="Freeform 1069"/>
                  <p:cNvSpPr>
                    <a:spLocks/>
                  </p:cNvSpPr>
                  <p:nvPr/>
                </p:nvSpPr>
                <p:spPr bwMode="invGray">
                  <a:xfrm>
                    <a:off x="492" y="1872"/>
                    <a:ext cx="48" cy="56"/>
                  </a:xfrm>
                  <a:custGeom>
                    <a:avLst/>
                    <a:gdLst/>
                    <a:ahLst/>
                    <a:cxnLst>
                      <a:cxn ang="0">
                        <a:pos x="48" y="32"/>
                      </a:cxn>
                      <a:cxn ang="0">
                        <a:pos x="40" y="48"/>
                      </a:cxn>
                      <a:cxn ang="0">
                        <a:pos x="24" y="56"/>
                      </a:cxn>
                      <a:cxn ang="0">
                        <a:pos x="24" y="56"/>
                      </a:cxn>
                      <a:cxn ang="0">
                        <a:pos x="8" y="48"/>
                      </a:cxn>
                      <a:cxn ang="0">
                        <a:pos x="0" y="24"/>
                      </a:cxn>
                      <a:cxn ang="0">
                        <a:pos x="0" y="24"/>
                      </a:cxn>
                      <a:cxn ang="0">
                        <a:pos x="8" y="8"/>
                      </a:cxn>
                      <a:cxn ang="0">
                        <a:pos x="24" y="0"/>
                      </a:cxn>
                      <a:cxn ang="0">
                        <a:pos x="24" y="0"/>
                      </a:cxn>
                      <a:cxn ang="0">
                        <a:pos x="48" y="8"/>
                      </a:cxn>
                      <a:cxn ang="0">
                        <a:pos x="48" y="32"/>
                      </a:cxn>
                    </a:cxnLst>
                    <a:rect l="0" t="0" r="r" b="b"/>
                    <a:pathLst>
                      <a:path w="48" h="56">
                        <a:moveTo>
                          <a:pt x="48" y="32"/>
                        </a:moveTo>
                        <a:lnTo>
                          <a:pt x="40" y="48"/>
                        </a:lnTo>
                        <a:lnTo>
                          <a:pt x="24" y="56"/>
                        </a:lnTo>
                        <a:lnTo>
                          <a:pt x="24" y="56"/>
                        </a:lnTo>
                        <a:lnTo>
                          <a:pt x="8" y="48"/>
                        </a:lnTo>
                        <a:lnTo>
                          <a:pt x="0" y="24"/>
                        </a:lnTo>
                        <a:lnTo>
                          <a:pt x="0" y="24"/>
                        </a:lnTo>
                        <a:lnTo>
                          <a:pt x="8" y="8"/>
                        </a:lnTo>
                        <a:lnTo>
                          <a:pt x="24" y="0"/>
                        </a:lnTo>
                        <a:lnTo>
                          <a:pt x="24" y="0"/>
                        </a:lnTo>
                        <a:lnTo>
                          <a:pt x="48"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74" name="Freeform 1070"/>
                  <p:cNvSpPr>
                    <a:spLocks/>
                  </p:cNvSpPr>
                  <p:nvPr/>
                </p:nvSpPr>
                <p:spPr bwMode="invGray">
                  <a:xfrm>
                    <a:off x="652" y="192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16"/>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16"/>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75" name="Freeform 1071"/>
                  <p:cNvSpPr>
                    <a:spLocks/>
                  </p:cNvSpPr>
                  <p:nvPr/>
                </p:nvSpPr>
                <p:spPr bwMode="invGray">
                  <a:xfrm>
                    <a:off x="820" y="188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8"/>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76" name="Freeform 1072"/>
                  <p:cNvSpPr>
                    <a:spLocks/>
                  </p:cNvSpPr>
                  <p:nvPr/>
                </p:nvSpPr>
                <p:spPr bwMode="invGray">
                  <a:xfrm>
                    <a:off x="412" y="1888"/>
                    <a:ext cx="48" cy="48"/>
                  </a:xfrm>
                  <a:custGeom>
                    <a:avLst/>
                    <a:gdLst/>
                    <a:ahLst/>
                    <a:cxnLst>
                      <a:cxn ang="0">
                        <a:pos x="48" y="24"/>
                      </a:cxn>
                      <a:cxn ang="0">
                        <a:pos x="40" y="40"/>
                      </a:cxn>
                      <a:cxn ang="0">
                        <a:pos x="16" y="48"/>
                      </a:cxn>
                      <a:cxn ang="0">
                        <a:pos x="16" y="48"/>
                      </a:cxn>
                      <a:cxn ang="0">
                        <a:pos x="0" y="40"/>
                      </a:cxn>
                      <a:cxn ang="0">
                        <a:pos x="0" y="24"/>
                      </a:cxn>
                      <a:cxn ang="0">
                        <a:pos x="0" y="24"/>
                      </a:cxn>
                      <a:cxn ang="0">
                        <a:pos x="8" y="0"/>
                      </a:cxn>
                      <a:cxn ang="0">
                        <a:pos x="24" y="0"/>
                      </a:cxn>
                      <a:cxn ang="0">
                        <a:pos x="24" y="0"/>
                      </a:cxn>
                      <a:cxn ang="0">
                        <a:pos x="40" y="8"/>
                      </a:cxn>
                      <a:cxn ang="0">
                        <a:pos x="48" y="24"/>
                      </a:cxn>
                    </a:cxnLst>
                    <a:rect l="0" t="0" r="r" b="b"/>
                    <a:pathLst>
                      <a:path w="48" h="48">
                        <a:moveTo>
                          <a:pt x="48" y="24"/>
                        </a:moveTo>
                        <a:lnTo>
                          <a:pt x="40" y="40"/>
                        </a:lnTo>
                        <a:lnTo>
                          <a:pt x="16" y="48"/>
                        </a:lnTo>
                        <a:lnTo>
                          <a:pt x="16" y="48"/>
                        </a:lnTo>
                        <a:lnTo>
                          <a:pt x="0" y="40"/>
                        </a:lnTo>
                        <a:lnTo>
                          <a:pt x="0" y="24"/>
                        </a:lnTo>
                        <a:lnTo>
                          <a:pt x="0" y="24"/>
                        </a:lnTo>
                        <a:lnTo>
                          <a:pt x="8" y="0"/>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77" name="Freeform 1073"/>
                  <p:cNvSpPr>
                    <a:spLocks/>
                  </p:cNvSpPr>
                  <p:nvPr/>
                </p:nvSpPr>
                <p:spPr bwMode="invGray">
                  <a:xfrm>
                    <a:off x="572" y="1912"/>
                    <a:ext cx="48" cy="48"/>
                  </a:xfrm>
                  <a:custGeom>
                    <a:avLst/>
                    <a:gdLst/>
                    <a:ahLst/>
                    <a:cxnLst>
                      <a:cxn ang="0">
                        <a:pos x="48" y="24"/>
                      </a:cxn>
                      <a:cxn ang="0">
                        <a:pos x="40" y="48"/>
                      </a:cxn>
                      <a:cxn ang="0">
                        <a:pos x="24" y="48"/>
                      </a:cxn>
                      <a:cxn ang="0">
                        <a:pos x="24" y="48"/>
                      </a:cxn>
                      <a:cxn ang="0">
                        <a:pos x="0" y="40"/>
                      </a:cxn>
                      <a:cxn ang="0">
                        <a:pos x="0" y="24"/>
                      </a:cxn>
                      <a:cxn ang="0">
                        <a:pos x="0" y="24"/>
                      </a:cxn>
                      <a:cxn ang="0">
                        <a:pos x="8" y="8"/>
                      </a:cxn>
                      <a:cxn ang="0">
                        <a:pos x="24" y="0"/>
                      </a:cxn>
                      <a:cxn ang="0">
                        <a:pos x="24" y="0"/>
                      </a:cxn>
                      <a:cxn ang="0">
                        <a:pos x="40" y="8"/>
                      </a:cxn>
                      <a:cxn ang="0">
                        <a:pos x="48" y="24"/>
                      </a:cxn>
                    </a:cxnLst>
                    <a:rect l="0" t="0" r="r" b="b"/>
                    <a:pathLst>
                      <a:path w="48" h="48">
                        <a:moveTo>
                          <a:pt x="48" y="24"/>
                        </a:moveTo>
                        <a:lnTo>
                          <a:pt x="40" y="48"/>
                        </a:lnTo>
                        <a:lnTo>
                          <a:pt x="24" y="48"/>
                        </a:lnTo>
                        <a:lnTo>
                          <a:pt x="24" y="48"/>
                        </a:lnTo>
                        <a:lnTo>
                          <a:pt x="0" y="40"/>
                        </a:lnTo>
                        <a:lnTo>
                          <a:pt x="0" y="24"/>
                        </a:lnTo>
                        <a:lnTo>
                          <a:pt x="0" y="24"/>
                        </a:lnTo>
                        <a:lnTo>
                          <a:pt x="8" y="8"/>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78" name="Freeform 1074"/>
                  <p:cNvSpPr>
                    <a:spLocks/>
                  </p:cNvSpPr>
                  <p:nvPr/>
                </p:nvSpPr>
                <p:spPr bwMode="invGray">
                  <a:xfrm>
                    <a:off x="324" y="1912"/>
                    <a:ext cx="48" cy="48"/>
                  </a:xfrm>
                  <a:custGeom>
                    <a:avLst/>
                    <a:gdLst/>
                    <a:ahLst/>
                    <a:cxnLst>
                      <a:cxn ang="0">
                        <a:pos x="48" y="24"/>
                      </a:cxn>
                      <a:cxn ang="0">
                        <a:pos x="40" y="40"/>
                      </a:cxn>
                      <a:cxn ang="0">
                        <a:pos x="24" y="48"/>
                      </a:cxn>
                      <a:cxn ang="0">
                        <a:pos x="24" y="48"/>
                      </a:cxn>
                      <a:cxn ang="0">
                        <a:pos x="8" y="40"/>
                      </a:cxn>
                      <a:cxn ang="0">
                        <a:pos x="0" y="24"/>
                      </a:cxn>
                      <a:cxn ang="0">
                        <a:pos x="0" y="24"/>
                      </a:cxn>
                      <a:cxn ang="0">
                        <a:pos x="8" y="0"/>
                      </a:cxn>
                      <a:cxn ang="0">
                        <a:pos x="32" y="0"/>
                      </a:cxn>
                      <a:cxn ang="0">
                        <a:pos x="32" y="0"/>
                      </a:cxn>
                      <a:cxn ang="0">
                        <a:pos x="48" y="8"/>
                      </a:cxn>
                      <a:cxn ang="0">
                        <a:pos x="48" y="24"/>
                      </a:cxn>
                    </a:cxnLst>
                    <a:rect l="0" t="0" r="r" b="b"/>
                    <a:pathLst>
                      <a:path w="48" h="48">
                        <a:moveTo>
                          <a:pt x="48" y="24"/>
                        </a:moveTo>
                        <a:lnTo>
                          <a:pt x="40" y="40"/>
                        </a:lnTo>
                        <a:lnTo>
                          <a:pt x="24" y="48"/>
                        </a:lnTo>
                        <a:lnTo>
                          <a:pt x="24" y="48"/>
                        </a:lnTo>
                        <a:lnTo>
                          <a:pt x="8" y="40"/>
                        </a:lnTo>
                        <a:lnTo>
                          <a:pt x="0" y="24"/>
                        </a:lnTo>
                        <a:lnTo>
                          <a:pt x="0" y="24"/>
                        </a:lnTo>
                        <a:lnTo>
                          <a:pt x="8" y="0"/>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79" name="Freeform 1075"/>
                  <p:cNvSpPr>
                    <a:spLocks/>
                  </p:cNvSpPr>
                  <p:nvPr/>
                </p:nvSpPr>
                <p:spPr bwMode="invGray">
                  <a:xfrm>
                    <a:off x="732" y="1920"/>
                    <a:ext cx="48" cy="48"/>
                  </a:xfrm>
                  <a:custGeom>
                    <a:avLst/>
                    <a:gdLst/>
                    <a:ahLst/>
                    <a:cxnLst>
                      <a:cxn ang="0">
                        <a:pos x="48" y="24"/>
                      </a:cxn>
                      <a:cxn ang="0">
                        <a:pos x="40" y="48"/>
                      </a:cxn>
                      <a:cxn ang="0">
                        <a:pos x="24" y="48"/>
                      </a:cxn>
                      <a:cxn ang="0">
                        <a:pos x="24" y="48"/>
                      </a:cxn>
                      <a:cxn ang="0">
                        <a:pos x="8" y="40"/>
                      </a:cxn>
                      <a:cxn ang="0">
                        <a:pos x="0" y="24"/>
                      </a:cxn>
                      <a:cxn ang="0">
                        <a:pos x="0" y="24"/>
                      </a:cxn>
                      <a:cxn ang="0">
                        <a:pos x="8" y="8"/>
                      </a:cxn>
                      <a:cxn ang="0">
                        <a:pos x="32" y="0"/>
                      </a:cxn>
                      <a:cxn ang="0">
                        <a:pos x="32" y="0"/>
                      </a:cxn>
                      <a:cxn ang="0">
                        <a:pos x="48" y="8"/>
                      </a:cxn>
                      <a:cxn ang="0">
                        <a:pos x="48" y="24"/>
                      </a:cxn>
                    </a:cxnLst>
                    <a:rect l="0" t="0" r="r" b="b"/>
                    <a:pathLst>
                      <a:path w="48" h="48">
                        <a:moveTo>
                          <a:pt x="48" y="24"/>
                        </a:moveTo>
                        <a:lnTo>
                          <a:pt x="40" y="48"/>
                        </a:lnTo>
                        <a:lnTo>
                          <a:pt x="24" y="48"/>
                        </a:lnTo>
                        <a:lnTo>
                          <a:pt x="24" y="48"/>
                        </a:lnTo>
                        <a:lnTo>
                          <a:pt x="8" y="40"/>
                        </a:lnTo>
                        <a:lnTo>
                          <a:pt x="0" y="24"/>
                        </a:lnTo>
                        <a:lnTo>
                          <a:pt x="0" y="24"/>
                        </a:lnTo>
                        <a:lnTo>
                          <a:pt x="8" y="8"/>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9" name="Group 1076"/>
              <p:cNvGrpSpPr>
                <a:grpSpLocks/>
              </p:cNvGrpSpPr>
              <p:nvPr/>
            </p:nvGrpSpPr>
            <p:grpSpPr bwMode="auto">
              <a:xfrm>
                <a:off x="5039" y="1939"/>
                <a:ext cx="210" cy="240"/>
                <a:chOff x="5516" y="2080"/>
                <a:chExt cx="210" cy="240"/>
              </a:xfrm>
            </p:grpSpPr>
            <p:sp>
              <p:nvSpPr>
                <p:cNvPr id="1660981" name="Freeform 1077"/>
                <p:cNvSpPr>
                  <a:spLocks/>
                </p:cNvSpPr>
                <p:nvPr/>
              </p:nvSpPr>
              <p:spPr bwMode="invGray">
                <a:xfrm>
                  <a:off x="5517" y="2113"/>
                  <a:ext cx="201" cy="197"/>
                </a:xfrm>
                <a:custGeom>
                  <a:avLst/>
                  <a:gdLst/>
                  <a:ahLst/>
                  <a:cxnLst>
                    <a:cxn ang="0">
                      <a:pos x="0" y="197"/>
                    </a:cxn>
                    <a:cxn ang="0">
                      <a:pos x="76" y="143"/>
                    </a:cxn>
                    <a:cxn ang="0">
                      <a:pos x="123" y="91"/>
                    </a:cxn>
                    <a:cxn ang="0">
                      <a:pos x="201" y="0"/>
                    </a:cxn>
                  </a:cxnLst>
                  <a:rect l="0" t="0" r="r" b="b"/>
                  <a:pathLst>
                    <a:path w="201" h="197">
                      <a:moveTo>
                        <a:pt x="0" y="197"/>
                      </a:moveTo>
                      <a:cubicBezTo>
                        <a:pt x="12" y="188"/>
                        <a:pt x="56" y="161"/>
                        <a:pt x="76" y="143"/>
                      </a:cubicBezTo>
                      <a:cubicBezTo>
                        <a:pt x="97" y="126"/>
                        <a:pt x="102" y="115"/>
                        <a:pt x="123" y="91"/>
                      </a:cubicBezTo>
                      <a:cubicBezTo>
                        <a:pt x="143" y="67"/>
                        <a:pt x="189" y="15"/>
                        <a:pt x="201" y="0"/>
                      </a:cubicBezTo>
                    </a:path>
                  </a:pathLst>
                </a:custGeom>
                <a:noFill/>
                <a:ln w="38100" cmpd="sng">
                  <a:solidFill>
                    <a:schemeClr val="tx1"/>
                  </a:solidFill>
                  <a:round/>
                  <a:headEnd/>
                  <a:tailEnd/>
                </a:ln>
                <a:effectLst/>
              </p:spPr>
              <p:txBody>
                <a:bodyPr wrap="none" anchor="ctr">
                  <a:prstTxWarp prst="textNoShape">
                    <a:avLst/>
                  </a:prstTxWarp>
                </a:bodyPr>
                <a:lstStyle/>
                <a:p>
                  <a:endParaRPr lang="en-US">
                    <a:latin typeface="Arial"/>
                    <a:cs typeface="Arial"/>
                  </a:endParaRPr>
                </a:p>
              </p:txBody>
            </p:sp>
            <p:sp>
              <p:nvSpPr>
                <p:cNvPr id="1660982" name="Freeform 1078"/>
                <p:cNvSpPr>
                  <a:spLocks/>
                </p:cNvSpPr>
                <p:nvPr/>
              </p:nvSpPr>
              <p:spPr bwMode="invGray">
                <a:xfrm rot="-2682521">
                  <a:off x="5587" y="2226"/>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16"/>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16"/>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83" name="Freeform 1079"/>
                <p:cNvSpPr>
                  <a:spLocks/>
                </p:cNvSpPr>
                <p:nvPr/>
              </p:nvSpPr>
              <p:spPr bwMode="invGray">
                <a:xfrm rot="-2682521">
                  <a:off x="5678" y="2080"/>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8"/>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84" name="Freeform 1080"/>
                <p:cNvSpPr>
                  <a:spLocks/>
                </p:cNvSpPr>
                <p:nvPr/>
              </p:nvSpPr>
              <p:spPr bwMode="invGray">
                <a:xfrm rot="-2682521">
                  <a:off x="5516" y="2272"/>
                  <a:ext cx="48" cy="48"/>
                </a:xfrm>
                <a:custGeom>
                  <a:avLst/>
                  <a:gdLst/>
                  <a:ahLst/>
                  <a:cxnLst>
                    <a:cxn ang="0">
                      <a:pos x="48" y="24"/>
                    </a:cxn>
                    <a:cxn ang="0">
                      <a:pos x="40" y="48"/>
                    </a:cxn>
                    <a:cxn ang="0">
                      <a:pos x="24" y="48"/>
                    </a:cxn>
                    <a:cxn ang="0">
                      <a:pos x="24" y="48"/>
                    </a:cxn>
                    <a:cxn ang="0">
                      <a:pos x="0" y="40"/>
                    </a:cxn>
                    <a:cxn ang="0">
                      <a:pos x="0" y="24"/>
                    </a:cxn>
                    <a:cxn ang="0">
                      <a:pos x="0" y="24"/>
                    </a:cxn>
                    <a:cxn ang="0">
                      <a:pos x="8" y="8"/>
                    </a:cxn>
                    <a:cxn ang="0">
                      <a:pos x="24" y="0"/>
                    </a:cxn>
                    <a:cxn ang="0">
                      <a:pos x="24" y="0"/>
                    </a:cxn>
                    <a:cxn ang="0">
                      <a:pos x="40" y="8"/>
                    </a:cxn>
                    <a:cxn ang="0">
                      <a:pos x="48" y="24"/>
                    </a:cxn>
                  </a:cxnLst>
                  <a:rect l="0" t="0" r="r" b="b"/>
                  <a:pathLst>
                    <a:path w="48" h="48">
                      <a:moveTo>
                        <a:pt x="48" y="24"/>
                      </a:moveTo>
                      <a:lnTo>
                        <a:pt x="40" y="48"/>
                      </a:lnTo>
                      <a:lnTo>
                        <a:pt x="24" y="48"/>
                      </a:lnTo>
                      <a:lnTo>
                        <a:pt x="24" y="48"/>
                      </a:lnTo>
                      <a:lnTo>
                        <a:pt x="0" y="40"/>
                      </a:lnTo>
                      <a:lnTo>
                        <a:pt x="0" y="24"/>
                      </a:lnTo>
                      <a:lnTo>
                        <a:pt x="0" y="24"/>
                      </a:lnTo>
                      <a:lnTo>
                        <a:pt x="8" y="8"/>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85" name="Freeform 1081"/>
                <p:cNvSpPr>
                  <a:spLocks/>
                </p:cNvSpPr>
                <p:nvPr/>
              </p:nvSpPr>
              <p:spPr bwMode="invGray">
                <a:xfrm rot="-2682521">
                  <a:off x="5635" y="2165"/>
                  <a:ext cx="48" cy="48"/>
                </a:xfrm>
                <a:custGeom>
                  <a:avLst/>
                  <a:gdLst/>
                  <a:ahLst/>
                  <a:cxnLst>
                    <a:cxn ang="0">
                      <a:pos x="48" y="24"/>
                    </a:cxn>
                    <a:cxn ang="0">
                      <a:pos x="40" y="48"/>
                    </a:cxn>
                    <a:cxn ang="0">
                      <a:pos x="24" y="48"/>
                    </a:cxn>
                    <a:cxn ang="0">
                      <a:pos x="24" y="48"/>
                    </a:cxn>
                    <a:cxn ang="0">
                      <a:pos x="8" y="40"/>
                    </a:cxn>
                    <a:cxn ang="0">
                      <a:pos x="0" y="24"/>
                    </a:cxn>
                    <a:cxn ang="0">
                      <a:pos x="0" y="24"/>
                    </a:cxn>
                    <a:cxn ang="0">
                      <a:pos x="8" y="8"/>
                    </a:cxn>
                    <a:cxn ang="0">
                      <a:pos x="32" y="0"/>
                    </a:cxn>
                    <a:cxn ang="0">
                      <a:pos x="32" y="0"/>
                    </a:cxn>
                    <a:cxn ang="0">
                      <a:pos x="48" y="8"/>
                    </a:cxn>
                    <a:cxn ang="0">
                      <a:pos x="48" y="24"/>
                    </a:cxn>
                  </a:cxnLst>
                  <a:rect l="0" t="0" r="r" b="b"/>
                  <a:pathLst>
                    <a:path w="48" h="48">
                      <a:moveTo>
                        <a:pt x="48" y="24"/>
                      </a:moveTo>
                      <a:lnTo>
                        <a:pt x="40" y="48"/>
                      </a:lnTo>
                      <a:lnTo>
                        <a:pt x="24" y="48"/>
                      </a:lnTo>
                      <a:lnTo>
                        <a:pt x="24" y="48"/>
                      </a:lnTo>
                      <a:lnTo>
                        <a:pt x="8" y="40"/>
                      </a:lnTo>
                      <a:lnTo>
                        <a:pt x="0" y="24"/>
                      </a:lnTo>
                      <a:lnTo>
                        <a:pt x="0" y="24"/>
                      </a:lnTo>
                      <a:lnTo>
                        <a:pt x="8" y="8"/>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grpSp>
        <p:nvGrpSpPr>
          <p:cNvPr id="10" name="Group 1083"/>
          <p:cNvGrpSpPr>
            <a:grpSpLocks/>
          </p:cNvGrpSpPr>
          <p:nvPr/>
        </p:nvGrpSpPr>
        <p:grpSpPr bwMode="auto">
          <a:xfrm>
            <a:off x="1905001" y="5099781"/>
            <a:ext cx="3997325" cy="177800"/>
            <a:chOff x="240" y="2976"/>
            <a:chExt cx="2518" cy="112"/>
          </a:xfrm>
        </p:grpSpPr>
        <p:sp>
          <p:nvSpPr>
            <p:cNvPr id="1660988" name="Line 1084"/>
            <p:cNvSpPr>
              <a:spLocks noChangeShapeType="1"/>
            </p:cNvSpPr>
            <p:nvPr/>
          </p:nvSpPr>
          <p:spPr bwMode="auto">
            <a:xfrm flipV="1">
              <a:off x="240" y="3072"/>
              <a:ext cx="2518" cy="0"/>
            </a:xfrm>
            <a:prstGeom prst="line">
              <a:avLst/>
            </a:prstGeom>
            <a:noFill/>
            <a:ln w="38100">
              <a:solidFill>
                <a:schemeClr val="tx1"/>
              </a:solidFill>
              <a:round/>
              <a:headEnd/>
              <a:tailEnd/>
            </a:ln>
            <a:effectLst/>
          </p:spPr>
          <p:txBody>
            <a:bodyPr wrap="none" anchor="ctr">
              <a:prstTxWarp prst="textNoShape">
                <a:avLst/>
              </a:prstTxWarp>
            </a:bodyPr>
            <a:lstStyle/>
            <a:p>
              <a:endParaRPr lang="en-US">
                <a:latin typeface="Arial"/>
                <a:cs typeface="Arial"/>
              </a:endParaRPr>
            </a:p>
          </p:txBody>
        </p:sp>
        <p:grpSp>
          <p:nvGrpSpPr>
            <p:cNvPr id="11" name="Group 1085"/>
            <p:cNvGrpSpPr>
              <a:grpSpLocks/>
            </p:cNvGrpSpPr>
            <p:nvPr/>
          </p:nvGrpSpPr>
          <p:grpSpPr bwMode="auto">
            <a:xfrm>
              <a:off x="288" y="2976"/>
              <a:ext cx="598" cy="112"/>
              <a:chOff x="290" y="1936"/>
              <a:chExt cx="598" cy="112"/>
            </a:xfrm>
          </p:grpSpPr>
          <p:sp>
            <p:nvSpPr>
              <p:cNvPr id="1660990" name="Freeform 1086"/>
              <p:cNvSpPr>
                <a:spLocks/>
              </p:cNvSpPr>
              <p:nvPr/>
            </p:nvSpPr>
            <p:spPr bwMode="auto">
              <a:xfrm>
                <a:off x="290" y="1968"/>
                <a:ext cx="598" cy="36"/>
              </a:xfrm>
              <a:custGeom>
                <a:avLst/>
                <a:gdLst/>
                <a:ahLst/>
                <a:cxnLst>
                  <a:cxn ang="0">
                    <a:pos x="0" y="36"/>
                  </a:cxn>
                  <a:cxn ang="0">
                    <a:pos x="136" y="6"/>
                  </a:cxn>
                  <a:cxn ang="0">
                    <a:pos x="224" y="4"/>
                  </a:cxn>
                  <a:cxn ang="0">
                    <a:pos x="316" y="18"/>
                  </a:cxn>
                  <a:cxn ang="0">
                    <a:pos x="408" y="34"/>
                  </a:cxn>
                  <a:cxn ang="0">
                    <a:pos x="478" y="30"/>
                  </a:cxn>
                  <a:cxn ang="0">
                    <a:pos x="598" y="20"/>
                  </a:cxn>
                </a:cxnLst>
                <a:rect l="0" t="0" r="r" b="b"/>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cmpd="sng">
                <a:solidFill>
                  <a:schemeClr val="tx1"/>
                </a:solidFill>
                <a:round/>
                <a:headEnd/>
                <a:tailEnd type="none" w="med" len="med"/>
              </a:ln>
              <a:effectLst/>
            </p:spPr>
            <p:txBody>
              <a:bodyPr wrap="none" anchor="ctr">
                <a:prstTxWarp prst="textNoShape">
                  <a:avLst/>
                </a:prstTxWarp>
              </a:bodyPr>
              <a:lstStyle/>
              <a:p>
                <a:endParaRPr lang="en-US">
                  <a:latin typeface="Arial"/>
                  <a:cs typeface="Arial"/>
                </a:endParaRPr>
              </a:p>
            </p:txBody>
          </p:sp>
          <p:grpSp>
            <p:nvGrpSpPr>
              <p:cNvPr id="12" name="Group 1087"/>
              <p:cNvGrpSpPr>
                <a:grpSpLocks/>
              </p:cNvGrpSpPr>
              <p:nvPr/>
            </p:nvGrpSpPr>
            <p:grpSpPr bwMode="auto">
              <a:xfrm>
                <a:off x="324" y="1936"/>
                <a:ext cx="544" cy="112"/>
                <a:chOff x="324" y="1872"/>
                <a:chExt cx="544" cy="112"/>
              </a:xfrm>
            </p:grpSpPr>
            <p:sp>
              <p:nvSpPr>
                <p:cNvPr id="1660992" name="Freeform 1088"/>
                <p:cNvSpPr>
                  <a:spLocks/>
                </p:cNvSpPr>
                <p:nvPr/>
              </p:nvSpPr>
              <p:spPr bwMode="auto">
                <a:xfrm>
                  <a:off x="492" y="1872"/>
                  <a:ext cx="48" cy="56"/>
                </a:xfrm>
                <a:custGeom>
                  <a:avLst/>
                  <a:gdLst/>
                  <a:ahLst/>
                  <a:cxnLst>
                    <a:cxn ang="0">
                      <a:pos x="48" y="32"/>
                    </a:cxn>
                    <a:cxn ang="0">
                      <a:pos x="40" y="48"/>
                    </a:cxn>
                    <a:cxn ang="0">
                      <a:pos x="24" y="56"/>
                    </a:cxn>
                    <a:cxn ang="0">
                      <a:pos x="24" y="56"/>
                    </a:cxn>
                    <a:cxn ang="0">
                      <a:pos x="8" y="48"/>
                    </a:cxn>
                    <a:cxn ang="0">
                      <a:pos x="0" y="24"/>
                    </a:cxn>
                    <a:cxn ang="0">
                      <a:pos x="0" y="24"/>
                    </a:cxn>
                    <a:cxn ang="0">
                      <a:pos x="8" y="8"/>
                    </a:cxn>
                    <a:cxn ang="0">
                      <a:pos x="24" y="0"/>
                    </a:cxn>
                    <a:cxn ang="0">
                      <a:pos x="24" y="0"/>
                    </a:cxn>
                    <a:cxn ang="0">
                      <a:pos x="48" y="8"/>
                    </a:cxn>
                    <a:cxn ang="0">
                      <a:pos x="48" y="32"/>
                    </a:cxn>
                  </a:cxnLst>
                  <a:rect l="0" t="0" r="r" b="b"/>
                  <a:pathLst>
                    <a:path w="48" h="56">
                      <a:moveTo>
                        <a:pt x="48" y="32"/>
                      </a:moveTo>
                      <a:lnTo>
                        <a:pt x="40" y="48"/>
                      </a:lnTo>
                      <a:lnTo>
                        <a:pt x="24" y="56"/>
                      </a:lnTo>
                      <a:lnTo>
                        <a:pt x="24" y="56"/>
                      </a:lnTo>
                      <a:lnTo>
                        <a:pt x="8" y="48"/>
                      </a:lnTo>
                      <a:lnTo>
                        <a:pt x="0" y="24"/>
                      </a:lnTo>
                      <a:lnTo>
                        <a:pt x="0" y="24"/>
                      </a:lnTo>
                      <a:lnTo>
                        <a:pt x="8" y="8"/>
                      </a:lnTo>
                      <a:lnTo>
                        <a:pt x="24" y="0"/>
                      </a:lnTo>
                      <a:lnTo>
                        <a:pt x="24" y="0"/>
                      </a:lnTo>
                      <a:lnTo>
                        <a:pt x="48"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93" name="Freeform 1089"/>
                <p:cNvSpPr>
                  <a:spLocks/>
                </p:cNvSpPr>
                <p:nvPr/>
              </p:nvSpPr>
              <p:spPr bwMode="auto">
                <a:xfrm>
                  <a:off x="652" y="192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16"/>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16"/>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94" name="Freeform 1090"/>
                <p:cNvSpPr>
                  <a:spLocks/>
                </p:cNvSpPr>
                <p:nvPr/>
              </p:nvSpPr>
              <p:spPr bwMode="auto">
                <a:xfrm>
                  <a:off x="820" y="188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8"/>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95" name="Freeform 1091"/>
                <p:cNvSpPr>
                  <a:spLocks/>
                </p:cNvSpPr>
                <p:nvPr/>
              </p:nvSpPr>
              <p:spPr bwMode="auto">
                <a:xfrm>
                  <a:off x="412" y="1888"/>
                  <a:ext cx="48" cy="48"/>
                </a:xfrm>
                <a:custGeom>
                  <a:avLst/>
                  <a:gdLst/>
                  <a:ahLst/>
                  <a:cxnLst>
                    <a:cxn ang="0">
                      <a:pos x="48" y="24"/>
                    </a:cxn>
                    <a:cxn ang="0">
                      <a:pos x="40" y="40"/>
                    </a:cxn>
                    <a:cxn ang="0">
                      <a:pos x="16" y="48"/>
                    </a:cxn>
                    <a:cxn ang="0">
                      <a:pos x="16" y="48"/>
                    </a:cxn>
                    <a:cxn ang="0">
                      <a:pos x="0" y="40"/>
                    </a:cxn>
                    <a:cxn ang="0">
                      <a:pos x="0" y="24"/>
                    </a:cxn>
                    <a:cxn ang="0">
                      <a:pos x="0" y="24"/>
                    </a:cxn>
                    <a:cxn ang="0">
                      <a:pos x="8" y="0"/>
                    </a:cxn>
                    <a:cxn ang="0">
                      <a:pos x="24" y="0"/>
                    </a:cxn>
                    <a:cxn ang="0">
                      <a:pos x="24" y="0"/>
                    </a:cxn>
                    <a:cxn ang="0">
                      <a:pos x="40" y="8"/>
                    </a:cxn>
                    <a:cxn ang="0">
                      <a:pos x="48" y="24"/>
                    </a:cxn>
                  </a:cxnLst>
                  <a:rect l="0" t="0" r="r" b="b"/>
                  <a:pathLst>
                    <a:path w="48" h="48">
                      <a:moveTo>
                        <a:pt x="48" y="24"/>
                      </a:moveTo>
                      <a:lnTo>
                        <a:pt x="40" y="40"/>
                      </a:lnTo>
                      <a:lnTo>
                        <a:pt x="16" y="48"/>
                      </a:lnTo>
                      <a:lnTo>
                        <a:pt x="16" y="48"/>
                      </a:lnTo>
                      <a:lnTo>
                        <a:pt x="0" y="40"/>
                      </a:lnTo>
                      <a:lnTo>
                        <a:pt x="0" y="24"/>
                      </a:lnTo>
                      <a:lnTo>
                        <a:pt x="0" y="24"/>
                      </a:lnTo>
                      <a:lnTo>
                        <a:pt x="8" y="0"/>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96" name="Freeform 1092"/>
                <p:cNvSpPr>
                  <a:spLocks/>
                </p:cNvSpPr>
                <p:nvPr/>
              </p:nvSpPr>
              <p:spPr bwMode="auto">
                <a:xfrm>
                  <a:off x="572" y="1912"/>
                  <a:ext cx="48" cy="48"/>
                </a:xfrm>
                <a:custGeom>
                  <a:avLst/>
                  <a:gdLst/>
                  <a:ahLst/>
                  <a:cxnLst>
                    <a:cxn ang="0">
                      <a:pos x="48" y="24"/>
                    </a:cxn>
                    <a:cxn ang="0">
                      <a:pos x="40" y="48"/>
                    </a:cxn>
                    <a:cxn ang="0">
                      <a:pos x="24" y="48"/>
                    </a:cxn>
                    <a:cxn ang="0">
                      <a:pos x="24" y="48"/>
                    </a:cxn>
                    <a:cxn ang="0">
                      <a:pos x="0" y="40"/>
                    </a:cxn>
                    <a:cxn ang="0">
                      <a:pos x="0" y="24"/>
                    </a:cxn>
                    <a:cxn ang="0">
                      <a:pos x="0" y="24"/>
                    </a:cxn>
                    <a:cxn ang="0">
                      <a:pos x="8" y="8"/>
                    </a:cxn>
                    <a:cxn ang="0">
                      <a:pos x="24" y="0"/>
                    </a:cxn>
                    <a:cxn ang="0">
                      <a:pos x="24" y="0"/>
                    </a:cxn>
                    <a:cxn ang="0">
                      <a:pos x="40" y="8"/>
                    </a:cxn>
                    <a:cxn ang="0">
                      <a:pos x="48" y="24"/>
                    </a:cxn>
                  </a:cxnLst>
                  <a:rect l="0" t="0" r="r" b="b"/>
                  <a:pathLst>
                    <a:path w="48" h="48">
                      <a:moveTo>
                        <a:pt x="48" y="24"/>
                      </a:moveTo>
                      <a:lnTo>
                        <a:pt x="40" y="48"/>
                      </a:lnTo>
                      <a:lnTo>
                        <a:pt x="24" y="48"/>
                      </a:lnTo>
                      <a:lnTo>
                        <a:pt x="24" y="48"/>
                      </a:lnTo>
                      <a:lnTo>
                        <a:pt x="0" y="40"/>
                      </a:lnTo>
                      <a:lnTo>
                        <a:pt x="0" y="24"/>
                      </a:lnTo>
                      <a:lnTo>
                        <a:pt x="0" y="24"/>
                      </a:lnTo>
                      <a:lnTo>
                        <a:pt x="8" y="8"/>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97" name="Freeform 1093"/>
                <p:cNvSpPr>
                  <a:spLocks/>
                </p:cNvSpPr>
                <p:nvPr/>
              </p:nvSpPr>
              <p:spPr bwMode="auto">
                <a:xfrm>
                  <a:off x="324" y="1912"/>
                  <a:ext cx="48" cy="48"/>
                </a:xfrm>
                <a:custGeom>
                  <a:avLst/>
                  <a:gdLst/>
                  <a:ahLst/>
                  <a:cxnLst>
                    <a:cxn ang="0">
                      <a:pos x="48" y="24"/>
                    </a:cxn>
                    <a:cxn ang="0">
                      <a:pos x="40" y="40"/>
                    </a:cxn>
                    <a:cxn ang="0">
                      <a:pos x="24" y="48"/>
                    </a:cxn>
                    <a:cxn ang="0">
                      <a:pos x="24" y="48"/>
                    </a:cxn>
                    <a:cxn ang="0">
                      <a:pos x="8" y="40"/>
                    </a:cxn>
                    <a:cxn ang="0">
                      <a:pos x="0" y="24"/>
                    </a:cxn>
                    <a:cxn ang="0">
                      <a:pos x="0" y="24"/>
                    </a:cxn>
                    <a:cxn ang="0">
                      <a:pos x="8" y="0"/>
                    </a:cxn>
                    <a:cxn ang="0">
                      <a:pos x="32" y="0"/>
                    </a:cxn>
                    <a:cxn ang="0">
                      <a:pos x="32" y="0"/>
                    </a:cxn>
                    <a:cxn ang="0">
                      <a:pos x="48" y="8"/>
                    </a:cxn>
                    <a:cxn ang="0">
                      <a:pos x="48" y="24"/>
                    </a:cxn>
                  </a:cxnLst>
                  <a:rect l="0" t="0" r="r" b="b"/>
                  <a:pathLst>
                    <a:path w="48" h="48">
                      <a:moveTo>
                        <a:pt x="48" y="24"/>
                      </a:moveTo>
                      <a:lnTo>
                        <a:pt x="40" y="40"/>
                      </a:lnTo>
                      <a:lnTo>
                        <a:pt x="24" y="48"/>
                      </a:lnTo>
                      <a:lnTo>
                        <a:pt x="24" y="48"/>
                      </a:lnTo>
                      <a:lnTo>
                        <a:pt x="8" y="40"/>
                      </a:lnTo>
                      <a:lnTo>
                        <a:pt x="0" y="24"/>
                      </a:lnTo>
                      <a:lnTo>
                        <a:pt x="0" y="24"/>
                      </a:lnTo>
                      <a:lnTo>
                        <a:pt x="8" y="0"/>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98" name="Freeform 1094"/>
                <p:cNvSpPr>
                  <a:spLocks/>
                </p:cNvSpPr>
                <p:nvPr/>
              </p:nvSpPr>
              <p:spPr bwMode="auto">
                <a:xfrm>
                  <a:off x="732" y="1920"/>
                  <a:ext cx="48" cy="48"/>
                </a:xfrm>
                <a:custGeom>
                  <a:avLst/>
                  <a:gdLst/>
                  <a:ahLst/>
                  <a:cxnLst>
                    <a:cxn ang="0">
                      <a:pos x="48" y="24"/>
                    </a:cxn>
                    <a:cxn ang="0">
                      <a:pos x="40" y="48"/>
                    </a:cxn>
                    <a:cxn ang="0">
                      <a:pos x="24" y="48"/>
                    </a:cxn>
                    <a:cxn ang="0">
                      <a:pos x="24" y="48"/>
                    </a:cxn>
                    <a:cxn ang="0">
                      <a:pos x="8" y="40"/>
                    </a:cxn>
                    <a:cxn ang="0">
                      <a:pos x="0" y="24"/>
                    </a:cxn>
                    <a:cxn ang="0">
                      <a:pos x="0" y="24"/>
                    </a:cxn>
                    <a:cxn ang="0">
                      <a:pos x="8" y="8"/>
                    </a:cxn>
                    <a:cxn ang="0">
                      <a:pos x="32" y="0"/>
                    </a:cxn>
                    <a:cxn ang="0">
                      <a:pos x="32" y="0"/>
                    </a:cxn>
                    <a:cxn ang="0">
                      <a:pos x="48" y="8"/>
                    </a:cxn>
                    <a:cxn ang="0">
                      <a:pos x="48" y="24"/>
                    </a:cxn>
                  </a:cxnLst>
                  <a:rect l="0" t="0" r="r" b="b"/>
                  <a:pathLst>
                    <a:path w="48" h="48">
                      <a:moveTo>
                        <a:pt x="48" y="24"/>
                      </a:moveTo>
                      <a:lnTo>
                        <a:pt x="40" y="48"/>
                      </a:lnTo>
                      <a:lnTo>
                        <a:pt x="24" y="48"/>
                      </a:lnTo>
                      <a:lnTo>
                        <a:pt x="24" y="48"/>
                      </a:lnTo>
                      <a:lnTo>
                        <a:pt x="8" y="40"/>
                      </a:lnTo>
                      <a:lnTo>
                        <a:pt x="0" y="24"/>
                      </a:lnTo>
                      <a:lnTo>
                        <a:pt x="0" y="24"/>
                      </a:lnTo>
                      <a:lnTo>
                        <a:pt x="8" y="8"/>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13" name="Group 1095"/>
            <p:cNvGrpSpPr>
              <a:grpSpLocks/>
            </p:cNvGrpSpPr>
            <p:nvPr/>
          </p:nvGrpSpPr>
          <p:grpSpPr bwMode="auto">
            <a:xfrm>
              <a:off x="912" y="2976"/>
              <a:ext cx="598" cy="112"/>
              <a:chOff x="290" y="1936"/>
              <a:chExt cx="598" cy="112"/>
            </a:xfrm>
          </p:grpSpPr>
          <p:sp>
            <p:nvSpPr>
              <p:cNvPr id="1661000" name="Freeform 1096"/>
              <p:cNvSpPr>
                <a:spLocks/>
              </p:cNvSpPr>
              <p:nvPr/>
            </p:nvSpPr>
            <p:spPr bwMode="auto">
              <a:xfrm>
                <a:off x="290" y="1968"/>
                <a:ext cx="598" cy="36"/>
              </a:xfrm>
              <a:custGeom>
                <a:avLst/>
                <a:gdLst/>
                <a:ahLst/>
                <a:cxnLst>
                  <a:cxn ang="0">
                    <a:pos x="0" y="36"/>
                  </a:cxn>
                  <a:cxn ang="0">
                    <a:pos x="136" y="6"/>
                  </a:cxn>
                  <a:cxn ang="0">
                    <a:pos x="224" y="4"/>
                  </a:cxn>
                  <a:cxn ang="0">
                    <a:pos x="316" y="18"/>
                  </a:cxn>
                  <a:cxn ang="0">
                    <a:pos x="408" y="34"/>
                  </a:cxn>
                  <a:cxn ang="0">
                    <a:pos x="478" y="30"/>
                  </a:cxn>
                  <a:cxn ang="0">
                    <a:pos x="598" y="20"/>
                  </a:cxn>
                </a:cxnLst>
                <a:rect l="0" t="0" r="r" b="b"/>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cmpd="sng">
                <a:solidFill>
                  <a:schemeClr val="tx1"/>
                </a:solidFill>
                <a:round/>
                <a:headEnd/>
                <a:tailEnd type="none" w="med" len="med"/>
              </a:ln>
              <a:effectLst/>
            </p:spPr>
            <p:txBody>
              <a:bodyPr wrap="none" anchor="ctr">
                <a:prstTxWarp prst="textNoShape">
                  <a:avLst/>
                </a:prstTxWarp>
              </a:bodyPr>
              <a:lstStyle/>
              <a:p>
                <a:endParaRPr lang="en-US">
                  <a:latin typeface="Arial"/>
                  <a:cs typeface="Arial"/>
                </a:endParaRPr>
              </a:p>
            </p:txBody>
          </p:sp>
          <p:grpSp>
            <p:nvGrpSpPr>
              <p:cNvPr id="14" name="Group 1097"/>
              <p:cNvGrpSpPr>
                <a:grpSpLocks/>
              </p:cNvGrpSpPr>
              <p:nvPr/>
            </p:nvGrpSpPr>
            <p:grpSpPr bwMode="auto">
              <a:xfrm>
                <a:off x="324" y="1936"/>
                <a:ext cx="544" cy="112"/>
                <a:chOff x="324" y="1872"/>
                <a:chExt cx="544" cy="112"/>
              </a:xfrm>
            </p:grpSpPr>
            <p:sp>
              <p:nvSpPr>
                <p:cNvPr id="1661002" name="Freeform 1098"/>
                <p:cNvSpPr>
                  <a:spLocks/>
                </p:cNvSpPr>
                <p:nvPr/>
              </p:nvSpPr>
              <p:spPr bwMode="auto">
                <a:xfrm>
                  <a:off x="492" y="1872"/>
                  <a:ext cx="48" cy="56"/>
                </a:xfrm>
                <a:custGeom>
                  <a:avLst/>
                  <a:gdLst/>
                  <a:ahLst/>
                  <a:cxnLst>
                    <a:cxn ang="0">
                      <a:pos x="48" y="32"/>
                    </a:cxn>
                    <a:cxn ang="0">
                      <a:pos x="40" y="48"/>
                    </a:cxn>
                    <a:cxn ang="0">
                      <a:pos x="24" y="56"/>
                    </a:cxn>
                    <a:cxn ang="0">
                      <a:pos x="24" y="56"/>
                    </a:cxn>
                    <a:cxn ang="0">
                      <a:pos x="8" y="48"/>
                    </a:cxn>
                    <a:cxn ang="0">
                      <a:pos x="0" y="24"/>
                    </a:cxn>
                    <a:cxn ang="0">
                      <a:pos x="0" y="24"/>
                    </a:cxn>
                    <a:cxn ang="0">
                      <a:pos x="8" y="8"/>
                    </a:cxn>
                    <a:cxn ang="0">
                      <a:pos x="24" y="0"/>
                    </a:cxn>
                    <a:cxn ang="0">
                      <a:pos x="24" y="0"/>
                    </a:cxn>
                    <a:cxn ang="0">
                      <a:pos x="48" y="8"/>
                    </a:cxn>
                    <a:cxn ang="0">
                      <a:pos x="48" y="32"/>
                    </a:cxn>
                  </a:cxnLst>
                  <a:rect l="0" t="0" r="r" b="b"/>
                  <a:pathLst>
                    <a:path w="48" h="56">
                      <a:moveTo>
                        <a:pt x="48" y="32"/>
                      </a:moveTo>
                      <a:lnTo>
                        <a:pt x="40" y="48"/>
                      </a:lnTo>
                      <a:lnTo>
                        <a:pt x="24" y="56"/>
                      </a:lnTo>
                      <a:lnTo>
                        <a:pt x="24" y="56"/>
                      </a:lnTo>
                      <a:lnTo>
                        <a:pt x="8" y="48"/>
                      </a:lnTo>
                      <a:lnTo>
                        <a:pt x="0" y="24"/>
                      </a:lnTo>
                      <a:lnTo>
                        <a:pt x="0" y="24"/>
                      </a:lnTo>
                      <a:lnTo>
                        <a:pt x="8" y="8"/>
                      </a:lnTo>
                      <a:lnTo>
                        <a:pt x="24" y="0"/>
                      </a:lnTo>
                      <a:lnTo>
                        <a:pt x="24" y="0"/>
                      </a:lnTo>
                      <a:lnTo>
                        <a:pt x="48"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03" name="Freeform 1099"/>
                <p:cNvSpPr>
                  <a:spLocks/>
                </p:cNvSpPr>
                <p:nvPr/>
              </p:nvSpPr>
              <p:spPr bwMode="auto">
                <a:xfrm>
                  <a:off x="652" y="192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16"/>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16"/>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04" name="Freeform 1100"/>
                <p:cNvSpPr>
                  <a:spLocks/>
                </p:cNvSpPr>
                <p:nvPr/>
              </p:nvSpPr>
              <p:spPr bwMode="auto">
                <a:xfrm>
                  <a:off x="820" y="188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8"/>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05" name="Freeform 1101"/>
                <p:cNvSpPr>
                  <a:spLocks/>
                </p:cNvSpPr>
                <p:nvPr/>
              </p:nvSpPr>
              <p:spPr bwMode="auto">
                <a:xfrm>
                  <a:off x="412" y="1888"/>
                  <a:ext cx="48" cy="48"/>
                </a:xfrm>
                <a:custGeom>
                  <a:avLst/>
                  <a:gdLst/>
                  <a:ahLst/>
                  <a:cxnLst>
                    <a:cxn ang="0">
                      <a:pos x="48" y="24"/>
                    </a:cxn>
                    <a:cxn ang="0">
                      <a:pos x="40" y="40"/>
                    </a:cxn>
                    <a:cxn ang="0">
                      <a:pos x="16" y="48"/>
                    </a:cxn>
                    <a:cxn ang="0">
                      <a:pos x="16" y="48"/>
                    </a:cxn>
                    <a:cxn ang="0">
                      <a:pos x="0" y="40"/>
                    </a:cxn>
                    <a:cxn ang="0">
                      <a:pos x="0" y="24"/>
                    </a:cxn>
                    <a:cxn ang="0">
                      <a:pos x="0" y="24"/>
                    </a:cxn>
                    <a:cxn ang="0">
                      <a:pos x="8" y="0"/>
                    </a:cxn>
                    <a:cxn ang="0">
                      <a:pos x="24" y="0"/>
                    </a:cxn>
                    <a:cxn ang="0">
                      <a:pos x="24" y="0"/>
                    </a:cxn>
                    <a:cxn ang="0">
                      <a:pos x="40" y="8"/>
                    </a:cxn>
                    <a:cxn ang="0">
                      <a:pos x="48" y="24"/>
                    </a:cxn>
                  </a:cxnLst>
                  <a:rect l="0" t="0" r="r" b="b"/>
                  <a:pathLst>
                    <a:path w="48" h="48">
                      <a:moveTo>
                        <a:pt x="48" y="24"/>
                      </a:moveTo>
                      <a:lnTo>
                        <a:pt x="40" y="40"/>
                      </a:lnTo>
                      <a:lnTo>
                        <a:pt x="16" y="48"/>
                      </a:lnTo>
                      <a:lnTo>
                        <a:pt x="16" y="48"/>
                      </a:lnTo>
                      <a:lnTo>
                        <a:pt x="0" y="40"/>
                      </a:lnTo>
                      <a:lnTo>
                        <a:pt x="0" y="24"/>
                      </a:lnTo>
                      <a:lnTo>
                        <a:pt x="0" y="24"/>
                      </a:lnTo>
                      <a:lnTo>
                        <a:pt x="8" y="0"/>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06" name="Freeform 1102"/>
                <p:cNvSpPr>
                  <a:spLocks/>
                </p:cNvSpPr>
                <p:nvPr/>
              </p:nvSpPr>
              <p:spPr bwMode="auto">
                <a:xfrm>
                  <a:off x="572" y="1912"/>
                  <a:ext cx="48" cy="48"/>
                </a:xfrm>
                <a:custGeom>
                  <a:avLst/>
                  <a:gdLst/>
                  <a:ahLst/>
                  <a:cxnLst>
                    <a:cxn ang="0">
                      <a:pos x="48" y="24"/>
                    </a:cxn>
                    <a:cxn ang="0">
                      <a:pos x="40" y="48"/>
                    </a:cxn>
                    <a:cxn ang="0">
                      <a:pos x="24" y="48"/>
                    </a:cxn>
                    <a:cxn ang="0">
                      <a:pos x="24" y="48"/>
                    </a:cxn>
                    <a:cxn ang="0">
                      <a:pos x="0" y="40"/>
                    </a:cxn>
                    <a:cxn ang="0">
                      <a:pos x="0" y="24"/>
                    </a:cxn>
                    <a:cxn ang="0">
                      <a:pos x="0" y="24"/>
                    </a:cxn>
                    <a:cxn ang="0">
                      <a:pos x="8" y="8"/>
                    </a:cxn>
                    <a:cxn ang="0">
                      <a:pos x="24" y="0"/>
                    </a:cxn>
                    <a:cxn ang="0">
                      <a:pos x="24" y="0"/>
                    </a:cxn>
                    <a:cxn ang="0">
                      <a:pos x="40" y="8"/>
                    </a:cxn>
                    <a:cxn ang="0">
                      <a:pos x="48" y="24"/>
                    </a:cxn>
                  </a:cxnLst>
                  <a:rect l="0" t="0" r="r" b="b"/>
                  <a:pathLst>
                    <a:path w="48" h="48">
                      <a:moveTo>
                        <a:pt x="48" y="24"/>
                      </a:moveTo>
                      <a:lnTo>
                        <a:pt x="40" y="48"/>
                      </a:lnTo>
                      <a:lnTo>
                        <a:pt x="24" y="48"/>
                      </a:lnTo>
                      <a:lnTo>
                        <a:pt x="24" y="48"/>
                      </a:lnTo>
                      <a:lnTo>
                        <a:pt x="0" y="40"/>
                      </a:lnTo>
                      <a:lnTo>
                        <a:pt x="0" y="24"/>
                      </a:lnTo>
                      <a:lnTo>
                        <a:pt x="0" y="24"/>
                      </a:lnTo>
                      <a:lnTo>
                        <a:pt x="8" y="8"/>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07" name="Freeform 1103"/>
                <p:cNvSpPr>
                  <a:spLocks/>
                </p:cNvSpPr>
                <p:nvPr/>
              </p:nvSpPr>
              <p:spPr bwMode="auto">
                <a:xfrm>
                  <a:off x="324" y="1912"/>
                  <a:ext cx="48" cy="48"/>
                </a:xfrm>
                <a:custGeom>
                  <a:avLst/>
                  <a:gdLst/>
                  <a:ahLst/>
                  <a:cxnLst>
                    <a:cxn ang="0">
                      <a:pos x="48" y="24"/>
                    </a:cxn>
                    <a:cxn ang="0">
                      <a:pos x="40" y="40"/>
                    </a:cxn>
                    <a:cxn ang="0">
                      <a:pos x="24" y="48"/>
                    </a:cxn>
                    <a:cxn ang="0">
                      <a:pos x="24" y="48"/>
                    </a:cxn>
                    <a:cxn ang="0">
                      <a:pos x="8" y="40"/>
                    </a:cxn>
                    <a:cxn ang="0">
                      <a:pos x="0" y="24"/>
                    </a:cxn>
                    <a:cxn ang="0">
                      <a:pos x="0" y="24"/>
                    </a:cxn>
                    <a:cxn ang="0">
                      <a:pos x="8" y="0"/>
                    </a:cxn>
                    <a:cxn ang="0">
                      <a:pos x="32" y="0"/>
                    </a:cxn>
                    <a:cxn ang="0">
                      <a:pos x="32" y="0"/>
                    </a:cxn>
                    <a:cxn ang="0">
                      <a:pos x="48" y="8"/>
                    </a:cxn>
                    <a:cxn ang="0">
                      <a:pos x="48" y="24"/>
                    </a:cxn>
                  </a:cxnLst>
                  <a:rect l="0" t="0" r="r" b="b"/>
                  <a:pathLst>
                    <a:path w="48" h="48">
                      <a:moveTo>
                        <a:pt x="48" y="24"/>
                      </a:moveTo>
                      <a:lnTo>
                        <a:pt x="40" y="40"/>
                      </a:lnTo>
                      <a:lnTo>
                        <a:pt x="24" y="48"/>
                      </a:lnTo>
                      <a:lnTo>
                        <a:pt x="24" y="48"/>
                      </a:lnTo>
                      <a:lnTo>
                        <a:pt x="8" y="40"/>
                      </a:lnTo>
                      <a:lnTo>
                        <a:pt x="0" y="24"/>
                      </a:lnTo>
                      <a:lnTo>
                        <a:pt x="0" y="24"/>
                      </a:lnTo>
                      <a:lnTo>
                        <a:pt x="8" y="0"/>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08" name="Freeform 1104"/>
                <p:cNvSpPr>
                  <a:spLocks/>
                </p:cNvSpPr>
                <p:nvPr/>
              </p:nvSpPr>
              <p:spPr bwMode="auto">
                <a:xfrm>
                  <a:off x="732" y="1920"/>
                  <a:ext cx="48" cy="48"/>
                </a:xfrm>
                <a:custGeom>
                  <a:avLst/>
                  <a:gdLst/>
                  <a:ahLst/>
                  <a:cxnLst>
                    <a:cxn ang="0">
                      <a:pos x="48" y="24"/>
                    </a:cxn>
                    <a:cxn ang="0">
                      <a:pos x="40" y="48"/>
                    </a:cxn>
                    <a:cxn ang="0">
                      <a:pos x="24" y="48"/>
                    </a:cxn>
                    <a:cxn ang="0">
                      <a:pos x="24" y="48"/>
                    </a:cxn>
                    <a:cxn ang="0">
                      <a:pos x="8" y="40"/>
                    </a:cxn>
                    <a:cxn ang="0">
                      <a:pos x="0" y="24"/>
                    </a:cxn>
                    <a:cxn ang="0">
                      <a:pos x="0" y="24"/>
                    </a:cxn>
                    <a:cxn ang="0">
                      <a:pos x="8" y="8"/>
                    </a:cxn>
                    <a:cxn ang="0">
                      <a:pos x="32" y="0"/>
                    </a:cxn>
                    <a:cxn ang="0">
                      <a:pos x="32" y="0"/>
                    </a:cxn>
                    <a:cxn ang="0">
                      <a:pos x="48" y="8"/>
                    </a:cxn>
                    <a:cxn ang="0">
                      <a:pos x="48" y="24"/>
                    </a:cxn>
                  </a:cxnLst>
                  <a:rect l="0" t="0" r="r" b="b"/>
                  <a:pathLst>
                    <a:path w="48" h="48">
                      <a:moveTo>
                        <a:pt x="48" y="24"/>
                      </a:moveTo>
                      <a:lnTo>
                        <a:pt x="40" y="48"/>
                      </a:lnTo>
                      <a:lnTo>
                        <a:pt x="24" y="48"/>
                      </a:lnTo>
                      <a:lnTo>
                        <a:pt x="24" y="48"/>
                      </a:lnTo>
                      <a:lnTo>
                        <a:pt x="8" y="40"/>
                      </a:lnTo>
                      <a:lnTo>
                        <a:pt x="0" y="24"/>
                      </a:lnTo>
                      <a:lnTo>
                        <a:pt x="0" y="24"/>
                      </a:lnTo>
                      <a:lnTo>
                        <a:pt x="8" y="8"/>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15" name="Group 1105"/>
            <p:cNvGrpSpPr>
              <a:grpSpLocks/>
            </p:cNvGrpSpPr>
            <p:nvPr/>
          </p:nvGrpSpPr>
          <p:grpSpPr bwMode="auto">
            <a:xfrm>
              <a:off x="1536" y="2976"/>
              <a:ext cx="598" cy="112"/>
              <a:chOff x="290" y="1936"/>
              <a:chExt cx="598" cy="112"/>
            </a:xfrm>
          </p:grpSpPr>
          <p:sp>
            <p:nvSpPr>
              <p:cNvPr id="1661010" name="Freeform 1106"/>
              <p:cNvSpPr>
                <a:spLocks/>
              </p:cNvSpPr>
              <p:nvPr/>
            </p:nvSpPr>
            <p:spPr bwMode="auto">
              <a:xfrm>
                <a:off x="290" y="1968"/>
                <a:ext cx="598" cy="36"/>
              </a:xfrm>
              <a:custGeom>
                <a:avLst/>
                <a:gdLst/>
                <a:ahLst/>
                <a:cxnLst>
                  <a:cxn ang="0">
                    <a:pos x="0" y="36"/>
                  </a:cxn>
                  <a:cxn ang="0">
                    <a:pos x="136" y="6"/>
                  </a:cxn>
                  <a:cxn ang="0">
                    <a:pos x="224" y="4"/>
                  </a:cxn>
                  <a:cxn ang="0">
                    <a:pos x="316" y="18"/>
                  </a:cxn>
                  <a:cxn ang="0">
                    <a:pos x="408" y="34"/>
                  </a:cxn>
                  <a:cxn ang="0">
                    <a:pos x="478" y="30"/>
                  </a:cxn>
                  <a:cxn ang="0">
                    <a:pos x="598" y="20"/>
                  </a:cxn>
                </a:cxnLst>
                <a:rect l="0" t="0" r="r" b="b"/>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cmpd="sng">
                <a:solidFill>
                  <a:schemeClr val="tx1"/>
                </a:solidFill>
                <a:round/>
                <a:headEnd/>
                <a:tailEnd type="none" w="med" len="med"/>
              </a:ln>
              <a:effectLst/>
            </p:spPr>
            <p:txBody>
              <a:bodyPr wrap="none" anchor="ctr">
                <a:prstTxWarp prst="textNoShape">
                  <a:avLst/>
                </a:prstTxWarp>
              </a:bodyPr>
              <a:lstStyle/>
              <a:p>
                <a:endParaRPr lang="en-US">
                  <a:latin typeface="Arial"/>
                  <a:cs typeface="Arial"/>
                </a:endParaRPr>
              </a:p>
            </p:txBody>
          </p:sp>
          <p:grpSp>
            <p:nvGrpSpPr>
              <p:cNvPr id="16" name="Group 1107"/>
              <p:cNvGrpSpPr>
                <a:grpSpLocks/>
              </p:cNvGrpSpPr>
              <p:nvPr/>
            </p:nvGrpSpPr>
            <p:grpSpPr bwMode="auto">
              <a:xfrm>
                <a:off x="324" y="1936"/>
                <a:ext cx="544" cy="112"/>
                <a:chOff x="324" y="1872"/>
                <a:chExt cx="544" cy="112"/>
              </a:xfrm>
            </p:grpSpPr>
            <p:sp>
              <p:nvSpPr>
                <p:cNvPr id="1661012" name="Freeform 1108"/>
                <p:cNvSpPr>
                  <a:spLocks/>
                </p:cNvSpPr>
                <p:nvPr/>
              </p:nvSpPr>
              <p:spPr bwMode="auto">
                <a:xfrm>
                  <a:off x="492" y="1872"/>
                  <a:ext cx="48" cy="56"/>
                </a:xfrm>
                <a:custGeom>
                  <a:avLst/>
                  <a:gdLst/>
                  <a:ahLst/>
                  <a:cxnLst>
                    <a:cxn ang="0">
                      <a:pos x="48" y="32"/>
                    </a:cxn>
                    <a:cxn ang="0">
                      <a:pos x="40" y="48"/>
                    </a:cxn>
                    <a:cxn ang="0">
                      <a:pos x="24" y="56"/>
                    </a:cxn>
                    <a:cxn ang="0">
                      <a:pos x="24" y="56"/>
                    </a:cxn>
                    <a:cxn ang="0">
                      <a:pos x="8" y="48"/>
                    </a:cxn>
                    <a:cxn ang="0">
                      <a:pos x="0" y="24"/>
                    </a:cxn>
                    <a:cxn ang="0">
                      <a:pos x="0" y="24"/>
                    </a:cxn>
                    <a:cxn ang="0">
                      <a:pos x="8" y="8"/>
                    </a:cxn>
                    <a:cxn ang="0">
                      <a:pos x="24" y="0"/>
                    </a:cxn>
                    <a:cxn ang="0">
                      <a:pos x="24" y="0"/>
                    </a:cxn>
                    <a:cxn ang="0">
                      <a:pos x="48" y="8"/>
                    </a:cxn>
                    <a:cxn ang="0">
                      <a:pos x="48" y="32"/>
                    </a:cxn>
                  </a:cxnLst>
                  <a:rect l="0" t="0" r="r" b="b"/>
                  <a:pathLst>
                    <a:path w="48" h="56">
                      <a:moveTo>
                        <a:pt x="48" y="32"/>
                      </a:moveTo>
                      <a:lnTo>
                        <a:pt x="40" y="48"/>
                      </a:lnTo>
                      <a:lnTo>
                        <a:pt x="24" y="56"/>
                      </a:lnTo>
                      <a:lnTo>
                        <a:pt x="24" y="56"/>
                      </a:lnTo>
                      <a:lnTo>
                        <a:pt x="8" y="48"/>
                      </a:lnTo>
                      <a:lnTo>
                        <a:pt x="0" y="24"/>
                      </a:lnTo>
                      <a:lnTo>
                        <a:pt x="0" y="24"/>
                      </a:lnTo>
                      <a:lnTo>
                        <a:pt x="8" y="8"/>
                      </a:lnTo>
                      <a:lnTo>
                        <a:pt x="24" y="0"/>
                      </a:lnTo>
                      <a:lnTo>
                        <a:pt x="24" y="0"/>
                      </a:lnTo>
                      <a:lnTo>
                        <a:pt x="48"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13" name="Freeform 1109"/>
                <p:cNvSpPr>
                  <a:spLocks/>
                </p:cNvSpPr>
                <p:nvPr/>
              </p:nvSpPr>
              <p:spPr bwMode="auto">
                <a:xfrm>
                  <a:off x="652" y="192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16"/>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16"/>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14" name="Freeform 1110"/>
                <p:cNvSpPr>
                  <a:spLocks/>
                </p:cNvSpPr>
                <p:nvPr/>
              </p:nvSpPr>
              <p:spPr bwMode="auto">
                <a:xfrm>
                  <a:off x="820" y="188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8"/>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15" name="Freeform 1111"/>
                <p:cNvSpPr>
                  <a:spLocks/>
                </p:cNvSpPr>
                <p:nvPr/>
              </p:nvSpPr>
              <p:spPr bwMode="auto">
                <a:xfrm>
                  <a:off x="412" y="1888"/>
                  <a:ext cx="48" cy="48"/>
                </a:xfrm>
                <a:custGeom>
                  <a:avLst/>
                  <a:gdLst/>
                  <a:ahLst/>
                  <a:cxnLst>
                    <a:cxn ang="0">
                      <a:pos x="48" y="24"/>
                    </a:cxn>
                    <a:cxn ang="0">
                      <a:pos x="40" y="40"/>
                    </a:cxn>
                    <a:cxn ang="0">
                      <a:pos x="16" y="48"/>
                    </a:cxn>
                    <a:cxn ang="0">
                      <a:pos x="16" y="48"/>
                    </a:cxn>
                    <a:cxn ang="0">
                      <a:pos x="0" y="40"/>
                    </a:cxn>
                    <a:cxn ang="0">
                      <a:pos x="0" y="24"/>
                    </a:cxn>
                    <a:cxn ang="0">
                      <a:pos x="0" y="24"/>
                    </a:cxn>
                    <a:cxn ang="0">
                      <a:pos x="8" y="0"/>
                    </a:cxn>
                    <a:cxn ang="0">
                      <a:pos x="24" y="0"/>
                    </a:cxn>
                    <a:cxn ang="0">
                      <a:pos x="24" y="0"/>
                    </a:cxn>
                    <a:cxn ang="0">
                      <a:pos x="40" y="8"/>
                    </a:cxn>
                    <a:cxn ang="0">
                      <a:pos x="48" y="24"/>
                    </a:cxn>
                  </a:cxnLst>
                  <a:rect l="0" t="0" r="r" b="b"/>
                  <a:pathLst>
                    <a:path w="48" h="48">
                      <a:moveTo>
                        <a:pt x="48" y="24"/>
                      </a:moveTo>
                      <a:lnTo>
                        <a:pt x="40" y="40"/>
                      </a:lnTo>
                      <a:lnTo>
                        <a:pt x="16" y="48"/>
                      </a:lnTo>
                      <a:lnTo>
                        <a:pt x="16" y="48"/>
                      </a:lnTo>
                      <a:lnTo>
                        <a:pt x="0" y="40"/>
                      </a:lnTo>
                      <a:lnTo>
                        <a:pt x="0" y="24"/>
                      </a:lnTo>
                      <a:lnTo>
                        <a:pt x="0" y="24"/>
                      </a:lnTo>
                      <a:lnTo>
                        <a:pt x="8" y="0"/>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16" name="Freeform 1112"/>
                <p:cNvSpPr>
                  <a:spLocks/>
                </p:cNvSpPr>
                <p:nvPr/>
              </p:nvSpPr>
              <p:spPr bwMode="auto">
                <a:xfrm>
                  <a:off x="572" y="1912"/>
                  <a:ext cx="48" cy="48"/>
                </a:xfrm>
                <a:custGeom>
                  <a:avLst/>
                  <a:gdLst/>
                  <a:ahLst/>
                  <a:cxnLst>
                    <a:cxn ang="0">
                      <a:pos x="48" y="24"/>
                    </a:cxn>
                    <a:cxn ang="0">
                      <a:pos x="40" y="48"/>
                    </a:cxn>
                    <a:cxn ang="0">
                      <a:pos x="24" y="48"/>
                    </a:cxn>
                    <a:cxn ang="0">
                      <a:pos x="24" y="48"/>
                    </a:cxn>
                    <a:cxn ang="0">
                      <a:pos x="0" y="40"/>
                    </a:cxn>
                    <a:cxn ang="0">
                      <a:pos x="0" y="24"/>
                    </a:cxn>
                    <a:cxn ang="0">
                      <a:pos x="0" y="24"/>
                    </a:cxn>
                    <a:cxn ang="0">
                      <a:pos x="8" y="8"/>
                    </a:cxn>
                    <a:cxn ang="0">
                      <a:pos x="24" y="0"/>
                    </a:cxn>
                    <a:cxn ang="0">
                      <a:pos x="24" y="0"/>
                    </a:cxn>
                    <a:cxn ang="0">
                      <a:pos x="40" y="8"/>
                    </a:cxn>
                    <a:cxn ang="0">
                      <a:pos x="48" y="24"/>
                    </a:cxn>
                  </a:cxnLst>
                  <a:rect l="0" t="0" r="r" b="b"/>
                  <a:pathLst>
                    <a:path w="48" h="48">
                      <a:moveTo>
                        <a:pt x="48" y="24"/>
                      </a:moveTo>
                      <a:lnTo>
                        <a:pt x="40" y="48"/>
                      </a:lnTo>
                      <a:lnTo>
                        <a:pt x="24" y="48"/>
                      </a:lnTo>
                      <a:lnTo>
                        <a:pt x="24" y="48"/>
                      </a:lnTo>
                      <a:lnTo>
                        <a:pt x="0" y="40"/>
                      </a:lnTo>
                      <a:lnTo>
                        <a:pt x="0" y="24"/>
                      </a:lnTo>
                      <a:lnTo>
                        <a:pt x="0" y="24"/>
                      </a:lnTo>
                      <a:lnTo>
                        <a:pt x="8" y="8"/>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17" name="Freeform 1113"/>
                <p:cNvSpPr>
                  <a:spLocks/>
                </p:cNvSpPr>
                <p:nvPr/>
              </p:nvSpPr>
              <p:spPr bwMode="auto">
                <a:xfrm>
                  <a:off x="324" y="1912"/>
                  <a:ext cx="48" cy="48"/>
                </a:xfrm>
                <a:custGeom>
                  <a:avLst/>
                  <a:gdLst/>
                  <a:ahLst/>
                  <a:cxnLst>
                    <a:cxn ang="0">
                      <a:pos x="48" y="24"/>
                    </a:cxn>
                    <a:cxn ang="0">
                      <a:pos x="40" y="40"/>
                    </a:cxn>
                    <a:cxn ang="0">
                      <a:pos x="24" y="48"/>
                    </a:cxn>
                    <a:cxn ang="0">
                      <a:pos x="24" y="48"/>
                    </a:cxn>
                    <a:cxn ang="0">
                      <a:pos x="8" y="40"/>
                    </a:cxn>
                    <a:cxn ang="0">
                      <a:pos x="0" y="24"/>
                    </a:cxn>
                    <a:cxn ang="0">
                      <a:pos x="0" y="24"/>
                    </a:cxn>
                    <a:cxn ang="0">
                      <a:pos x="8" y="0"/>
                    </a:cxn>
                    <a:cxn ang="0">
                      <a:pos x="32" y="0"/>
                    </a:cxn>
                    <a:cxn ang="0">
                      <a:pos x="32" y="0"/>
                    </a:cxn>
                    <a:cxn ang="0">
                      <a:pos x="48" y="8"/>
                    </a:cxn>
                    <a:cxn ang="0">
                      <a:pos x="48" y="24"/>
                    </a:cxn>
                  </a:cxnLst>
                  <a:rect l="0" t="0" r="r" b="b"/>
                  <a:pathLst>
                    <a:path w="48" h="48">
                      <a:moveTo>
                        <a:pt x="48" y="24"/>
                      </a:moveTo>
                      <a:lnTo>
                        <a:pt x="40" y="40"/>
                      </a:lnTo>
                      <a:lnTo>
                        <a:pt x="24" y="48"/>
                      </a:lnTo>
                      <a:lnTo>
                        <a:pt x="24" y="48"/>
                      </a:lnTo>
                      <a:lnTo>
                        <a:pt x="8" y="40"/>
                      </a:lnTo>
                      <a:lnTo>
                        <a:pt x="0" y="24"/>
                      </a:lnTo>
                      <a:lnTo>
                        <a:pt x="0" y="24"/>
                      </a:lnTo>
                      <a:lnTo>
                        <a:pt x="8" y="0"/>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18" name="Freeform 1114"/>
                <p:cNvSpPr>
                  <a:spLocks/>
                </p:cNvSpPr>
                <p:nvPr/>
              </p:nvSpPr>
              <p:spPr bwMode="auto">
                <a:xfrm>
                  <a:off x="732" y="1920"/>
                  <a:ext cx="48" cy="48"/>
                </a:xfrm>
                <a:custGeom>
                  <a:avLst/>
                  <a:gdLst/>
                  <a:ahLst/>
                  <a:cxnLst>
                    <a:cxn ang="0">
                      <a:pos x="48" y="24"/>
                    </a:cxn>
                    <a:cxn ang="0">
                      <a:pos x="40" y="48"/>
                    </a:cxn>
                    <a:cxn ang="0">
                      <a:pos x="24" y="48"/>
                    </a:cxn>
                    <a:cxn ang="0">
                      <a:pos x="24" y="48"/>
                    </a:cxn>
                    <a:cxn ang="0">
                      <a:pos x="8" y="40"/>
                    </a:cxn>
                    <a:cxn ang="0">
                      <a:pos x="0" y="24"/>
                    </a:cxn>
                    <a:cxn ang="0">
                      <a:pos x="0" y="24"/>
                    </a:cxn>
                    <a:cxn ang="0">
                      <a:pos x="8" y="8"/>
                    </a:cxn>
                    <a:cxn ang="0">
                      <a:pos x="32" y="0"/>
                    </a:cxn>
                    <a:cxn ang="0">
                      <a:pos x="32" y="0"/>
                    </a:cxn>
                    <a:cxn ang="0">
                      <a:pos x="48" y="8"/>
                    </a:cxn>
                    <a:cxn ang="0">
                      <a:pos x="48" y="24"/>
                    </a:cxn>
                  </a:cxnLst>
                  <a:rect l="0" t="0" r="r" b="b"/>
                  <a:pathLst>
                    <a:path w="48" h="48">
                      <a:moveTo>
                        <a:pt x="48" y="24"/>
                      </a:moveTo>
                      <a:lnTo>
                        <a:pt x="40" y="48"/>
                      </a:lnTo>
                      <a:lnTo>
                        <a:pt x="24" y="48"/>
                      </a:lnTo>
                      <a:lnTo>
                        <a:pt x="24" y="48"/>
                      </a:lnTo>
                      <a:lnTo>
                        <a:pt x="8" y="40"/>
                      </a:lnTo>
                      <a:lnTo>
                        <a:pt x="0" y="24"/>
                      </a:lnTo>
                      <a:lnTo>
                        <a:pt x="0" y="24"/>
                      </a:lnTo>
                      <a:lnTo>
                        <a:pt x="8" y="8"/>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17" name="Group 1115"/>
            <p:cNvGrpSpPr>
              <a:grpSpLocks/>
            </p:cNvGrpSpPr>
            <p:nvPr/>
          </p:nvGrpSpPr>
          <p:grpSpPr bwMode="auto">
            <a:xfrm>
              <a:off x="2160" y="2976"/>
              <a:ext cx="598" cy="112"/>
              <a:chOff x="290" y="1936"/>
              <a:chExt cx="598" cy="112"/>
            </a:xfrm>
          </p:grpSpPr>
          <p:sp>
            <p:nvSpPr>
              <p:cNvPr id="1661020" name="Freeform 1116"/>
              <p:cNvSpPr>
                <a:spLocks/>
              </p:cNvSpPr>
              <p:nvPr/>
            </p:nvSpPr>
            <p:spPr bwMode="auto">
              <a:xfrm>
                <a:off x="290" y="1968"/>
                <a:ext cx="598" cy="36"/>
              </a:xfrm>
              <a:custGeom>
                <a:avLst/>
                <a:gdLst/>
                <a:ahLst/>
                <a:cxnLst>
                  <a:cxn ang="0">
                    <a:pos x="0" y="36"/>
                  </a:cxn>
                  <a:cxn ang="0">
                    <a:pos x="136" y="6"/>
                  </a:cxn>
                  <a:cxn ang="0">
                    <a:pos x="224" y="4"/>
                  </a:cxn>
                  <a:cxn ang="0">
                    <a:pos x="316" y="18"/>
                  </a:cxn>
                  <a:cxn ang="0">
                    <a:pos x="408" y="34"/>
                  </a:cxn>
                  <a:cxn ang="0">
                    <a:pos x="478" y="30"/>
                  </a:cxn>
                  <a:cxn ang="0">
                    <a:pos x="598" y="20"/>
                  </a:cxn>
                </a:cxnLst>
                <a:rect l="0" t="0" r="r" b="b"/>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cmpd="sng">
                <a:solidFill>
                  <a:schemeClr val="tx1"/>
                </a:solidFill>
                <a:round/>
                <a:headEnd/>
                <a:tailEnd type="none" w="med" len="med"/>
              </a:ln>
              <a:effectLst/>
            </p:spPr>
            <p:txBody>
              <a:bodyPr wrap="none" anchor="ctr">
                <a:prstTxWarp prst="textNoShape">
                  <a:avLst/>
                </a:prstTxWarp>
              </a:bodyPr>
              <a:lstStyle/>
              <a:p>
                <a:endParaRPr lang="en-US">
                  <a:latin typeface="Arial"/>
                  <a:cs typeface="Arial"/>
                </a:endParaRPr>
              </a:p>
            </p:txBody>
          </p:sp>
          <p:grpSp>
            <p:nvGrpSpPr>
              <p:cNvPr id="18" name="Group 1117"/>
              <p:cNvGrpSpPr>
                <a:grpSpLocks/>
              </p:cNvGrpSpPr>
              <p:nvPr/>
            </p:nvGrpSpPr>
            <p:grpSpPr bwMode="auto">
              <a:xfrm>
                <a:off x="324" y="1936"/>
                <a:ext cx="544" cy="112"/>
                <a:chOff x="324" y="1872"/>
                <a:chExt cx="544" cy="112"/>
              </a:xfrm>
            </p:grpSpPr>
            <p:sp>
              <p:nvSpPr>
                <p:cNvPr id="1661022" name="Freeform 1118"/>
                <p:cNvSpPr>
                  <a:spLocks/>
                </p:cNvSpPr>
                <p:nvPr/>
              </p:nvSpPr>
              <p:spPr bwMode="auto">
                <a:xfrm>
                  <a:off x="492" y="1872"/>
                  <a:ext cx="48" cy="56"/>
                </a:xfrm>
                <a:custGeom>
                  <a:avLst/>
                  <a:gdLst/>
                  <a:ahLst/>
                  <a:cxnLst>
                    <a:cxn ang="0">
                      <a:pos x="48" y="32"/>
                    </a:cxn>
                    <a:cxn ang="0">
                      <a:pos x="40" y="48"/>
                    </a:cxn>
                    <a:cxn ang="0">
                      <a:pos x="24" y="56"/>
                    </a:cxn>
                    <a:cxn ang="0">
                      <a:pos x="24" y="56"/>
                    </a:cxn>
                    <a:cxn ang="0">
                      <a:pos x="8" y="48"/>
                    </a:cxn>
                    <a:cxn ang="0">
                      <a:pos x="0" y="24"/>
                    </a:cxn>
                    <a:cxn ang="0">
                      <a:pos x="0" y="24"/>
                    </a:cxn>
                    <a:cxn ang="0">
                      <a:pos x="8" y="8"/>
                    </a:cxn>
                    <a:cxn ang="0">
                      <a:pos x="24" y="0"/>
                    </a:cxn>
                    <a:cxn ang="0">
                      <a:pos x="24" y="0"/>
                    </a:cxn>
                    <a:cxn ang="0">
                      <a:pos x="48" y="8"/>
                    </a:cxn>
                    <a:cxn ang="0">
                      <a:pos x="48" y="32"/>
                    </a:cxn>
                  </a:cxnLst>
                  <a:rect l="0" t="0" r="r" b="b"/>
                  <a:pathLst>
                    <a:path w="48" h="56">
                      <a:moveTo>
                        <a:pt x="48" y="32"/>
                      </a:moveTo>
                      <a:lnTo>
                        <a:pt x="40" y="48"/>
                      </a:lnTo>
                      <a:lnTo>
                        <a:pt x="24" y="56"/>
                      </a:lnTo>
                      <a:lnTo>
                        <a:pt x="24" y="56"/>
                      </a:lnTo>
                      <a:lnTo>
                        <a:pt x="8" y="48"/>
                      </a:lnTo>
                      <a:lnTo>
                        <a:pt x="0" y="24"/>
                      </a:lnTo>
                      <a:lnTo>
                        <a:pt x="0" y="24"/>
                      </a:lnTo>
                      <a:lnTo>
                        <a:pt x="8" y="8"/>
                      </a:lnTo>
                      <a:lnTo>
                        <a:pt x="24" y="0"/>
                      </a:lnTo>
                      <a:lnTo>
                        <a:pt x="24" y="0"/>
                      </a:lnTo>
                      <a:lnTo>
                        <a:pt x="48"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23" name="Freeform 1119"/>
                <p:cNvSpPr>
                  <a:spLocks/>
                </p:cNvSpPr>
                <p:nvPr/>
              </p:nvSpPr>
              <p:spPr bwMode="auto">
                <a:xfrm>
                  <a:off x="652" y="192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16"/>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16"/>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24" name="Freeform 1120"/>
                <p:cNvSpPr>
                  <a:spLocks/>
                </p:cNvSpPr>
                <p:nvPr/>
              </p:nvSpPr>
              <p:spPr bwMode="auto">
                <a:xfrm>
                  <a:off x="820" y="188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8"/>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25" name="Freeform 1121"/>
                <p:cNvSpPr>
                  <a:spLocks/>
                </p:cNvSpPr>
                <p:nvPr/>
              </p:nvSpPr>
              <p:spPr bwMode="auto">
                <a:xfrm>
                  <a:off x="412" y="1888"/>
                  <a:ext cx="48" cy="48"/>
                </a:xfrm>
                <a:custGeom>
                  <a:avLst/>
                  <a:gdLst/>
                  <a:ahLst/>
                  <a:cxnLst>
                    <a:cxn ang="0">
                      <a:pos x="48" y="24"/>
                    </a:cxn>
                    <a:cxn ang="0">
                      <a:pos x="40" y="40"/>
                    </a:cxn>
                    <a:cxn ang="0">
                      <a:pos x="16" y="48"/>
                    </a:cxn>
                    <a:cxn ang="0">
                      <a:pos x="16" y="48"/>
                    </a:cxn>
                    <a:cxn ang="0">
                      <a:pos x="0" y="40"/>
                    </a:cxn>
                    <a:cxn ang="0">
                      <a:pos x="0" y="24"/>
                    </a:cxn>
                    <a:cxn ang="0">
                      <a:pos x="0" y="24"/>
                    </a:cxn>
                    <a:cxn ang="0">
                      <a:pos x="8" y="0"/>
                    </a:cxn>
                    <a:cxn ang="0">
                      <a:pos x="24" y="0"/>
                    </a:cxn>
                    <a:cxn ang="0">
                      <a:pos x="24" y="0"/>
                    </a:cxn>
                    <a:cxn ang="0">
                      <a:pos x="40" y="8"/>
                    </a:cxn>
                    <a:cxn ang="0">
                      <a:pos x="48" y="24"/>
                    </a:cxn>
                  </a:cxnLst>
                  <a:rect l="0" t="0" r="r" b="b"/>
                  <a:pathLst>
                    <a:path w="48" h="48">
                      <a:moveTo>
                        <a:pt x="48" y="24"/>
                      </a:moveTo>
                      <a:lnTo>
                        <a:pt x="40" y="40"/>
                      </a:lnTo>
                      <a:lnTo>
                        <a:pt x="16" y="48"/>
                      </a:lnTo>
                      <a:lnTo>
                        <a:pt x="16" y="48"/>
                      </a:lnTo>
                      <a:lnTo>
                        <a:pt x="0" y="40"/>
                      </a:lnTo>
                      <a:lnTo>
                        <a:pt x="0" y="24"/>
                      </a:lnTo>
                      <a:lnTo>
                        <a:pt x="0" y="24"/>
                      </a:lnTo>
                      <a:lnTo>
                        <a:pt x="8" y="0"/>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26" name="Freeform 1122"/>
                <p:cNvSpPr>
                  <a:spLocks/>
                </p:cNvSpPr>
                <p:nvPr/>
              </p:nvSpPr>
              <p:spPr bwMode="auto">
                <a:xfrm>
                  <a:off x="572" y="1912"/>
                  <a:ext cx="48" cy="48"/>
                </a:xfrm>
                <a:custGeom>
                  <a:avLst/>
                  <a:gdLst/>
                  <a:ahLst/>
                  <a:cxnLst>
                    <a:cxn ang="0">
                      <a:pos x="48" y="24"/>
                    </a:cxn>
                    <a:cxn ang="0">
                      <a:pos x="40" y="48"/>
                    </a:cxn>
                    <a:cxn ang="0">
                      <a:pos x="24" y="48"/>
                    </a:cxn>
                    <a:cxn ang="0">
                      <a:pos x="24" y="48"/>
                    </a:cxn>
                    <a:cxn ang="0">
                      <a:pos x="0" y="40"/>
                    </a:cxn>
                    <a:cxn ang="0">
                      <a:pos x="0" y="24"/>
                    </a:cxn>
                    <a:cxn ang="0">
                      <a:pos x="0" y="24"/>
                    </a:cxn>
                    <a:cxn ang="0">
                      <a:pos x="8" y="8"/>
                    </a:cxn>
                    <a:cxn ang="0">
                      <a:pos x="24" y="0"/>
                    </a:cxn>
                    <a:cxn ang="0">
                      <a:pos x="24" y="0"/>
                    </a:cxn>
                    <a:cxn ang="0">
                      <a:pos x="40" y="8"/>
                    </a:cxn>
                    <a:cxn ang="0">
                      <a:pos x="48" y="24"/>
                    </a:cxn>
                  </a:cxnLst>
                  <a:rect l="0" t="0" r="r" b="b"/>
                  <a:pathLst>
                    <a:path w="48" h="48">
                      <a:moveTo>
                        <a:pt x="48" y="24"/>
                      </a:moveTo>
                      <a:lnTo>
                        <a:pt x="40" y="48"/>
                      </a:lnTo>
                      <a:lnTo>
                        <a:pt x="24" y="48"/>
                      </a:lnTo>
                      <a:lnTo>
                        <a:pt x="24" y="48"/>
                      </a:lnTo>
                      <a:lnTo>
                        <a:pt x="0" y="40"/>
                      </a:lnTo>
                      <a:lnTo>
                        <a:pt x="0" y="24"/>
                      </a:lnTo>
                      <a:lnTo>
                        <a:pt x="0" y="24"/>
                      </a:lnTo>
                      <a:lnTo>
                        <a:pt x="8" y="8"/>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27" name="Freeform 1123"/>
                <p:cNvSpPr>
                  <a:spLocks/>
                </p:cNvSpPr>
                <p:nvPr/>
              </p:nvSpPr>
              <p:spPr bwMode="auto">
                <a:xfrm>
                  <a:off x="324" y="1912"/>
                  <a:ext cx="48" cy="48"/>
                </a:xfrm>
                <a:custGeom>
                  <a:avLst/>
                  <a:gdLst/>
                  <a:ahLst/>
                  <a:cxnLst>
                    <a:cxn ang="0">
                      <a:pos x="48" y="24"/>
                    </a:cxn>
                    <a:cxn ang="0">
                      <a:pos x="40" y="40"/>
                    </a:cxn>
                    <a:cxn ang="0">
                      <a:pos x="24" y="48"/>
                    </a:cxn>
                    <a:cxn ang="0">
                      <a:pos x="24" y="48"/>
                    </a:cxn>
                    <a:cxn ang="0">
                      <a:pos x="8" y="40"/>
                    </a:cxn>
                    <a:cxn ang="0">
                      <a:pos x="0" y="24"/>
                    </a:cxn>
                    <a:cxn ang="0">
                      <a:pos x="0" y="24"/>
                    </a:cxn>
                    <a:cxn ang="0">
                      <a:pos x="8" y="0"/>
                    </a:cxn>
                    <a:cxn ang="0">
                      <a:pos x="32" y="0"/>
                    </a:cxn>
                    <a:cxn ang="0">
                      <a:pos x="32" y="0"/>
                    </a:cxn>
                    <a:cxn ang="0">
                      <a:pos x="48" y="8"/>
                    </a:cxn>
                    <a:cxn ang="0">
                      <a:pos x="48" y="24"/>
                    </a:cxn>
                  </a:cxnLst>
                  <a:rect l="0" t="0" r="r" b="b"/>
                  <a:pathLst>
                    <a:path w="48" h="48">
                      <a:moveTo>
                        <a:pt x="48" y="24"/>
                      </a:moveTo>
                      <a:lnTo>
                        <a:pt x="40" y="40"/>
                      </a:lnTo>
                      <a:lnTo>
                        <a:pt x="24" y="48"/>
                      </a:lnTo>
                      <a:lnTo>
                        <a:pt x="24" y="48"/>
                      </a:lnTo>
                      <a:lnTo>
                        <a:pt x="8" y="40"/>
                      </a:lnTo>
                      <a:lnTo>
                        <a:pt x="0" y="24"/>
                      </a:lnTo>
                      <a:lnTo>
                        <a:pt x="0" y="24"/>
                      </a:lnTo>
                      <a:lnTo>
                        <a:pt x="8" y="0"/>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28" name="Freeform 1124"/>
                <p:cNvSpPr>
                  <a:spLocks/>
                </p:cNvSpPr>
                <p:nvPr/>
              </p:nvSpPr>
              <p:spPr bwMode="auto">
                <a:xfrm>
                  <a:off x="732" y="1920"/>
                  <a:ext cx="48" cy="48"/>
                </a:xfrm>
                <a:custGeom>
                  <a:avLst/>
                  <a:gdLst/>
                  <a:ahLst/>
                  <a:cxnLst>
                    <a:cxn ang="0">
                      <a:pos x="48" y="24"/>
                    </a:cxn>
                    <a:cxn ang="0">
                      <a:pos x="40" y="48"/>
                    </a:cxn>
                    <a:cxn ang="0">
                      <a:pos x="24" y="48"/>
                    </a:cxn>
                    <a:cxn ang="0">
                      <a:pos x="24" y="48"/>
                    </a:cxn>
                    <a:cxn ang="0">
                      <a:pos x="8" y="40"/>
                    </a:cxn>
                    <a:cxn ang="0">
                      <a:pos x="0" y="24"/>
                    </a:cxn>
                    <a:cxn ang="0">
                      <a:pos x="0" y="24"/>
                    </a:cxn>
                    <a:cxn ang="0">
                      <a:pos x="8" y="8"/>
                    </a:cxn>
                    <a:cxn ang="0">
                      <a:pos x="32" y="0"/>
                    </a:cxn>
                    <a:cxn ang="0">
                      <a:pos x="32" y="0"/>
                    </a:cxn>
                    <a:cxn ang="0">
                      <a:pos x="48" y="8"/>
                    </a:cxn>
                    <a:cxn ang="0">
                      <a:pos x="48" y="24"/>
                    </a:cxn>
                  </a:cxnLst>
                  <a:rect l="0" t="0" r="r" b="b"/>
                  <a:pathLst>
                    <a:path w="48" h="48">
                      <a:moveTo>
                        <a:pt x="48" y="24"/>
                      </a:moveTo>
                      <a:lnTo>
                        <a:pt x="40" y="48"/>
                      </a:lnTo>
                      <a:lnTo>
                        <a:pt x="24" y="48"/>
                      </a:lnTo>
                      <a:lnTo>
                        <a:pt x="24" y="48"/>
                      </a:lnTo>
                      <a:lnTo>
                        <a:pt x="8" y="40"/>
                      </a:lnTo>
                      <a:lnTo>
                        <a:pt x="0" y="24"/>
                      </a:lnTo>
                      <a:lnTo>
                        <a:pt x="0" y="24"/>
                      </a:lnTo>
                      <a:lnTo>
                        <a:pt x="8" y="8"/>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sp>
        <p:nvSpPr>
          <p:cNvPr id="1661030" name="AutoShape 1126"/>
          <p:cNvSpPr>
            <a:spLocks noChangeArrowheads="1"/>
          </p:cNvSpPr>
          <p:nvPr/>
        </p:nvSpPr>
        <p:spPr bwMode="auto">
          <a:xfrm>
            <a:off x="2846388" y="3624995"/>
            <a:ext cx="271462" cy="255587"/>
          </a:xfrm>
          <a:prstGeom prst="triangle">
            <a:avLst>
              <a:gd name="adj" fmla="val 50000"/>
            </a:avLst>
          </a:prstGeom>
          <a:solidFill>
            <a:srgbClr val="FF0000"/>
          </a:solidFill>
          <a:ln w="19050">
            <a:solidFill>
              <a:schemeClr val="tx1"/>
            </a:solidFill>
            <a:miter lim="800000"/>
            <a:headEnd/>
            <a:tailEnd/>
          </a:ln>
          <a:effectLst/>
        </p:spPr>
        <p:txBody>
          <a:bodyPr wrap="none" anchor="ctr">
            <a:prstTxWarp prst="textNoShape">
              <a:avLst/>
            </a:prstTxWarp>
          </a:bodyPr>
          <a:lstStyle/>
          <a:p>
            <a:endParaRPr lang="en-US">
              <a:latin typeface="Arial"/>
              <a:cs typeface="Arial"/>
            </a:endParaRPr>
          </a:p>
        </p:txBody>
      </p:sp>
      <p:sp>
        <p:nvSpPr>
          <p:cNvPr id="1661031" name="Text Box 1127"/>
          <p:cNvSpPr txBox="1">
            <a:spLocks noChangeArrowheads="1"/>
          </p:cNvSpPr>
          <p:nvPr/>
        </p:nvSpPr>
        <p:spPr bwMode="auto">
          <a:xfrm>
            <a:off x="2141436" y="5344257"/>
            <a:ext cx="2710999" cy="646331"/>
          </a:xfrm>
          <a:prstGeom prst="rect">
            <a:avLst/>
          </a:prstGeom>
          <a:noFill/>
          <a:ln w="19050">
            <a:noFill/>
            <a:miter lim="800000"/>
            <a:headEnd/>
            <a:tailEnd/>
          </a:ln>
          <a:effectLst/>
        </p:spPr>
        <p:txBody>
          <a:bodyPr wrap="none">
            <a:prstTxWarp prst="textNoShape">
              <a:avLst/>
            </a:prstTxWarp>
            <a:spAutoFit/>
          </a:bodyPr>
          <a:lstStyle/>
          <a:p>
            <a:r>
              <a:rPr lang="en-US" dirty="0">
                <a:latin typeface="Arial"/>
                <a:cs typeface="Arial"/>
              </a:rPr>
              <a:t>Normal </a:t>
            </a:r>
            <a:r>
              <a:rPr lang="en-US">
                <a:latin typeface="Arial"/>
                <a:cs typeface="Arial"/>
              </a:rPr>
              <a:t>VWF Multimer</a:t>
            </a:r>
            <a:r>
              <a:rPr lang="tr-TR">
                <a:latin typeface="Arial"/>
                <a:cs typeface="Arial"/>
              </a:rPr>
              <a:t>ler</a:t>
            </a:r>
            <a:endParaRPr lang="en-US" dirty="0">
              <a:latin typeface="Arial"/>
              <a:cs typeface="Arial"/>
            </a:endParaRPr>
          </a:p>
          <a:p>
            <a:r>
              <a:rPr lang="en-US" dirty="0">
                <a:latin typeface="Arial"/>
                <a:cs typeface="Arial"/>
              </a:rPr>
              <a:t>Normal </a:t>
            </a:r>
            <a:r>
              <a:rPr lang="en-US" dirty="0" err="1">
                <a:latin typeface="Arial"/>
                <a:cs typeface="Arial"/>
              </a:rPr>
              <a:t>Hemostas</a:t>
            </a:r>
            <a:endParaRPr lang="en-US" dirty="0">
              <a:latin typeface="Arial"/>
              <a:cs typeface="Arial"/>
            </a:endParaRPr>
          </a:p>
        </p:txBody>
      </p:sp>
      <p:grpSp>
        <p:nvGrpSpPr>
          <p:cNvPr id="19" name="Group 1128"/>
          <p:cNvGrpSpPr>
            <a:grpSpLocks/>
          </p:cNvGrpSpPr>
          <p:nvPr/>
        </p:nvGrpSpPr>
        <p:grpSpPr bwMode="auto">
          <a:xfrm>
            <a:off x="2349501" y="3918682"/>
            <a:ext cx="1368425" cy="1287463"/>
            <a:chOff x="4439" y="2232"/>
            <a:chExt cx="862" cy="811"/>
          </a:xfrm>
        </p:grpSpPr>
        <p:grpSp>
          <p:nvGrpSpPr>
            <p:cNvPr id="20" name="Group 1129"/>
            <p:cNvGrpSpPr>
              <a:grpSpLocks/>
            </p:cNvGrpSpPr>
            <p:nvPr/>
          </p:nvGrpSpPr>
          <p:grpSpPr bwMode="auto">
            <a:xfrm>
              <a:off x="4439" y="2549"/>
              <a:ext cx="274" cy="138"/>
              <a:chOff x="1536" y="3120"/>
              <a:chExt cx="274" cy="138"/>
            </a:xfrm>
          </p:grpSpPr>
          <p:grpSp>
            <p:nvGrpSpPr>
              <p:cNvPr id="21" name="Group 1130"/>
              <p:cNvGrpSpPr>
                <a:grpSpLocks/>
              </p:cNvGrpSpPr>
              <p:nvPr/>
            </p:nvGrpSpPr>
            <p:grpSpPr bwMode="auto">
              <a:xfrm rot="625620">
                <a:off x="1536" y="3120"/>
                <a:ext cx="274" cy="138"/>
                <a:chOff x="1550" y="3072"/>
                <a:chExt cx="274" cy="138"/>
              </a:xfrm>
            </p:grpSpPr>
            <p:sp>
              <p:nvSpPr>
                <p:cNvPr id="1661035" name="Freeform 1131"/>
                <p:cNvSpPr>
                  <a:spLocks/>
                </p:cNvSpPr>
                <p:nvPr/>
              </p:nvSpPr>
              <p:spPr bwMode="auto">
                <a:xfrm>
                  <a:off x="1632" y="3120"/>
                  <a:ext cx="137" cy="25"/>
                </a:xfrm>
                <a:custGeom>
                  <a:avLst/>
                  <a:gdLst/>
                  <a:ahLst/>
                  <a:cxnLst>
                    <a:cxn ang="0">
                      <a:pos x="137" y="0"/>
                    </a:cxn>
                    <a:cxn ang="0">
                      <a:pos x="0" y="25"/>
                    </a:cxn>
                  </a:cxnLst>
                  <a:rect l="0" t="0" r="r" b="b"/>
                  <a:pathLst>
                    <a:path w="137" h="25">
                      <a:moveTo>
                        <a:pt x="137" y="0"/>
                      </a:moveTo>
                      <a:cubicBezTo>
                        <a:pt x="87" y="7"/>
                        <a:pt x="22" y="20"/>
                        <a:pt x="0" y="25"/>
                      </a:cubicBezTo>
                    </a:path>
                  </a:pathLst>
                </a:custGeom>
                <a:noFill/>
                <a:ln w="38100" cmpd="sng">
                  <a:solidFill>
                    <a:schemeClr val="tx1"/>
                  </a:solidFill>
                  <a:round/>
                  <a:headEnd/>
                  <a:tailEnd/>
                </a:ln>
                <a:effectLst/>
              </p:spPr>
              <p:txBody>
                <a:bodyPr wrap="none">
                  <a:prstTxWarp prst="textNoShape">
                    <a:avLst/>
                  </a:prstTxWarp>
                </a:bodyPr>
                <a:lstStyle/>
                <a:p>
                  <a:endParaRPr lang="en-US">
                    <a:latin typeface="Arial"/>
                    <a:cs typeface="Arial"/>
                  </a:endParaRPr>
                </a:p>
              </p:txBody>
            </p:sp>
            <p:sp>
              <p:nvSpPr>
                <p:cNvPr id="1661036" name="Freeform 1132"/>
                <p:cNvSpPr>
                  <a:spLocks/>
                </p:cNvSpPr>
                <p:nvPr/>
              </p:nvSpPr>
              <p:spPr bwMode="auto">
                <a:xfrm rot="20238998" flipH="1">
                  <a:off x="1550" y="3114"/>
                  <a:ext cx="96" cy="96"/>
                </a:xfrm>
                <a:custGeom>
                  <a:avLst/>
                  <a:gdLst/>
                  <a:ahLst/>
                  <a:cxnLst>
                    <a:cxn ang="0">
                      <a:pos x="48" y="24"/>
                    </a:cxn>
                    <a:cxn ang="0">
                      <a:pos x="40" y="40"/>
                    </a:cxn>
                    <a:cxn ang="0">
                      <a:pos x="16" y="48"/>
                    </a:cxn>
                    <a:cxn ang="0">
                      <a:pos x="16" y="48"/>
                    </a:cxn>
                    <a:cxn ang="0">
                      <a:pos x="0" y="40"/>
                    </a:cxn>
                    <a:cxn ang="0">
                      <a:pos x="0" y="24"/>
                    </a:cxn>
                    <a:cxn ang="0">
                      <a:pos x="0" y="24"/>
                    </a:cxn>
                    <a:cxn ang="0">
                      <a:pos x="8" y="0"/>
                    </a:cxn>
                    <a:cxn ang="0">
                      <a:pos x="24" y="0"/>
                    </a:cxn>
                    <a:cxn ang="0">
                      <a:pos x="24" y="0"/>
                    </a:cxn>
                    <a:cxn ang="0">
                      <a:pos x="40" y="8"/>
                    </a:cxn>
                    <a:cxn ang="0">
                      <a:pos x="48" y="24"/>
                    </a:cxn>
                  </a:cxnLst>
                  <a:rect l="0" t="0" r="r" b="b"/>
                  <a:pathLst>
                    <a:path w="48" h="48">
                      <a:moveTo>
                        <a:pt x="48" y="24"/>
                      </a:moveTo>
                      <a:lnTo>
                        <a:pt x="40" y="40"/>
                      </a:lnTo>
                      <a:lnTo>
                        <a:pt x="16" y="48"/>
                      </a:lnTo>
                      <a:lnTo>
                        <a:pt x="16" y="48"/>
                      </a:lnTo>
                      <a:lnTo>
                        <a:pt x="0" y="40"/>
                      </a:lnTo>
                      <a:lnTo>
                        <a:pt x="0" y="24"/>
                      </a:lnTo>
                      <a:lnTo>
                        <a:pt x="0" y="24"/>
                      </a:lnTo>
                      <a:lnTo>
                        <a:pt x="8" y="0"/>
                      </a:lnTo>
                      <a:lnTo>
                        <a:pt x="24" y="0"/>
                      </a:lnTo>
                      <a:lnTo>
                        <a:pt x="24" y="0"/>
                      </a:lnTo>
                      <a:lnTo>
                        <a:pt x="40" y="8"/>
                      </a:lnTo>
                      <a:lnTo>
                        <a:pt x="48" y="24"/>
                      </a:lnTo>
                      <a:close/>
                    </a:path>
                  </a:pathLst>
                </a:custGeom>
                <a:solidFill>
                  <a:srgbClr val="33CC33"/>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37" name="Freeform 1133"/>
                <p:cNvSpPr>
                  <a:spLocks/>
                </p:cNvSpPr>
                <p:nvPr/>
              </p:nvSpPr>
              <p:spPr bwMode="auto">
                <a:xfrm rot="20238998" flipH="1">
                  <a:off x="1728" y="3072"/>
                  <a:ext cx="96" cy="96"/>
                </a:xfrm>
                <a:custGeom>
                  <a:avLst/>
                  <a:gdLst/>
                  <a:ahLst/>
                  <a:cxnLst>
                    <a:cxn ang="0">
                      <a:pos x="48" y="24"/>
                    </a:cxn>
                    <a:cxn ang="0">
                      <a:pos x="40" y="40"/>
                    </a:cxn>
                    <a:cxn ang="0">
                      <a:pos x="24" y="48"/>
                    </a:cxn>
                    <a:cxn ang="0">
                      <a:pos x="24" y="48"/>
                    </a:cxn>
                    <a:cxn ang="0">
                      <a:pos x="8" y="40"/>
                    </a:cxn>
                    <a:cxn ang="0">
                      <a:pos x="0" y="24"/>
                    </a:cxn>
                    <a:cxn ang="0">
                      <a:pos x="0" y="24"/>
                    </a:cxn>
                    <a:cxn ang="0">
                      <a:pos x="8" y="0"/>
                    </a:cxn>
                    <a:cxn ang="0">
                      <a:pos x="32" y="0"/>
                    </a:cxn>
                    <a:cxn ang="0">
                      <a:pos x="32" y="0"/>
                    </a:cxn>
                    <a:cxn ang="0">
                      <a:pos x="48" y="8"/>
                    </a:cxn>
                    <a:cxn ang="0">
                      <a:pos x="48" y="24"/>
                    </a:cxn>
                  </a:cxnLst>
                  <a:rect l="0" t="0" r="r" b="b"/>
                  <a:pathLst>
                    <a:path w="48" h="48">
                      <a:moveTo>
                        <a:pt x="48" y="24"/>
                      </a:moveTo>
                      <a:lnTo>
                        <a:pt x="40" y="40"/>
                      </a:lnTo>
                      <a:lnTo>
                        <a:pt x="24" y="48"/>
                      </a:lnTo>
                      <a:lnTo>
                        <a:pt x="24" y="48"/>
                      </a:lnTo>
                      <a:lnTo>
                        <a:pt x="8" y="40"/>
                      </a:lnTo>
                      <a:lnTo>
                        <a:pt x="0" y="24"/>
                      </a:lnTo>
                      <a:lnTo>
                        <a:pt x="0" y="24"/>
                      </a:lnTo>
                      <a:lnTo>
                        <a:pt x="8" y="0"/>
                      </a:lnTo>
                      <a:lnTo>
                        <a:pt x="32" y="0"/>
                      </a:lnTo>
                      <a:lnTo>
                        <a:pt x="32" y="0"/>
                      </a:lnTo>
                      <a:lnTo>
                        <a:pt x="48" y="8"/>
                      </a:lnTo>
                      <a:lnTo>
                        <a:pt x="48" y="24"/>
                      </a:lnTo>
                      <a:close/>
                    </a:path>
                  </a:pathLst>
                </a:custGeom>
                <a:solidFill>
                  <a:srgbClr val="33CC33"/>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sp>
            <p:nvSpPr>
              <p:cNvPr id="1661038" name="Freeform 1134"/>
              <p:cNvSpPr>
                <a:spLocks/>
              </p:cNvSpPr>
              <p:nvPr/>
            </p:nvSpPr>
            <p:spPr bwMode="auto">
              <a:xfrm rot="20238998" flipH="1">
                <a:off x="1646" y="3150"/>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8"/>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8"/>
                    </a:lnTo>
                    <a:lnTo>
                      <a:pt x="48" y="32"/>
                    </a:lnTo>
                    <a:close/>
                  </a:path>
                </a:pathLst>
              </a:custGeom>
              <a:solidFill>
                <a:srgbClr val="33CC33"/>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nvGrpSpPr>
            <p:cNvPr id="22" name="Group 1135"/>
            <p:cNvGrpSpPr>
              <a:grpSpLocks/>
            </p:cNvGrpSpPr>
            <p:nvPr/>
          </p:nvGrpSpPr>
          <p:grpSpPr bwMode="auto">
            <a:xfrm>
              <a:off x="4830" y="2736"/>
              <a:ext cx="274" cy="138"/>
              <a:chOff x="1536" y="3120"/>
              <a:chExt cx="274" cy="138"/>
            </a:xfrm>
          </p:grpSpPr>
          <p:grpSp>
            <p:nvGrpSpPr>
              <p:cNvPr id="23" name="Group 1136"/>
              <p:cNvGrpSpPr>
                <a:grpSpLocks/>
              </p:cNvGrpSpPr>
              <p:nvPr/>
            </p:nvGrpSpPr>
            <p:grpSpPr bwMode="auto">
              <a:xfrm rot="625620">
                <a:off x="1536" y="3120"/>
                <a:ext cx="274" cy="138"/>
                <a:chOff x="1550" y="3072"/>
                <a:chExt cx="274" cy="138"/>
              </a:xfrm>
            </p:grpSpPr>
            <p:sp>
              <p:nvSpPr>
                <p:cNvPr id="1661041" name="Freeform 1137"/>
                <p:cNvSpPr>
                  <a:spLocks/>
                </p:cNvSpPr>
                <p:nvPr/>
              </p:nvSpPr>
              <p:spPr bwMode="auto">
                <a:xfrm>
                  <a:off x="1632" y="3120"/>
                  <a:ext cx="137" cy="25"/>
                </a:xfrm>
                <a:custGeom>
                  <a:avLst/>
                  <a:gdLst/>
                  <a:ahLst/>
                  <a:cxnLst>
                    <a:cxn ang="0">
                      <a:pos x="137" y="0"/>
                    </a:cxn>
                    <a:cxn ang="0">
                      <a:pos x="0" y="25"/>
                    </a:cxn>
                  </a:cxnLst>
                  <a:rect l="0" t="0" r="r" b="b"/>
                  <a:pathLst>
                    <a:path w="137" h="25">
                      <a:moveTo>
                        <a:pt x="137" y="0"/>
                      </a:moveTo>
                      <a:cubicBezTo>
                        <a:pt x="87" y="7"/>
                        <a:pt x="22" y="20"/>
                        <a:pt x="0" y="25"/>
                      </a:cubicBezTo>
                    </a:path>
                  </a:pathLst>
                </a:custGeom>
                <a:noFill/>
                <a:ln w="38100" cmpd="sng">
                  <a:solidFill>
                    <a:schemeClr val="tx1"/>
                  </a:solidFill>
                  <a:round/>
                  <a:headEnd/>
                  <a:tailEnd/>
                </a:ln>
                <a:effectLst/>
              </p:spPr>
              <p:txBody>
                <a:bodyPr wrap="none">
                  <a:prstTxWarp prst="textNoShape">
                    <a:avLst/>
                  </a:prstTxWarp>
                </a:bodyPr>
                <a:lstStyle/>
                <a:p>
                  <a:endParaRPr lang="en-US">
                    <a:latin typeface="Arial"/>
                    <a:cs typeface="Arial"/>
                  </a:endParaRPr>
                </a:p>
              </p:txBody>
            </p:sp>
            <p:sp>
              <p:nvSpPr>
                <p:cNvPr id="1661042" name="Freeform 1138"/>
                <p:cNvSpPr>
                  <a:spLocks/>
                </p:cNvSpPr>
                <p:nvPr/>
              </p:nvSpPr>
              <p:spPr bwMode="auto">
                <a:xfrm rot="20238998" flipH="1">
                  <a:off x="1550" y="3114"/>
                  <a:ext cx="96" cy="96"/>
                </a:xfrm>
                <a:custGeom>
                  <a:avLst/>
                  <a:gdLst/>
                  <a:ahLst/>
                  <a:cxnLst>
                    <a:cxn ang="0">
                      <a:pos x="48" y="24"/>
                    </a:cxn>
                    <a:cxn ang="0">
                      <a:pos x="40" y="40"/>
                    </a:cxn>
                    <a:cxn ang="0">
                      <a:pos x="16" y="48"/>
                    </a:cxn>
                    <a:cxn ang="0">
                      <a:pos x="16" y="48"/>
                    </a:cxn>
                    <a:cxn ang="0">
                      <a:pos x="0" y="40"/>
                    </a:cxn>
                    <a:cxn ang="0">
                      <a:pos x="0" y="24"/>
                    </a:cxn>
                    <a:cxn ang="0">
                      <a:pos x="0" y="24"/>
                    </a:cxn>
                    <a:cxn ang="0">
                      <a:pos x="8" y="0"/>
                    </a:cxn>
                    <a:cxn ang="0">
                      <a:pos x="24" y="0"/>
                    </a:cxn>
                    <a:cxn ang="0">
                      <a:pos x="24" y="0"/>
                    </a:cxn>
                    <a:cxn ang="0">
                      <a:pos x="40" y="8"/>
                    </a:cxn>
                    <a:cxn ang="0">
                      <a:pos x="48" y="24"/>
                    </a:cxn>
                  </a:cxnLst>
                  <a:rect l="0" t="0" r="r" b="b"/>
                  <a:pathLst>
                    <a:path w="48" h="48">
                      <a:moveTo>
                        <a:pt x="48" y="24"/>
                      </a:moveTo>
                      <a:lnTo>
                        <a:pt x="40" y="40"/>
                      </a:lnTo>
                      <a:lnTo>
                        <a:pt x="16" y="48"/>
                      </a:lnTo>
                      <a:lnTo>
                        <a:pt x="16" y="48"/>
                      </a:lnTo>
                      <a:lnTo>
                        <a:pt x="0" y="40"/>
                      </a:lnTo>
                      <a:lnTo>
                        <a:pt x="0" y="24"/>
                      </a:lnTo>
                      <a:lnTo>
                        <a:pt x="0" y="24"/>
                      </a:lnTo>
                      <a:lnTo>
                        <a:pt x="8" y="0"/>
                      </a:lnTo>
                      <a:lnTo>
                        <a:pt x="24" y="0"/>
                      </a:lnTo>
                      <a:lnTo>
                        <a:pt x="24" y="0"/>
                      </a:lnTo>
                      <a:lnTo>
                        <a:pt x="40" y="8"/>
                      </a:lnTo>
                      <a:lnTo>
                        <a:pt x="48" y="24"/>
                      </a:lnTo>
                      <a:close/>
                    </a:path>
                  </a:pathLst>
                </a:custGeom>
                <a:solidFill>
                  <a:srgbClr val="33CC33"/>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43" name="Freeform 1139"/>
                <p:cNvSpPr>
                  <a:spLocks/>
                </p:cNvSpPr>
                <p:nvPr/>
              </p:nvSpPr>
              <p:spPr bwMode="auto">
                <a:xfrm rot="20238998" flipH="1">
                  <a:off x="1728" y="3072"/>
                  <a:ext cx="96" cy="96"/>
                </a:xfrm>
                <a:custGeom>
                  <a:avLst/>
                  <a:gdLst/>
                  <a:ahLst/>
                  <a:cxnLst>
                    <a:cxn ang="0">
                      <a:pos x="48" y="24"/>
                    </a:cxn>
                    <a:cxn ang="0">
                      <a:pos x="40" y="40"/>
                    </a:cxn>
                    <a:cxn ang="0">
                      <a:pos x="24" y="48"/>
                    </a:cxn>
                    <a:cxn ang="0">
                      <a:pos x="24" y="48"/>
                    </a:cxn>
                    <a:cxn ang="0">
                      <a:pos x="8" y="40"/>
                    </a:cxn>
                    <a:cxn ang="0">
                      <a:pos x="0" y="24"/>
                    </a:cxn>
                    <a:cxn ang="0">
                      <a:pos x="0" y="24"/>
                    </a:cxn>
                    <a:cxn ang="0">
                      <a:pos x="8" y="0"/>
                    </a:cxn>
                    <a:cxn ang="0">
                      <a:pos x="32" y="0"/>
                    </a:cxn>
                    <a:cxn ang="0">
                      <a:pos x="32" y="0"/>
                    </a:cxn>
                    <a:cxn ang="0">
                      <a:pos x="48" y="8"/>
                    </a:cxn>
                    <a:cxn ang="0">
                      <a:pos x="48" y="24"/>
                    </a:cxn>
                  </a:cxnLst>
                  <a:rect l="0" t="0" r="r" b="b"/>
                  <a:pathLst>
                    <a:path w="48" h="48">
                      <a:moveTo>
                        <a:pt x="48" y="24"/>
                      </a:moveTo>
                      <a:lnTo>
                        <a:pt x="40" y="40"/>
                      </a:lnTo>
                      <a:lnTo>
                        <a:pt x="24" y="48"/>
                      </a:lnTo>
                      <a:lnTo>
                        <a:pt x="24" y="48"/>
                      </a:lnTo>
                      <a:lnTo>
                        <a:pt x="8" y="40"/>
                      </a:lnTo>
                      <a:lnTo>
                        <a:pt x="0" y="24"/>
                      </a:lnTo>
                      <a:lnTo>
                        <a:pt x="0" y="24"/>
                      </a:lnTo>
                      <a:lnTo>
                        <a:pt x="8" y="0"/>
                      </a:lnTo>
                      <a:lnTo>
                        <a:pt x="32" y="0"/>
                      </a:lnTo>
                      <a:lnTo>
                        <a:pt x="32" y="0"/>
                      </a:lnTo>
                      <a:lnTo>
                        <a:pt x="48" y="8"/>
                      </a:lnTo>
                      <a:lnTo>
                        <a:pt x="48" y="24"/>
                      </a:lnTo>
                      <a:close/>
                    </a:path>
                  </a:pathLst>
                </a:custGeom>
                <a:solidFill>
                  <a:srgbClr val="33CC33"/>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sp>
            <p:nvSpPr>
              <p:cNvPr id="1661044" name="Freeform 1140"/>
              <p:cNvSpPr>
                <a:spLocks/>
              </p:cNvSpPr>
              <p:nvPr/>
            </p:nvSpPr>
            <p:spPr bwMode="auto">
              <a:xfrm rot="20238998" flipH="1">
                <a:off x="1646" y="3150"/>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8"/>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8"/>
                    </a:lnTo>
                    <a:lnTo>
                      <a:pt x="48" y="32"/>
                    </a:lnTo>
                    <a:close/>
                  </a:path>
                </a:pathLst>
              </a:custGeom>
              <a:solidFill>
                <a:srgbClr val="33CC33"/>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nvGrpSpPr>
            <p:cNvPr id="24" name="Group 1141"/>
            <p:cNvGrpSpPr>
              <a:grpSpLocks/>
            </p:cNvGrpSpPr>
            <p:nvPr/>
          </p:nvGrpSpPr>
          <p:grpSpPr bwMode="auto">
            <a:xfrm>
              <a:off x="4765" y="2304"/>
              <a:ext cx="536" cy="384"/>
              <a:chOff x="540" y="1270"/>
              <a:chExt cx="536" cy="384"/>
            </a:xfrm>
          </p:grpSpPr>
          <p:grpSp>
            <p:nvGrpSpPr>
              <p:cNvPr id="25" name="Group 1142"/>
              <p:cNvGrpSpPr>
                <a:grpSpLocks/>
              </p:cNvGrpSpPr>
              <p:nvPr/>
            </p:nvGrpSpPr>
            <p:grpSpPr bwMode="auto">
              <a:xfrm>
                <a:off x="540" y="1270"/>
                <a:ext cx="536" cy="384"/>
                <a:chOff x="540" y="2248"/>
                <a:chExt cx="536" cy="384"/>
              </a:xfrm>
            </p:grpSpPr>
            <p:sp>
              <p:nvSpPr>
                <p:cNvPr id="1661047" name="Freeform 1143"/>
                <p:cNvSpPr>
                  <a:spLocks/>
                </p:cNvSpPr>
                <p:nvPr/>
              </p:nvSpPr>
              <p:spPr bwMode="auto">
                <a:xfrm>
                  <a:off x="932" y="2416"/>
                  <a:ext cx="144" cy="40"/>
                </a:xfrm>
                <a:custGeom>
                  <a:avLst/>
                  <a:gdLst/>
                  <a:ahLst/>
                  <a:cxnLst>
                    <a:cxn ang="0">
                      <a:pos x="144" y="16"/>
                    </a:cxn>
                    <a:cxn ang="0">
                      <a:pos x="144" y="24"/>
                    </a:cxn>
                    <a:cxn ang="0">
                      <a:pos x="128" y="32"/>
                    </a:cxn>
                    <a:cxn ang="0">
                      <a:pos x="104" y="32"/>
                    </a:cxn>
                    <a:cxn ang="0">
                      <a:pos x="72" y="40"/>
                    </a:cxn>
                    <a:cxn ang="0">
                      <a:pos x="72" y="40"/>
                    </a:cxn>
                    <a:cxn ang="0">
                      <a:pos x="40" y="32"/>
                    </a:cxn>
                    <a:cxn ang="0">
                      <a:pos x="16" y="32"/>
                    </a:cxn>
                    <a:cxn ang="0">
                      <a:pos x="0" y="24"/>
                    </a:cxn>
                    <a:cxn ang="0">
                      <a:pos x="0" y="16"/>
                    </a:cxn>
                    <a:cxn ang="0">
                      <a:pos x="0" y="16"/>
                    </a:cxn>
                    <a:cxn ang="0">
                      <a:pos x="0" y="8"/>
                    </a:cxn>
                    <a:cxn ang="0">
                      <a:pos x="16" y="0"/>
                    </a:cxn>
                    <a:cxn ang="0">
                      <a:pos x="40" y="0"/>
                    </a:cxn>
                    <a:cxn ang="0">
                      <a:pos x="72" y="0"/>
                    </a:cxn>
                    <a:cxn ang="0">
                      <a:pos x="72" y="0"/>
                    </a:cxn>
                    <a:cxn ang="0">
                      <a:pos x="104" y="0"/>
                    </a:cxn>
                    <a:cxn ang="0">
                      <a:pos x="128" y="0"/>
                    </a:cxn>
                    <a:cxn ang="0">
                      <a:pos x="144" y="8"/>
                    </a:cxn>
                    <a:cxn ang="0">
                      <a:pos x="144" y="16"/>
                    </a:cxn>
                  </a:cxnLst>
                  <a:rect l="0" t="0" r="r" b="b"/>
                  <a:pathLst>
                    <a:path w="144" h="40">
                      <a:moveTo>
                        <a:pt x="144" y="16"/>
                      </a:moveTo>
                      <a:lnTo>
                        <a:pt x="144" y="24"/>
                      </a:lnTo>
                      <a:lnTo>
                        <a:pt x="128" y="32"/>
                      </a:lnTo>
                      <a:lnTo>
                        <a:pt x="104" y="32"/>
                      </a:lnTo>
                      <a:lnTo>
                        <a:pt x="72" y="40"/>
                      </a:lnTo>
                      <a:lnTo>
                        <a:pt x="72" y="40"/>
                      </a:lnTo>
                      <a:lnTo>
                        <a:pt x="40" y="32"/>
                      </a:lnTo>
                      <a:lnTo>
                        <a:pt x="16" y="32"/>
                      </a:lnTo>
                      <a:lnTo>
                        <a:pt x="0" y="24"/>
                      </a:lnTo>
                      <a:lnTo>
                        <a:pt x="0" y="16"/>
                      </a:lnTo>
                      <a:lnTo>
                        <a:pt x="0" y="16"/>
                      </a:lnTo>
                      <a:lnTo>
                        <a:pt x="0" y="8"/>
                      </a:lnTo>
                      <a:lnTo>
                        <a:pt x="16" y="0"/>
                      </a:lnTo>
                      <a:lnTo>
                        <a:pt x="40" y="0"/>
                      </a:lnTo>
                      <a:lnTo>
                        <a:pt x="72" y="0"/>
                      </a:lnTo>
                      <a:lnTo>
                        <a:pt x="72" y="0"/>
                      </a:lnTo>
                      <a:lnTo>
                        <a:pt x="104" y="0"/>
                      </a:lnTo>
                      <a:lnTo>
                        <a:pt x="128" y="0"/>
                      </a:lnTo>
                      <a:lnTo>
                        <a:pt x="144" y="8"/>
                      </a:lnTo>
                      <a:lnTo>
                        <a:pt x="14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48" name="Freeform 1144"/>
                <p:cNvSpPr>
                  <a:spLocks/>
                </p:cNvSpPr>
                <p:nvPr/>
              </p:nvSpPr>
              <p:spPr bwMode="auto">
                <a:xfrm>
                  <a:off x="892" y="2496"/>
                  <a:ext cx="112" cy="80"/>
                </a:xfrm>
                <a:custGeom>
                  <a:avLst/>
                  <a:gdLst/>
                  <a:ahLst/>
                  <a:cxnLst>
                    <a:cxn ang="0">
                      <a:pos x="112" y="80"/>
                    </a:cxn>
                    <a:cxn ang="0">
                      <a:pos x="80" y="80"/>
                    </a:cxn>
                    <a:cxn ang="0">
                      <a:pos x="40" y="56"/>
                    </a:cxn>
                    <a:cxn ang="0">
                      <a:pos x="40" y="56"/>
                    </a:cxn>
                    <a:cxn ang="0">
                      <a:pos x="16" y="40"/>
                    </a:cxn>
                    <a:cxn ang="0">
                      <a:pos x="8" y="24"/>
                    </a:cxn>
                    <a:cxn ang="0">
                      <a:pos x="0" y="8"/>
                    </a:cxn>
                    <a:cxn ang="0">
                      <a:pos x="8" y="0"/>
                    </a:cxn>
                    <a:cxn ang="0">
                      <a:pos x="8" y="0"/>
                    </a:cxn>
                    <a:cxn ang="0">
                      <a:pos x="32" y="0"/>
                    </a:cxn>
                    <a:cxn ang="0">
                      <a:pos x="72" y="24"/>
                    </a:cxn>
                    <a:cxn ang="0">
                      <a:pos x="72" y="24"/>
                    </a:cxn>
                    <a:cxn ang="0">
                      <a:pos x="96" y="40"/>
                    </a:cxn>
                    <a:cxn ang="0">
                      <a:pos x="104" y="56"/>
                    </a:cxn>
                    <a:cxn ang="0">
                      <a:pos x="112" y="72"/>
                    </a:cxn>
                    <a:cxn ang="0">
                      <a:pos x="112" y="80"/>
                    </a:cxn>
                  </a:cxnLst>
                  <a:rect l="0" t="0" r="r" b="b"/>
                  <a:pathLst>
                    <a:path w="112" h="80">
                      <a:moveTo>
                        <a:pt x="112" y="80"/>
                      </a:moveTo>
                      <a:lnTo>
                        <a:pt x="80" y="80"/>
                      </a:lnTo>
                      <a:lnTo>
                        <a:pt x="40" y="56"/>
                      </a:lnTo>
                      <a:lnTo>
                        <a:pt x="40" y="56"/>
                      </a:lnTo>
                      <a:lnTo>
                        <a:pt x="16" y="40"/>
                      </a:lnTo>
                      <a:lnTo>
                        <a:pt x="8" y="24"/>
                      </a:lnTo>
                      <a:lnTo>
                        <a:pt x="0" y="8"/>
                      </a:lnTo>
                      <a:lnTo>
                        <a:pt x="8" y="0"/>
                      </a:lnTo>
                      <a:lnTo>
                        <a:pt x="8" y="0"/>
                      </a:lnTo>
                      <a:lnTo>
                        <a:pt x="32" y="0"/>
                      </a:lnTo>
                      <a:lnTo>
                        <a:pt x="72" y="24"/>
                      </a:lnTo>
                      <a:lnTo>
                        <a:pt x="72" y="24"/>
                      </a:lnTo>
                      <a:lnTo>
                        <a:pt x="96" y="40"/>
                      </a:lnTo>
                      <a:lnTo>
                        <a:pt x="104" y="56"/>
                      </a:lnTo>
                      <a:lnTo>
                        <a:pt x="112" y="72"/>
                      </a:lnTo>
                      <a:lnTo>
                        <a:pt x="112"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49" name="Freeform 1145"/>
                <p:cNvSpPr>
                  <a:spLocks/>
                </p:cNvSpPr>
                <p:nvPr/>
              </p:nvSpPr>
              <p:spPr bwMode="auto">
                <a:xfrm>
                  <a:off x="780" y="2248"/>
                  <a:ext cx="48" cy="104"/>
                </a:xfrm>
                <a:custGeom>
                  <a:avLst/>
                  <a:gdLst/>
                  <a:ahLst/>
                  <a:cxnLst>
                    <a:cxn ang="0">
                      <a:pos x="24" y="104"/>
                    </a:cxn>
                    <a:cxn ang="0">
                      <a:pos x="8" y="88"/>
                    </a:cxn>
                    <a:cxn ang="0">
                      <a:pos x="0" y="56"/>
                    </a:cxn>
                    <a:cxn ang="0">
                      <a:pos x="0" y="56"/>
                    </a:cxn>
                    <a:cxn ang="0">
                      <a:pos x="8" y="16"/>
                    </a:cxn>
                    <a:cxn ang="0">
                      <a:pos x="24" y="0"/>
                    </a:cxn>
                    <a:cxn ang="0">
                      <a:pos x="24" y="0"/>
                    </a:cxn>
                    <a:cxn ang="0">
                      <a:pos x="40" y="16"/>
                    </a:cxn>
                    <a:cxn ang="0">
                      <a:pos x="48" y="56"/>
                    </a:cxn>
                    <a:cxn ang="0">
                      <a:pos x="48" y="56"/>
                    </a:cxn>
                    <a:cxn ang="0">
                      <a:pos x="40" y="88"/>
                    </a:cxn>
                    <a:cxn ang="0">
                      <a:pos x="24" y="104"/>
                    </a:cxn>
                  </a:cxnLst>
                  <a:rect l="0" t="0" r="r" b="b"/>
                  <a:pathLst>
                    <a:path w="48" h="104">
                      <a:moveTo>
                        <a:pt x="24" y="104"/>
                      </a:moveTo>
                      <a:lnTo>
                        <a:pt x="8" y="88"/>
                      </a:lnTo>
                      <a:lnTo>
                        <a:pt x="0" y="56"/>
                      </a:lnTo>
                      <a:lnTo>
                        <a:pt x="0" y="56"/>
                      </a:lnTo>
                      <a:lnTo>
                        <a:pt x="8" y="16"/>
                      </a:lnTo>
                      <a:lnTo>
                        <a:pt x="24" y="0"/>
                      </a:lnTo>
                      <a:lnTo>
                        <a:pt x="24" y="0"/>
                      </a:lnTo>
                      <a:lnTo>
                        <a:pt x="40" y="16"/>
                      </a:lnTo>
                      <a:lnTo>
                        <a:pt x="48" y="56"/>
                      </a:lnTo>
                      <a:lnTo>
                        <a:pt x="48" y="56"/>
                      </a:lnTo>
                      <a:lnTo>
                        <a:pt x="40" y="88"/>
                      </a:lnTo>
                      <a:lnTo>
                        <a:pt x="24" y="10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50" name="Freeform 1146"/>
                <p:cNvSpPr>
                  <a:spLocks/>
                </p:cNvSpPr>
                <p:nvPr/>
              </p:nvSpPr>
              <p:spPr bwMode="auto">
                <a:xfrm>
                  <a:off x="540" y="2416"/>
                  <a:ext cx="152" cy="40"/>
                </a:xfrm>
                <a:custGeom>
                  <a:avLst/>
                  <a:gdLst/>
                  <a:ahLst/>
                  <a:cxnLst>
                    <a:cxn ang="0">
                      <a:pos x="152" y="24"/>
                    </a:cxn>
                    <a:cxn ang="0">
                      <a:pos x="144" y="32"/>
                    </a:cxn>
                    <a:cxn ang="0">
                      <a:pos x="128" y="32"/>
                    </a:cxn>
                    <a:cxn ang="0">
                      <a:pos x="104" y="40"/>
                    </a:cxn>
                    <a:cxn ang="0">
                      <a:pos x="80" y="40"/>
                    </a:cxn>
                    <a:cxn ang="0">
                      <a:pos x="80" y="40"/>
                    </a:cxn>
                    <a:cxn ang="0">
                      <a:pos x="48" y="40"/>
                    </a:cxn>
                    <a:cxn ang="0">
                      <a:pos x="24" y="32"/>
                    </a:cxn>
                    <a:cxn ang="0">
                      <a:pos x="8" y="32"/>
                    </a:cxn>
                    <a:cxn ang="0">
                      <a:pos x="0" y="24"/>
                    </a:cxn>
                    <a:cxn ang="0">
                      <a:pos x="0" y="24"/>
                    </a:cxn>
                    <a:cxn ang="0">
                      <a:pos x="8" y="16"/>
                    </a:cxn>
                    <a:cxn ang="0">
                      <a:pos x="24" y="8"/>
                    </a:cxn>
                    <a:cxn ang="0">
                      <a:pos x="48" y="0"/>
                    </a:cxn>
                    <a:cxn ang="0">
                      <a:pos x="80" y="0"/>
                    </a:cxn>
                    <a:cxn ang="0">
                      <a:pos x="80" y="0"/>
                    </a:cxn>
                    <a:cxn ang="0">
                      <a:pos x="104" y="0"/>
                    </a:cxn>
                    <a:cxn ang="0">
                      <a:pos x="128" y="8"/>
                    </a:cxn>
                    <a:cxn ang="0">
                      <a:pos x="144" y="16"/>
                    </a:cxn>
                    <a:cxn ang="0">
                      <a:pos x="152" y="24"/>
                    </a:cxn>
                  </a:cxnLst>
                  <a:rect l="0" t="0" r="r" b="b"/>
                  <a:pathLst>
                    <a:path w="152" h="40">
                      <a:moveTo>
                        <a:pt x="152" y="24"/>
                      </a:moveTo>
                      <a:lnTo>
                        <a:pt x="144" y="32"/>
                      </a:lnTo>
                      <a:lnTo>
                        <a:pt x="128" y="32"/>
                      </a:lnTo>
                      <a:lnTo>
                        <a:pt x="104" y="40"/>
                      </a:lnTo>
                      <a:lnTo>
                        <a:pt x="80" y="40"/>
                      </a:lnTo>
                      <a:lnTo>
                        <a:pt x="80" y="40"/>
                      </a:lnTo>
                      <a:lnTo>
                        <a:pt x="48" y="40"/>
                      </a:lnTo>
                      <a:lnTo>
                        <a:pt x="24" y="32"/>
                      </a:lnTo>
                      <a:lnTo>
                        <a:pt x="8" y="32"/>
                      </a:lnTo>
                      <a:lnTo>
                        <a:pt x="0" y="24"/>
                      </a:lnTo>
                      <a:lnTo>
                        <a:pt x="0" y="24"/>
                      </a:lnTo>
                      <a:lnTo>
                        <a:pt x="8" y="16"/>
                      </a:lnTo>
                      <a:lnTo>
                        <a:pt x="24" y="8"/>
                      </a:lnTo>
                      <a:lnTo>
                        <a:pt x="48" y="0"/>
                      </a:lnTo>
                      <a:lnTo>
                        <a:pt x="80" y="0"/>
                      </a:lnTo>
                      <a:lnTo>
                        <a:pt x="80" y="0"/>
                      </a:lnTo>
                      <a:lnTo>
                        <a:pt x="104" y="0"/>
                      </a:lnTo>
                      <a:lnTo>
                        <a:pt x="128" y="8"/>
                      </a:lnTo>
                      <a:lnTo>
                        <a:pt x="144" y="16"/>
                      </a:lnTo>
                      <a:lnTo>
                        <a:pt x="152" y="2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51" name="Freeform 1147"/>
                <p:cNvSpPr>
                  <a:spLocks/>
                </p:cNvSpPr>
                <p:nvPr/>
              </p:nvSpPr>
              <p:spPr bwMode="auto">
                <a:xfrm>
                  <a:off x="780" y="2520"/>
                  <a:ext cx="48" cy="112"/>
                </a:xfrm>
                <a:custGeom>
                  <a:avLst/>
                  <a:gdLst/>
                  <a:ahLst/>
                  <a:cxnLst>
                    <a:cxn ang="0">
                      <a:pos x="24" y="112"/>
                    </a:cxn>
                    <a:cxn ang="0">
                      <a:pos x="8" y="96"/>
                    </a:cxn>
                    <a:cxn ang="0">
                      <a:pos x="0" y="56"/>
                    </a:cxn>
                    <a:cxn ang="0">
                      <a:pos x="0" y="56"/>
                    </a:cxn>
                    <a:cxn ang="0">
                      <a:pos x="8" y="16"/>
                    </a:cxn>
                    <a:cxn ang="0">
                      <a:pos x="24" y="0"/>
                    </a:cxn>
                    <a:cxn ang="0">
                      <a:pos x="24" y="0"/>
                    </a:cxn>
                    <a:cxn ang="0">
                      <a:pos x="40" y="16"/>
                    </a:cxn>
                    <a:cxn ang="0">
                      <a:pos x="48" y="56"/>
                    </a:cxn>
                    <a:cxn ang="0">
                      <a:pos x="48" y="56"/>
                    </a:cxn>
                    <a:cxn ang="0">
                      <a:pos x="40" y="96"/>
                    </a:cxn>
                    <a:cxn ang="0">
                      <a:pos x="24" y="112"/>
                    </a:cxn>
                  </a:cxnLst>
                  <a:rect l="0" t="0" r="r" b="b"/>
                  <a:pathLst>
                    <a:path w="48" h="112">
                      <a:moveTo>
                        <a:pt x="24" y="112"/>
                      </a:moveTo>
                      <a:lnTo>
                        <a:pt x="8" y="96"/>
                      </a:lnTo>
                      <a:lnTo>
                        <a:pt x="0" y="56"/>
                      </a:lnTo>
                      <a:lnTo>
                        <a:pt x="0" y="56"/>
                      </a:lnTo>
                      <a:lnTo>
                        <a:pt x="8" y="16"/>
                      </a:lnTo>
                      <a:lnTo>
                        <a:pt x="24" y="0"/>
                      </a:lnTo>
                      <a:lnTo>
                        <a:pt x="24" y="0"/>
                      </a:lnTo>
                      <a:lnTo>
                        <a:pt x="40" y="16"/>
                      </a:lnTo>
                      <a:lnTo>
                        <a:pt x="48" y="56"/>
                      </a:lnTo>
                      <a:lnTo>
                        <a:pt x="48" y="56"/>
                      </a:lnTo>
                      <a:lnTo>
                        <a:pt x="40" y="96"/>
                      </a:lnTo>
                      <a:lnTo>
                        <a:pt x="24" y="11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52" name="Freeform 1148"/>
                <p:cNvSpPr>
                  <a:spLocks/>
                </p:cNvSpPr>
                <p:nvPr/>
              </p:nvSpPr>
              <p:spPr bwMode="auto">
                <a:xfrm>
                  <a:off x="612" y="2304"/>
                  <a:ext cx="112" cy="80"/>
                </a:xfrm>
                <a:custGeom>
                  <a:avLst/>
                  <a:gdLst/>
                  <a:ahLst/>
                  <a:cxnLst>
                    <a:cxn ang="0">
                      <a:pos x="112" y="80"/>
                    </a:cxn>
                    <a:cxn ang="0">
                      <a:pos x="80" y="80"/>
                    </a:cxn>
                    <a:cxn ang="0">
                      <a:pos x="40" y="56"/>
                    </a:cxn>
                    <a:cxn ang="0">
                      <a:pos x="40" y="56"/>
                    </a:cxn>
                    <a:cxn ang="0">
                      <a:pos x="16" y="40"/>
                    </a:cxn>
                    <a:cxn ang="0">
                      <a:pos x="8" y="24"/>
                    </a:cxn>
                    <a:cxn ang="0">
                      <a:pos x="0" y="8"/>
                    </a:cxn>
                    <a:cxn ang="0">
                      <a:pos x="0" y="0"/>
                    </a:cxn>
                    <a:cxn ang="0">
                      <a:pos x="0" y="0"/>
                    </a:cxn>
                    <a:cxn ang="0">
                      <a:pos x="32" y="8"/>
                    </a:cxn>
                    <a:cxn ang="0">
                      <a:pos x="72" y="24"/>
                    </a:cxn>
                    <a:cxn ang="0">
                      <a:pos x="72" y="24"/>
                    </a:cxn>
                    <a:cxn ang="0">
                      <a:pos x="96" y="40"/>
                    </a:cxn>
                    <a:cxn ang="0">
                      <a:pos x="104" y="56"/>
                    </a:cxn>
                    <a:cxn ang="0">
                      <a:pos x="112" y="72"/>
                    </a:cxn>
                    <a:cxn ang="0">
                      <a:pos x="112" y="80"/>
                    </a:cxn>
                  </a:cxnLst>
                  <a:rect l="0" t="0" r="r" b="b"/>
                  <a:pathLst>
                    <a:path w="112" h="80">
                      <a:moveTo>
                        <a:pt x="112" y="80"/>
                      </a:moveTo>
                      <a:lnTo>
                        <a:pt x="80" y="80"/>
                      </a:lnTo>
                      <a:lnTo>
                        <a:pt x="40" y="56"/>
                      </a:lnTo>
                      <a:lnTo>
                        <a:pt x="40" y="56"/>
                      </a:lnTo>
                      <a:lnTo>
                        <a:pt x="16" y="40"/>
                      </a:lnTo>
                      <a:lnTo>
                        <a:pt x="8" y="24"/>
                      </a:lnTo>
                      <a:lnTo>
                        <a:pt x="0" y="8"/>
                      </a:lnTo>
                      <a:lnTo>
                        <a:pt x="0" y="0"/>
                      </a:lnTo>
                      <a:lnTo>
                        <a:pt x="0" y="0"/>
                      </a:lnTo>
                      <a:lnTo>
                        <a:pt x="32" y="8"/>
                      </a:lnTo>
                      <a:lnTo>
                        <a:pt x="72" y="24"/>
                      </a:lnTo>
                      <a:lnTo>
                        <a:pt x="72" y="24"/>
                      </a:lnTo>
                      <a:lnTo>
                        <a:pt x="96" y="40"/>
                      </a:lnTo>
                      <a:lnTo>
                        <a:pt x="104" y="56"/>
                      </a:lnTo>
                      <a:lnTo>
                        <a:pt x="112" y="72"/>
                      </a:lnTo>
                      <a:lnTo>
                        <a:pt x="112"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53" name="Freeform 1149"/>
                <p:cNvSpPr>
                  <a:spLocks/>
                </p:cNvSpPr>
                <p:nvPr/>
              </p:nvSpPr>
              <p:spPr bwMode="auto">
                <a:xfrm>
                  <a:off x="876" y="2296"/>
                  <a:ext cx="112" cy="80"/>
                </a:xfrm>
                <a:custGeom>
                  <a:avLst/>
                  <a:gdLst/>
                  <a:ahLst/>
                  <a:cxnLst>
                    <a:cxn ang="0">
                      <a:pos x="8" y="80"/>
                    </a:cxn>
                    <a:cxn ang="0">
                      <a:pos x="0" y="72"/>
                    </a:cxn>
                    <a:cxn ang="0">
                      <a:pos x="8" y="56"/>
                    </a:cxn>
                    <a:cxn ang="0">
                      <a:pos x="24" y="40"/>
                    </a:cxn>
                    <a:cxn ang="0">
                      <a:pos x="40" y="24"/>
                    </a:cxn>
                    <a:cxn ang="0">
                      <a:pos x="40" y="24"/>
                    </a:cxn>
                    <a:cxn ang="0">
                      <a:pos x="80" y="8"/>
                    </a:cxn>
                    <a:cxn ang="0">
                      <a:pos x="112" y="0"/>
                    </a:cxn>
                    <a:cxn ang="0">
                      <a:pos x="112" y="0"/>
                    </a:cxn>
                    <a:cxn ang="0">
                      <a:pos x="112" y="8"/>
                    </a:cxn>
                    <a:cxn ang="0">
                      <a:pos x="112" y="24"/>
                    </a:cxn>
                    <a:cxn ang="0">
                      <a:pos x="96" y="40"/>
                    </a:cxn>
                    <a:cxn ang="0">
                      <a:pos x="80" y="56"/>
                    </a:cxn>
                    <a:cxn ang="0">
                      <a:pos x="80" y="56"/>
                    </a:cxn>
                    <a:cxn ang="0">
                      <a:pos x="32" y="80"/>
                    </a:cxn>
                    <a:cxn ang="0">
                      <a:pos x="8" y="80"/>
                    </a:cxn>
                  </a:cxnLst>
                  <a:rect l="0" t="0" r="r" b="b"/>
                  <a:pathLst>
                    <a:path w="112" h="80">
                      <a:moveTo>
                        <a:pt x="8" y="80"/>
                      </a:moveTo>
                      <a:lnTo>
                        <a:pt x="0" y="72"/>
                      </a:lnTo>
                      <a:lnTo>
                        <a:pt x="8" y="56"/>
                      </a:lnTo>
                      <a:lnTo>
                        <a:pt x="24" y="40"/>
                      </a:lnTo>
                      <a:lnTo>
                        <a:pt x="40" y="24"/>
                      </a:lnTo>
                      <a:lnTo>
                        <a:pt x="40" y="24"/>
                      </a:lnTo>
                      <a:lnTo>
                        <a:pt x="80" y="8"/>
                      </a:lnTo>
                      <a:lnTo>
                        <a:pt x="112" y="0"/>
                      </a:lnTo>
                      <a:lnTo>
                        <a:pt x="112" y="0"/>
                      </a:lnTo>
                      <a:lnTo>
                        <a:pt x="112" y="8"/>
                      </a:lnTo>
                      <a:lnTo>
                        <a:pt x="112" y="24"/>
                      </a:lnTo>
                      <a:lnTo>
                        <a:pt x="96" y="40"/>
                      </a:lnTo>
                      <a:lnTo>
                        <a:pt x="80" y="56"/>
                      </a:lnTo>
                      <a:lnTo>
                        <a:pt x="80" y="56"/>
                      </a:lnTo>
                      <a:lnTo>
                        <a:pt x="32" y="80"/>
                      </a:lnTo>
                      <a:lnTo>
                        <a:pt x="8"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54" name="Freeform 1150"/>
                <p:cNvSpPr>
                  <a:spLocks/>
                </p:cNvSpPr>
                <p:nvPr/>
              </p:nvSpPr>
              <p:spPr bwMode="auto">
                <a:xfrm>
                  <a:off x="916" y="2352"/>
                  <a:ext cx="136" cy="56"/>
                </a:xfrm>
                <a:custGeom>
                  <a:avLst/>
                  <a:gdLst/>
                  <a:ahLst/>
                  <a:cxnLst>
                    <a:cxn ang="0">
                      <a:pos x="0" y="48"/>
                    </a:cxn>
                    <a:cxn ang="0">
                      <a:pos x="0" y="40"/>
                    </a:cxn>
                    <a:cxn ang="0">
                      <a:pos x="16" y="32"/>
                    </a:cxn>
                    <a:cxn ang="0">
                      <a:pos x="32" y="16"/>
                    </a:cxn>
                    <a:cxn ang="0">
                      <a:pos x="56" y="8"/>
                    </a:cxn>
                    <a:cxn ang="0">
                      <a:pos x="56" y="8"/>
                    </a:cxn>
                    <a:cxn ang="0">
                      <a:pos x="88" y="0"/>
                    </a:cxn>
                    <a:cxn ang="0">
                      <a:pos x="112" y="0"/>
                    </a:cxn>
                    <a:cxn ang="0">
                      <a:pos x="128" y="0"/>
                    </a:cxn>
                    <a:cxn ang="0">
                      <a:pos x="136" y="8"/>
                    </a:cxn>
                    <a:cxn ang="0">
                      <a:pos x="136" y="8"/>
                    </a:cxn>
                    <a:cxn ang="0">
                      <a:pos x="136" y="16"/>
                    </a:cxn>
                    <a:cxn ang="0">
                      <a:pos x="128" y="24"/>
                    </a:cxn>
                    <a:cxn ang="0">
                      <a:pos x="104" y="32"/>
                    </a:cxn>
                    <a:cxn ang="0">
                      <a:pos x="80" y="48"/>
                    </a:cxn>
                    <a:cxn ang="0">
                      <a:pos x="80" y="48"/>
                    </a:cxn>
                    <a:cxn ang="0">
                      <a:pos x="48" y="48"/>
                    </a:cxn>
                    <a:cxn ang="0">
                      <a:pos x="24" y="56"/>
                    </a:cxn>
                    <a:cxn ang="0">
                      <a:pos x="8" y="56"/>
                    </a:cxn>
                    <a:cxn ang="0">
                      <a:pos x="0" y="48"/>
                    </a:cxn>
                  </a:cxnLst>
                  <a:rect l="0" t="0" r="r" b="b"/>
                  <a:pathLst>
                    <a:path w="136" h="56">
                      <a:moveTo>
                        <a:pt x="0" y="48"/>
                      </a:moveTo>
                      <a:lnTo>
                        <a:pt x="0" y="40"/>
                      </a:lnTo>
                      <a:lnTo>
                        <a:pt x="16" y="32"/>
                      </a:lnTo>
                      <a:lnTo>
                        <a:pt x="32" y="16"/>
                      </a:lnTo>
                      <a:lnTo>
                        <a:pt x="56" y="8"/>
                      </a:lnTo>
                      <a:lnTo>
                        <a:pt x="56" y="8"/>
                      </a:lnTo>
                      <a:lnTo>
                        <a:pt x="88" y="0"/>
                      </a:lnTo>
                      <a:lnTo>
                        <a:pt x="112" y="0"/>
                      </a:lnTo>
                      <a:lnTo>
                        <a:pt x="128" y="0"/>
                      </a:lnTo>
                      <a:lnTo>
                        <a:pt x="136" y="8"/>
                      </a:lnTo>
                      <a:lnTo>
                        <a:pt x="136" y="8"/>
                      </a:lnTo>
                      <a:lnTo>
                        <a:pt x="136" y="16"/>
                      </a:lnTo>
                      <a:lnTo>
                        <a:pt x="128" y="24"/>
                      </a:lnTo>
                      <a:lnTo>
                        <a:pt x="104" y="32"/>
                      </a:lnTo>
                      <a:lnTo>
                        <a:pt x="80" y="48"/>
                      </a:lnTo>
                      <a:lnTo>
                        <a:pt x="80" y="48"/>
                      </a:lnTo>
                      <a:lnTo>
                        <a:pt x="48" y="48"/>
                      </a:lnTo>
                      <a:lnTo>
                        <a:pt x="24" y="56"/>
                      </a:lnTo>
                      <a:lnTo>
                        <a:pt x="8" y="56"/>
                      </a:lnTo>
                      <a:lnTo>
                        <a:pt x="0"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55" name="Freeform 1151"/>
                <p:cNvSpPr>
                  <a:spLocks/>
                </p:cNvSpPr>
                <p:nvPr/>
              </p:nvSpPr>
              <p:spPr bwMode="auto">
                <a:xfrm>
                  <a:off x="564" y="2472"/>
                  <a:ext cx="136" cy="56"/>
                </a:xfrm>
                <a:custGeom>
                  <a:avLst/>
                  <a:gdLst/>
                  <a:ahLst/>
                  <a:cxnLst>
                    <a:cxn ang="0">
                      <a:pos x="0" y="48"/>
                    </a:cxn>
                    <a:cxn ang="0">
                      <a:pos x="0" y="40"/>
                    </a:cxn>
                    <a:cxn ang="0">
                      <a:pos x="8" y="32"/>
                    </a:cxn>
                    <a:cxn ang="0">
                      <a:pos x="32" y="16"/>
                    </a:cxn>
                    <a:cxn ang="0">
                      <a:pos x="56" y="8"/>
                    </a:cxn>
                    <a:cxn ang="0">
                      <a:pos x="56" y="8"/>
                    </a:cxn>
                    <a:cxn ang="0">
                      <a:pos x="88" y="0"/>
                    </a:cxn>
                    <a:cxn ang="0">
                      <a:pos x="112" y="0"/>
                    </a:cxn>
                    <a:cxn ang="0">
                      <a:pos x="128" y="0"/>
                    </a:cxn>
                    <a:cxn ang="0">
                      <a:pos x="136" y="8"/>
                    </a:cxn>
                    <a:cxn ang="0">
                      <a:pos x="136" y="8"/>
                    </a:cxn>
                    <a:cxn ang="0">
                      <a:pos x="136" y="16"/>
                    </a:cxn>
                    <a:cxn ang="0">
                      <a:pos x="120" y="24"/>
                    </a:cxn>
                    <a:cxn ang="0">
                      <a:pos x="104" y="32"/>
                    </a:cxn>
                    <a:cxn ang="0">
                      <a:pos x="80" y="48"/>
                    </a:cxn>
                    <a:cxn ang="0">
                      <a:pos x="80" y="48"/>
                    </a:cxn>
                    <a:cxn ang="0">
                      <a:pos x="48" y="48"/>
                    </a:cxn>
                    <a:cxn ang="0">
                      <a:pos x="24" y="56"/>
                    </a:cxn>
                    <a:cxn ang="0">
                      <a:pos x="8" y="56"/>
                    </a:cxn>
                    <a:cxn ang="0">
                      <a:pos x="0" y="48"/>
                    </a:cxn>
                  </a:cxnLst>
                  <a:rect l="0" t="0" r="r" b="b"/>
                  <a:pathLst>
                    <a:path w="136" h="56">
                      <a:moveTo>
                        <a:pt x="0" y="48"/>
                      </a:moveTo>
                      <a:lnTo>
                        <a:pt x="0" y="40"/>
                      </a:lnTo>
                      <a:lnTo>
                        <a:pt x="8" y="32"/>
                      </a:lnTo>
                      <a:lnTo>
                        <a:pt x="32" y="16"/>
                      </a:lnTo>
                      <a:lnTo>
                        <a:pt x="56" y="8"/>
                      </a:lnTo>
                      <a:lnTo>
                        <a:pt x="56" y="8"/>
                      </a:lnTo>
                      <a:lnTo>
                        <a:pt x="88" y="0"/>
                      </a:lnTo>
                      <a:lnTo>
                        <a:pt x="112" y="0"/>
                      </a:lnTo>
                      <a:lnTo>
                        <a:pt x="128" y="0"/>
                      </a:lnTo>
                      <a:lnTo>
                        <a:pt x="136" y="8"/>
                      </a:lnTo>
                      <a:lnTo>
                        <a:pt x="136" y="8"/>
                      </a:lnTo>
                      <a:lnTo>
                        <a:pt x="136" y="16"/>
                      </a:lnTo>
                      <a:lnTo>
                        <a:pt x="120" y="24"/>
                      </a:lnTo>
                      <a:lnTo>
                        <a:pt x="104" y="32"/>
                      </a:lnTo>
                      <a:lnTo>
                        <a:pt x="80" y="48"/>
                      </a:lnTo>
                      <a:lnTo>
                        <a:pt x="80" y="48"/>
                      </a:lnTo>
                      <a:lnTo>
                        <a:pt x="48" y="48"/>
                      </a:lnTo>
                      <a:lnTo>
                        <a:pt x="24" y="56"/>
                      </a:lnTo>
                      <a:lnTo>
                        <a:pt x="8" y="56"/>
                      </a:lnTo>
                      <a:lnTo>
                        <a:pt x="0"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56" name="Freeform 1152"/>
                <p:cNvSpPr>
                  <a:spLocks/>
                </p:cNvSpPr>
                <p:nvPr/>
              </p:nvSpPr>
              <p:spPr bwMode="auto">
                <a:xfrm>
                  <a:off x="628" y="2504"/>
                  <a:ext cx="112" cy="72"/>
                </a:xfrm>
                <a:custGeom>
                  <a:avLst/>
                  <a:gdLst/>
                  <a:ahLst/>
                  <a:cxnLst>
                    <a:cxn ang="0">
                      <a:pos x="8" y="72"/>
                    </a:cxn>
                    <a:cxn ang="0">
                      <a:pos x="0" y="64"/>
                    </a:cxn>
                    <a:cxn ang="0">
                      <a:pos x="8" y="56"/>
                    </a:cxn>
                    <a:cxn ang="0">
                      <a:pos x="16" y="40"/>
                    </a:cxn>
                    <a:cxn ang="0">
                      <a:pos x="40" y="24"/>
                    </a:cxn>
                    <a:cxn ang="0">
                      <a:pos x="40" y="24"/>
                    </a:cxn>
                    <a:cxn ang="0">
                      <a:pos x="80" y="0"/>
                    </a:cxn>
                    <a:cxn ang="0">
                      <a:pos x="112" y="0"/>
                    </a:cxn>
                    <a:cxn ang="0">
                      <a:pos x="112" y="0"/>
                    </a:cxn>
                    <a:cxn ang="0">
                      <a:pos x="112" y="8"/>
                    </a:cxn>
                    <a:cxn ang="0">
                      <a:pos x="112" y="16"/>
                    </a:cxn>
                    <a:cxn ang="0">
                      <a:pos x="96" y="32"/>
                    </a:cxn>
                    <a:cxn ang="0">
                      <a:pos x="80" y="48"/>
                    </a:cxn>
                    <a:cxn ang="0">
                      <a:pos x="80" y="48"/>
                    </a:cxn>
                    <a:cxn ang="0">
                      <a:pos x="32" y="72"/>
                    </a:cxn>
                    <a:cxn ang="0">
                      <a:pos x="8" y="72"/>
                    </a:cxn>
                  </a:cxnLst>
                  <a:rect l="0" t="0" r="r" b="b"/>
                  <a:pathLst>
                    <a:path w="112" h="72">
                      <a:moveTo>
                        <a:pt x="8" y="72"/>
                      </a:moveTo>
                      <a:lnTo>
                        <a:pt x="0" y="64"/>
                      </a:lnTo>
                      <a:lnTo>
                        <a:pt x="8" y="56"/>
                      </a:lnTo>
                      <a:lnTo>
                        <a:pt x="16" y="40"/>
                      </a:lnTo>
                      <a:lnTo>
                        <a:pt x="40" y="24"/>
                      </a:lnTo>
                      <a:lnTo>
                        <a:pt x="40" y="24"/>
                      </a:lnTo>
                      <a:lnTo>
                        <a:pt x="80" y="0"/>
                      </a:lnTo>
                      <a:lnTo>
                        <a:pt x="112" y="0"/>
                      </a:lnTo>
                      <a:lnTo>
                        <a:pt x="112" y="0"/>
                      </a:lnTo>
                      <a:lnTo>
                        <a:pt x="112" y="8"/>
                      </a:lnTo>
                      <a:lnTo>
                        <a:pt x="112" y="16"/>
                      </a:lnTo>
                      <a:lnTo>
                        <a:pt x="96" y="32"/>
                      </a:lnTo>
                      <a:lnTo>
                        <a:pt x="80" y="48"/>
                      </a:lnTo>
                      <a:lnTo>
                        <a:pt x="80" y="48"/>
                      </a:lnTo>
                      <a:lnTo>
                        <a:pt x="32" y="72"/>
                      </a:lnTo>
                      <a:lnTo>
                        <a:pt x="8" y="7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57" name="Freeform 1153"/>
                <p:cNvSpPr>
                  <a:spLocks/>
                </p:cNvSpPr>
                <p:nvPr/>
              </p:nvSpPr>
              <p:spPr bwMode="auto">
                <a:xfrm>
                  <a:off x="932" y="2464"/>
                  <a:ext cx="136" cy="56"/>
                </a:xfrm>
                <a:custGeom>
                  <a:avLst/>
                  <a:gdLst/>
                  <a:ahLst/>
                  <a:cxnLst>
                    <a:cxn ang="0">
                      <a:pos x="0" y="8"/>
                    </a:cxn>
                    <a:cxn ang="0">
                      <a:pos x="8" y="0"/>
                    </a:cxn>
                    <a:cxn ang="0">
                      <a:pos x="32" y="0"/>
                    </a:cxn>
                    <a:cxn ang="0">
                      <a:pos x="56" y="0"/>
                    </a:cxn>
                    <a:cxn ang="0">
                      <a:pos x="80" y="8"/>
                    </a:cxn>
                    <a:cxn ang="0">
                      <a:pos x="80" y="8"/>
                    </a:cxn>
                    <a:cxn ang="0">
                      <a:pos x="104" y="16"/>
                    </a:cxn>
                    <a:cxn ang="0">
                      <a:pos x="128" y="32"/>
                    </a:cxn>
                    <a:cxn ang="0">
                      <a:pos x="136" y="40"/>
                    </a:cxn>
                    <a:cxn ang="0">
                      <a:pos x="136" y="48"/>
                    </a:cxn>
                    <a:cxn ang="0">
                      <a:pos x="136" y="48"/>
                    </a:cxn>
                    <a:cxn ang="0">
                      <a:pos x="128" y="56"/>
                    </a:cxn>
                    <a:cxn ang="0">
                      <a:pos x="112" y="56"/>
                    </a:cxn>
                    <a:cxn ang="0">
                      <a:pos x="88" y="56"/>
                    </a:cxn>
                    <a:cxn ang="0">
                      <a:pos x="64" y="48"/>
                    </a:cxn>
                    <a:cxn ang="0">
                      <a:pos x="64" y="48"/>
                    </a:cxn>
                    <a:cxn ang="0">
                      <a:pos x="32" y="40"/>
                    </a:cxn>
                    <a:cxn ang="0">
                      <a:pos x="16" y="24"/>
                    </a:cxn>
                    <a:cxn ang="0">
                      <a:pos x="0" y="16"/>
                    </a:cxn>
                    <a:cxn ang="0">
                      <a:pos x="0" y="8"/>
                    </a:cxn>
                  </a:cxnLst>
                  <a:rect l="0" t="0" r="r" b="b"/>
                  <a:pathLst>
                    <a:path w="136" h="56">
                      <a:moveTo>
                        <a:pt x="0" y="8"/>
                      </a:moveTo>
                      <a:lnTo>
                        <a:pt x="8" y="0"/>
                      </a:lnTo>
                      <a:lnTo>
                        <a:pt x="32" y="0"/>
                      </a:lnTo>
                      <a:lnTo>
                        <a:pt x="56" y="0"/>
                      </a:lnTo>
                      <a:lnTo>
                        <a:pt x="80" y="8"/>
                      </a:lnTo>
                      <a:lnTo>
                        <a:pt x="80" y="8"/>
                      </a:lnTo>
                      <a:lnTo>
                        <a:pt x="104" y="16"/>
                      </a:lnTo>
                      <a:lnTo>
                        <a:pt x="128" y="32"/>
                      </a:lnTo>
                      <a:lnTo>
                        <a:pt x="136" y="40"/>
                      </a:lnTo>
                      <a:lnTo>
                        <a:pt x="136" y="48"/>
                      </a:lnTo>
                      <a:lnTo>
                        <a:pt x="136" y="48"/>
                      </a:lnTo>
                      <a:lnTo>
                        <a:pt x="128" y="56"/>
                      </a:lnTo>
                      <a:lnTo>
                        <a:pt x="112" y="56"/>
                      </a:lnTo>
                      <a:lnTo>
                        <a:pt x="88" y="56"/>
                      </a:lnTo>
                      <a:lnTo>
                        <a:pt x="64" y="48"/>
                      </a:lnTo>
                      <a:lnTo>
                        <a:pt x="64" y="48"/>
                      </a:lnTo>
                      <a:lnTo>
                        <a:pt x="32" y="40"/>
                      </a:lnTo>
                      <a:lnTo>
                        <a:pt x="16"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58" name="Freeform 1154"/>
                <p:cNvSpPr>
                  <a:spLocks/>
                </p:cNvSpPr>
                <p:nvPr/>
              </p:nvSpPr>
              <p:spPr bwMode="auto">
                <a:xfrm>
                  <a:off x="564" y="2360"/>
                  <a:ext cx="136" cy="56"/>
                </a:xfrm>
                <a:custGeom>
                  <a:avLst/>
                  <a:gdLst/>
                  <a:ahLst/>
                  <a:cxnLst>
                    <a:cxn ang="0">
                      <a:pos x="0" y="8"/>
                    </a:cxn>
                    <a:cxn ang="0">
                      <a:pos x="8" y="0"/>
                    </a:cxn>
                    <a:cxn ang="0">
                      <a:pos x="24" y="0"/>
                    </a:cxn>
                    <a:cxn ang="0">
                      <a:pos x="48" y="0"/>
                    </a:cxn>
                    <a:cxn ang="0">
                      <a:pos x="80" y="8"/>
                    </a:cxn>
                    <a:cxn ang="0">
                      <a:pos x="80" y="8"/>
                    </a:cxn>
                    <a:cxn ang="0">
                      <a:pos x="104" y="16"/>
                    </a:cxn>
                    <a:cxn ang="0">
                      <a:pos x="120" y="24"/>
                    </a:cxn>
                    <a:cxn ang="0">
                      <a:pos x="136" y="40"/>
                    </a:cxn>
                    <a:cxn ang="0">
                      <a:pos x="136" y="48"/>
                    </a:cxn>
                    <a:cxn ang="0">
                      <a:pos x="136" y="48"/>
                    </a:cxn>
                    <a:cxn ang="0">
                      <a:pos x="128" y="48"/>
                    </a:cxn>
                    <a:cxn ang="0">
                      <a:pos x="112" y="56"/>
                    </a:cxn>
                    <a:cxn ang="0">
                      <a:pos x="88" y="48"/>
                    </a:cxn>
                    <a:cxn ang="0">
                      <a:pos x="56" y="40"/>
                    </a:cxn>
                    <a:cxn ang="0">
                      <a:pos x="56" y="40"/>
                    </a:cxn>
                    <a:cxn ang="0">
                      <a:pos x="32" y="32"/>
                    </a:cxn>
                    <a:cxn ang="0">
                      <a:pos x="8" y="24"/>
                    </a:cxn>
                    <a:cxn ang="0">
                      <a:pos x="0" y="16"/>
                    </a:cxn>
                    <a:cxn ang="0">
                      <a:pos x="0" y="8"/>
                    </a:cxn>
                  </a:cxnLst>
                  <a:rect l="0" t="0" r="r" b="b"/>
                  <a:pathLst>
                    <a:path w="136" h="56">
                      <a:moveTo>
                        <a:pt x="0" y="8"/>
                      </a:moveTo>
                      <a:lnTo>
                        <a:pt x="8" y="0"/>
                      </a:lnTo>
                      <a:lnTo>
                        <a:pt x="24" y="0"/>
                      </a:lnTo>
                      <a:lnTo>
                        <a:pt x="48" y="0"/>
                      </a:lnTo>
                      <a:lnTo>
                        <a:pt x="80" y="8"/>
                      </a:lnTo>
                      <a:lnTo>
                        <a:pt x="80" y="8"/>
                      </a:lnTo>
                      <a:lnTo>
                        <a:pt x="104" y="16"/>
                      </a:lnTo>
                      <a:lnTo>
                        <a:pt x="120" y="24"/>
                      </a:lnTo>
                      <a:lnTo>
                        <a:pt x="136" y="40"/>
                      </a:lnTo>
                      <a:lnTo>
                        <a:pt x="136" y="48"/>
                      </a:lnTo>
                      <a:lnTo>
                        <a:pt x="136" y="48"/>
                      </a:lnTo>
                      <a:lnTo>
                        <a:pt x="128" y="48"/>
                      </a:lnTo>
                      <a:lnTo>
                        <a:pt x="112" y="56"/>
                      </a:lnTo>
                      <a:lnTo>
                        <a:pt x="88" y="48"/>
                      </a:lnTo>
                      <a:lnTo>
                        <a:pt x="56" y="40"/>
                      </a:lnTo>
                      <a:lnTo>
                        <a:pt x="56" y="40"/>
                      </a:lnTo>
                      <a:lnTo>
                        <a:pt x="32" y="32"/>
                      </a:lnTo>
                      <a:lnTo>
                        <a:pt x="8"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59" name="Freeform 1155"/>
                <p:cNvSpPr>
                  <a:spLocks/>
                </p:cNvSpPr>
                <p:nvPr/>
              </p:nvSpPr>
              <p:spPr bwMode="auto">
                <a:xfrm>
                  <a:off x="692" y="2256"/>
                  <a:ext cx="72" cy="104"/>
                </a:xfrm>
                <a:custGeom>
                  <a:avLst/>
                  <a:gdLst/>
                  <a:ahLst/>
                  <a:cxnLst>
                    <a:cxn ang="0">
                      <a:pos x="8" y="0"/>
                    </a:cxn>
                    <a:cxn ang="0">
                      <a:pos x="32" y="8"/>
                    </a:cxn>
                    <a:cxn ang="0">
                      <a:pos x="64" y="48"/>
                    </a:cxn>
                    <a:cxn ang="0">
                      <a:pos x="64" y="48"/>
                    </a:cxn>
                    <a:cxn ang="0">
                      <a:pos x="72" y="80"/>
                    </a:cxn>
                    <a:cxn ang="0">
                      <a:pos x="64" y="104"/>
                    </a:cxn>
                    <a:cxn ang="0">
                      <a:pos x="64" y="104"/>
                    </a:cxn>
                    <a:cxn ang="0">
                      <a:pos x="40" y="96"/>
                    </a:cxn>
                    <a:cxn ang="0">
                      <a:pos x="16" y="56"/>
                    </a:cxn>
                    <a:cxn ang="0">
                      <a:pos x="16" y="56"/>
                    </a:cxn>
                    <a:cxn ang="0">
                      <a:pos x="0" y="24"/>
                    </a:cxn>
                    <a:cxn ang="0">
                      <a:pos x="8" y="0"/>
                    </a:cxn>
                  </a:cxnLst>
                  <a:rect l="0" t="0" r="r" b="b"/>
                  <a:pathLst>
                    <a:path w="72" h="104">
                      <a:moveTo>
                        <a:pt x="8" y="0"/>
                      </a:moveTo>
                      <a:lnTo>
                        <a:pt x="32" y="8"/>
                      </a:lnTo>
                      <a:lnTo>
                        <a:pt x="64" y="48"/>
                      </a:lnTo>
                      <a:lnTo>
                        <a:pt x="64" y="48"/>
                      </a:lnTo>
                      <a:lnTo>
                        <a:pt x="72" y="80"/>
                      </a:lnTo>
                      <a:lnTo>
                        <a:pt x="64" y="104"/>
                      </a:lnTo>
                      <a:lnTo>
                        <a:pt x="64" y="104"/>
                      </a:lnTo>
                      <a:lnTo>
                        <a:pt x="40" y="96"/>
                      </a:lnTo>
                      <a:lnTo>
                        <a:pt x="16" y="56"/>
                      </a:lnTo>
                      <a:lnTo>
                        <a:pt x="16" y="56"/>
                      </a:lnTo>
                      <a:lnTo>
                        <a:pt x="0" y="24"/>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60" name="Freeform 1156"/>
                <p:cNvSpPr>
                  <a:spLocks/>
                </p:cNvSpPr>
                <p:nvPr/>
              </p:nvSpPr>
              <p:spPr bwMode="auto">
                <a:xfrm>
                  <a:off x="852" y="2520"/>
                  <a:ext cx="72" cy="96"/>
                </a:xfrm>
                <a:custGeom>
                  <a:avLst/>
                  <a:gdLst/>
                  <a:ahLst/>
                  <a:cxnLst>
                    <a:cxn ang="0">
                      <a:pos x="8" y="0"/>
                    </a:cxn>
                    <a:cxn ang="0">
                      <a:pos x="32" y="8"/>
                    </a:cxn>
                    <a:cxn ang="0">
                      <a:pos x="56" y="40"/>
                    </a:cxn>
                    <a:cxn ang="0">
                      <a:pos x="56" y="40"/>
                    </a:cxn>
                    <a:cxn ang="0">
                      <a:pos x="72" y="80"/>
                    </a:cxn>
                    <a:cxn ang="0">
                      <a:pos x="64" y="96"/>
                    </a:cxn>
                    <a:cxn ang="0">
                      <a:pos x="64" y="96"/>
                    </a:cxn>
                    <a:cxn ang="0">
                      <a:pos x="40" y="88"/>
                    </a:cxn>
                    <a:cxn ang="0">
                      <a:pos x="8" y="56"/>
                    </a:cxn>
                    <a:cxn ang="0">
                      <a:pos x="8" y="56"/>
                    </a:cxn>
                    <a:cxn ang="0">
                      <a:pos x="0" y="16"/>
                    </a:cxn>
                    <a:cxn ang="0">
                      <a:pos x="8" y="0"/>
                    </a:cxn>
                  </a:cxnLst>
                  <a:rect l="0" t="0" r="r" b="b"/>
                  <a:pathLst>
                    <a:path w="72" h="96">
                      <a:moveTo>
                        <a:pt x="8" y="0"/>
                      </a:moveTo>
                      <a:lnTo>
                        <a:pt x="32" y="8"/>
                      </a:lnTo>
                      <a:lnTo>
                        <a:pt x="56" y="40"/>
                      </a:lnTo>
                      <a:lnTo>
                        <a:pt x="56" y="40"/>
                      </a:lnTo>
                      <a:lnTo>
                        <a:pt x="72" y="80"/>
                      </a:lnTo>
                      <a:lnTo>
                        <a:pt x="64" y="96"/>
                      </a:lnTo>
                      <a:lnTo>
                        <a:pt x="64" y="96"/>
                      </a:lnTo>
                      <a:lnTo>
                        <a:pt x="40" y="88"/>
                      </a:lnTo>
                      <a:lnTo>
                        <a:pt x="8" y="56"/>
                      </a:lnTo>
                      <a:lnTo>
                        <a:pt x="8" y="56"/>
                      </a:lnTo>
                      <a:lnTo>
                        <a:pt x="0" y="16"/>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61" name="Freeform 1157"/>
                <p:cNvSpPr>
                  <a:spLocks/>
                </p:cNvSpPr>
                <p:nvPr/>
              </p:nvSpPr>
              <p:spPr bwMode="auto">
                <a:xfrm>
                  <a:off x="844" y="2256"/>
                  <a:ext cx="72" cy="104"/>
                </a:xfrm>
                <a:custGeom>
                  <a:avLst/>
                  <a:gdLst/>
                  <a:ahLst/>
                  <a:cxnLst>
                    <a:cxn ang="0">
                      <a:pos x="64" y="0"/>
                    </a:cxn>
                    <a:cxn ang="0">
                      <a:pos x="72" y="24"/>
                    </a:cxn>
                    <a:cxn ang="0">
                      <a:pos x="56" y="56"/>
                    </a:cxn>
                    <a:cxn ang="0">
                      <a:pos x="56" y="56"/>
                    </a:cxn>
                    <a:cxn ang="0">
                      <a:pos x="32" y="88"/>
                    </a:cxn>
                    <a:cxn ang="0">
                      <a:pos x="8" y="104"/>
                    </a:cxn>
                    <a:cxn ang="0">
                      <a:pos x="8" y="104"/>
                    </a:cxn>
                    <a:cxn ang="0">
                      <a:pos x="0" y="80"/>
                    </a:cxn>
                    <a:cxn ang="0">
                      <a:pos x="8" y="40"/>
                    </a:cxn>
                    <a:cxn ang="0">
                      <a:pos x="8" y="40"/>
                    </a:cxn>
                    <a:cxn ang="0">
                      <a:pos x="40" y="8"/>
                    </a:cxn>
                    <a:cxn ang="0">
                      <a:pos x="64" y="0"/>
                    </a:cxn>
                  </a:cxnLst>
                  <a:rect l="0" t="0" r="r" b="b"/>
                  <a:pathLst>
                    <a:path w="72" h="104">
                      <a:moveTo>
                        <a:pt x="64" y="0"/>
                      </a:moveTo>
                      <a:lnTo>
                        <a:pt x="72" y="24"/>
                      </a:lnTo>
                      <a:lnTo>
                        <a:pt x="56" y="56"/>
                      </a:lnTo>
                      <a:lnTo>
                        <a:pt x="56" y="56"/>
                      </a:lnTo>
                      <a:lnTo>
                        <a:pt x="32" y="88"/>
                      </a:lnTo>
                      <a:lnTo>
                        <a:pt x="8" y="104"/>
                      </a:lnTo>
                      <a:lnTo>
                        <a:pt x="8" y="104"/>
                      </a:lnTo>
                      <a:lnTo>
                        <a:pt x="0" y="80"/>
                      </a:lnTo>
                      <a:lnTo>
                        <a:pt x="8" y="40"/>
                      </a:lnTo>
                      <a:lnTo>
                        <a:pt x="8" y="40"/>
                      </a:lnTo>
                      <a:lnTo>
                        <a:pt x="40" y="8"/>
                      </a:lnTo>
                      <a:lnTo>
                        <a:pt x="64"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62" name="Freeform 1158"/>
                <p:cNvSpPr>
                  <a:spLocks/>
                </p:cNvSpPr>
                <p:nvPr/>
              </p:nvSpPr>
              <p:spPr bwMode="auto">
                <a:xfrm>
                  <a:off x="700" y="2520"/>
                  <a:ext cx="80" cy="96"/>
                </a:xfrm>
                <a:custGeom>
                  <a:avLst/>
                  <a:gdLst/>
                  <a:ahLst/>
                  <a:cxnLst>
                    <a:cxn ang="0">
                      <a:pos x="64" y="0"/>
                    </a:cxn>
                    <a:cxn ang="0">
                      <a:pos x="80" y="16"/>
                    </a:cxn>
                    <a:cxn ang="0">
                      <a:pos x="64" y="56"/>
                    </a:cxn>
                    <a:cxn ang="0">
                      <a:pos x="64" y="56"/>
                    </a:cxn>
                    <a:cxn ang="0">
                      <a:pos x="40" y="88"/>
                    </a:cxn>
                    <a:cxn ang="0">
                      <a:pos x="8" y="96"/>
                    </a:cxn>
                    <a:cxn ang="0">
                      <a:pos x="8" y="96"/>
                    </a:cxn>
                    <a:cxn ang="0">
                      <a:pos x="0" y="80"/>
                    </a:cxn>
                    <a:cxn ang="0">
                      <a:pos x="16" y="40"/>
                    </a:cxn>
                    <a:cxn ang="0">
                      <a:pos x="16" y="40"/>
                    </a:cxn>
                    <a:cxn ang="0">
                      <a:pos x="40" y="8"/>
                    </a:cxn>
                    <a:cxn ang="0">
                      <a:pos x="64" y="0"/>
                    </a:cxn>
                  </a:cxnLst>
                  <a:rect l="0" t="0" r="r" b="b"/>
                  <a:pathLst>
                    <a:path w="80" h="96">
                      <a:moveTo>
                        <a:pt x="64" y="0"/>
                      </a:moveTo>
                      <a:lnTo>
                        <a:pt x="80" y="16"/>
                      </a:lnTo>
                      <a:lnTo>
                        <a:pt x="64" y="56"/>
                      </a:lnTo>
                      <a:lnTo>
                        <a:pt x="64" y="56"/>
                      </a:lnTo>
                      <a:lnTo>
                        <a:pt x="40" y="88"/>
                      </a:lnTo>
                      <a:lnTo>
                        <a:pt x="8" y="96"/>
                      </a:lnTo>
                      <a:lnTo>
                        <a:pt x="8" y="96"/>
                      </a:lnTo>
                      <a:lnTo>
                        <a:pt x="0" y="80"/>
                      </a:lnTo>
                      <a:lnTo>
                        <a:pt x="16" y="40"/>
                      </a:lnTo>
                      <a:lnTo>
                        <a:pt x="16" y="40"/>
                      </a:lnTo>
                      <a:lnTo>
                        <a:pt x="40" y="8"/>
                      </a:lnTo>
                      <a:lnTo>
                        <a:pt x="64"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sp>
            <p:nvSpPr>
              <p:cNvPr id="1661063" name="Freeform 1159"/>
              <p:cNvSpPr>
                <a:spLocks/>
              </p:cNvSpPr>
              <p:nvPr/>
            </p:nvSpPr>
            <p:spPr bwMode="auto">
              <a:xfrm>
                <a:off x="572" y="1295"/>
                <a:ext cx="472" cy="334"/>
              </a:xfrm>
              <a:custGeom>
                <a:avLst/>
                <a:gdLst/>
                <a:ahLst/>
                <a:cxnLst>
                  <a:cxn ang="0">
                    <a:pos x="672" y="216"/>
                  </a:cxn>
                  <a:cxn ang="0">
                    <a:pos x="664" y="256"/>
                  </a:cxn>
                  <a:cxn ang="0">
                    <a:pos x="648" y="296"/>
                  </a:cxn>
                  <a:cxn ang="0">
                    <a:pos x="616" y="328"/>
                  </a:cxn>
                  <a:cxn ang="0">
                    <a:pos x="576" y="360"/>
                  </a:cxn>
                  <a:cxn ang="0">
                    <a:pos x="464" y="408"/>
                  </a:cxn>
                  <a:cxn ang="0">
                    <a:pos x="336" y="424"/>
                  </a:cxn>
                  <a:cxn ang="0">
                    <a:pos x="336" y="424"/>
                  </a:cxn>
                  <a:cxn ang="0">
                    <a:pos x="208" y="408"/>
                  </a:cxn>
                  <a:cxn ang="0">
                    <a:pos x="96" y="360"/>
                  </a:cxn>
                  <a:cxn ang="0">
                    <a:pos x="56" y="328"/>
                  </a:cxn>
                  <a:cxn ang="0">
                    <a:pos x="24" y="296"/>
                  </a:cxn>
                  <a:cxn ang="0">
                    <a:pos x="8" y="256"/>
                  </a:cxn>
                  <a:cxn ang="0">
                    <a:pos x="0" y="216"/>
                  </a:cxn>
                  <a:cxn ang="0">
                    <a:pos x="0" y="216"/>
                  </a:cxn>
                  <a:cxn ang="0">
                    <a:pos x="8" y="168"/>
                  </a:cxn>
                  <a:cxn ang="0">
                    <a:pos x="24" y="128"/>
                  </a:cxn>
                  <a:cxn ang="0">
                    <a:pos x="56" y="96"/>
                  </a:cxn>
                  <a:cxn ang="0">
                    <a:pos x="96" y="64"/>
                  </a:cxn>
                  <a:cxn ang="0">
                    <a:pos x="208" y="16"/>
                  </a:cxn>
                  <a:cxn ang="0">
                    <a:pos x="336" y="0"/>
                  </a:cxn>
                  <a:cxn ang="0">
                    <a:pos x="336" y="0"/>
                  </a:cxn>
                  <a:cxn ang="0">
                    <a:pos x="464" y="16"/>
                  </a:cxn>
                  <a:cxn ang="0">
                    <a:pos x="576" y="64"/>
                  </a:cxn>
                  <a:cxn ang="0">
                    <a:pos x="616" y="96"/>
                  </a:cxn>
                  <a:cxn ang="0">
                    <a:pos x="648" y="128"/>
                  </a:cxn>
                  <a:cxn ang="0">
                    <a:pos x="664" y="168"/>
                  </a:cxn>
                  <a:cxn ang="0">
                    <a:pos x="672" y="216"/>
                  </a:cxn>
                </a:cxnLst>
                <a:rect l="0" t="0" r="r" b="b"/>
                <a:pathLst>
                  <a:path w="672" h="424">
                    <a:moveTo>
                      <a:pt x="672" y="216"/>
                    </a:moveTo>
                    <a:lnTo>
                      <a:pt x="664" y="256"/>
                    </a:lnTo>
                    <a:lnTo>
                      <a:pt x="648" y="296"/>
                    </a:lnTo>
                    <a:lnTo>
                      <a:pt x="616" y="328"/>
                    </a:lnTo>
                    <a:lnTo>
                      <a:pt x="576" y="360"/>
                    </a:lnTo>
                    <a:lnTo>
                      <a:pt x="464" y="408"/>
                    </a:lnTo>
                    <a:lnTo>
                      <a:pt x="336" y="424"/>
                    </a:lnTo>
                    <a:lnTo>
                      <a:pt x="336" y="424"/>
                    </a:lnTo>
                    <a:lnTo>
                      <a:pt x="208" y="408"/>
                    </a:lnTo>
                    <a:lnTo>
                      <a:pt x="96" y="360"/>
                    </a:lnTo>
                    <a:lnTo>
                      <a:pt x="56" y="328"/>
                    </a:lnTo>
                    <a:lnTo>
                      <a:pt x="24" y="296"/>
                    </a:lnTo>
                    <a:lnTo>
                      <a:pt x="8" y="256"/>
                    </a:lnTo>
                    <a:lnTo>
                      <a:pt x="0" y="216"/>
                    </a:lnTo>
                    <a:lnTo>
                      <a:pt x="0" y="216"/>
                    </a:lnTo>
                    <a:lnTo>
                      <a:pt x="8" y="168"/>
                    </a:lnTo>
                    <a:lnTo>
                      <a:pt x="24" y="128"/>
                    </a:lnTo>
                    <a:lnTo>
                      <a:pt x="56" y="96"/>
                    </a:lnTo>
                    <a:lnTo>
                      <a:pt x="96" y="64"/>
                    </a:lnTo>
                    <a:lnTo>
                      <a:pt x="208" y="16"/>
                    </a:lnTo>
                    <a:lnTo>
                      <a:pt x="336" y="0"/>
                    </a:lnTo>
                    <a:lnTo>
                      <a:pt x="336" y="0"/>
                    </a:lnTo>
                    <a:lnTo>
                      <a:pt x="464" y="16"/>
                    </a:lnTo>
                    <a:lnTo>
                      <a:pt x="576" y="64"/>
                    </a:lnTo>
                    <a:lnTo>
                      <a:pt x="616" y="96"/>
                    </a:lnTo>
                    <a:lnTo>
                      <a:pt x="648" y="128"/>
                    </a:lnTo>
                    <a:lnTo>
                      <a:pt x="664" y="168"/>
                    </a:lnTo>
                    <a:lnTo>
                      <a:pt x="672" y="216"/>
                    </a:lnTo>
                    <a:close/>
                  </a:path>
                </a:pathLst>
              </a:custGeom>
              <a:gradFill rotWithShape="0">
                <a:gsLst>
                  <a:gs pos="0">
                    <a:srgbClr val="808080">
                      <a:gamma/>
                      <a:tint val="59608"/>
                      <a:invGamma/>
                    </a:srgbClr>
                  </a:gs>
                  <a:gs pos="100000">
                    <a:srgbClr val="808080"/>
                  </a:gs>
                </a:gsLst>
                <a:path path="rect">
                  <a:fillToRect l="50000" t="50000" r="50000" b="50000"/>
                </a:path>
              </a:gradFill>
              <a:ln w="3175" cmpd="sng">
                <a:solidFill>
                  <a:srgbClr val="808080"/>
                </a:solidFill>
                <a:round/>
                <a:headEnd/>
                <a:tailEnd/>
              </a:ln>
            </p:spPr>
            <p:txBody>
              <a:bodyPr>
                <a:prstTxWarp prst="textNoShape">
                  <a:avLst/>
                </a:prstTxWarp>
              </a:bodyPr>
              <a:lstStyle/>
              <a:p>
                <a:endParaRPr lang="en-US">
                  <a:latin typeface="Arial"/>
                  <a:cs typeface="Arial"/>
                </a:endParaRPr>
              </a:p>
            </p:txBody>
          </p:sp>
          <p:grpSp>
            <p:nvGrpSpPr>
              <p:cNvPr id="26" name="Group 1160"/>
              <p:cNvGrpSpPr>
                <a:grpSpLocks/>
              </p:cNvGrpSpPr>
              <p:nvPr/>
            </p:nvGrpSpPr>
            <p:grpSpPr bwMode="auto">
              <a:xfrm>
                <a:off x="632" y="1338"/>
                <a:ext cx="352" cy="248"/>
                <a:chOff x="636" y="2320"/>
                <a:chExt cx="352" cy="248"/>
              </a:xfrm>
            </p:grpSpPr>
            <p:sp>
              <p:nvSpPr>
                <p:cNvPr id="1661065" name="Freeform 1161"/>
                <p:cNvSpPr>
                  <a:spLocks/>
                </p:cNvSpPr>
                <p:nvPr/>
              </p:nvSpPr>
              <p:spPr bwMode="auto">
                <a:xfrm>
                  <a:off x="788" y="2424"/>
                  <a:ext cx="32" cy="16"/>
                </a:xfrm>
                <a:custGeom>
                  <a:avLst/>
                  <a:gdLst/>
                  <a:ahLst/>
                  <a:cxnLst>
                    <a:cxn ang="0">
                      <a:pos x="32" y="8"/>
                    </a:cxn>
                    <a:cxn ang="0">
                      <a:pos x="32" y="16"/>
                    </a:cxn>
                    <a:cxn ang="0">
                      <a:pos x="16" y="16"/>
                    </a:cxn>
                    <a:cxn ang="0">
                      <a:pos x="16" y="16"/>
                    </a:cxn>
                    <a:cxn ang="0">
                      <a:pos x="8" y="16"/>
                    </a:cxn>
                    <a:cxn ang="0">
                      <a:pos x="0" y="8"/>
                    </a:cxn>
                    <a:cxn ang="0">
                      <a:pos x="0" y="8"/>
                    </a:cxn>
                    <a:cxn ang="0">
                      <a:pos x="8" y="0"/>
                    </a:cxn>
                    <a:cxn ang="0">
                      <a:pos x="16" y="0"/>
                    </a:cxn>
                    <a:cxn ang="0">
                      <a:pos x="16" y="0"/>
                    </a:cxn>
                    <a:cxn ang="0">
                      <a:pos x="32" y="0"/>
                    </a:cxn>
                    <a:cxn ang="0">
                      <a:pos x="32" y="8"/>
                    </a:cxn>
                  </a:cxnLst>
                  <a:rect l="0" t="0" r="r" b="b"/>
                  <a:pathLst>
                    <a:path w="32" h="16">
                      <a:moveTo>
                        <a:pt x="32" y="8"/>
                      </a:moveTo>
                      <a:lnTo>
                        <a:pt x="32" y="16"/>
                      </a:lnTo>
                      <a:lnTo>
                        <a:pt x="16" y="16"/>
                      </a:lnTo>
                      <a:lnTo>
                        <a:pt x="16" y="16"/>
                      </a:lnTo>
                      <a:lnTo>
                        <a:pt x="8" y="16"/>
                      </a:lnTo>
                      <a:lnTo>
                        <a:pt x="0" y="8"/>
                      </a:lnTo>
                      <a:lnTo>
                        <a:pt x="0" y="8"/>
                      </a:lnTo>
                      <a:lnTo>
                        <a:pt x="8" y="0"/>
                      </a:lnTo>
                      <a:lnTo>
                        <a:pt x="16" y="0"/>
                      </a:lnTo>
                      <a:lnTo>
                        <a:pt x="16" y="0"/>
                      </a:lnTo>
                      <a:lnTo>
                        <a:pt x="32" y="0"/>
                      </a:lnTo>
                      <a:lnTo>
                        <a:pt x="32"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66" name="Freeform 1162"/>
                <p:cNvSpPr>
                  <a:spLocks/>
                </p:cNvSpPr>
                <p:nvPr/>
              </p:nvSpPr>
              <p:spPr bwMode="auto">
                <a:xfrm>
                  <a:off x="924" y="2416"/>
                  <a:ext cx="64" cy="24"/>
                </a:xfrm>
                <a:custGeom>
                  <a:avLst/>
                  <a:gdLst/>
                  <a:ahLst/>
                  <a:cxnLst>
                    <a:cxn ang="0">
                      <a:pos x="64" y="16"/>
                    </a:cxn>
                    <a:cxn ang="0">
                      <a:pos x="56" y="24"/>
                    </a:cxn>
                    <a:cxn ang="0">
                      <a:pos x="32" y="24"/>
                    </a:cxn>
                    <a:cxn ang="0">
                      <a:pos x="32" y="24"/>
                    </a:cxn>
                    <a:cxn ang="0">
                      <a:pos x="16" y="24"/>
                    </a:cxn>
                    <a:cxn ang="0">
                      <a:pos x="0" y="16"/>
                    </a:cxn>
                    <a:cxn ang="0">
                      <a:pos x="0" y="16"/>
                    </a:cxn>
                    <a:cxn ang="0">
                      <a:pos x="16" y="8"/>
                    </a:cxn>
                    <a:cxn ang="0">
                      <a:pos x="32" y="0"/>
                    </a:cxn>
                    <a:cxn ang="0">
                      <a:pos x="32" y="0"/>
                    </a:cxn>
                    <a:cxn ang="0">
                      <a:pos x="56" y="8"/>
                    </a:cxn>
                    <a:cxn ang="0">
                      <a:pos x="64" y="16"/>
                    </a:cxn>
                  </a:cxnLst>
                  <a:rect l="0" t="0" r="r" b="b"/>
                  <a:pathLst>
                    <a:path w="64" h="24">
                      <a:moveTo>
                        <a:pt x="64" y="16"/>
                      </a:moveTo>
                      <a:lnTo>
                        <a:pt x="56" y="24"/>
                      </a:lnTo>
                      <a:lnTo>
                        <a:pt x="32" y="24"/>
                      </a:lnTo>
                      <a:lnTo>
                        <a:pt x="32" y="24"/>
                      </a:lnTo>
                      <a:lnTo>
                        <a:pt x="16" y="24"/>
                      </a:lnTo>
                      <a:lnTo>
                        <a:pt x="0" y="16"/>
                      </a:lnTo>
                      <a:lnTo>
                        <a:pt x="0" y="16"/>
                      </a:lnTo>
                      <a:lnTo>
                        <a:pt x="16" y="8"/>
                      </a:lnTo>
                      <a:lnTo>
                        <a:pt x="32" y="0"/>
                      </a:lnTo>
                      <a:lnTo>
                        <a:pt x="32" y="0"/>
                      </a:lnTo>
                      <a:lnTo>
                        <a:pt x="56" y="8"/>
                      </a:lnTo>
                      <a:lnTo>
                        <a:pt x="6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67" name="Freeform 1163"/>
                <p:cNvSpPr>
                  <a:spLocks/>
                </p:cNvSpPr>
                <p:nvPr/>
              </p:nvSpPr>
              <p:spPr bwMode="auto">
                <a:xfrm>
                  <a:off x="908" y="2512"/>
                  <a:ext cx="40" cy="32"/>
                </a:xfrm>
                <a:custGeom>
                  <a:avLst/>
                  <a:gdLst/>
                  <a:ahLst/>
                  <a:cxnLst>
                    <a:cxn ang="0">
                      <a:pos x="40" y="32"/>
                    </a:cxn>
                    <a:cxn ang="0">
                      <a:pos x="24" y="32"/>
                    </a:cxn>
                    <a:cxn ang="0">
                      <a:pos x="8" y="24"/>
                    </a:cxn>
                    <a:cxn ang="0">
                      <a:pos x="8" y="24"/>
                    </a:cxn>
                    <a:cxn ang="0">
                      <a:pos x="0" y="8"/>
                    </a:cxn>
                    <a:cxn ang="0">
                      <a:pos x="0" y="0"/>
                    </a:cxn>
                    <a:cxn ang="0">
                      <a:pos x="0" y="0"/>
                    </a:cxn>
                    <a:cxn ang="0">
                      <a:pos x="16" y="0"/>
                    </a:cxn>
                    <a:cxn ang="0">
                      <a:pos x="32" y="8"/>
                    </a:cxn>
                    <a:cxn ang="0">
                      <a:pos x="32" y="8"/>
                    </a:cxn>
                    <a:cxn ang="0">
                      <a:pos x="40" y="24"/>
                    </a:cxn>
                    <a:cxn ang="0">
                      <a:pos x="40" y="32"/>
                    </a:cxn>
                  </a:cxnLst>
                  <a:rect l="0" t="0" r="r" b="b"/>
                  <a:pathLst>
                    <a:path w="40" h="32">
                      <a:moveTo>
                        <a:pt x="40" y="32"/>
                      </a:moveTo>
                      <a:lnTo>
                        <a:pt x="24" y="32"/>
                      </a:lnTo>
                      <a:lnTo>
                        <a:pt x="8" y="24"/>
                      </a:lnTo>
                      <a:lnTo>
                        <a:pt x="8" y="24"/>
                      </a:lnTo>
                      <a:lnTo>
                        <a:pt x="0" y="8"/>
                      </a:lnTo>
                      <a:lnTo>
                        <a:pt x="0" y="0"/>
                      </a:lnTo>
                      <a:lnTo>
                        <a:pt x="0" y="0"/>
                      </a:lnTo>
                      <a:lnTo>
                        <a:pt x="16" y="0"/>
                      </a:lnTo>
                      <a:lnTo>
                        <a:pt x="32" y="8"/>
                      </a:lnTo>
                      <a:lnTo>
                        <a:pt x="32" y="8"/>
                      </a:lnTo>
                      <a:lnTo>
                        <a:pt x="40" y="24"/>
                      </a:lnTo>
                      <a:lnTo>
                        <a:pt x="40"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68" name="Freeform 1164"/>
                <p:cNvSpPr>
                  <a:spLocks/>
                </p:cNvSpPr>
                <p:nvPr/>
              </p:nvSpPr>
              <p:spPr bwMode="auto">
                <a:xfrm>
                  <a:off x="780" y="2328"/>
                  <a:ext cx="32" cy="48"/>
                </a:xfrm>
                <a:custGeom>
                  <a:avLst/>
                  <a:gdLst/>
                  <a:ahLst/>
                  <a:cxnLst>
                    <a:cxn ang="0">
                      <a:pos x="16" y="48"/>
                    </a:cxn>
                    <a:cxn ang="0">
                      <a:pos x="8" y="48"/>
                    </a:cxn>
                    <a:cxn ang="0">
                      <a:pos x="0" y="24"/>
                    </a:cxn>
                    <a:cxn ang="0">
                      <a:pos x="0" y="24"/>
                    </a:cxn>
                    <a:cxn ang="0">
                      <a:pos x="8" y="8"/>
                    </a:cxn>
                    <a:cxn ang="0">
                      <a:pos x="16" y="0"/>
                    </a:cxn>
                    <a:cxn ang="0">
                      <a:pos x="16" y="0"/>
                    </a:cxn>
                    <a:cxn ang="0">
                      <a:pos x="24" y="8"/>
                    </a:cxn>
                    <a:cxn ang="0">
                      <a:pos x="32" y="24"/>
                    </a:cxn>
                    <a:cxn ang="0">
                      <a:pos x="32" y="24"/>
                    </a:cxn>
                    <a:cxn ang="0">
                      <a:pos x="24" y="48"/>
                    </a:cxn>
                    <a:cxn ang="0">
                      <a:pos x="16" y="48"/>
                    </a:cxn>
                  </a:cxnLst>
                  <a:rect l="0" t="0" r="r" b="b"/>
                  <a:pathLst>
                    <a:path w="32" h="48">
                      <a:moveTo>
                        <a:pt x="16" y="48"/>
                      </a:moveTo>
                      <a:lnTo>
                        <a:pt x="8" y="48"/>
                      </a:lnTo>
                      <a:lnTo>
                        <a:pt x="0" y="24"/>
                      </a:lnTo>
                      <a:lnTo>
                        <a:pt x="0" y="24"/>
                      </a:lnTo>
                      <a:lnTo>
                        <a:pt x="8" y="8"/>
                      </a:lnTo>
                      <a:lnTo>
                        <a:pt x="16" y="0"/>
                      </a:lnTo>
                      <a:lnTo>
                        <a:pt x="16" y="0"/>
                      </a:lnTo>
                      <a:lnTo>
                        <a:pt x="24" y="8"/>
                      </a:lnTo>
                      <a:lnTo>
                        <a:pt x="32" y="24"/>
                      </a:lnTo>
                      <a:lnTo>
                        <a:pt x="32" y="24"/>
                      </a:lnTo>
                      <a:lnTo>
                        <a:pt x="24" y="48"/>
                      </a:lnTo>
                      <a:lnTo>
                        <a:pt x="16"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69" name="Freeform 1165"/>
                <p:cNvSpPr>
                  <a:spLocks/>
                </p:cNvSpPr>
                <p:nvPr/>
              </p:nvSpPr>
              <p:spPr bwMode="auto">
                <a:xfrm>
                  <a:off x="676" y="2432"/>
                  <a:ext cx="64" cy="24"/>
                </a:xfrm>
                <a:custGeom>
                  <a:avLst/>
                  <a:gdLst/>
                  <a:ahLst/>
                  <a:cxnLst>
                    <a:cxn ang="0">
                      <a:pos x="64" y="16"/>
                    </a:cxn>
                    <a:cxn ang="0">
                      <a:pos x="56" y="24"/>
                    </a:cxn>
                    <a:cxn ang="0">
                      <a:pos x="32" y="24"/>
                    </a:cxn>
                    <a:cxn ang="0">
                      <a:pos x="32" y="24"/>
                    </a:cxn>
                    <a:cxn ang="0">
                      <a:pos x="8" y="24"/>
                    </a:cxn>
                    <a:cxn ang="0">
                      <a:pos x="0" y="16"/>
                    </a:cxn>
                    <a:cxn ang="0">
                      <a:pos x="0" y="16"/>
                    </a:cxn>
                    <a:cxn ang="0">
                      <a:pos x="8" y="8"/>
                    </a:cxn>
                    <a:cxn ang="0">
                      <a:pos x="32" y="0"/>
                    </a:cxn>
                    <a:cxn ang="0">
                      <a:pos x="32" y="0"/>
                    </a:cxn>
                    <a:cxn ang="0">
                      <a:pos x="56" y="8"/>
                    </a:cxn>
                    <a:cxn ang="0">
                      <a:pos x="64" y="16"/>
                    </a:cxn>
                  </a:cxnLst>
                  <a:rect l="0" t="0" r="r" b="b"/>
                  <a:pathLst>
                    <a:path w="64" h="24">
                      <a:moveTo>
                        <a:pt x="64" y="16"/>
                      </a:moveTo>
                      <a:lnTo>
                        <a:pt x="56" y="24"/>
                      </a:lnTo>
                      <a:lnTo>
                        <a:pt x="32" y="24"/>
                      </a:lnTo>
                      <a:lnTo>
                        <a:pt x="32" y="24"/>
                      </a:lnTo>
                      <a:lnTo>
                        <a:pt x="8" y="24"/>
                      </a:lnTo>
                      <a:lnTo>
                        <a:pt x="0" y="16"/>
                      </a:lnTo>
                      <a:lnTo>
                        <a:pt x="0" y="16"/>
                      </a:lnTo>
                      <a:lnTo>
                        <a:pt x="8" y="8"/>
                      </a:lnTo>
                      <a:lnTo>
                        <a:pt x="32" y="0"/>
                      </a:lnTo>
                      <a:lnTo>
                        <a:pt x="32" y="0"/>
                      </a:lnTo>
                      <a:lnTo>
                        <a:pt x="56" y="8"/>
                      </a:lnTo>
                      <a:lnTo>
                        <a:pt x="6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70" name="Freeform 1166"/>
                <p:cNvSpPr>
                  <a:spLocks/>
                </p:cNvSpPr>
                <p:nvPr/>
              </p:nvSpPr>
              <p:spPr bwMode="auto">
                <a:xfrm>
                  <a:off x="788" y="2520"/>
                  <a:ext cx="32" cy="48"/>
                </a:xfrm>
                <a:custGeom>
                  <a:avLst/>
                  <a:gdLst/>
                  <a:ahLst/>
                  <a:cxnLst>
                    <a:cxn ang="0">
                      <a:pos x="16" y="48"/>
                    </a:cxn>
                    <a:cxn ang="0">
                      <a:pos x="8" y="40"/>
                    </a:cxn>
                    <a:cxn ang="0">
                      <a:pos x="0" y="24"/>
                    </a:cxn>
                    <a:cxn ang="0">
                      <a:pos x="0" y="24"/>
                    </a:cxn>
                    <a:cxn ang="0">
                      <a:pos x="8" y="8"/>
                    </a:cxn>
                    <a:cxn ang="0">
                      <a:pos x="16" y="0"/>
                    </a:cxn>
                    <a:cxn ang="0">
                      <a:pos x="16" y="0"/>
                    </a:cxn>
                    <a:cxn ang="0">
                      <a:pos x="32" y="8"/>
                    </a:cxn>
                    <a:cxn ang="0">
                      <a:pos x="32" y="24"/>
                    </a:cxn>
                    <a:cxn ang="0">
                      <a:pos x="32" y="24"/>
                    </a:cxn>
                    <a:cxn ang="0">
                      <a:pos x="32" y="40"/>
                    </a:cxn>
                    <a:cxn ang="0">
                      <a:pos x="16" y="48"/>
                    </a:cxn>
                  </a:cxnLst>
                  <a:rect l="0" t="0" r="r" b="b"/>
                  <a:pathLst>
                    <a:path w="32" h="48">
                      <a:moveTo>
                        <a:pt x="16" y="48"/>
                      </a:moveTo>
                      <a:lnTo>
                        <a:pt x="8" y="40"/>
                      </a:lnTo>
                      <a:lnTo>
                        <a:pt x="0" y="24"/>
                      </a:lnTo>
                      <a:lnTo>
                        <a:pt x="0" y="24"/>
                      </a:lnTo>
                      <a:lnTo>
                        <a:pt x="8" y="8"/>
                      </a:lnTo>
                      <a:lnTo>
                        <a:pt x="16" y="0"/>
                      </a:lnTo>
                      <a:lnTo>
                        <a:pt x="16" y="0"/>
                      </a:lnTo>
                      <a:lnTo>
                        <a:pt x="32" y="8"/>
                      </a:lnTo>
                      <a:lnTo>
                        <a:pt x="32" y="24"/>
                      </a:lnTo>
                      <a:lnTo>
                        <a:pt x="32" y="24"/>
                      </a:lnTo>
                      <a:lnTo>
                        <a:pt x="32" y="40"/>
                      </a:lnTo>
                      <a:lnTo>
                        <a:pt x="16"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71" name="Freeform 1167"/>
                <p:cNvSpPr>
                  <a:spLocks/>
                </p:cNvSpPr>
                <p:nvPr/>
              </p:nvSpPr>
              <p:spPr bwMode="auto">
                <a:xfrm>
                  <a:off x="660" y="2352"/>
                  <a:ext cx="48" cy="40"/>
                </a:xfrm>
                <a:custGeom>
                  <a:avLst/>
                  <a:gdLst/>
                  <a:ahLst/>
                  <a:cxnLst>
                    <a:cxn ang="0">
                      <a:pos x="48" y="32"/>
                    </a:cxn>
                    <a:cxn ang="0">
                      <a:pos x="32" y="40"/>
                    </a:cxn>
                    <a:cxn ang="0">
                      <a:pos x="16" y="24"/>
                    </a:cxn>
                    <a:cxn ang="0">
                      <a:pos x="16" y="24"/>
                    </a:cxn>
                    <a:cxn ang="0">
                      <a:pos x="0" y="16"/>
                    </a:cxn>
                    <a:cxn ang="0">
                      <a:pos x="0" y="0"/>
                    </a:cxn>
                    <a:cxn ang="0">
                      <a:pos x="0" y="0"/>
                    </a:cxn>
                    <a:cxn ang="0">
                      <a:pos x="16" y="0"/>
                    </a:cxn>
                    <a:cxn ang="0">
                      <a:pos x="32" y="8"/>
                    </a:cxn>
                    <a:cxn ang="0">
                      <a:pos x="32" y="8"/>
                    </a:cxn>
                    <a:cxn ang="0">
                      <a:pos x="48" y="24"/>
                    </a:cxn>
                    <a:cxn ang="0">
                      <a:pos x="48" y="32"/>
                    </a:cxn>
                  </a:cxnLst>
                  <a:rect l="0" t="0" r="r" b="b"/>
                  <a:pathLst>
                    <a:path w="48" h="40">
                      <a:moveTo>
                        <a:pt x="48" y="32"/>
                      </a:moveTo>
                      <a:lnTo>
                        <a:pt x="32" y="40"/>
                      </a:lnTo>
                      <a:lnTo>
                        <a:pt x="16" y="24"/>
                      </a:lnTo>
                      <a:lnTo>
                        <a:pt x="16" y="24"/>
                      </a:lnTo>
                      <a:lnTo>
                        <a:pt x="0" y="16"/>
                      </a:lnTo>
                      <a:lnTo>
                        <a:pt x="0" y="0"/>
                      </a:lnTo>
                      <a:lnTo>
                        <a:pt x="0" y="0"/>
                      </a:lnTo>
                      <a:lnTo>
                        <a:pt x="16" y="0"/>
                      </a:lnTo>
                      <a:lnTo>
                        <a:pt x="32" y="8"/>
                      </a:lnTo>
                      <a:lnTo>
                        <a:pt x="32" y="8"/>
                      </a:lnTo>
                      <a:lnTo>
                        <a:pt x="48" y="24"/>
                      </a:lnTo>
                      <a:lnTo>
                        <a:pt x="48"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72" name="Freeform 1168"/>
                <p:cNvSpPr>
                  <a:spLocks/>
                </p:cNvSpPr>
                <p:nvPr/>
              </p:nvSpPr>
              <p:spPr bwMode="auto">
                <a:xfrm>
                  <a:off x="892" y="2344"/>
                  <a:ext cx="48" cy="32"/>
                </a:xfrm>
                <a:custGeom>
                  <a:avLst/>
                  <a:gdLst/>
                  <a:ahLst/>
                  <a:cxnLst>
                    <a:cxn ang="0">
                      <a:pos x="0" y="32"/>
                    </a:cxn>
                    <a:cxn ang="0">
                      <a:pos x="0" y="24"/>
                    </a:cxn>
                    <a:cxn ang="0">
                      <a:pos x="8" y="8"/>
                    </a:cxn>
                    <a:cxn ang="0">
                      <a:pos x="8" y="8"/>
                    </a:cxn>
                    <a:cxn ang="0">
                      <a:pos x="32" y="0"/>
                    </a:cxn>
                    <a:cxn ang="0">
                      <a:pos x="48" y="0"/>
                    </a:cxn>
                    <a:cxn ang="0">
                      <a:pos x="48" y="0"/>
                    </a:cxn>
                    <a:cxn ang="0">
                      <a:pos x="48" y="8"/>
                    </a:cxn>
                    <a:cxn ang="0">
                      <a:pos x="32" y="24"/>
                    </a:cxn>
                    <a:cxn ang="0">
                      <a:pos x="32" y="24"/>
                    </a:cxn>
                    <a:cxn ang="0">
                      <a:pos x="16" y="32"/>
                    </a:cxn>
                    <a:cxn ang="0">
                      <a:pos x="0" y="32"/>
                    </a:cxn>
                  </a:cxnLst>
                  <a:rect l="0" t="0" r="r" b="b"/>
                  <a:pathLst>
                    <a:path w="48" h="32">
                      <a:moveTo>
                        <a:pt x="0" y="32"/>
                      </a:moveTo>
                      <a:lnTo>
                        <a:pt x="0" y="24"/>
                      </a:lnTo>
                      <a:lnTo>
                        <a:pt x="8" y="8"/>
                      </a:lnTo>
                      <a:lnTo>
                        <a:pt x="8" y="8"/>
                      </a:lnTo>
                      <a:lnTo>
                        <a:pt x="32" y="0"/>
                      </a:lnTo>
                      <a:lnTo>
                        <a:pt x="48" y="0"/>
                      </a:lnTo>
                      <a:lnTo>
                        <a:pt x="48" y="0"/>
                      </a:lnTo>
                      <a:lnTo>
                        <a:pt x="48" y="8"/>
                      </a:lnTo>
                      <a:lnTo>
                        <a:pt x="32" y="24"/>
                      </a:lnTo>
                      <a:lnTo>
                        <a:pt x="32" y="24"/>
                      </a:lnTo>
                      <a:lnTo>
                        <a:pt x="16" y="32"/>
                      </a:lnTo>
                      <a:lnTo>
                        <a:pt x="0"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73" name="Freeform 1169"/>
                <p:cNvSpPr>
                  <a:spLocks/>
                </p:cNvSpPr>
                <p:nvPr/>
              </p:nvSpPr>
              <p:spPr bwMode="auto">
                <a:xfrm>
                  <a:off x="876" y="2400"/>
                  <a:ext cx="48" cy="24"/>
                </a:xfrm>
                <a:custGeom>
                  <a:avLst/>
                  <a:gdLst/>
                  <a:ahLst/>
                  <a:cxnLst>
                    <a:cxn ang="0">
                      <a:pos x="0" y="24"/>
                    </a:cxn>
                    <a:cxn ang="0">
                      <a:pos x="0" y="8"/>
                    </a:cxn>
                    <a:cxn ang="0">
                      <a:pos x="16" y="0"/>
                    </a:cxn>
                    <a:cxn ang="0">
                      <a:pos x="16" y="0"/>
                    </a:cxn>
                    <a:cxn ang="0">
                      <a:pos x="32" y="0"/>
                    </a:cxn>
                    <a:cxn ang="0">
                      <a:pos x="48" y="8"/>
                    </a:cxn>
                    <a:cxn ang="0">
                      <a:pos x="48" y="8"/>
                    </a:cxn>
                    <a:cxn ang="0">
                      <a:pos x="48" y="16"/>
                    </a:cxn>
                    <a:cxn ang="0">
                      <a:pos x="32" y="24"/>
                    </a:cxn>
                    <a:cxn ang="0">
                      <a:pos x="32" y="24"/>
                    </a:cxn>
                    <a:cxn ang="0">
                      <a:pos x="8" y="24"/>
                    </a:cxn>
                    <a:cxn ang="0">
                      <a:pos x="0" y="24"/>
                    </a:cxn>
                  </a:cxnLst>
                  <a:rect l="0" t="0" r="r" b="b"/>
                  <a:pathLst>
                    <a:path w="48" h="24">
                      <a:moveTo>
                        <a:pt x="0" y="24"/>
                      </a:moveTo>
                      <a:lnTo>
                        <a:pt x="0" y="8"/>
                      </a:lnTo>
                      <a:lnTo>
                        <a:pt x="16" y="0"/>
                      </a:lnTo>
                      <a:lnTo>
                        <a:pt x="16" y="0"/>
                      </a:lnTo>
                      <a:lnTo>
                        <a:pt x="32" y="0"/>
                      </a:lnTo>
                      <a:lnTo>
                        <a:pt x="48" y="8"/>
                      </a:lnTo>
                      <a:lnTo>
                        <a:pt x="48" y="8"/>
                      </a:lnTo>
                      <a:lnTo>
                        <a:pt x="48" y="16"/>
                      </a:lnTo>
                      <a:lnTo>
                        <a:pt x="32" y="24"/>
                      </a:lnTo>
                      <a:lnTo>
                        <a:pt x="32" y="24"/>
                      </a:lnTo>
                      <a:lnTo>
                        <a:pt x="8" y="24"/>
                      </a:lnTo>
                      <a:lnTo>
                        <a:pt x="0" y="2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74" name="Freeform 1170"/>
                <p:cNvSpPr>
                  <a:spLocks/>
                </p:cNvSpPr>
                <p:nvPr/>
              </p:nvSpPr>
              <p:spPr bwMode="auto">
                <a:xfrm>
                  <a:off x="660" y="2480"/>
                  <a:ext cx="48" cy="24"/>
                </a:xfrm>
                <a:custGeom>
                  <a:avLst/>
                  <a:gdLst/>
                  <a:ahLst/>
                  <a:cxnLst>
                    <a:cxn ang="0">
                      <a:pos x="0" y="16"/>
                    </a:cxn>
                    <a:cxn ang="0">
                      <a:pos x="0" y="8"/>
                    </a:cxn>
                    <a:cxn ang="0">
                      <a:pos x="16" y="0"/>
                    </a:cxn>
                    <a:cxn ang="0">
                      <a:pos x="16" y="0"/>
                    </a:cxn>
                    <a:cxn ang="0">
                      <a:pos x="40" y="0"/>
                    </a:cxn>
                    <a:cxn ang="0">
                      <a:pos x="48" y="0"/>
                    </a:cxn>
                    <a:cxn ang="0">
                      <a:pos x="48" y="0"/>
                    </a:cxn>
                    <a:cxn ang="0">
                      <a:pos x="48" y="16"/>
                    </a:cxn>
                    <a:cxn ang="0">
                      <a:pos x="32" y="24"/>
                    </a:cxn>
                    <a:cxn ang="0">
                      <a:pos x="32" y="24"/>
                    </a:cxn>
                    <a:cxn ang="0">
                      <a:pos x="8" y="24"/>
                    </a:cxn>
                    <a:cxn ang="0">
                      <a:pos x="0" y="16"/>
                    </a:cxn>
                  </a:cxnLst>
                  <a:rect l="0" t="0" r="r" b="b"/>
                  <a:pathLst>
                    <a:path w="48" h="24">
                      <a:moveTo>
                        <a:pt x="0" y="16"/>
                      </a:moveTo>
                      <a:lnTo>
                        <a:pt x="0" y="8"/>
                      </a:lnTo>
                      <a:lnTo>
                        <a:pt x="16" y="0"/>
                      </a:lnTo>
                      <a:lnTo>
                        <a:pt x="16" y="0"/>
                      </a:lnTo>
                      <a:lnTo>
                        <a:pt x="40" y="0"/>
                      </a:lnTo>
                      <a:lnTo>
                        <a:pt x="48" y="0"/>
                      </a:lnTo>
                      <a:lnTo>
                        <a:pt x="48" y="0"/>
                      </a:lnTo>
                      <a:lnTo>
                        <a:pt x="48" y="16"/>
                      </a:lnTo>
                      <a:lnTo>
                        <a:pt x="32" y="24"/>
                      </a:lnTo>
                      <a:lnTo>
                        <a:pt x="32" y="24"/>
                      </a:lnTo>
                      <a:lnTo>
                        <a:pt x="8" y="24"/>
                      </a:lnTo>
                      <a:lnTo>
                        <a:pt x="0"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75" name="Freeform 1171"/>
                <p:cNvSpPr>
                  <a:spLocks/>
                </p:cNvSpPr>
                <p:nvPr/>
              </p:nvSpPr>
              <p:spPr bwMode="auto">
                <a:xfrm>
                  <a:off x="732" y="2456"/>
                  <a:ext cx="48" cy="40"/>
                </a:xfrm>
                <a:custGeom>
                  <a:avLst/>
                  <a:gdLst/>
                  <a:ahLst/>
                  <a:cxnLst>
                    <a:cxn ang="0">
                      <a:pos x="8" y="40"/>
                    </a:cxn>
                    <a:cxn ang="0">
                      <a:pos x="0" y="24"/>
                    </a:cxn>
                    <a:cxn ang="0">
                      <a:pos x="16" y="16"/>
                    </a:cxn>
                    <a:cxn ang="0">
                      <a:pos x="16" y="16"/>
                    </a:cxn>
                    <a:cxn ang="0">
                      <a:pos x="32" y="0"/>
                    </a:cxn>
                    <a:cxn ang="0">
                      <a:pos x="48" y="8"/>
                    </a:cxn>
                    <a:cxn ang="0">
                      <a:pos x="48" y="8"/>
                    </a:cxn>
                    <a:cxn ang="0">
                      <a:pos x="48" y="16"/>
                    </a:cxn>
                    <a:cxn ang="0">
                      <a:pos x="40" y="32"/>
                    </a:cxn>
                    <a:cxn ang="0">
                      <a:pos x="40" y="32"/>
                    </a:cxn>
                    <a:cxn ang="0">
                      <a:pos x="16" y="40"/>
                    </a:cxn>
                    <a:cxn ang="0">
                      <a:pos x="8" y="40"/>
                    </a:cxn>
                  </a:cxnLst>
                  <a:rect l="0" t="0" r="r" b="b"/>
                  <a:pathLst>
                    <a:path w="48" h="40">
                      <a:moveTo>
                        <a:pt x="8" y="40"/>
                      </a:moveTo>
                      <a:lnTo>
                        <a:pt x="0" y="24"/>
                      </a:lnTo>
                      <a:lnTo>
                        <a:pt x="16" y="16"/>
                      </a:lnTo>
                      <a:lnTo>
                        <a:pt x="16" y="16"/>
                      </a:lnTo>
                      <a:lnTo>
                        <a:pt x="32" y="0"/>
                      </a:lnTo>
                      <a:lnTo>
                        <a:pt x="48" y="8"/>
                      </a:lnTo>
                      <a:lnTo>
                        <a:pt x="48" y="8"/>
                      </a:lnTo>
                      <a:lnTo>
                        <a:pt x="48" y="16"/>
                      </a:lnTo>
                      <a:lnTo>
                        <a:pt x="40" y="32"/>
                      </a:lnTo>
                      <a:lnTo>
                        <a:pt x="40" y="32"/>
                      </a:lnTo>
                      <a:lnTo>
                        <a:pt x="16" y="40"/>
                      </a:lnTo>
                      <a:lnTo>
                        <a:pt x="8" y="4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76" name="Freeform 1172"/>
                <p:cNvSpPr>
                  <a:spLocks/>
                </p:cNvSpPr>
                <p:nvPr/>
              </p:nvSpPr>
              <p:spPr bwMode="auto">
                <a:xfrm>
                  <a:off x="924" y="2472"/>
                  <a:ext cx="56" cy="32"/>
                </a:xfrm>
                <a:custGeom>
                  <a:avLst/>
                  <a:gdLst/>
                  <a:ahLst/>
                  <a:cxnLst>
                    <a:cxn ang="0">
                      <a:pos x="0" y="8"/>
                    </a:cxn>
                    <a:cxn ang="0">
                      <a:pos x="16" y="0"/>
                    </a:cxn>
                    <a:cxn ang="0">
                      <a:pos x="32" y="8"/>
                    </a:cxn>
                    <a:cxn ang="0">
                      <a:pos x="32" y="8"/>
                    </a:cxn>
                    <a:cxn ang="0">
                      <a:pos x="56" y="16"/>
                    </a:cxn>
                    <a:cxn ang="0">
                      <a:pos x="56" y="24"/>
                    </a:cxn>
                    <a:cxn ang="0">
                      <a:pos x="56" y="24"/>
                    </a:cxn>
                    <a:cxn ang="0">
                      <a:pos x="48" y="32"/>
                    </a:cxn>
                    <a:cxn ang="0">
                      <a:pos x="24" y="24"/>
                    </a:cxn>
                    <a:cxn ang="0">
                      <a:pos x="24" y="24"/>
                    </a:cxn>
                    <a:cxn ang="0">
                      <a:pos x="0" y="16"/>
                    </a:cxn>
                    <a:cxn ang="0">
                      <a:pos x="0" y="8"/>
                    </a:cxn>
                  </a:cxnLst>
                  <a:rect l="0" t="0" r="r" b="b"/>
                  <a:pathLst>
                    <a:path w="56" h="32">
                      <a:moveTo>
                        <a:pt x="0" y="8"/>
                      </a:moveTo>
                      <a:lnTo>
                        <a:pt x="16" y="0"/>
                      </a:lnTo>
                      <a:lnTo>
                        <a:pt x="32" y="8"/>
                      </a:lnTo>
                      <a:lnTo>
                        <a:pt x="32" y="8"/>
                      </a:lnTo>
                      <a:lnTo>
                        <a:pt x="56" y="16"/>
                      </a:lnTo>
                      <a:lnTo>
                        <a:pt x="56" y="24"/>
                      </a:lnTo>
                      <a:lnTo>
                        <a:pt x="56" y="24"/>
                      </a:lnTo>
                      <a:lnTo>
                        <a:pt x="48" y="32"/>
                      </a:lnTo>
                      <a:lnTo>
                        <a:pt x="24" y="24"/>
                      </a:lnTo>
                      <a:lnTo>
                        <a:pt x="24"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77" name="Freeform 1173"/>
                <p:cNvSpPr>
                  <a:spLocks/>
                </p:cNvSpPr>
                <p:nvPr/>
              </p:nvSpPr>
              <p:spPr bwMode="auto">
                <a:xfrm>
                  <a:off x="636" y="2392"/>
                  <a:ext cx="64" cy="32"/>
                </a:xfrm>
                <a:custGeom>
                  <a:avLst/>
                  <a:gdLst/>
                  <a:ahLst/>
                  <a:cxnLst>
                    <a:cxn ang="0">
                      <a:pos x="0" y="8"/>
                    </a:cxn>
                    <a:cxn ang="0">
                      <a:pos x="16" y="0"/>
                    </a:cxn>
                    <a:cxn ang="0">
                      <a:pos x="40" y="8"/>
                    </a:cxn>
                    <a:cxn ang="0">
                      <a:pos x="40" y="8"/>
                    </a:cxn>
                    <a:cxn ang="0">
                      <a:pos x="56" y="16"/>
                    </a:cxn>
                    <a:cxn ang="0">
                      <a:pos x="64" y="24"/>
                    </a:cxn>
                    <a:cxn ang="0">
                      <a:pos x="64" y="24"/>
                    </a:cxn>
                    <a:cxn ang="0">
                      <a:pos x="48" y="32"/>
                    </a:cxn>
                    <a:cxn ang="0">
                      <a:pos x="24" y="32"/>
                    </a:cxn>
                    <a:cxn ang="0">
                      <a:pos x="24" y="32"/>
                    </a:cxn>
                    <a:cxn ang="0">
                      <a:pos x="8" y="16"/>
                    </a:cxn>
                    <a:cxn ang="0">
                      <a:pos x="0" y="8"/>
                    </a:cxn>
                  </a:cxnLst>
                  <a:rect l="0" t="0" r="r" b="b"/>
                  <a:pathLst>
                    <a:path w="64" h="32">
                      <a:moveTo>
                        <a:pt x="0" y="8"/>
                      </a:moveTo>
                      <a:lnTo>
                        <a:pt x="16" y="0"/>
                      </a:lnTo>
                      <a:lnTo>
                        <a:pt x="40" y="8"/>
                      </a:lnTo>
                      <a:lnTo>
                        <a:pt x="40" y="8"/>
                      </a:lnTo>
                      <a:lnTo>
                        <a:pt x="56" y="16"/>
                      </a:lnTo>
                      <a:lnTo>
                        <a:pt x="64" y="24"/>
                      </a:lnTo>
                      <a:lnTo>
                        <a:pt x="64" y="24"/>
                      </a:lnTo>
                      <a:lnTo>
                        <a:pt x="48" y="32"/>
                      </a:lnTo>
                      <a:lnTo>
                        <a:pt x="24" y="32"/>
                      </a:lnTo>
                      <a:lnTo>
                        <a:pt x="24" y="32"/>
                      </a:lnTo>
                      <a:lnTo>
                        <a:pt x="8"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78" name="Freeform 1174"/>
                <p:cNvSpPr>
                  <a:spLocks/>
                </p:cNvSpPr>
                <p:nvPr/>
              </p:nvSpPr>
              <p:spPr bwMode="auto">
                <a:xfrm>
                  <a:off x="716" y="2320"/>
                  <a:ext cx="40" cy="48"/>
                </a:xfrm>
                <a:custGeom>
                  <a:avLst/>
                  <a:gdLst/>
                  <a:ahLst/>
                  <a:cxnLst>
                    <a:cxn ang="0">
                      <a:pos x="8" y="0"/>
                    </a:cxn>
                    <a:cxn ang="0">
                      <a:pos x="24" y="0"/>
                    </a:cxn>
                    <a:cxn ang="0">
                      <a:pos x="32" y="16"/>
                    </a:cxn>
                    <a:cxn ang="0">
                      <a:pos x="32" y="16"/>
                    </a:cxn>
                    <a:cxn ang="0">
                      <a:pos x="40" y="40"/>
                    </a:cxn>
                    <a:cxn ang="0">
                      <a:pos x="32" y="48"/>
                    </a:cxn>
                    <a:cxn ang="0">
                      <a:pos x="32" y="48"/>
                    </a:cxn>
                    <a:cxn ang="0">
                      <a:pos x="16" y="40"/>
                    </a:cxn>
                    <a:cxn ang="0">
                      <a:pos x="8" y="24"/>
                    </a:cxn>
                    <a:cxn ang="0">
                      <a:pos x="8" y="24"/>
                    </a:cxn>
                    <a:cxn ang="0">
                      <a:pos x="0" y="8"/>
                    </a:cxn>
                    <a:cxn ang="0">
                      <a:pos x="8" y="0"/>
                    </a:cxn>
                  </a:cxnLst>
                  <a:rect l="0" t="0" r="r" b="b"/>
                  <a:pathLst>
                    <a:path w="40" h="48">
                      <a:moveTo>
                        <a:pt x="8" y="0"/>
                      </a:moveTo>
                      <a:lnTo>
                        <a:pt x="24" y="0"/>
                      </a:lnTo>
                      <a:lnTo>
                        <a:pt x="32" y="16"/>
                      </a:lnTo>
                      <a:lnTo>
                        <a:pt x="32" y="16"/>
                      </a:lnTo>
                      <a:lnTo>
                        <a:pt x="40" y="40"/>
                      </a:lnTo>
                      <a:lnTo>
                        <a:pt x="32" y="48"/>
                      </a:lnTo>
                      <a:lnTo>
                        <a:pt x="32" y="48"/>
                      </a:lnTo>
                      <a:lnTo>
                        <a:pt x="16" y="40"/>
                      </a:lnTo>
                      <a:lnTo>
                        <a:pt x="8" y="24"/>
                      </a:lnTo>
                      <a:lnTo>
                        <a:pt x="8" y="24"/>
                      </a:lnTo>
                      <a:lnTo>
                        <a:pt x="0" y="8"/>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79" name="Freeform 1175"/>
                <p:cNvSpPr>
                  <a:spLocks/>
                </p:cNvSpPr>
                <p:nvPr/>
              </p:nvSpPr>
              <p:spPr bwMode="auto">
                <a:xfrm>
                  <a:off x="820" y="2480"/>
                  <a:ext cx="40" cy="40"/>
                </a:xfrm>
                <a:custGeom>
                  <a:avLst/>
                  <a:gdLst/>
                  <a:ahLst/>
                  <a:cxnLst>
                    <a:cxn ang="0">
                      <a:pos x="8" y="0"/>
                    </a:cxn>
                    <a:cxn ang="0">
                      <a:pos x="24" y="0"/>
                    </a:cxn>
                    <a:cxn ang="0">
                      <a:pos x="40" y="16"/>
                    </a:cxn>
                    <a:cxn ang="0">
                      <a:pos x="40" y="16"/>
                    </a:cxn>
                    <a:cxn ang="0">
                      <a:pos x="40" y="32"/>
                    </a:cxn>
                    <a:cxn ang="0">
                      <a:pos x="32" y="40"/>
                    </a:cxn>
                    <a:cxn ang="0">
                      <a:pos x="32" y="40"/>
                    </a:cxn>
                    <a:cxn ang="0">
                      <a:pos x="24" y="40"/>
                    </a:cxn>
                    <a:cxn ang="0">
                      <a:pos x="8" y="24"/>
                    </a:cxn>
                    <a:cxn ang="0">
                      <a:pos x="8" y="24"/>
                    </a:cxn>
                    <a:cxn ang="0">
                      <a:pos x="0" y="8"/>
                    </a:cxn>
                    <a:cxn ang="0">
                      <a:pos x="8" y="0"/>
                    </a:cxn>
                  </a:cxnLst>
                  <a:rect l="0" t="0" r="r" b="b"/>
                  <a:pathLst>
                    <a:path w="40" h="40">
                      <a:moveTo>
                        <a:pt x="8" y="0"/>
                      </a:moveTo>
                      <a:lnTo>
                        <a:pt x="24" y="0"/>
                      </a:lnTo>
                      <a:lnTo>
                        <a:pt x="40" y="16"/>
                      </a:lnTo>
                      <a:lnTo>
                        <a:pt x="40" y="16"/>
                      </a:lnTo>
                      <a:lnTo>
                        <a:pt x="40" y="32"/>
                      </a:lnTo>
                      <a:lnTo>
                        <a:pt x="32" y="40"/>
                      </a:lnTo>
                      <a:lnTo>
                        <a:pt x="32" y="40"/>
                      </a:lnTo>
                      <a:lnTo>
                        <a:pt x="24" y="40"/>
                      </a:lnTo>
                      <a:lnTo>
                        <a:pt x="8" y="24"/>
                      </a:lnTo>
                      <a:lnTo>
                        <a:pt x="8" y="24"/>
                      </a:lnTo>
                      <a:lnTo>
                        <a:pt x="0" y="8"/>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80" name="Freeform 1176"/>
                <p:cNvSpPr>
                  <a:spLocks/>
                </p:cNvSpPr>
                <p:nvPr/>
              </p:nvSpPr>
              <p:spPr bwMode="auto">
                <a:xfrm>
                  <a:off x="836" y="2320"/>
                  <a:ext cx="40" cy="48"/>
                </a:xfrm>
                <a:custGeom>
                  <a:avLst/>
                  <a:gdLst/>
                  <a:ahLst/>
                  <a:cxnLst>
                    <a:cxn ang="0">
                      <a:pos x="32" y="0"/>
                    </a:cxn>
                    <a:cxn ang="0">
                      <a:pos x="40" y="8"/>
                    </a:cxn>
                    <a:cxn ang="0">
                      <a:pos x="40" y="24"/>
                    </a:cxn>
                    <a:cxn ang="0">
                      <a:pos x="40" y="24"/>
                    </a:cxn>
                    <a:cxn ang="0">
                      <a:pos x="24" y="40"/>
                    </a:cxn>
                    <a:cxn ang="0">
                      <a:pos x="8" y="48"/>
                    </a:cxn>
                    <a:cxn ang="0">
                      <a:pos x="8" y="48"/>
                    </a:cxn>
                    <a:cxn ang="0">
                      <a:pos x="0" y="32"/>
                    </a:cxn>
                    <a:cxn ang="0">
                      <a:pos x="8" y="16"/>
                    </a:cxn>
                    <a:cxn ang="0">
                      <a:pos x="8" y="16"/>
                    </a:cxn>
                    <a:cxn ang="0">
                      <a:pos x="24" y="0"/>
                    </a:cxn>
                    <a:cxn ang="0">
                      <a:pos x="32" y="0"/>
                    </a:cxn>
                  </a:cxnLst>
                  <a:rect l="0" t="0" r="r" b="b"/>
                  <a:pathLst>
                    <a:path w="40" h="48">
                      <a:moveTo>
                        <a:pt x="32" y="0"/>
                      </a:moveTo>
                      <a:lnTo>
                        <a:pt x="40" y="8"/>
                      </a:lnTo>
                      <a:lnTo>
                        <a:pt x="40" y="24"/>
                      </a:lnTo>
                      <a:lnTo>
                        <a:pt x="40" y="24"/>
                      </a:lnTo>
                      <a:lnTo>
                        <a:pt x="24" y="40"/>
                      </a:lnTo>
                      <a:lnTo>
                        <a:pt x="8" y="48"/>
                      </a:lnTo>
                      <a:lnTo>
                        <a:pt x="8" y="48"/>
                      </a:lnTo>
                      <a:lnTo>
                        <a:pt x="0" y="32"/>
                      </a:lnTo>
                      <a:lnTo>
                        <a:pt x="8" y="16"/>
                      </a:lnTo>
                      <a:lnTo>
                        <a:pt x="8" y="16"/>
                      </a:lnTo>
                      <a:lnTo>
                        <a:pt x="24" y="0"/>
                      </a:lnTo>
                      <a:lnTo>
                        <a:pt x="32"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81" name="Freeform 1177"/>
                <p:cNvSpPr>
                  <a:spLocks/>
                </p:cNvSpPr>
                <p:nvPr/>
              </p:nvSpPr>
              <p:spPr bwMode="auto">
                <a:xfrm>
                  <a:off x="732" y="2504"/>
                  <a:ext cx="40" cy="48"/>
                </a:xfrm>
                <a:custGeom>
                  <a:avLst/>
                  <a:gdLst/>
                  <a:ahLst/>
                  <a:cxnLst>
                    <a:cxn ang="0">
                      <a:pos x="32" y="0"/>
                    </a:cxn>
                    <a:cxn ang="0">
                      <a:pos x="40" y="8"/>
                    </a:cxn>
                    <a:cxn ang="0">
                      <a:pos x="32" y="32"/>
                    </a:cxn>
                    <a:cxn ang="0">
                      <a:pos x="32" y="32"/>
                    </a:cxn>
                    <a:cxn ang="0">
                      <a:pos x="24" y="40"/>
                    </a:cxn>
                    <a:cxn ang="0">
                      <a:pos x="8" y="48"/>
                    </a:cxn>
                    <a:cxn ang="0">
                      <a:pos x="8" y="48"/>
                    </a:cxn>
                    <a:cxn ang="0">
                      <a:pos x="0" y="40"/>
                    </a:cxn>
                    <a:cxn ang="0">
                      <a:pos x="8" y="16"/>
                    </a:cxn>
                    <a:cxn ang="0">
                      <a:pos x="8" y="16"/>
                    </a:cxn>
                    <a:cxn ang="0">
                      <a:pos x="16" y="8"/>
                    </a:cxn>
                    <a:cxn ang="0">
                      <a:pos x="32" y="0"/>
                    </a:cxn>
                  </a:cxnLst>
                  <a:rect l="0" t="0" r="r" b="b"/>
                  <a:pathLst>
                    <a:path w="40" h="48">
                      <a:moveTo>
                        <a:pt x="32" y="0"/>
                      </a:moveTo>
                      <a:lnTo>
                        <a:pt x="40" y="8"/>
                      </a:lnTo>
                      <a:lnTo>
                        <a:pt x="32" y="32"/>
                      </a:lnTo>
                      <a:lnTo>
                        <a:pt x="32" y="32"/>
                      </a:lnTo>
                      <a:lnTo>
                        <a:pt x="24" y="40"/>
                      </a:lnTo>
                      <a:lnTo>
                        <a:pt x="8" y="48"/>
                      </a:lnTo>
                      <a:lnTo>
                        <a:pt x="8" y="48"/>
                      </a:lnTo>
                      <a:lnTo>
                        <a:pt x="0" y="40"/>
                      </a:lnTo>
                      <a:lnTo>
                        <a:pt x="8" y="16"/>
                      </a:lnTo>
                      <a:lnTo>
                        <a:pt x="8" y="16"/>
                      </a:lnTo>
                      <a:lnTo>
                        <a:pt x="16" y="8"/>
                      </a:lnTo>
                      <a:lnTo>
                        <a:pt x="32"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27" name="Group 1178"/>
            <p:cNvGrpSpPr>
              <a:grpSpLocks/>
            </p:cNvGrpSpPr>
            <p:nvPr/>
          </p:nvGrpSpPr>
          <p:grpSpPr bwMode="auto">
            <a:xfrm rot="20911106" flipH="1">
              <a:off x="4538" y="2693"/>
              <a:ext cx="598" cy="112"/>
              <a:chOff x="290" y="1936"/>
              <a:chExt cx="598" cy="112"/>
            </a:xfrm>
          </p:grpSpPr>
          <p:sp>
            <p:nvSpPr>
              <p:cNvPr id="1661083" name="Freeform 1179"/>
              <p:cNvSpPr>
                <a:spLocks/>
              </p:cNvSpPr>
              <p:nvPr/>
            </p:nvSpPr>
            <p:spPr bwMode="auto">
              <a:xfrm>
                <a:off x="290" y="1968"/>
                <a:ext cx="598" cy="36"/>
              </a:xfrm>
              <a:custGeom>
                <a:avLst/>
                <a:gdLst/>
                <a:ahLst/>
                <a:cxnLst>
                  <a:cxn ang="0">
                    <a:pos x="0" y="36"/>
                  </a:cxn>
                  <a:cxn ang="0">
                    <a:pos x="136" y="6"/>
                  </a:cxn>
                  <a:cxn ang="0">
                    <a:pos x="224" y="4"/>
                  </a:cxn>
                  <a:cxn ang="0">
                    <a:pos x="316" y="18"/>
                  </a:cxn>
                  <a:cxn ang="0">
                    <a:pos x="408" y="34"/>
                  </a:cxn>
                  <a:cxn ang="0">
                    <a:pos x="478" y="30"/>
                  </a:cxn>
                  <a:cxn ang="0">
                    <a:pos x="598" y="20"/>
                  </a:cxn>
                </a:cxnLst>
                <a:rect l="0" t="0" r="r" b="b"/>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cmpd="sng">
                <a:solidFill>
                  <a:schemeClr val="tx1"/>
                </a:solidFill>
                <a:round/>
                <a:headEnd/>
                <a:tailEnd/>
              </a:ln>
              <a:effectLst/>
            </p:spPr>
            <p:txBody>
              <a:bodyPr wrap="none">
                <a:prstTxWarp prst="textNoShape">
                  <a:avLst/>
                </a:prstTxWarp>
              </a:bodyPr>
              <a:lstStyle/>
              <a:p>
                <a:endParaRPr lang="en-US">
                  <a:latin typeface="Arial"/>
                  <a:cs typeface="Arial"/>
                </a:endParaRPr>
              </a:p>
            </p:txBody>
          </p:sp>
          <p:grpSp>
            <p:nvGrpSpPr>
              <p:cNvPr id="28" name="Group 1180"/>
              <p:cNvGrpSpPr>
                <a:grpSpLocks/>
              </p:cNvGrpSpPr>
              <p:nvPr/>
            </p:nvGrpSpPr>
            <p:grpSpPr bwMode="auto">
              <a:xfrm>
                <a:off x="324" y="1936"/>
                <a:ext cx="544" cy="112"/>
                <a:chOff x="324" y="1872"/>
                <a:chExt cx="544" cy="112"/>
              </a:xfrm>
            </p:grpSpPr>
            <p:sp>
              <p:nvSpPr>
                <p:cNvPr id="1661085" name="Freeform 1181"/>
                <p:cNvSpPr>
                  <a:spLocks/>
                </p:cNvSpPr>
                <p:nvPr/>
              </p:nvSpPr>
              <p:spPr bwMode="auto">
                <a:xfrm>
                  <a:off x="492" y="1872"/>
                  <a:ext cx="48" cy="56"/>
                </a:xfrm>
                <a:custGeom>
                  <a:avLst/>
                  <a:gdLst/>
                  <a:ahLst/>
                  <a:cxnLst>
                    <a:cxn ang="0">
                      <a:pos x="48" y="32"/>
                    </a:cxn>
                    <a:cxn ang="0">
                      <a:pos x="40" y="48"/>
                    </a:cxn>
                    <a:cxn ang="0">
                      <a:pos x="24" y="56"/>
                    </a:cxn>
                    <a:cxn ang="0">
                      <a:pos x="24" y="56"/>
                    </a:cxn>
                    <a:cxn ang="0">
                      <a:pos x="8" y="48"/>
                    </a:cxn>
                    <a:cxn ang="0">
                      <a:pos x="0" y="24"/>
                    </a:cxn>
                    <a:cxn ang="0">
                      <a:pos x="0" y="24"/>
                    </a:cxn>
                    <a:cxn ang="0">
                      <a:pos x="8" y="8"/>
                    </a:cxn>
                    <a:cxn ang="0">
                      <a:pos x="24" y="0"/>
                    </a:cxn>
                    <a:cxn ang="0">
                      <a:pos x="24" y="0"/>
                    </a:cxn>
                    <a:cxn ang="0">
                      <a:pos x="48" y="8"/>
                    </a:cxn>
                    <a:cxn ang="0">
                      <a:pos x="48" y="32"/>
                    </a:cxn>
                  </a:cxnLst>
                  <a:rect l="0" t="0" r="r" b="b"/>
                  <a:pathLst>
                    <a:path w="48" h="56">
                      <a:moveTo>
                        <a:pt x="48" y="32"/>
                      </a:moveTo>
                      <a:lnTo>
                        <a:pt x="40" y="48"/>
                      </a:lnTo>
                      <a:lnTo>
                        <a:pt x="24" y="56"/>
                      </a:lnTo>
                      <a:lnTo>
                        <a:pt x="24" y="56"/>
                      </a:lnTo>
                      <a:lnTo>
                        <a:pt x="8" y="48"/>
                      </a:lnTo>
                      <a:lnTo>
                        <a:pt x="0" y="24"/>
                      </a:lnTo>
                      <a:lnTo>
                        <a:pt x="0" y="24"/>
                      </a:lnTo>
                      <a:lnTo>
                        <a:pt x="8" y="8"/>
                      </a:lnTo>
                      <a:lnTo>
                        <a:pt x="24" y="0"/>
                      </a:lnTo>
                      <a:lnTo>
                        <a:pt x="24" y="0"/>
                      </a:lnTo>
                      <a:lnTo>
                        <a:pt x="48"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86" name="Freeform 1182"/>
                <p:cNvSpPr>
                  <a:spLocks/>
                </p:cNvSpPr>
                <p:nvPr/>
              </p:nvSpPr>
              <p:spPr bwMode="auto">
                <a:xfrm>
                  <a:off x="652" y="192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16"/>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16"/>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87" name="Freeform 1183"/>
                <p:cNvSpPr>
                  <a:spLocks/>
                </p:cNvSpPr>
                <p:nvPr/>
              </p:nvSpPr>
              <p:spPr bwMode="auto">
                <a:xfrm>
                  <a:off x="820" y="188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8"/>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88" name="Freeform 1184"/>
                <p:cNvSpPr>
                  <a:spLocks/>
                </p:cNvSpPr>
                <p:nvPr/>
              </p:nvSpPr>
              <p:spPr bwMode="auto">
                <a:xfrm>
                  <a:off x="412" y="1888"/>
                  <a:ext cx="48" cy="48"/>
                </a:xfrm>
                <a:custGeom>
                  <a:avLst/>
                  <a:gdLst/>
                  <a:ahLst/>
                  <a:cxnLst>
                    <a:cxn ang="0">
                      <a:pos x="48" y="24"/>
                    </a:cxn>
                    <a:cxn ang="0">
                      <a:pos x="40" y="40"/>
                    </a:cxn>
                    <a:cxn ang="0">
                      <a:pos x="16" y="48"/>
                    </a:cxn>
                    <a:cxn ang="0">
                      <a:pos x="16" y="48"/>
                    </a:cxn>
                    <a:cxn ang="0">
                      <a:pos x="0" y="40"/>
                    </a:cxn>
                    <a:cxn ang="0">
                      <a:pos x="0" y="24"/>
                    </a:cxn>
                    <a:cxn ang="0">
                      <a:pos x="0" y="24"/>
                    </a:cxn>
                    <a:cxn ang="0">
                      <a:pos x="8" y="0"/>
                    </a:cxn>
                    <a:cxn ang="0">
                      <a:pos x="24" y="0"/>
                    </a:cxn>
                    <a:cxn ang="0">
                      <a:pos x="24" y="0"/>
                    </a:cxn>
                    <a:cxn ang="0">
                      <a:pos x="40" y="8"/>
                    </a:cxn>
                    <a:cxn ang="0">
                      <a:pos x="48" y="24"/>
                    </a:cxn>
                  </a:cxnLst>
                  <a:rect l="0" t="0" r="r" b="b"/>
                  <a:pathLst>
                    <a:path w="48" h="48">
                      <a:moveTo>
                        <a:pt x="48" y="24"/>
                      </a:moveTo>
                      <a:lnTo>
                        <a:pt x="40" y="40"/>
                      </a:lnTo>
                      <a:lnTo>
                        <a:pt x="16" y="48"/>
                      </a:lnTo>
                      <a:lnTo>
                        <a:pt x="16" y="48"/>
                      </a:lnTo>
                      <a:lnTo>
                        <a:pt x="0" y="40"/>
                      </a:lnTo>
                      <a:lnTo>
                        <a:pt x="0" y="24"/>
                      </a:lnTo>
                      <a:lnTo>
                        <a:pt x="0" y="24"/>
                      </a:lnTo>
                      <a:lnTo>
                        <a:pt x="8" y="0"/>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89" name="Freeform 1185"/>
                <p:cNvSpPr>
                  <a:spLocks/>
                </p:cNvSpPr>
                <p:nvPr/>
              </p:nvSpPr>
              <p:spPr bwMode="auto">
                <a:xfrm>
                  <a:off x="572" y="1912"/>
                  <a:ext cx="48" cy="48"/>
                </a:xfrm>
                <a:custGeom>
                  <a:avLst/>
                  <a:gdLst/>
                  <a:ahLst/>
                  <a:cxnLst>
                    <a:cxn ang="0">
                      <a:pos x="48" y="24"/>
                    </a:cxn>
                    <a:cxn ang="0">
                      <a:pos x="40" y="48"/>
                    </a:cxn>
                    <a:cxn ang="0">
                      <a:pos x="24" y="48"/>
                    </a:cxn>
                    <a:cxn ang="0">
                      <a:pos x="24" y="48"/>
                    </a:cxn>
                    <a:cxn ang="0">
                      <a:pos x="0" y="40"/>
                    </a:cxn>
                    <a:cxn ang="0">
                      <a:pos x="0" y="24"/>
                    </a:cxn>
                    <a:cxn ang="0">
                      <a:pos x="0" y="24"/>
                    </a:cxn>
                    <a:cxn ang="0">
                      <a:pos x="8" y="8"/>
                    </a:cxn>
                    <a:cxn ang="0">
                      <a:pos x="24" y="0"/>
                    </a:cxn>
                    <a:cxn ang="0">
                      <a:pos x="24" y="0"/>
                    </a:cxn>
                    <a:cxn ang="0">
                      <a:pos x="40" y="8"/>
                    </a:cxn>
                    <a:cxn ang="0">
                      <a:pos x="48" y="24"/>
                    </a:cxn>
                  </a:cxnLst>
                  <a:rect l="0" t="0" r="r" b="b"/>
                  <a:pathLst>
                    <a:path w="48" h="48">
                      <a:moveTo>
                        <a:pt x="48" y="24"/>
                      </a:moveTo>
                      <a:lnTo>
                        <a:pt x="40" y="48"/>
                      </a:lnTo>
                      <a:lnTo>
                        <a:pt x="24" y="48"/>
                      </a:lnTo>
                      <a:lnTo>
                        <a:pt x="24" y="48"/>
                      </a:lnTo>
                      <a:lnTo>
                        <a:pt x="0" y="40"/>
                      </a:lnTo>
                      <a:lnTo>
                        <a:pt x="0" y="24"/>
                      </a:lnTo>
                      <a:lnTo>
                        <a:pt x="0" y="24"/>
                      </a:lnTo>
                      <a:lnTo>
                        <a:pt x="8" y="8"/>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90" name="Freeform 1186"/>
                <p:cNvSpPr>
                  <a:spLocks/>
                </p:cNvSpPr>
                <p:nvPr/>
              </p:nvSpPr>
              <p:spPr bwMode="auto">
                <a:xfrm>
                  <a:off x="324" y="1912"/>
                  <a:ext cx="48" cy="48"/>
                </a:xfrm>
                <a:custGeom>
                  <a:avLst/>
                  <a:gdLst/>
                  <a:ahLst/>
                  <a:cxnLst>
                    <a:cxn ang="0">
                      <a:pos x="48" y="24"/>
                    </a:cxn>
                    <a:cxn ang="0">
                      <a:pos x="40" y="40"/>
                    </a:cxn>
                    <a:cxn ang="0">
                      <a:pos x="24" y="48"/>
                    </a:cxn>
                    <a:cxn ang="0">
                      <a:pos x="24" y="48"/>
                    </a:cxn>
                    <a:cxn ang="0">
                      <a:pos x="8" y="40"/>
                    </a:cxn>
                    <a:cxn ang="0">
                      <a:pos x="0" y="24"/>
                    </a:cxn>
                    <a:cxn ang="0">
                      <a:pos x="0" y="24"/>
                    </a:cxn>
                    <a:cxn ang="0">
                      <a:pos x="8" y="0"/>
                    </a:cxn>
                    <a:cxn ang="0">
                      <a:pos x="32" y="0"/>
                    </a:cxn>
                    <a:cxn ang="0">
                      <a:pos x="32" y="0"/>
                    </a:cxn>
                    <a:cxn ang="0">
                      <a:pos x="48" y="8"/>
                    </a:cxn>
                    <a:cxn ang="0">
                      <a:pos x="48" y="24"/>
                    </a:cxn>
                  </a:cxnLst>
                  <a:rect l="0" t="0" r="r" b="b"/>
                  <a:pathLst>
                    <a:path w="48" h="48">
                      <a:moveTo>
                        <a:pt x="48" y="24"/>
                      </a:moveTo>
                      <a:lnTo>
                        <a:pt x="40" y="40"/>
                      </a:lnTo>
                      <a:lnTo>
                        <a:pt x="24" y="48"/>
                      </a:lnTo>
                      <a:lnTo>
                        <a:pt x="24" y="48"/>
                      </a:lnTo>
                      <a:lnTo>
                        <a:pt x="8" y="40"/>
                      </a:lnTo>
                      <a:lnTo>
                        <a:pt x="0" y="24"/>
                      </a:lnTo>
                      <a:lnTo>
                        <a:pt x="0" y="24"/>
                      </a:lnTo>
                      <a:lnTo>
                        <a:pt x="8" y="0"/>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91" name="Freeform 1187"/>
                <p:cNvSpPr>
                  <a:spLocks/>
                </p:cNvSpPr>
                <p:nvPr/>
              </p:nvSpPr>
              <p:spPr bwMode="auto">
                <a:xfrm>
                  <a:off x="732" y="1920"/>
                  <a:ext cx="48" cy="48"/>
                </a:xfrm>
                <a:custGeom>
                  <a:avLst/>
                  <a:gdLst/>
                  <a:ahLst/>
                  <a:cxnLst>
                    <a:cxn ang="0">
                      <a:pos x="48" y="24"/>
                    </a:cxn>
                    <a:cxn ang="0">
                      <a:pos x="40" y="48"/>
                    </a:cxn>
                    <a:cxn ang="0">
                      <a:pos x="24" y="48"/>
                    </a:cxn>
                    <a:cxn ang="0">
                      <a:pos x="24" y="48"/>
                    </a:cxn>
                    <a:cxn ang="0">
                      <a:pos x="8" y="40"/>
                    </a:cxn>
                    <a:cxn ang="0">
                      <a:pos x="0" y="24"/>
                    </a:cxn>
                    <a:cxn ang="0">
                      <a:pos x="0" y="24"/>
                    </a:cxn>
                    <a:cxn ang="0">
                      <a:pos x="8" y="8"/>
                    </a:cxn>
                    <a:cxn ang="0">
                      <a:pos x="32" y="0"/>
                    </a:cxn>
                    <a:cxn ang="0">
                      <a:pos x="32" y="0"/>
                    </a:cxn>
                    <a:cxn ang="0">
                      <a:pos x="48" y="8"/>
                    </a:cxn>
                    <a:cxn ang="0">
                      <a:pos x="48" y="24"/>
                    </a:cxn>
                  </a:cxnLst>
                  <a:rect l="0" t="0" r="r" b="b"/>
                  <a:pathLst>
                    <a:path w="48" h="48">
                      <a:moveTo>
                        <a:pt x="48" y="24"/>
                      </a:moveTo>
                      <a:lnTo>
                        <a:pt x="40" y="48"/>
                      </a:lnTo>
                      <a:lnTo>
                        <a:pt x="24" y="48"/>
                      </a:lnTo>
                      <a:lnTo>
                        <a:pt x="24" y="48"/>
                      </a:lnTo>
                      <a:lnTo>
                        <a:pt x="8" y="40"/>
                      </a:lnTo>
                      <a:lnTo>
                        <a:pt x="0" y="24"/>
                      </a:lnTo>
                      <a:lnTo>
                        <a:pt x="0" y="24"/>
                      </a:lnTo>
                      <a:lnTo>
                        <a:pt x="8" y="8"/>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29" name="Group 1188"/>
            <p:cNvGrpSpPr>
              <a:grpSpLocks/>
            </p:cNvGrpSpPr>
            <p:nvPr/>
          </p:nvGrpSpPr>
          <p:grpSpPr bwMode="auto">
            <a:xfrm>
              <a:off x="4512" y="2832"/>
              <a:ext cx="672" cy="96"/>
              <a:chOff x="540" y="1270"/>
              <a:chExt cx="536" cy="384"/>
            </a:xfrm>
          </p:grpSpPr>
          <p:grpSp>
            <p:nvGrpSpPr>
              <p:cNvPr id="30" name="Group 1189"/>
              <p:cNvGrpSpPr>
                <a:grpSpLocks/>
              </p:cNvGrpSpPr>
              <p:nvPr/>
            </p:nvGrpSpPr>
            <p:grpSpPr bwMode="auto">
              <a:xfrm>
                <a:off x="540" y="1270"/>
                <a:ext cx="536" cy="384"/>
                <a:chOff x="540" y="2248"/>
                <a:chExt cx="536" cy="384"/>
              </a:xfrm>
            </p:grpSpPr>
            <p:sp>
              <p:nvSpPr>
                <p:cNvPr id="1661094" name="Freeform 1190"/>
                <p:cNvSpPr>
                  <a:spLocks/>
                </p:cNvSpPr>
                <p:nvPr/>
              </p:nvSpPr>
              <p:spPr bwMode="auto">
                <a:xfrm>
                  <a:off x="932" y="2416"/>
                  <a:ext cx="144" cy="40"/>
                </a:xfrm>
                <a:custGeom>
                  <a:avLst/>
                  <a:gdLst/>
                  <a:ahLst/>
                  <a:cxnLst>
                    <a:cxn ang="0">
                      <a:pos x="144" y="16"/>
                    </a:cxn>
                    <a:cxn ang="0">
                      <a:pos x="144" y="24"/>
                    </a:cxn>
                    <a:cxn ang="0">
                      <a:pos x="128" y="32"/>
                    </a:cxn>
                    <a:cxn ang="0">
                      <a:pos x="104" y="32"/>
                    </a:cxn>
                    <a:cxn ang="0">
                      <a:pos x="72" y="40"/>
                    </a:cxn>
                    <a:cxn ang="0">
                      <a:pos x="72" y="40"/>
                    </a:cxn>
                    <a:cxn ang="0">
                      <a:pos x="40" y="32"/>
                    </a:cxn>
                    <a:cxn ang="0">
                      <a:pos x="16" y="32"/>
                    </a:cxn>
                    <a:cxn ang="0">
                      <a:pos x="0" y="24"/>
                    </a:cxn>
                    <a:cxn ang="0">
                      <a:pos x="0" y="16"/>
                    </a:cxn>
                    <a:cxn ang="0">
                      <a:pos x="0" y="16"/>
                    </a:cxn>
                    <a:cxn ang="0">
                      <a:pos x="0" y="8"/>
                    </a:cxn>
                    <a:cxn ang="0">
                      <a:pos x="16" y="0"/>
                    </a:cxn>
                    <a:cxn ang="0">
                      <a:pos x="40" y="0"/>
                    </a:cxn>
                    <a:cxn ang="0">
                      <a:pos x="72" y="0"/>
                    </a:cxn>
                    <a:cxn ang="0">
                      <a:pos x="72" y="0"/>
                    </a:cxn>
                    <a:cxn ang="0">
                      <a:pos x="104" y="0"/>
                    </a:cxn>
                    <a:cxn ang="0">
                      <a:pos x="128" y="0"/>
                    </a:cxn>
                    <a:cxn ang="0">
                      <a:pos x="144" y="8"/>
                    </a:cxn>
                    <a:cxn ang="0">
                      <a:pos x="144" y="16"/>
                    </a:cxn>
                  </a:cxnLst>
                  <a:rect l="0" t="0" r="r" b="b"/>
                  <a:pathLst>
                    <a:path w="144" h="40">
                      <a:moveTo>
                        <a:pt x="144" y="16"/>
                      </a:moveTo>
                      <a:lnTo>
                        <a:pt x="144" y="24"/>
                      </a:lnTo>
                      <a:lnTo>
                        <a:pt x="128" y="32"/>
                      </a:lnTo>
                      <a:lnTo>
                        <a:pt x="104" y="32"/>
                      </a:lnTo>
                      <a:lnTo>
                        <a:pt x="72" y="40"/>
                      </a:lnTo>
                      <a:lnTo>
                        <a:pt x="72" y="40"/>
                      </a:lnTo>
                      <a:lnTo>
                        <a:pt x="40" y="32"/>
                      </a:lnTo>
                      <a:lnTo>
                        <a:pt x="16" y="32"/>
                      </a:lnTo>
                      <a:lnTo>
                        <a:pt x="0" y="24"/>
                      </a:lnTo>
                      <a:lnTo>
                        <a:pt x="0" y="16"/>
                      </a:lnTo>
                      <a:lnTo>
                        <a:pt x="0" y="16"/>
                      </a:lnTo>
                      <a:lnTo>
                        <a:pt x="0" y="8"/>
                      </a:lnTo>
                      <a:lnTo>
                        <a:pt x="16" y="0"/>
                      </a:lnTo>
                      <a:lnTo>
                        <a:pt x="40" y="0"/>
                      </a:lnTo>
                      <a:lnTo>
                        <a:pt x="72" y="0"/>
                      </a:lnTo>
                      <a:lnTo>
                        <a:pt x="72" y="0"/>
                      </a:lnTo>
                      <a:lnTo>
                        <a:pt x="104" y="0"/>
                      </a:lnTo>
                      <a:lnTo>
                        <a:pt x="128" y="0"/>
                      </a:lnTo>
                      <a:lnTo>
                        <a:pt x="144" y="8"/>
                      </a:lnTo>
                      <a:lnTo>
                        <a:pt x="14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95" name="Freeform 1191"/>
                <p:cNvSpPr>
                  <a:spLocks/>
                </p:cNvSpPr>
                <p:nvPr/>
              </p:nvSpPr>
              <p:spPr bwMode="auto">
                <a:xfrm>
                  <a:off x="892" y="2496"/>
                  <a:ext cx="112" cy="80"/>
                </a:xfrm>
                <a:custGeom>
                  <a:avLst/>
                  <a:gdLst/>
                  <a:ahLst/>
                  <a:cxnLst>
                    <a:cxn ang="0">
                      <a:pos x="112" y="80"/>
                    </a:cxn>
                    <a:cxn ang="0">
                      <a:pos x="80" y="80"/>
                    </a:cxn>
                    <a:cxn ang="0">
                      <a:pos x="40" y="56"/>
                    </a:cxn>
                    <a:cxn ang="0">
                      <a:pos x="40" y="56"/>
                    </a:cxn>
                    <a:cxn ang="0">
                      <a:pos x="16" y="40"/>
                    </a:cxn>
                    <a:cxn ang="0">
                      <a:pos x="8" y="24"/>
                    </a:cxn>
                    <a:cxn ang="0">
                      <a:pos x="0" y="8"/>
                    </a:cxn>
                    <a:cxn ang="0">
                      <a:pos x="8" y="0"/>
                    </a:cxn>
                    <a:cxn ang="0">
                      <a:pos x="8" y="0"/>
                    </a:cxn>
                    <a:cxn ang="0">
                      <a:pos x="32" y="0"/>
                    </a:cxn>
                    <a:cxn ang="0">
                      <a:pos x="72" y="24"/>
                    </a:cxn>
                    <a:cxn ang="0">
                      <a:pos x="72" y="24"/>
                    </a:cxn>
                    <a:cxn ang="0">
                      <a:pos x="96" y="40"/>
                    </a:cxn>
                    <a:cxn ang="0">
                      <a:pos x="104" y="56"/>
                    </a:cxn>
                    <a:cxn ang="0">
                      <a:pos x="112" y="72"/>
                    </a:cxn>
                    <a:cxn ang="0">
                      <a:pos x="112" y="80"/>
                    </a:cxn>
                  </a:cxnLst>
                  <a:rect l="0" t="0" r="r" b="b"/>
                  <a:pathLst>
                    <a:path w="112" h="80">
                      <a:moveTo>
                        <a:pt x="112" y="80"/>
                      </a:moveTo>
                      <a:lnTo>
                        <a:pt x="80" y="80"/>
                      </a:lnTo>
                      <a:lnTo>
                        <a:pt x="40" y="56"/>
                      </a:lnTo>
                      <a:lnTo>
                        <a:pt x="40" y="56"/>
                      </a:lnTo>
                      <a:lnTo>
                        <a:pt x="16" y="40"/>
                      </a:lnTo>
                      <a:lnTo>
                        <a:pt x="8" y="24"/>
                      </a:lnTo>
                      <a:lnTo>
                        <a:pt x="0" y="8"/>
                      </a:lnTo>
                      <a:lnTo>
                        <a:pt x="8" y="0"/>
                      </a:lnTo>
                      <a:lnTo>
                        <a:pt x="8" y="0"/>
                      </a:lnTo>
                      <a:lnTo>
                        <a:pt x="32" y="0"/>
                      </a:lnTo>
                      <a:lnTo>
                        <a:pt x="72" y="24"/>
                      </a:lnTo>
                      <a:lnTo>
                        <a:pt x="72" y="24"/>
                      </a:lnTo>
                      <a:lnTo>
                        <a:pt x="96" y="40"/>
                      </a:lnTo>
                      <a:lnTo>
                        <a:pt x="104" y="56"/>
                      </a:lnTo>
                      <a:lnTo>
                        <a:pt x="112" y="72"/>
                      </a:lnTo>
                      <a:lnTo>
                        <a:pt x="112"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96" name="Freeform 1192"/>
                <p:cNvSpPr>
                  <a:spLocks/>
                </p:cNvSpPr>
                <p:nvPr/>
              </p:nvSpPr>
              <p:spPr bwMode="auto">
                <a:xfrm>
                  <a:off x="780" y="2248"/>
                  <a:ext cx="48" cy="104"/>
                </a:xfrm>
                <a:custGeom>
                  <a:avLst/>
                  <a:gdLst/>
                  <a:ahLst/>
                  <a:cxnLst>
                    <a:cxn ang="0">
                      <a:pos x="24" y="104"/>
                    </a:cxn>
                    <a:cxn ang="0">
                      <a:pos x="8" y="88"/>
                    </a:cxn>
                    <a:cxn ang="0">
                      <a:pos x="0" y="56"/>
                    </a:cxn>
                    <a:cxn ang="0">
                      <a:pos x="0" y="56"/>
                    </a:cxn>
                    <a:cxn ang="0">
                      <a:pos x="8" y="16"/>
                    </a:cxn>
                    <a:cxn ang="0">
                      <a:pos x="24" y="0"/>
                    </a:cxn>
                    <a:cxn ang="0">
                      <a:pos x="24" y="0"/>
                    </a:cxn>
                    <a:cxn ang="0">
                      <a:pos x="40" y="16"/>
                    </a:cxn>
                    <a:cxn ang="0">
                      <a:pos x="48" y="56"/>
                    </a:cxn>
                    <a:cxn ang="0">
                      <a:pos x="48" y="56"/>
                    </a:cxn>
                    <a:cxn ang="0">
                      <a:pos x="40" y="88"/>
                    </a:cxn>
                    <a:cxn ang="0">
                      <a:pos x="24" y="104"/>
                    </a:cxn>
                  </a:cxnLst>
                  <a:rect l="0" t="0" r="r" b="b"/>
                  <a:pathLst>
                    <a:path w="48" h="104">
                      <a:moveTo>
                        <a:pt x="24" y="104"/>
                      </a:moveTo>
                      <a:lnTo>
                        <a:pt x="8" y="88"/>
                      </a:lnTo>
                      <a:lnTo>
                        <a:pt x="0" y="56"/>
                      </a:lnTo>
                      <a:lnTo>
                        <a:pt x="0" y="56"/>
                      </a:lnTo>
                      <a:lnTo>
                        <a:pt x="8" y="16"/>
                      </a:lnTo>
                      <a:lnTo>
                        <a:pt x="24" y="0"/>
                      </a:lnTo>
                      <a:lnTo>
                        <a:pt x="24" y="0"/>
                      </a:lnTo>
                      <a:lnTo>
                        <a:pt x="40" y="16"/>
                      </a:lnTo>
                      <a:lnTo>
                        <a:pt x="48" y="56"/>
                      </a:lnTo>
                      <a:lnTo>
                        <a:pt x="48" y="56"/>
                      </a:lnTo>
                      <a:lnTo>
                        <a:pt x="40" y="88"/>
                      </a:lnTo>
                      <a:lnTo>
                        <a:pt x="24" y="10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97" name="Freeform 1193"/>
                <p:cNvSpPr>
                  <a:spLocks/>
                </p:cNvSpPr>
                <p:nvPr/>
              </p:nvSpPr>
              <p:spPr bwMode="auto">
                <a:xfrm>
                  <a:off x="540" y="2416"/>
                  <a:ext cx="152" cy="40"/>
                </a:xfrm>
                <a:custGeom>
                  <a:avLst/>
                  <a:gdLst/>
                  <a:ahLst/>
                  <a:cxnLst>
                    <a:cxn ang="0">
                      <a:pos x="152" y="24"/>
                    </a:cxn>
                    <a:cxn ang="0">
                      <a:pos x="144" y="32"/>
                    </a:cxn>
                    <a:cxn ang="0">
                      <a:pos x="128" y="32"/>
                    </a:cxn>
                    <a:cxn ang="0">
                      <a:pos x="104" y="40"/>
                    </a:cxn>
                    <a:cxn ang="0">
                      <a:pos x="80" y="40"/>
                    </a:cxn>
                    <a:cxn ang="0">
                      <a:pos x="80" y="40"/>
                    </a:cxn>
                    <a:cxn ang="0">
                      <a:pos x="48" y="40"/>
                    </a:cxn>
                    <a:cxn ang="0">
                      <a:pos x="24" y="32"/>
                    </a:cxn>
                    <a:cxn ang="0">
                      <a:pos x="8" y="32"/>
                    </a:cxn>
                    <a:cxn ang="0">
                      <a:pos x="0" y="24"/>
                    </a:cxn>
                    <a:cxn ang="0">
                      <a:pos x="0" y="24"/>
                    </a:cxn>
                    <a:cxn ang="0">
                      <a:pos x="8" y="16"/>
                    </a:cxn>
                    <a:cxn ang="0">
                      <a:pos x="24" y="8"/>
                    </a:cxn>
                    <a:cxn ang="0">
                      <a:pos x="48" y="0"/>
                    </a:cxn>
                    <a:cxn ang="0">
                      <a:pos x="80" y="0"/>
                    </a:cxn>
                    <a:cxn ang="0">
                      <a:pos x="80" y="0"/>
                    </a:cxn>
                    <a:cxn ang="0">
                      <a:pos x="104" y="0"/>
                    </a:cxn>
                    <a:cxn ang="0">
                      <a:pos x="128" y="8"/>
                    </a:cxn>
                    <a:cxn ang="0">
                      <a:pos x="144" y="16"/>
                    </a:cxn>
                    <a:cxn ang="0">
                      <a:pos x="152" y="24"/>
                    </a:cxn>
                  </a:cxnLst>
                  <a:rect l="0" t="0" r="r" b="b"/>
                  <a:pathLst>
                    <a:path w="152" h="40">
                      <a:moveTo>
                        <a:pt x="152" y="24"/>
                      </a:moveTo>
                      <a:lnTo>
                        <a:pt x="144" y="32"/>
                      </a:lnTo>
                      <a:lnTo>
                        <a:pt x="128" y="32"/>
                      </a:lnTo>
                      <a:lnTo>
                        <a:pt x="104" y="40"/>
                      </a:lnTo>
                      <a:lnTo>
                        <a:pt x="80" y="40"/>
                      </a:lnTo>
                      <a:lnTo>
                        <a:pt x="80" y="40"/>
                      </a:lnTo>
                      <a:lnTo>
                        <a:pt x="48" y="40"/>
                      </a:lnTo>
                      <a:lnTo>
                        <a:pt x="24" y="32"/>
                      </a:lnTo>
                      <a:lnTo>
                        <a:pt x="8" y="32"/>
                      </a:lnTo>
                      <a:lnTo>
                        <a:pt x="0" y="24"/>
                      </a:lnTo>
                      <a:lnTo>
                        <a:pt x="0" y="24"/>
                      </a:lnTo>
                      <a:lnTo>
                        <a:pt x="8" y="16"/>
                      </a:lnTo>
                      <a:lnTo>
                        <a:pt x="24" y="8"/>
                      </a:lnTo>
                      <a:lnTo>
                        <a:pt x="48" y="0"/>
                      </a:lnTo>
                      <a:lnTo>
                        <a:pt x="80" y="0"/>
                      </a:lnTo>
                      <a:lnTo>
                        <a:pt x="80" y="0"/>
                      </a:lnTo>
                      <a:lnTo>
                        <a:pt x="104" y="0"/>
                      </a:lnTo>
                      <a:lnTo>
                        <a:pt x="128" y="8"/>
                      </a:lnTo>
                      <a:lnTo>
                        <a:pt x="144" y="16"/>
                      </a:lnTo>
                      <a:lnTo>
                        <a:pt x="152" y="2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98" name="Freeform 1194"/>
                <p:cNvSpPr>
                  <a:spLocks/>
                </p:cNvSpPr>
                <p:nvPr/>
              </p:nvSpPr>
              <p:spPr bwMode="auto">
                <a:xfrm>
                  <a:off x="780" y="2520"/>
                  <a:ext cx="48" cy="112"/>
                </a:xfrm>
                <a:custGeom>
                  <a:avLst/>
                  <a:gdLst/>
                  <a:ahLst/>
                  <a:cxnLst>
                    <a:cxn ang="0">
                      <a:pos x="24" y="112"/>
                    </a:cxn>
                    <a:cxn ang="0">
                      <a:pos x="8" y="96"/>
                    </a:cxn>
                    <a:cxn ang="0">
                      <a:pos x="0" y="56"/>
                    </a:cxn>
                    <a:cxn ang="0">
                      <a:pos x="0" y="56"/>
                    </a:cxn>
                    <a:cxn ang="0">
                      <a:pos x="8" y="16"/>
                    </a:cxn>
                    <a:cxn ang="0">
                      <a:pos x="24" y="0"/>
                    </a:cxn>
                    <a:cxn ang="0">
                      <a:pos x="24" y="0"/>
                    </a:cxn>
                    <a:cxn ang="0">
                      <a:pos x="40" y="16"/>
                    </a:cxn>
                    <a:cxn ang="0">
                      <a:pos x="48" y="56"/>
                    </a:cxn>
                    <a:cxn ang="0">
                      <a:pos x="48" y="56"/>
                    </a:cxn>
                    <a:cxn ang="0">
                      <a:pos x="40" y="96"/>
                    </a:cxn>
                    <a:cxn ang="0">
                      <a:pos x="24" y="112"/>
                    </a:cxn>
                  </a:cxnLst>
                  <a:rect l="0" t="0" r="r" b="b"/>
                  <a:pathLst>
                    <a:path w="48" h="112">
                      <a:moveTo>
                        <a:pt x="24" y="112"/>
                      </a:moveTo>
                      <a:lnTo>
                        <a:pt x="8" y="96"/>
                      </a:lnTo>
                      <a:lnTo>
                        <a:pt x="0" y="56"/>
                      </a:lnTo>
                      <a:lnTo>
                        <a:pt x="0" y="56"/>
                      </a:lnTo>
                      <a:lnTo>
                        <a:pt x="8" y="16"/>
                      </a:lnTo>
                      <a:lnTo>
                        <a:pt x="24" y="0"/>
                      </a:lnTo>
                      <a:lnTo>
                        <a:pt x="24" y="0"/>
                      </a:lnTo>
                      <a:lnTo>
                        <a:pt x="40" y="16"/>
                      </a:lnTo>
                      <a:lnTo>
                        <a:pt x="48" y="56"/>
                      </a:lnTo>
                      <a:lnTo>
                        <a:pt x="48" y="56"/>
                      </a:lnTo>
                      <a:lnTo>
                        <a:pt x="40" y="96"/>
                      </a:lnTo>
                      <a:lnTo>
                        <a:pt x="24" y="11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99" name="Freeform 1195"/>
                <p:cNvSpPr>
                  <a:spLocks/>
                </p:cNvSpPr>
                <p:nvPr/>
              </p:nvSpPr>
              <p:spPr bwMode="auto">
                <a:xfrm>
                  <a:off x="612" y="2304"/>
                  <a:ext cx="112" cy="80"/>
                </a:xfrm>
                <a:custGeom>
                  <a:avLst/>
                  <a:gdLst/>
                  <a:ahLst/>
                  <a:cxnLst>
                    <a:cxn ang="0">
                      <a:pos x="112" y="80"/>
                    </a:cxn>
                    <a:cxn ang="0">
                      <a:pos x="80" y="80"/>
                    </a:cxn>
                    <a:cxn ang="0">
                      <a:pos x="40" y="56"/>
                    </a:cxn>
                    <a:cxn ang="0">
                      <a:pos x="40" y="56"/>
                    </a:cxn>
                    <a:cxn ang="0">
                      <a:pos x="16" y="40"/>
                    </a:cxn>
                    <a:cxn ang="0">
                      <a:pos x="8" y="24"/>
                    </a:cxn>
                    <a:cxn ang="0">
                      <a:pos x="0" y="8"/>
                    </a:cxn>
                    <a:cxn ang="0">
                      <a:pos x="0" y="0"/>
                    </a:cxn>
                    <a:cxn ang="0">
                      <a:pos x="0" y="0"/>
                    </a:cxn>
                    <a:cxn ang="0">
                      <a:pos x="32" y="8"/>
                    </a:cxn>
                    <a:cxn ang="0">
                      <a:pos x="72" y="24"/>
                    </a:cxn>
                    <a:cxn ang="0">
                      <a:pos x="72" y="24"/>
                    </a:cxn>
                    <a:cxn ang="0">
                      <a:pos x="96" y="40"/>
                    </a:cxn>
                    <a:cxn ang="0">
                      <a:pos x="104" y="56"/>
                    </a:cxn>
                    <a:cxn ang="0">
                      <a:pos x="112" y="72"/>
                    </a:cxn>
                    <a:cxn ang="0">
                      <a:pos x="112" y="80"/>
                    </a:cxn>
                  </a:cxnLst>
                  <a:rect l="0" t="0" r="r" b="b"/>
                  <a:pathLst>
                    <a:path w="112" h="80">
                      <a:moveTo>
                        <a:pt x="112" y="80"/>
                      </a:moveTo>
                      <a:lnTo>
                        <a:pt x="80" y="80"/>
                      </a:lnTo>
                      <a:lnTo>
                        <a:pt x="40" y="56"/>
                      </a:lnTo>
                      <a:lnTo>
                        <a:pt x="40" y="56"/>
                      </a:lnTo>
                      <a:lnTo>
                        <a:pt x="16" y="40"/>
                      </a:lnTo>
                      <a:lnTo>
                        <a:pt x="8" y="24"/>
                      </a:lnTo>
                      <a:lnTo>
                        <a:pt x="0" y="8"/>
                      </a:lnTo>
                      <a:lnTo>
                        <a:pt x="0" y="0"/>
                      </a:lnTo>
                      <a:lnTo>
                        <a:pt x="0" y="0"/>
                      </a:lnTo>
                      <a:lnTo>
                        <a:pt x="32" y="8"/>
                      </a:lnTo>
                      <a:lnTo>
                        <a:pt x="72" y="24"/>
                      </a:lnTo>
                      <a:lnTo>
                        <a:pt x="72" y="24"/>
                      </a:lnTo>
                      <a:lnTo>
                        <a:pt x="96" y="40"/>
                      </a:lnTo>
                      <a:lnTo>
                        <a:pt x="104" y="56"/>
                      </a:lnTo>
                      <a:lnTo>
                        <a:pt x="112" y="72"/>
                      </a:lnTo>
                      <a:lnTo>
                        <a:pt x="112"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00" name="Freeform 1196"/>
                <p:cNvSpPr>
                  <a:spLocks/>
                </p:cNvSpPr>
                <p:nvPr/>
              </p:nvSpPr>
              <p:spPr bwMode="auto">
                <a:xfrm>
                  <a:off x="876" y="2296"/>
                  <a:ext cx="112" cy="80"/>
                </a:xfrm>
                <a:custGeom>
                  <a:avLst/>
                  <a:gdLst/>
                  <a:ahLst/>
                  <a:cxnLst>
                    <a:cxn ang="0">
                      <a:pos x="8" y="80"/>
                    </a:cxn>
                    <a:cxn ang="0">
                      <a:pos x="0" y="72"/>
                    </a:cxn>
                    <a:cxn ang="0">
                      <a:pos x="8" y="56"/>
                    </a:cxn>
                    <a:cxn ang="0">
                      <a:pos x="24" y="40"/>
                    </a:cxn>
                    <a:cxn ang="0">
                      <a:pos x="40" y="24"/>
                    </a:cxn>
                    <a:cxn ang="0">
                      <a:pos x="40" y="24"/>
                    </a:cxn>
                    <a:cxn ang="0">
                      <a:pos x="80" y="8"/>
                    </a:cxn>
                    <a:cxn ang="0">
                      <a:pos x="112" y="0"/>
                    </a:cxn>
                    <a:cxn ang="0">
                      <a:pos x="112" y="0"/>
                    </a:cxn>
                    <a:cxn ang="0">
                      <a:pos x="112" y="8"/>
                    </a:cxn>
                    <a:cxn ang="0">
                      <a:pos x="112" y="24"/>
                    </a:cxn>
                    <a:cxn ang="0">
                      <a:pos x="96" y="40"/>
                    </a:cxn>
                    <a:cxn ang="0">
                      <a:pos x="80" y="56"/>
                    </a:cxn>
                    <a:cxn ang="0">
                      <a:pos x="80" y="56"/>
                    </a:cxn>
                    <a:cxn ang="0">
                      <a:pos x="32" y="80"/>
                    </a:cxn>
                    <a:cxn ang="0">
                      <a:pos x="8" y="80"/>
                    </a:cxn>
                  </a:cxnLst>
                  <a:rect l="0" t="0" r="r" b="b"/>
                  <a:pathLst>
                    <a:path w="112" h="80">
                      <a:moveTo>
                        <a:pt x="8" y="80"/>
                      </a:moveTo>
                      <a:lnTo>
                        <a:pt x="0" y="72"/>
                      </a:lnTo>
                      <a:lnTo>
                        <a:pt x="8" y="56"/>
                      </a:lnTo>
                      <a:lnTo>
                        <a:pt x="24" y="40"/>
                      </a:lnTo>
                      <a:lnTo>
                        <a:pt x="40" y="24"/>
                      </a:lnTo>
                      <a:lnTo>
                        <a:pt x="40" y="24"/>
                      </a:lnTo>
                      <a:lnTo>
                        <a:pt x="80" y="8"/>
                      </a:lnTo>
                      <a:lnTo>
                        <a:pt x="112" y="0"/>
                      </a:lnTo>
                      <a:lnTo>
                        <a:pt x="112" y="0"/>
                      </a:lnTo>
                      <a:lnTo>
                        <a:pt x="112" y="8"/>
                      </a:lnTo>
                      <a:lnTo>
                        <a:pt x="112" y="24"/>
                      </a:lnTo>
                      <a:lnTo>
                        <a:pt x="96" y="40"/>
                      </a:lnTo>
                      <a:lnTo>
                        <a:pt x="80" y="56"/>
                      </a:lnTo>
                      <a:lnTo>
                        <a:pt x="80" y="56"/>
                      </a:lnTo>
                      <a:lnTo>
                        <a:pt x="32" y="80"/>
                      </a:lnTo>
                      <a:lnTo>
                        <a:pt x="8"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01" name="Freeform 1197"/>
                <p:cNvSpPr>
                  <a:spLocks/>
                </p:cNvSpPr>
                <p:nvPr/>
              </p:nvSpPr>
              <p:spPr bwMode="auto">
                <a:xfrm>
                  <a:off x="916" y="2352"/>
                  <a:ext cx="136" cy="56"/>
                </a:xfrm>
                <a:custGeom>
                  <a:avLst/>
                  <a:gdLst/>
                  <a:ahLst/>
                  <a:cxnLst>
                    <a:cxn ang="0">
                      <a:pos x="0" y="48"/>
                    </a:cxn>
                    <a:cxn ang="0">
                      <a:pos x="0" y="40"/>
                    </a:cxn>
                    <a:cxn ang="0">
                      <a:pos x="16" y="32"/>
                    </a:cxn>
                    <a:cxn ang="0">
                      <a:pos x="32" y="16"/>
                    </a:cxn>
                    <a:cxn ang="0">
                      <a:pos x="56" y="8"/>
                    </a:cxn>
                    <a:cxn ang="0">
                      <a:pos x="56" y="8"/>
                    </a:cxn>
                    <a:cxn ang="0">
                      <a:pos x="88" y="0"/>
                    </a:cxn>
                    <a:cxn ang="0">
                      <a:pos x="112" y="0"/>
                    </a:cxn>
                    <a:cxn ang="0">
                      <a:pos x="128" y="0"/>
                    </a:cxn>
                    <a:cxn ang="0">
                      <a:pos x="136" y="8"/>
                    </a:cxn>
                    <a:cxn ang="0">
                      <a:pos x="136" y="8"/>
                    </a:cxn>
                    <a:cxn ang="0">
                      <a:pos x="136" y="16"/>
                    </a:cxn>
                    <a:cxn ang="0">
                      <a:pos x="128" y="24"/>
                    </a:cxn>
                    <a:cxn ang="0">
                      <a:pos x="104" y="32"/>
                    </a:cxn>
                    <a:cxn ang="0">
                      <a:pos x="80" y="48"/>
                    </a:cxn>
                    <a:cxn ang="0">
                      <a:pos x="80" y="48"/>
                    </a:cxn>
                    <a:cxn ang="0">
                      <a:pos x="48" y="48"/>
                    </a:cxn>
                    <a:cxn ang="0">
                      <a:pos x="24" y="56"/>
                    </a:cxn>
                    <a:cxn ang="0">
                      <a:pos x="8" y="56"/>
                    </a:cxn>
                    <a:cxn ang="0">
                      <a:pos x="0" y="48"/>
                    </a:cxn>
                  </a:cxnLst>
                  <a:rect l="0" t="0" r="r" b="b"/>
                  <a:pathLst>
                    <a:path w="136" h="56">
                      <a:moveTo>
                        <a:pt x="0" y="48"/>
                      </a:moveTo>
                      <a:lnTo>
                        <a:pt x="0" y="40"/>
                      </a:lnTo>
                      <a:lnTo>
                        <a:pt x="16" y="32"/>
                      </a:lnTo>
                      <a:lnTo>
                        <a:pt x="32" y="16"/>
                      </a:lnTo>
                      <a:lnTo>
                        <a:pt x="56" y="8"/>
                      </a:lnTo>
                      <a:lnTo>
                        <a:pt x="56" y="8"/>
                      </a:lnTo>
                      <a:lnTo>
                        <a:pt x="88" y="0"/>
                      </a:lnTo>
                      <a:lnTo>
                        <a:pt x="112" y="0"/>
                      </a:lnTo>
                      <a:lnTo>
                        <a:pt x="128" y="0"/>
                      </a:lnTo>
                      <a:lnTo>
                        <a:pt x="136" y="8"/>
                      </a:lnTo>
                      <a:lnTo>
                        <a:pt x="136" y="8"/>
                      </a:lnTo>
                      <a:lnTo>
                        <a:pt x="136" y="16"/>
                      </a:lnTo>
                      <a:lnTo>
                        <a:pt x="128" y="24"/>
                      </a:lnTo>
                      <a:lnTo>
                        <a:pt x="104" y="32"/>
                      </a:lnTo>
                      <a:lnTo>
                        <a:pt x="80" y="48"/>
                      </a:lnTo>
                      <a:lnTo>
                        <a:pt x="80" y="48"/>
                      </a:lnTo>
                      <a:lnTo>
                        <a:pt x="48" y="48"/>
                      </a:lnTo>
                      <a:lnTo>
                        <a:pt x="24" y="56"/>
                      </a:lnTo>
                      <a:lnTo>
                        <a:pt x="8" y="56"/>
                      </a:lnTo>
                      <a:lnTo>
                        <a:pt x="0"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02" name="Freeform 1198"/>
                <p:cNvSpPr>
                  <a:spLocks/>
                </p:cNvSpPr>
                <p:nvPr/>
              </p:nvSpPr>
              <p:spPr bwMode="auto">
                <a:xfrm>
                  <a:off x="564" y="2472"/>
                  <a:ext cx="136" cy="56"/>
                </a:xfrm>
                <a:custGeom>
                  <a:avLst/>
                  <a:gdLst/>
                  <a:ahLst/>
                  <a:cxnLst>
                    <a:cxn ang="0">
                      <a:pos x="0" y="48"/>
                    </a:cxn>
                    <a:cxn ang="0">
                      <a:pos x="0" y="40"/>
                    </a:cxn>
                    <a:cxn ang="0">
                      <a:pos x="8" y="32"/>
                    </a:cxn>
                    <a:cxn ang="0">
                      <a:pos x="32" y="16"/>
                    </a:cxn>
                    <a:cxn ang="0">
                      <a:pos x="56" y="8"/>
                    </a:cxn>
                    <a:cxn ang="0">
                      <a:pos x="56" y="8"/>
                    </a:cxn>
                    <a:cxn ang="0">
                      <a:pos x="88" y="0"/>
                    </a:cxn>
                    <a:cxn ang="0">
                      <a:pos x="112" y="0"/>
                    </a:cxn>
                    <a:cxn ang="0">
                      <a:pos x="128" y="0"/>
                    </a:cxn>
                    <a:cxn ang="0">
                      <a:pos x="136" y="8"/>
                    </a:cxn>
                    <a:cxn ang="0">
                      <a:pos x="136" y="8"/>
                    </a:cxn>
                    <a:cxn ang="0">
                      <a:pos x="136" y="16"/>
                    </a:cxn>
                    <a:cxn ang="0">
                      <a:pos x="120" y="24"/>
                    </a:cxn>
                    <a:cxn ang="0">
                      <a:pos x="104" y="32"/>
                    </a:cxn>
                    <a:cxn ang="0">
                      <a:pos x="80" y="48"/>
                    </a:cxn>
                    <a:cxn ang="0">
                      <a:pos x="80" y="48"/>
                    </a:cxn>
                    <a:cxn ang="0">
                      <a:pos x="48" y="48"/>
                    </a:cxn>
                    <a:cxn ang="0">
                      <a:pos x="24" y="56"/>
                    </a:cxn>
                    <a:cxn ang="0">
                      <a:pos x="8" y="56"/>
                    </a:cxn>
                    <a:cxn ang="0">
                      <a:pos x="0" y="48"/>
                    </a:cxn>
                  </a:cxnLst>
                  <a:rect l="0" t="0" r="r" b="b"/>
                  <a:pathLst>
                    <a:path w="136" h="56">
                      <a:moveTo>
                        <a:pt x="0" y="48"/>
                      </a:moveTo>
                      <a:lnTo>
                        <a:pt x="0" y="40"/>
                      </a:lnTo>
                      <a:lnTo>
                        <a:pt x="8" y="32"/>
                      </a:lnTo>
                      <a:lnTo>
                        <a:pt x="32" y="16"/>
                      </a:lnTo>
                      <a:lnTo>
                        <a:pt x="56" y="8"/>
                      </a:lnTo>
                      <a:lnTo>
                        <a:pt x="56" y="8"/>
                      </a:lnTo>
                      <a:lnTo>
                        <a:pt x="88" y="0"/>
                      </a:lnTo>
                      <a:lnTo>
                        <a:pt x="112" y="0"/>
                      </a:lnTo>
                      <a:lnTo>
                        <a:pt x="128" y="0"/>
                      </a:lnTo>
                      <a:lnTo>
                        <a:pt x="136" y="8"/>
                      </a:lnTo>
                      <a:lnTo>
                        <a:pt x="136" y="8"/>
                      </a:lnTo>
                      <a:lnTo>
                        <a:pt x="136" y="16"/>
                      </a:lnTo>
                      <a:lnTo>
                        <a:pt x="120" y="24"/>
                      </a:lnTo>
                      <a:lnTo>
                        <a:pt x="104" y="32"/>
                      </a:lnTo>
                      <a:lnTo>
                        <a:pt x="80" y="48"/>
                      </a:lnTo>
                      <a:lnTo>
                        <a:pt x="80" y="48"/>
                      </a:lnTo>
                      <a:lnTo>
                        <a:pt x="48" y="48"/>
                      </a:lnTo>
                      <a:lnTo>
                        <a:pt x="24" y="56"/>
                      </a:lnTo>
                      <a:lnTo>
                        <a:pt x="8" y="56"/>
                      </a:lnTo>
                      <a:lnTo>
                        <a:pt x="0"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03" name="Freeform 1199"/>
                <p:cNvSpPr>
                  <a:spLocks/>
                </p:cNvSpPr>
                <p:nvPr/>
              </p:nvSpPr>
              <p:spPr bwMode="auto">
                <a:xfrm>
                  <a:off x="628" y="2504"/>
                  <a:ext cx="112" cy="72"/>
                </a:xfrm>
                <a:custGeom>
                  <a:avLst/>
                  <a:gdLst/>
                  <a:ahLst/>
                  <a:cxnLst>
                    <a:cxn ang="0">
                      <a:pos x="8" y="72"/>
                    </a:cxn>
                    <a:cxn ang="0">
                      <a:pos x="0" y="64"/>
                    </a:cxn>
                    <a:cxn ang="0">
                      <a:pos x="8" y="56"/>
                    </a:cxn>
                    <a:cxn ang="0">
                      <a:pos x="16" y="40"/>
                    </a:cxn>
                    <a:cxn ang="0">
                      <a:pos x="40" y="24"/>
                    </a:cxn>
                    <a:cxn ang="0">
                      <a:pos x="40" y="24"/>
                    </a:cxn>
                    <a:cxn ang="0">
                      <a:pos x="80" y="0"/>
                    </a:cxn>
                    <a:cxn ang="0">
                      <a:pos x="112" y="0"/>
                    </a:cxn>
                    <a:cxn ang="0">
                      <a:pos x="112" y="0"/>
                    </a:cxn>
                    <a:cxn ang="0">
                      <a:pos x="112" y="8"/>
                    </a:cxn>
                    <a:cxn ang="0">
                      <a:pos x="112" y="16"/>
                    </a:cxn>
                    <a:cxn ang="0">
                      <a:pos x="96" y="32"/>
                    </a:cxn>
                    <a:cxn ang="0">
                      <a:pos x="80" y="48"/>
                    </a:cxn>
                    <a:cxn ang="0">
                      <a:pos x="80" y="48"/>
                    </a:cxn>
                    <a:cxn ang="0">
                      <a:pos x="32" y="72"/>
                    </a:cxn>
                    <a:cxn ang="0">
                      <a:pos x="8" y="72"/>
                    </a:cxn>
                  </a:cxnLst>
                  <a:rect l="0" t="0" r="r" b="b"/>
                  <a:pathLst>
                    <a:path w="112" h="72">
                      <a:moveTo>
                        <a:pt x="8" y="72"/>
                      </a:moveTo>
                      <a:lnTo>
                        <a:pt x="0" y="64"/>
                      </a:lnTo>
                      <a:lnTo>
                        <a:pt x="8" y="56"/>
                      </a:lnTo>
                      <a:lnTo>
                        <a:pt x="16" y="40"/>
                      </a:lnTo>
                      <a:lnTo>
                        <a:pt x="40" y="24"/>
                      </a:lnTo>
                      <a:lnTo>
                        <a:pt x="40" y="24"/>
                      </a:lnTo>
                      <a:lnTo>
                        <a:pt x="80" y="0"/>
                      </a:lnTo>
                      <a:lnTo>
                        <a:pt x="112" y="0"/>
                      </a:lnTo>
                      <a:lnTo>
                        <a:pt x="112" y="0"/>
                      </a:lnTo>
                      <a:lnTo>
                        <a:pt x="112" y="8"/>
                      </a:lnTo>
                      <a:lnTo>
                        <a:pt x="112" y="16"/>
                      </a:lnTo>
                      <a:lnTo>
                        <a:pt x="96" y="32"/>
                      </a:lnTo>
                      <a:lnTo>
                        <a:pt x="80" y="48"/>
                      </a:lnTo>
                      <a:lnTo>
                        <a:pt x="80" y="48"/>
                      </a:lnTo>
                      <a:lnTo>
                        <a:pt x="32" y="72"/>
                      </a:lnTo>
                      <a:lnTo>
                        <a:pt x="8" y="7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04" name="Freeform 1200"/>
                <p:cNvSpPr>
                  <a:spLocks/>
                </p:cNvSpPr>
                <p:nvPr/>
              </p:nvSpPr>
              <p:spPr bwMode="auto">
                <a:xfrm>
                  <a:off x="932" y="2464"/>
                  <a:ext cx="136" cy="56"/>
                </a:xfrm>
                <a:custGeom>
                  <a:avLst/>
                  <a:gdLst/>
                  <a:ahLst/>
                  <a:cxnLst>
                    <a:cxn ang="0">
                      <a:pos x="0" y="8"/>
                    </a:cxn>
                    <a:cxn ang="0">
                      <a:pos x="8" y="0"/>
                    </a:cxn>
                    <a:cxn ang="0">
                      <a:pos x="32" y="0"/>
                    </a:cxn>
                    <a:cxn ang="0">
                      <a:pos x="56" y="0"/>
                    </a:cxn>
                    <a:cxn ang="0">
                      <a:pos x="80" y="8"/>
                    </a:cxn>
                    <a:cxn ang="0">
                      <a:pos x="80" y="8"/>
                    </a:cxn>
                    <a:cxn ang="0">
                      <a:pos x="104" y="16"/>
                    </a:cxn>
                    <a:cxn ang="0">
                      <a:pos x="128" y="32"/>
                    </a:cxn>
                    <a:cxn ang="0">
                      <a:pos x="136" y="40"/>
                    </a:cxn>
                    <a:cxn ang="0">
                      <a:pos x="136" y="48"/>
                    </a:cxn>
                    <a:cxn ang="0">
                      <a:pos x="136" y="48"/>
                    </a:cxn>
                    <a:cxn ang="0">
                      <a:pos x="128" y="56"/>
                    </a:cxn>
                    <a:cxn ang="0">
                      <a:pos x="112" y="56"/>
                    </a:cxn>
                    <a:cxn ang="0">
                      <a:pos x="88" y="56"/>
                    </a:cxn>
                    <a:cxn ang="0">
                      <a:pos x="64" y="48"/>
                    </a:cxn>
                    <a:cxn ang="0">
                      <a:pos x="64" y="48"/>
                    </a:cxn>
                    <a:cxn ang="0">
                      <a:pos x="32" y="40"/>
                    </a:cxn>
                    <a:cxn ang="0">
                      <a:pos x="16" y="24"/>
                    </a:cxn>
                    <a:cxn ang="0">
                      <a:pos x="0" y="16"/>
                    </a:cxn>
                    <a:cxn ang="0">
                      <a:pos x="0" y="8"/>
                    </a:cxn>
                  </a:cxnLst>
                  <a:rect l="0" t="0" r="r" b="b"/>
                  <a:pathLst>
                    <a:path w="136" h="56">
                      <a:moveTo>
                        <a:pt x="0" y="8"/>
                      </a:moveTo>
                      <a:lnTo>
                        <a:pt x="8" y="0"/>
                      </a:lnTo>
                      <a:lnTo>
                        <a:pt x="32" y="0"/>
                      </a:lnTo>
                      <a:lnTo>
                        <a:pt x="56" y="0"/>
                      </a:lnTo>
                      <a:lnTo>
                        <a:pt x="80" y="8"/>
                      </a:lnTo>
                      <a:lnTo>
                        <a:pt x="80" y="8"/>
                      </a:lnTo>
                      <a:lnTo>
                        <a:pt x="104" y="16"/>
                      </a:lnTo>
                      <a:lnTo>
                        <a:pt x="128" y="32"/>
                      </a:lnTo>
                      <a:lnTo>
                        <a:pt x="136" y="40"/>
                      </a:lnTo>
                      <a:lnTo>
                        <a:pt x="136" y="48"/>
                      </a:lnTo>
                      <a:lnTo>
                        <a:pt x="136" y="48"/>
                      </a:lnTo>
                      <a:lnTo>
                        <a:pt x="128" y="56"/>
                      </a:lnTo>
                      <a:lnTo>
                        <a:pt x="112" y="56"/>
                      </a:lnTo>
                      <a:lnTo>
                        <a:pt x="88" y="56"/>
                      </a:lnTo>
                      <a:lnTo>
                        <a:pt x="64" y="48"/>
                      </a:lnTo>
                      <a:lnTo>
                        <a:pt x="64" y="48"/>
                      </a:lnTo>
                      <a:lnTo>
                        <a:pt x="32" y="40"/>
                      </a:lnTo>
                      <a:lnTo>
                        <a:pt x="16"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05" name="Freeform 1201"/>
                <p:cNvSpPr>
                  <a:spLocks/>
                </p:cNvSpPr>
                <p:nvPr/>
              </p:nvSpPr>
              <p:spPr bwMode="auto">
                <a:xfrm>
                  <a:off x="564" y="2360"/>
                  <a:ext cx="136" cy="56"/>
                </a:xfrm>
                <a:custGeom>
                  <a:avLst/>
                  <a:gdLst/>
                  <a:ahLst/>
                  <a:cxnLst>
                    <a:cxn ang="0">
                      <a:pos x="0" y="8"/>
                    </a:cxn>
                    <a:cxn ang="0">
                      <a:pos x="8" y="0"/>
                    </a:cxn>
                    <a:cxn ang="0">
                      <a:pos x="24" y="0"/>
                    </a:cxn>
                    <a:cxn ang="0">
                      <a:pos x="48" y="0"/>
                    </a:cxn>
                    <a:cxn ang="0">
                      <a:pos x="80" y="8"/>
                    </a:cxn>
                    <a:cxn ang="0">
                      <a:pos x="80" y="8"/>
                    </a:cxn>
                    <a:cxn ang="0">
                      <a:pos x="104" y="16"/>
                    </a:cxn>
                    <a:cxn ang="0">
                      <a:pos x="120" y="24"/>
                    </a:cxn>
                    <a:cxn ang="0">
                      <a:pos x="136" y="40"/>
                    </a:cxn>
                    <a:cxn ang="0">
                      <a:pos x="136" y="48"/>
                    </a:cxn>
                    <a:cxn ang="0">
                      <a:pos x="136" y="48"/>
                    </a:cxn>
                    <a:cxn ang="0">
                      <a:pos x="128" y="48"/>
                    </a:cxn>
                    <a:cxn ang="0">
                      <a:pos x="112" y="56"/>
                    </a:cxn>
                    <a:cxn ang="0">
                      <a:pos x="88" y="48"/>
                    </a:cxn>
                    <a:cxn ang="0">
                      <a:pos x="56" y="40"/>
                    </a:cxn>
                    <a:cxn ang="0">
                      <a:pos x="56" y="40"/>
                    </a:cxn>
                    <a:cxn ang="0">
                      <a:pos x="32" y="32"/>
                    </a:cxn>
                    <a:cxn ang="0">
                      <a:pos x="8" y="24"/>
                    </a:cxn>
                    <a:cxn ang="0">
                      <a:pos x="0" y="16"/>
                    </a:cxn>
                    <a:cxn ang="0">
                      <a:pos x="0" y="8"/>
                    </a:cxn>
                  </a:cxnLst>
                  <a:rect l="0" t="0" r="r" b="b"/>
                  <a:pathLst>
                    <a:path w="136" h="56">
                      <a:moveTo>
                        <a:pt x="0" y="8"/>
                      </a:moveTo>
                      <a:lnTo>
                        <a:pt x="8" y="0"/>
                      </a:lnTo>
                      <a:lnTo>
                        <a:pt x="24" y="0"/>
                      </a:lnTo>
                      <a:lnTo>
                        <a:pt x="48" y="0"/>
                      </a:lnTo>
                      <a:lnTo>
                        <a:pt x="80" y="8"/>
                      </a:lnTo>
                      <a:lnTo>
                        <a:pt x="80" y="8"/>
                      </a:lnTo>
                      <a:lnTo>
                        <a:pt x="104" y="16"/>
                      </a:lnTo>
                      <a:lnTo>
                        <a:pt x="120" y="24"/>
                      </a:lnTo>
                      <a:lnTo>
                        <a:pt x="136" y="40"/>
                      </a:lnTo>
                      <a:lnTo>
                        <a:pt x="136" y="48"/>
                      </a:lnTo>
                      <a:lnTo>
                        <a:pt x="136" y="48"/>
                      </a:lnTo>
                      <a:lnTo>
                        <a:pt x="128" y="48"/>
                      </a:lnTo>
                      <a:lnTo>
                        <a:pt x="112" y="56"/>
                      </a:lnTo>
                      <a:lnTo>
                        <a:pt x="88" y="48"/>
                      </a:lnTo>
                      <a:lnTo>
                        <a:pt x="56" y="40"/>
                      </a:lnTo>
                      <a:lnTo>
                        <a:pt x="56" y="40"/>
                      </a:lnTo>
                      <a:lnTo>
                        <a:pt x="32" y="32"/>
                      </a:lnTo>
                      <a:lnTo>
                        <a:pt x="8"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06" name="Freeform 1202"/>
                <p:cNvSpPr>
                  <a:spLocks/>
                </p:cNvSpPr>
                <p:nvPr/>
              </p:nvSpPr>
              <p:spPr bwMode="auto">
                <a:xfrm>
                  <a:off x="692" y="2256"/>
                  <a:ext cx="72" cy="104"/>
                </a:xfrm>
                <a:custGeom>
                  <a:avLst/>
                  <a:gdLst/>
                  <a:ahLst/>
                  <a:cxnLst>
                    <a:cxn ang="0">
                      <a:pos x="8" y="0"/>
                    </a:cxn>
                    <a:cxn ang="0">
                      <a:pos x="32" y="8"/>
                    </a:cxn>
                    <a:cxn ang="0">
                      <a:pos x="64" y="48"/>
                    </a:cxn>
                    <a:cxn ang="0">
                      <a:pos x="64" y="48"/>
                    </a:cxn>
                    <a:cxn ang="0">
                      <a:pos x="72" y="80"/>
                    </a:cxn>
                    <a:cxn ang="0">
                      <a:pos x="64" y="104"/>
                    </a:cxn>
                    <a:cxn ang="0">
                      <a:pos x="64" y="104"/>
                    </a:cxn>
                    <a:cxn ang="0">
                      <a:pos x="40" y="96"/>
                    </a:cxn>
                    <a:cxn ang="0">
                      <a:pos x="16" y="56"/>
                    </a:cxn>
                    <a:cxn ang="0">
                      <a:pos x="16" y="56"/>
                    </a:cxn>
                    <a:cxn ang="0">
                      <a:pos x="0" y="24"/>
                    </a:cxn>
                    <a:cxn ang="0">
                      <a:pos x="8" y="0"/>
                    </a:cxn>
                  </a:cxnLst>
                  <a:rect l="0" t="0" r="r" b="b"/>
                  <a:pathLst>
                    <a:path w="72" h="104">
                      <a:moveTo>
                        <a:pt x="8" y="0"/>
                      </a:moveTo>
                      <a:lnTo>
                        <a:pt x="32" y="8"/>
                      </a:lnTo>
                      <a:lnTo>
                        <a:pt x="64" y="48"/>
                      </a:lnTo>
                      <a:lnTo>
                        <a:pt x="64" y="48"/>
                      </a:lnTo>
                      <a:lnTo>
                        <a:pt x="72" y="80"/>
                      </a:lnTo>
                      <a:lnTo>
                        <a:pt x="64" y="104"/>
                      </a:lnTo>
                      <a:lnTo>
                        <a:pt x="64" y="104"/>
                      </a:lnTo>
                      <a:lnTo>
                        <a:pt x="40" y="96"/>
                      </a:lnTo>
                      <a:lnTo>
                        <a:pt x="16" y="56"/>
                      </a:lnTo>
                      <a:lnTo>
                        <a:pt x="16" y="56"/>
                      </a:lnTo>
                      <a:lnTo>
                        <a:pt x="0" y="24"/>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07" name="Freeform 1203"/>
                <p:cNvSpPr>
                  <a:spLocks/>
                </p:cNvSpPr>
                <p:nvPr/>
              </p:nvSpPr>
              <p:spPr bwMode="auto">
                <a:xfrm>
                  <a:off x="852" y="2520"/>
                  <a:ext cx="72" cy="96"/>
                </a:xfrm>
                <a:custGeom>
                  <a:avLst/>
                  <a:gdLst/>
                  <a:ahLst/>
                  <a:cxnLst>
                    <a:cxn ang="0">
                      <a:pos x="8" y="0"/>
                    </a:cxn>
                    <a:cxn ang="0">
                      <a:pos x="32" y="8"/>
                    </a:cxn>
                    <a:cxn ang="0">
                      <a:pos x="56" y="40"/>
                    </a:cxn>
                    <a:cxn ang="0">
                      <a:pos x="56" y="40"/>
                    </a:cxn>
                    <a:cxn ang="0">
                      <a:pos x="72" y="80"/>
                    </a:cxn>
                    <a:cxn ang="0">
                      <a:pos x="64" y="96"/>
                    </a:cxn>
                    <a:cxn ang="0">
                      <a:pos x="64" y="96"/>
                    </a:cxn>
                    <a:cxn ang="0">
                      <a:pos x="40" y="88"/>
                    </a:cxn>
                    <a:cxn ang="0">
                      <a:pos x="8" y="56"/>
                    </a:cxn>
                    <a:cxn ang="0">
                      <a:pos x="8" y="56"/>
                    </a:cxn>
                    <a:cxn ang="0">
                      <a:pos x="0" y="16"/>
                    </a:cxn>
                    <a:cxn ang="0">
                      <a:pos x="8" y="0"/>
                    </a:cxn>
                  </a:cxnLst>
                  <a:rect l="0" t="0" r="r" b="b"/>
                  <a:pathLst>
                    <a:path w="72" h="96">
                      <a:moveTo>
                        <a:pt x="8" y="0"/>
                      </a:moveTo>
                      <a:lnTo>
                        <a:pt x="32" y="8"/>
                      </a:lnTo>
                      <a:lnTo>
                        <a:pt x="56" y="40"/>
                      </a:lnTo>
                      <a:lnTo>
                        <a:pt x="56" y="40"/>
                      </a:lnTo>
                      <a:lnTo>
                        <a:pt x="72" y="80"/>
                      </a:lnTo>
                      <a:lnTo>
                        <a:pt x="64" y="96"/>
                      </a:lnTo>
                      <a:lnTo>
                        <a:pt x="64" y="96"/>
                      </a:lnTo>
                      <a:lnTo>
                        <a:pt x="40" y="88"/>
                      </a:lnTo>
                      <a:lnTo>
                        <a:pt x="8" y="56"/>
                      </a:lnTo>
                      <a:lnTo>
                        <a:pt x="8" y="56"/>
                      </a:lnTo>
                      <a:lnTo>
                        <a:pt x="0" y="16"/>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08" name="Freeform 1204"/>
                <p:cNvSpPr>
                  <a:spLocks/>
                </p:cNvSpPr>
                <p:nvPr/>
              </p:nvSpPr>
              <p:spPr bwMode="auto">
                <a:xfrm>
                  <a:off x="844" y="2256"/>
                  <a:ext cx="72" cy="104"/>
                </a:xfrm>
                <a:custGeom>
                  <a:avLst/>
                  <a:gdLst/>
                  <a:ahLst/>
                  <a:cxnLst>
                    <a:cxn ang="0">
                      <a:pos x="64" y="0"/>
                    </a:cxn>
                    <a:cxn ang="0">
                      <a:pos x="72" y="24"/>
                    </a:cxn>
                    <a:cxn ang="0">
                      <a:pos x="56" y="56"/>
                    </a:cxn>
                    <a:cxn ang="0">
                      <a:pos x="56" y="56"/>
                    </a:cxn>
                    <a:cxn ang="0">
                      <a:pos x="32" y="88"/>
                    </a:cxn>
                    <a:cxn ang="0">
                      <a:pos x="8" y="104"/>
                    </a:cxn>
                    <a:cxn ang="0">
                      <a:pos x="8" y="104"/>
                    </a:cxn>
                    <a:cxn ang="0">
                      <a:pos x="0" y="80"/>
                    </a:cxn>
                    <a:cxn ang="0">
                      <a:pos x="8" y="40"/>
                    </a:cxn>
                    <a:cxn ang="0">
                      <a:pos x="8" y="40"/>
                    </a:cxn>
                    <a:cxn ang="0">
                      <a:pos x="40" y="8"/>
                    </a:cxn>
                    <a:cxn ang="0">
                      <a:pos x="64" y="0"/>
                    </a:cxn>
                  </a:cxnLst>
                  <a:rect l="0" t="0" r="r" b="b"/>
                  <a:pathLst>
                    <a:path w="72" h="104">
                      <a:moveTo>
                        <a:pt x="64" y="0"/>
                      </a:moveTo>
                      <a:lnTo>
                        <a:pt x="72" y="24"/>
                      </a:lnTo>
                      <a:lnTo>
                        <a:pt x="56" y="56"/>
                      </a:lnTo>
                      <a:lnTo>
                        <a:pt x="56" y="56"/>
                      </a:lnTo>
                      <a:lnTo>
                        <a:pt x="32" y="88"/>
                      </a:lnTo>
                      <a:lnTo>
                        <a:pt x="8" y="104"/>
                      </a:lnTo>
                      <a:lnTo>
                        <a:pt x="8" y="104"/>
                      </a:lnTo>
                      <a:lnTo>
                        <a:pt x="0" y="80"/>
                      </a:lnTo>
                      <a:lnTo>
                        <a:pt x="8" y="40"/>
                      </a:lnTo>
                      <a:lnTo>
                        <a:pt x="8" y="40"/>
                      </a:lnTo>
                      <a:lnTo>
                        <a:pt x="40" y="8"/>
                      </a:lnTo>
                      <a:lnTo>
                        <a:pt x="64"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09" name="Freeform 1205"/>
                <p:cNvSpPr>
                  <a:spLocks/>
                </p:cNvSpPr>
                <p:nvPr/>
              </p:nvSpPr>
              <p:spPr bwMode="auto">
                <a:xfrm>
                  <a:off x="700" y="2520"/>
                  <a:ext cx="80" cy="96"/>
                </a:xfrm>
                <a:custGeom>
                  <a:avLst/>
                  <a:gdLst/>
                  <a:ahLst/>
                  <a:cxnLst>
                    <a:cxn ang="0">
                      <a:pos x="64" y="0"/>
                    </a:cxn>
                    <a:cxn ang="0">
                      <a:pos x="80" y="16"/>
                    </a:cxn>
                    <a:cxn ang="0">
                      <a:pos x="64" y="56"/>
                    </a:cxn>
                    <a:cxn ang="0">
                      <a:pos x="64" y="56"/>
                    </a:cxn>
                    <a:cxn ang="0">
                      <a:pos x="40" y="88"/>
                    </a:cxn>
                    <a:cxn ang="0">
                      <a:pos x="8" y="96"/>
                    </a:cxn>
                    <a:cxn ang="0">
                      <a:pos x="8" y="96"/>
                    </a:cxn>
                    <a:cxn ang="0">
                      <a:pos x="0" y="80"/>
                    </a:cxn>
                    <a:cxn ang="0">
                      <a:pos x="16" y="40"/>
                    </a:cxn>
                    <a:cxn ang="0">
                      <a:pos x="16" y="40"/>
                    </a:cxn>
                    <a:cxn ang="0">
                      <a:pos x="40" y="8"/>
                    </a:cxn>
                    <a:cxn ang="0">
                      <a:pos x="64" y="0"/>
                    </a:cxn>
                  </a:cxnLst>
                  <a:rect l="0" t="0" r="r" b="b"/>
                  <a:pathLst>
                    <a:path w="80" h="96">
                      <a:moveTo>
                        <a:pt x="64" y="0"/>
                      </a:moveTo>
                      <a:lnTo>
                        <a:pt x="80" y="16"/>
                      </a:lnTo>
                      <a:lnTo>
                        <a:pt x="64" y="56"/>
                      </a:lnTo>
                      <a:lnTo>
                        <a:pt x="64" y="56"/>
                      </a:lnTo>
                      <a:lnTo>
                        <a:pt x="40" y="88"/>
                      </a:lnTo>
                      <a:lnTo>
                        <a:pt x="8" y="96"/>
                      </a:lnTo>
                      <a:lnTo>
                        <a:pt x="8" y="96"/>
                      </a:lnTo>
                      <a:lnTo>
                        <a:pt x="0" y="80"/>
                      </a:lnTo>
                      <a:lnTo>
                        <a:pt x="16" y="40"/>
                      </a:lnTo>
                      <a:lnTo>
                        <a:pt x="16" y="40"/>
                      </a:lnTo>
                      <a:lnTo>
                        <a:pt x="40" y="8"/>
                      </a:lnTo>
                      <a:lnTo>
                        <a:pt x="64"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sp>
            <p:nvSpPr>
              <p:cNvPr id="1661110" name="Freeform 1206"/>
              <p:cNvSpPr>
                <a:spLocks/>
              </p:cNvSpPr>
              <p:nvPr/>
            </p:nvSpPr>
            <p:spPr bwMode="auto">
              <a:xfrm>
                <a:off x="572" y="1295"/>
                <a:ext cx="472" cy="334"/>
              </a:xfrm>
              <a:custGeom>
                <a:avLst/>
                <a:gdLst/>
                <a:ahLst/>
                <a:cxnLst>
                  <a:cxn ang="0">
                    <a:pos x="672" y="216"/>
                  </a:cxn>
                  <a:cxn ang="0">
                    <a:pos x="664" y="256"/>
                  </a:cxn>
                  <a:cxn ang="0">
                    <a:pos x="648" y="296"/>
                  </a:cxn>
                  <a:cxn ang="0">
                    <a:pos x="616" y="328"/>
                  </a:cxn>
                  <a:cxn ang="0">
                    <a:pos x="576" y="360"/>
                  </a:cxn>
                  <a:cxn ang="0">
                    <a:pos x="464" y="408"/>
                  </a:cxn>
                  <a:cxn ang="0">
                    <a:pos x="336" y="424"/>
                  </a:cxn>
                  <a:cxn ang="0">
                    <a:pos x="336" y="424"/>
                  </a:cxn>
                  <a:cxn ang="0">
                    <a:pos x="208" y="408"/>
                  </a:cxn>
                  <a:cxn ang="0">
                    <a:pos x="96" y="360"/>
                  </a:cxn>
                  <a:cxn ang="0">
                    <a:pos x="56" y="328"/>
                  </a:cxn>
                  <a:cxn ang="0">
                    <a:pos x="24" y="296"/>
                  </a:cxn>
                  <a:cxn ang="0">
                    <a:pos x="8" y="256"/>
                  </a:cxn>
                  <a:cxn ang="0">
                    <a:pos x="0" y="216"/>
                  </a:cxn>
                  <a:cxn ang="0">
                    <a:pos x="0" y="216"/>
                  </a:cxn>
                  <a:cxn ang="0">
                    <a:pos x="8" y="168"/>
                  </a:cxn>
                  <a:cxn ang="0">
                    <a:pos x="24" y="128"/>
                  </a:cxn>
                  <a:cxn ang="0">
                    <a:pos x="56" y="96"/>
                  </a:cxn>
                  <a:cxn ang="0">
                    <a:pos x="96" y="64"/>
                  </a:cxn>
                  <a:cxn ang="0">
                    <a:pos x="208" y="16"/>
                  </a:cxn>
                  <a:cxn ang="0">
                    <a:pos x="336" y="0"/>
                  </a:cxn>
                  <a:cxn ang="0">
                    <a:pos x="336" y="0"/>
                  </a:cxn>
                  <a:cxn ang="0">
                    <a:pos x="464" y="16"/>
                  </a:cxn>
                  <a:cxn ang="0">
                    <a:pos x="576" y="64"/>
                  </a:cxn>
                  <a:cxn ang="0">
                    <a:pos x="616" y="96"/>
                  </a:cxn>
                  <a:cxn ang="0">
                    <a:pos x="648" y="128"/>
                  </a:cxn>
                  <a:cxn ang="0">
                    <a:pos x="664" y="168"/>
                  </a:cxn>
                  <a:cxn ang="0">
                    <a:pos x="672" y="216"/>
                  </a:cxn>
                </a:cxnLst>
                <a:rect l="0" t="0" r="r" b="b"/>
                <a:pathLst>
                  <a:path w="672" h="424">
                    <a:moveTo>
                      <a:pt x="672" y="216"/>
                    </a:moveTo>
                    <a:lnTo>
                      <a:pt x="664" y="256"/>
                    </a:lnTo>
                    <a:lnTo>
                      <a:pt x="648" y="296"/>
                    </a:lnTo>
                    <a:lnTo>
                      <a:pt x="616" y="328"/>
                    </a:lnTo>
                    <a:lnTo>
                      <a:pt x="576" y="360"/>
                    </a:lnTo>
                    <a:lnTo>
                      <a:pt x="464" y="408"/>
                    </a:lnTo>
                    <a:lnTo>
                      <a:pt x="336" y="424"/>
                    </a:lnTo>
                    <a:lnTo>
                      <a:pt x="336" y="424"/>
                    </a:lnTo>
                    <a:lnTo>
                      <a:pt x="208" y="408"/>
                    </a:lnTo>
                    <a:lnTo>
                      <a:pt x="96" y="360"/>
                    </a:lnTo>
                    <a:lnTo>
                      <a:pt x="56" y="328"/>
                    </a:lnTo>
                    <a:lnTo>
                      <a:pt x="24" y="296"/>
                    </a:lnTo>
                    <a:lnTo>
                      <a:pt x="8" y="256"/>
                    </a:lnTo>
                    <a:lnTo>
                      <a:pt x="0" y="216"/>
                    </a:lnTo>
                    <a:lnTo>
                      <a:pt x="0" y="216"/>
                    </a:lnTo>
                    <a:lnTo>
                      <a:pt x="8" y="168"/>
                    </a:lnTo>
                    <a:lnTo>
                      <a:pt x="24" y="128"/>
                    </a:lnTo>
                    <a:lnTo>
                      <a:pt x="56" y="96"/>
                    </a:lnTo>
                    <a:lnTo>
                      <a:pt x="96" y="64"/>
                    </a:lnTo>
                    <a:lnTo>
                      <a:pt x="208" y="16"/>
                    </a:lnTo>
                    <a:lnTo>
                      <a:pt x="336" y="0"/>
                    </a:lnTo>
                    <a:lnTo>
                      <a:pt x="336" y="0"/>
                    </a:lnTo>
                    <a:lnTo>
                      <a:pt x="464" y="16"/>
                    </a:lnTo>
                    <a:lnTo>
                      <a:pt x="576" y="64"/>
                    </a:lnTo>
                    <a:lnTo>
                      <a:pt x="616" y="96"/>
                    </a:lnTo>
                    <a:lnTo>
                      <a:pt x="648" y="128"/>
                    </a:lnTo>
                    <a:lnTo>
                      <a:pt x="664" y="168"/>
                    </a:lnTo>
                    <a:lnTo>
                      <a:pt x="672" y="216"/>
                    </a:lnTo>
                    <a:close/>
                  </a:path>
                </a:pathLst>
              </a:custGeom>
              <a:gradFill rotWithShape="0">
                <a:gsLst>
                  <a:gs pos="0">
                    <a:srgbClr val="808080">
                      <a:gamma/>
                      <a:tint val="59608"/>
                      <a:invGamma/>
                    </a:srgbClr>
                  </a:gs>
                  <a:gs pos="100000">
                    <a:srgbClr val="808080"/>
                  </a:gs>
                </a:gsLst>
                <a:path path="rect">
                  <a:fillToRect l="50000" t="50000" r="50000" b="50000"/>
                </a:path>
              </a:gradFill>
              <a:ln w="3175" cmpd="sng">
                <a:solidFill>
                  <a:srgbClr val="808080"/>
                </a:solidFill>
                <a:round/>
                <a:headEnd/>
                <a:tailEnd/>
              </a:ln>
            </p:spPr>
            <p:txBody>
              <a:bodyPr>
                <a:prstTxWarp prst="textNoShape">
                  <a:avLst/>
                </a:prstTxWarp>
              </a:bodyPr>
              <a:lstStyle/>
              <a:p>
                <a:endParaRPr lang="en-US">
                  <a:latin typeface="Arial"/>
                  <a:cs typeface="Arial"/>
                </a:endParaRPr>
              </a:p>
            </p:txBody>
          </p:sp>
          <p:grpSp>
            <p:nvGrpSpPr>
              <p:cNvPr id="31" name="Group 1207"/>
              <p:cNvGrpSpPr>
                <a:grpSpLocks/>
              </p:cNvGrpSpPr>
              <p:nvPr/>
            </p:nvGrpSpPr>
            <p:grpSpPr bwMode="auto">
              <a:xfrm>
                <a:off x="632" y="1338"/>
                <a:ext cx="352" cy="248"/>
                <a:chOff x="636" y="2320"/>
                <a:chExt cx="352" cy="248"/>
              </a:xfrm>
            </p:grpSpPr>
            <p:sp>
              <p:nvSpPr>
                <p:cNvPr id="1661112" name="Freeform 1208"/>
                <p:cNvSpPr>
                  <a:spLocks/>
                </p:cNvSpPr>
                <p:nvPr/>
              </p:nvSpPr>
              <p:spPr bwMode="auto">
                <a:xfrm>
                  <a:off x="788" y="2424"/>
                  <a:ext cx="32" cy="16"/>
                </a:xfrm>
                <a:custGeom>
                  <a:avLst/>
                  <a:gdLst/>
                  <a:ahLst/>
                  <a:cxnLst>
                    <a:cxn ang="0">
                      <a:pos x="32" y="8"/>
                    </a:cxn>
                    <a:cxn ang="0">
                      <a:pos x="32" y="16"/>
                    </a:cxn>
                    <a:cxn ang="0">
                      <a:pos x="16" y="16"/>
                    </a:cxn>
                    <a:cxn ang="0">
                      <a:pos x="16" y="16"/>
                    </a:cxn>
                    <a:cxn ang="0">
                      <a:pos x="8" y="16"/>
                    </a:cxn>
                    <a:cxn ang="0">
                      <a:pos x="0" y="8"/>
                    </a:cxn>
                    <a:cxn ang="0">
                      <a:pos x="0" y="8"/>
                    </a:cxn>
                    <a:cxn ang="0">
                      <a:pos x="8" y="0"/>
                    </a:cxn>
                    <a:cxn ang="0">
                      <a:pos x="16" y="0"/>
                    </a:cxn>
                    <a:cxn ang="0">
                      <a:pos x="16" y="0"/>
                    </a:cxn>
                    <a:cxn ang="0">
                      <a:pos x="32" y="0"/>
                    </a:cxn>
                    <a:cxn ang="0">
                      <a:pos x="32" y="8"/>
                    </a:cxn>
                  </a:cxnLst>
                  <a:rect l="0" t="0" r="r" b="b"/>
                  <a:pathLst>
                    <a:path w="32" h="16">
                      <a:moveTo>
                        <a:pt x="32" y="8"/>
                      </a:moveTo>
                      <a:lnTo>
                        <a:pt x="32" y="16"/>
                      </a:lnTo>
                      <a:lnTo>
                        <a:pt x="16" y="16"/>
                      </a:lnTo>
                      <a:lnTo>
                        <a:pt x="16" y="16"/>
                      </a:lnTo>
                      <a:lnTo>
                        <a:pt x="8" y="16"/>
                      </a:lnTo>
                      <a:lnTo>
                        <a:pt x="0" y="8"/>
                      </a:lnTo>
                      <a:lnTo>
                        <a:pt x="0" y="8"/>
                      </a:lnTo>
                      <a:lnTo>
                        <a:pt x="8" y="0"/>
                      </a:lnTo>
                      <a:lnTo>
                        <a:pt x="16" y="0"/>
                      </a:lnTo>
                      <a:lnTo>
                        <a:pt x="16" y="0"/>
                      </a:lnTo>
                      <a:lnTo>
                        <a:pt x="32" y="0"/>
                      </a:lnTo>
                      <a:lnTo>
                        <a:pt x="32"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13" name="Freeform 1209"/>
                <p:cNvSpPr>
                  <a:spLocks/>
                </p:cNvSpPr>
                <p:nvPr/>
              </p:nvSpPr>
              <p:spPr bwMode="auto">
                <a:xfrm>
                  <a:off x="924" y="2416"/>
                  <a:ext cx="64" cy="24"/>
                </a:xfrm>
                <a:custGeom>
                  <a:avLst/>
                  <a:gdLst/>
                  <a:ahLst/>
                  <a:cxnLst>
                    <a:cxn ang="0">
                      <a:pos x="64" y="16"/>
                    </a:cxn>
                    <a:cxn ang="0">
                      <a:pos x="56" y="24"/>
                    </a:cxn>
                    <a:cxn ang="0">
                      <a:pos x="32" y="24"/>
                    </a:cxn>
                    <a:cxn ang="0">
                      <a:pos x="32" y="24"/>
                    </a:cxn>
                    <a:cxn ang="0">
                      <a:pos x="16" y="24"/>
                    </a:cxn>
                    <a:cxn ang="0">
                      <a:pos x="0" y="16"/>
                    </a:cxn>
                    <a:cxn ang="0">
                      <a:pos x="0" y="16"/>
                    </a:cxn>
                    <a:cxn ang="0">
                      <a:pos x="16" y="8"/>
                    </a:cxn>
                    <a:cxn ang="0">
                      <a:pos x="32" y="0"/>
                    </a:cxn>
                    <a:cxn ang="0">
                      <a:pos x="32" y="0"/>
                    </a:cxn>
                    <a:cxn ang="0">
                      <a:pos x="56" y="8"/>
                    </a:cxn>
                    <a:cxn ang="0">
                      <a:pos x="64" y="16"/>
                    </a:cxn>
                  </a:cxnLst>
                  <a:rect l="0" t="0" r="r" b="b"/>
                  <a:pathLst>
                    <a:path w="64" h="24">
                      <a:moveTo>
                        <a:pt x="64" y="16"/>
                      </a:moveTo>
                      <a:lnTo>
                        <a:pt x="56" y="24"/>
                      </a:lnTo>
                      <a:lnTo>
                        <a:pt x="32" y="24"/>
                      </a:lnTo>
                      <a:lnTo>
                        <a:pt x="32" y="24"/>
                      </a:lnTo>
                      <a:lnTo>
                        <a:pt x="16" y="24"/>
                      </a:lnTo>
                      <a:lnTo>
                        <a:pt x="0" y="16"/>
                      </a:lnTo>
                      <a:lnTo>
                        <a:pt x="0" y="16"/>
                      </a:lnTo>
                      <a:lnTo>
                        <a:pt x="16" y="8"/>
                      </a:lnTo>
                      <a:lnTo>
                        <a:pt x="32" y="0"/>
                      </a:lnTo>
                      <a:lnTo>
                        <a:pt x="32" y="0"/>
                      </a:lnTo>
                      <a:lnTo>
                        <a:pt x="56" y="8"/>
                      </a:lnTo>
                      <a:lnTo>
                        <a:pt x="6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14" name="Freeform 1210"/>
                <p:cNvSpPr>
                  <a:spLocks/>
                </p:cNvSpPr>
                <p:nvPr/>
              </p:nvSpPr>
              <p:spPr bwMode="auto">
                <a:xfrm>
                  <a:off x="908" y="2512"/>
                  <a:ext cx="40" cy="32"/>
                </a:xfrm>
                <a:custGeom>
                  <a:avLst/>
                  <a:gdLst/>
                  <a:ahLst/>
                  <a:cxnLst>
                    <a:cxn ang="0">
                      <a:pos x="40" y="32"/>
                    </a:cxn>
                    <a:cxn ang="0">
                      <a:pos x="24" y="32"/>
                    </a:cxn>
                    <a:cxn ang="0">
                      <a:pos x="8" y="24"/>
                    </a:cxn>
                    <a:cxn ang="0">
                      <a:pos x="8" y="24"/>
                    </a:cxn>
                    <a:cxn ang="0">
                      <a:pos x="0" y="8"/>
                    </a:cxn>
                    <a:cxn ang="0">
                      <a:pos x="0" y="0"/>
                    </a:cxn>
                    <a:cxn ang="0">
                      <a:pos x="0" y="0"/>
                    </a:cxn>
                    <a:cxn ang="0">
                      <a:pos x="16" y="0"/>
                    </a:cxn>
                    <a:cxn ang="0">
                      <a:pos x="32" y="8"/>
                    </a:cxn>
                    <a:cxn ang="0">
                      <a:pos x="32" y="8"/>
                    </a:cxn>
                    <a:cxn ang="0">
                      <a:pos x="40" y="24"/>
                    </a:cxn>
                    <a:cxn ang="0">
                      <a:pos x="40" y="32"/>
                    </a:cxn>
                  </a:cxnLst>
                  <a:rect l="0" t="0" r="r" b="b"/>
                  <a:pathLst>
                    <a:path w="40" h="32">
                      <a:moveTo>
                        <a:pt x="40" y="32"/>
                      </a:moveTo>
                      <a:lnTo>
                        <a:pt x="24" y="32"/>
                      </a:lnTo>
                      <a:lnTo>
                        <a:pt x="8" y="24"/>
                      </a:lnTo>
                      <a:lnTo>
                        <a:pt x="8" y="24"/>
                      </a:lnTo>
                      <a:lnTo>
                        <a:pt x="0" y="8"/>
                      </a:lnTo>
                      <a:lnTo>
                        <a:pt x="0" y="0"/>
                      </a:lnTo>
                      <a:lnTo>
                        <a:pt x="0" y="0"/>
                      </a:lnTo>
                      <a:lnTo>
                        <a:pt x="16" y="0"/>
                      </a:lnTo>
                      <a:lnTo>
                        <a:pt x="32" y="8"/>
                      </a:lnTo>
                      <a:lnTo>
                        <a:pt x="32" y="8"/>
                      </a:lnTo>
                      <a:lnTo>
                        <a:pt x="40" y="24"/>
                      </a:lnTo>
                      <a:lnTo>
                        <a:pt x="40"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15" name="Freeform 1211"/>
                <p:cNvSpPr>
                  <a:spLocks/>
                </p:cNvSpPr>
                <p:nvPr/>
              </p:nvSpPr>
              <p:spPr bwMode="auto">
                <a:xfrm>
                  <a:off x="780" y="2328"/>
                  <a:ext cx="32" cy="48"/>
                </a:xfrm>
                <a:custGeom>
                  <a:avLst/>
                  <a:gdLst/>
                  <a:ahLst/>
                  <a:cxnLst>
                    <a:cxn ang="0">
                      <a:pos x="16" y="48"/>
                    </a:cxn>
                    <a:cxn ang="0">
                      <a:pos x="8" y="48"/>
                    </a:cxn>
                    <a:cxn ang="0">
                      <a:pos x="0" y="24"/>
                    </a:cxn>
                    <a:cxn ang="0">
                      <a:pos x="0" y="24"/>
                    </a:cxn>
                    <a:cxn ang="0">
                      <a:pos x="8" y="8"/>
                    </a:cxn>
                    <a:cxn ang="0">
                      <a:pos x="16" y="0"/>
                    </a:cxn>
                    <a:cxn ang="0">
                      <a:pos x="16" y="0"/>
                    </a:cxn>
                    <a:cxn ang="0">
                      <a:pos x="24" y="8"/>
                    </a:cxn>
                    <a:cxn ang="0">
                      <a:pos x="32" y="24"/>
                    </a:cxn>
                    <a:cxn ang="0">
                      <a:pos x="32" y="24"/>
                    </a:cxn>
                    <a:cxn ang="0">
                      <a:pos x="24" y="48"/>
                    </a:cxn>
                    <a:cxn ang="0">
                      <a:pos x="16" y="48"/>
                    </a:cxn>
                  </a:cxnLst>
                  <a:rect l="0" t="0" r="r" b="b"/>
                  <a:pathLst>
                    <a:path w="32" h="48">
                      <a:moveTo>
                        <a:pt x="16" y="48"/>
                      </a:moveTo>
                      <a:lnTo>
                        <a:pt x="8" y="48"/>
                      </a:lnTo>
                      <a:lnTo>
                        <a:pt x="0" y="24"/>
                      </a:lnTo>
                      <a:lnTo>
                        <a:pt x="0" y="24"/>
                      </a:lnTo>
                      <a:lnTo>
                        <a:pt x="8" y="8"/>
                      </a:lnTo>
                      <a:lnTo>
                        <a:pt x="16" y="0"/>
                      </a:lnTo>
                      <a:lnTo>
                        <a:pt x="16" y="0"/>
                      </a:lnTo>
                      <a:lnTo>
                        <a:pt x="24" y="8"/>
                      </a:lnTo>
                      <a:lnTo>
                        <a:pt x="32" y="24"/>
                      </a:lnTo>
                      <a:lnTo>
                        <a:pt x="32" y="24"/>
                      </a:lnTo>
                      <a:lnTo>
                        <a:pt x="24" y="48"/>
                      </a:lnTo>
                      <a:lnTo>
                        <a:pt x="16"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16" name="Freeform 1212"/>
                <p:cNvSpPr>
                  <a:spLocks/>
                </p:cNvSpPr>
                <p:nvPr/>
              </p:nvSpPr>
              <p:spPr bwMode="auto">
                <a:xfrm>
                  <a:off x="676" y="2432"/>
                  <a:ext cx="64" cy="24"/>
                </a:xfrm>
                <a:custGeom>
                  <a:avLst/>
                  <a:gdLst/>
                  <a:ahLst/>
                  <a:cxnLst>
                    <a:cxn ang="0">
                      <a:pos x="64" y="16"/>
                    </a:cxn>
                    <a:cxn ang="0">
                      <a:pos x="56" y="24"/>
                    </a:cxn>
                    <a:cxn ang="0">
                      <a:pos x="32" y="24"/>
                    </a:cxn>
                    <a:cxn ang="0">
                      <a:pos x="32" y="24"/>
                    </a:cxn>
                    <a:cxn ang="0">
                      <a:pos x="8" y="24"/>
                    </a:cxn>
                    <a:cxn ang="0">
                      <a:pos x="0" y="16"/>
                    </a:cxn>
                    <a:cxn ang="0">
                      <a:pos x="0" y="16"/>
                    </a:cxn>
                    <a:cxn ang="0">
                      <a:pos x="8" y="8"/>
                    </a:cxn>
                    <a:cxn ang="0">
                      <a:pos x="32" y="0"/>
                    </a:cxn>
                    <a:cxn ang="0">
                      <a:pos x="32" y="0"/>
                    </a:cxn>
                    <a:cxn ang="0">
                      <a:pos x="56" y="8"/>
                    </a:cxn>
                    <a:cxn ang="0">
                      <a:pos x="64" y="16"/>
                    </a:cxn>
                  </a:cxnLst>
                  <a:rect l="0" t="0" r="r" b="b"/>
                  <a:pathLst>
                    <a:path w="64" h="24">
                      <a:moveTo>
                        <a:pt x="64" y="16"/>
                      </a:moveTo>
                      <a:lnTo>
                        <a:pt x="56" y="24"/>
                      </a:lnTo>
                      <a:lnTo>
                        <a:pt x="32" y="24"/>
                      </a:lnTo>
                      <a:lnTo>
                        <a:pt x="32" y="24"/>
                      </a:lnTo>
                      <a:lnTo>
                        <a:pt x="8" y="24"/>
                      </a:lnTo>
                      <a:lnTo>
                        <a:pt x="0" y="16"/>
                      </a:lnTo>
                      <a:lnTo>
                        <a:pt x="0" y="16"/>
                      </a:lnTo>
                      <a:lnTo>
                        <a:pt x="8" y="8"/>
                      </a:lnTo>
                      <a:lnTo>
                        <a:pt x="32" y="0"/>
                      </a:lnTo>
                      <a:lnTo>
                        <a:pt x="32" y="0"/>
                      </a:lnTo>
                      <a:lnTo>
                        <a:pt x="56" y="8"/>
                      </a:lnTo>
                      <a:lnTo>
                        <a:pt x="6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17" name="Freeform 1213"/>
                <p:cNvSpPr>
                  <a:spLocks/>
                </p:cNvSpPr>
                <p:nvPr/>
              </p:nvSpPr>
              <p:spPr bwMode="auto">
                <a:xfrm>
                  <a:off x="788" y="2520"/>
                  <a:ext cx="32" cy="48"/>
                </a:xfrm>
                <a:custGeom>
                  <a:avLst/>
                  <a:gdLst/>
                  <a:ahLst/>
                  <a:cxnLst>
                    <a:cxn ang="0">
                      <a:pos x="16" y="48"/>
                    </a:cxn>
                    <a:cxn ang="0">
                      <a:pos x="8" y="40"/>
                    </a:cxn>
                    <a:cxn ang="0">
                      <a:pos x="0" y="24"/>
                    </a:cxn>
                    <a:cxn ang="0">
                      <a:pos x="0" y="24"/>
                    </a:cxn>
                    <a:cxn ang="0">
                      <a:pos x="8" y="8"/>
                    </a:cxn>
                    <a:cxn ang="0">
                      <a:pos x="16" y="0"/>
                    </a:cxn>
                    <a:cxn ang="0">
                      <a:pos x="16" y="0"/>
                    </a:cxn>
                    <a:cxn ang="0">
                      <a:pos x="32" y="8"/>
                    </a:cxn>
                    <a:cxn ang="0">
                      <a:pos x="32" y="24"/>
                    </a:cxn>
                    <a:cxn ang="0">
                      <a:pos x="32" y="24"/>
                    </a:cxn>
                    <a:cxn ang="0">
                      <a:pos x="32" y="40"/>
                    </a:cxn>
                    <a:cxn ang="0">
                      <a:pos x="16" y="48"/>
                    </a:cxn>
                  </a:cxnLst>
                  <a:rect l="0" t="0" r="r" b="b"/>
                  <a:pathLst>
                    <a:path w="32" h="48">
                      <a:moveTo>
                        <a:pt x="16" y="48"/>
                      </a:moveTo>
                      <a:lnTo>
                        <a:pt x="8" y="40"/>
                      </a:lnTo>
                      <a:lnTo>
                        <a:pt x="0" y="24"/>
                      </a:lnTo>
                      <a:lnTo>
                        <a:pt x="0" y="24"/>
                      </a:lnTo>
                      <a:lnTo>
                        <a:pt x="8" y="8"/>
                      </a:lnTo>
                      <a:lnTo>
                        <a:pt x="16" y="0"/>
                      </a:lnTo>
                      <a:lnTo>
                        <a:pt x="16" y="0"/>
                      </a:lnTo>
                      <a:lnTo>
                        <a:pt x="32" y="8"/>
                      </a:lnTo>
                      <a:lnTo>
                        <a:pt x="32" y="24"/>
                      </a:lnTo>
                      <a:lnTo>
                        <a:pt x="32" y="24"/>
                      </a:lnTo>
                      <a:lnTo>
                        <a:pt x="32" y="40"/>
                      </a:lnTo>
                      <a:lnTo>
                        <a:pt x="16"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18" name="Freeform 1214"/>
                <p:cNvSpPr>
                  <a:spLocks/>
                </p:cNvSpPr>
                <p:nvPr/>
              </p:nvSpPr>
              <p:spPr bwMode="auto">
                <a:xfrm>
                  <a:off x="660" y="2352"/>
                  <a:ext cx="48" cy="40"/>
                </a:xfrm>
                <a:custGeom>
                  <a:avLst/>
                  <a:gdLst/>
                  <a:ahLst/>
                  <a:cxnLst>
                    <a:cxn ang="0">
                      <a:pos x="48" y="32"/>
                    </a:cxn>
                    <a:cxn ang="0">
                      <a:pos x="32" y="40"/>
                    </a:cxn>
                    <a:cxn ang="0">
                      <a:pos x="16" y="24"/>
                    </a:cxn>
                    <a:cxn ang="0">
                      <a:pos x="16" y="24"/>
                    </a:cxn>
                    <a:cxn ang="0">
                      <a:pos x="0" y="16"/>
                    </a:cxn>
                    <a:cxn ang="0">
                      <a:pos x="0" y="0"/>
                    </a:cxn>
                    <a:cxn ang="0">
                      <a:pos x="0" y="0"/>
                    </a:cxn>
                    <a:cxn ang="0">
                      <a:pos x="16" y="0"/>
                    </a:cxn>
                    <a:cxn ang="0">
                      <a:pos x="32" y="8"/>
                    </a:cxn>
                    <a:cxn ang="0">
                      <a:pos x="32" y="8"/>
                    </a:cxn>
                    <a:cxn ang="0">
                      <a:pos x="48" y="24"/>
                    </a:cxn>
                    <a:cxn ang="0">
                      <a:pos x="48" y="32"/>
                    </a:cxn>
                  </a:cxnLst>
                  <a:rect l="0" t="0" r="r" b="b"/>
                  <a:pathLst>
                    <a:path w="48" h="40">
                      <a:moveTo>
                        <a:pt x="48" y="32"/>
                      </a:moveTo>
                      <a:lnTo>
                        <a:pt x="32" y="40"/>
                      </a:lnTo>
                      <a:lnTo>
                        <a:pt x="16" y="24"/>
                      </a:lnTo>
                      <a:lnTo>
                        <a:pt x="16" y="24"/>
                      </a:lnTo>
                      <a:lnTo>
                        <a:pt x="0" y="16"/>
                      </a:lnTo>
                      <a:lnTo>
                        <a:pt x="0" y="0"/>
                      </a:lnTo>
                      <a:lnTo>
                        <a:pt x="0" y="0"/>
                      </a:lnTo>
                      <a:lnTo>
                        <a:pt x="16" y="0"/>
                      </a:lnTo>
                      <a:lnTo>
                        <a:pt x="32" y="8"/>
                      </a:lnTo>
                      <a:lnTo>
                        <a:pt x="32" y="8"/>
                      </a:lnTo>
                      <a:lnTo>
                        <a:pt x="48" y="24"/>
                      </a:lnTo>
                      <a:lnTo>
                        <a:pt x="48"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19" name="Freeform 1215"/>
                <p:cNvSpPr>
                  <a:spLocks/>
                </p:cNvSpPr>
                <p:nvPr/>
              </p:nvSpPr>
              <p:spPr bwMode="auto">
                <a:xfrm>
                  <a:off x="892" y="2344"/>
                  <a:ext cx="48" cy="32"/>
                </a:xfrm>
                <a:custGeom>
                  <a:avLst/>
                  <a:gdLst/>
                  <a:ahLst/>
                  <a:cxnLst>
                    <a:cxn ang="0">
                      <a:pos x="0" y="32"/>
                    </a:cxn>
                    <a:cxn ang="0">
                      <a:pos x="0" y="24"/>
                    </a:cxn>
                    <a:cxn ang="0">
                      <a:pos x="8" y="8"/>
                    </a:cxn>
                    <a:cxn ang="0">
                      <a:pos x="8" y="8"/>
                    </a:cxn>
                    <a:cxn ang="0">
                      <a:pos x="32" y="0"/>
                    </a:cxn>
                    <a:cxn ang="0">
                      <a:pos x="48" y="0"/>
                    </a:cxn>
                    <a:cxn ang="0">
                      <a:pos x="48" y="0"/>
                    </a:cxn>
                    <a:cxn ang="0">
                      <a:pos x="48" y="8"/>
                    </a:cxn>
                    <a:cxn ang="0">
                      <a:pos x="32" y="24"/>
                    </a:cxn>
                    <a:cxn ang="0">
                      <a:pos x="32" y="24"/>
                    </a:cxn>
                    <a:cxn ang="0">
                      <a:pos x="16" y="32"/>
                    </a:cxn>
                    <a:cxn ang="0">
                      <a:pos x="0" y="32"/>
                    </a:cxn>
                  </a:cxnLst>
                  <a:rect l="0" t="0" r="r" b="b"/>
                  <a:pathLst>
                    <a:path w="48" h="32">
                      <a:moveTo>
                        <a:pt x="0" y="32"/>
                      </a:moveTo>
                      <a:lnTo>
                        <a:pt x="0" y="24"/>
                      </a:lnTo>
                      <a:lnTo>
                        <a:pt x="8" y="8"/>
                      </a:lnTo>
                      <a:lnTo>
                        <a:pt x="8" y="8"/>
                      </a:lnTo>
                      <a:lnTo>
                        <a:pt x="32" y="0"/>
                      </a:lnTo>
                      <a:lnTo>
                        <a:pt x="48" y="0"/>
                      </a:lnTo>
                      <a:lnTo>
                        <a:pt x="48" y="0"/>
                      </a:lnTo>
                      <a:lnTo>
                        <a:pt x="48" y="8"/>
                      </a:lnTo>
                      <a:lnTo>
                        <a:pt x="32" y="24"/>
                      </a:lnTo>
                      <a:lnTo>
                        <a:pt x="32" y="24"/>
                      </a:lnTo>
                      <a:lnTo>
                        <a:pt x="16" y="32"/>
                      </a:lnTo>
                      <a:lnTo>
                        <a:pt x="0"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20" name="Freeform 1216"/>
                <p:cNvSpPr>
                  <a:spLocks/>
                </p:cNvSpPr>
                <p:nvPr/>
              </p:nvSpPr>
              <p:spPr bwMode="auto">
                <a:xfrm>
                  <a:off x="876" y="2400"/>
                  <a:ext cx="48" cy="24"/>
                </a:xfrm>
                <a:custGeom>
                  <a:avLst/>
                  <a:gdLst/>
                  <a:ahLst/>
                  <a:cxnLst>
                    <a:cxn ang="0">
                      <a:pos x="0" y="24"/>
                    </a:cxn>
                    <a:cxn ang="0">
                      <a:pos x="0" y="8"/>
                    </a:cxn>
                    <a:cxn ang="0">
                      <a:pos x="16" y="0"/>
                    </a:cxn>
                    <a:cxn ang="0">
                      <a:pos x="16" y="0"/>
                    </a:cxn>
                    <a:cxn ang="0">
                      <a:pos x="32" y="0"/>
                    </a:cxn>
                    <a:cxn ang="0">
                      <a:pos x="48" y="8"/>
                    </a:cxn>
                    <a:cxn ang="0">
                      <a:pos x="48" y="8"/>
                    </a:cxn>
                    <a:cxn ang="0">
                      <a:pos x="48" y="16"/>
                    </a:cxn>
                    <a:cxn ang="0">
                      <a:pos x="32" y="24"/>
                    </a:cxn>
                    <a:cxn ang="0">
                      <a:pos x="32" y="24"/>
                    </a:cxn>
                    <a:cxn ang="0">
                      <a:pos x="8" y="24"/>
                    </a:cxn>
                    <a:cxn ang="0">
                      <a:pos x="0" y="24"/>
                    </a:cxn>
                  </a:cxnLst>
                  <a:rect l="0" t="0" r="r" b="b"/>
                  <a:pathLst>
                    <a:path w="48" h="24">
                      <a:moveTo>
                        <a:pt x="0" y="24"/>
                      </a:moveTo>
                      <a:lnTo>
                        <a:pt x="0" y="8"/>
                      </a:lnTo>
                      <a:lnTo>
                        <a:pt x="16" y="0"/>
                      </a:lnTo>
                      <a:lnTo>
                        <a:pt x="16" y="0"/>
                      </a:lnTo>
                      <a:lnTo>
                        <a:pt x="32" y="0"/>
                      </a:lnTo>
                      <a:lnTo>
                        <a:pt x="48" y="8"/>
                      </a:lnTo>
                      <a:lnTo>
                        <a:pt x="48" y="8"/>
                      </a:lnTo>
                      <a:lnTo>
                        <a:pt x="48" y="16"/>
                      </a:lnTo>
                      <a:lnTo>
                        <a:pt x="32" y="24"/>
                      </a:lnTo>
                      <a:lnTo>
                        <a:pt x="32" y="24"/>
                      </a:lnTo>
                      <a:lnTo>
                        <a:pt x="8" y="24"/>
                      </a:lnTo>
                      <a:lnTo>
                        <a:pt x="0" y="2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21" name="Freeform 1217"/>
                <p:cNvSpPr>
                  <a:spLocks/>
                </p:cNvSpPr>
                <p:nvPr/>
              </p:nvSpPr>
              <p:spPr bwMode="auto">
                <a:xfrm>
                  <a:off x="660" y="2480"/>
                  <a:ext cx="48" cy="24"/>
                </a:xfrm>
                <a:custGeom>
                  <a:avLst/>
                  <a:gdLst/>
                  <a:ahLst/>
                  <a:cxnLst>
                    <a:cxn ang="0">
                      <a:pos x="0" y="16"/>
                    </a:cxn>
                    <a:cxn ang="0">
                      <a:pos x="0" y="8"/>
                    </a:cxn>
                    <a:cxn ang="0">
                      <a:pos x="16" y="0"/>
                    </a:cxn>
                    <a:cxn ang="0">
                      <a:pos x="16" y="0"/>
                    </a:cxn>
                    <a:cxn ang="0">
                      <a:pos x="40" y="0"/>
                    </a:cxn>
                    <a:cxn ang="0">
                      <a:pos x="48" y="0"/>
                    </a:cxn>
                    <a:cxn ang="0">
                      <a:pos x="48" y="0"/>
                    </a:cxn>
                    <a:cxn ang="0">
                      <a:pos x="48" y="16"/>
                    </a:cxn>
                    <a:cxn ang="0">
                      <a:pos x="32" y="24"/>
                    </a:cxn>
                    <a:cxn ang="0">
                      <a:pos x="32" y="24"/>
                    </a:cxn>
                    <a:cxn ang="0">
                      <a:pos x="8" y="24"/>
                    </a:cxn>
                    <a:cxn ang="0">
                      <a:pos x="0" y="16"/>
                    </a:cxn>
                  </a:cxnLst>
                  <a:rect l="0" t="0" r="r" b="b"/>
                  <a:pathLst>
                    <a:path w="48" h="24">
                      <a:moveTo>
                        <a:pt x="0" y="16"/>
                      </a:moveTo>
                      <a:lnTo>
                        <a:pt x="0" y="8"/>
                      </a:lnTo>
                      <a:lnTo>
                        <a:pt x="16" y="0"/>
                      </a:lnTo>
                      <a:lnTo>
                        <a:pt x="16" y="0"/>
                      </a:lnTo>
                      <a:lnTo>
                        <a:pt x="40" y="0"/>
                      </a:lnTo>
                      <a:lnTo>
                        <a:pt x="48" y="0"/>
                      </a:lnTo>
                      <a:lnTo>
                        <a:pt x="48" y="0"/>
                      </a:lnTo>
                      <a:lnTo>
                        <a:pt x="48" y="16"/>
                      </a:lnTo>
                      <a:lnTo>
                        <a:pt x="32" y="24"/>
                      </a:lnTo>
                      <a:lnTo>
                        <a:pt x="32" y="24"/>
                      </a:lnTo>
                      <a:lnTo>
                        <a:pt x="8" y="24"/>
                      </a:lnTo>
                      <a:lnTo>
                        <a:pt x="0"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22" name="Freeform 1218"/>
                <p:cNvSpPr>
                  <a:spLocks/>
                </p:cNvSpPr>
                <p:nvPr/>
              </p:nvSpPr>
              <p:spPr bwMode="auto">
                <a:xfrm>
                  <a:off x="732" y="2456"/>
                  <a:ext cx="48" cy="40"/>
                </a:xfrm>
                <a:custGeom>
                  <a:avLst/>
                  <a:gdLst/>
                  <a:ahLst/>
                  <a:cxnLst>
                    <a:cxn ang="0">
                      <a:pos x="8" y="40"/>
                    </a:cxn>
                    <a:cxn ang="0">
                      <a:pos x="0" y="24"/>
                    </a:cxn>
                    <a:cxn ang="0">
                      <a:pos x="16" y="16"/>
                    </a:cxn>
                    <a:cxn ang="0">
                      <a:pos x="16" y="16"/>
                    </a:cxn>
                    <a:cxn ang="0">
                      <a:pos x="32" y="0"/>
                    </a:cxn>
                    <a:cxn ang="0">
                      <a:pos x="48" y="8"/>
                    </a:cxn>
                    <a:cxn ang="0">
                      <a:pos x="48" y="8"/>
                    </a:cxn>
                    <a:cxn ang="0">
                      <a:pos x="48" y="16"/>
                    </a:cxn>
                    <a:cxn ang="0">
                      <a:pos x="40" y="32"/>
                    </a:cxn>
                    <a:cxn ang="0">
                      <a:pos x="40" y="32"/>
                    </a:cxn>
                    <a:cxn ang="0">
                      <a:pos x="16" y="40"/>
                    </a:cxn>
                    <a:cxn ang="0">
                      <a:pos x="8" y="40"/>
                    </a:cxn>
                  </a:cxnLst>
                  <a:rect l="0" t="0" r="r" b="b"/>
                  <a:pathLst>
                    <a:path w="48" h="40">
                      <a:moveTo>
                        <a:pt x="8" y="40"/>
                      </a:moveTo>
                      <a:lnTo>
                        <a:pt x="0" y="24"/>
                      </a:lnTo>
                      <a:lnTo>
                        <a:pt x="16" y="16"/>
                      </a:lnTo>
                      <a:lnTo>
                        <a:pt x="16" y="16"/>
                      </a:lnTo>
                      <a:lnTo>
                        <a:pt x="32" y="0"/>
                      </a:lnTo>
                      <a:lnTo>
                        <a:pt x="48" y="8"/>
                      </a:lnTo>
                      <a:lnTo>
                        <a:pt x="48" y="8"/>
                      </a:lnTo>
                      <a:lnTo>
                        <a:pt x="48" y="16"/>
                      </a:lnTo>
                      <a:lnTo>
                        <a:pt x="40" y="32"/>
                      </a:lnTo>
                      <a:lnTo>
                        <a:pt x="40" y="32"/>
                      </a:lnTo>
                      <a:lnTo>
                        <a:pt x="16" y="40"/>
                      </a:lnTo>
                      <a:lnTo>
                        <a:pt x="8" y="4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23" name="Freeform 1219"/>
                <p:cNvSpPr>
                  <a:spLocks/>
                </p:cNvSpPr>
                <p:nvPr/>
              </p:nvSpPr>
              <p:spPr bwMode="auto">
                <a:xfrm>
                  <a:off x="924" y="2472"/>
                  <a:ext cx="56" cy="32"/>
                </a:xfrm>
                <a:custGeom>
                  <a:avLst/>
                  <a:gdLst/>
                  <a:ahLst/>
                  <a:cxnLst>
                    <a:cxn ang="0">
                      <a:pos x="0" y="8"/>
                    </a:cxn>
                    <a:cxn ang="0">
                      <a:pos x="16" y="0"/>
                    </a:cxn>
                    <a:cxn ang="0">
                      <a:pos x="32" y="8"/>
                    </a:cxn>
                    <a:cxn ang="0">
                      <a:pos x="32" y="8"/>
                    </a:cxn>
                    <a:cxn ang="0">
                      <a:pos x="56" y="16"/>
                    </a:cxn>
                    <a:cxn ang="0">
                      <a:pos x="56" y="24"/>
                    </a:cxn>
                    <a:cxn ang="0">
                      <a:pos x="56" y="24"/>
                    </a:cxn>
                    <a:cxn ang="0">
                      <a:pos x="48" y="32"/>
                    </a:cxn>
                    <a:cxn ang="0">
                      <a:pos x="24" y="24"/>
                    </a:cxn>
                    <a:cxn ang="0">
                      <a:pos x="24" y="24"/>
                    </a:cxn>
                    <a:cxn ang="0">
                      <a:pos x="0" y="16"/>
                    </a:cxn>
                    <a:cxn ang="0">
                      <a:pos x="0" y="8"/>
                    </a:cxn>
                  </a:cxnLst>
                  <a:rect l="0" t="0" r="r" b="b"/>
                  <a:pathLst>
                    <a:path w="56" h="32">
                      <a:moveTo>
                        <a:pt x="0" y="8"/>
                      </a:moveTo>
                      <a:lnTo>
                        <a:pt x="16" y="0"/>
                      </a:lnTo>
                      <a:lnTo>
                        <a:pt x="32" y="8"/>
                      </a:lnTo>
                      <a:lnTo>
                        <a:pt x="32" y="8"/>
                      </a:lnTo>
                      <a:lnTo>
                        <a:pt x="56" y="16"/>
                      </a:lnTo>
                      <a:lnTo>
                        <a:pt x="56" y="24"/>
                      </a:lnTo>
                      <a:lnTo>
                        <a:pt x="56" y="24"/>
                      </a:lnTo>
                      <a:lnTo>
                        <a:pt x="48" y="32"/>
                      </a:lnTo>
                      <a:lnTo>
                        <a:pt x="24" y="24"/>
                      </a:lnTo>
                      <a:lnTo>
                        <a:pt x="24"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24" name="Freeform 1220"/>
                <p:cNvSpPr>
                  <a:spLocks/>
                </p:cNvSpPr>
                <p:nvPr/>
              </p:nvSpPr>
              <p:spPr bwMode="auto">
                <a:xfrm>
                  <a:off x="636" y="2392"/>
                  <a:ext cx="64" cy="32"/>
                </a:xfrm>
                <a:custGeom>
                  <a:avLst/>
                  <a:gdLst/>
                  <a:ahLst/>
                  <a:cxnLst>
                    <a:cxn ang="0">
                      <a:pos x="0" y="8"/>
                    </a:cxn>
                    <a:cxn ang="0">
                      <a:pos x="16" y="0"/>
                    </a:cxn>
                    <a:cxn ang="0">
                      <a:pos x="40" y="8"/>
                    </a:cxn>
                    <a:cxn ang="0">
                      <a:pos x="40" y="8"/>
                    </a:cxn>
                    <a:cxn ang="0">
                      <a:pos x="56" y="16"/>
                    </a:cxn>
                    <a:cxn ang="0">
                      <a:pos x="64" y="24"/>
                    </a:cxn>
                    <a:cxn ang="0">
                      <a:pos x="64" y="24"/>
                    </a:cxn>
                    <a:cxn ang="0">
                      <a:pos x="48" y="32"/>
                    </a:cxn>
                    <a:cxn ang="0">
                      <a:pos x="24" y="32"/>
                    </a:cxn>
                    <a:cxn ang="0">
                      <a:pos x="24" y="32"/>
                    </a:cxn>
                    <a:cxn ang="0">
                      <a:pos x="8" y="16"/>
                    </a:cxn>
                    <a:cxn ang="0">
                      <a:pos x="0" y="8"/>
                    </a:cxn>
                  </a:cxnLst>
                  <a:rect l="0" t="0" r="r" b="b"/>
                  <a:pathLst>
                    <a:path w="64" h="32">
                      <a:moveTo>
                        <a:pt x="0" y="8"/>
                      </a:moveTo>
                      <a:lnTo>
                        <a:pt x="16" y="0"/>
                      </a:lnTo>
                      <a:lnTo>
                        <a:pt x="40" y="8"/>
                      </a:lnTo>
                      <a:lnTo>
                        <a:pt x="40" y="8"/>
                      </a:lnTo>
                      <a:lnTo>
                        <a:pt x="56" y="16"/>
                      </a:lnTo>
                      <a:lnTo>
                        <a:pt x="64" y="24"/>
                      </a:lnTo>
                      <a:lnTo>
                        <a:pt x="64" y="24"/>
                      </a:lnTo>
                      <a:lnTo>
                        <a:pt x="48" y="32"/>
                      </a:lnTo>
                      <a:lnTo>
                        <a:pt x="24" y="32"/>
                      </a:lnTo>
                      <a:lnTo>
                        <a:pt x="24" y="32"/>
                      </a:lnTo>
                      <a:lnTo>
                        <a:pt x="8"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25" name="Freeform 1221"/>
                <p:cNvSpPr>
                  <a:spLocks/>
                </p:cNvSpPr>
                <p:nvPr/>
              </p:nvSpPr>
              <p:spPr bwMode="auto">
                <a:xfrm>
                  <a:off x="716" y="2320"/>
                  <a:ext cx="40" cy="48"/>
                </a:xfrm>
                <a:custGeom>
                  <a:avLst/>
                  <a:gdLst/>
                  <a:ahLst/>
                  <a:cxnLst>
                    <a:cxn ang="0">
                      <a:pos x="8" y="0"/>
                    </a:cxn>
                    <a:cxn ang="0">
                      <a:pos x="24" y="0"/>
                    </a:cxn>
                    <a:cxn ang="0">
                      <a:pos x="32" y="16"/>
                    </a:cxn>
                    <a:cxn ang="0">
                      <a:pos x="32" y="16"/>
                    </a:cxn>
                    <a:cxn ang="0">
                      <a:pos x="40" y="40"/>
                    </a:cxn>
                    <a:cxn ang="0">
                      <a:pos x="32" y="48"/>
                    </a:cxn>
                    <a:cxn ang="0">
                      <a:pos x="32" y="48"/>
                    </a:cxn>
                    <a:cxn ang="0">
                      <a:pos x="16" y="40"/>
                    </a:cxn>
                    <a:cxn ang="0">
                      <a:pos x="8" y="24"/>
                    </a:cxn>
                    <a:cxn ang="0">
                      <a:pos x="8" y="24"/>
                    </a:cxn>
                    <a:cxn ang="0">
                      <a:pos x="0" y="8"/>
                    </a:cxn>
                    <a:cxn ang="0">
                      <a:pos x="8" y="0"/>
                    </a:cxn>
                  </a:cxnLst>
                  <a:rect l="0" t="0" r="r" b="b"/>
                  <a:pathLst>
                    <a:path w="40" h="48">
                      <a:moveTo>
                        <a:pt x="8" y="0"/>
                      </a:moveTo>
                      <a:lnTo>
                        <a:pt x="24" y="0"/>
                      </a:lnTo>
                      <a:lnTo>
                        <a:pt x="32" y="16"/>
                      </a:lnTo>
                      <a:lnTo>
                        <a:pt x="32" y="16"/>
                      </a:lnTo>
                      <a:lnTo>
                        <a:pt x="40" y="40"/>
                      </a:lnTo>
                      <a:lnTo>
                        <a:pt x="32" y="48"/>
                      </a:lnTo>
                      <a:lnTo>
                        <a:pt x="32" y="48"/>
                      </a:lnTo>
                      <a:lnTo>
                        <a:pt x="16" y="40"/>
                      </a:lnTo>
                      <a:lnTo>
                        <a:pt x="8" y="24"/>
                      </a:lnTo>
                      <a:lnTo>
                        <a:pt x="8" y="24"/>
                      </a:lnTo>
                      <a:lnTo>
                        <a:pt x="0" y="8"/>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26" name="Freeform 1222"/>
                <p:cNvSpPr>
                  <a:spLocks/>
                </p:cNvSpPr>
                <p:nvPr/>
              </p:nvSpPr>
              <p:spPr bwMode="auto">
                <a:xfrm>
                  <a:off x="820" y="2480"/>
                  <a:ext cx="40" cy="40"/>
                </a:xfrm>
                <a:custGeom>
                  <a:avLst/>
                  <a:gdLst/>
                  <a:ahLst/>
                  <a:cxnLst>
                    <a:cxn ang="0">
                      <a:pos x="8" y="0"/>
                    </a:cxn>
                    <a:cxn ang="0">
                      <a:pos x="24" y="0"/>
                    </a:cxn>
                    <a:cxn ang="0">
                      <a:pos x="40" y="16"/>
                    </a:cxn>
                    <a:cxn ang="0">
                      <a:pos x="40" y="16"/>
                    </a:cxn>
                    <a:cxn ang="0">
                      <a:pos x="40" y="32"/>
                    </a:cxn>
                    <a:cxn ang="0">
                      <a:pos x="32" y="40"/>
                    </a:cxn>
                    <a:cxn ang="0">
                      <a:pos x="32" y="40"/>
                    </a:cxn>
                    <a:cxn ang="0">
                      <a:pos x="24" y="40"/>
                    </a:cxn>
                    <a:cxn ang="0">
                      <a:pos x="8" y="24"/>
                    </a:cxn>
                    <a:cxn ang="0">
                      <a:pos x="8" y="24"/>
                    </a:cxn>
                    <a:cxn ang="0">
                      <a:pos x="0" y="8"/>
                    </a:cxn>
                    <a:cxn ang="0">
                      <a:pos x="8" y="0"/>
                    </a:cxn>
                  </a:cxnLst>
                  <a:rect l="0" t="0" r="r" b="b"/>
                  <a:pathLst>
                    <a:path w="40" h="40">
                      <a:moveTo>
                        <a:pt x="8" y="0"/>
                      </a:moveTo>
                      <a:lnTo>
                        <a:pt x="24" y="0"/>
                      </a:lnTo>
                      <a:lnTo>
                        <a:pt x="40" y="16"/>
                      </a:lnTo>
                      <a:lnTo>
                        <a:pt x="40" y="16"/>
                      </a:lnTo>
                      <a:lnTo>
                        <a:pt x="40" y="32"/>
                      </a:lnTo>
                      <a:lnTo>
                        <a:pt x="32" y="40"/>
                      </a:lnTo>
                      <a:lnTo>
                        <a:pt x="32" y="40"/>
                      </a:lnTo>
                      <a:lnTo>
                        <a:pt x="24" y="40"/>
                      </a:lnTo>
                      <a:lnTo>
                        <a:pt x="8" y="24"/>
                      </a:lnTo>
                      <a:lnTo>
                        <a:pt x="8" y="24"/>
                      </a:lnTo>
                      <a:lnTo>
                        <a:pt x="0" y="8"/>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27" name="Freeform 1223"/>
                <p:cNvSpPr>
                  <a:spLocks/>
                </p:cNvSpPr>
                <p:nvPr/>
              </p:nvSpPr>
              <p:spPr bwMode="auto">
                <a:xfrm>
                  <a:off x="836" y="2320"/>
                  <a:ext cx="40" cy="48"/>
                </a:xfrm>
                <a:custGeom>
                  <a:avLst/>
                  <a:gdLst/>
                  <a:ahLst/>
                  <a:cxnLst>
                    <a:cxn ang="0">
                      <a:pos x="32" y="0"/>
                    </a:cxn>
                    <a:cxn ang="0">
                      <a:pos x="40" y="8"/>
                    </a:cxn>
                    <a:cxn ang="0">
                      <a:pos x="40" y="24"/>
                    </a:cxn>
                    <a:cxn ang="0">
                      <a:pos x="40" y="24"/>
                    </a:cxn>
                    <a:cxn ang="0">
                      <a:pos x="24" y="40"/>
                    </a:cxn>
                    <a:cxn ang="0">
                      <a:pos x="8" y="48"/>
                    </a:cxn>
                    <a:cxn ang="0">
                      <a:pos x="8" y="48"/>
                    </a:cxn>
                    <a:cxn ang="0">
                      <a:pos x="0" y="32"/>
                    </a:cxn>
                    <a:cxn ang="0">
                      <a:pos x="8" y="16"/>
                    </a:cxn>
                    <a:cxn ang="0">
                      <a:pos x="8" y="16"/>
                    </a:cxn>
                    <a:cxn ang="0">
                      <a:pos x="24" y="0"/>
                    </a:cxn>
                    <a:cxn ang="0">
                      <a:pos x="32" y="0"/>
                    </a:cxn>
                  </a:cxnLst>
                  <a:rect l="0" t="0" r="r" b="b"/>
                  <a:pathLst>
                    <a:path w="40" h="48">
                      <a:moveTo>
                        <a:pt x="32" y="0"/>
                      </a:moveTo>
                      <a:lnTo>
                        <a:pt x="40" y="8"/>
                      </a:lnTo>
                      <a:lnTo>
                        <a:pt x="40" y="24"/>
                      </a:lnTo>
                      <a:lnTo>
                        <a:pt x="40" y="24"/>
                      </a:lnTo>
                      <a:lnTo>
                        <a:pt x="24" y="40"/>
                      </a:lnTo>
                      <a:lnTo>
                        <a:pt x="8" y="48"/>
                      </a:lnTo>
                      <a:lnTo>
                        <a:pt x="8" y="48"/>
                      </a:lnTo>
                      <a:lnTo>
                        <a:pt x="0" y="32"/>
                      </a:lnTo>
                      <a:lnTo>
                        <a:pt x="8" y="16"/>
                      </a:lnTo>
                      <a:lnTo>
                        <a:pt x="8" y="16"/>
                      </a:lnTo>
                      <a:lnTo>
                        <a:pt x="24" y="0"/>
                      </a:lnTo>
                      <a:lnTo>
                        <a:pt x="32"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28" name="Freeform 1224"/>
                <p:cNvSpPr>
                  <a:spLocks/>
                </p:cNvSpPr>
                <p:nvPr/>
              </p:nvSpPr>
              <p:spPr bwMode="auto">
                <a:xfrm>
                  <a:off x="732" y="2504"/>
                  <a:ext cx="40" cy="48"/>
                </a:xfrm>
                <a:custGeom>
                  <a:avLst/>
                  <a:gdLst/>
                  <a:ahLst/>
                  <a:cxnLst>
                    <a:cxn ang="0">
                      <a:pos x="32" y="0"/>
                    </a:cxn>
                    <a:cxn ang="0">
                      <a:pos x="40" y="8"/>
                    </a:cxn>
                    <a:cxn ang="0">
                      <a:pos x="32" y="32"/>
                    </a:cxn>
                    <a:cxn ang="0">
                      <a:pos x="32" y="32"/>
                    </a:cxn>
                    <a:cxn ang="0">
                      <a:pos x="24" y="40"/>
                    </a:cxn>
                    <a:cxn ang="0">
                      <a:pos x="8" y="48"/>
                    </a:cxn>
                    <a:cxn ang="0">
                      <a:pos x="8" y="48"/>
                    </a:cxn>
                    <a:cxn ang="0">
                      <a:pos x="0" y="40"/>
                    </a:cxn>
                    <a:cxn ang="0">
                      <a:pos x="8" y="16"/>
                    </a:cxn>
                    <a:cxn ang="0">
                      <a:pos x="8" y="16"/>
                    </a:cxn>
                    <a:cxn ang="0">
                      <a:pos x="16" y="8"/>
                    </a:cxn>
                    <a:cxn ang="0">
                      <a:pos x="32" y="0"/>
                    </a:cxn>
                  </a:cxnLst>
                  <a:rect l="0" t="0" r="r" b="b"/>
                  <a:pathLst>
                    <a:path w="40" h="48">
                      <a:moveTo>
                        <a:pt x="32" y="0"/>
                      </a:moveTo>
                      <a:lnTo>
                        <a:pt x="40" y="8"/>
                      </a:lnTo>
                      <a:lnTo>
                        <a:pt x="32" y="32"/>
                      </a:lnTo>
                      <a:lnTo>
                        <a:pt x="32" y="32"/>
                      </a:lnTo>
                      <a:lnTo>
                        <a:pt x="24" y="40"/>
                      </a:lnTo>
                      <a:lnTo>
                        <a:pt x="8" y="48"/>
                      </a:lnTo>
                      <a:lnTo>
                        <a:pt x="8" y="48"/>
                      </a:lnTo>
                      <a:lnTo>
                        <a:pt x="0" y="40"/>
                      </a:lnTo>
                      <a:lnTo>
                        <a:pt x="8" y="16"/>
                      </a:lnTo>
                      <a:lnTo>
                        <a:pt x="8" y="16"/>
                      </a:lnTo>
                      <a:lnTo>
                        <a:pt x="16" y="8"/>
                      </a:lnTo>
                      <a:lnTo>
                        <a:pt x="32"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1661159" name="Group 1225"/>
            <p:cNvGrpSpPr>
              <a:grpSpLocks/>
            </p:cNvGrpSpPr>
            <p:nvPr/>
          </p:nvGrpSpPr>
          <p:grpSpPr bwMode="auto">
            <a:xfrm>
              <a:off x="4688" y="2905"/>
              <a:ext cx="274" cy="138"/>
              <a:chOff x="1536" y="3120"/>
              <a:chExt cx="274" cy="138"/>
            </a:xfrm>
          </p:grpSpPr>
          <p:grpSp>
            <p:nvGrpSpPr>
              <p:cNvPr id="1661177" name="Group 1226"/>
              <p:cNvGrpSpPr>
                <a:grpSpLocks/>
              </p:cNvGrpSpPr>
              <p:nvPr/>
            </p:nvGrpSpPr>
            <p:grpSpPr bwMode="auto">
              <a:xfrm rot="625620">
                <a:off x="1536" y="3120"/>
                <a:ext cx="274" cy="138"/>
                <a:chOff x="1550" y="3072"/>
                <a:chExt cx="274" cy="138"/>
              </a:xfrm>
            </p:grpSpPr>
            <p:sp>
              <p:nvSpPr>
                <p:cNvPr id="1661131" name="Freeform 1227"/>
                <p:cNvSpPr>
                  <a:spLocks/>
                </p:cNvSpPr>
                <p:nvPr/>
              </p:nvSpPr>
              <p:spPr bwMode="auto">
                <a:xfrm>
                  <a:off x="1632" y="3120"/>
                  <a:ext cx="137" cy="25"/>
                </a:xfrm>
                <a:custGeom>
                  <a:avLst/>
                  <a:gdLst/>
                  <a:ahLst/>
                  <a:cxnLst>
                    <a:cxn ang="0">
                      <a:pos x="137" y="0"/>
                    </a:cxn>
                    <a:cxn ang="0">
                      <a:pos x="0" y="25"/>
                    </a:cxn>
                  </a:cxnLst>
                  <a:rect l="0" t="0" r="r" b="b"/>
                  <a:pathLst>
                    <a:path w="137" h="25">
                      <a:moveTo>
                        <a:pt x="137" y="0"/>
                      </a:moveTo>
                      <a:cubicBezTo>
                        <a:pt x="87" y="7"/>
                        <a:pt x="22" y="20"/>
                        <a:pt x="0" y="25"/>
                      </a:cubicBezTo>
                    </a:path>
                  </a:pathLst>
                </a:custGeom>
                <a:noFill/>
                <a:ln w="38100" cmpd="sng">
                  <a:solidFill>
                    <a:schemeClr val="tx1"/>
                  </a:solidFill>
                  <a:round/>
                  <a:headEnd/>
                  <a:tailEnd/>
                </a:ln>
                <a:effectLst/>
              </p:spPr>
              <p:txBody>
                <a:bodyPr wrap="none">
                  <a:prstTxWarp prst="textNoShape">
                    <a:avLst/>
                  </a:prstTxWarp>
                </a:bodyPr>
                <a:lstStyle/>
                <a:p>
                  <a:endParaRPr lang="en-US">
                    <a:latin typeface="Arial"/>
                    <a:cs typeface="Arial"/>
                  </a:endParaRPr>
                </a:p>
              </p:txBody>
            </p:sp>
            <p:sp>
              <p:nvSpPr>
                <p:cNvPr id="1661132" name="Freeform 1228"/>
                <p:cNvSpPr>
                  <a:spLocks/>
                </p:cNvSpPr>
                <p:nvPr/>
              </p:nvSpPr>
              <p:spPr bwMode="auto">
                <a:xfrm rot="20238998" flipH="1">
                  <a:off x="1550" y="3114"/>
                  <a:ext cx="96" cy="96"/>
                </a:xfrm>
                <a:custGeom>
                  <a:avLst/>
                  <a:gdLst/>
                  <a:ahLst/>
                  <a:cxnLst>
                    <a:cxn ang="0">
                      <a:pos x="48" y="24"/>
                    </a:cxn>
                    <a:cxn ang="0">
                      <a:pos x="40" y="40"/>
                    </a:cxn>
                    <a:cxn ang="0">
                      <a:pos x="16" y="48"/>
                    </a:cxn>
                    <a:cxn ang="0">
                      <a:pos x="16" y="48"/>
                    </a:cxn>
                    <a:cxn ang="0">
                      <a:pos x="0" y="40"/>
                    </a:cxn>
                    <a:cxn ang="0">
                      <a:pos x="0" y="24"/>
                    </a:cxn>
                    <a:cxn ang="0">
                      <a:pos x="0" y="24"/>
                    </a:cxn>
                    <a:cxn ang="0">
                      <a:pos x="8" y="0"/>
                    </a:cxn>
                    <a:cxn ang="0">
                      <a:pos x="24" y="0"/>
                    </a:cxn>
                    <a:cxn ang="0">
                      <a:pos x="24" y="0"/>
                    </a:cxn>
                    <a:cxn ang="0">
                      <a:pos x="40" y="8"/>
                    </a:cxn>
                    <a:cxn ang="0">
                      <a:pos x="48" y="24"/>
                    </a:cxn>
                  </a:cxnLst>
                  <a:rect l="0" t="0" r="r" b="b"/>
                  <a:pathLst>
                    <a:path w="48" h="48">
                      <a:moveTo>
                        <a:pt x="48" y="24"/>
                      </a:moveTo>
                      <a:lnTo>
                        <a:pt x="40" y="40"/>
                      </a:lnTo>
                      <a:lnTo>
                        <a:pt x="16" y="48"/>
                      </a:lnTo>
                      <a:lnTo>
                        <a:pt x="16" y="48"/>
                      </a:lnTo>
                      <a:lnTo>
                        <a:pt x="0" y="40"/>
                      </a:lnTo>
                      <a:lnTo>
                        <a:pt x="0" y="24"/>
                      </a:lnTo>
                      <a:lnTo>
                        <a:pt x="0" y="24"/>
                      </a:lnTo>
                      <a:lnTo>
                        <a:pt x="8" y="0"/>
                      </a:lnTo>
                      <a:lnTo>
                        <a:pt x="24" y="0"/>
                      </a:lnTo>
                      <a:lnTo>
                        <a:pt x="24" y="0"/>
                      </a:lnTo>
                      <a:lnTo>
                        <a:pt x="40" y="8"/>
                      </a:lnTo>
                      <a:lnTo>
                        <a:pt x="48" y="24"/>
                      </a:lnTo>
                      <a:close/>
                    </a:path>
                  </a:pathLst>
                </a:custGeom>
                <a:solidFill>
                  <a:srgbClr val="33CC33"/>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33" name="Freeform 1229"/>
                <p:cNvSpPr>
                  <a:spLocks/>
                </p:cNvSpPr>
                <p:nvPr/>
              </p:nvSpPr>
              <p:spPr bwMode="auto">
                <a:xfrm rot="20238998" flipH="1">
                  <a:off x="1728" y="3072"/>
                  <a:ext cx="96" cy="96"/>
                </a:xfrm>
                <a:custGeom>
                  <a:avLst/>
                  <a:gdLst/>
                  <a:ahLst/>
                  <a:cxnLst>
                    <a:cxn ang="0">
                      <a:pos x="48" y="24"/>
                    </a:cxn>
                    <a:cxn ang="0">
                      <a:pos x="40" y="40"/>
                    </a:cxn>
                    <a:cxn ang="0">
                      <a:pos x="24" y="48"/>
                    </a:cxn>
                    <a:cxn ang="0">
                      <a:pos x="24" y="48"/>
                    </a:cxn>
                    <a:cxn ang="0">
                      <a:pos x="8" y="40"/>
                    </a:cxn>
                    <a:cxn ang="0">
                      <a:pos x="0" y="24"/>
                    </a:cxn>
                    <a:cxn ang="0">
                      <a:pos x="0" y="24"/>
                    </a:cxn>
                    <a:cxn ang="0">
                      <a:pos x="8" y="0"/>
                    </a:cxn>
                    <a:cxn ang="0">
                      <a:pos x="32" y="0"/>
                    </a:cxn>
                    <a:cxn ang="0">
                      <a:pos x="32" y="0"/>
                    </a:cxn>
                    <a:cxn ang="0">
                      <a:pos x="48" y="8"/>
                    </a:cxn>
                    <a:cxn ang="0">
                      <a:pos x="48" y="24"/>
                    </a:cxn>
                  </a:cxnLst>
                  <a:rect l="0" t="0" r="r" b="b"/>
                  <a:pathLst>
                    <a:path w="48" h="48">
                      <a:moveTo>
                        <a:pt x="48" y="24"/>
                      </a:moveTo>
                      <a:lnTo>
                        <a:pt x="40" y="40"/>
                      </a:lnTo>
                      <a:lnTo>
                        <a:pt x="24" y="48"/>
                      </a:lnTo>
                      <a:lnTo>
                        <a:pt x="24" y="48"/>
                      </a:lnTo>
                      <a:lnTo>
                        <a:pt x="8" y="40"/>
                      </a:lnTo>
                      <a:lnTo>
                        <a:pt x="0" y="24"/>
                      </a:lnTo>
                      <a:lnTo>
                        <a:pt x="0" y="24"/>
                      </a:lnTo>
                      <a:lnTo>
                        <a:pt x="8" y="0"/>
                      </a:lnTo>
                      <a:lnTo>
                        <a:pt x="32" y="0"/>
                      </a:lnTo>
                      <a:lnTo>
                        <a:pt x="32" y="0"/>
                      </a:lnTo>
                      <a:lnTo>
                        <a:pt x="48" y="8"/>
                      </a:lnTo>
                      <a:lnTo>
                        <a:pt x="48" y="24"/>
                      </a:lnTo>
                      <a:close/>
                    </a:path>
                  </a:pathLst>
                </a:custGeom>
                <a:solidFill>
                  <a:srgbClr val="33CC33"/>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sp>
            <p:nvSpPr>
              <p:cNvPr id="1661134" name="Freeform 1230"/>
              <p:cNvSpPr>
                <a:spLocks/>
              </p:cNvSpPr>
              <p:nvPr/>
            </p:nvSpPr>
            <p:spPr bwMode="auto">
              <a:xfrm rot="20238998" flipH="1">
                <a:off x="1646" y="3150"/>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8"/>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8"/>
                    </a:lnTo>
                    <a:lnTo>
                      <a:pt x="48" y="32"/>
                    </a:lnTo>
                    <a:close/>
                  </a:path>
                </a:pathLst>
              </a:custGeom>
              <a:solidFill>
                <a:srgbClr val="33CC33"/>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nvGrpSpPr>
            <p:cNvPr id="1661179" name="Group 1231"/>
            <p:cNvGrpSpPr>
              <a:grpSpLocks/>
            </p:cNvGrpSpPr>
            <p:nvPr/>
          </p:nvGrpSpPr>
          <p:grpSpPr bwMode="auto">
            <a:xfrm>
              <a:off x="4812" y="2232"/>
              <a:ext cx="156" cy="215"/>
              <a:chOff x="5326" y="2299"/>
              <a:chExt cx="156" cy="215"/>
            </a:xfrm>
          </p:grpSpPr>
          <p:sp>
            <p:nvSpPr>
              <p:cNvPr id="1661136" name="Freeform 1232"/>
              <p:cNvSpPr>
                <a:spLocks/>
              </p:cNvSpPr>
              <p:nvPr/>
            </p:nvSpPr>
            <p:spPr bwMode="auto">
              <a:xfrm>
                <a:off x="5326" y="2333"/>
                <a:ext cx="136" cy="181"/>
              </a:xfrm>
              <a:custGeom>
                <a:avLst/>
                <a:gdLst/>
                <a:ahLst/>
                <a:cxnLst>
                  <a:cxn ang="0">
                    <a:pos x="0" y="181"/>
                  </a:cxn>
                  <a:cxn ang="0">
                    <a:pos x="75" y="64"/>
                  </a:cxn>
                  <a:cxn ang="0">
                    <a:pos x="136" y="0"/>
                  </a:cxn>
                </a:cxnLst>
                <a:rect l="0" t="0" r="r" b="b"/>
                <a:pathLst>
                  <a:path w="136" h="181">
                    <a:moveTo>
                      <a:pt x="0" y="181"/>
                    </a:moveTo>
                    <a:cubicBezTo>
                      <a:pt x="25" y="137"/>
                      <a:pt x="52" y="94"/>
                      <a:pt x="75" y="64"/>
                    </a:cubicBezTo>
                    <a:cubicBezTo>
                      <a:pt x="97" y="33"/>
                      <a:pt x="125" y="10"/>
                      <a:pt x="136" y="0"/>
                    </a:cubicBezTo>
                  </a:path>
                </a:pathLst>
              </a:custGeom>
              <a:noFill/>
              <a:ln w="38100" cmpd="sng">
                <a:solidFill>
                  <a:schemeClr val="tx1"/>
                </a:solidFill>
                <a:round/>
                <a:headEnd/>
                <a:tailEnd/>
              </a:ln>
              <a:effectLst/>
            </p:spPr>
            <p:txBody>
              <a:bodyPr wrap="none">
                <a:prstTxWarp prst="textNoShape">
                  <a:avLst/>
                </a:prstTxWarp>
              </a:bodyPr>
              <a:lstStyle/>
              <a:p>
                <a:endParaRPr lang="en-US">
                  <a:latin typeface="Arial"/>
                  <a:cs typeface="Arial"/>
                </a:endParaRPr>
              </a:p>
            </p:txBody>
          </p:sp>
          <p:sp>
            <p:nvSpPr>
              <p:cNvPr id="1661137" name="Freeform 1233"/>
              <p:cNvSpPr>
                <a:spLocks/>
              </p:cNvSpPr>
              <p:nvPr/>
            </p:nvSpPr>
            <p:spPr bwMode="auto">
              <a:xfrm rot="-2682521">
                <a:off x="5434" y="2299"/>
                <a:ext cx="48" cy="56"/>
              </a:xfrm>
              <a:custGeom>
                <a:avLst/>
                <a:gdLst/>
                <a:ahLst/>
                <a:cxnLst>
                  <a:cxn ang="0">
                    <a:pos x="48" y="32"/>
                  </a:cxn>
                  <a:cxn ang="0">
                    <a:pos x="40" y="48"/>
                  </a:cxn>
                  <a:cxn ang="0">
                    <a:pos x="24" y="56"/>
                  </a:cxn>
                  <a:cxn ang="0">
                    <a:pos x="24" y="56"/>
                  </a:cxn>
                  <a:cxn ang="0">
                    <a:pos x="8" y="48"/>
                  </a:cxn>
                  <a:cxn ang="0">
                    <a:pos x="0" y="24"/>
                  </a:cxn>
                  <a:cxn ang="0">
                    <a:pos x="0" y="24"/>
                  </a:cxn>
                  <a:cxn ang="0">
                    <a:pos x="8" y="8"/>
                  </a:cxn>
                  <a:cxn ang="0">
                    <a:pos x="24" y="0"/>
                  </a:cxn>
                  <a:cxn ang="0">
                    <a:pos x="24" y="0"/>
                  </a:cxn>
                  <a:cxn ang="0">
                    <a:pos x="48" y="8"/>
                  </a:cxn>
                  <a:cxn ang="0">
                    <a:pos x="48" y="32"/>
                  </a:cxn>
                </a:cxnLst>
                <a:rect l="0" t="0" r="r" b="b"/>
                <a:pathLst>
                  <a:path w="48" h="56">
                    <a:moveTo>
                      <a:pt x="48" y="32"/>
                    </a:moveTo>
                    <a:lnTo>
                      <a:pt x="40" y="48"/>
                    </a:lnTo>
                    <a:lnTo>
                      <a:pt x="24" y="56"/>
                    </a:lnTo>
                    <a:lnTo>
                      <a:pt x="24" y="56"/>
                    </a:lnTo>
                    <a:lnTo>
                      <a:pt x="8" y="48"/>
                    </a:lnTo>
                    <a:lnTo>
                      <a:pt x="0" y="24"/>
                    </a:lnTo>
                    <a:lnTo>
                      <a:pt x="0" y="24"/>
                    </a:lnTo>
                    <a:lnTo>
                      <a:pt x="8" y="8"/>
                    </a:lnTo>
                    <a:lnTo>
                      <a:pt x="24" y="0"/>
                    </a:lnTo>
                    <a:lnTo>
                      <a:pt x="24" y="0"/>
                    </a:lnTo>
                    <a:lnTo>
                      <a:pt x="48"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38" name="Freeform 1234"/>
              <p:cNvSpPr>
                <a:spLocks/>
              </p:cNvSpPr>
              <p:nvPr/>
            </p:nvSpPr>
            <p:spPr bwMode="auto">
              <a:xfrm rot="-2682521">
                <a:off x="5386" y="2368"/>
                <a:ext cx="48" cy="48"/>
              </a:xfrm>
              <a:custGeom>
                <a:avLst/>
                <a:gdLst/>
                <a:ahLst/>
                <a:cxnLst>
                  <a:cxn ang="0">
                    <a:pos x="48" y="24"/>
                  </a:cxn>
                  <a:cxn ang="0">
                    <a:pos x="40" y="40"/>
                  </a:cxn>
                  <a:cxn ang="0">
                    <a:pos x="16" y="48"/>
                  </a:cxn>
                  <a:cxn ang="0">
                    <a:pos x="16" y="48"/>
                  </a:cxn>
                  <a:cxn ang="0">
                    <a:pos x="0" y="40"/>
                  </a:cxn>
                  <a:cxn ang="0">
                    <a:pos x="0" y="24"/>
                  </a:cxn>
                  <a:cxn ang="0">
                    <a:pos x="0" y="24"/>
                  </a:cxn>
                  <a:cxn ang="0">
                    <a:pos x="8" y="0"/>
                  </a:cxn>
                  <a:cxn ang="0">
                    <a:pos x="24" y="0"/>
                  </a:cxn>
                  <a:cxn ang="0">
                    <a:pos x="24" y="0"/>
                  </a:cxn>
                  <a:cxn ang="0">
                    <a:pos x="40" y="8"/>
                  </a:cxn>
                  <a:cxn ang="0">
                    <a:pos x="48" y="24"/>
                  </a:cxn>
                </a:cxnLst>
                <a:rect l="0" t="0" r="r" b="b"/>
                <a:pathLst>
                  <a:path w="48" h="48">
                    <a:moveTo>
                      <a:pt x="48" y="24"/>
                    </a:moveTo>
                    <a:lnTo>
                      <a:pt x="40" y="40"/>
                    </a:lnTo>
                    <a:lnTo>
                      <a:pt x="16" y="48"/>
                    </a:lnTo>
                    <a:lnTo>
                      <a:pt x="16" y="48"/>
                    </a:lnTo>
                    <a:lnTo>
                      <a:pt x="0" y="40"/>
                    </a:lnTo>
                    <a:lnTo>
                      <a:pt x="0" y="24"/>
                    </a:lnTo>
                    <a:lnTo>
                      <a:pt x="0" y="24"/>
                    </a:lnTo>
                    <a:lnTo>
                      <a:pt x="8" y="0"/>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39" name="Freeform 1235"/>
              <p:cNvSpPr>
                <a:spLocks/>
              </p:cNvSpPr>
              <p:nvPr/>
            </p:nvSpPr>
            <p:spPr bwMode="auto">
              <a:xfrm rot="-2682521">
                <a:off x="5340" y="2447"/>
                <a:ext cx="48" cy="48"/>
              </a:xfrm>
              <a:custGeom>
                <a:avLst/>
                <a:gdLst/>
                <a:ahLst/>
                <a:cxnLst>
                  <a:cxn ang="0">
                    <a:pos x="48" y="24"/>
                  </a:cxn>
                  <a:cxn ang="0">
                    <a:pos x="40" y="40"/>
                  </a:cxn>
                  <a:cxn ang="0">
                    <a:pos x="24" y="48"/>
                  </a:cxn>
                  <a:cxn ang="0">
                    <a:pos x="24" y="48"/>
                  </a:cxn>
                  <a:cxn ang="0">
                    <a:pos x="8" y="40"/>
                  </a:cxn>
                  <a:cxn ang="0">
                    <a:pos x="0" y="24"/>
                  </a:cxn>
                  <a:cxn ang="0">
                    <a:pos x="0" y="24"/>
                  </a:cxn>
                  <a:cxn ang="0">
                    <a:pos x="8" y="0"/>
                  </a:cxn>
                  <a:cxn ang="0">
                    <a:pos x="32" y="0"/>
                  </a:cxn>
                  <a:cxn ang="0">
                    <a:pos x="32" y="0"/>
                  </a:cxn>
                  <a:cxn ang="0">
                    <a:pos x="48" y="8"/>
                  </a:cxn>
                  <a:cxn ang="0">
                    <a:pos x="48" y="24"/>
                  </a:cxn>
                </a:cxnLst>
                <a:rect l="0" t="0" r="r" b="b"/>
                <a:pathLst>
                  <a:path w="48" h="48">
                    <a:moveTo>
                      <a:pt x="48" y="24"/>
                    </a:moveTo>
                    <a:lnTo>
                      <a:pt x="40" y="40"/>
                    </a:lnTo>
                    <a:lnTo>
                      <a:pt x="24" y="48"/>
                    </a:lnTo>
                    <a:lnTo>
                      <a:pt x="24" y="48"/>
                    </a:lnTo>
                    <a:lnTo>
                      <a:pt x="8" y="40"/>
                    </a:lnTo>
                    <a:lnTo>
                      <a:pt x="0" y="24"/>
                    </a:lnTo>
                    <a:lnTo>
                      <a:pt x="0" y="24"/>
                    </a:lnTo>
                    <a:lnTo>
                      <a:pt x="8" y="0"/>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1661187" name="Group 1236"/>
          <p:cNvGrpSpPr>
            <a:grpSpLocks/>
          </p:cNvGrpSpPr>
          <p:nvPr/>
        </p:nvGrpSpPr>
        <p:grpSpPr bwMode="auto">
          <a:xfrm>
            <a:off x="4587875" y="2870931"/>
            <a:ext cx="850900" cy="609600"/>
            <a:chOff x="540" y="1270"/>
            <a:chExt cx="536" cy="384"/>
          </a:xfrm>
        </p:grpSpPr>
        <p:grpSp>
          <p:nvGrpSpPr>
            <p:cNvPr id="1661193" name="Group 1237"/>
            <p:cNvGrpSpPr>
              <a:grpSpLocks/>
            </p:cNvGrpSpPr>
            <p:nvPr/>
          </p:nvGrpSpPr>
          <p:grpSpPr bwMode="auto">
            <a:xfrm>
              <a:off x="540" y="1270"/>
              <a:ext cx="536" cy="384"/>
              <a:chOff x="540" y="2248"/>
              <a:chExt cx="536" cy="384"/>
            </a:xfrm>
          </p:grpSpPr>
          <p:sp>
            <p:nvSpPr>
              <p:cNvPr id="1661142" name="Freeform 1238"/>
              <p:cNvSpPr>
                <a:spLocks/>
              </p:cNvSpPr>
              <p:nvPr/>
            </p:nvSpPr>
            <p:spPr bwMode="invGray">
              <a:xfrm>
                <a:off x="932" y="2416"/>
                <a:ext cx="144" cy="40"/>
              </a:xfrm>
              <a:custGeom>
                <a:avLst/>
                <a:gdLst/>
                <a:ahLst/>
                <a:cxnLst>
                  <a:cxn ang="0">
                    <a:pos x="144" y="16"/>
                  </a:cxn>
                  <a:cxn ang="0">
                    <a:pos x="144" y="24"/>
                  </a:cxn>
                  <a:cxn ang="0">
                    <a:pos x="128" y="32"/>
                  </a:cxn>
                  <a:cxn ang="0">
                    <a:pos x="104" y="32"/>
                  </a:cxn>
                  <a:cxn ang="0">
                    <a:pos x="72" y="40"/>
                  </a:cxn>
                  <a:cxn ang="0">
                    <a:pos x="72" y="40"/>
                  </a:cxn>
                  <a:cxn ang="0">
                    <a:pos x="40" y="32"/>
                  </a:cxn>
                  <a:cxn ang="0">
                    <a:pos x="16" y="32"/>
                  </a:cxn>
                  <a:cxn ang="0">
                    <a:pos x="0" y="24"/>
                  </a:cxn>
                  <a:cxn ang="0">
                    <a:pos x="0" y="16"/>
                  </a:cxn>
                  <a:cxn ang="0">
                    <a:pos x="0" y="16"/>
                  </a:cxn>
                  <a:cxn ang="0">
                    <a:pos x="0" y="8"/>
                  </a:cxn>
                  <a:cxn ang="0">
                    <a:pos x="16" y="0"/>
                  </a:cxn>
                  <a:cxn ang="0">
                    <a:pos x="40" y="0"/>
                  </a:cxn>
                  <a:cxn ang="0">
                    <a:pos x="72" y="0"/>
                  </a:cxn>
                  <a:cxn ang="0">
                    <a:pos x="72" y="0"/>
                  </a:cxn>
                  <a:cxn ang="0">
                    <a:pos x="104" y="0"/>
                  </a:cxn>
                  <a:cxn ang="0">
                    <a:pos x="128" y="0"/>
                  </a:cxn>
                  <a:cxn ang="0">
                    <a:pos x="144" y="8"/>
                  </a:cxn>
                  <a:cxn ang="0">
                    <a:pos x="144" y="16"/>
                  </a:cxn>
                </a:cxnLst>
                <a:rect l="0" t="0" r="r" b="b"/>
                <a:pathLst>
                  <a:path w="144" h="40">
                    <a:moveTo>
                      <a:pt x="144" y="16"/>
                    </a:moveTo>
                    <a:lnTo>
                      <a:pt x="144" y="24"/>
                    </a:lnTo>
                    <a:lnTo>
                      <a:pt x="128" y="32"/>
                    </a:lnTo>
                    <a:lnTo>
                      <a:pt x="104" y="32"/>
                    </a:lnTo>
                    <a:lnTo>
                      <a:pt x="72" y="40"/>
                    </a:lnTo>
                    <a:lnTo>
                      <a:pt x="72" y="40"/>
                    </a:lnTo>
                    <a:lnTo>
                      <a:pt x="40" y="32"/>
                    </a:lnTo>
                    <a:lnTo>
                      <a:pt x="16" y="32"/>
                    </a:lnTo>
                    <a:lnTo>
                      <a:pt x="0" y="24"/>
                    </a:lnTo>
                    <a:lnTo>
                      <a:pt x="0" y="16"/>
                    </a:lnTo>
                    <a:lnTo>
                      <a:pt x="0" y="16"/>
                    </a:lnTo>
                    <a:lnTo>
                      <a:pt x="0" y="8"/>
                    </a:lnTo>
                    <a:lnTo>
                      <a:pt x="16" y="0"/>
                    </a:lnTo>
                    <a:lnTo>
                      <a:pt x="40" y="0"/>
                    </a:lnTo>
                    <a:lnTo>
                      <a:pt x="72" y="0"/>
                    </a:lnTo>
                    <a:lnTo>
                      <a:pt x="72" y="0"/>
                    </a:lnTo>
                    <a:lnTo>
                      <a:pt x="104" y="0"/>
                    </a:lnTo>
                    <a:lnTo>
                      <a:pt x="128" y="0"/>
                    </a:lnTo>
                    <a:lnTo>
                      <a:pt x="144" y="8"/>
                    </a:lnTo>
                    <a:lnTo>
                      <a:pt x="14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43" name="Freeform 1239"/>
              <p:cNvSpPr>
                <a:spLocks/>
              </p:cNvSpPr>
              <p:nvPr/>
            </p:nvSpPr>
            <p:spPr bwMode="invGray">
              <a:xfrm>
                <a:off x="892" y="2496"/>
                <a:ext cx="112" cy="80"/>
              </a:xfrm>
              <a:custGeom>
                <a:avLst/>
                <a:gdLst/>
                <a:ahLst/>
                <a:cxnLst>
                  <a:cxn ang="0">
                    <a:pos x="112" y="80"/>
                  </a:cxn>
                  <a:cxn ang="0">
                    <a:pos x="80" y="80"/>
                  </a:cxn>
                  <a:cxn ang="0">
                    <a:pos x="40" y="56"/>
                  </a:cxn>
                  <a:cxn ang="0">
                    <a:pos x="40" y="56"/>
                  </a:cxn>
                  <a:cxn ang="0">
                    <a:pos x="16" y="40"/>
                  </a:cxn>
                  <a:cxn ang="0">
                    <a:pos x="8" y="24"/>
                  </a:cxn>
                  <a:cxn ang="0">
                    <a:pos x="0" y="8"/>
                  </a:cxn>
                  <a:cxn ang="0">
                    <a:pos x="8" y="0"/>
                  </a:cxn>
                  <a:cxn ang="0">
                    <a:pos x="8" y="0"/>
                  </a:cxn>
                  <a:cxn ang="0">
                    <a:pos x="32" y="0"/>
                  </a:cxn>
                  <a:cxn ang="0">
                    <a:pos x="72" y="24"/>
                  </a:cxn>
                  <a:cxn ang="0">
                    <a:pos x="72" y="24"/>
                  </a:cxn>
                  <a:cxn ang="0">
                    <a:pos x="96" y="40"/>
                  </a:cxn>
                  <a:cxn ang="0">
                    <a:pos x="104" y="56"/>
                  </a:cxn>
                  <a:cxn ang="0">
                    <a:pos x="112" y="72"/>
                  </a:cxn>
                  <a:cxn ang="0">
                    <a:pos x="112" y="80"/>
                  </a:cxn>
                </a:cxnLst>
                <a:rect l="0" t="0" r="r" b="b"/>
                <a:pathLst>
                  <a:path w="112" h="80">
                    <a:moveTo>
                      <a:pt x="112" y="80"/>
                    </a:moveTo>
                    <a:lnTo>
                      <a:pt x="80" y="80"/>
                    </a:lnTo>
                    <a:lnTo>
                      <a:pt x="40" y="56"/>
                    </a:lnTo>
                    <a:lnTo>
                      <a:pt x="40" y="56"/>
                    </a:lnTo>
                    <a:lnTo>
                      <a:pt x="16" y="40"/>
                    </a:lnTo>
                    <a:lnTo>
                      <a:pt x="8" y="24"/>
                    </a:lnTo>
                    <a:lnTo>
                      <a:pt x="0" y="8"/>
                    </a:lnTo>
                    <a:lnTo>
                      <a:pt x="8" y="0"/>
                    </a:lnTo>
                    <a:lnTo>
                      <a:pt x="8" y="0"/>
                    </a:lnTo>
                    <a:lnTo>
                      <a:pt x="32" y="0"/>
                    </a:lnTo>
                    <a:lnTo>
                      <a:pt x="72" y="24"/>
                    </a:lnTo>
                    <a:lnTo>
                      <a:pt x="72" y="24"/>
                    </a:lnTo>
                    <a:lnTo>
                      <a:pt x="96" y="40"/>
                    </a:lnTo>
                    <a:lnTo>
                      <a:pt x="104" y="56"/>
                    </a:lnTo>
                    <a:lnTo>
                      <a:pt x="112" y="72"/>
                    </a:lnTo>
                    <a:lnTo>
                      <a:pt x="112"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44" name="Freeform 1240"/>
              <p:cNvSpPr>
                <a:spLocks/>
              </p:cNvSpPr>
              <p:nvPr/>
            </p:nvSpPr>
            <p:spPr bwMode="invGray">
              <a:xfrm>
                <a:off x="780" y="2248"/>
                <a:ext cx="48" cy="104"/>
              </a:xfrm>
              <a:custGeom>
                <a:avLst/>
                <a:gdLst/>
                <a:ahLst/>
                <a:cxnLst>
                  <a:cxn ang="0">
                    <a:pos x="24" y="104"/>
                  </a:cxn>
                  <a:cxn ang="0">
                    <a:pos x="8" y="88"/>
                  </a:cxn>
                  <a:cxn ang="0">
                    <a:pos x="0" y="56"/>
                  </a:cxn>
                  <a:cxn ang="0">
                    <a:pos x="0" y="56"/>
                  </a:cxn>
                  <a:cxn ang="0">
                    <a:pos x="8" y="16"/>
                  </a:cxn>
                  <a:cxn ang="0">
                    <a:pos x="24" y="0"/>
                  </a:cxn>
                  <a:cxn ang="0">
                    <a:pos x="24" y="0"/>
                  </a:cxn>
                  <a:cxn ang="0">
                    <a:pos x="40" y="16"/>
                  </a:cxn>
                  <a:cxn ang="0">
                    <a:pos x="48" y="56"/>
                  </a:cxn>
                  <a:cxn ang="0">
                    <a:pos x="48" y="56"/>
                  </a:cxn>
                  <a:cxn ang="0">
                    <a:pos x="40" y="88"/>
                  </a:cxn>
                  <a:cxn ang="0">
                    <a:pos x="24" y="104"/>
                  </a:cxn>
                </a:cxnLst>
                <a:rect l="0" t="0" r="r" b="b"/>
                <a:pathLst>
                  <a:path w="48" h="104">
                    <a:moveTo>
                      <a:pt x="24" y="104"/>
                    </a:moveTo>
                    <a:lnTo>
                      <a:pt x="8" y="88"/>
                    </a:lnTo>
                    <a:lnTo>
                      <a:pt x="0" y="56"/>
                    </a:lnTo>
                    <a:lnTo>
                      <a:pt x="0" y="56"/>
                    </a:lnTo>
                    <a:lnTo>
                      <a:pt x="8" y="16"/>
                    </a:lnTo>
                    <a:lnTo>
                      <a:pt x="24" y="0"/>
                    </a:lnTo>
                    <a:lnTo>
                      <a:pt x="24" y="0"/>
                    </a:lnTo>
                    <a:lnTo>
                      <a:pt x="40" y="16"/>
                    </a:lnTo>
                    <a:lnTo>
                      <a:pt x="48" y="56"/>
                    </a:lnTo>
                    <a:lnTo>
                      <a:pt x="48" y="56"/>
                    </a:lnTo>
                    <a:lnTo>
                      <a:pt x="40" y="88"/>
                    </a:lnTo>
                    <a:lnTo>
                      <a:pt x="24" y="10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45" name="Freeform 1241"/>
              <p:cNvSpPr>
                <a:spLocks/>
              </p:cNvSpPr>
              <p:nvPr/>
            </p:nvSpPr>
            <p:spPr bwMode="invGray">
              <a:xfrm>
                <a:off x="540" y="2416"/>
                <a:ext cx="152" cy="40"/>
              </a:xfrm>
              <a:custGeom>
                <a:avLst/>
                <a:gdLst/>
                <a:ahLst/>
                <a:cxnLst>
                  <a:cxn ang="0">
                    <a:pos x="152" y="24"/>
                  </a:cxn>
                  <a:cxn ang="0">
                    <a:pos x="144" y="32"/>
                  </a:cxn>
                  <a:cxn ang="0">
                    <a:pos x="128" y="32"/>
                  </a:cxn>
                  <a:cxn ang="0">
                    <a:pos x="104" y="40"/>
                  </a:cxn>
                  <a:cxn ang="0">
                    <a:pos x="80" y="40"/>
                  </a:cxn>
                  <a:cxn ang="0">
                    <a:pos x="80" y="40"/>
                  </a:cxn>
                  <a:cxn ang="0">
                    <a:pos x="48" y="40"/>
                  </a:cxn>
                  <a:cxn ang="0">
                    <a:pos x="24" y="32"/>
                  </a:cxn>
                  <a:cxn ang="0">
                    <a:pos x="8" y="32"/>
                  </a:cxn>
                  <a:cxn ang="0">
                    <a:pos x="0" y="24"/>
                  </a:cxn>
                  <a:cxn ang="0">
                    <a:pos x="0" y="24"/>
                  </a:cxn>
                  <a:cxn ang="0">
                    <a:pos x="8" y="16"/>
                  </a:cxn>
                  <a:cxn ang="0">
                    <a:pos x="24" y="8"/>
                  </a:cxn>
                  <a:cxn ang="0">
                    <a:pos x="48" y="0"/>
                  </a:cxn>
                  <a:cxn ang="0">
                    <a:pos x="80" y="0"/>
                  </a:cxn>
                  <a:cxn ang="0">
                    <a:pos x="80" y="0"/>
                  </a:cxn>
                  <a:cxn ang="0">
                    <a:pos x="104" y="0"/>
                  </a:cxn>
                  <a:cxn ang="0">
                    <a:pos x="128" y="8"/>
                  </a:cxn>
                  <a:cxn ang="0">
                    <a:pos x="144" y="16"/>
                  </a:cxn>
                  <a:cxn ang="0">
                    <a:pos x="152" y="24"/>
                  </a:cxn>
                </a:cxnLst>
                <a:rect l="0" t="0" r="r" b="b"/>
                <a:pathLst>
                  <a:path w="152" h="40">
                    <a:moveTo>
                      <a:pt x="152" y="24"/>
                    </a:moveTo>
                    <a:lnTo>
                      <a:pt x="144" y="32"/>
                    </a:lnTo>
                    <a:lnTo>
                      <a:pt x="128" y="32"/>
                    </a:lnTo>
                    <a:lnTo>
                      <a:pt x="104" y="40"/>
                    </a:lnTo>
                    <a:lnTo>
                      <a:pt x="80" y="40"/>
                    </a:lnTo>
                    <a:lnTo>
                      <a:pt x="80" y="40"/>
                    </a:lnTo>
                    <a:lnTo>
                      <a:pt x="48" y="40"/>
                    </a:lnTo>
                    <a:lnTo>
                      <a:pt x="24" y="32"/>
                    </a:lnTo>
                    <a:lnTo>
                      <a:pt x="8" y="32"/>
                    </a:lnTo>
                    <a:lnTo>
                      <a:pt x="0" y="24"/>
                    </a:lnTo>
                    <a:lnTo>
                      <a:pt x="0" y="24"/>
                    </a:lnTo>
                    <a:lnTo>
                      <a:pt x="8" y="16"/>
                    </a:lnTo>
                    <a:lnTo>
                      <a:pt x="24" y="8"/>
                    </a:lnTo>
                    <a:lnTo>
                      <a:pt x="48" y="0"/>
                    </a:lnTo>
                    <a:lnTo>
                      <a:pt x="80" y="0"/>
                    </a:lnTo>
                    <a:lnTo>
                      <a:pt x="80" y="0"/>
                    </a:lnTo>
                    <a:lnTo>
                      <a:pt x="104" y="0"/>
                    </a:lnTo>
                    <a:lnTo>
                      <a:pt x="128" y="8"/>
                    </a:lnTo>
                    <a:lnTo>
                      <a:pt x="144" y="16"/>
                    </a:lnTo>
                    <a:lnTo>
                      <a:pt x="152" y="2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46" name="Freeform 1242"/>
              <p:cNvSpPr>
                <a:spLocks/>
              </p:cNvSpPr>
              <p:nvPr/>
            </p:nvSpPr>
            <p:spPr bwMode="invGray">
              <a:xfrm>
                <a:off x="780" y="2520"/>
                <a:ext cx="48" cy="112"/>
              </a:xfrm>
              <a:custGeom>
                <a:avLst/>
                <a:gdLst/>
                <a:ahLst/>
                <a:cxnLst>
                  <a:cxn ang="0">
                    <a:pos x="24" y="112"/>
                  </a:cxn>
                  <a:cxn ang="0">
                    <a:pos x="8" y="96"/>
                  </a:cxn>
                  <a:cxn ang="0">
                    <a:pos x="0" y="56"/>
                  </a:cxn>
                  <a:cxn ang="0">
                    <a:pos x="0" y="56"/>
                  </a:cxn>
                  <a:cxn ang="0">
                    <a:pos x="8" y="16"/>
                  </a:cxn>
                  <a:cxn ang="0">
                    <a:pos x="24" y="0"/>
                  </a:cxn>
                  <a:cxn ang="0">
                    <a:pos x="24" y="0"/>
                  </a:cxn>
                  <a:cxn ang="0">
                    <a:pos x="40" y="16"/>
                  </a:cxn>
                  <a:cxn ang="0">
                    <a:pos x="48" y="56"/>
                  </a:cxn>
                  <a:cxn ang="0">
                    <a:pos x="48" y="56"/>
                  </a:cxn>
                  <a:cxn ang="0">
                    <a:pos x="40" y="96"/>
                  </a:cxn>
                  <a:cxn ang="0">
                    <a:pos x="24" y="112"/>
                  </a:cxn>
                </a:cxnLst>
                <a:rect l="0" t="0" r="r" b="b"/>
                <a:pathLst>
                  <a:path w="48" h="112">
                    <a:moveTo>
                      <a:pt x="24" y="112"/>
                    </a:moveTo>
                    <a:lnTo>
                      <a:pt x="8" y="96"/>
                    </a:lnTo>
                    <a:lnTo>
                      <a:pt x="0" y="56"/>
                    </a:lnTo>
                    <a:lnTo>
                      <a:pt x="0" y="56"/>
                    </a:lnTo>
                    <a:lnTo>
                      <a:pt x="8" y="16"/>
                    </a:lnTo>
                    <a:lnTo>
                      <a:pt x="24" y="0"/>
                    </a:lnTo>
                    <a:lnTo>
                      <a:pt x="24" y="0"/>
                    </a:lnTo>
                    <a:lnTo>
                      <a:pt x="40" y="16"/>
                    </a:lnTo>
                    <a:lnTo>
                      <a:pt x="48" y="56"/>
                    </a:lnTo>
                    <a:lnTo>
                      <a:pt x="48" y="56"/>
                    </a:lnTo>
                    <a:lnTo>
                      <a:pt x="40" y="96"/>
                    </a:lnTo>
                    <a:lnTo>
                      <a:pt x="24" y="11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47" name="Freeform 1243"/>
              <p:cNvSpPr>
                <a:spLocks/>
              </p:cNvSpPr>
              <p:nvPr/>
            </p:nvSpPr>
            <p:spPr bwMode="invGray">
              <a:xfrm>
                <a:off x="612" y="2304"/>
                <a:ext cx="112" cy="80"/>
              </a:xfrm>
              <a:custGeom>
                <a:avLst/>
                <a:gdLst/>
                <a:ahLst/>
                <a:cxnLst>
                  <a:cxn ang="0">
                    <a:pos x="112" y="80"/>
                  </a:cxn>
                  <a:cxn ang="0">
                    <a:pos x="80" y="80"/>
                  </a:cxn>
                  <a:cxn ang="0">
                    <a:pos x="40" y="56"/>
                  </a:cxn>
                  <a:cxn ang="0">
                    <a:pos x="40" y="56"/>
                  </a:cxn>
                  <a:cxn ang="0">
                    <a:pos x="16" y="40"/>
                  </a:cxn>
                  <a:cxn ang="0">
                    <a:pos x="8" y="24"/>
                  </a:cxn>
                  <a:cxn ang="0">
                    <a:pos x="0" y="8"/>
                  </a:cxn>
                  <a:cxn ang="0">
                    <a:pos x="0" y="0"/>
                  </a:cxn>
                  <a:cxn ang="0">
                    <a:pos x="0" y="0"/>
                  </a:cxn>
                  <a:cxn ang="0">
                    <a:pos x="32" y="8"/>
                  </a:cxn>
                  <a:cxn ang="0">
                    <a:pos x="72" y="24"/>
                  </a:cxn>
                  <a:cxn ang="0">
                    <a:pos x="72" y="24"/>
                  </a:cxn>
                  <a:cxn ang="0">
                    <a:pos x="96" y="40"/>
                  </a:cxn>
                  <a:cxn ang="0">
                    <a:pos x="104" y="56"/>
                  </a:cxn>
                  <a:cxn ang="0">
                    <a:pos x="112" y="72"/>
                  </a:cxn>
                  <a:cxn ang="0">
                    <a:pos x="112" y="80"/>
                  </a:cxn>
                </a:cxnLst>
                <a:rect l="0" t="0" r="r" b="b"/>
                <a:pathLst>
                  <a:path w="112" h="80">
                    <a:moveTo>
                      <a:pt x="112" y="80"/>
                    </a:moveTo>
                    <a:lnTo>
                      <a:pt x="80" y="80"/>
                    </a:lnTo>
                    <a:lnTo>
                      <a:pt x="40" y="56"/>
                    </a:lnTo>
                    <a:lnTo>
                      <a:pt x="40" y="56"/>
                    </a:lnTo>
                    <a:lnTo>
                      <a:pt x="16" y="40"/>
                    </a:lnTo>
                    <a:lnTo>
                      <a:pt x="8" y="24"/>
                    </a:lnTo>
                    <a:lnTo>
                      <a:pt x="0" y="8"/>
                    </a:lnTo>
                    <a:lnTo>
                      <a:pt x="0" y="0"/>
                    </a:lnTo>
                    <a:lnTo>
                      <a:pt x="0" y="0"/>
                    </a:lnTo>
                    <a:lnTo>
                      <a:pt x="32" y="8"/>
                    </a:lnTo>
                    <a:lnTo>
                      <a:pt x="72" y="24"/>
                    </a:lnTo>
                    <a:lnTo>
                      <a:pt x="72" y="24"/>
                    </a:lnTo>
                    <a:lnTo>
                      <a:pt x="96" y="40"/>
                    </a:lnTo>
                    <a:lnTo>
                      <a:pt x="104" y="56"/>
                    </a:lnTo>
                    <a:lnTo>
                      <a:pt x="112" y="72"/>
                    </a:lnTo>
                    <a:lnTo>
                      <a:pt x="112"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48" name="Freeform 1244"/>
              <p:cNvSpPr>
                <a:spLocks/>
              </p:cNvSpPr>
              <p:nvPr/>
            </p:nvSpPr>
            <p:spPr bwMode="invGray">
              <a:xfrm>
                <a:off x="876" y="2296"/>
                <a:ext cx="112" cy="80"/>
              </a:xfrm>
              <a:custGeom>
                <a:avLst/>
                <a:gdLst/>
                <a:ahLst/>
                <a:cxnLst>
                  <a:cxn ang="0">
                    <a:pos x="8" y="80"/>
                  </a:cxn>
                  <a:cxn ang="0">
                    <a:pos x="0" y="72"/>
                  </a:cxn>
                  <a:cxn ang="0">
                    <a:pos x="8" y="56"/>
                  </a:cxn>
                  <a:cxn ang="0">
                    <a:pos x="24" y="40"/>
                  </a:cxn>
                  <a:cxn ang="0">
                    <a:pos x="40" y="24"/>
                  </a:cxn>
                  <a:cxn ang="0">
                    <a:pos x="40" y="24"/>
                  </a:cxn>
                  <a:cxn ang="0">
                    <a:pos x="80" y="8"/>
                  </a:cxn>
                  <a:cxn ang="0">
                    <a:pos x="112" y="0"/>
                  </a:cxn>
                  <a:cxn ang="0">
                    <a:pos x="112" y="0"/>
                  </a:cxn>
                  <a:cxn ang="0">
                    <a:pos x="112" y="8"/>
                  </a:cxn>
                  <a:cxn ang="0">
                    <a:pos x="112" y="24"/>
                  </a:cxn>
                  <a:cxn ang="0">
                    <a:pos x="96" y="40"/>
                  </a:cxn>
                  <a:cxn ang="0">
                    <a:pos x="80" y="56"/>
                  </a:cxn>
                  <a:cxn ang="0">
                    <a:pos x="80" y="56"/>
                  </a:cxn>
                  <a:cxn ang="0">
                    <a:pos x="32" y="80"/>
                  </a:cxn>
                  <a:cxn ang="0">
                    <a:pos x="8" y="80"/>
                  </a:cxn>
                </a:cxnLst>
                <a:rect l="0" t="0" r="r" b="b"/>
                <a:pathLst>
                  <a:path w="112" h="80">
                    <a:moveTo>
                      <a:pt x="8" y="80"/>
                    </a:moveTo>
                    <a:lnTo>
                      <a:pt x="0" y="72"/>
                    </a:lnTo>
                    <a:lnTo>
                      <a:pt x="8" y="56"/>
                    </a:lnTo>
                    <a:lnTo>
                      <a:pt x="24" y="40"/>
                    </a:lnTo>
                    <a:lnTo>
                      <a:pt x="40" y="24"/>
                    </a:lnTo>
                    <a:lnTo>
                      <a:pt x="40" y="24"/>
                    </a:lnTo>
                    <a:lnTo>
                      <a:pt x="80" y="8"/>
                    </a:lnTo>
                    <a:lnTo>
                      <a:pt x="112" y="0"/>
                    </a:lnTo>
                    <a:lnTo>
                      <a:pt x="112" y="0"/>
                    </a:lnTo>
                    <a:lnTo>
                      <a:pt x="112" y="8"/>
                    </a:lnTo>
                    <a:lnTo>
                      <a:pt x="112" y="24"/>
                    </a:lnTo>
                    <a:lnTo>
                      <a:pt x="96" y="40"/>
                    </a:lnTo>
                    <a:lnTo>
                      <a:pt x="80" y="56"/>
                    </a:lnTo>
                    <a:lnTo>
                      <a:pt x="80" y="56"/>
                    </a:lnTo>
                    <a:lnTo>
                      <a:pt x="32" y="80"/>
                    </a:lnTo>
                    <a:lnTo>
                      <a:pt x="8"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49" name="Freeform 1245"/>
              <p:cNvSpPr>
                <a:spLocks/>
              </p:cNvSpPr>
              <p:nvPr/>
            </p:nvSpPr>
            <p:spPr bwMode="invGray">
              <a:xfrm>
                <a:off x="916" y="2352"/>
                <a:ext cx="136" cy="56"/>
              </a:xfrm>
              <a:custGeom>
                <a:avLst/>
                <a:gdLst/>
                <a:ahLst/>
                <a:cxnLst>
                  <a:cxn ang="0">
                    <a:pos x="0" y="48"/>
                  </a:cxn>
                  <a:cxn ang="0">
                    <a:pos x="0" y="40"/>
                  </a:cxn>
                  <a:cxn ang="0">
                    <a:pos x="16" y="32"/>
                  </a:cxn>
                  <a:cxn ang="0">
                    <a:pos x="32" y="16"/>
                  </a:cxn>
                  <a:cxn ang="0">
                    <a:pos x="56" y="8"/>
                  </a:cxn>
                  <a:cxn ang="0">
                    <a:pos x="56" y="8"/>
                  </a:cxn>
                  <a:cxn ang="0">
                    <a:pos x="88" y="0"/>
                  </a:cxn>
                  <a:cxn ang="0">
                    <a:pos x="112" y="0"/>
                  </a:cxn>
                  <a:cxn ang="0">
                    <a:pos x="128" y="0"/>
                  </a:cxn>
                  <a:cxn ang="0">
                    <a:pos x="136" y="8"/>
                  </a:cxn>
                  <a:cxn ang="0">
                    <a:pos x="136" y="8"/>
                  </a:cxn>
                  <a:cxn ang="0">
                    <a:pos x="136" y="16"/>
                  </a:cxn>
                  <a:cxn ang="0">
                    <a:pos x="128" y="24"/>
                  </a:cxn>
                  <a:cxn ang="0">
                    <a:pos x="104" y="32"/>
                  </a:cxn>
                  <a:cxn ang="0">
                    <a:pos x="80" y="48"/>
                  </a:cxn>
                  <a:cxn ang="0">
                    <a:pos x="80" y="48"/>
                  </a:cxn>
                  <a:cxn ang="0">
                    <a:pos x="48" y="48"/>
                  </a:cxn>
                  <a:cxn ang="0">
                    <a:pos x="24" y="56"/>
                  </a:cxn>
                  <a:cxn ang="0">
                    <a:pos x="8" y="56"/>
                  </a:cxn>
                  <a:cxn ang="0">
                    <a:pos x="0" y="48"/>
                  </a:cxn>
                </a:cxnLst>
                <a:rect l="0" t="0" r="r" b="b"/>
                <a:pathLst>
                  <a:path w="136" h="56">
                    <a:moveTo>
                      <a:pt x="0" y="48"/>
                    </a:moveTo>
                    <a:lnTo>
                      <a:pt x="0" y="40"/>
                    </a:lnTo>
                    <a:lnTo>
                      <a:pt x="16" y="32"/>
                    </a:lnTo>
                    <a:lnTo>
                      <a:pt x="32" y="16"/>
                    </a:lnTo>
                    <a:lnTo>
                      <a:pt x="56" y="8"/>
                    </a:lnTo>
                    <a:lnTo>
                      <a:pt x="56" y="8"/>
                    </a:lnTo>
                    <a:lnTo>
                      <a:pt x="88" y="0"/>
                    </a:lnTo>
                    <a:lnTo>
                      <a:pt x="112" y="0"/>
                    </a:lnTo>
                    <a:lnTo>
                      <a:pt x="128" y="0"/>
                    </a:lnTo>
                    <a:lnTo>
                      <a:pt x="136" y="8"/>
                    </a:lnTo>
                    <a:lnTo>
                      <a:pt x="136" y="8"/>
                    </a:lnTo>
                    <a:lnTo>
                      <a:pt x="136" y="16"/>
                    </a:lnTo>
                    <a:lnTo>
                      <a:pt x="128" y="24"/>
                    </a:lnTo>
                    <a:lnTo>
                      <a:pt x="104" y="32"/>
                    </a:lnTo>
                    <a:lnTo>
                      <a:pt x="80" y="48"/>
                    </a:lnTo>
                    <a:lnTo>
                      <a:pt x="80" y="48"/>
                    </a:lnTo>
                    <a:lnTo>
                      <a:pt x="48" y="48"/>
                    </a:lnTo>
                    <a:lnTo>
                      <a:pt x="24" y="56"/>
                    </a:lnTo>
                    <a:lnTo>
                      <a:pt x="8" y="56"/>
                    </a:lnTo>
                    <a:lnTo>
                      <a:pt x="0"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50" name="Freeform 1246"/>
              <p:cNvSpPr>
                <a:spLocks/>
              </p:cNvSpPr>
              <p:nvPr/>
            </p:nvSpPr>
            <p:spPr bwMode="invGray">
              <a:xfrm>
                <a:off x="564" y="2472"/>
                <a:ext cx="136" cy="56"/>
              </a:xfrm>
              <a:custGeom>
                <a:avLst/>
                <a:gdLst/>
                <a:ahLst/>
                <a:cxnLst>
                  <a:cxn ang="0">
                    <a:pos x="0" y="48"/>
                  </a:cxn>
                  <a:cxn ang="0">
                    <a:pos x="0" y="40"/>
                  </a:cxn>
                  <a:cxn ang="0">
                    <a:pos x="8" y="32"/>
                  </a:cxn>
                  <a:cxn ang="0">
                    <a:pos x="32" y="16"/>
                  </a:cxn>
                  <a:cxn ang="0">
                    <a:pos x="56" y="8"/>
                  </a:cxn>
                  <a:cxn ang="0">
                    <a:pos x="56" y="8"/>
                  </a:cxn>
                  <a:cxn ang="0">
                    <a:pos x="88" y="0"/>
                  </a:cxn>
                  <a:cxn ang="0">
                    <a:pos x="112" y="0"/>
                  </a:cxn>
                  <a:cxn ang="0">
                    <a:pos x="128" y="0"/>
                  </a:cxn>
                  <a:cxn ang="0">
                    <a:pos x="136" y="8"/>
                  </a:cxn>
                  <a:cxn ang="0">
                    <a:pos x="136" y="8"/>
                  </a:cxn>
                  <a:cxn ang="0">
                    <a:pos x="136" y="16"/>
                  </a:cxn>
                  <a:cxn ang="0">
                    <a:pos x="120" y="24"/>
                  </a:cxn>
                  <a:cxn ang="0">
                    <a:pos x="104" y="32"/>
                  </a:cxn>
                  <a:cxn ang="0">
                    <a:pos x="80" y="48"/>
                  </a:cxn>
                  <a:cxn ang="0">
                    <a:pos x="80" y="48"/>
                  </a:cxn>
                  <a:cxn ang="0">
                    <a:pos x="48" y="48"/>
                  </a:cxn>
                  <a:cxn ang="0">
                    <a:pos x="24" y="56"/>
                  </a:cxn>
                  <a:cxn ang="0">
                    <a:pos x="8" y="56"/>
                  </a:cxn>
                  <a:cxn ang="0">
                    <a:pos x="0" y="48"/>
                  </a:cxn>
                </a:cxnLst>
                <a:rect l="0" t="0" r="r" b="b"/>
                <a:pathLst>
                  <a:path w="136" h="56">
                    <a:moveTo>
                      <a:pt x="0" y="48"/>
                    </a:moveTo>
                    <a:lnTo>
                      <a:pt x="0" y="40"/>
                    </a:lnTo>
                    <a:lnTo>
                      <a:pt x="8" y="32"/>
                    </a:lnTo>
                    <a:lnTo>
                      <a:pt x="32" y="16"/>
                    </a:lnTo>
                    <a:lnTo>
                      <a:pt x="56" y="8"/>
                    </a:lnTo>
                    <a:lnTo>
                      <a:pt x="56" y="8"/>
                    </a:lnTo>
                    <a:lnTo>
                      <a:pt x="88" y="0"/>
                    </a:lnTo>
                    <a:lnTo>
                      <a:pt x="112" y="0"/>
                    </a:lnTo>
                    <a:lnTo>
                      <a:pt x="128" y="0"/>
                    </a:lnTo>
                    <a:lnTo>
                      <a:pt x="136" y="8"/>
                    </a:lnTo>
                    <a:lnTo>
                      <a:pt x="136" y="8"/>
                    </a:lnTo>
                    <a:lnTo>
                      <a:pt x="136" y="16"/>
                    </a:lnTo>
                    <a:lnTo>
                      <a:pt x="120" y="24"/>
                    </a:lnTo>
                    <a:lnTo>
                      <a:pt x="104" y="32"/>
                    </a:lnTo>
                    <a:lnTo>
                      <a:pt x="80" y="48"/>
                    </a:lnTo>
                    <a:lnTo>
                      <a:pt x="80" y="48"/>
                    </a:lnTo>
                    <a:lnTo>
                      <a:pt x="48" y="48"/>
                    </a:lnTo>
                    <a:lnTo>
                      <a:pt x="24" y="56"/>
                    </a:lnTo>
                    <a:lnTo>
                      <a:pt x="8" y="56"/>
                    </a:lnTo>
                    <a:lnTo>
                      <a:pt x="0"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51" name="Freeform 1247"/>
              <p:cNvSpPr>
                <a:spLocks/>
              </p:cNvSpPr>
              <p:nvPr/>
            </p:nvSpPr>
            <p:spPr bwMode="invGray">
              <a:xfrm>
                <a:off x="628" y="2504"/>
                <a:ext cx="112" cy="72"/>
              </a:xfrm>
              <a:custGeom>
                <a:avLst/>
                <a:gdLst/>
                <a:ahLst/>
                <a:cxnLst>
                  <a:cxn ang="0">
                    <a:pos x="8" y="72"/>
                  </a:cxn>
                  <a:cxn ang="0">
                    <a:pos x="0" y="64"/>
                  </a:cxn>
                  <a:cxn ang="0">
                    <a:pos x="8" y="56"/>
                  </a:cxn>
                  <a:cxn ang="0">
                    <a:pos x="16" y="40"/>
                  </a:cxn>
                  <a:cxn ang="0">
                    <a:pos x="40" y="24"/>
                  </a:cxn>
                  <a:cxn ang="0">
                    <a:pos x="40" y="24"/>
                  </a:cxn>
                  <a:cxn ang="0">
                    <a:pos x="80" y="0"/>
                  </a:cxn>
                  <a:cxn ang="0">
                    <a:pos x="112" y="0"/>
                  </a:cxn>
                  <a:cxn ang="0">
                    <a:pos x="112" y="0"/>
                  </a:cxn>
                  <a:cxn ang="0">
                    <a:pos x="112" y="8"/>
                  </a:cxn>
                  <a:cxn ang="0">
                    <a:pos x="112" y="16"/>
                  </a:cxn>
                  <a:cxn ang="0">
                    <a:pos x="96" y="32"/>
                  </a:cxn>
                  <a:cxn ang="0">
                    <a:pos x="80" y="48"/>
                  </a:cxn>
                  <a:cxn ang="0">
                    <a:pos x="80" y="48"/>
                  </a:cxn>
                  <a:cxn ang="0">
                    <a:pos x="32" y="72"/>
                  </a:cxn>
                  <a:cxn ang="0">
                    <a:pos x="8" y="72"/>
                  </a:cxn>
                </a:cxnLst>
                <a:rect l="0" t="0" r="r" b="b"/>
                <a:pathLst>
                  <a:path w="112" h="72">
                    <a:moveTo>
                      <a:pt x="8" y="72"/>
                    </a:moveTo>
                    <a:lnTo>
                      <a:pt x="0" y="64"/>
                    </a:lnTo>
                    <a:lnTo>
                      <a:pt x="8" y="56"/>
                    </a:lnTo>
                    <a:lnTo>
                      <a:pt x="16" y="40"/>
                    </a:lnTo>
                    <a:lnTo>
                      <a:pt x="40" y="24"/>
                    </a:lnTo>
                    <a:lnTo>
                      <a:pt x="40" y="24"/>
                    </a:lnTo>
                    <a:lnTo>
                      <a:pt x="80" y="0"/>
                    </a:lnTo>
                    <a:lnTo>
                      <a:pt x="112" y="0"/>
                    </a:lnTo>
                    <a:lnTo>
                      <a:pt x="112" y="0"/>
                    </a:lnTo>
                    <a:lnTo>
                      <a:pt x="112" y="8"/>
                    </a:lnTo>
                    <a:lnTo>
                      <a:pt x="112" y="16"/>
                    </a:lnTo>
                    <a:lnTo>
                      <a:pt x="96" y="32"/>
                    </a:lnTo>
                    <a:lnTo>
                      <a:pt x="80" y="48"/>
                    </a:lnTo>
                    <a:lnTo>
                      <a:pt x="80" y="48"/>
                    </a:lnTo>
                    <a:lnTo>
                      <a:pt x="32" y="72"/>
                    </a:lnTo>
                    <a:lnTo>
                      <a:pt x="8" y="7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52" name="Freeform 1248"/>
              <p:cNvSpPr>
                <a:spLocks/>
              </p:cNvSpPr>
              <p:nvPr/>
            </p:nvSpPr>
            <p:spPr bwMode="invGray">
              <a:xfrm>
                <a:off x="932" y="2464"/>
                <a:ext cx="136" cy="56"/>
              </a:xfrm>
              <a:custGeom>
                <a:avLst/>
                <a:gdLst/>
                <a:ahLst/>
                <a:cxnLst>
                  <a:cxn ang="0">
                    <a:pos x="0" y="8"/>
                  </a:cxn>
                  <a:cxn ang="0">
                    <a:pos x="8" y="0"/>
                  </a:cxn>
                  <a:cxn ang="0">
                    <a:pos x="32" y="0"/>
                  </a:cxn>
                  <a:cxn ang="0">
                    <a:pos x="56" y="0"/>
                  </a:cxn>
                  <a:cxn ang="0">
                    <a:pos x="80" y="8"/>
                  </a:cxn>
                  <a:cxn ang="0">
                    <a:pos x="80" y="8"/>
                  </a:cxn>
                  <a:cxn ang="0">
                    <a:pos x="104" y="16"/>
                  </a:cxn>
                  <a:cxn ang="0">
                    <a:pos x="128" y="32"/>
                  </a:cxn>
                  <a:cxn ang="0">
                    <a:pos x="136" y="40"/>
                  </a:cxn>
                  <a:cxn ang="0">
                    <a:pos x="136" y="48"/>
                  </a:cxn>
                  <a:cxn ang="0">
                    <a:pos x="136" y="48"/>
                  </a:cxn>
                  <a:cxn ang="0">
                    <a:pos x="128" y="56"/>
                  </a:cxn>
                  <a:cxn ang="0">
                    <a:pos x="112" y="56"/>
                  </a:cxn>
                  <a:cxn ang="0">
                    <a:pos x="88" y="56"/>
                  </a:cxn>
                  <a:cxn ang="0">
                    <a:pos x="64" y="48"/>
                  </a:cxn>
                  <a:cxn ang="0">
                    <a:pos x="64" y="48"/>
                  </a:cxn>
                  <a:cxn ang="0">
                    <a:pos x="32" y="40"/>
                  </a:cxn>
                  <a:cxn ang="0">
                    <a:pos x="16" y="24"/>
                  </a:cxn>
                  <a:cxn ang="0">
                    <a:pos x="0" y="16"/>
                  </a:cxn>
                  <a:cxn ang="0">
                    <a:pos x="0" y="8"/>
                  </a:cxn>
                </a:cxnLst>
                <a:rect l="0" t="0" r="r" b="b"/>
                <a:pathLst>
                  <a:path w="136" h="56">
                    <a:moveTo>
                      <a:pt x="0" y="8"/>
                    </a:moveTo>
                    <a:lnTo>
                      <a:pt x="8" y="0"/>
                    </a:lnTo>
                    <a:lnTo>
                      <a:pt x="32" y="0"/>
                    </a:lnTo>
                    <a:lnTo>
                      <a:pt x="56" y="0"/>
                    </a:lnTo>
                    <a:lnTo>
                      <a:pt x="80" y="8"/>
                    </a:lnTo>
                    <a:lnTo>
                      <a:pt x="80" y="8"/>
                    </a:lnTo>
                    <a:lnTo>
                      <a:pt x="104" y="16"/>
                    </a:lnTo>
                    <a:lnTo>
                      <a:pt x="128" y="32"/>
                    </a:lnTo>
                    <a:lnTo>
                      <a:pt x="136" y="40"/>
                    </a:lnTo>
                    <a:lnTo>
                      <a:pt x="136" y="48"/>
                    </a:lnTo>
                    <a:lnTo>
                      <a:pt x="136" y="48"/>
                    </a:lnTo>
                    <a:lnTo>
                      <a:pt x="128" y="56"/>
                    </a:lnTo>
                    <a:lnTo>
                      <a:pt x="112" y="56"/>
                    </a:lnTo>
                    <a:lnTo>
                      <a:pt x="88" y="56"/>
                    </a:lnTo>
                    <a:lnTo>
                      <a:pt x="64" y="48"/>
                    </a:lnTo>
                    <a:lnTo>
                      <a:pt x="64" y="48"/>
                    </a:lnTo>
                    <a:lnTo>
                      <a:pt x="32" y="40"/>
                    </a:lnTo>
                    <a:lnTo>
                      <a:pt x="16"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53" name="Freeform 1249"/>
              <p:cNvSpPr>
                <a:spLocks/>
              </p:cNvSpPr>
              <p:nvPr/>
            </p:nvSpPr>
            <p:spPr bwMode="invGray">
              <a:xfrm>
                <a:off x="564" y="2360"/>
                <a:ext cx="136" cy="56"/>
              </a:xfrm>
              <a:custGeom>
                <a:avLst/>
                <a:gdLst/>
                <a:ahLst/>
                <a:cxnLst>
                  <a:cxn ang="0">
                    <a:pos x="0" y="8"/>
                  </a:cxn>
                  <a:cxn ang="0">
                    <a:pos x="8" y="0"/>
                  </a:cxn>
                  <a:cxn ang="0">
                    <a:pos x="24" y="0"/>
                  </a:cxn>
                  <a:cxn ang="0">
                    <a:pos x="48" y="0"/>
                  </a:cxn>
                  <a:cxn ang="0">
                    <a:pos x="80" y="8"/>
                  </a:cxn>
                  <a:cxn ang="0">
                    <a:pos x="80" y="8"/>
                  </a:cxn>
                  <a:cxn ang="0">
                    <a:pos x="104" y="16"/>
                  </a:cxn>
                  <a:cxn ang="0">
                    <a:pos x="120" y="24"/>
                  </a:cxn>
                  <a:cxn ang="0">
                    <a:pos x="136" y="40"/>
                  </a:cxn>
                  <a:cxn ang="0">
                    <a:pos x="136" y="48"/>
                  </a:cxn>
                  <a:cxn ang="0">
                    <a:pos x="136" y="48"/>
                  </a:cxn>
                  <a:cxn ang="0">
                    <a:pos x="128" y="48"/>
                  </a:cxn>
                  <a:cxn ang="0">
                    <a:pos x="112" y="56"/>
                  </a:cxn>
                  <a:cxn ang="0">
                    <a:pos x="88" y="48"/>
                  </a:cxn>
                  <a:cxn ang="0">
                    <a:pos x="56" y="40"/>
                  </a:cxn>
                  <a:cxn ang="0">
                    <a:pos x="56" y="40"/>
                  </a:cxn>
                  <a:cxn ang="0">
                    <a:pos x="32" y="32"/>
                  </a:cxn>
                  <a:cxn ang="0">
                    <a:pos x="8" y="24"/>
                  </a:cxn>
                  <a:cxn ang="0">
                    <a:pos x="0" y="16"/>
                  </a:cxn>
                  <a:cxn ang="0">
                    <a:pos x="0" y="8"/>
                  </a:cxn>
                </a:cxnLst>
                <a:rect l="0" t="0" r="r" b="b"/>
                <a:pathLst>
                  <a:path w="136" h="56">
                    <a:moveTo>
                      <a:pt x="0" y="8"/>
                    </a:moveTo>
                    <a:lnTo>
                      <a:pt x="8" y="0"/>
                    </a:lnTo>
                    <a:lnTo>
                      <a:pt x="24" y="0"/>
                    </a:lnTo>
                    <a:lnTo>
                      <a:pt x="48" y="0"/>
                    </a:lnTo>
                    <a:lnTo>
                      <a:pt x="80" y="8"/>
                    </a:lnTo>
                    <a:lnTo>
                      <a:pt x="80" y="8"/>
                    </a:lnTo>
                    <a:lnTo>
                      <a:pt x="104" y="16"/>
                    </a:lnTo>
                    <a:lnTo>
                      <a:pt x="120" y="24"/>
                    </a:lnTo>
                    <a:lnTo>
                      <a:pt x="136" y="40"/>
                    </a:lnTo>
                    <a:lnTo>
                      <a:pt x="136" y="48"/>
                    </a:lnTo>
                    <a:lnTo>
                      <a:pt x="136" y="48"/>
                    </a:lnTo>
                    <a:lnTo>
                      <a:pt x="128" y="48"/>
                    </a:lnTo>
                    <a:lnTo>
                      <a:pt x="112" y="56"/>
                    </a:lnTo>
                    <a:lnTo>
                      <a:pt x="88" y="48"/>
                    </a:lnTo>
                    <a:lnTo>
                      <a:pt x="56" y="40"/>
                    </a:lnTo>
                    <a:lnTo>
                      <a:pt x="56" y="40"/>
                    </a:lnTo>
                    <a:lnTo>
                      <a:pt x="32" y="32"/>
                    </a:lnTo>
                    <a:lnTo>
                      <a:pt x="8"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54" name="Freeform 1250"/>
              <p:cNvSpPr>
                <a:spLocks/>
              </p:cNvSpPr>
              <p:nvPr/>
            </p:nvSpPr>
            <p:spPr bwMode="invGray">
              <a:xfrm>
                <a:off x="692" y="2256"/>
                <a:ext cx="72" cy="104"/>
              </a:xfrm>
              <a:custGeom>
                <a:avLst/>
                <a:gdLst/>
                <a:ahLst/>
                <a:cxnLst>
                  <a:cxn ang="0">
                    <a:pos x="8" y="0"/>
                  </a:cxn>
                  <a:cxn ang="0">
                    <a:pos x="32" y="8"/>
                  </a:cxn>
                  <a:cxn ang="0">
                    <a:pos x="64" y="48"/>
                  </a:cxn>
                  <a:cxn ang="0">
                    <a:pos x="64" y="48"/>
                  </a:cxn>
                  <a:cxn ang="0">
                    <a:pos x="72" y="80"/>
                  </a:cxn>
                  <a:cxn ang="0">
                    <a:pos x="64" y="104"/>
                  </a:cxn>
                  <a:cxn ang="0">
                    <a:pos x="64" y="104"/>
                  </a:cxn>
                  <a:cxn ang="0">
                    <a:pos x="40" y="96"/>
                  </a:cxn>
                  <a:cxn ang="0">
                    <a:pos x="16" y="56"/>
                  </a:cxn>
                  <a:cxn ang="0">
                    <a:pos x="16" y="56"/>
                  </a:cxn>
                  <a:cxn ang="0">
                    <a:pos x="0" y="24"/>
                  </a:cxn>
                  <a:cxn ang="0">
                    <a:pos x="8" y="0"/>
                  </a:cxn>
                </a:cxnLst>
                <a:rect l="0" t="0" r="r" b="b"/>
                <a:pathLst>
                  <a:path w="72" h="104">
                    <a:moveTo>
                      <a:pt x="8" y="0"/>
                    </a:moveTo>
                    <a:lnTo>
                      <a:pt x="32" y="8"/>
                    </a:lnTo>
                    <a:lnTo>
                      <a:pt x="64" y="48"/>
                    </a:lnTo>
                    <a:lnTo>
                      <a:pt x="64" y="48"/>
                    </a:lnTo>
                    <a:lnTo>
                      <a:pt x="72" y="80"/>
                    </a:lnTo>
                    <a:lnTo>
                      <a:pt x="64" y="104"/>
                    </a:lnTo>
                    <a:lnTo>
                      <a:pt x="64" y="104"/>
                    </a:lnTo>
                    <a:lnTo>
                      <a:pt x="40" y="96"/>
                    </a:lnTo>
                    <a:lnTo>
                      <a:pt x="16" y="56"/>
                    </a:lnTo>
                    <a:lnTo>
                      <a:pt x="16" y="56"/>
                    </a:lnTo>
                    <a:lnTo>
                      <a:pt x="0" y="24"/>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55" name="Freeform 1251"/>
              <p:cNvSpPr>
                <a:spLocks/>
              </p:cNvSpPr>
              <p:nvPr/>
            </p:nvSpPr>
            <p:spPr bwMode="invGray">
              <a:xfrm>
                <a:off x="852" y="2520"/>
                <a:ext cx="72" cy="96"/>
              </a:xfrm>
              <a:custGeom>
                <a:avLst/>
                <a:gdLst/>
                <a:ahLst/>
                <a:cxnLst>
                  <a:cxn ang="0">
                    <a:pos x="8" y="0"/>
                  </a:cxn>
                  <a:cxn ang="0">
                    <a:pos x="32" y="8"/>
                  </a:cxn>
                  <a:cxn ang="0">
                    <a:pos x="56" y="40"/>
                  </a:cxn>
                  <a:cxn ang="0">
                    <a:pos x="56" y="40"/>
                  </a:cxn>
                  <a:cxn ang="0">
                    <a:pos x="72" y="80"/>
                  </a:cxn>
                  <a:cxn ang="0">
                    <a:pos x="64" y="96"/>
                  </a:cxn>
                  <a:cxn ang="0">
                    <a:pos x="64" y="96"/>
                  </a:cxn>
                  <a:cxn ang="0">
                    <a:pos x="40" y="88"/>
                  </a:cxn>
                  <a:cxn ang="0">
                    <a:pos x="8" y="56"/>
                  </a:cxn>
                  <a:cxn ang="0">
                    <a:pos x="8" y="56"/>
                  </a:cxn>
                  <a:cxn ang="0">
                    <a:pos x="0" y="16"/>
                  </a:cxn>
                  <a:cxn ang="0">
                    <a:pos x="8" y="0"/>
                  </a:cxn>
                </a:cxnLst>
                <a:rect l="0" t="0" r="r" b="b"/>
                <a:pathLst>
                  <a:path w="72" h="96">
                    <a:moveTo>
                      <a:pt x="8" y="0"/>
                    </a:moveTo>
                    <a:lnTo>
                      <a:pt x="32" y="8"/>
                    </a:lnTo>
                    <a:lnTo>
                      <a:pt x="56" y="40"/>
                    </a:lnTo>
                    <a:lnTo>
                      <a:pt x="56" y="40"/>
                    </a:lnTo>
                    <a:lnTo>
                      <a:pt x="72" y="80"/>
                    </a:lnTo>
                    <a:lnTo>
                      <a:pt x="64" y="96"/>
                    </a:lnTo>
                    <a:lnTo>
                      <a:pt x="64" y="96"/>
                    </a:lnTo>
                    <a:lnTo>
                      <a:pt x="40" y="88"/>
                    </a:lnTo>
                    <a:lnTo>
                      <a:pt x="8" y="56"/>
                    </a:lnTo>
                    <a:lnTo>
                      <a:pt x="8" y="56"/>
                    </a:lnTo>
                    <a:lnTo>
                      <a:pt x="0" y="16"/>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56" name="Freeform 1252"/>
              <p:cNvSpPr>
                <a:spLocks/>
              </p:cNvSpPr>
              <p:nvPr/>
            </p:nvSpPr>
            <p:spPr bwMode="invGray">
              <a:xfrm>
                <a:off x="844" y="2256"/>
                <a:ext cx="72" cy="104"/>
              </a:xfrm>
              <a:custGeom>
                <a:avLst/>
                <a:gdLst/>
                <a:ahLst/>
                <a:cxnLst>
                  <a:cxn ang="0">
                    <a:pos x="64" y="0"/>
                  </a:cxn>
                  <a:cxn ang="0">
                    <a:pos x="72" y="24"/>
                  </a:cxn>
                  <a:cxn ang="0">
                    <a:pos x="56" y="56"/>
                  </a:cxn>
                  <a:cxn ang="0">
                    <a:pos x="56" y="56"/>
                  </a:cxn>
                  <a:cxn ang="0">
                    <a:pos x="32" y="88"/>
                  </a:cxn>
                  <a:cxn ang="0">
                    <a:pos x="8" y="104"/>
                  </a:cxn>
                  <a:cxn ang="0">
                    <a:pos x="8" y="104"/>
                  </a:cxn>
                  <a:cxn ang="0">
                    <a:pos x="0" y="80"/>
                  </a:cxn>
                  <a:cxn ang="0">
                    <a:pos x="8" y="40"/>
                  </a:cxn>
                  <a:cxn ang="0">
                    <a:pos x="8" y="40"/>
                  </a:cxn>
                  <a:cxn ang="0">
                    <a:pos x="40" y="8"/>
                  </a:cxn>
                  <a:cxn ang="0">
                    <a:pos x="64" y="0"/>
                  </a:cxn>
                </a:cxnLst>
                <a:rect l="0" t="0" r="r" b="b"/>
                <a:pathLst>
                  <a:path w="72" h="104">
                    <a:moveTo>
                      <a:pt x="64" y="0"/>
                    </a:moveTo>
                    <a:lnTo>
                      <a:pt x="72" y="24"/>
                    </a:lnTo>
                    <a:lnTo>
                      <a:pt x="56" y="56"/>
                    </a:lnTo>
                    <a:lnTo>
                      <a:pt x="56" y="56"/>
                    </a:lnTo>
                    <a:lnTo>
                      <a:pt x="32" y="88"/>
                    </a:lnTo>
                    <a:lnTo>
                      <a:pt x="8" y="104"/>
                    </a:lnTo>
                    <a:lnTo>
                      <a:pt x="8" y="104"/>
                    </a:lnTo>
                    <a:lnTo>
                      <a:pt x="0" y="80"/>
                    </a:lnTo>
                    <a:lnTo>
                      <a:pt x="8" y="40"/>
                    </a:lnTo>
                    <a:lnTo>
                      <a:pt x="8" y="40"/>
                    </a:lnTo>
                    <a:lnTo>
                      <a:pt x="40" y="8"/>
                    </a:lnTo>
                    <a:lnTo>
                      <a:pt x="64"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57" name="Freeform 1253"/>
              <p:cNvSpPr>
                <a:spLocks/>
              </p:cNvSpPr>
              <p:nvPr/>
            </p:nvSpPr>
            <p:spPr bwMode="invGray">
              <a:xfrm>
                <a:off x="700" y="2520"/>
                <a:ext cx="80" cy="96"/>
              </a:xfrm>
              <a:custGeom>
                <a:avLst/>
                <a:gdLst/>
                <a:ahLst/>
                <a:cxnLst>
                  <a:cxn ang="0">
                    <a:pos x="64" y="0"/>
                  </a:cxn>
                  <a:cxn ang="0">
                    <a:pos x="80" y="16"/>
                  </a:cxn>
                  <a:cxn ang="0">
                    <a:pos x="64" y="56"/>
                  </a:cxn>
                  <a:cxn ang="0">
                    <a:pos x="64" y="56"/>
                  </a:cxn>
                  <a:cxn ang="0">
                    <a:pos x="40" y="88"/>
                  </a:cxn>
                  <a:cxn ang="0">
                    <a:pos x="8" y="96"/>
                  </a:cxn>
                  <a:cxn ang="0">
                    <a:pos x="8" y="96"/>
                  </a:cxn>
                  <a:cxn ang="0">
                    <a:pos x="0" y="80"/>
                  </a:cxn>
                  <a:cxn ang="0">
                    <a:pos x="16" y="40"/>
                  </a:cxn>
                  <a:cxn ang="0">
                    <a:pos x="16" y="40"/>
                  </a:cxn>
                  <a:cxn ang="0">
                    <a:pos x="40" y="8"/>
                  </a:cxn>
                  <a:cxn ang="0">
                    <a:pos x="64" y="0"/>
                  </a:cxn>
                </a:cxnLst>
                <a:rect l="0" t="0" r="r" b="b"/>
                <a:pathLst>
                  <a:path w="80" h="96">
                    <a:moveTo>
                      <a:pt x="64" y="0"/>
                    </a:moveTo>
                    <a:lnTo>
                      <a:pt x="80" y="16"/>
                    </a:lnTo>
                    <a:lnTo>
                      <a:pt x="64" y="56"/>
                    </a:lnTo>
                    <a:lnTo>
                      <a:pt x="64" y="56"/>
                    </a:lnTo>
                    <a:lnTo>
                      <a:pt x="40" y="88"/>
                    </a:lnTo>
                    <a:lnTo>
                      <a:pt x="8" y="96"/>
                    </a:lnTo>
                    <a:lnTo>
                      <a:pt x="8" y="96"/>
                    </a:lnTo>
                    <a:lnTo>
                      <a:pt x="0" y="80"/>
                    </a:lnTo>
                    <a:lnTo>
                      <a:pt x="16" y="40"/>
                    </a:lnTo>
                    <a:lnTo>
                      <a:pt x="16" y="40"/>
                    </a:lnTo>
                    <a:lnTo>
                      <a:pt x="40" y="8"/>
                    </a:lnTo>
                    <a:lnTo>
                      <a:pt x="64"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sp>
          <p:nvSpPr>
            <p:cNvPr id="1661158" name="Freeform 1254"/>
            <p:cNvSpPr>
              <a:spLocks/>
            </p:cNvSpPr>
            <p:nvPr/>
          </p:nvSpPr>
          <p:spPr bwMode="invGray">
            <a:xfrm>
              <a:off x="572" y="1295"/>
              <a:ext cx="472" cy="334"/>
            </a:xfrm>
            <a:custGeom>
              <a:avLst/>
              <a:gdLst/>
              <a:ahLst/>
              <a:cxnLst>
                <a:cxn ang="0">
                  <a:pos x="672" y="216"/>
                </a:cxn>
                <a:cxn ang="0">
                  <a:pos x="664" y="256"/>
                </a:cxn>
                <a:cxn ang="0">
                  <a:pos x="648" y="296"/>
                </a:cxn>
                <a:cxn ang="0">
                  <a:pos x="616" y="328"/>
                </a:cxn>
                <a:cxn ang="0">
                  <a:pos x="576" y="360"/>
                </a:cxn>
                <a:cxn ang="0">
                  <a:pos x="464" y="408"/>
                </a:cxn>
                <a:cxn ang="0">
                  <a:pos x="336" y="424"/>
                </a:cxn>
                <a:cxn ang="0">
                  <a:pos x="336" y="424"/>
                </a:cxn>
                <a:cxn ang="0">
                  <a:pos x="208" y="408"/>
                </a:cxn>
                <a:cxn ang="0">
                  <a:pos x="96" y="360"/>
                </a:cxn>
                <a:cxn ang="0">
                  <a:pos x="56" y="328"/>
                </a:cxn>
                <a:cxn ang="0">
                  <a:pos x="24" y="296"/>
                </a:cxn>
                <a:cxn ang="0">
                  <a:pos x="8" y="256"/>
                </a:cxn>
                <a:cxn ang="0">
                  <a:pos x="0" y="216"/>
                </a:cxn>
                <a:cxn ang="0">
                  <a:pos x="0" y="216"/>
                </a:cxn>
                <a:cxn ang="0">
                  <a:pos x="8" y="168"/>
                </a:cxn>
                <a:cxn ang="0">
                  <a:pos x="24" y="128"/>
                </a:cxn>
                <a:cxn ang="0">
                  <a:pos x="56" y="96"/>
                </a:cxn>
                <a:cxn ang="0">
                  <a:pos x="96" y="64"/>
                </a:cxn>
                <a:cxn ang="0">
                  <a:pos x="208" y="16"/>
                </a:cxn>
                <a:cxn ang="0">
                  <a:pos x="336" y="0"/>
                </a:cxn>
                <a:cxn ang="0">
                  <a:pos x="336" y="0"/>
                </a:cxn>
                <a:cxn ang="0">
                  <a:pos x="464" y="16"/>
                </a:cxn>
                <a:cxn ang="0">
                  <a:pos x="576" y="64"/>
                </a:cxn>
                <a:cxn ang="0">
                  <a:pos x="616" y="96"/>
                </a:cxn>
                <a:cxn ang="0">
                  <a:pos x="648" y="128"/>
                </a:cxn>
                <a:cxn ang="0">
                  <a:pos x="664" y="168"/>
                </a:cxn>
                <a:cxn ang="0">
                  <a:pos x="672" y="216"/>
                </a:cxn>
              </a:cxnLst>
              <a:rect l="0" t="0" r="r" b="b"/>
              <a:pathLst>
                <a:path w="672" h="424">
                  <a:moveTo>
                    <a:pt x="672" y="216"/>
                  </a:moveTo>
                  <a:lnTo>
                    <a:pt x="664" y="256"/>
                  </a:lnTo>
                  <a:lnTo>
                    <a:pt x="648" y="296"/>
                  </a:lnTo>
                  <a:lnTo>
                    <a:pt x="616" y="328"/>
                  </a:lnTo>
                  <a:lnTo>
                    <a:pt x="576" y="360"/>
                  </a:lnTo>
                  <a:lnTo>
                    <a:pt x="464" y="408"/>
                  </a:lnTo>
                  <a:lnTo>
                    <a:pt x="336" y="424"/>
                  </a:lnTo>
                  <a:lnTo>
                    <a:pt x="336" y="424"/>
                  </a:lnTo>
                  <a:lnTo>
                    <a:pt x="208" y="408"/>
                  </a:lnTo>
                  <a:lnTo>
                    <a:pt x="96" y="360"/>
                  </a:lnTo>
                  <a:lnTo>
                    <a:pt x="56" y="328"/>
                  </a:lnTo>
                  <a:lnTo>
                    <a:pt x="24" y="296"/>
                  </a:lnTo>
                  <a:lnTo>
                    <a:pt x="8" y="256"/>
                  </a:lnTo>
                  <a:lnTo>
                    <a:pt x="0" y="216"/>
                  </a:lnTo>
                  <a:lnTo>
                    <a:pt x="0" y="216"/>
                  </a:lnTo>
                  <a:lnTo>
                    <a:pt x="8" y="168"/>
                  </a:lnTo>
                  <a:lnTo>
                    <a:pt x="24" y="128"/>
                  </a:lnTo>
                  <a:lnTo>
                    <a:pt x="56" y="96"/>
                  </a:lnTo>
                  <a:lnTo>
                    <a:pt x="96" y="64"/>
                  </a:lnTo>
                  <a:lnTo>
                    <a:pt x="208" y="16"/>
                  </a:lnTo>
                  <a:lnTo>
                    <a:pt x="336" y="0"/>
                  </a:lnTo>
                  <a:lnTo>
                    <a:pt x="336" y="0"/>
                  </a:lnTo>
                  <a:lnTo>
                    <a:pt x="464" y="16"/>
                  </a:lnTo>
                  <a:lnTo>
                    <a:pt x="576" y="64"/>
                  </a:lnTo>
                  <a:lnTo>
                    <a:pt x="616" y="96"/>
                  </a:lnTo>
                  <a:lnTo>
                    <a:pt x="648" y="128"/>
                  </a:lnTo>
                  <a:lnTo>
                    <a:pt x="664" y="168"/>
                  </a:lnTo>
                  <a:lnTo>
                    <a:pt x="672" y="216"/>
                  </a:lnTo>
                  <a:close/>
                </a:path>
              </a:pathLst>
            </a:custGeom>
            <a:gradFill rotWithShape="0">
              <a:gsLst>
                <a:gs pos="0">
                  <a:srgbClr val="808080">
                    <a:gamma/>
                    <a:tint val="59608"/>
                    <a:invGamma/>
                  </a:srgbClr>
                </a:gs>
                <a:gs pos="100000">
                  <a:srgbClr val="808080"/>
                </a:gs>
              </a:gsLst>
              <a:path path="rect">
                <a:fillToRect l="50000" t="50000" r="50000" b="50000"/>
              </a:path>
            </a:gradFill>
            <a:ln w="3175" cmpd="sng">
              <a:solidFill>
                <a:srgbClr val="808080"/>
              </a:solidFill>
              <a:round/>
              <a:headEnd/>
              <a:tailEnd/>
            </a:ln>
          </p:spPr>
          <p:txBody>
            <a:bodyPr>
              <a:prstTxWarp prst="textNoShape">
                <a:avLst/>
              </a:prstTxWarp>
            </a:bodyPr>
            <a:lstStyle/>
            <a:p>
              <a:endParaRPr lang="en-US">
                <a:latin typeface="Arial"/>
                <a:cs typeface="Arial"/>
              </a:endParaRPr>
            </a:p>
          </p:txBody>
        </p:sp>
        <p:grpSp>
          <p:nvGrpSpPr>
            <p:cNvPr id="1661197" name="Group 1255"/>
            <p:cNvGrpSpPr>
              <a:grpSpLocks/>
            </p:cNvGrpSpPr>
            <p:nvPr/>
          </p:nvGrpSpPr>
          <p:grpSpPr bwMode="auto">
            <a:xfrm>
              <a:off x="632" y="1338"/>
              <a:ext cx="352" cy="248"/>
              <a:chOff x="636" y="2320"/>
              <a:chExt cx="352" cy="248"/>
            </a:xfrm>
          </p:grpSpPr>
          <p:sp>
            <p:nvSpPr>
              <p:cNvPr id="1661160" name="Freeform 1256"/>
              <p:cNvSpPr>
                <a:spLocks/>
              </p:cNvSpPr>
              <p:nvPr/>
            </p:nvSpPr>
            <p:spPr bwMode="invGray">
              <a:xfrm>
                <a:off x="788" y="2424"/>
                <a:ext cx="32" cy="16"/>
              </a:xfrm>
              <a:custGeom>
                <a:avLst/>
                <a:gdLst/>
                <a:ahLst/>
                <a:cxnLst>
                  <a:cxn ang="0">
                    <a:pos x="32" y="8"/>
                  </a:cxn>
                  <a:cxn ang="0">
                    <a:pos x="32" y="16"/>
                  </a:cxn>
                  <a:cxn ang="0">
                    <a:pos x="16" y="16"/>
                  </a:cxn>
                  <a:cxn ang="0">
                    <a:pos x="16" y="16"/>
                  </a:cxn>
                  <a:cxn ang="0">
                    <a:pos x="8" y="16"/>
                  </a:cxn>
                  <a:cxn ang="0">
                    <a:pos x="0" y="8"/>
                  </a:cxn>
                  <a:cxn ang="0">
                    <a:pos x="0" y="8"/>
                  </a:cxn>
                  <a:cxn ang="0">
                    <a:pos x="8" y="0"/>
                  </a:cxn>
                  <a:cxn ang="0">
                    <a:pos x="16" y="0"/>
                  </a:cxn>
                  <a:cxn ang="0">
                    <a:pos x="16" y="0"/>
                  </a:cxn>
                  <a:cxn ang="0">
                    <a:pos x="32" y="0"/>
                  </a:cxn>
                  <a:cxn ang="0">
                    <a:pos x="32" y="8"/>
                  </a:cxn>
                </a:cxnLst>
                <a:rect l="0" t="0" r="r" b="b"/>
                <a:pathLst>
                  <a:path w="32" h="16">
                    <a:moveTo>
                      <a:pt x="32" y="8"/>
                    </a:moveTo>
                    <a:lnTo>
                      <a:pt x="32" y="16"/>
                    </a:lnTo>
                    <a:lnTo>
                      <a:pt x="16" y="16"/>
                    </a:lnTo>
                    <a:lnTo>
                      <a:pt x="16" y="16"/>
                    </a:lnTo>
                    <a:lnTo>
                      <a:pt x="8" y="16"/>
                    </a:lnTo>
                    <a:lnTo>
                      <a:pt x="0" y="8"/>
                    </a:lnTo>
                    <a:lnTo>
                      <a:pt x="0" y="8"/>
                    </a:lnTo>
                    <a:lnTo>
                      <a:pt x="8" y="0"/>
                    </a:lnTo>
                    <a:lnTo>
                      <a:pt x="16" y="0"/>
                    </a:lnTo>
                    <a:lnTo>
                      <a:pt x="16" y="0"/>
                    </a:lnTo>
                    <a:lnTo>
                      <a:pt x="32" y="0"/>
                    </a:lnTo>
                    <a:lnTo>
                      <a:pt x="32"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61" name="Freeform 1257"/>
              <p:cNvSpPr>
                <a:spLocks/>
              </p:cNvSpPr>
              <p:nvPr/>
            </p:nvSpPr>
            <p:spPr bwMode="invGray">
              <a:xfrm>
                <a:off x="924" y="2416"/>
                <a:ext cx="64" cy="24"/>
              </a:xfrm>
              <a:custGeom>
                <a:avLst/>
                <a:gdLst/>
                <a:ahLst/>
                <a:cxnLst>
                  <a:cxn ang="0">
                    <a:pos x="64" y="16"/>
                  </a:cxn>
                  <a:cxn ang="0">
                    <a:pos x="56" y="24"/>
                  </a:cxn>
                  <a:cxn ang="0">
                    <a:pos x="32" y="24"/>
                  </a:cxn>
                  <a:cxn ang="0">
                    <a:pos x="32" y="24"/>
                  </a:cxn>
                  <a:cxn ang="0">
                    <a:pos x="16" y="24"/>
                  </a:cxn>
                  <a:cxn ang="0">
                    <a:pos x="0" y="16"/>
                  </a:cxn>
                  <a:cxn ang="0">
                    <a:pos x="0" y="16"/>
                  </a:cxn>
                  <a:cxn ang="0">
                    <a:pos x="16" y="8"/>
                  </a:cxn>
                  <a:cxn ang="0">
                    <a:pos x="32" y="0"/>
                  </a:cxn>
                  <a:cxn ang="0">
                    <a:pos x="32" y="0"/>
                  </a:cxn>
                  <a:cxn ang="0">
                    <a:pos x="56" y="8"/>
                  </a:cxn>
                  <a:cxn ang="0">
                    <a:pos x="64" y="16"/>
                  </a:cxn>
                </a:cxnLst>
                <a:rect l="0" t="0" r="r" b="b"/>
                <a:pathLst>
                  <a:path w="64" h="24">
                    <a:moveTo>
                      <a:pt x="64" y="16"/>
                    </a:moveTo>
                    <a:lnTo>
                      <a:pt x="56" y="24"/>
                    </a:lnTo>
                    <a:lnTo>
                      <a:pt x="32" y="24"/>
                    </a:lnTo>
                    <a:lnTo>
                      <a:pt x="32" y="24"/>
                    </a:lnTo>
                    <a:lnTo>
                      <a:pt x="16" y="24"/>
                    </a:lnTo>
                    <a:lnTo>
                      <a:pt x="0" y="16"/>
                    </a:lnTo>
                    <a:lnTo>
                      <a:pt x="0" y="16"/>
                    </a:lnTo>
                    <a:lnTo>
                      <a:pt x="16" y="8"/>
                    </a:lnTo>
                    <a:lnTo>
                      <a:pt x="32" y="0"/>
                    </a:lnTo>
                    <a:lnTo>
                      <a:pt x="32" y="0"/>
                    </a:lnTo>
                    <a:lnTo>
                      <a:pt x="56" y="8"/>
                    </a:lnTo>
                    <a:lnTo>
                      <a:pt x="6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62" name="Freeform 1258"/>
              <p:cNvSpPr>
                <a:spLocks/>
              </p:cNvSpPr>
              <p:nvPr/>
            </p:nvSpPr>
            <p:spPr bwMode="invGray">
              <a:xfrm>
                <a:off x="908" y="2512"/>
                <a:ext cx="40" cy="32"/>
              </a:xfrm>
              <a:custGeom>
                <a:avLst/>
                <a:gdLst/>
                <a:ahLst/>
                <a:cxnLst>
                  <a:cxn ang="0">
                    <a:pos x="40" y="32"/>
                  </a:cxn>
                  <a:cxn ang="0">
                    <a:pos x="24" y="32"/>
                  </a:cxn>
                  <a:cxn ang="0">
                    <a:pos x="8" y="24"/>
                  </a:cxn>
                  <a:cxn ang="0">
                    <a:pos x="8" y="24"/>
                  </a:cxn>
                  <a:cxn ang="0">
                    <a:pos x="0" y="8"/>
                  </a:cxn>
                  <a:cxn ang="0">
                    <a:pos x="0" y="0"/>
                  </a:cxn>
                  <a:cxn ang="0">
                    <a:pos x="0" y="0"/>
                  </a:cxn>
                  <a:cxn ang="0">
                    <a:pos x="16" y="0"/>
                  </a:cxn>
                  <a:cxn ang="0">
                    <a:pos x="32" y="8"/>
                  </a:cxn>
                  <a:cxn ang="0">
                    <a:pos x="32" y="8"/>
                  </a:cxn>
                  <a:cxn ang="0">
                    <a:pos x="40" y="24"/>
                  </a:cxn>
                  <a:cxn ang="0">
                    <a:pos x="40" y="32"/>
                  </a:cxn>
                </a:cxnLst>
                <a:rect l="0" t="0" r="r" b="b"/>
                <a:pathLst>
                  <a:path w="40" h="32">
                    <a:moveTo>
                      <a:pt x="40" y="32"/>
                    </a:moveTo>
                    <a:lnTo>
                      <a:pt x="24" y="32"/>
                    </a:lnTo>
                    <a:lnTo>
                      <a:pt x="8" y="24"/>
                    </a:lnTo>
                    <a:lnTo>
                      <a:pt x="8" y="24"/>
                    </a:lnTo>
                    <a:lnTo>
                      <a:pt x="0" y="8"/>
                    </a:lnTo>
                    <a:lnTo>
                      <a:pt x="0" y="0"/>
                    </a:lnTo>
                    <a:lnTo>
                      <a:pt x="0" y="0"/>
                    </a:lnTo>
                    <a:lnTo>
                      <a:pt x="16" y="0"/>
                    </a:lnTo>
                    <a:lnTo>
                      <a:pt x="32" y="8"/>
                    </a:lnTo>
                    <a:lnTo>
                      <a:pt x="32" y="8"/>
                    </a:lnTo>
                    <a:lnTo>
                      <a:pt x="40" y="24"/>
                    </a:lnTo>
                    <a:lnTo>
                      <a:pt x="40"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63" name="Freeform 1259"/>
              <p:cNvSpPr>
                <a:spLocks/>
              </p:cNvSpPr>
              <p:nvPr/>
            </p:nvSpPr>
            <p:spPr bwMode="invGray">
              <a:xfrm>
                <a:off x="780" y="2328"/>
                <a:ext cx="32" cy="48"/>
              </a:xfrm>
              <a:custGeom>
                <a:avLst/>
                <a:gdLst/>
                <a:ahLst/>
                <a:cxnLst>
                  <a:cxn ang="0">
                    <a:pos x="16" y="48"/>
                  </a:cxn>
                  <a:cxn ang="0">
                    <a:pos x="8" y="48"/>
                  </a:cxn>
                  <a:cxn ang="0">
                    <a:pos x="0" y="24"/>
                  </a:cxn>
                  <a:cxn ang="0">
                    <a:pos x="0" y="24"/>
                  </a:cxn>
                  <a:cxn ang="0">
                    <a:pos x="8" y="8"/>
                  </a:cxn>
                  <a:cxn ang="0">
                    <a:pos x="16" y="0"/>
                  </a:cxn>
                  <a:cxn ang="0">
                    <a:pos x="16" y="0"/>
                  </a:cxn>
                  <a:cxn ang="0">
                    <a:pos x="24" y="8"/>
                  </a:cxn>
                  <a:cxn ang="0">
                    <a:pos x="32" y="24"/>
                  </a:cxn>
                  <a:cxn ang="0">
                    <a:pos x="32" y="24"/>
                  </a:cxn>
                  <a:cxn ang="0">
                    <a:pos x="24" y="48"/>
                  </a:cxn>
                  <a:cxn ang="0">
                    <a:pos x="16" y="48"/>
                  </a:cxn>
                </a:cxnLst>
                <a:rect l="0" t="0" r="r" b="b"/>
                <a:pathLst>
                  <a:path w="32" h="48">
                    <a:moveTo>
                      <a:pt x="16" y="48"/>
                    </a:moveTo>
                    <a:lnTo>
                      <a:pt x="8" y="48"/>
                    </a:lnTo>
                    <a:lnTo>
                      <a:pt x="0" y="24"/>
                    </a:lnTo>
                    <a:lnTo>
                      <a:pt x="0" y="24"/>
                    </a:lnTo>
                    <a:lnTo>
                      <a:pt x="8" y="8"/>
                    </a:lnTo>
                    <a:lnTo>
                      <a:pt x="16" y="0"/>
                    </a:lnTo>
                    <a:lnTo>
                      <a:pt x="16" y="0"/>
                    </a:lnTo>
                    <a:lnTo>
                      <a:pt x="24" y="8"/>
                    </a:lnTo>
                    <a:lnTo>
                      <a:pt x="32" y="24"/>
                    </a:lnTo>
                    <a:lnTo>
                      <a:pt x="32" y="24"/>
                    </a:lnTo>
                    <a:lnTo>
                      <a:pt x="24" y="48"/>
                    </a:lnTo>
                    <a:lnTo>
                      <a:pt x="16"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64" name="Freeform 1260"/>
              <p:cNvSpPr>
                <a:spLocks/>
              </p:cNvSpPr>
              <p:nvPr/>
            </p:nvSpPr>
            <p:spPr bwMode="invGray">
              <a:xfrm>
                <a:off x="676" y="2432"/>
                <a:ext cx="64" cy="24"/>
              </a:xfrm>
              <a:custGeom>
                <a:avLst/>
                <a:gdLst/>
                <a:ahLst/>
                <a:cxnLst>
                  <a:cxn ang="0">
                    <a:pos x="64" y="16"/>
                  </a:cxn>
                  <a:cxn ang="0">
                    <a:pos x="56" y="24"/>
                  </a:cxn>
                  <a:cxn ang="0">
                    <a:pos x="32" y="24"/>
                  </a:cxn>
                  <a:cxn ang="0">
                    <a:pos x="32" y="24"/>
                  </a:cxn>
                  <a:cxn ang="0">
                    <a:pos x="8" y="24"/>
                  </a:cxn>
                  <a:cxn ang="0">
                    <a:pos x="0" y="16"/>
                  </a:cxn>
                  <a:cxn ang="0">
                    <a:pos x="0" y="16"/>
                  </a:cxn>
                  <a:cxn ang="0">
                    <a:pos x="8" y="8"/>
                  </a:cxn>
                  <a:cxn ang="0">
                    <a:pos x="32" y="0"/>
                  </a:cxn>
                  <a:cxn ang="0">
                    <a:pos x="32" y="0"/>
                  </a:cxn>
                  <a:cxn ang="0">
                    <a:pos x="56" y="8"/>
                  </a:cxn>
                  <a:cxn ang="0">
                    <a:pos x="64" y="16"/>
                  </a:cxn>
                </a:cxnLst>
                <a:rect l="0" t="0" r="r" b="b"/>
                <a:pathLst>
                  <a:path w="64" h="24">
                    <a:moveTo>
                      <a:pt x="64" y="16"/>
                    </a:moveTo>
                    <a:lnTo>
                      <a:pt x="56" y="24"/>
                    </a:lnTo>
                    <a:lnTo>
                      <a:pt x="32" y="24"/>
                    </a:lnTo>
                    <a:lnTo>
                      <a:pt x="32" y="24"/>
                    </a:lnTo>
                    <a:lnTo>
                      <a:pt x="8" y="24"/>
                    </a:lnTo>
                    <a:lnTo>
                      <a:pt x="0" y="16"/>
                    </a:lnTo>
                    <a:lnTo>
                      <a:pt x="0" y="16"/>
                    </a:lnTo>
                    <a:lnTo>
                      <a:pt x="8" y="8"/>
                    </a:lnTo>
                    <a:lnTo>
                      <a:pt x="32" y="0"/>
                    </a:lnTo>
                    <a:lnTo>
                      <a:pt x="32" y="0"/>
                    </a:lnTo>
                    <a:lnTo>
                      <a:pt x="56" y="8"/>
                    </a:lnTo>
                    <a:lnTo>
                      <a:pt x="6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65" name="Freeform 1261"/>
              <p:cNvSpPr>
                <a:spLocks/>
              </p:cNvSpPr>
              <p:nvPr/>
            </p:nvSpPr>
            <p:spPr bwMode="invGray">
              <a:xfrm>
                <a:off x="788" y="2520"/>
                <a:ext cx="32" cy="48"/>
              </a:xfrm>
              <a:custGeom>
                <a:avLst/>
                <a:gdLst/>
                <a:ahLst/>
                <a:cxnLst>
                  <a:cxn ang="0">
                    <a:pos x="16" y="48"/>
                  </a:cxn>
                  <a:cxn ang="0">
                    <a:pos x="8" y="40"/>
                  </a:cxn>
                  <a:cxn ang="0">
                    <a:pos x="0" y="24"/>
                  </a:cxn>
                  <a:cxn ang="0">
                    <a:pos x="0" y="24"/>
                  </a:cxn>
                  <a:cxn ang="0">
                    <a:pos x="8" y="8"/>
                  </a:cxn>
                  <a:cxn ang="0">
                    <a:pos x="16" y="0"/>
                  </a:cxn>
                  <a:cxn ang="0">
                    <a:pos x="16" y="0"/>
                  </a:cxn>
                  <a:cxn ang="0">
                    <a:pos x="32" y="8"/>
                  </a:cxn>
                  <a:cxn ang="0">
                    <a:pos x="32" y="24"/>
                  </a:cxn>
                  <a:cxn ang="0">
                    <a:pos x="32" y="24"/>
                  </a:cxn>
                  <a:cxn ang="0">
                    <a:pos x="32" y="40"/>
                  </a:cxn>
                  <a:cxn ang="0">
                    <a:pos x="16" y="48"/>
                  </a:cxn>
                </a:cxnLst>
                <a:rect l="0" t="0" r="r" b="b"/>
                <a:pathLst>
                  <a:path w="32" h="48">
                    <a:moveTo>
                      <a:pt x="16" y="48"/>
                    </a:moveTo>
                    <a:lnTo>
                      <a:pt x="8" y="40"/>
                    </a:lnTo>
                    <a:lnTo>
                      <a:pt x="0" y="24"/>
                    </a:lnTo>
                    <a:lnTo>
                      <a:pt x="0" y="24"/>
                    </a:lnTo>
                    <a:lnTo>
                      <a:pt x="8" y="8"/>
                    </a:lnTo>
                    <a:lnTo>
                      <a:pt x="16" y="0"/>
                    </a:lnTo>
                    <a:lnTo>
                      <a:pt x="16" y="0"/>
                    </a:lnTo>
                    <a:lnTo>
                      <a:pt x="32" y="8"/>
                    </a:lnTo>
                    <a:lnTo>
                      <a:pt x="32" y="24"/>
                    </a:lnTo>
                    <a:lnTo>
                      <a:pt x="32" y="24"/>
                    </a:lnTo>
                    <a:lnTo>
                      <a:pt x="32" y="40"/>
                    </a:lnTo>
                    <a:lnTo>
                      <a:pt x="16"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66" name="Freeform 1262"/>
              <p:cNvSpPr>
                <a:spLocks/>
              </p:cNvSpPr>
              <p:nvPr/>
            </p:nvSpPr>
            <p:spPr bwMode="invGray">
              <a:xfrm>
                <a:off x="660" y="2352"/>
                <a:ext cx="48" cy="40"/>
              </a:xfrm>
              <a:custGeom>
                <a:avLst/>
                <a:gdLst/>
                <a:ahLst/>
                <a:cxnLst>
                  <a:cxn ang="0">
                    <a:pos x="48" y="32"/>
                  </a:cxn>
                  <a:cxn ang="0">
                    <a:pos x="32" y="40"/>
                  </a:cxn>
                  <a:cxn ang="0">
                    <a:pos x="16" y="24"/>
                  </a:cxn>
                  <a:cxn ang="0">
                    <a:pos x="16" y="24"/>
                  </a:cxn>
                  <a:cxn ang="0">
                    <a:pos x="0" y="16"/>
                  </a:cxn>
                  <a:cxn ang="0">
                    <a:pos x="0" y="0"/>
                  </a:cxn>
                  <a:cxn ang="0">
                    <a:pos x="0" y="0"/>
                  </a:cxn>
                  <a:cxn ang="0">
                    <a:pos x="16" y="0"/>
                  </a:cxn>
                  <a:cxn ang="0">
                    <a:pos x="32" y="8"/>
                  </a:cxn>
                  <a:cxn ang="0">
                    <a:pos x="32" y="8"/>
                  </a:cxn>
                  <a:cxn ang="0">
                    <a:pos x="48" y="24"/>
                  </a:cxn>
                  <a:cxn ang="0">
                    <a:pos x="48" y="32"/>
                  </a:cxn>
                </a:cxnLst>
                <a:rect l="0" t="0" r="r" b="b"/>
                <a:pathLst>
                  <a:path w="48" h="40">
                    <a:moveTo>
                      <a:pt x="48" y="32"/>
                    </a:moveTo>
                    <a:lnTo>
                      <a:pt x="32" y="40"/>
                    </a:lnTo>
                    <a:lnTo>
                      <a:pt x="16" y="24"/>
                    </a:lnTo>
                    <a:lnTo>
                      <a:pt x="16" y="24"/>
                    </a:lnTo>
                    <a:lnTo>
                      <a:pt x="0" y="16"/>
                    </a:lnTo>
                    <a:lnTo>
                      <a:pt x="0" y="0"/>
                    </a:lnTo>
                    <a:lnTo>
                      <a:pt x="0" y="0"/>
                    </a:lnTo>
                    <a:lnTo>
                      <a:pt x="16" y="0"/>
                    </a:lnTo>
                    <a:lnTo>
                      <a:pt x="32" y="8"/>
                    </a:lnTo>
                    <a:lnTo>
                      <a:pt x="32" y="8"/>
                    </a:lnTo>
                    <a:lnTo>
                      <a:pt x="48" y="24"/>
                    </a:lnTo>
                    <a:lnTo>
                      <a:pt x="48"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67" name="Freeform 1263"/>
              <p:cNvSpPr>
                <a:spLocks/>
              </p:cNvSpPr>
              <p:nvPr/>
            </p:nvSpPr>
            <p:spPr bwMode="invGray">
              <a:xfrm>
                <a:off x="892" y="2344"/>
                <a:ext cx="48" cy="32"/>
              </a:xfrm>
              <a:custGeom>
                <a:avLst/>
                <a:gdLst/>
                <a:ahLst/>
                <a:cxnLst>
                  <a:cxn ang="0">
                    <a:pos x="0" y="32"/>
                  </a:cxn>
                  <a:cxn ang="0">
                    <a:pos x="0" y="24"/>
                  </a:cxn>
                  <a:cxn ang="0">
                    <a:pos x="8" y="8"/>
                  </a:cxn>
                  <a:cxn ang="0">
                    <a:pos x="8" y="8"/>
                  </a:cxn>
                  <a:cxn ang="0">
                    <a:pos x="32" y="0"/>
                  </a:cxn>
                  <a:cxn ang="0">
                    <a:pos x="48" y="0"/>
                  </a:cxn>
                  <a:cxn ang="0">
                    <a:pos x="48" y="0"/>
                  </a:cxn>
                  <a:cxn ang="0">
                    <a:pos x="48" y="8"/>
                  </a:cxn>
                  <a:cxn ang="0">
                    <a:pos x="32" y="24"/>
                  </a:cxn>
                  <a:cxn ang="0">
                    <a:pos x="32" y="24"/>
                  </a:cxn>
                  <a:cxn ang="0">
                    <a:pos x="16" y="32"/>
                  </a:cxn>
                  <a:cxn ang="0">
                    <a:pos x="0" y="32"/>
                  </a:cxn>
                </a:cxnLst>
                <a:rect l="0" t="0" r="r" b="b"/>
                <a:pathLst>
                  <a:path w="48" h="32">
                    <a:moveTo>
                      <a:pt x="0" y="32"/>
                    </a:moveTo>
                    <a:lnTo>
                      <a:pt x="0" y="24"/>
                    </a:lnTo>
                    <a:lnTo>
                      <a:pt x="8" y="8"/>
                    </a:lnTo>
                    <a:lnTo>
                      <a:pt x="8" y="8"/>
                    </a:lnTo>
                    <a:lnTo>
                      <a:pt x="32" y="0"/>
                    </a:lnTo>
                    <a:lnTo>
                      <a:pt x="48" y="0"/>
                    </a:lnTo>
                    <a:lnTo>
                      <a:pt x="48" y="0"/>
                    </a:lnTo>
                    <a:lnTo>
                      <a:pt x="48" y="8"/>
                    </a:lnTo>
                    <a:lnTo>
                      <a:pt x="32" y="24"/>
                    </a:lnTo>
                    <a:lnTo>
                      <a:pt x="32" y="24"/>
                    </a:lnTo>
                    <a:lnTo>
                      <a:pt x="16" y="32"/>
                    </a:lnTo>
                    <a:lnTo>
                      <a:pt x="0"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68" name="Freeform 1264"/>
              <p:cNvSpPr>
                <a:spLocks/>
              </p:cNvSpPr>
              <p:nvPr/>
            </p:nvSpPr>
            <p:spPr bwMode="invGray">
              <a:xfrm>
                <a:off x="876" y="2400"/>
                <a:ext cx="48" cy="24"/>
              </a:xfrm>
              <a:custGeom>
                <a:avLst/>
                <a:gdLst/>
                <a:ahLst/>
                <a:cxnLst>
                  <a:cxn ang="0">
                    <a:pos x="0" y="24"/>
                  </a:cxn>
                  <a:cxn ang="0">
                    <a:pos x="0" y="8"/>
                  </a:cxn>
                  <a:cxn ang="0">
                    <a:pos x="16" y="0"/>
                  </a:cxn>
                  <a:cxn ang="0">
                    <a:pos x="16" y="0"/>
                  </a:cxn>
                  <a:cxn ang="0">
                    <a:pos x="32" y="0"/>
                  </a:cxn>
                  <a:cxn ang="0">
                    <a:pos x="48" y="8"/>
                  </a:cxn>
                  <a:cxn ang="0">
                    <a:pos x="48" y="8"/>
                  </a:cxn>
                  <a:cxn ang="0">
                    <a:pos x="48" y="16"/>
                  </a:cxn>
                  <a:cxn ang="0">
                    <a:pos x="32" y="24"/>
                  </a:cxn>
                  <a:cxn ang="0">
                    <a:pos x="32" y="24"/>
                  </a:cxn>
                  <a:cxn ang="0">
                    <a:pos x="8" y="24"/>
                  </a:cxn>
                  <a:cxn ang="0">
                    <a:pos x="0" y="24"/>
                  </a:cxn>
                </a:cxnLst>
                <a:rect l="0" t="0" r="r" b="b"/>
                <a:pathLst>
                  <a:path w="48" h="24">
                    <a:moveTo>
                      <a:pt x="0" y="24"/>
                    </a:moveTo>
                    <a:lnTo>
                      <a:pt x="0" y="8"/>
                    </a:lnTo>
                    <a:lnTo>
                      <a:pt x="16" y="0"/>
                    </a:lnTo>
                    <a:lnTo>
                      <a:pt x="16" y="0"/>
                    </a:lnTo>
                    <a:lnTo>
                      <a:pt x="32" y="0"/>
                    </a:lnTo>
                    <a:lnTo>
                      <a:pt x="48" y="8"/>
                    </a:lnTo>
                    <a:lnTo>
                      <a:pt x="48" y="8"/>
                    </a:lnTo>
                    <a:lnTo>
                      <a:pt x="48" y="16"/>
                    </a:lnTo>
                    <a:lnTo>
                      <a:pt x="32" y="24"/>
                    </a:lnTo>
                    <a:lnTo>
                      <a:pt x="32" y="24"/>
                    </a:lnTo>
                    <a:lnTo>
                      <a:pt x="8" y="24"/>
                    </a:lnTo>
                    <a:lnTo>
                      <a:pt x="0" y="2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69" name="Freeform 1265"/>
              <p:cNvSpPr>
                <a:spLocks/>
              </p:cNvSpPr>
              <p:nvPr/>
            </p:nvSpPr>
            <p:spPr bwMode="invGray">
              <a:xfrm>
                <a:off x="660" y="2480"/>
                <a:ext cx="48" cy="24"/>
              </a:xfrm>
              <a:custGeom>
                <a:avLst/>
                <a:gdLst/>
                <a:ahLst/>
                <a:cxnLst>
                  <a:cxn ang="0">
                    <a:pos x="0" y="16"/>
                  </a:cxn>
                  <a:cxn ang="0">
                    <a:pos x="0" y="8"/>
                  </a:cxn>
                  <a:cxn ang="0">
                    <a:pos x="16" y="0"/>
                  </a:cxn>
                  <a:cxn ang="0">
                    <a:pos x="16" y="0"/>
                  </a:cxn>
                  <a:cxn ang="0">
                    <a:pos x="40" y="0"/>
                  </a:cxn>
                  <a:cxn ang="0">
                    <a:pos x="48" y="0"/>
                  </a:cxn>
                  <a:cxn ang="0">
                    <a:pos x="48" y="0"/>
                  </a:cxn>
                  <a:cxn ang="0">
                    <a:pos x="48" y="16"/>
                  </a:cxn>
                  <a:cxn ang="0">
                    <a:pos x="32" y="24"/>
                  </a:cxn>
                  <a:cxn ang="0">
                    <a:pos x="32" y="24"/>
                  </a:cxn>
                  <a:cxn ang="0">
                    <a:pos x="8" y="24"/>
                  </a:cxn>
                  <a:cxn ang="0">
                    <a:pos x="0" y="16"/>
                  </a:cxn>
                </a:cxnLst>
                <a:rect l="0" t="0" r="r" b="b"/>
                <a:pathLst>
                  <a:path w="48" h="24">
                    <a:moveTo>
                      <a:pt x="0" y="16"/>
                    </a:moveTo>
                    <a:lnTo>
                      <a:pt x="0" y="8"/>
                    </a:lnTo>
                    <a:lnTo>
                      <a:pt x="16" y="0"/>
                    </a:lnTo>
                    <a:lnTo>
                      <a:pt x="16" y="0"/>
                    </a:lnTo>
                    <a:lnTo>
                      <a:pt x="40" y="0"/>
                    </a:lnTo>
                    <a:lnTo>
                      <a:pt x="48" y="0"/>
                    </a:lnTo>
                    <a:lnTo>
                      <a:pt x="48" y="0"/>
                    </a:lnTo>
                    <a:lnTo>
                      <a:pt x="48" y="16"/>
                    </a:lnTo>
                    <a:lnTo>
                      <a:pt x="32" y="24"/>
                    </a:lnTo>
                    <a:lnTo>
                      <a:pt x="32" y="24"/>
                    </a:lnTo>
                    <a:lnTo>
                      <a:pt x="8" y="24"/>
                    </a:lnTo>
                    <a:lnTo>
                      <a:pt x="0"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70" name="Freeform 1266"/>
              <p:cNvSpPr>
                <a:spLocks/>
              </p:cNvSpPr>
              <p:nvPr/>
            </p:nvSpPr>
            <p:spPr bwMode="invGray">
              <a:xfrm>
                <a:off x="732" y="2456"/>
                <a:ext cx="48" cy="40"/>
              </a:xfrm>
              <a:custGeom>
                <a:avLst/>
                <a:gdLst/>
                <a:ahLst/>
                <a:cxnLst>
                  <a:cxn ang="0">
                    <a:pos x="8" y="40"/>
                  </a:cxn>
                  <a:cxn ang="0">
                    <a:pos x="0" y="24"/>
                  </a:cxn>
                  <a:cxn ang="0">
                    <a:pos x="16" y="16"/>
                  </a:cxn>
                  <a:cxn ang="0">
                    <a:pos x="16" y="16"/>
                  </a:cxn>
                  <a:cxn ang="0">
                    <a:pos x="32" y="0"/>
                  </a:cxn>
                  <a:cxn ang="0">
                    <a:pos x="48" y="8"/>
                  </a:cxn>
                  <a:cxn ang="0">
                    <a:pos x="48" y="8"/>
                  </a:cxn>
                  <a:cxn ang="0">
                    <a:pos x="48" y="16"/>
                  </a:cxn>
                  <a:cxn ang="0">
                    <a:pos x="40" y="32"/>
                  </a:cxn>
                  <a:cxn ang="0">
                    <a:pos x="40" y="32"/>
                  </a:cxn>
                  <a:cxn ang="0">
                    <a:pos x="16" y="40"/>
                  </a:cxn>
                  <a:cxn ang="0">
                    <a:pos x="8" y="40"/>
                  </a:cxn>
                </a:cxnLst>
                <a:rect l="0" t="0" r="r" b="b"/>
                <a:pathLst>
                  <a:path w="48" h="40">
                    <a:moveTo>
                      <a:pt x="8" y="40"/>
                    </a:moveTo>
                    <a:lnTo>
                      <a:pt x="0" y="24"/>
                    </a:lnTo>
                    <a:lnTo>
                      <a:pt x="16" y="16"/>
                    </a:lnTo>
                    <a:lnTo>
                      <a:pt x="16" y="16"/>
                    </a:lnTo>
                    <a:lnTo>
                      <a:pt x="32" y="0"/>
                    </a:lnTo>
                    <a:lnTo>
                      <a:pt x="48" y="8"/>
                    </a:lnTo>
                    <a:lnTo>
                      <a:pt x="48" y="8"/>
                    </a:lnTo>
                    <a:lnTo>
                      <a:pt x="48" y="16"/>
                    </a:lnTo>
                    <a:lnTo>
                      <a:pt x="40" y="32"/>
                    </a:lnTo>
                    <a:lnTo>
                      <a:pt x="40" y="32"/>
                    </a:lnTo>
                    <a:lnTo>
                      <a:pt x="16" y="40"/>
                    </a:lnTo>
                    <a:lnTo>
                      <a:pt x="8" y="4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71" name="Freeform 1267"/>
              <p:cNvSpPr>
                <a:spLocks/>
              </p:cNvSpPr>
              <p:nvPr/>
            </p:nvSpPr>
            <p:spPr bwMode="invGray">
              <a:xfrm>
                <a:off x="924" y="2472"/>
                <a:ext cx="56" cy="32"/>
              </a:xfrm>
              <a:custGeom>
                <a:avLst/>
                <a:gdLst/>
                <a:ahLst/>
                <a:cxnLst>
                  <a:cxn ang="0">
                    <a:pos x="0" y="8"/>
                  </a:cxn>
                  <a:cxn ang="0">
                    <a:pos x="16" y="0"/>
                  </a:cxn>
                  <a:cxn ang="0">
                    <a:pos x="32" y="8"/>
                  </a:cxn>
                  <a:cxn ang="0">
                    <a:pos x="32" y="8"/>
                  </a:cxn>
                  <a:cxn ang="0">
                    <a:pos x="56" y="16"/>
                  </a:cxn>
                  <a:cxn ang="0">
                    <a:pos x="56" y="24"/>
                  </a:cxn>
                  <a:cxn ang="0">
                    <a:pos x="56" y="24"/>
                  </a:cxn>
                  <a:cxn ang="0">
                    <a:pos x="48" y="32"/>
                  </a:cxn>
                  <a:cxn ang="0">
                    <a:pos x="24" y="24"/>
                  </a:cxn>
                  <a:cxn ang="0">
                    <a:pos x="24" y="24"/>
                  </a:cxn>
                  <a:cxn ang="0">
                    <a:pos x="0" y="16"/>
                  </a:cxn>
                  <a:cxn ang="0">
                    <a:pos x="0" y="8"/>
                  </a:cxn>
                </a:cxnLst>
                <a:rect l="0" t="0" r="r" b="b"/>
                <a:pathLst>
                  <a:path w="56" h="32">
                    <a:moveTo>
                      <a:pt x="0" y="8"/>
                    </a:moveTo>
                    <a:lnTo>
                      <a:pt x="16" y="0"/>
                    </a:lnTo>
                    <a:lnTo>
                      <a:pt x="32" y="8"/>
                    </a:lnTo>
                    <a:lnTo>
                      <a:pt x="32" y="8"/>
                    </a:lnTo>
                    <a:lnTo>
                      <a:pt x="56" y="16"/>
                    </a:lnTo>
                    <a:lnTo>
                      <a:pt x="56" y="24"/>
                    </a:lnTo>
                    <a:lnTo>
                      <a:pt x="56" y="24"/>
                    </a:lnTo>
                    <a:lnTo>
                      <a:pt x="48" y="32"/>
                    </a:lnTo>
                    <a:lnTo>
                      <a:pt x="24" y="24"/>
                    </a:lnTo>
                    <a:lnTo>
                      <a:pt x="24"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72" name="Freeform 1268"/>
              <p:cNvSpPr>
                <a:spLocks/>
              </p:cNvSpPr>
              <p:nvPr/>
            </p:nvSpPr>
            <p:spPr bwMode="invGray">
              <a:xfrm>
                <a:off x="636" y="2392"/>
                <a:ext cx="64" cy="32"/>
              </a:xfrm>
              <a:custGeom>
                <a:avLst/>
                <a:gdLst/>
                <a:ahLst/>
                <a:cxnLst>
                  <a:cxn ang="0">
                    <a:pos x="0" y="8"/>
                  </a:cxn>
                  <a:cxn ang="0">
                    <a:pos x="16" y="0"/>
                  </a:cxn>
                  <a:cxn ang="0">
                    <a:pos x="40" y="8"/>
                  </a:cxn>
                  <a:cxn ang="0">
                    <a:pos x="40" y="8"/>
                  </a:cxn>
                  <a:cxn ang="0">
                    <a:pos x="56" y="16"/>
                  </a:cxn>
                  <a:cxn ang="0">
                    <a:pos x="64" y="24"/>
                  </a:cxn>
                  <a:cxn ang="0">
                    <a:pos x="64" y="24"/>
                  </a:cxn>
                  <a:cxn ang="0">
                    <a:pos x="48" y="32"/>
                  </a:cxn>
                  <a:cxn ang="0">
                    <a:pos x="24" y="32"/>
                  </a:cxn>
                  <a:cxn ang="0">
                    <a:pos x="24" y="32"/>
                  </a:cxn>
                  <a:cxn ang="0">
                    <a:pos x="8" y="16"/>
                  </a:cxn>
                  <a:cxn ang="0">
                    <a:pos x="0" y="8"/>
                  </a:cxn>
                </a:cxnLst>
                <a:rect l="0" t="0" r="r" b="b"/>
                <a:pathLst>
                  <a:path w="64" h="32">
                    <a:moveTo>
                      <a:pt x="0" y="8"/>
                    </a:moveTo>
                    <a:lnTo>
                      <a:pt x="16" y="0"/>
                    </a:lnTo>
                    <a:lnTo>
                      <a:pt x="40" y="8"/>
                    </a:lnTo>
                    <a:lnTo>
                      <a:pt x="40" y="8"/>
                    </a:lnTo>
                    <a:lnTo>
                      <a:pt x="56" y="16"/>
                    </a:lnTo>
                    <a:lnTo>
                      <a:pt x="64" y="24"/>
                    </a:lnTo>
                    <a:lnTo>
                      <a:pt x="64" y="24"/>
                    </a:lnTo>
                    <a:lnTo>
                      <a:pt x="48" y="32"/>
                    </a:lnTo>
                    <a:lnTo>
                      <a:pt x="24" y="32"/>
                    </a:lnTo>
                    <a:lnTo>
                      <a:pt x="24" y="32"/>
                    </a:lnTo>
                    <a:lnTo>
                      <a:pt x="8"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73" name="Freeform 1269"/>
              <p:cNvSpPr>
                <a:spLocks/>
              </p:cNvSpPr>
              <p:nvPr/>
            </p:nvSpPr>
            <p:spPr bwMode="invGray">
              <a:xfrm>
                <a:off x="716" y="2320"/>
                <a:ext cx="40" cy="48"/>
              </a:xfrm>
              <a:custGeom>
                <a:avLst/>
                <a:gdLst/>
                <a:ahLst/>
                <a:cxnLst>
                  <a:cxn ang="0">
                    <a:pos x="8" y="0"/>
                  </a:cxn>
                  <a:cxn ang="0">
                    <a:pos x="24" y="0"/>
                  </a:cxn>
                  <a:cxn ang="0">
                    <a:pos x="32" y="16"/>
                  </a:cxn>
                  <a:cxn ang="0">
                    <a:pos x="32" y="16"/>
                  </a:cxn>
                  <a:cxn ang="0">
                    <a:pos x="40" y="40"/>
                  </a:cxn>
                  <a:cxn ang="0">
                    <a:pos x="32" y="48"/>
                  </a:cxn>
                  <a:cxn ang="0">
                    <a:pos x="32" y="48"/>
                  </a:cxn>
                  <a:cxn ang="0">
                    <a:pos x="16" y="40"/>
                  </a:cxn>
                  <a:cxn ang="0">
                    <a:pos x="8" y="24"/>
                  </a:cxn>
                  <a:cxn ang="0">
                    <a:pos x="8" y="24"/>
                  </a:cxn>
                  <a:cxn ang="0">
                    <a:pos x="0" y="8"/>
                  </a:cxn>
                  <a:cxn ang="0">
                    <a:pos x="8" y="0"/>
                  </a:cxn>
                </a:cxnLst>
                <a:rect l="0" t="0" r="r" b="b"/>
                <a:pathLst>
                  <a:path w="40" h="48">
                    <a:moveTo>
                      <a:pt x="8" y="0"/>
                    </a:moveTo>
                    <a:lnTo>
                      <a:pt x="24" y="0"/>
                    </a:lnTo>
                    <a:lnTo>
                      <a:pt x="32" y="16"/>
                    </a:lnTo>
                    <a:lnTo>
                      <a:pt x="32" y="16"/>
                    </a:lnTo>
                    <a:lnTo>
                      <a:pt x="40" y="40"/>
                    </a:lnTo>
                    <a:lnTo>
                      <a:pt x="32" y="48"/>
                    </a:lnTo>
                    <a:lnTo>
                      <a:pt x="32" y="48"/>
                    </a:lnTo>
                    <a:lnTo>
                      <a:pt x="16" y="40"/>
                    </a:lnTo>
                    <a:lnTo>
                      <a:pt x="8" y="24"/>
                    </a:lnTo>
                    <a:lnTo>
                      <a:pt x="8" y="24"/>
                    </a:lnTo>
                    <a:lnTo>
                      <a:pt x="0" y="8"/>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74" name="Freeform 1270"/>
              <p:cNvSpPr>
                <a:spLocks/>
              </p:cNvSpPr>
              <p:nvPr/>
            </p:nvSpPr>
            <p:spPr bwMode="invGray">
              <a:xfrm>
                <a:off x="820" y="2480"/>
                <a:ext cx="40" cy="40"/>
              </a:xfrm>
              <a:custGeom>
                <a:avLst/>
                <a:gdLst/>
                <a:ahLst/>
                <a:cxnLst>
                  <a:cxn ang="0">
                    <a:pos x="8" y="0"/>
                  </a:cxn>
                  <a:cxn ang="0">
                    <a:pos x="24" y="0"/>
                  </a:cxn>
                  <a:cxn ang="0">
                    <a:pos x="40" y="16"/>
                  </a:cxn>
                  <a:cxn ang="0">
                    <a:pos x="40" y="16"/>
                  </a:cxn>
                  <a:cxn ang="0">
                    <a:pos x="40" y="32"/>
                  </a:cxn>
                  <a:cxn ang="0">
                    <a:pos x="32" y="40"/>
                  </a:cxn>
                  <a:cxn ang="0">
                    <a:pos x="32" y="40"/>
                  </a:cxn>
                  <a:cxn ang="0">
                    <a:pos x="24" y="40"/>
                  </a:cxn>
                  <a:cxn ang="0">
                    <a:pos x="8" y="24"/>
                  </a:cxn>
                  <a:cxn ang="0">
                    <a:pos x="8" y="24"/>
                  </a:cxn>
                  <a:cxn ang="0">
                    <a:pos x="0" y="8"/>
                  </a:cxn>
                  <a:cxn ang="0">
                    <a:pos x="8" y="0"/>
                  </a:cxn>
                </a:cxnLst>
                <a:rect l="0" t="0" r="r" b="b"/>
                <a:pathLst>
                  <a:path w="40" h="40">
                    <a:moveTo>
                      <a:pt x="8" y="0"/>
                    </a:moveTo>
                    <a:lnTo>
                      <a:pt x="24" y="0"/>
                    </a:lnTo>
                    <a:lnTo>
                      <a:pt x="40" y="16"/>
                    </a:lnTo>
                    <a:lnTo>
                      <a:pt x="40" y="16"/>
                    </a:lnTo>
                    <a:lnTo>
                      <a:pt x="40" y="32"/>
                    </a:lnTo>
                    <a:lnTo>
                      <a:pt x="32" y="40"/>
                    </a:lnTo>
                    <a:lnTo>
                      <a:pt x="32" y="40"/>
                    </a:lnTo>
                    <a:lnTo>
                      <a:pt x="24" y="40"/>
                    </a:lnTo>
                    <a:lnTo>
                      <a:pt x="8" y="24"/>
                    </a:lnTo>
                    <a:lnTo>
                      <a:pt x="8" y="24"/>
                    </a:lnTo>
                    <a:lnTo>
                      <a:pt x="0" y="8"/>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75" name="Freeform 1271"/>
              <p:cNvSpPr>
                <a:spLocks/>
              </p:cNvSpPr>
              <p:nvPr/>
            </p:nvSpPr>
            <p:spPr bwMode="invGray">
              <a:xfrm>
                <a:off x="836" y="2320"/>
                <a:ext cx="40" cy="48"/>
              </a:xfrm>
              <a:custGeom>
                <a:avLst/>
                <a:gdLst/>
                <a:ahLst/>
                <a:cxnLst>
                  <a:cxn ang="0">
                    <a:pos x="32" y="0"/>
                  </a:cxn>
                  <a:cxn ang="0">
                    <a:pos x="40" y="8"/>
                  </a:cxn>
                  <a:cxn ang="0">
                    <a:pos x="40" y="24"/>
                  </a:cxn>
                  <a:cxn ang="0">
                    <a:pos x="40" y="24"/>
                  </a:cxn>
                  <a:cxn ang="0">
                    <a:pos x="24" y="40"/>
                  </a:cxn>
                  <a:cxn ang="0">
                    <a:pos x="8" y="48"/>
                  </a:cxn>
                  <a:cxn ang="0">
                    <a:pos x="8" y="48"/>
                  </a:cxn>
                  <a:cxn ang="0">
                    <a:pos x="0" y="32"/>
                  </a:cxn>
                  <a:cxn ang="0">
                    <a:pos x="8" y="16"/>
                  </a:cxn>
                  <a:cxn ang="0">
                    <a:pos x="8" y="16"/>
                  </a:cxn>
                  <a:cxn ang="0">
                    <a:pos x="24" y="0"/>
                  </a:cxn>
                  <a:cxn ang="0">
                    <a:pos x="32" y="0"/>
                  </a:cxn>
                </a:cxnLst>
                <a:rect l="0" t="0" r="r" b="b"/>
                <a:pathLst>
                  <a:path w="40" h="48">
                    <a:moveTo>
                      <a:pt x="32" y="0"/>
                    </a:moveTo>
                    <a:lnTo>
                      <a:pt x="40" y="8"/>
                    </a:lnTo>
                    <a:lnTo>
                      <a:pt x="40" y="24"/>
                    </a:lnTo>
                    <a:lnTo>
                      <a:pt x="40" y="24"/>
                    </a:lnTo>
                    <a:lnTo>
                      <a:pt x="24" y="40"/>
                    </a:lnTo>
                    <a:lnTo>
                      <a:pt x="8" y="48"/>
                    </a:lnTo>
                    <a:lnTo>
                      <a:pt x="8" y="48"/>
                    </a:lnTo>
                    <a:lnTo>
                      <a:pt x="0" y="32"/>
                    </a:lnTo>
                    <a:lnTo>
                      <a:pt x="8" y="16"/>
                    </a:lnTo>
                    <a:lnTo>
                      <a:pt x="8" y="16"/>
                    </a:lnTo>
                    <a:lnTo>
                      <a:pt x="24" y="0"/>
                    </a:lnTo>
                    <a:lnTo>
                      <a:pt x="32"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76" name="Freeform 1272"/>
              <p:cNvSpPr>
                <a:spLocks/>
              </p:cNvSpPr>
              <p:nvPr/>
            </p:nvSpPr>
            <p:spPr bwMode="invGray">
              <a:xfrm>
                <a:off x="732" y="2504"/>
                <a:ext cx="40" cy="48"/>
              </a:xfrm>
              <a:custGeom>
                <a:avLst/>
                <a:gdLst/>
                <a:ahLst/>
                <a:cxnLst>
                  <a:cxn ang="0">
                    <a:pos x="32" y="0"/>
                  </a:cxn>
                  <a:cxn ang="0">
                    <a:pos x="40" y="8"/>
                  </a:cxn>
                  <a:cxn ang="0">
                    <a:pos x="32" y="32"/>
                  </a:cxn>
                  <a:cxn ang="0">
                    <a:pos x="32" y="32"/>
                  </a:cxn>
                  <a:cxn ang="0">
                    <a:pos x="24" y="40"/>
                  </a:cxn>
                  <a:cxn ang="0">
                    <a:pos x="8" y="48"/>
                  </a:cxn>
                  <a:cxn ang="0">
                    <a:pos x="8" y="48"/>
                  </a:cxn>
                  <a:cxn ang="0">
                    <a:pos x="0" y="40"/>
                  </a:cxn>
                  <a:cxn ang="0">
                    <a:pos x="8" y="16"/>
                  </a:cxn>
                  <a:cxn ang="0">
                    <a:pos x="8" y="16"/>
                  </a:cxn>
                  <a:cxn ang="0">
                    <a:pos x="16" y="8"/>
                  </a:cxn>
                  <a:cxn ang="0">
                    <a:pos x="32" y="0"/>
                  </a:cxn>
                </a:cxnLst>
                <a:rect l="0" t="0" r="r" b="b"/>
                <a:pathLst>
                  <a:path w="40" h="48">
                    <a:moveTo>
                      <a:pt x="32" y="0"/>
                    </a:moveTo>
                    <a:lnTo>
                      <a:pt x="40" y="8"/>
                    </a:lnTo>
                    <a:lnTo>
                      <a:pt x="32" y="32"/>
                    </a:lnTo>
                    <a:lnTo>
                      <a:pt x="32" y="32"/>
                    </a:lnTo>
                    <a:lnTo>
                      <a:pt x="24" y="40"/>
                    </a:lnTo>
                    <a:lnTo>
                      <a:pt x="8" y="48"/>
                    </a:lnTo>
                    <a:lnTo>
                      <a:pt x="8" y="48"/>
                    </a:lnTo>
                    <a:lnTo>
                      <a:pt x="0" y="40"/>
                    </a:lnTo>
                    <a:lnTo>
                      <a:pt x="8" y="16"/>
                    </a:lnTo>
                    <a:lnTo>
                      <a:pt x="8" y="16"/>
                    </a:lnTo>
                    <a:lnTo>
                      <a:pt x="16" y="8"/>
                    </a:lnTo>
                    <a:lnTo>
                      <a:pt x="32"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1661203" name="Group 1273"/>
          <p:cNvGrpSpPr>
            <a:grpSpLocks/>
          </p:cNvGrpSpPr>
          <p:nvPr/>
        </p:nvGrpSpPr>
        <p:grpSpPr bwMode="auto">
          <a:xfrm rot="169036">
            <a:off x="4214814" y="3839306"/>
            <a:ext cx="949325" cy="177800"/>
            <a:chOff x="290" y="1936"/>
            <a:chExt cx="598" cy="112"/>
          </a:xfrm>
        </p:grpSpPr>
        <p:sp>
          <p:nvSpPr>
            <p:cNvPr id="1661178" name="Freeform 1274"/>
            <p:cNvSpPr>
              <a:spLocks/>
            </p:cNvSpPr>
            <p:nvPr/>
          </p:nvSpPr>
          <p:spPr bwMode="invGray">
            <a:xfrm>
              <a:off x="290" y="1968"/>
              <a:ext cx="598" cy="36"/>
            </a:xfrm>
            <a:custGeom>
              <a:avLst/>
              <a:gdLst/>
              <a:ahLst/>
              <a:cxnLst>
                <a:cxn ang="0">
                  <a:pos x="0" y="36"/>
                </a:cxn>
                <a:cxn ang="0">
                  <a:pos x="136" y="6"/>
                </a:cxn>
                <a:cxn ang="0">
                  <a:pos x="224" y="4"/>
                </a:cxn>
                <a:cxn ang="0">
                  <a:pos x="316" y="18"/>
                </a:cxn>
                <a:cxn ang="0">
                  <a:pos x="408" y="34"/>
                </a:cxn>
                <a:cxn ang="0">
                  <a:pos x="478" y="30"/>
                </a:cxn>
                <a:cxn ang="0">
                  <a:pos x="598" y="20"/>
                </a:cxn>
              </a:cxnLst>
              <a:rect l="0" t="0" r="r" b="b"/>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cmpd="sng">
              <a:solidFill>
                <a:schemeClr val="tx1"/>
              </a:solidFill>
              <a:round/>
              <a:headEnd/>
              <a:tailEnd/>
            </a:ln>
            <a:effectLst/>
          </p:spPr>
          <p:txBody>
            <a:bodyPr wrap="none" anchor="ctr">
              <a:prstTxWarp prst="textNoShape">
                <a:avLst/>
              </a:prstTxWarp>
            </a:bodyPr>
            <a:lstStyle/>
            <a:p>
              <a:endParaRPr lang="en-US">
                <a:latin typeface="Arial"/>
                <a:cs typeface="Arial"/>
              </a:endParaRPr>
            </a:p>
          </p:txBody>
        </p:sp>
        <p:grpSp>
          <p:nvGrpSpPr>
            <p:cNvPr id="1661210" name="Group 1275"/>
            <p:cNvGrpSpPr>
              <a:grpSpLocks/>
            </p:cNvGrpSpPr>
            <p:nvPr/>
          </p:nvGrpSpPr>
          <p:grpSpPr bwMode="auto">
            <a:xfrm>
              <a:off x="324" y="1936"/>
              <a:ext cx="544" cy="112"/>
              <a:chOff x="324" y="1872"/>
              <a:chExt cx="544" cy="112"/>
            </a:xfrm>
          </p:grpSpPr>
          <p:sp>
            <p:nvSpPr>
              <p:cNvPr id="1661180" name="Freeform 1276"/>
              <p:cNvSpPr>
                <a:spLocks/>
              </p:cNvSpPr>
              <p:nvPr/>
            </p:nvSpPr>
            <p:spPr bwMode="invGray">
              <a:xfrm>
                <a:off x="492" y="1872"/>
                <a:ext cx="48" cy="56"/>
              </a:xfrm>
              <a:custGeom>
                <a:avLst/>
                <a:gdLst/>
                <a:ahLst/>
                <a:cxnLst>
                  <a:cxn ang="0">
                    <a:pos x="48" y="32"/>
                  </a:cxn>
                  <a:cxn ang="0">
                    <a:pos x="40" y="48"/>
                  </a:cxn>
                  <a:cxn ang="0">
                    <a:pos x="24" y="56"/>
                  </a:cxn>
                  <a:cxn ang="0">
                    <a:pos x="24" y="56"/>
                  </a:cxn>
                  <a:cxn ang="0">
                    <a:pos x="8" y="48"/>
                  </a:cxn>
                  <a:cxn ang="0">
                    <a:pos x="0" y="24"/>
                  </a:cxn>
                  <a:cxn ang="0">
                    <a:pos x="0" y="24"/>
                  </a:cxn>
                  <a:cxn ang="0">
                    <a:pos x="8" y="8"/>
                  </a:cxn>
                  <a:cxn ang="0">
                    <a:pos x="24" y="0"/>
                  </a:cxn>
                  <a:cxn ang="0">
                    <a:pos x="24" y="0"/>
                  </a:cxn>
                  <a:cxn ang="0">
                    <a:pos x="48" y="8"/>
                  </a:cxn>
                  <a:cxn ang="0">
                    <a:pos x="48" y="32"/>
                  </a:cxn>
                </a:cxnLst>
                <a:rect l="0" t="0" r="r" b="b"/>
                <a:pathLst>
                  <a:path w="48" h="56">
                    <a:moveTo>
                      <a:pt x="48" y="32"/>
                    </a:moveTo>
                    <a:lnTo>
                      <a:pt x="40" y="48"/>
                    </a:lnTo>
                    <a:lnTo>
                      <a:pt x="24" y="56"/>
                    </a:lnTo>
                    <a:lnTo>
                      <a:pt x="24" y="56"/>
                    </a:lnTo>
                    <a:lnTo>
                      <a:pt x="8" y="48"/>
                    </a:lnTo>
                    <a:lnTo>
                      <a:pt x="0" y="24"/>
                    </a:lnTo>
                    <a:lnTo>
                      <a:pt x="0" y="24"/>
                    </a:lnTo>
                    <a:lnTo>
                      <a:pt x="8" y="8"/>
                    </a:lnTo>
                    <a:lnTo>
                      <a:pt x="24" y="0"/>
                    </a:lnTo>
                    <a:lnTo>
                      <a:pt x="24" y="0"/>
                    </a:lnTo>
                    <a:lnTo>
                      <a:pt x="48"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81" name="Freeform 1277"/>
              <p:cNvSpPr>
                <a:spLocks/>
              </p:cNvSpPr>
              <p:nvPr/>
            </p:nvSpPr>
            <p:spPr bwMode="invGray">
              <a:xfrm>
                <a:off x="652" y="192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16"/>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16"/>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82" name="Freeform 1278"/>
              <p:cNvSpPr>
                <a:spLocks/>
              </p:cNvSpPr>
              <p:nvPr/>
            </p:nvSpPr>
            <p:spPr bwMode="invGray">
              <a:xfrm>
                <a:off x="820" y="188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8"/>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83" name="Freeform 1279"/>
              <p:cNvSpPr>
                <a:spLocks/>
              </p:cNvSpPr>
              <p:nvPr/>
            </p:nvSpPr>
            <p:spPr bwMode="invGray">
              <a:xfrm>
                <a:off x="412" y="1888"/>
                <a:ext cx="48" cy="48"/>
              </a:xfrm>
              <a:custGeom>
                <a:avLst/>
                <a:gdLst/>
                <a:ahLst/>
                <a:cxnLst>
                  <a:cxn ang="0">
                    <a:pos x="48" y="24"/>
                  </a:cxn>
                  <a:cxn ang="0">
                    <a:pos x="40" y="40"/>
                  </a:cxn>
                  <a:cxn ang="0">
                    <a:pos x="16" y="48"/>
                  </a:cxn>
                  <a:cxn ang="0">
                    <a:pos x="16" y="48"/>
                  </a:cxn>
                  <a:cxn ang="0">
                    <a:pos x="0" y="40"/>
                  </a:cxn>
                  <a:cxn ang="0">
                    <a:pos x="0" y="24"/>
                  </a:cxn>
                  <a:cxn ang="0">
                    <a:pos x="0" y="24"/>
                  </a:cxn>
                  <a:cxn ang="0">
                    <a:pos x="8" y="0"/>
                  </a:cxn>
                  <a:cxn ang="0">
                    <a:pos x="24" y="0"/>
                  </a:cxn>
                  <a:cxn ang="0">
                    <a:pos x="24" y="0"/>
                  </a:cxn>
                  <a:cxn ang="0">
                    <a:pos x="40" y="8"/>
                  </a:cxn>
                  <a:cxn ang="0">
                    <a:pos x="48" y="24"/>
                  </a:cxn>
                </a:cxnLst>
                <a:rect l="0" t="0" r="r" b="b"/>
                <a:pathLst>
                  <a:path w="48" h="48">
                    <a:moveTo>
                      <a:pt x="48" y="24"/>
                    </a:moveTo>
                    <a:lnTo>
                      <a:pt x="40" y="40"/>
                    </a:lnTo>
                    <a:lnTo>
                      <a:pt x="16" y="48"/>
                    </a:lnTo>
                    <a:lnTo>
                      <a:pt x="16" y="48"/>
                    </a:lnTo>
                    <a:lnTo>
                      <a:pt x="0" y="40"/>
                    </a:lnTo>
                    <a:lnTo>
                      <a:pt x="0" y="24"/>
                    </a:lnTo>
                    <a:lnTo>
                      <a:pt x="0" y="24"/>
                    </a:lnTo>
                    <a:lnTo>
                      <a:pt x="8" y="0"/>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84" name="Freeform 1280"/>
              <p:cNvSpPr>
                <a:spLocks/>
              </p:cNvSpPr>
              <p:nvPr/>
            </p:nvSpPr>
            <p:spPr bwMode="invGray">
              <a:xfrm>
                <a:off x="572" y="1912"/>
                <a:ext cx="48" cy="48"/>
              </a:xfrm>
              <a:custGeom>
                <a:avLst/>
                <a:gdLst/>
                <a:ahLst/>
                <a:cxnLst>
                  <a:cxn ang="0">
                    <a:pos x="48" y="24"/>
                  </a:cxn>
                  <a:cxn ang="0">
                    <a:pos x="40" y="48"/>
                  </a:cxn>
                  <a:cxn ang="0">
                    <a:pos x="24" y="48"/>
                  </a:cxn>
                  <a:cxn ang="0">
                    <a:pos x="24" y="48"/>
                  </a:cxn>
                  <a:cxn ang="0">
                    <a:pos x="0" y="40"/>
                  </a:cxn>
                  <a:cxn ang="0">
                    <a:pos x="0" y="24"/>
                  </a:cxn>
                  <a:cxn ang="0">
                    <a:pos x="0" y="24"/>
                  </a:cxn>
                  <a:cxn ang="0">
                    <a:pos x="8" y="8"/>
                  </a:cxn>
                  <a:cxn ang="0">
                    <a:pos x="24" y="0"/>
                  </a:cxn>
                  <a:cxn ang="0">
                    <a:pos x="24" y="0"/>
                  </a:cxn>
                  <a:cxn ang="0">
                    <a:pos x="40" y="8"/>
                  </a:cxn>
                  <a:cxn ang="0">
                    <a:pos x="48" y="24"/>
                  </a:cxn>
                </a:cxnLst>
                <a:rect l="0" t="0" r="r" b="b"/>
                <a:pathLst>
                  <a:path w="48" h="48">
                    <a:moveTo>
                      <a:pt x="48" y="24"/>
                    </a:moveTo>
                    <a:lnTo>
                      <a:pt x="40" y="48"/>
                    </a:lnTo>
                    <a:lnTo>
                      <a:pt x="24" y="48"/>
                    </a:lnTo>
                    <a:lnTo>
                      <a:pt x="24" y="48"/>
                    </a:lnTo>
                    <a:lnTo>
                      <a:pt x="0" y="40"/>
                    </a:lnTo>
                    <a:lnTo>
                      <a:pt x="0" y="24"/>
                    </a:lnTo>
                    <a:lnTo>
                      <a:pt x="0" y="24"/>
                    </a:lnTo>
                    <a:lnTo>
                      <a:pt x="8" y="8"/>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85" name="Freeform 1281"/>
              <p:cNvSpPr>
                <a:spLocks/>
              </p:cNvSpPr>
              <p:nvPr/>
            </p:nvSpPr>
            <p:spPr bwMode="invGray">
              <a:xfrm>
                <a:off x="324" y="1912"/>
                <a:ext cx="48" cy="48"/>
              </a:xfrm>
              <a:custGeom>
                <a:avLst/>
                <a:gdLst/>
                <a:ahLst/>
                <a:cxnLst>
                  <a:cxn ang="0">
                    <a:pos x="48" y="24"/>
                  </a:cxn>
                  <a:cxn ang="0">
                    <a:pos x="40" y="40"/>
                  </a:cxn>
                  <a:cxn ang="0">
                    <a:pos x="24" y="48"/>
                  </a:cxn>
                  <a:cxn ang="0">
                    <a:pos x="24" y="48"/>
                  </a:cxn>
                  <a:cxn ang="0">
                    <a:pos x="8" y="40"/>
                  </a:cxn>
                  <a:cxn ang="0">
                    <a:pos x="0" y="24"/>
                  </a:cxn>
                  <a:cxn ang="0">
                    <a:pos x="0" y="24"/>
                  </a:cxn>
                  <a:cxn ang="0">
                    <a:pos x="8" y="0"/>
                  </a:cxn>
                  <a:cxn ang="0">
                    <a:pos x="32" y="0"/>
                  </a:cxn>
                  <a:cxn ang="0">
                    <a:pos x="32" y="0"/>
                  </a:cxn>
                  <a:cxn ang="0">
                    <a:pos x="48" y="8"/>
                  </a:cxn>
                  <a:cxn ang="0">
                    <a:pos x="48" y="24"/>
                  </a:cxn>
                </a:cxnLst>
                <a:rect l="0" t="0" r="r" b="b"/>
                <a:pathLst>
                  <a:path w="48" h="48">
                    <a:moveTo>
                      <a:pt x="48" y="24"/>
                    </a:moveTo>
                    <a:lnTo>
                      <a:pt x="40" y="40"/>
                    </a:lnTo>
                    <a:lnTo>
                      <a:pt x="24" y="48"/>
                    </a:lnTo>
                    <a:lnTo>
                      <a:pt x="24" y="48"/>
                    </a:lnTo>
                    <a:lnTo>
                      <a:pt x="8" y="40"/>
                    </a:lnTo>
                    <a:lnTo>
                      <a:pt x="0" y="24"/>
                    </a:lnTo>
                    <a:lnTo>
                      <a:pt x="0" y="24"/>
                    </a:lnTo>
                    <a:lnTo>
                      <a:pt x="8" y="0"/>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86" name="Freeform 1282"/>
              <p:cNvSpPr>
                <a:spLocks/>
              </p:cNvSpPr>
              <p:nvPr/>
            </p:nvSpPr>
            <p:spPr bwMode="invGray">
              <a:xfrm>
                <a:off x="732" y="1920"/>
                <a:ext cx="48" cy="48"/>
              </a:xfrm>
              <a:custGeom>
                <a:avLst/>
                <a:gdLst/>
                <a:ahLst/>
                <a:cxnLst>
                  <a:cxn ang="0">
                    <a:pos x="48" y="24"/>
                  </a:cxn>
                  <a:cxn ang="0">
                    <a:pos x="40" y="48"/>
                  </a:cxn>
                  <a:cxn ang="0">
                    <a:pos x="24" y="48"/>
                  </a:cxn>
                  <a:cxn ang="0">
                    <a:pos x="24" y="48"/>
                  </a:cxn>
                  <a:cxn ang="0">
                    <a:pos x="8" y="40"/>
                  </a:cxn>
                  <a:cxn ang="0">
                    <a:pos x="0" y="24"/>
                  </a:cxn>
                  <a:cxn ang="0">
                    <a:pos x="0" y="24"/>
                  </a:cxn>
                  <a:cxn ang="0">
                    <a:pos x="8" y="8"/>
                  </a:cxn>
                  <a:cxn ang="0">
                    <a:pos x="32" y="0"/>
                  </a:cxn>
                  <a:cxn ang="0">
                    <a:pos x="32" y="0"/>
                  </a:cxn>
                  <a:cxn ang="0">
                    <a:pos x="48" y="8"/>
                  </a:cxn>
                  <a:cxn ang="0">
                    <a:pos x="48" y="24"/>
                  </a:cxn>
                </a:cxnLst>
                <a:rect l="0" t="0" r="r" b="b"/>
                <a:pathLst>
                  <a:path w="48" h="48">
                    <a:moveTo>
                      <a:pt x="48" y="24"/>
                    </a:moveTo>
                    <a:lnTo>
                      <a:pt x="40" y="48"/>
                    </a:lnTo>
                    <a:lnTo>
                      <a:pt x="24" y="48"/>
                    </a:lnTo>
                    <a:lnTo>
                      <a:pt x="24" y="48"/>
                    </a:lnTo>
                    <a:lnTo>
                      <a:pt x="8" y="40"/>
                    </a:lnTo>
                    <a:lnTo>
                      <a:pt x="0" y="24"/>
                    </a:lnTo>
                    <a:lnTo>
                      <a:pt x="0" y="24"/>
                    </a:lnTo>
                    <a:lnTo>
                      <a:pt x="8" y="8"/>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1661218" name="Group 1283"/>
          <p:cNvGrpSpPr>
            <a:grpSpLocks/>
          </p:cNvGrpSpPr>
          <p:nvPr/>
        </p:nvGrpSpPr>
        <p:grpSpPr bwMode="auto">
          <a:xfrm rot="3015309">
            <a:off x="4852988" y="4331432"/>
            <a:ext cx="333375" cy="381000"/>
            <a:chOff x="5516" y="2080"/>
            <a:chExt cx="210" cy="240"/>
          </a:xfrm>
        </p:grpSpPr>
        <p:sp>
          <p:nvSpPr>
            <p:cNvPr id="1661188" name="Freeform 1284"/>
            <p:cNvSpPr>
              <a:spLocks/>
            </p:cNvSpPr>
            <p:nvPr/>
          </p:nvSpPr>
          <p:spPr bwMode="invGray">
            <a:xfrm>
              <a:off x="5517" y="2113"/>
              <a:ext cx="201" cy="197"/>
            </a:xfrm>
            <a:custGeom>
              <a:avLst/>
              <a:gdLst/>
              <a:ahLst/>
              <a:cxnLst>
                <a:cxn ang="0">
                  <a:pos x="0" y="197"/>
                </a:cxn>
                <a:cxn ang="0">
                  <a:pos x="76" y="143"/>
                </a:cxn>
                <a:cxn ang="0">
                  <a:pos x="123" y="91"/>
                </a:cxn>
                <a:cxn ang="0">
                  <a:pos x="201" y="0"/>
                </a:cxn>
              </a:cxnLst>
              <a:rect l="0" t="0" r="r" b="b"/>
              <a:pathLst>
                <a:path w="201" h="197">
                  <a:moveTo>
                    <a:pt x="0" y="197"/>
                  </a:moveTo>
                  <a:cubicBezTo>
                    <a:pt x="12" y="188"/>
                    <a:pt x="56" y="161"/>
                    <a:pt x="76" y="143"/>
                  </a:cubicBezTo>
                  <a:cubicBezTo>
                    <a:pt x="97" y="126"/>
                    <a:pt x="102" y="115"/>
                    <a:pt x="123" y="91"/>
                  </a:cubicBezTo>
                  <a:cubicBezTo>
                    <a:pt x="143" y="67"/>
                    <a:pt x="189" y="15"/>
                    <a:pt x="201" y="0"/>
                  </a:cubicBezTo>
                </a:path>
              </a:pathLst>
            </a:custGeom>
            <a:noFill/>
            <a:ln w="38100" cmpd="sng">
              <a:solidFill>
                <a:schemeClr val="tx1"/>
              </a:solidFill>
              <a:round/>
              <a:headEnd/>
              <a:tailEnd/>
            </a:ln>
            <a:effectLst/>
          </p:spPr>
          <p:txBody>
            <a:bodyPr wrap="none" anchor="ctr">
              <a:prstTxWarp prst="textNoShape">
                <a:avLst/>
              </a:prstTxWarp>
            </a:bodyPr>
            <a:lstStyle/>
            <a:p>
              <a:endParaRPr lang="en-US">
                <a:latin typeface="Arial"/>
                <a:cs typeface="Arial"/>
              </a:endParaRPr>
            </a:p>
          </p:txBody>
        </p:sp>
        <p:sp>
          <p:nvSpPr>
            <p:cNvPr id="1661189" name="Freeform 1285"/>
            <p:cNvSpPr>
              <a:spLocks/>
            </p:cNvSpPr>
            <p:nvPr/>
          </p:nvSpPr>
          <p:spPr bwMode="invGray">
            <a:xfrm rot="-2682521">
              <a:off x="5587" y="2226"/>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16"/>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16"/>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90" name="Freeform 1286"/>
            <p:cNvSpPr>
              <a:spLocks/>
            </p:cNvSpPr>
            <p:nvPr/>
          </p:nvSpPr>
          <p:spPr bwMode="invGray">
            <a:xfrm rot="-2682521">
              <a:off x="5678" y="2080"/>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8"/>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91" name="Freeform 1287"/>
            <p:cNvSpPr>
              <a:spLocks/>
            </p:cNvSpPr>
            <p:nvPr/>
          </p:nvSpPr>
          <p:spPr bwMode="invGray">
            <a:xfrm rot="-2682521">
              <a:off x="5516" y="2272"/>
              <a:ext cx="48" cy="48"/>
            </a:xfrm>
            <a:custGeom>
              <a:avLst/>
              <a:gdLst/>
              <a:ahLst/>
              <a:cxnLst>
                <a:cxn ang="0">
                  <a:pos x="48" y="24"/>
                </a:cxn>
                <a:cxn ang="0">
                  <a:pos x="40" y="48"/>
                </a:cxn>
                <a:cxn ang="0">
                  <a:pos x="24" y="48"/>
                </a:cxn>
                <a:cxn ang="0">
                  <a:pos x="24" y="48"/>
                </a:cxn>
                <a:cxn ang="0">
                  <a:pos x="0" y="40"/>
                </a:cxn>
                <a:cxn ang="0">
                  <a:pos x="0" y="24"/>
                </a:cxn>
                <a:cxn ang="0">
                  <a:pos x="0" y="24"/>
                </a:cxn>
                <a:cxn ang="0">
                  <a:pos x="8" y="8"/>
                </a:cxn>
                <a:cxn ang="0">
                  <a:pos x="24" y="0"/>
                </a:cxn>
                <a:cxn ang="0">
                  <a:pos x="24" y="0"/>
                </a:cxn>
                <a:cxn ang="0">
                  <a:pos x="40" y="8"/>
                </a:cxn>
                <a:cxn ang="0">
                  <a:pos x="48" y="24"/>
                </a:cxn>
              </a:cxnLst>
              <a:rect l="0" t="0" r="r" b="b"/>
              <a:pathLst>
                <a:path w="48" h="48">
                  <a:moveTo>
                    <a:pt x="48" y="24"/>
                  </a:moveTo>
                  <a:lnTo>
                    <a:pt x="40" y="48"/>
                  </a:lnTo>
                  <a:lnTo>
                    <a:pt x="24" y="48"/>
                  </a:lnTo>
                  <a:lnTo>
                    <a:pt x="24" y="48"/>
                  </a:lnTo>
                  <a:lnTo>
                    <a:pt x="0" y="40"/>
                  </a:lnTo>
                  <a:lnTo>
                    <a:pt x="0" y="24"/>
                  </a:lnTo>
                  <a:lnTo>
                    <a:pt x="0" y="24"/>
                  </a:lnTo>
                  <a:lnTo>
                    <a:pt x="8" y="8"/>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92" name="Freeform 1288"/>
            <p:cNvSpPr>
              <a:spLocks/>
            </p:cNvSpPr>
            <p:nvPr/>
          </p:nvSpPr>
          <p:spPr bwMode="invGray">
            <a:xfrm rot="-2682521">
              <a:off x="5635" y="2165"/>
              <a:ext cx="48" cy="48"/>
            </a:xfrm>
            <a:custGeom>
              <a:avLst/>
              <a:gdLst/>
              <a:ahLst/>
              <a:cxnLst>
                <a:cxn ang="0">
                  <a:pos x="48" y="24"/>
                </a:cxn>
                <a:cxn ang="0">
                  <a:pos x="40" y="48"/>
                </a:cxn>
                <a:cxn ang="0">
                  <a:pos x="24" y="48"/>
                </a:cxn>
                <a:cxn ang="0">
                  <a:pos x="24" y="48"/>
                </a:cxn>
                <a:cxn ang="0">
                  <a:pos x="8" y="40"/>
                </a:cxn>
                <a:cxn ang="0">
                  <a:pos x="0" y="24"/>
                </a:cxn>
                <a:cxn ang="0">
                  <a:pos x="0" y="24"/>
                </a:cxn>
                <a:cxn ang="0">
                  <a:pos x="8" y="8"/>
                </a:cxn>
                <a:cxn ang="0">
                  <a:pos x="32" y="0"/>
                </a:cxn>
                <a:cxn ang="0">
                  <a:pos x="32" y="0"/>
                </a:cxn>
                <a:cxn ang="0">
                  <a:pos x="48" y="8"/>
                </a:cxn>
                <a:cxn ang="0">
                  <a:pos x="48" y="24"/>
                </a:cxn>
              </a:cxnLst>
              <a:rect l="0" t="0" r="r" b="b"/>
              <a:pathLst>
                <a:path w="48" h="48">
                  <a:moveTo>
                    <a:pt x="48" y="24"/>
                  </a:moveTo>
                  <a:lnTo>
                    <a:pt x="40" y="48"/>
                  </a:lnTo>
                  <a:lnTo>
                    <a:pt x="24" y="48"/>
                  </a:lnTo>
                  <a:lnTo>
                    <a:pt x="24" y="48"/>
                  </a:lnTo>
                  <a:lnTo>
                    <a:pt x="8" y="40"/>
                  </a:lnTo>
                  <a:lnTo>
                    <a:pt x="0" y="24"/>
                  </a:lnTo>
                  <a:lnTo>
                    <a:pt x="0" y="24"/>
                  </a:lnTo>
                  <a:lnTo>
                    <a:pt x="8" y="8"/>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nvGrpSpPr>
          <p:cNvPr id="1661219" name="Group 1289"/>
          <p:cNvGrpSpPr>
            <a:grpSpLocks/>
          </p:cNvGrpSpPr>
          <p:nvPr/>
        </p:nvGrpSpPr>
        <p:grpSpPr bwMode="auto">
          <a:xfrm rot="1878434">
            <a:off x="4257676" y="4163156"/>
            <a:ext cx="188913" cy="158750"/>
            <a:chOff x="1606" y="2502"/>
            <a:chExt cx="119" cy="100"/>
          </a:xfrm>
        </p:grpSpPr>
        <p:sp>
          <p:nvSpPr>
            <p:cNvPr id="1661194" name="Freeform 1290"/>
            <p:cNvSpPr>
              <a:spLocks/>
            </p:cNvSpPr>
            <p:nvPr/>
          </p:nvSpPr>
          <p:spPr bwMode="invGray">
            <a:xfrm>
              <a:off x="1607" y="2502"/>
              <a:ext cx="115" cy="90"/>
            </a:xfrm>
            <a:custGeom>
              <a:avLst/>
              <a:gdLst/>
              <a:ahLst/>
              <a:cxnLst>
                <a:cxn ang="0">
                  <a:pos x="0" y="90"/>
                </a:cxn>
                <a:cxn ang="0">
                  <a:pos x="76" y="36"/>
                </a:cxn>
                <a:cxn ang="0">
                  <a:pos x="115" y="0"/>
                </a:cxn>
              </a:cxnLst>
              <a:rect l="0" t="0" r="r" b="b"/>
              <a:pathLst>
                <a:path w="115" h="90">
                  <a:moveTo>
                    <a:pt x="0" y="90"/>
                  </a:moveTo>
                  <a:cubicBezTo>
                    <a:pt x="12" y="81"/>
                    <a:pt x="57" y="51"/>
                    <a:pt x="76" y="36"/>
                  </a:cubicBezTo>
                  <a:cubicBezTo>
                    <a:pt x="95" y="21"/>
                    <a:pt x="107" y="7"/>
                    <a:pt x="115" y="0"/>
                  </a:cubicBezTo>
                </a:path>
              </a:pathLst>
            </a:custGeom>
            <a:noFill/>
            <a:ln w="38100" cmpd="sng">
              <a:solidFill>
                <a:schemeClr val="tx1"/>
              </a:solidFill>
              <a:round/>
              <a:headEnd/>
              <a:tailEnd/>
            </a:ln>
            <a:effectLst/>
          </p:spPr>
          <p:txBody>
            <a:bodyPr wrap="none" anchor="ctr">
              <a:prstTxWarp prst="textNoShape">
                <a:avLst/>
              </a:prstTxWarp>
            </a:bodyPr>
            <a:lstStyle/>
            <a:p>
              <a:endParaRPr lang="en-US">
                <a:latin typeface="Arial"/>
                <a:cs typeface="Arial"/>
              </a:endParaRPr>
            </a:p>
          </p:txBody>
        </p:sp>
        <p:sp>
          <p:nvSpPr>
            <p:cNvPr id="1661195" name="Freeform 1291"/>
            <p:cNvSpPr>
              <a:spLocks/>
            </p:cNvSpPr>
            <p:nvPr/>
          </p:nvSpPr>
          <p:spPr bwMode="invGray">
            <a:xfrm rot="-2682521">
              <a:off x="1677" y="250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16"/>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16"/>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96" name="Freeform 1292"/>
            <p:cNvSpPr>
              <a:spLocks/>
            </p:cNvSpPr>
            <p:nvPr/>
          </p:nvSpPr>
          <p:spPr bwMode="invGray">
            <a:xfrm rot="-2682521">
              <a:off x="1606" y="2554"/>
              <a:ext cx="48" cy="48"/>
            </a:xfrm>
            <a:custGeom>
              <a:avLst/>
              <a:gdLst/>
              <a:ahLst/>
              <a:cxnLst>
                <a:cxn ang="0">
                  <a:pos x="48" y="24"/>
                </a:cxn>
                <a:cxn ang="0">
                  <a:pos x="40" y="48"/>
                </a:cxn>
                <a:cxn ang="0">
                  <a:pos x="24" y="48"/>
                </a:cxn>
                <a:cxn ang="0">
                  <a:pos x="24" y="48"/>
                </a:cxn>
                <a:cxn ang="0">
                  <a:pos x="0" y="40"/>
                </a:cxn>
                <a:cxn ang="0">
                  <a:pos x="0" y="24"/>
                </a:cxn>
                <a:cxn ang="0">
                  <a:pos x="0" y="24"/>
                </a:cxn>
                <a:cxn ang="0">
                  <a:pos x="8" y="8"/>
                </a:cxn>
                <a:cxn ang="0">
                  <a:pos x="24" y="0"/>
                </a:cxn>
                <a:cxn ang="0">
                  <a:pos x="24" y="0"/>
                </a:cxn>
                <a:cxn ang="0">
                  <a:pos x="40" y="8"/>
                </a:cxn>
                <a:cxn ang="0">
                  <a:pos x="48" y="24"/>
                </a:cxn>
              </a:cxnLst>
              <a:rect l="0" t="0" r="r" b="b"/>
              <a:pathLst>
                <a:path w="48" h="48">
                  <a:moveTo>
                    <a:pt x="48" y="24"/>
                  </a:moveTo>
                  <a:lnTo>
                    <a:pt x="40" y="48"/>
                  </a:lnTo>
                  <a:lnTo>
                    <a:pt x="24" y="48"/>
                  </a:lnTo>
                  <a:lnTo>
                    <a:pt x="24" y="48"/>
                  </a:lnTo>
                  <a:lnTo>
                    <a:pt x="0" y="40"/>
                  </a:lnTo>
                  <a:lnTo>
                    <a:pt x="0" y="24"/>
                  </a:lnTo>
                  <a:lnTo>
                    <a:pt x="0" y="24"/>
                  </a:lnTo>
                  <a:lnTo>
                    <a:pt x="8" y="8"/>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nvGrpSpPr>
          <p:cNvPr id="1661221" name="Group 1293"/>
          <p:cNvGrpSpPr>
            <a:grpSpLocks/>
          </p:cNvGrpSpPr>
          <p:nvPr/>
        </p:nvGrpSpPr>
        <p:grpSpPr bwMode="auto">
          <a:xfrm rot="2362956">
            <a:off x="4295775" y="4420331"/>
            <a:ext cx="266700" cy="260350"/>
            <a:chOff x="1702" y="2534"/>
            <a:chExt cx="168" cy="164"/>
          </a:xfrm>
        </p:grpSpPr>
        <p:sp>
          <p:nvSpPr>
            <p:cNvPr id="1661198" name="Freeform 1294"/>
            <p:cNvSpPr>
              <a:spLocks/>
            </p:cNvSpPr>
            <p:nvPr/>
          </p:nvSpPr>
          <p:spPr bwMode="invGray">
            <a:xfrm>
              <a:off x="1703" y="2534"/>
              <a:ext cx="167" cy="154"/>
            </a:xfrm>
            <a:custGeom>
              <a:avLst/>
              <a:gdLst/>
              <a:ahLst/>
              <a:cxnLst>
                <a:cxn ang="0">
                  <a:pos x="0" y="154"/>
                </a:cxn>
                <a:cxn ang="0">
                  <a:pos x="76" y="100"/>
                </a:cxn>
                <a:cxn ang="0">
                  <a:pos x="123" y="48"/>
                </a:cxn>
                <a:cxn ang="0">
                  <a:pos x="167" y="0"/>
                </a:cxn>
              </a:cxnLst>
              <a:rect l="0" t="0" r="r" b="b"/>
              <a:pathLst>
                <a:path w="167" h="154">
                  <a:moveTo>
                    <a:pt x="0" y="154"/>
                  </a:moveTo>
                  <a:cubicBezTo>
                    <a:pt x="12" y="145"/>
                    <a:pt x="56" y="118"/>
                    <a:pt x="76" y="100"/>
                  </a:cubicBezTo>
                  <a:cubicBezTo>
                    <a:pt x="97" y="83"/>
                    <a:pt x="108" y="65"/>
                    <a:pt x="123" y="48"/>
                  </a:cubicBezTo>
                  <a:cubicBezTo>
                    <a:pt x="138" y="31"/>
                    <a:pt x="158" y="10"/>
                    <a:pt x="167" y="0"/>
                  </a:cubicBezTo>
                </a:path>
              </a:pathLst>
            </a:custGeom>
            <a:noFill/>
            <a:ln w="38100" cmpd="sng">
              <a:solidFill>
                <a:schemeClr val="tx1"/>
              </a:solidFill>
              <a:round/>
              <a:headEnd/>
              <a:tailEnd/>
            </a:ln>
            <a:effectLst/>
          </p:spPr>
          <p:txBody>
            <a:bodyPr wrap="none" anchor="ctr">
              <a:prstTxWarp prst="textNoShape">
                <a:avLst/>
              </a:prstTxWarp>
            </a:bodyPr>
            <a:lstStyle/>
            <a:p>
              <a:endParaRPr lang="en-US">
                <a:latin typeface="Arial"/>
                <a:cs typeface="Arial"/>
              </a:endParaRPr>
            </a:p>
          </p:txBody>
        </p:sp>
        <p:sp>
          <p:nvSpPr>
            <p:cNvPr id="1661199" name="Freeform 1295"/>
            <p:cNvSpPr>
              <a:spLocks/>
            </p:cNvSpPr>
            <p:nvPr/>
          </p:nvSpPr>
          <p:spPr bwMode="invGray">
            <a:xfrm rot="-2682521">
              <a:off x="1773" y="2604"/>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16"/>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16"/>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00" name="Freeform 1296"/>
            <p:cNvSpPr>
              <a:spLocks/>
            </p:cNvSpPr>
            <p:nvPr/>
          </p:nvSpPr>
          <p:spPr bwMode="invGray">
            <a:xfrm rot="-2682521">
              <a:off x="1702" y="2650"/>
              <a:ext cx="48" cy="48"/>
            </a:xfrm>
            <a:custGeom>
              <a:avLst/>
              <a:gdLst/>
              <a:ahLst/>
              <a:cxnLst>
                <a:cxn ang="0">
                  <a:pos x="48" y="24"/>
                </a:cxn>
                <a:cxn ang="0">
                  <a:pos x="40" y="48"/>
                </a:cxn>
                <a:cxn ang="0">
                  <a:pos x="24" y="48"/>
                </a:cxn>
                <a:cxn ang="0">
                  <a:pos x="24" y="48"/>
                </a:cxn>
                <a:cxn ang="0">
                  <a:pos x="0" y="40"/>
                </a:cxn>
                <a:cxn ang="0">
                  <a:pos x="0" y="24"/>
                </a:cxn>
                <a:cxn ang="0">
                  <a:pos x="0" y="24"/>
                </a:cxn>
                <a:cxn ang="0">
                  <a:pos x="8" y="8"/>
                </a:cxn>
                <a:cxn ang="0">
                  <a:pos x="24" y="0"/>
                </a:cxn>
                <a:cxn ang="0">
                  <a:pos x="24" y="0"/>
                </a:cxn>
                <a:cxn ang="0">
                  <a:pos x="40" y="8"/>
                </a:cxn>
                <a:cxn ang="0">
                  <a:pos x="48" y="24"/>
                </a:cxn>
              </a:cxnLst>
              <a:rect l="0" t="0" r="r" b="b"/>
              <a:pathLst>
                <a:path w="48" h="48">
                  <a:moveTo>
                    <a:pt x="48" y="24"/>
                  </a:moveTo>
                  <a:lnTo>
                    <a:pt x="40" y="48"/>
                  </a:lnTo>
                  <a:lnTo>
                    <a:pt x="24" y="48"/>
                  </a:lnTo>
                  <a:lnTo>
                    <a:pt x="24" y="48"/>
                  </a:lnTo>
                  <a:lnTo>
                    <a:pt x="0" y="40"/>
                  </a:lnTo>
                  <a:lnTo>
                    <a:pt x="0" y="24"/>
                  </a:lnTo>
                  <a:lnTo>
                    <a:pt x="0" y="24"/>
                  </a:lnTo>
                  <a:lnTo>
                    <a:pt x="8" y="8"/>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01" name="Freeform 1297"/>
            <p:cNvSpPr>
              <a:spLocks/>
            </p:cNvSpPr>
            <p:nvPr/>
          </p:nvSpPr>
          <p:spPr bwMode="invGray">
            <a:xfrm rot="-2682521">
              <a:off x="1821" y="2543"/>
              <a:ext cx="48" cy="48"/>
            </a:xfrm>
            <a:custGeom>
              <a:avLst/>
              <a:gdLst/>
              <a:ahLst/>
              <a:cxnLst>
                <a:cxn ang="0">
                  <a:pos x="48" y="24"/>
                </a:cxn>
                <a:cxn ang="0">
                  <a:pos x="40" y="48"/>
                </a:cxn>
                <a:cxn ang="0">
                  <a:pos x="24" y="48"/>
                </a:cxn>
                <a:cxn ang="0">
                  <a:pos x="24" y="48"/>
                </a:cxn>
                <a:cxn ang="0">
                  <a:pos x="8" y="40"/>
                </a:cxn>
                <a:cxn ang="0">
                  <a:pos x="0" y="24"/>
                </a:cxn>
                <a:cxn ang="0">
                  <a:pos x="0" y="24"/>
                </a:cxn>
                <a:cxn ang="0">
                  <a:pos x="8" y="8"/>
                </a:cxn>
                <a:cxn ang="0">
                  <a:pos x="32" y="0"/>
                </a:cxn>
                <a:cxn ang="0">
                  <a:pos x="32" y="0"/>
                </a:cxn>
                <a:cxn ang="0">
                  <a:pos x="48" y="8"/>
                </a:cxn>
                <a:cxn ang="0">
                  <a:pos x="48" y="24"/>
                </a:cxn>
              </a:cxnLst>
              <a:rect l="0" t="0" r="r" b="b"/>
              <a:pathLst>
                <a:path w="48" h="48">
                  <a:moveTo>
                    <a:pt x="48" y="24"/>
                  </a:moveTo>
                  <a:lnTo>
                    <a:pt x="40" y="48"/>
                  </a:lnTo>
                  <a:lnTo>
                    <a:pt x="24" y="48"/>
                  </a:lnTo>
                  <a:lnTo>
                    <a:pt x="24" y="48"/>
                  </a:lnTo>
                  <a:lnTo>
                    <a:pt x="8" y="40"/>
                  </a:lnTo>
                  <a:lnTo>
                    <a:pt x="0" y="24"/>
                  </a:lnTo>
                  <a:lnTo>
                    <a:pt x="0" y="24"/>
                  </a:lnTo>
                  <a:lnTo>
                    <a:pt x="8" y="8"/>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sp>
        <p:nvSpPr>
          <p:cNvPr id="1661202" name="Freeform 1298"/>
          <p:cNvSpPr>
            <a:spLocks/>
          </p:cNvSpPr>
          <p:nvPr/>
        </p:nvSpPr>
        <p:spPr bwMode="invGray">
          <a:xfrm rot="2717479">
            <a:off x="4295775" y="4767994"/>
            <a:ext cx="76200" cy="76200"/>
          </a:xfrm>
          <a:custGeom>
            <a:avLst/>
            <a:gdLst/>
            <a:ahLst/>
            <a:cxnLst>
              <a:cxn ang="0">
                <a:pos x="48" y="24"/>
              </a:cxn>
              <a:cxn ang="0">
                <a:pos x="40" y="40"/>
              </a:cxn>
              <a:cxn ang="0">
                <a:pos x="24" y="48"/>
              </a:cxn>
              <a:cxn ang="0">
                <a:pos x="24" y="48"/>
              </a:cxn>
              <a:cxn ang="0">
                <a:pos x="8" y="40"/>
              </a:cxn>
              <a:cxn ang="0">
                <a:pos x="0" y="24"/>
              </a:cxn>
              <a:cxn ang="0">
                <a:pos x="0" y="24"/>
              </a:cxn>
              <a:cxn ang="0">
                <a:pos x="8" y="0"/>
              </a:cxn>
              <a:cxn ang="0">
                <a:pos x="32" y="0"/>
              </a:cxn>
              <a:cxn ang="0">
                <a:pos x="32" y="0"/>
              </a:cxn>
              <a:cxn ang="0">
                <a:pos x="48" y="8"/>
              </a:cxn>
              <a:cxn ang="0">
                <a:pos x="48" y="24"/>
              </a:cxn>
            </a:cxnLst>
            <a:rect l="0" t="0" r="r" b="b"/>
            <a:pathLst>
              <a:path w="48" h="48">
                <a:moveTo>
                  <a:pt x="48" y="24"/>
                </a:moveTo>
                <a:lnTo>
                  <a:pt x="40" y="40"/>
                </a:lnTo>
                <a:lnTo>
                  <a:pt x="24" y="48"/>
                </a:lnTo>
                <a:lnTo>
                  <a:pt x="24" y="48"/>
                </a:lnTo>
                <a:lnTo>
                  <a:pt x="8" y="40"/>
                </a:lnTo>
                <a:lnTo>
                  <a:pt x="0" y="24"/>
                </a:lnTo>
                <a:lnTo>
                  <a:pt x="0" y="24"/>
                </a:lnTo>
                <a:lnTo>
                  <a:pt x="8" y="0"/>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nvGrpSpPr>
          <p:cNvPr id="1661223" name="Group 1299"/>
          <p:cNvGrpSpPr>
            <a:grpSpLocks/>
          </p:cNvGrpSpPr>
          <p:nvPr/>
        </p:nvGrpSpPr>
        <p:grpSpPr bwMode="auto">
          <a:xfrm rot="18379777">
            <a:off x="4723607" y="3968688"/>
            <a:ext cx="450850" cy="493713"/>
            <a:chOff x="2074" y="2002"/>
            <a:chExt cx="284" cy="311"/>
          </a:xfrm>
        </p:grpSpPr>
        <p:sp>
          <p:nvSpPr>
            <p:cNvPr id="1661204" name="Freeform 1300"/>
            <p:cNvSpPr>
              <a:spLocks/>
            </p:cNvSpPr>
            <p:nvPr/>
          </p:nvSpPr>
          <p:spPr bwMode="invGray">
            <a:xfrm>
              <a:off x="2074" y="2002"/>
              <a:ext cx="282" cy="311"/>
            </a:xfrm>
            <a:custGeom>
              <a:avLst/>
              <a:gdLst/>
              <a:ahLst/>
              <a:cxnLst>
                <a:cxn ang="0">
                  <a:pos x="0" y="0"/>
                </a:cxn>
                <a:cxn ang="0">
                  <a:pos x="31" y="34"/>
                </a:cxn>
                <a:cxn ang="0">
                  <a:pos x="85" y="110"/>
                </a:cxn>
                <a:cxn ang="0">
                  <a:pos x="139" y="186"/>
                </a:cxn>
                <a:cxn ang="0">
                  <a:pos x="191" y="233"/>
                </a:cxn>
                <a:cxn ang="0">
                  <a:pos x="282" y="311"/>
                </a:cxn>
              </a:cxnLst>
              <a:rect l="0" t="0" r="r" b="b"/>
              <a:pathLst>
                <a:path w="282" h="311">
                  <a:moveTo>
                    <a:pt x="0" y="0"/>
                  </a:moveTo>
                  <a:cubicBezTo>
                    <a:pt x="5" y="6"/>
                    <a:pt x="17" y="16"/>
                    <a:pt x="31" y="34"/>
                  </a:cubicBezTo>
                  <a:cubicBezTo>
                    <a:pt x="45" y="52"/>
                    <a:pt x="67" y="84"/>
                    <a:pt x="85" y="110"/>
                  </a:cubicBezTo>
                  <a:cubicBezTo>
                    <a:pt x="103" y="134"/>
                    <a:pt x="121" y="166"/>
                    <a:pt x="139" y="186"/>
                  </a:cubicBezTo>
                  <a:cubicBezTo>
                    <a:pt x="156" y="207"/>
                    <a:pt x="167" y="212"/>
                    <a:pt x="191" y="233"/>
                  </a:cubicBezTo>
                  <a:cubicBezTo>
                    <a:pt x="215" y="253"/>
                    <a:pt x="267" y="299"/>
                    <a:pt x="282" y="311"/>
                  </a:cubicBezTo>
                </a:path>
              </a:pathLst>
            </a:custGeom>
            <a:noFill/>
            <a:ln w="38100" cmpd="sng">
              <a:solidFill>
                <a:schemeClr val="tx1"/>
              </a:solidFill>
              <a:round/>
              <a:headEnd/>
              <a:tailEnd/>
            </a:ln>
            <a:effectLst/>
          </p:spPr>
          <p:txBody>
            <a:bodyPr wrap="none" anchor="ctr">
              <a:prstTxWarp prst="textNoShape">
                <a:avLst/>
              </a:prstTxWarp>
            </a:bodyPr>
            <a:lstStyle/>
            <a:p>
              <a:endParaRPr lang="en-US">
                <a:latin typeface="Arial"/>
                <a:cs typeface="Arial"/>
              </a:endParaRPr>
            </a:p>
          </p:txBody>
        </p:sp>
        <p:sp>
          <p:nvSpPr>
            <p:cNvPr id="1661205" name="Freeform 1301"/>
            <p:cNvSpPr>
              <a:spLocks/>
            </p:cNvSpPr>
            <p:nvPr/>
          </p:nvSpPr>
          <p:spPr bwMode="invGray">
            <a:xfrm rot="2717479">
              <a:off x="2087" y="2004"/>
              <a:ext cx="48" cy="56"/>
            </a:xfrm>
            <a:custGeom>
              <a:avLst/>
              <a:gdLst/>
              <a:ahLst/>
              <a:cxnLst>
                <a:cxn ang="0">
                  <a:pos x="48" y="32"/>
                </a:cxn>
                <a:cxn ang="0">
                  <a:pos x="40" y="48"/>
                </a:cxn>
                <a:cxn ang="0">
                  <a:pos x="24" y="56"/>
                </a:cxn>
                <a:cxn ang="0">
                  <a:pos x="24" y="56"/>
                </a:cxn>
                <a:cxn ang="0">
                  <a:pos x="8" y="48"/>
                </a:cxn>
                <a:cxn ang="0">
                  <a:pos x="0" y="24"/>
                </a:cxn>
                <a:cxn ang="0">
                  <a:pos x="0" y="24"/>
                </a:cxn>
                <a:cxn ang="0">
                  <a:pos x="8" y="8"/>
                </a:cxn>
                <a:cxn ang="0">
                  <a:pos x="24" y="0"/>
                </a:cxn>
                <a:cxn ang="0">
                  <a:pos x="24" y="0"/>
                </a:cxn>
                <a:cxn ang="0">
                  <a:pos x="48" y="8"/>
                </a:cxn>
                <a:cxn ang="0">
                  <a:pos x="48" y="32"/>
                </a:cxn>
              </a:cxnLst>
              <a:rect l="0" t="0" r="r" b="b"/>
              <a:pathLst>
                <a:path w="48" h="56">
                  <a:moveTo>
                    <a:pt x="48" y="32"/>
                  </a:moveTo>
                  <a:lnTo>
                    <a:pt x="40" y="48"/>
                  </a:lnTo>
                  <a:lnTo>
                    <a:pt x="24" y="56"/>
                  </a:lnTo>
                  <a:lnTo>
                    <a:pt x="24" y="56"/>
                  </a:lnTo>
                  <a:lnTo>
                    <a:pt x="8" y="48"/>
                  </a:lnTo>
                  <a:lnTo>
                    <a:pt x="0" y="24"/>
                  </a:lnTo>
                  <a:lnTo>
                    <a:pt x="0" y="24"/>
                  </a:lnTo>
                  <a:lnTo>
                    <a:pt x="8" y="8"/>
                  </a:lnTo>
                  <a:lnTo>
                    <a:pt x="24" y="0"/>
                  </a:lnTo>
                  <a:lnTo>
                    <a:pt x="24" y="0"/>
                  </a:lnTo>
                  <a:lnTo>
                    <a:pt x="48"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06" name="Freeform 1302"/>
            <p:cNvSpPr>
              <a:spLocks/>
            </p:cNvSpPr>
            <p:nvPr/>
          </p:nvSpPr>
          <p:spPr bwMode="invGray">
            <a:xfrm rot="2717479">
              <a:off x="2160" y="2157"/>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16"/>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16"/>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07" name="Freeform 1303"/>
            <p:cNvSpPr>
              <a:spLocks/>
            </p:cNvSpPr>
            <p:nvPr/>
          </p:nvSpPr>
          <p:spPr bwMode="invGray">
            <a:xfrm rot="2717479">
              <a:off x="2306" y="224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8"/>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08" name="Freeform 1304"/>
            <p:cNvSpPr>
              <a:spLocks/>
            </p:cNvSpPr>
            <p:nvPr/>
          </p:nvSpPr>
          <p:spPr bwMode="invGray">
            <a:xfrm rot="2717479">
              <a:off x="2118" y="2090"/>
              <a:ext cx="48" cy="48"/>
            </a:xfrm>
            <a:custGeom>
              <a:avLst/>
              <a:gdLst/>
              <a:ahLst/>
              <a:cxnLst>
                <a:cxn ang="0">
                  <a:pos x="48" y="24"/>
                </a:cxn>
                <a:cxn ang="0">
                  <a:pos x="40" y="48"/>
                </a:cxn>
                <a:cxn ang="0">
                  <a:pos x="24" y="48"/>
                </a:cxn>
                <a:cxn ang="0">
                  <a:pos x="24" y="48"/>
                </a:cxn>
                <a:cxn ang="0">
                  <a:pos x="0" y="40"/>
                </a:cxn>
                <a:cxn ang="0">
                  <a:pos x="0" y="24"/>
                </a:cxn>
                <a:cxn ang="0">
                  <a:pos x="0" y="24"/>
                </a:cxn>
                <a:cxn ang="0">
                  <a:pos x="8" y="8"/>
                </a:cxn>
                <a:cxn ang="0">
                  <a:pos x="24" y="0"/>
                </a:cxn>
                <a:cxn ang="0">
                  <a:pos x="24" y="0"/>
                </a:cxn>
                <a:cxn ang="0">
                  <a:pos x="40" y="8"/>
                </a:cxn>
                <a:cxn ang="0">
                  <a:pos x="48" y="24"/>
                </a:cxn>
              </a:cxnLst>
              <a:rect l="0" t="0" r="r" b="b"/>
              <a:pathLst>
                <a:path w="48" h="48">
                  <a:moveTo>
                    <a:pt x="48" y="24"/>
                  </a:moveTo>
                  <a:lnTo>
                    <a:pt x="40" y="48"/>
                  </a:lnTo>
                  <a:lnTo>
                    <a:pt x="24" y="48"/>
                  </a:lnTo>
                  <a:lnTo>
                    <a:pt x="24" y="48"/>
                  </a:lnTo>
                  <a:lnTo>
                    <a:pt x="0" y="40"/>
                  </a:lnTo>
                  <a:lnTo>
                    <a:pt x="0" y="24"/>
                  </a:lnTo>
                  <a:lnTo>
                    <a:pt x="0" y="24"/>
                  </a:lnTo>
                  <a:lnTo>
                    <a:pt x="8" y="8"/>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09" name="Freeform 1305"/>
            <p:cNvSpPr>
              <a:spLocks/>
            </p:cNvSpPr>
            <p:nvPr/>
          </p:nvSpPr>
          <p:spPr bwMode="invGray">
            <a:xfrm rot="2717479">
              <a:off x="2225" y="2209"/>
              <a:ext cx="48" cy="48"/>
            </a:xfrm>
            <a:custGeom>
              <a:avLst/>
              <a:gdLst/>
              <a:ahLst/>
              <a:cxnLst>
                <a:cxn ang="0">
                  <a:pos x="48" y="24"/>
                </a:cxn>
                <a:cxn ang="0">
                  <a:pos x="40" y="48"/>
                </a:cxn>
                <a:cxn ang="0">
                  <a:pos x="24" y="48"/>
                </a:cxn>
                <a:cxn ang="0">
                  <a:pos x="24" y="48"/>
                </a:cxn>
                <a:cxn ang="0">
                  <a:pos x="8" y="40"/>
                </a:cxn>
                <a:cxn ang="0">
                  <a:pos x="0" y="24"/>
                </a:cxn>
                <a:cxn ang="0">
                  <a:pos x="0" y="24"/>
                </a:cxn>
                <a:cxn ang="0">
                  <a:pos x="8" y="8"/>
                </a:cxn>
                <a:cxn ang="0">
                  <a:pos x="32" y="0"/>
                </a:cxn>
                <a:cxn ang="0">
                  <a:pos x="32" y="0"/>
                </a:cxn>
                <a:cxn ang="0">
                  <a:pos x="48" y="8"/>
                </a:cxn>
                <a:cxn ang="0">
                  <a:pos x="48" y="24"/>
                </a:cxn>
              </a:cxnLst>
              <a:rect l="0" t="0" r="r" b="b"/>
              <a:pathLst>
                <a:path w="48" h="48">
                  <a:moveTo>
                    <a:pt x="48" y="24"/>
                  </a:moveTo>
                  <a:lnTo>
                    <a:pt x="40" y="48"/>
                  </a:lnTo>
                  <a:lnTo>
                    <a:pt x="24" y="48"/>
                  </a:lnTo>
                  <a:lnTo>
                    <a:pt x="24" y="48"/>
                  </a:lnTo>
                  <a:lnTo>
                    <a:pt x="8" y="40"/>
                  </a:lnTo>
                  <a:lnTo>
                    <a:pt x="0" y="24"/>
                  </a:lnTo>
                  <a:lnTo>
                    <a:pt x="0" y="24"/>
                  </a:lnTo>
                  <a:lnTo>
                    <a:pt x="8" y="8"/>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nvGrpSpPr>
          <p:cNvPr id="1661231" name="Group 1306"/>
          <p:cNvGrpSpPr>
            <a:grpSpLocks/>
          </p:cNvGrpSpPr>
          <p:nvPr/>
        </p:nvGrpSpPr>
        <p:grpSpPr bwMode="auto">
          <a:xfrm rot="18745573">
            <a:off x="4662489" y="4506057"/>
            <a:ext cx="536575" cy="568325"/>
            <a:chOff x="2206" y="1818"/>
            <a:chExt cx="338" cy="358"/>
          </a:xfrm>
        </p:grpSpPr>
        <p:sp>
          <p:nvSpPr>
            <p:cNvPr id="1661211" name="Freeform 1307"/>
            <p:cNvSpPr>
              <a:spLocks/>
            </p:cNvSpPr>
            <p:nvPr/>
          </p:nvSpPr>
          <p:spPr bwMode="invGray">
            <a:xfrm>
              <a:off x="2206" y="1818"/>
              <a:ext cx="336" cy="358"/>
            </a:xfrm>
            <a:custGeom>
              <a:avLst/>
              <a:gdLst/>
              <a:ahLst/>
              <a:cxnLst>
                <a:cxn ang="0">
                  <a:pos x="0" y="0"/>
                </a:cxn>
                <a:cxn ang="0">
                  <a:pos x="85" y="81"/>
                </a:cxn>
                <a:cxn ang="0">
                  <a:pos x="139" y="157"/>
                </a:cxn>
                <a:cxn ang="0">
                  <a:pos x="193" y="233"/>
                </a:cxn>
                <a:cxn ang="0">
                  <a:pos x="245" y="280"/>
                </a:cxn>
                <a:cxn ang="0">
                  <a:pos x="336" y="358"/>
                </a:cxn>
              </a:cxnLst>
              <a:rect l="0" t="0" r="r" b="b"/>
              <a:pathLst>
                <a:path w="336" h="358">
                  <a:moveTo>
                    <a:pt x="0" y="0"/>
                  </a:moveTo>
                  <a:cubicBezTo>
                    <a:pt x="14" y="13"/>
                    <a:pt x="62" y="55"/>
                    <a:pt x="85" y="81"/>
                  </a:cubicBezTo>
                  <a:cubicBezTo>
                    <a:pt x="108" y="107"/>
                    <a:pt x="121" y="131"/>
                    <a:pt x="139" y="157"/>
                  </a:cubicBezTo>
                  <a:cubicBezTo>
                    <a:pt x="157" y="181"/>
                    <a:pt x="175" y="213"/>
                    <a:pt x="193" y="233"/>
                  </a:cubicBezTo>
                  <a:cubicBezTo>
                    <a:pt x="210" y="254"/>
                    <a:pt x="221" y="259"/>
                    <a:pt x="245" y="280"/>
                  </a:cubicBezTo>
                  <a:cubicBezTo>
                    <a:pt x="269" y="300"/>
                    <a:pt x="321" y="346"/>
                    <a:pt x="336" y="358"/>
                  </a:cubicBezTo>
                </a:path>
              </a:pathLst>
            </a:custGeom>
            <a:noFill/>
            <a:ln w="38100" cmpd="sng">
              <a:solidFill>
                <a:schemeClr val="tx1"/>
              </a:solidFill>
              <a:round/>
              <a:headEnd/>
              <a:tailEnd/>
            </a:ln>
            <a:effectLst/>
          </p:spPr>
          <p:txBody>
            <a:bodyPr wrap="none" anchor="ctr">
              <a:prstTxWarp prst="textNoShape">
                <a:avLst/>
              </a:prstTxWarp>
            </a:bodyPr>
            <a:lstStyle/>
            <a:p>
              <a:endParaRPr lang="en-US">
                <a:latin typeface="Arial"/>
                <a:cs typeface="Arial"/>
              </a:endParaRPr>
            </a:p>
          </p:txBody>
        </p:sp>
        <p:sp>
          <p:nvSpPr>
            <p:cNvPr id="1661212" name="Freeform 1308"/>
            <p:cNvSpPr>
              <a:spLocks/>
            </p:cNvSpPr>
            <p:nvPr/>
          </p:nvSpPr>
          <p:spPr bwMode="invGray">
            <a:xfrm rot="2717479">
              <a:off x="2273" y="1867"/>
              <a:ext cx="48" cy="56"/>
            </a:xfrm>
            <a:custGeom>
              <a:avLst/>
              <a:gdLst/>
              <a:ahLst/>
              <a:cxnLst>
                <a:cxn ang="0">
                  <a:pos x="48" y="32"/>
                </a:cxn>
                <a:cxn ang="0">
                  <a:pos x="40" y="48"/>
                </a:cxn>
                <a:cxn ang="0">
                  <a:pos x="24" y="56"/>
                </a:cxn>
                <a:cxn ang="0">
                  <a:pos x="24" y="56"/>
                </a:cxn>
                <a:cxn ang="0">
                  <a:pos x="8" y="48"/>
                </a:cxn>
                <a:cxn ang="0">
                  <a:pos x="0" y="24"/>
                </a:cxn>
                <a:cxn ang="0">
                  <a:pos x="0" y="24"/>
                </a:cxn>
                <a:cxn ang="0">
                  <a:pos x="8" y="8"/>
                </a:cxn>
                <a:cxn ang="0">
                  <a:pos x="24" y="0"/>
                </a:cxn>
                <a:cxn ang="0">
                  <a:pos x="24" y="0"/>
                </a:cxn>
                <a:cxn ang="0">
                  <a:pos x="48" y="8"/>
                </a:cxn>
                <a:cxn ang="0">
                  <a:pos x="48" y="32"/>
                </a:cxn>
              </a:cxnLst>
              <a:rect l="0" t="0" r="r" b="b"/>
              <a:pathLst>
                <a:path w="48" h="56">
                  <a:moveTo>
                    <a:pt x="48" y="32"/>
                  </a:moveTo>
                  <a:lnTo>
                    <a:pt x="40" y="48"/>
                  </a:lnTo>
                  <a:lnTo>
                    <a:pt x="24" y="56"/>
                  </a:lnTo>
                  <a:lnTo>
                    <a:pt x="24" y="56"/>
                  </a:lnTo>
                  <a:lnTo>
                    <a:pt x="8" y="48"/>
                  </a:lnTo>
                  <a:lnTo>
                    <a:pt x="0" y="24"/>
                  </a:lnTo>
                  <a:lnTo>
                    <a:pt x="0" y="24"/>
                  </a:lnTo>
                  <a:lnTo>
                    <a:pt x="8" y="8"/>
                  </a:lnTo>
                  <a:lnTo>
                    <a:pt x="24" y="0"/>
                  </a:lnTo>
                  <a:lnTo>
                    <a:pt x="24" y="0"/>
                  </a:lnTo>
                  <a:lnTo>
                    <a:pt x="48"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13" name="Freeform 1309"/>
            <p:cNvSpPr>
              <a:spLocks/>
            </p:cNvSpPr>
            <p:nvPr/>
          </p:nvSpPr>
          <p:spPr bwMode="invGray">
            <a:xfrm rot="2717479">
              <a:off x="2346" y="2020"/>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16"/>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16"/>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14" name="Freeform 1310"/>
            <p:cNvSpPr>
              <a:spLocks/>
            </p:cNvSpPr>
            <p:nvPr/>
          </p:nvSpPr>
          <p:spPr bwMode="invGray">
            <a:xfrm rot="2717479">
              <a:off x="2492" y="2111"/>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8"/>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15" name="Freeform 1311"/>
            <p:cNvSpPr>
              <a:spLocks/>
            </p:cNvSpPr>
            <p:nvPr/>
          </p:nvSpPr>
          <p:spPr bwMode="invGray">
            <a:xfrm rot="2717479">
              <a:off x="2208" y="1823"/>
              <a:ext cx="48" cy="48"/>
            </a:xfrm>
            <a:custGeom>
              <a:avLst/>
              <a:gdLst/>
              <a:ahLst/>
              <a:cxnLst>
                <a:cxn ang="0">
                  <a:pos x="48" y="24"/>
                </a:cxn>
                <a:cxn ang="0">
                  <a:pos x="40" y="40"/>
                </a:cxn>
                <a:cxn ang="0">
                  <a:pos x="16" y="48"/>
                </a:cxn>
                <a:cxn ang="0">
                  <a:pos x="16" y="48"/>
                </a:cxn>
                <a:cxn ang="0">
                  <a:pos x="0" y="40"/>
                </a:cxn>
                <a:cxn ang="0">
                  <a:pos x="0" y="24"/>
                </a:cxn>
                <a:cxn ang="0">
                  <a:pos x="0" y="24"/>
                </a:cxn>
                <a:cxn ang="0">
                  <a:pos x="8" y="0"/>
                </a:cxn>
                <a:cxn ang="0">
                  <a:pos x="24" y="0"/>
                </a:cxn>
                <a:cxn ang="0">
                  <a:pos x="24" y="0"/>
                </a:cxn>
                <a:cxn ang="0">
                  <a:pos x="40" y="8"/>
                </a:cxn>
                <a:cxn ang="0">
                  <a:pos x="48" y="24"/>
                </a:cxn>
              </a:cxnLst>
              <a:rect l="0" t="0" r="r" b="b"/>
              <a:pathLst>
                <a:path w="48" h="48">
                  <a:moveTo>
                    <a:pt x="48" y="24"/>
                  </a:moveTo>
                  <a:lnTo>
                    <a:pt x="40" y="40"/>
                  </a:lnTo>
                  <a:lnTo>
                    <a:pt x="16" y="48"/>
                  </a:lnTo>
                  <a:lnTo>
                    <a:pt x="16" y="48"/>
                  </a:lnTo>
                  <a:lnTo>
                    <a:pt x="0" y="40"/>
                  </a:lnTo>
                  <a:lnTo>
                    <a:pt x="0" y="24"/>
                  </a:lnTo>
                  <a:lnTo>
                    <a:pt x="0" y="24"/>
                  </a:lnTo>
                  <a:lnTo>
                    <a:pt x="8" y="0"/>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16" name="Freeform 1312"/>
            <p:cNvSpPr>
              <a:spLocks/>
            </p:cNvSpPr>
            <p:nvPr/>
          </p:nvSpPr>
          <p:spPr bwMode="invGray">
            <a:xfrm rot="2717479">
              <a:off x="2304" y="1953"/>
              <a:ext cx="48" cy="48"/>
            </a:xfrm>
            <a:custGeom>
              <a:avLst/>
              <a:gdLst/>
              <a:ahLst/>
              <a:cxnLst>
                <a:cxn ang="0">
                  <a:pos x="48" y="24"/>
                </a:cxn>
                <a:cxn ang="0">
                  <a:pos x="40" y="48"/>
                </a:cxn>
                <a:cxn ang="0">
                  <a:pos x="24" y="48"/>
                </a:cxn>
                <a:cxn ang="0">
                  <a:pos x="24" y="48"/>
                </a:cxn>
                <a:cxn ang="0">
                  <a:pos x="0" y="40"/>
                </a:cxn>
                <a:cxn ang="0">
                  <a:pos x="0" y="24"/>
                </a:cxn>
                <a:cxn ang="0">
                  <a:pos x="0" y="24"/>
                </a:cxn>
                <a:cxn ang="0">
                  <a:pos x="8" y="8"/>
                </a:cxn>
                <a:cxn ang="0">
                  <a:pos x="24" y="0"/>
                </a:cxn>
                <a:cxn ang="0">
                  <a:pos x="24" y="0"/>
                </a:cxn>
                <a:cxn ang="0">
                  <a:pos x="40" y="8"/>
                </a:cxn>
                <a:cxn ang="0">
                  <a:pos x="48" y="24"/>
                </a:cxn>
              </a:cxnLst>
              <a:rect l="0" t="0" r="r" b="b"/>
              <a:pathLst>
                <a:path w="48" h="48">
                  <a:moveTo>
                    <a:pt x="48" y="24"/>
                  </a:moveTo>
                  <a:lnTo>
                    <a:pt x="40" y="48"/>
                  </a:lnTo>
                  <a:lnTo>
                    <a:pt x="24" y="48"/>
                  </a:lnTo>
                  <a:lnTo>
                    <a:pt x="24" y="48"/>
                  </a:lnTo>
                  <a:lnTo>
                    <a:pt x="0" y="40"/>
                  </a:lnTo>
                  <a:lnTo>
                    <a:pt x="0" y="24"/>
                  </a:lnTo>
                  <a:lnTo>
                    <a:pt x="0" y="24"/>
                  </a:lnTo>
                  <a:lnTo>
                    <a:pt x="8" y="8"/>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17" name="Freeform 1313"/>
            <p:cNvSpPr>
              <a:spLocks/>
            </p:cNvSpPr>
            <p:nvPr/>
          </p:nvSpPr>
          <p:spPr bwMode="invGray">
            <a:xfrm rot="2717479">
              <a:off x="2411" y="2072"/>
              <a:ext cx="48" cy="48"/>
            </a:xfrm>
            <a:custGeom>
              <a:avLst/>
              <a:gdLst/>
              <a:ahLst/>
              <a:cxnLst>
                <a:cxn ang="0">
                  <a:pos x="48" y="24"/>
                </a:cxn>
                <a:cxn ang="0">
                  <a:pos x="40" y="48"/>
                </a:cxn>
                <a:cxn ang="0">
                  <a:pos x="24" y="48"/>
                </a:cxn>
                <a:cxn ang="0">
                  <a:pos x="24" y="48"/>
                </a:cxn>
                <a:cxn ang="0">
                  <a:pos x="8" y="40"/>
                </a:cxn>
                <a:cxn ang="0">
                  <a:pos x="0" y="24"/>
                </a:cxn>
                <a:cxn ang="0">
                  <a:pos x="0" y="24"/>
                </a:cxn>
                <a:cxn ang="0">
                  <a:pos x="8" y="8"/>
                </a:cxn>
                <a:cxn ang="0">
                  <a:pos x="32" y="0"/>
                </a:cxn>
                <a:cxn ang="0">
                  <a:pos x="32" y="0"/>
                </a:cxn>
                <a:cxn ang="0">
                  <a:pos x="48" y="8"/>
                </a:cxn>
                <a:cxn ang="0">
                  <a:pos x="48" y="24"/>
                </a:cxn>
              </a:cxnLst>
              <a:rect l="0" t="0" r="r" b="b"/>
              <a:pathLst>
                <a:path w="48" h="48">
                  <a:moveTo>
                    <a:pt x="48" y="24"/>
                  </a:moveTo>
                  <a:lnTo>
                    <a:pt x="40" y="48"/>
                  </a:lnTo>
                  <a:lnTo>
                    <a:pt x="24" y="48"/>
                  </a:lnTo>
                  <a:lnTo>
                    <a:pt x="24" y="48"/>
                  </a:lnTo>
                  <a:lnTo>
                    <a:pt x="8" y="40"/>
                  </a:lnTo>
                  <a:lnTo>
                    <a:pt x="0" y="24"/>
                  </a:lnTo>
                  <a:lnTo>
                    <a:pt x="0" y="24"/>
                  </a:lnTo>
                  <a:lnTo>
                    <a:pt x="8" y="8"/>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nvGrpSpPr>
          <p:cNvPr id="1661233" name="Group 1314"/>
          <p:cNvGrpSpPr>
            <a:grpSpLocks/>
          </p:cNvGrpSpPr>
          <p:nvPr/>
        </p:nvGrpSpPr>
        <p:grpSpPr bwMode="auto">
          <a:xfrm>
            <a:off x="6400801" y="1964469"/>
            <a:ext cx="3997325" cy="4035425"/>
            <a:chOff x="3072" y="1001"/>
            <a:chExt cx="2518" cy="2542"/>
          </a:xfrm>
        </p:grpSpPr>
        <p:grpSp>
          <p:nvGrpSpPr>
            <p:cNvPr id="1661241" name="Group 1315"/>
            <p:cNvGrpSpPr>
              <a:grpSpLocks/>
            </p:cNvGrpSpPr>
            <p:nvPr/>
          </p:nvGrpSpPr>
          <p:grpSpPr bwMode="auto">
            <a:xfrm>
              <a:off x="3072" y="2976"/>
              <a:ext cx="2518" cy="112"/>
              <a:chOff x="240" y="2976"/>
              <a:chExt cx="2518" cy="112"/>
            </a:xfrm>
          </p:grpSpPr>
          <p:sp>
            <p:nvSpPr>
              <p:cNvPr id="1661220" name="Line 1316"/>
              <p:cNvSpPr>
                <a:spLocks noChangeShapeType="1"/>
              </p:cNvSpPr>
              <p:nvPr/>
            </p:nvSpPr>
            <p:spPr bwMode="auto">
              <a:xfrm flipV="1">
                <a:off x="240" y="3072"/>
                <a:ext cx="2518" cy="0"/>
              </a:xfrm>
              <a:prstGeom prst="line">
                <a:avLst/>
              </a:prstGeom>
              <a:noFill/>
              <a:ln w="38100">
                <a:solidFill>
                  <a:schemeClr val="tx1"/>
                </a:solidFill>
                <a:round/>
                <a:headEnd/>
                <a:tailEnd/>
              </a:ln>
              <a:effectLst/>
            </p:spPr>
            <p:txBody>
              <a:bodyPr wrap="none" anchor="ctr">
                <a:prstTxWarp prst="textNoShape">
                  <a:avLst/>
                </a:prstTxWarp>
              </a:bodyPr>
              <a:lstStyle/>
              <a:p>
                <a:endParaRPr lang="en-US">
                  <a:latin typeface="Arial"/>
                  <a:cs typeface="Arial"/>
                </a:endParaRPr>
              </a:p>
            </p:txBody>
          </p:sp>
          <p:grpSp>
            <p:nvGrpSpPr>
              <p:cNvPr id="1661243" name="Group 1317"/>
              <p:cNvGrpSpPr>
                <a:grpSpLocks/>
              </p:cNvGrpSpPr>
              <p:nvPr/>
            </p:nvGrpSpPr>
            <p:grpSpPr bwMode="auto">
              <a:xfrm>
                <a:off x="288" y="2976"/>
                <a:ext cx="598" cy="112"/>
                <a:chOff x="290" y="1936"/>
                <a:chExt cx="598" cy="112"/>
              </a:xfrm>
            </p:grpSpPr>
            <p:sp>
              <p:nvSpPr>
                <p:cNvPr id="1661222" name="Freeform 1318"/>
                <p:cNvSpPr>
                  <a:spLocks/>
                </p:cNvSpPr>
                <p:nvPr/>
              </p:nvSpPr>
              <p:spPr bwMode="auto">
                <a:xfrm>
                  <a:off x="290" y="1968"/>
                  <a:ext cx="598" cy="36"/>
                </a:xfrm>
                <a:custGeom>
                  <a:avLst/>
                  <a:gdLst/>
                  <a:ahLst/>
                  <a:cxnLst>
                    <a:cxn ang="0">
                      <a:pos x="0" y="36"/>
                    </a:cxn>
                    <a:cxn ang="0">
                      <a:pos x="136" y="6"/>
                    </a:cxn>
                    <a:cxn ang="0">
                      <a:pos x="224" y="4"/>
                    </a:cxn>
                    <a:cxn ang="0">
                      <a:pos x="316" y="18"/>
                    </a:cxn>
                    <a:cxn ang="0">
                      <a:pos x="408" y="34"/>
                    </a:cxn>
                    <a:cxn ang="0">
                      <a:pos x="478" y="30"/>
                    </a:cxn>
                    <a:cxn ang="0">
                      <a:pos x="598" y="20"/>
                    </a:cxn>
                  </a:cxnLst>
                  <a:rect l="0" t="0" r="r" b="b"/>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cmpd="sng">
                  <a:solidFill>
                    <a:schemeClr val="tx1"/>
                  </a:solidFill>
                  <a:round/>
                  <a:headEnd/>
                  <a:tailEnd type="none" w="med" len="med"/>
                </a:ln>
                <a:effectLst/>
              </p:spPr>
              <p:txBody>
                <a:bodyPr wrap="none" anchor="ctr">
                  <a:prstTxWarp prst="textNoShape">
                    <a:avLst/>
                  </a:prstTxWarp>
                </a:bodyPr>
                <a:lstStyle/>
                <a:p>
                  <a:endParaRPr lang="en-US">
                    <a:latin typeface="Arial"/>
                    <a:cs typeface="Arial"/>
                  </a:endParaRPr>
                </a:p>
              </p:txBody>
            </p:sp>
            <p:grpSp>
              <p:nvGrpSpPr>
                <p:cNvPr id="1661251" name="Group 1319"/>
                <p:cNvGrpSpPr>
                  <a:grpSpLocks/>
                </p:cNvGrpSpPr>
                <p:nvPr/>
              </p:nvGrpSpPr>
              <p:grpSpPr bwMode="auto">
                <a:xfrm>
                  <a:off x="324" y="1936"/>
                  <a:ext cx="544" cy="112"/>
                  <a:chOff x="324" y="1872"/>
                  <a:chExt cx="544" cy="112"/>
                </a:xfrm>
              </p:grpSpPr>
              <p:sp>
                <p:nvSpPr>
                  <p:cNvPr id="1661224" name="Freeform 1320"/>
                  <p:cNvSpPr>
                    <a:spLocks/>
                  </p:cNvSpPr>
                  <p:nvPr/>
                </p:nvSpPr>
                <p:spPr bwMode="auto">
                  <a:xfrm>
                    <a:off x="492" y="1872"/>
                    <a:ext cx="48" cy="56"/>
                  </a:xfrm>
                  <a:custGeom>
                    <a:avLst/>
                    <a:gdLst/>
                    <a:ahLst/>
                    <a:cxnLst>
                      <a:cxn ang="0">
                        <a:pos x="48" y="32"/>
                      </a:cxn>
                      <a:cxn ang="0">
                        <a:pos x="40" y="48"/>
                      </a:cxn>
                      <a:cxn ang="0">
                        <a:pos x="24" y="56"/>
                      </a:cxn>
                      <a:cxn ang="0">
                        <a:pos x="24" y="56"/>
                      </a:cxn>
                      <a:cxn ang="0">
                        <a:pos x="8" y="48"/>
                      </a:cxn>
                      <a:cxn ang="0">
                        <a:pos x="0" y="24"/>
                      </a:cxn>
                      <a:cxn ang="0">
                        <a:pos x="0" y="24"/>
                      </a:cxn>
                      <a:cxn ang="0">
                        <a:pos x="8" y="8"/>
                      </a:cxn>
                      <a:cxn ang="0">
                        <a:pos x="24" y="0"/>
                      </a:cxn>
                      <a:cxn ang="0">
                        <a:pos x="24" y="0"/>
                      </a:cxn>
                      <a:cxn ang="0">
                        <a:pos x="48" y="8"/>
                      </a:cxn>
                      <a:cxn ang="0">
                        <a:pos x="48" y="32"/>
                      </a:cxn>
                    </a:cxnLst>
                    <a:rect l="0" t="0" r="r" b="b"/>
                    <a:pathLst>
                      <a:path w="48" h="56">
                        <a:moveTo>
                          <a:pt x="48" y="32"/>
                        </a:moveTo>
                        <a:lnTo>
                          <a:pt x="40" y="48"/>
                        </a:lnTo>
                        <a:lnTo>
                          <a:pt x="24" y="56"/>
                        </a:lnTo>
                        <a:lnTo>
                          <a:pt x="24" y="56"/>
                        </a:lnTo>
                        <a:lnTo>
                          <a:pt x="8" y="48"/>
                        </a:lnTo>
                        <a:lnTo>
                          <a:pt x="0" y="24"/>
                        </a:lnTo>
                        <a:lnTo>
                          <a:pt x="0" y="24"/>
                        </a:lnTo>
                        <a:lnTo>
                          <a:pt x="8" y="8"/>
                        </a:lnTo>
                        <a:lnTo>
                          <a:pt x="24" y="0"/>
                        </a:lnTo>
                        <a:lnTo>
                          <a:pt x="24" y="0"/>
                        </a:lnTo>
                        <a:lnTo>
                          <a:pt x="48"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25" name="Freeform 1321"/>
                  <p:cNvSpPr>
                    <a:spLocks/>
                  </p:cNvSpPr>
                  <p:nvPr/>
                </p:nvSpPr>
                <p:spPr bwMode="auto">
                  <a:xfrm>
                    <a:off x="652" y="192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16"/>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16"/>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26" name="Freeform 1322"/>
                  <p:cNvSpPr>
                    <a:spLocks/>
                  </p:cNvSpPr>
                  <p:nvPr/>
                </p:nvSpPr>
                <p:spPr bwMode="auto">
                  <a:xfrm>
                    <a:off x="820" y="188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8"/>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27" name="Freeform 1323"/>
                  <p:cNvSpPr>
                    <a:spLocks/>
                  </p:cNvSpPr>
                  <p:nvPr/>
                </p:nvSpPr>
                <p:spPr bwMode="auto">
                  <a:xfrm>
                    <a:off x="412" y="1888"/>
                    <a:ext cx="48" cy="48"/>
                  </a:xfrm>
                  <a:custGeom>
                    <a:avLst/>
                    <a:gdLst/>
                    <a:ahLst/>
                    <a:cxnLst>
                      <a:cxn ang="0">
                        <a:pos x="48" y="24"/>
                      </a:cxn>
                      <a:cxn ang="0">
                        <a:pos x="40" y="40"/>
                      </a:cxn>
                      <a:cxn ang="0">
                        <a:pos x="16" y="48"/>
                      </a:cxn>
                      <a:cxn ang="0">
                        <a:pos x="16" y="48"/>
                      </a:cxn>
                      <a:cxn ang="0">
                        <a:pos x="0" y="40"/>
                      </a:cxn>
                      <a:cxn ang="0">
                        <a:pos x="0" y="24"/>
                      </a:cxn>
                      <a:cxn ang="0">
                        <a:pos x="0" y="24"/>
                      </a:cxn>
                      <a:cxn ang="0">
                        <a:pos x="8" y="0"/>
                      </a:cxn>
                      <a:cxn ang="0">
                        <a:pos x="24" y="0"/>
                      </a:cxn>
                      <a:cxn ang="0">
                        <a:pos x="24" y="0"/>
                      </a:cxn>
                      <a:cxn ang="0">
                        <a:pos x="40" y="8"/>
                      </a:cxn>
                      <a:cxn ang="0">
                        <a:pos x="48" y="24"/>
                      </a:cxn>
                    </a:cxnLst>
                    <a:rect l="0" t="0" r="r" b="b"/>
                    <a:pathLst>
                      <a:path w="48" h="48">
                        <a:moveTo>
                          <a:pt x="48" y="24"/>
                        </a:moveTo>
                        <a:lnTo>
                          <a:pt x="40" y="40"/>
                        </a:lnTo>
                        <a:lnTo>
                          <a:pt x="16" y="48"/>
                        </a:lnTo>
                        <a:lnTo>
                          <a:pt x="16" y="48"/>
                        </a:lnTo>
                        <a:lnTo>
                          <a:pt x="0" y="40"/>
                        </a:lnTo>
                        <a:lnTo>
                          <a:pt x="0" y="24"/>
                        </a:lnTo>
                        <a:lnTo>
                          <a:pt x="0" y="24"/>
                        </a:lnTo>
                        <a:lnTo>
                          <a:pt x="8" y="0"/>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28" name="Freeform 1324"/>
                  <p:cNvSpPr>
                    <a:spLocks/>
                  </p:cNvSpPr>
                  <p:nvPr/>
                </p:nvSpPr>
                <p:spPr bwMode="auto">
                  <a:xfrm>
                    <a:off x="572" y="1912"/>
                    <a:ext cx="48" cy="48"/>
                  </a:xfrm>
                  <a:custGeom>
                    <a:avLst/>
                    <a:gdLst/>
                    <a:ahLst/>
                    <a:cxnLst>
                      <a:cxn ang="0">
                        <a:pos x="48" y="24"/>
                      </a:cxn>
                      <a:cxn ang="0">
                        <a:pos x="40" y="48"/>
                      </a:cxn>
                      <a:cxn ang="0">
                        <a:pos x="24" y="48"/>
                      </a:cxn>
                      <a:cxn ang="0">
                        <a:pos x="24" y="48"/>
                      </a:cxn>
                      <a:cxn ang="0">
                        <a:pos x="0" y="40"/>
                      </a:cxn>
                      <a:cxn ang="0">
                        <a:pos x="0" y="24"/>
                      </a:cxn>
                      <a:cxn ang="0">
                        <a:pos x="0" y="24"/>
                      </a:cxn>
                      <a:cxn ang="0">
                        <a:pos x="8" y="8"/>
                      </a:cxn>
                      <a:cxn ang="0">
                        <a:pos x="24" y="0"/>
                      </a:cxn>
                      <a:cxn ang="0">
                        <a:pos x="24" y="0"/>
                      </a:cxn>
                      <a:cxn ang="0">
                        <a:pos x="40" y="8"/>
                      </a:cxn>
                      <a:cxn ang="0">
                        <a:pos x="48" y="24"/>
                      </a:cxn>
                    </a:cxnLst>
                    <a:rect l="0" t="0" r="r" b="b"/>
                    <a:pathLst>
                      <a:path w="48" h="48">
                        <a:moveTo>
                          <a:pt x="48" y="24"/>
                        </a:moveTo>
                        <a:lnTo>
                          <a:pt x="40" y="48"/>
                        </a:lnTo>
                        <a:lnTo>
                          <a:pt x="24" y="48"/>
                        </a:lnTo>
                        <a:lnTo>
                          <a:pt x="24" y="48"/>
                        </a:lnTo>
                        <a:lnTo>
                          <a:pt x="0" y="40"/>
                        </a:lnTo>
                        <a:lnTo>
                          <a:pt x="0" y="24"/>
                        </a:lnTo>
                        <a:lnTo>
                          <a:pt x="0" y="24"/>
                        </a:lnTo>
                        <a:lnTo>
                          <a:pt x="8" y="8"/>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29" name="Freeform 1325"/>
                  <p:cNvSpPr>
                    <a:spLocks/>
                  </p:cNvSpPr>
                  <p:nvPr/>
                </p:nvSpPr>
                <p:spPr bwMode="auto">
                  <a:xfrm>
                    <a:off x="324" y="1912"/>
                    <a:ext cx="48" cy="48"/>
                  </a:xfrm>
                  <a:custGeom>
                    <a:avLst/>
                    <a:gdLst/>
                    <a:ahLst/>
                    <a:cxnLst>
                      <a:cxn ang="0">
                        <a:pos x="48" y="24"/>
                      </a:cxn>
                      <a:cxn ang="0">
                        <a:pos x="40" y="40"/>
                      </a:cxn>
                      <a:cxn ang="0">
                        <a:pos x="24" y="48"/>
                      </a:cxn>
                      <a:cxn ang="0">
                        <a:pos x="24" y="48"/>
                      </a:cxn>
                      <a:cxn ang="0">
                        <a:pos x="8" y="40"/>
                      </a:cxn>
                      <a:cxn ang="0">
                        <a:pos x="0" y="24"/>
                      </a:cxn>
                      <a:cxn ang="0">
                        <a:pos x="0" y="24"/>
                      </a:cxn>
                      <a:cxn ang="0">
                        <a:pos x="8" y="0"/>
                      </a:cxn>
                      <a:cxn ang="0">
                        <a:pos x="32" y="0"/>
                      </a:cxn>
                      <a:cxn ang="0">
                        <a:pos x="32" y="0"/>
                      </a:cxn>
                      <a:cxn ang="0">
                        <a:pos x="48" y="8"/>
                      </a:cxn>
                      <a:cxn ang="0">
                        <a:pos x="48" y="24"/>
                      </a:cxn>
                    </a:cxnLst>
                    <a:rect l="0" t="0" r="r" b="b"/>
                    <a:pathLst>
                      <a:path w="48" h="48">
                        <a:moveTo>
                          <a:pt x="48" y="24"/>
                        </a:moveTo>
                        <a:lnTo>
                          <a:pt x="40" y="40"/>
                        </a:lnTo>
                        <a:lnTo>
                          <a:pt x="24" y="48"/>
                        </a:lnTo>
                        <a:lnTo>
                          <a:pt x="24" y="48"/>
                        </a:lnTo>
                        <a:lnTo>
                          <a:pt x="8" y="40"/>
                        </a:lnTo>
                        <a:lnTo>
                          <a:pt x="0" y="24"/>
                        </a:lnTo>
                        <a:lnTo>
                          <a:pt x="0" y="24"/>
                        </a:lnTo>
                        <a:lnTo>
                          <a:pt x="8" y="0"/>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30" name="Freeform 1326"/>
                  <p:cNvSpPr>
                    <a:spLocks/>
                  </p:cNvSpPr>
                  <p:nvPr/>
                </p:nvSpPr>
                <p:spPr bwMode="auto">
                  <a:xfrm>
                    <a:off x="732" y="1920"/>
                    <a:ext cx="48" cy="48"/>
                  </a:xfrm>
                  <a:custGeom>
                    <a:avLst/>
                    <a:gdLst/>
                    <a:ahLst/>
                    <a:cxnLst>
                      <a:cxn ang="0">
                        <a:pos x="48" y="24"/>
                      </a:cxn>
                      <a:cxn ang="0">
                        <a:pos x="40" y="48"/>
                      </a:cxn>
                      <a:cxn ang="0">
                        <a:pos x="24" y="48"/>
                      </a:cxn>
                      <a:cxn ang="0">
                        <a:pos x="24" y="48"/>
                      </a:cxn>
                      <a:cxn ang="0">
                        <a:pos x="8" y="40"/>
                      </a:cxn>
                      <a:cxn ang="0">
                        <a:pos x="0" y="24"/>
                      </a:cxn>
                      <a:cxn ang="0">
                        <a:pos x="0" y="24"/>
                      </a:cxn>
                      <a:cxn ang="0">
                        <a:pos x="8" y="8"/>
                      </a:cxn>
                      <a:cxn ang="0">
                        <a:pos x="32" y="0"/>
                      </a:cxn>
                      <a:cxn ang="0">
                        <a:pos x="32" y="0"/>
                      </a:cxn>
                      <a:cxn ang="0">
                        <a:pos x="48" y="8"/>
                      </a:cxn>
                      <a:cxn ang="0">
                        <a:pos x="48" y="24"/>
                      </a:cxn>
                    </a:cxnLst>
                    <a:rect l="0" t="0" r="r" b="b"/>
                    <a:pathLst>
                      <a:path w="48" h="48">
                        <a:moveTo>
                          <a:pt x="48" y="24"/>
                        </a:moveTo>
                        <a:lnTo>
                          <a:pt x="40" y="48"/>
                        </a:lnTo>
                        <a:lnTo>
                          <a:pt x="24" y="48"/>
                        </a:lnTo>
                        <a:lnTo>
                          <a:pt x="24" y="48"/>
                        </a:lnTo>
                        <a:lnTo>
                          <a:pt x="8" y="40"/>
                        </a:lnTo>
                        <a:lnTo>
                          <a:pt x="0" y="24"/>
                        </a:lnTo>
                        <a:lnTo>
                          <a:pt x="0" y="24"/>
                        </a:lnTo>
                        <a:lnTo>
                          <a:pt x="8" y="8"/>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1661253" name="Group 1327"/>
              <p:cNvGrpSpPr>
                <a:grpSpLocks/>
              </p:cNvGrpSpPr>
              <p:nvPr/>
            </p:nvGrpSpPr>
            <p:grpSpPr bwMode="auto">
              <a:xfrm>
                <a:off x="912" y="2976"/>
                <a:ext cx="598" cy="112"/>
                <a:chOff x="290" y="1936"/>
                <a:chExt cx="598" cy="112"/>
              </a:xfrm>
            </p:grpSpPr>
            <p:sp>
              <p:nvSpPr>
                <p:cNvPr id="1661232" name="Freeform 1328"/>
                <p:cNvSpPr>
                  <a:spLocks/>
                </p:cNvSpPr>
                <p:nvPr/>
              </p:nvSpPr>
              <p:spPr bwMode="auto">
                <a:xfrm>
                  <a:off x="290" y="1968"/>
                  <a:ext cx="598" cy="36"/>
                </a:xfrm>
                <a:custGeom>
                  <a:avLst/>
                  <a:gdLst/>
                  <a:ahLst/>
                  <a:cxnLst>
                    <a:cxn ang="0">
                      <a:pos x="0" y="36"/>
                    </a:cxn>
                    <a:cxn ang="0">
                      <a:pos x="136" y="6"/>
                    </a:cxn>
                    <a:cxn ang="0">
                      <a:pos x="224" y="4"/>
                    </a:cxn>
                    <a:cxn ang="0">
                      <a:pos x="316" y="18"/>
                    </a:cxn>
                    <a:cxn ang="0">
                      <a:pos x="408" y="34"/>
                    </a:cxn>
                    <a:cxn ang="0">
                      <a:pos x="478" y="30"/>
                    </a:cxn>
                    <a:cxn ang="0">
                      <a:pos x="598" y="20"/>
                    </a:cxn>
                  </a:cxnLst>
                  <a:rect l="0" t="0" r="r" b="b"/>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cmpd="sng">
                  <a:solidFill>
                    <a:schemeClr val="tx1"/>
                  </a:solidFill>
                  <a:round/>
                  <a:headEnd/>
                  <a:tailEnd type="none" w="med" len="med"/>
                </a:ln>
                <a:effectLst/>
              </p:spPr>
              <p:txBody>
                <a:bodyPr wrap="none" anchor="ctr">
                  <a:prstTxWarp prst="textNoShape">
                    <a:avLst/>
                  </a:prstTxWarp>
                </a:bodyPr>
                <a:lstStyle/>
                <a:p>
                  <a:endParaRPr lang="en-US">
                    <a:latin typeface="Arial"/>
                    <a:cs typeface="Arial"/>
                  </a:endParaRPr>
                </a:p>
              </p:txBody>
            </p:sp>
            <p:grpSp>
              <p:nvGrpSpPr>
                <p:cNvPr id="1661262" name="Group 1329"/>
                <p:cNvGrpSpPr>
                  <a:grpSpLocks/>
                </p:cNvGrpSpPr>
                <p:nvPr/>
              </p:nvGrpSpPr>
              <p:grpSpPr bwMode="auto">
                <a:xfrm>
                  <a:off x="324" y="1936"/>
                  <a:ext cx="544" cy="112"/>
                  <a:chOff x="324" y="1872"/>
                  <a:chExt cx="544" cy="112"/>
                </a:xfrm>
              </p:grpSpPr>
              <p:sp>
                <p:nvSpPr>
                  <p:cNvPr id="1661234" name="Freeform 1330"/>
                  <p:cNvSpPr>
                    <a:spLocks/>
                  </p:cNvSpPr>
                  <p:nvPr/>
                </p:nvSpPr>
                <p:spPr bwMode="auto">
                  <a:xfrm>
                    <a:off x="492" y="1872"/>
                    <a:ext cx="48" cy="56"/>
                  </a:xfrm>
                  <a:custGeom>
                    <a:avLst/>
                    <a:gdLst/>
                    <a:ahLst/>
                    <a:cxnLst>
                      <a:cxn ang="0">
                        <a:pos x="48" y="32"/>
                      </a:cxn>
                      <a:cxn ang="0">
                        <a:pos x="40" y="48"/>
                      </a:cxn>
                      <a:cxn ang="0">
                        <a:pos x="24" y="56"/>
                      </a:cxn>
                      <a:cxn ang="0">
                        <a:pos x="24" y="56"/>
                      </a:cxn>
                      <a:cxn ang="0">
                        <a:pos x="8" y="48"/>
                      </a:cxn>
                      <a:cxn ang="0">
                        <a:pos x="0" y="24"/>
                      </a:cxn>
                      <a:cxn ang="0">
                        <a:pos x="0" y="24"/>
                      </a:cxn>
                      <a:cxn ang="0">
                        <a:pos x="8" y="8"/>
                      </a:cxn>
                      <a:cxn ang="0">
                        <a:pos x="24" y="0"/>
                      </a:cxn>
                      <a:cxn ang="0">
                        <a:pos x="24" y="0"/>
                      </a:cxn>
                      <a:cxn ang="0">
                        <a:pos x="48" y="8"/>
                      </a:cxn>
                      <a:cxn ang="0">
                        <a:pos x="48" y="32"/>
                      </a:cxn>
                    </a:cxnLst>
                    <a:rect l="0" t="0" r="r" b="b"/>
                    <a:pathLst>
                      <a:path w="48" h="56">
                        <a:moveTo>
                          <a:pt x="48" y="32"/>
                        </a:moveTo>
                        <a:lnTo>
                          <a:pt x="40" y="48"/>
                        </a:lnTo>
                        <a:lnTo>
                          <a:pt x="24" y="56"/>
                        </a:lnTo>
                        <a:lnTo>
                          <a:pt x="24" y="56"/>
                        </a:lnTo>
                        <a:lnTo>
                          <a:pt x="8" y="48"/>
                        </a:lnTo>
                        <a:lnTo>
                          <a:pt x="0" y="24"/>
                        </a:lnTo>
                        <a:lnTo>
                          <a:pt x="0" y="24"/>
                        </a:lnTo>
                        <a:lnTo>
                          <a:pt x="8" y="8"/>
                        </a:lnTo>
                        <a:lnTo>
                          <a:pt x="24" y="0"/>
                        </a:lnTo>
                        <a:lnTo>
                          <a:pt x="24" y="0"/>
                        </a:lnTo>
                        <a:lnTo>
                          <a:pt x="48"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35" name="Freeform 1331"/>
                  <p:cNvSpPr>
                    <a:spLocks/>
                  </p:cNvSpPr>
                  <p:nvPr/>
                </p:nvSpPr>
                <p:spPr bwMode="auto">
                  <a:xfrm>
                    <a:off x="652" y="192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16"/>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16"/>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36" name="Freeform 1332"/>
                  <p:cNvSpPr>
                    <a:spLocks/>
                  </p:cNvSpPr>
                  <p:nvPr/>
                </p:nvSpPr>
                <p:spPr bwMode="auto">
                  <a:xfrm>
                    <a:off x="820" y="188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8"/>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37" name="Freeform 1333"/>
                  <p:cNvSpPr>
                    <a:spLocks/>
                  </p:cNvSpPr>
                  <p:nvPr/>
                </p:nvSpPr>
                <p:spPr bwMode="auto">
                  <a:xfrm>
                    <a:off x="412" y="1888"/>
                    <a:ext cx="48" cy="48"/>
                  </a:xfrm>
                  <a:custGeom>
                    <a:avLst/>
                    <a:gdLst/>
                    <a:ahLst/>
                    <a:cxnLst>
                      <a:cxn ang="0">
                        <a:pos x="48" y="24"/>
                      </a:cxn>
                      <a:cxn ang="0">
                        <a:pos x="40" y="40"/>
                      </a:cxn>
                      <a:cxn ang="0">
                        <a:pos x="16" y="48"/>
                      </a:cxn>
                      <a:cxn ang="0">
                        <a:pos x="16" y="48"/>
                      </a:cxn>
                      <a:cxn ang="0">
                        <a:pos x="0" y="40"/>
                      </a:cxn>
                      <a:cxn ang="0">
                        <a:pos x="0" y="24"/>
                      </a:cxn>
                      <a:cxn ang="0">
                        <a:pos x="0" y="24"/>
                      </a:cxn>
                      <a:cxn ang="0">
                        <a:pos x="8" y="0"/>
                      </a:cxn>
                      <a:cxn ang="0">
                        <a:pos x="24" y="0"/>
                      </a:cxn>
                      <a:cxn ang="0">
                        <a:pos x="24" y="0"/>
                      </a:cxn>
                      <a:cxn ang="0">
                        <a:pos x="40" y="8"/>
                      </a:cxn>
                      <a:cxn ang="0">
                        <a:pos x="48" y="24"/>
                      </a:cxn>
                    </a:cxnLst>
                    <a:rect l="0" t="0" r="r" b="b"/>
                    <a:pathLst>
                      <a:path w="48" h="48">
                        <a:moveTo>
                          <a:pt x="48" y="24"/>
                        </a:moveTo>
                        <a:lnTo>
                          <a:pt x="40" y="40"/>
                        </a:lnTo>
                        <a:lnTo>
                          <a:pt x="16" y="48"/>
                        </a:lnTo>
                        <a:lnTo>
                          <a:pt x="16" y="48"/>
                        </a:lnTo>
                        <a:lnTo>
                          <a:pt x="0" y="40"/>
                        </a:lnTo>
                        <a:lnTo>
                          <a:pt x="0" y="24"/>
                        </a:lnTo>
                        <a:lnTo>
                          <a:pt x="0" y="24"/>
                        </a:lnTo>
                        <a:lnTo>
                          <a:pt x="8" y="0"/>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38" name="Freeform 1334"/>
                  <p:cNvSpPr>
                    <a:spLocks/>
                  </p:cNvSpPr>
                  <p:nvPr/>
                </p:nvSpPr>
                <p:spPr bwMode="auto">
                  <a:xfrm>
                    <a:off x="572" y="1912"/>
                    <a:ext cx="48" cy="48"/>
                  </a:xfrm>
                  <a:custGeom>
                    <a:avLst/>
                    <a:gdLst/>
                    <a:ahLst/>
                    <a:cxnLst>
                      <a:cxn ang="0">
                        <a:pos x="48" y="24"/>
                      </a:cxn>
                      <a:cxn ang="0">
                        <a:pos x="40" y="48"/>
                      </a:cxn>
                      <a:cxn ang="0">
                        <a:pos x="24" y="48"/>
                      </a:cxn>
                      <a:cxn ang="0">
                        <a:pos x="24" y="48"/>
                      </a:cxn>
                      <a:cxn ang="0">
                        <a:pos x="0" y="40"/>
                      </a:cxn>
                      <a:cxn ang="0">
                        <a:pos x="0" y="24"/>
                      </a:cxn>
                      <a:cxn ang="0">
                        <a:pos x="0" y="24"/>
                      </a:cxn>
                      <a:cxn ang="0">
                        <a:pos x="8" y="8"/>
                      </a:cxn>
                      <a:cxn ang="0">
                        <a:pos x="24" y="0"/>
                      </a:cxn>
                      <a:cxn ang="0">
                        <a:pos x="24" y="0"/>
                      </a:cxn>
                      <a:cxn ang="0">
                        <a:pos x="40" y="8"/>
                      </a:cxn>
                      <a:cxn ang="0">
                        <a:pos x="48" y="24"/>
                      </a:cxn>
                    </a:cxnLst>
                    <a:rect l="0" t="0" r="r" b="b"/>
                    <a:pathLst>
                      <a:path w="48" h="48">
                        <a:moveTo>
                          <a:pt x="48" y="24"/>
                        </a:moveTo>
                        <a:lnTo>
                          <a:pt x="40" y="48"/>
                        </a:lnTo>
                        <a:lnTo>
                          <a:pt x="24" y="48"/>
                        </a:lnTo>
                        <a:lnTo>
                          <a:pt x="24" y="48"/>
                        </a:lnTo>
                        <a:lnTo>
                          <a:pt x="0" y="40"/>
                        </a:lnTo>
                        <a:lnTo>
                          <a:pt x="0" y="24"/>
                        </a:lnTo>
                        <a:lnTo>
                          <a:pt x="0" y="24"/>
                        </a:lnTo>
                        <a:lnTo>
                          <a:pt x="8" y="8"/>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39" name="Freeform 1335"/>
                  <p:cNvSpPr>
                    <a:spLocks/>
                  </p:cNvSpPr>
                  <p:nvPr/>
                </p:nvSpPr>
                <p:spPr bwMode="auto">
                  <a:xfrm>
                    <a:off x="324" y="1912"/>
                    <a:ext cx="48" cy="48"/>
                  </a:xfrm>
                  <a:custGeom>
                    <a:avLst/>
                    <a:gdLst/>
                    <a:ahLst/>
                    <a:cxnLst>
                      <a:cxn ang="0">
                        <a:pos x="48" y="24"/>
                      </a:cxn>
                      <a:cxn ang="0">
                        <a:pos x="40" y="40"/>
                      </a:cxn>
                      <a:cxn ang="0">
                        <a:pos x="24" y="48"/>
                      </a:cxn>
                      <a:cxn ang="0">
                        <a:pos x="24" y="48"/>
                      </a:cxn>
                      <a:cxn ang="0">
                        <a:pos x="8" y="40"/>
                      </a:cxn>
                      <a:cxn ang="0">
                        <a:pos x="0" y="24"/>
                      </a:cxn>
                      <a:cxn ang="0">
                        <a:pos x="0" y="24"/>
                      </a:cxn>
                      <a:cxn ang="0">
                        <a:pos x="8" y="0"/>
                      </a:cxn>
                      <a:cxn ang="0">
                        <a:pos x="32" y="0"/>
                      </a:cxn>
                      <a:cxn ang="0">
                        <a:pos x="32" y="0"/>
                      </a:cxn>
                      <a:cxn ang="0">
                        <a:pos x="48" y="8"/>
                      </a:cxn>
                      <a:cxn ang="0">
                        <a:pos x="48" y="24"/>
                      </a:cxn>
                    </a:cxnLst>
                    <a:rect l="0" t="0" r="r" b="b"/>
                    <a:pathLst>
                      <a:path w="48" h="48">
                        <a:moveTo>
                          <a:pt x="48" y="24"/>
                        </a:moveTo>
                        <a:lnTo>
                          <a:pt x="40" y="40"/>
                        </a:lnTo>
                        <a:lnTo>
                          <a:pt x="24" y="48"/>
                        </a:lnTo>
                        <a:lnTo>
                          <a:pt x="24" y="48"/>
                        </a:lnTo>
                        <a:lnTo>
                          <a:pt x="8" y="40"/>
                        </a:lnTo>
                        <a:lnTo>
                          <a:pt x="0" y="24"/>
                        </a:lnTo>
                        <a:lnTo>
                          <a:pt x="0" y="24"/>
                        </a:lnTo>
                        <a:lnTo>
                          <a:pt x="8" y="0"/>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40" name="Freeform 1336"/>
                  <p:cNvSpPr>
                    <a:spLocks/>
                  </p:cNvSpPr>
                  <p:nvPr/>
                </p:nvSpPr>
                <p:spPr bwMode="auto">
                  <a:xfrm>
                    <a:off x="732" y="1920"/>
                    <a:ext cx="48" cy="48"/>
                  </a:xfrm>
                  <a:custGeom>
                    <a:avLst/>
                    <a:gdLst/>
                    <a:ahLst/>
                    <a:cxnLst>
                      <a:cxn ang="0">
                        <a:pos x="48" y="24"/>
                      </a:cxn>
                      <a:cxn ang="0">
                        <a:pos x="40" y="48"/>
                      </a:cxn>
                      <a:cxn ang="0">
                        <a:pos x="24" y="48"/>
                      </a:cxn>
                      <a:cxn ang="0">
                        <a:pos x="24" y="48"/>
                      </a:cxn>
                      <a:cxn ang="0">
                        <a:pos x="8" y="40"/>
                      </a:cxn>
                      <a:cxn ang="0">
                        <a:pos x="0" y="24"/>
                      </a:cxn>
                      <a:cxn ang="0">
                        <a:pos x="0" y="24"/>
                      </a:cxn>
                      <a:cxn ang="0">
                        <a:pos x="8" y="8"/>
                      </a:cxn>
                      <a:cxn ang="0">
                        <a:pos x="32" y="0"/>
                      </a:cxn>
                      <a:cxn ang="0">
                        <a:pos x="32" y="0"/>
                      </a:cxn>
                      <a:cxn ang="0">
                        <a:pos x="48" y="8"/>
                      </a:cxn>
                      <a:cxn ang="0">
                        <a:pos x="48" y="24"/>
                      </a:cxn>
                    </a:cxnLst>
                    <a:rect l="0" t="0" r="r" b="b"/>
                    <a:pathLst>
                      <a:path w="48" h="48">
                        <a:moveTo>
                          <a:pt x="48" y="24"/>
                        </a:moveTo>
                        <a:lnTo>
                          <a:pt x="40" y="48"/>
                        </a:lnTo>
                        <a:lnTo>
                          <a:pt x="24" y="48"/>
                        </a:lnTo>
                        <a:lnTo>
                          <a:pt x="24" y="48"/>
                        </a:lnTo>
                        <a:lnTo>
                          <a:pt x="8" y="40"/>
                        </a:lnTo>
                        <a:lnTo>
                          <a:pt x="0" y="24"/>
                        </a:lnTo>
                        <a:lnTo>
                          <a:pt x="0" y="24"/>
                        </a:lnTo>
                        <a:lnTo>
                          <a:pt x="8" y="8"/>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1661263" name="Group 1337"/>
              <p:cNvGrpSpPr>
                <a:grpSpLocks/>
              </p:cNvGrpSpPr>
              <p:nvPr/>
            </p:nvGrpSpPr>
            <p:grpSpPr bwMode="auto">
              <a:xfrm>
                <a:off x="1536" y="2976"/>
                <a:ext cx="598" cy="112"/>
                <a:chOff x="290" y="1936"/>
                <a:chExt cx="598" cy="112"/>
              </a:xfrm>
            </p:grpSpPr>
            <p:sp>
              <p:nvSpPr>
                <p:cNvPr id="1661242" name="Freeform 1338"/>
                <p:cNvSpPr>
                  <a:spLocks/>
                </p:cNvSpPr>
                <p:nvPr/>
              </p:nvSpPr>
              <p:spPr bwMode="auto">
                <a:xfrm>
                  <a:off x="290" y="1968"/>
                  <a:ext cx="598" cy="36"/>
                </a:xfrm>
                <a:custGeom>
                  <a:avLst/>
                  <a:gdLst/>
                  <a:ahLst/>
                  <a:cxnLst>
                    <a:cxn ang="0">
                      <a:pos x="0" y="36"/>
                    </a:cxn>
                    <a:cxn ang="0">
                      <a:pos x="136" y="6"/>
                    </a:cxn>
                    <a:cxn ang="0">
                      <a:pos x="224" y="4"/>
                    </a:cxn>
                    <a:cxn ang="0">
                      <a:pos x="316" y="18"/>
                    </a:cxn>
                    <a:cxn ang="0">
                      <a:pos x="408" y="34"/>
                    </a:cxn>
                    <a:cxn ang="0">
                      <a:pos x="478" y="30"/>
                    </a:cxn>
                    <a:cxn ang="0">
                      <a:pos x="598" y="20"/>
                    </a:cxn>
                  </a:cxnLst>
                  <a:rect l="0" t="0" r="r" b="b"/>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cmpd="sng">
                  <a:solidFill>
                    <a:schemeClr val="tx1"/>
                  </a:solidFill>
                  <a:round/>
                  <a:headEnd/>
                  <a:tailEnd type="none" w="med" len="med"/>
                </a:ln>
                <a:effectLst/>
              </p:spPr>
              <p:txBody>
                <a:bodyPr wrap="none" anchor="ctr">
                  <a:prstTxWarp prst="textNoShape">
                    <a:avLst/>
                  </a:prstTxWarp>
                </a:bodyPr>
                <a:lstStyle/>
                <a:p>
                  <a:endParaRPr lang="en-US">
                    <a:latin typeface="Arial"/>
                    <a:cs typeface="Arial"/>
                  </a:endParaRPr>
                </a:p>
              </p:txBody>
            </p:sp>
            <p:grpSp>
              <p:nvGrpSpPr>
                <p:cNvPr id="1661281" name="Group 1339"/>
                <p:cNvGrpSpPr>
                  <a:grpSpLocks/>
                </p:cNvGrpSpPr>
                <p:nvPr/>
              </p:nvGrpSpPr>
              <p:grpSpPr bwMode="auto">
                <a:xfrm>
                  <a:off x="324" y="1936"/>
                  <a:ext cx="544" cy="112"/>
                  <a:chOff x="324" y="1872"/>
                  <a:chExt cx="544" cy="112"/>
                </a:xfrm>
              </p:grpSpPr>
              <p:sp>
                <p:nvSpPr>
                  <p:cNvPr id="1661244" name="Freeform 1340"/>
                  <p:cNvSpPr>
                    <a:spLocks/>
                  </p:cNvSpPr>
                  <p:nvPr/>
                </p:nvSpPr>
                <p:spPr bwMode="auto">
                  <a:xfrm>
                    <a:off x="492" y="1872"/>
                    <a:ext cx="48" cy="56"/>
                  </a:xfrm>
                  <a:custGeom>
                    <a:avLst/>
                    <a:gdLst/>
                    <a:ahLst/>
                    <a:cxnLst>
                      <a:cxn ang="0">
                        <a:pos x="48" y="32"/>
                      </a:cxn>
                      <a:cxn ang="0">
                        <a:pos x="40" y="48"/>
                      </a:cxn>
                      <a:cxn ang="0">
                        <a:pos x="24" y="56"/>
                      </a:cxn>
                      <a:cxn ang="0">
                        <a:pos x="24" y="56"/>
                      </a:cxn>
                      <a:cxn ang="0">
                        <a:pos x="8" y="48"/>
                      </a:cxn>
                      <a:cxn ang="0">
                        <a:pos x="0" y="24"/>
                      </a:cxn>
                      <a:cxn ang="0">
                        <a:pos x="0" y="24"/>
                      </a:cxn>
                      <a:cxn ang="0">
                        <a:pos x="8" y="8"/>
                      </a:cxn>
                      <a:cxn ang="0">
                        <a:pos x="24" y="0"/>
                      </a:cxn>
                      <a:cxn ang="0">
                        <a:pos x="24" y="0"/>
                      </a:cxn>
                      <a:cxn ang="0">
                        <a:pos x="48" y="8"/>
                      </a:cxn>
                      <a:cxn ang="0">
                        <a:pos x="48" y="32"/>
                      </a:cxn>
                    </a:cxnLst>
                    <a:rect l="0" t="0" r="r" b="b"/>
                    <a:pathLst>
                      <a:path w="48" h="56">
                        <a:moveTo>
                          <a:pt x="48" y="32"/>
                        </a:moveTo>
                        <a:lnTo>
                          <a:pt x="40" y="48"/>
                        </a:lnTo>
                        <a:lnTo>
                          <a:pt x="24" y="56"/>
                        </a:lnTo>
                        <a:lnTo>
                          <a:pt x="24" y="56"/>
                        </a:lnTo>
                        <a:lnTo>
                          <a:pt x="8" y="48"/>
                        </a:lnTo>
                        <a:lnTo>
                          <a:pt x="0" y="24"/>
                        </a:lnTo>
                        <a:lnTo>
                          <a:pt x="0" y="24"/>
                        </a:lnTo>
                        <a:lnTo>
                          <a:pt x="8" y="8"/>
                        </a:lnTo>
                        <a:lnTo>
                          <a:pt x="24" y="0"/>
                        </a:lnTo>
                        <a:lnTo>
                          <a:pt x="24" y="0"/>
                        </a:lnTo>
                        <a:lnTo>
                          <a:pt x="48"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45" name="Freeform 1341"/>
                  <p:cNvSpPr>
                    <a:spLocks/>
                  </p:cNvSpPr>
                  <p:nvPr/>
                </p:nvSpPr>
                <p:spPr bwMode="auto">
                  <a:xfrm>
                    <a:off x="652" y="192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16"/>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16"/>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46" name="Freeform 1342"/>
                  <p:cNvSpPr>
                    <a:spLocks/>
                  </p:cNvSpPr>
                  <p:nvPr/>
                </p:nvSpPr>
                <p:spPr bwMode="auto">
                  <a:xfrm>
                    <a:off x="820" y="188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8"/>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47" name="Freeform 1343"/>
                  <p:cNvSpPr>
                    <a:spLocks/>
                  </p:cNvSpPr>
                  <p:nvPr/>
                </p:nvSpPr>
                <p:spPr bwMode="auto">
                  <a:xfrm>
                    <a:off x="412" y="1888"/>
                    <a:ext cx="48" cy="48"/>
                  </a:xfrm>
                  <a:custGeom>
                    <a:avLst/>
                    <a:gdLst/>
                    <a:ahLst/>
                    <a:cxnLst>
                      <a:cxn ang="0">
                        <a:pos x="48" y="24"/>
                      </a:cxn>
                      <a:cxn ang="0">
                        <a:pos x="40" y="40"/>
                      </a:cxn>
                      <a:cxn ang="0">
                        <a:pos x="16" y="48"/>
                      </a:cxn>
                      <a:cxn ang="0">
                        <a:pos x="16" y="48"/>
                      </a:cxn>
                      <a:cxn ang="0">
                        <a:pos x="0" y="40"/>
                      </a:cxn>
                      <a:cxn ang="0">
                        <a:pos x="0" y="24"/>
                      </a:cxn>
                      <a:cxn ang="0">
                        <a:pos x="0" y="24"/>
                      </a:cxn>
                      <a:cxn ang="0">
                        <a:pos x="8" y="0"/>
                      </a:cxn>
                      <a:cxn ang="0">
                        <a:pos x="24" y="0"/>
                      </a:cxn>
                      <a:cxn ang="0">
                        <a:pos x="24" y="0"/>
                      </a:cxn>
                      <a:cxn ang="0">
                        <a:pos x="40" y="8"/>
                      </a:cxn>
                      <a:cxn ang="0">
                        <a:pos x="48" y="24"/>
                      </a:cxn>
                    </a:cxnLst>
                    <a:rect l="0" t="0" r="r" b="b"/>
                    <a:pathLst>
                      <a:path w="48" h="48">
                        <a:moveTo>
                          <a:pt x="48" y="24"/>
                        </a:moveTo>
                        <a:lnTo>
                          <a:pt x="40" y="40"/>
                        </a:lnTo>
                        <a:lnTo>
                          <a:pt x="16" y="48"/>
                        </a:lnTo>
                        <a:lnTo>
                          <a:pt x="16" y="48"/>
                        </a:lnTo>
                        <a:lnTo>
                          <a:pt x="0" y="40"/>
                        </a:lnTo>
                        <a:lnTo>
                          <a:pt x="0" y="24"/>
                        </a:lnTo>
                        <a:lnTo>
                          <a:pt x="0" y="24"/>
                        </a:lnTo>
                        <a:lnTo>
                          <a:pt x="8" y="0"/>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48" name="Freeform 1344"/>
                  <p:cNvSpPr>
                    <a:spLocks/>
                  </p:cNvSpPr>
                  <p:nvPr/>
                </p:nvSpPr>
                <p:spPr bwMode="auto">
                  <a:xfrm>
                    <a:off x="572" y="1912"/>
                    <a:ext cx="48" cy="48"/>
                  </a:xfrm>
                  <a:custGeom>
                    <a:avLst/>
                    <a:gdLst/>
                    <a:ahLst/>
                    <a:cxnLst>
                      <a:cxn ang="0">
                        <a:pos x="48" y="24"/>
                      </a:cxn>
                      <a:cxn ang="0">
                        <a:pos x="40" y="48"/>
                      </a:cxn>
                      <a:cxn ang="0">
                        <a:pos x="24" y="48"/>
                      </a:cxn>
                      <a:cxn ang="0">
                        <a:pos x="24" y="48"/>
                      </a:cxn>
                      <a:cxn ang="0">
                        <a:pos x="0" y="40"/>
                      </a:cxn>
                      <a:cxn ang="0">
                        <a:pos x="0" y="24"/>
                      </a:cxn>
                      <a:cxn ang="0">
                        <a:pos x="0" y="24"/>
                      </a:cxn>
                      <a:cxn ang="0">
                        <a:pos x="8" y="8"/>
                      </a:cxn>
                      <a:cxn ang="0">
                        <a:pos x="24" y="0"/>
                      </a:cxn>
                      <a:cxn ang="0">
                        <a:pos x="24" y="0"/>
                      </a:cxn>
                      <a:cxn ang="0">
                        <a:pos x="40" y="8"/>
                      </a:cxn>
                      <a:cxn ang="0">
                        <a:pos x="48" y="24"/>
                      </a:cxn>
                    </a:cxnLst>
                    <a:rect l="0" t="0" r="r" b="b"/>
                    <a:pathLst>
                      <a:path w="48" h="48">
                        <a:moveTo>
                          <a:pt x="48" y="24"/>
                        </a:moveTo>
                        <a:lnTo>
                          <a:pt x="40" y="48"/>
                        </a:lnTo>
                        <a:lnTo>
                          <a:pt x="24" y="48"/>
                        </a:lnTo>
                        <a:lnTo>
                          <a:pt x="24" y="48"/>
                        </a:lnTo>
                        <a:lnTo>
                          <a:pt x="0" y="40"/>
                        </a:lnTo>
                        <a:lnTo>
                          <a:pt x="0" y="24"/>
                        </a:lnTo>
                        <a:lnTo>
                          <a:pt x="0" y="24"/>
                        </a:lnTo>
                        <a:lnTo>
                          <a:pt x="8" y="8"/>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49" name="Freeform 1345"/>
                  <p:cNvSpPr>
                    <a:spLocks/>
                  </p:cNvSpPr>
                  <p:nvPr/>
                </p:nvSpPr>
                <p:spPr bwMode="auto">
                  <a:xfrm>
                    <a:off x="324" y="1912"/>
                    <a:ext cx="48" cy="48"/>
                  </a:xfrm>
                  <a:custGeom>
                    <a:avLst/>
                    <a:gdLst/>
                    <a:ahLst/>
                    <a:cxnLst>
                      <a:cxn ang="0">
                        <a:pos x="48" y="24"/>
                      </a:cxn>
                      <a:cxn ang="0">
                        <a:pos x="40" y="40"/>
                      </a:cxn>
                      <a:cxn ang="0">
                        <a:pos x="24" y="48"/>
                      </a:cxn>
                      <a:cxn ang="0">
                        <a:pos x="24" y="48"/>
                      </a:cxn>
                      <a:cxn ang="0">
                        <a:pos x="8" y="40"/>
                      </a:cxn>
                      <a:cxn ang="0">
                        <a:pos x="0" y="24"/>
                      </a:cxn>
                      <a:cxn ang="0">
                        <a:pos x="0" y="24"/>
                      </a:cxn>
                      <a:cxn ang="0">
                        <a:pos x="8" y="0"/>
                      </a:cxn>
                      <a:cxn ang="0">
                        <a:pos x="32" y="0"/>
                      </a:cxn>
                      <a:cxn ang="0">
                        <a:pos x="32" y="0"/>
                      </a:cxn>
                      <a:cxn ang="0">
                        <a:pos x="48" y="8"/>
                      </a:cxn>
                      <a:cxn ang="0">
                        <a:pos x="48" y="24"/>
                      </a:cxn>
                    </a:cxnLst>
                    <a:rect l="0" t="0" r="r" b="b"/>
                    <a:pathLst>
                      <a:path w="48" h="48">
                        <a:moveTo>
                          <a:pt x="48" y="24"/>
                        </a:moveTo>
                        <a:lnTo>
                          <a:pt x="40" y="40"/>
                        </a:lnTo>
                        <a:lnTo>
                          <a:pt x="24" y="48"/>
                        </a:lnTo>
                        <a:lnTo>
                          <a:pt x="24" y="48"/>
                        </a:lnTo>
                        <a:lnTo>
                          <a:pt x="8" y="40"/>
                        </a:lnTo>
                        <a:lnTo>
                          <a:pt x="0" y="24"/>
                        </a:lnTo>
                        <a:lnTo>
                          <a:pt x="0" y="24"/>
                        </a:lnTo>
                        <a:lnTo>
                          <a:pt x="8" y="0"/>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50" name="Freeform 1346"/>
                  <p:cNvSpPr>
                    <a:spLocks/>
                  </p:cNvSpPr>
                  <p:nvPr/>
                </p:nvSpPr>
                <p:spPr bwMode="auto">
                  <a:xfrm>
                    <a:off x="732" y="1920"/>
                    <a:ext cx="48" cy="48"/>
                  </a:xfrm>
                  <a:custGeom>
                    <a:avLst/>
                    <a:gdLst/>
                    <a:ahLst/>
                    <a:cxnLst>
                      <a:cxn ang="0">
                        <a:pos x="48" y="24"/>
                      </a:cxn>
                      <a:cxn ang="0">
                        <a:pos x="40" y="48"/>
                      </a:cxn>
                      <a:cxn ang="0">
                        <a:pos x="24" y="48"/>
                      </a:cxn>
                      <a:cxn ang="0">
                        <a:pos x="24" y="48"/>
                      </a:cxn>
                      <a:cxn ang="0">
                        <a:pos x="8" y="40"/>
                      </a:cxn>
                      <a:cxn ang="0">
                        <a:pos x="0" y="24"/>
                      </a:cxn>
                      <a:cxn ang="0">
                        <a:pos x="0" y="24"/>
                      </a:cxn>
                      <a:cxn ang="0">
                        <a:pos x="8" y="8"/>
                      </a:cxn>
                      <a:cxn ang="0">
                        <a:pos x="32" y="0"/>
                      </a:cxn>
                      <a:cxn ang="0">
                        <a:pos x="32" y="0"/>
                      </a:cxn>
                      <a:cxn ang="0">
                        <a:pos x="48" y="8"/>
                      </a:cxn>
                      <a:cxn ang="0">
                        <a:pos x="48" y="24"/>
                      </a:cxn>
                    </a:cxnLst>
                    <a:rect l="0" t="0" r="r" b="b"/>
                    <a:pathLst>
                      <a:path w="48" h="48">
                        <a:moveTo>
                          <a:pt x="48" y="24"/>
                        </a:moveTo>
                        <a:lnTo>
                          <a:pt x="40" y="48"/>
                        </a:lnTo>
                        <a:lnTo>
                          <a:pt x="24" y="48"/>
                        </a:lnTo>
                        <a:lnTo>
                          <a:pt x="24" y="48"/>
                        </a:lnTo>
                        <a:lnTo>
                          <a:pt x="8" y="40"/>
                        </a:lnTo>
                        <a:lnTo>
                          <a:pt x="0" y="24"/>
                        </a:lnTo>
                        <a:lnTo>
                          <a:pt x="0" y="24"/>
                        </a:lnTo>
                        <a:lnTo>
                          <a:pt x="8" y="8"/>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1661299" name="Group 1347"/>
              <p:cNvGrpSpPr>
                <a:grpSpLocks/>
              </p:cNvGrpSpPr>
              <p:nvPr/>
            </p:nvGrpSpPr>
            <p:grpSpPr bwMode="auto">
              <a:xfrm>
                <a:off x="2160" y="2976"/>
                <a:ext cx="598" cy="112"/>
                <a:chOff x="290" y="1936"/>
                <a:chExt cx="598" cy="112"/>
              </a:xfrm>
            </p:grpSpPr>
            <p:sp>
              <p:nvSpPr>
                <p:cNvPr id="1661252" name="Freeform 1348"/>
                <p:cNvSpPr>
                  <a:spLocks/>
                </p:cNvSpPr>
                <p:nvPr/>
              </p:nvSpPr>
              <p:spPr bwMode="auto">
                <a:xfrm>
                  <a:off x="290" y="1968"/>
                  <a:ext cx="598" cy="36"/>
                </a:xfrm>
                <a:custGeom>
                  <a:avLst/>
                  <a:gdLst/>
                  <a:ahLst/>
                  <a:cxnLst>
                    <a:cxn ang="0">
                      <a:pos x="0" y="36"/>
                    </a:cxn>
                    <a:cxn ang="0">
                      <a:pos x="136" y="6"/>
                    </a:cxn>
                    <a:cxn ang="0">
                      <a:pos x="224" y="4"/>
                    </a:cxn>
                    <a:cxn ang="0">
                      <a:pos x="316" y="18"/>
                    </a:cxn>
                    <a:cxn ang="0">
                      <a:pos x="408" y="34"/>
                    </a:cxn>
                    <a:cxn ang="0">
                      <a:pos x="478" y="30"/>
                    </a:cxn>
                    <a:cxn ang="0">
                      <a:pos x="598" y="20"/>
                    </a:cxn>
                  </a:cxnLst>
                  <a:rect l="0" t="0" r="r" b="b"/>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cmpd="sng">
                  <a:solidFill>
                    <a:schemeClr val="tx1"/>
                  </a:solidFill>
                  <a:round/>
                  <a:headEnd/>
                  <a:tailEnd type="none" w="med" len="med"/>
                </a:ln>
                <a:effectLst/>
              </p:spPr>
              <p:txBody>
                <a:bodyPr wrap="none" anchor="ctr">
                  <a:prstTxWarp prst="textNoShape">
                    <a:avLst/>
                  </a:prstTxWarp>
                </a:bodyPr>
                <a:lstStyle/>
                <a:p>
                  <a:endParaRPr lang="en-US">
                    <a:latin typeface="Arial"/>
                    <a:cs typeface="Arial"/>
                  </a:endParaRPr>
                </a:p>
              </p:txBody>
            </p:sp>
            <p:grpSp>
              <p:nvGrpSpPr>
                <p:cNvPr id="1661300" name="Group 1349"/>
                <p:cNvGrpSpPr>
                  <a:grpSpLocks/>
                </p:cNvGrpSpPr>
                <p:nvPr/>
              </p:nvGrpSpPr>
              <p:grpSpPr bwMode="auto">
                <a:xfrm>
                  <a:off x="324" y="1936"/>
                  <a:ext cx="544" cy="112"/>
                  <a:chOff x="324" y="1872"/>
                  <a:chExt cx="544" cy="112"/>
                </a:xfrm>
              </p:grpSpPr>
              <p:sp>
                <p:nvSpPr>
                  <p:cNvPr id="1661254" name="Freeform 1350"/>
                  <p:cNvSpPr>
                    <a:spLocks/>
                  </p:cNvSpPr>
                  <p:nvPr/>
                </p:nvSpPr>
                <p:spPr bwMode="auto">
                  <a:xfrm>
                    <a:off x="492" y="1872"/>
                    <a:ext cx="48" cy="56"/>
                  </a:xfrm>
                  <a:custGeom>
                    <a:avLst/>
                    <a:gdLst/>
                    <a:ahLst/>
                    <a:cxnLst>
                      <a:cxn ang="0">
                        <a:pos x="48" y="32"/>
                      </a:cxn>
                      <a:cxn ang="0">
                        <a:pos x="40" y="48"/>
                      </a:cxn>
                      <a:cxn ang="0">
                        <a:pos x="24" y="56"/>
                      </a:cxn>
                      <a:cxn ang="0">
                        <a:pos x="24" y="56"/>
                      </a:cxn>
                      <a:cxn ang="0">
                        <a:pos x="8" y="48"/>
                      </a:cxn>
                      <a:cxn ang="0">
                        <a:pos x="0" y="24"/>
                      </a:cxn>
                      <a:cxn ang="0">
                        <a:pos x="0" y="24"/>
                      </a:cxn>
                      <a:cxn ang="0">
                        <a:pos x="8" y="8"/>
                      </a:cxn>
                      <a:cxn ang="0">
                        <a:pos x="24" y="0"/>
                      </a:cxn>
                      <a:cxn ang="0">
                        <a:pos x="24" y="0"/>
                      </a:cxn>
                      <a:cxn ang="0">
                        <a:pos x="48" y="8"/>
                      </a:cxn>
                      <a:cxn ang="0">
                        <a:pos x="48" y="32"/>
                      </a:cxn>
                    </a:cxnLst>
                    <a:rect l="0" t="0" r="r" b="b"/>
                    <a:pathLst>
                      <a:path w="48" h="56">
                        <a:moveTo>
                          <a:pt x="48" y="32"/>
                        </a:moveTo>
                        <a:lnTo>
                          <a:pt x="40" y="48"/>
                        </a:lnTo>
                        <a:lnTo>
                          <a:pt x="24" y="56"/>
                        </a:lnTo>
                        <a:lnTo>
                          <a:pt x="24" y="56"/>
                        </a:lnTo>
                        <a:lnTo>
                          <a:pt x="8" y="48"/>
                        </a:lnTo>
                        <a:lnTo>
                          <a:pt x="0" y="24"/>
                        </a:lnTo>
                        <a:lnTo>
                          <a:pt x="0" y="24"/>
                        </a:lnTo>
                        <a:lnTo>
                          <a:pt x="8" y="8"/>
                        </a:lnTo>
                        <a:lnTo>
                          <a:pt x="24" y="0"/>
                        </a:lnTo>
                        <a:lnTo>
                          <a:pt x="24" y="0"/>
                        </a:lnTo>
                        <a:lnTo>
                          <a:pt x="48"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55" name="Freeform 1351"/>
                  <p:cNvSpPr>
                    <a:spLocks/>
                  </p:cNvSpPr>
                  <p:nvPr/>
                </p:nvSpPr>
                <p:spPr bwMode="auto">
                  <a:xfrm>
                    <a:off x="652" y="192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16"/>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16"/>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56" name="Freeform 1352"/>
                  <p:cNvSpPr>
                    <a:spLocks/>
                  </p:cNvSpPr>
                  <p:nvPr/>
                </p:nvSpPr>
                <p:spPr bwMode="auto">
                  <a:xfrm>
                    <a:off x="820" y="188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8"/>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57" name="Freeform 1353"/>
                  <p:cNvSpPr>
                    <a:spLocks/>
                  </p:cNvSpPr>
                  <p:nvPr/>
                </p:nvSpPr>
                <p:spPr bwMode="auto">
                  <a:xfrm>
                    <a:off x="412" y="1888"/>
                    <a:ext cx="48" cy="48"/>
                  </a:xfrm>
                  <a:custGeom>
                    <a:avLst/>
                    <a:gdLst/>
                    <a:ahLst/>
                    <a:cxnLst>
                      <a:cxn ang="0">
                        <a:pos x="48" y="24"/>
                      </a:cxn>
                      <a:cxn ang="0">
                        <a:pos x="40" y="40"/>
                      </a:cxn>
                      <a:cxn ang="0">
                        <a:pos x="16" y="48"/>
                      </a:cxn>
                      <a:cxn ang="0">
                        <a:pos x="16" y="48"/>
                      </a:cxn>
                      <a:cxn ang="0">
                        <a:pos x="0" y="40"/>
                      </a:cxn>
                      <a:cxn ang="0">
                        <a:pos x="0" y="24"/>
                      </a:cxn>
                      <a:cxn ang="0">
                        <a:pos x="0" y="24"/>
                      </a:cxn>
                      <a:cxn ang="0">
                        <a:pos x="8" y="0"/>
                      </a:cxn>
                      <a:cxn ang="0">
                        <a:pos x="24" y="0"/>
                      </a:cxn>
                      <a:cxn ang="0">
                        <a:pos x="24" y="0"/>
                      </a:cxn>
                      <a:cxn ang="0">
                        <a:pos x="40" y="8"/>
                      </a:cxn>
                      <a:cxn ang="0">
                        <a:pos x="48" y="24"/>
                      </a:cxn>
                    </a:cxnLst>
                    <a:rect l="0" t="0" r="r" b="b"/>
                    <a:pathLst>
                      <a:path w="48" h="48">
                        <a:moveTo>
                          <a:pt x="48" y="24"/>
                        </a:moveTo>
                        <a:lnTo>
                          <a:pt x="40" y="40"/>
                        </a:lnTo>
                        <a:lnTo>
                          <a:pt x="16" y="48"/>
                        </a:lnTo>
                        <a:lnTo>
                          <a:pt x="16" y="48"/>
                        </a:lnTo>
                        <a:lnTo>
                          <a:pt x="0" y="40"/>
                        </a:lnTo>
                        <a:lnTo>
                          <a:pt x="0" y="24"/>
                        </a:lnTo>
                        <a:lnTo>
                          <a:pt x="0" y="24"/>
                        </a:lnTo>
                        <a:lnTo>
                          <a:pt x="8" y="0"/>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58" name="Freeform 1354"/>
                  <p:cNvSpPr>
                    <a:spLocks/>
                  </p:cNvSpPr>
                  <p:nvPr/>
                </p:nvSpPr>
                <p:spPr bwMode="auto">
                  <a:xfrm>
                    <a:off x="572" y="1912"/>
                    <a:ext cx="48" cy="48"/>
                  </a:xfrm>
                  <a:custGeom>
                    <a:avLst/>
                    <a:gdLst/>
                    <a:ahLst/>
                    <a:cxnLst>
                      <a:cxn ang="0">
                        <a:pos x="48" y="24"/>
                      </a:cxn>
                      <a:cxn ang="0">
                        <a:pos x="40" y="48"/>
                      </a:cxn>
                      <a:cxn ang="0">
                        <a:pos x="24" y="48"/>
                      </a:cxn>
                      <a:cxn ang="0">
                        <a:pos x="24" y="48"/>
                      </a:cxn>
                      <a:cxn ang="0">
                        <a:pos x="0" y="40"/>
                      </a:cxn>
                      <a:cxn ang="0">
                        <a:pos x="0" y="24"/>
                      </a:cxn>
                      <a:cxn ang="0">
                        <a:pos x="0" y="24"/>
                      </a:cxn>
                      <a:cxn ang="0">
                        <a:pos x="8" y="8"/>
                      </a:cxn>
                      <a:cxn ang="0">
                        <a:pos x="24" y="0"/>
                      </a:cxn>
                      <a:cxn ang="0">
                        <a:pos x="24" y="0"/>
                      </a:cxn>
                      <a:cxn ang="0">
                        <a:pos x="40" y="8"/>
                      </a:cxn>
                      <a:cxn ang="0">
                        <a:pos x="48" y="24"/>
                      </a:cxn>
                    </a:cxnLst>
                    <a:rect l="0" t="0" r="r" b="b"/>
                    <a:pathLst>
                      <a:path w="48" h="48">
                        <a:moveTo>
                          <a:pt x="48" y="24"/>
                        </a:moveTo>
                        <a:lnTo>
                          <a:pt x="40" y="48"/>
                        </a:lnTo>
                        <a:lnTo>
                          <a:pt x="24" y="48"/>
                        </a:lnTo>
                        <a:lnTo>
                          <a:pt x="24" y="48"/>
                        </a:lnTo>
                        <a:lnTo>
                          <a:pt x="0" y="40"/>
                        </a:lnTo>
                        <a:lnTo>
                          <a:pt x="0" y="24"/>
                        </a:lnTo>
                        <a:lnTo>
                          <a:pt x="0" y="24"/>
                        </a:lnTo>
                        <a:lnTo>
                          <a:pt x="8" y="8"/>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59" name="Freeform 1355"/>
                  <p:cNvSpPr>
                    <a:spLocks/>
                  </p:cNvSpPr>
                  <p:nvPr/>
                </p:nvSpPr>
                <p:spPr bwMode="auto">
                  <a:xfrm>
                    <a:off x="324" y="1912"/>
                    <a:ext cx="48" cy="48"/>
                  </a:xfrm>
                  <a:custGeom>
                    <a:avLst/>
                    <a:gdLst/>
                    <a:ahLst/>
                    <a:cxnLst>
                      <a:cxn ang="0">
                        <a:pos x="48" y="24"/>
                      </a:cxn>
                      <a:cxn ang="0">
                        <a:pos x="40" y="40"/>
                      </a:cxn>
                      <a:cxn ang="0">
                        <a:pos x="24" y="48"/>
                      </a:cxn>
                      <a:cxn ang="0">
                        <a:pos x="24" y="48"/>
                      </a:cxn>
                      <a:cxn ang="0">
                        <a:pos x="8" y="40"/>
                      </a:cxn>
                      <a:cxn ang="0">
                        <a:pos x="0" y="24"/>
                      </a:cxn>
                      <a:cxn ang="0">
                        <a:pos x="0" y="24"/>
                      </a:cxn>
                      <a:cxn ang="0">
                        <a:pos x="8" y="0"/>
                      </a:cxn>
                      <a:cxn ang="0">
                        <a:pos x="32" y="0"/>
                      </a:cxn>
                      <a:cxn ang="0">
                        <a:pos x="32" y="0"/>
                      </a:cxn>
                      <a:cxn ang="0">
                        <a:pos x="48" y="8"/>
                      </a:cxn>
                      <a:cxn ang="0">
                        <a:pos x="48" y="24"/>
                      </a:cxn>
                    </a:cxnLst>
                    <a:rect l="0" t="0" r="r" b="b"/>
                    <a:pathLst>
                      <a:path w="48" h="48">
                        <a:moveTo>
                          <a:pt x="48" y="24"/>
                        </a:moveTo>
                        <a:lnTo>
                          <a:pt x="40" y="40"/>
                        </a:lnTo>
                        <a:lnTo>
                          <a:pt x="24" y="48"/>
                        </a:lnTo>
                        <a:lnTo>
                          <a:pt x="24" y="48"/>
                        </a:lnTo>
                        <a:lnTo>
                          <a:pt x="8" y="40"/>
                        </a:lnTo>
                        <a:lnTo>
                          <a:pt x="0" y="24"/>
                        </a:lnTo>
                        <a:lnTo>
                          <a:pt x="0" y="24"/>
                        </a:lnTo>
                        <a:lnTo>
                          <a:pt x="8" y="0"/>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60" name="Freeform 1356"/>
                  <p:cNvSpPr>
                    <a:spLocks/>
                  </p:cNvSpPr>
                  <p:nvPr/>
                </p:nvSpPr>
                <p:spPr bwMode="auto">
                  <a:xfrm>
                    <a:off x="732" y="1920"/>
                    <a:ext cx="48" cy="48"/>
                  </a:xfrm>
                  <a:custGeom>
                    <a:avLst/>
                    <a:gdLst/>
                    <a:ahLst/>
                    <a:cxnLst>
                      <a:cxn ang="0">
                        <a:pos x="48" y="24"/>
                      </a:cxn>
                      <a:cxn ang="0">
                        <a:pos x="40" y="48"/>
                      </a:cxn>
                      <a:cxn ang="0">
                        <a:pos x="24" y="48"/>
                      </a:cxn>
                      <a:cxn ang="0">
                        <a:pos x="24" y="48"/>
                      </a:cxn>
                      <a:cxn ang="0">
                        <a:pos x="8" y="40"/>
                      </a:cxn>
                      <a:cxn ang="0">
                        <a:pos x="0" y="24"/>
                      </a:cxn>
                      <a:cxn ang="0">
                        <a:pos x="0" y="24"/>
                      </a:cxn>
                      <a:cxn ang="0">
                        <a:pos x="8" y="8"/>
                      </a:cxn>
                      <a:cxn ang="0">
                        <a:pos x="32" y="0"/>
                      </a:cxn>
                      <a:cxn ang="0">
                        <a:pos x="32" y="0"/>
                      </a:cxn>
                      <a:cxn ang="0">
                        <a:pos x="48" y="8"/>
                      </a:cxn>
                      <a:cxn ang="0">
                        <a:pos x="48" y="24"/>
                      </a:cxn>
                    </a:cxnLst>
                    <a:rect l="0" t="0" r="r" b="b"/>
                    <a:pathLst>
                      <a:path w="48" h="48">
                        <a:moveTo>
                          <a:pt x="48" y="24"/>
                        </a:moveTo>
                        <a:lnTo>
                          <a:pt x="40" y="48"/>
                        </a:lnTo>
                        <a:lnTo>
                          <a:pt x="24" y="48"/>
                        </a:lnTo>
                        <a:lnTo>
                          <a:pt x="24" y="48"/>
                        </a:lnTo>
                        <a:lnTo>
                          <a:pt x="8" y="40"/>
                        </a:lnTo>
                        <a:lnTo>
                          <a:pt x="0" y="24"/>
                        </a:lnTo>
                        <a:lnTo>
                          <a:pt x="0" y="24"/>
                        </a:lnTo>
                        <a:lnTo>
                          <a:pt x="8" y="8"/>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sp>
          <p:nvSpPr>
            <p:cNvPr id="1661261" name="Text Box 1357"/>
            <p:cNvSpPr txBox="1">
              <a:spLocks noChangeArrowheads="1"/>
            </p:cNvSpPr>
            <p:nvPr/>
          </p:nvSpPr>
          <p:spPr bwMode="auto">
            <a:xfrm>
              <a:off x="3207" y="3136"/>
              <a:ext cx="2333" cy="407"/>
            </a:xfrm>
            <a:prstGeom prst="rect">
              <a:avLst/>
            </a:prstGeom>
            <a:noFill/>
            <a:ln w="19050">
              <a:noFill/>
              <a:miter lim="800000"/>
              <a:headEnd/>
              <a:tailEnd/>
            </a:ln>
            <a:effectLst/>
          </p:spPr>
          <p:txBody>
            <a:bodyPr wrap="square">
              <a:prstTxWarp prst="textNoShape">
                <a:avLst/>
              </a:prstTxWarp>
              <a:spAutoFit/>
            </a:bodyPr>
            <a:lstStyle/>
            <a:p>
              <a:r>
                <a:rPr lang="en-US" dirty="0" err="1">
                  <a:latin typeface="Arial"/>
                  <a:cs typeface="Arial"/>
                </a:rPr>
                <a:t>Ultralarge</a:t>
              </a:r>
              <a:r>
                <a:rPr lang="en-US" dirty="0">
                  <a:latin typeface="Arial"/>
                  <a:cs typeface="Arial"/>
                </a:rPr>
                <a:t> VWF </a:t>
              </a:r>
              <a:r>
                <a:rPr lang="en-US" dirty="0" err="1">
                  <a:latin typeface="Arial"/>
                  <a:cs typeface="Arial"/>
                </a:rPr>
                <a:t>Multimer</a:t>
              </a:r>
              <a:r>
                <a:rPr lang="tr-TR" dirty="0">
                  <a:latin typeface="Arial"/>
                  <a:cs typeface="Arial"/>
                </a:rPr>
                <a:t>ler</a:t>
              </a:r>
              <a:endParaRPr lang="en-US" dirty="0">
                <a:latin typeface="Arial"/>
                <a:cs typeface="Arial"/>
              </a:endParaRPr>
            </a:p>
            <a:p>
              <a:r>
                <a:rPr lang="en-US" dirty="0" err="1">
                  <a:latin typeface="Arial"/>
                  <a:cs typeface="Arial"/>
                </a:rPr>
                <a:t>Mi</a:t>
              </a:r>
              <a:r>
                <a:rPr lang="tr-TR" dirty="0">
                  <a:latin typeface="Arial"/>
                  <a:cs typeface="Arial"/>
                </a:rPr>
                <a:t>k</a:t>
              </a:r>
              <a:r>
                <a:rPr lang="en-US" dirty="0" err="1">
                  <a:latin typeface="Arial"/>
                  <a:cs typeface="Arial"/>
                </a:rPr>
                <a:t>rovas</a:t>
              </a:r>
              <a:r>
                <a:rPr lang="tr-TR" dirty="0">
                  <a:latin typeface="Arial"/>
                  <a:cs typeface="Arial"/>
                </a:rPr>
                <a:t>k</a:t>
              </a:r>
              <a:r>
                <a:rPr lang="en-US" dirty="0" err="1">
                  <a:latin typeface="Arial"/>
                  <a:cs typeface="Arial"/>
                </a:rPr>
                <a:t>ul</a:t>
              </a:r>
              <a:r>
                <a:rPr lang="tr-TR" dirty="0">
                  <a:latin typeface="Arial"/>
                  <a:cs typeface="Arial"/>
                </a:rPr>
                <a:t>e</a:t>
              </a:r>
              <a:r>
                <a:rPr lang="en-US" dirty="0">
                  <a:latin typeface="Arial"/>
                  <a:cs typeface="Arial"/>
                </a:rPr>
                <a:t>r </a:t>
              </a:r>
              <a:r>
                <a:rPr lang="en-US" dirty="0" err="1">
                  <a:latin typeface="Arial"/>
                  <a:cs typeface="Arial"/>
                </a:rPr>
                <a:t>Trombo</a:t>
              </a:r>
              <a:r>
                <a:rPr lang="tr-TR" dirty="0" smtClean="0">
                  <a:latin typeface="Arial"/>
                  <a:cs typeface="Arial"/>
                </a:rPr>
                <a:t>z</a:t>
              </a:r>
              <a:r>
                <a:rPr lang="tr-TR" dirty="0">
                  <a:latin typeface="Arial"/>
                  <a:cs typeface="Arial"/>
                </a:rPr>
                <a:t> </a:t>
              </a:r>
              <a:r>
                <a:rPr lang="tr-TR" dirty="0" smtClean="0">
                  <a:latin typeface="Arial"/>
                  <a:cs typeface="Arial"/>
                </a:rPr>
                <a:t> </a:t>
              </a:r>
              <a:r>
                <a:rPr lang="en-US" dirty="0" smtClean="0">
                  <a:latin typeface="Arial"/>
                  <a:cs typeface="Arial"/>
                </a:rPr>
                <a:t>(TTP</a:t>
              </a:r>
              <a:r>
                <a:rPr lang="en-US" dirty="0">
                  <a:latin typeface="Arial"/>
                  <a:cs typeface="Arial"/>
                </a:rPr>
                <a:t>)</a:t>
              </a:r>
            </a:p>
          </p:txBody>
        </p:sp>
        <p:grpSp>
          <p:nvGrpSpPr>
            <p:cNvPr id="1661305" name="Group 1358"/>
            <p:cNvGrpSpPr>
              <a:grpSpLocks/>
            </p:cNvGrpSpPr>
            <p:nvPr/>
          </p:nvGrpSpPr>
          <p:grpSpPr bwMode="auto">
            <a:xfrm>
              <a:off x="4012" y="2861"/>
              <a:ext cx="672" cy="96"/>
              <a:chOff x="540" y="1270"/>
              <a:chExt cx="536" cy="384"/>
            </a:xfrm>
          </p:grpSpPr>
          <p:grpSp>
            <p:nvGrpSpPr>
              <p:cNvPr id="1661307" name="Group 1359"/>
              <p:cNvGrpSpPr>
                <a:grpSpLocks/>
              </p:cNvGrpSpPr>
              <p:nvPr/>
            </p:nvGrpSpPr>
            <p:grpSpPr bwMode="auto">
              <a:xfrm>
                <a:off x="540" y="1270"/>
                <a:ext cx="536" cy="384"/>
                <a:chOff x="540" y="2248"/>
                <a:chExt cx="536" cy="384"/>
              </a:xfrm>
            </p:grpSpPr>
            <p:sp>
              <p:nvSpPr>
                <p:cNvPr id="1661264" name="Freeform 1360"/>
                <p:cNvSpPr>
                  <a:spLocks/>
                </p:cNvSpPr>
                <p:nvPr/>
              </p:nvSpPr>
              <p:spPr bwMode="auto">
                <a:xfrm>
                  <a:off x="932" y="2416"/>
                  <a:ext cx="144" cy="40"/>
                </a:xfrm>
                <a:custGeom>
                  <a:avLst/>
                  <a:gdLst/>
                  <a:ahLst/>
                  <a:cxnLst>
                    <a:cxn ang="0">
                      <a:pos x="144" y="16"/>
                    </a:cxn>
                    <a:cxn ang="0">
                      <a:pos x="144" y="24"/>
                    </a:cxn>
                    <a:cxn ang="0">
                      <a:pos x="128" y="32"/>
                    </a:cxn>
                    <a:cxn ang="0">
                      <a:pos x="104" y="32"/>
                    </a:cxn>
                    <a:cxn ang="0">
                      <a:pos x="72" y="40"/>
                    </a:cxn>
                    <a:cxn ang="0">
                      <a:pos x="72" y="40"/>
                    </a:cxn>
                    <a:cxn ang="0">
                      <a:pos x="40" y="32"/>
                    </a:cxn>
                    <a:cxn ang="0">
                      <a:pos x="16" y="32"/>
                    </a:cxn>
                    <a:cxn ang="0">
                      <a:pos x="0" y="24"/>
                    </a:cxn>
                    <a:cxn ang="0">
                      <a:pos x="0" y="16"/>
                    </a:cxn>
                    <a:cxn ang="0">
                      <a:pos x="0" y="16"/>
                    </a:cxn>
                    <a:cxn ang="0">
                      <a:pos x="0" y="8"/>
                    </a:cxn>
                    <a:cxn ang="0">
                      <a:pos x="16" y="0"/>
                    </a:cxn>
                    <a:cxn ang="0">
                      <a:pos x="40" y="0"/>
                    </a:cxn>
                    <a:cxn ang="0">
                      <a:pos x="72" y="0"/>
                    </a:cxn>
                    <a:cxn ang="0">
                      <a:pos x="72" y="0"/>
                    </a:cxn>
                    <a:cxn ang="0">
                      <a:pos x="104" y="0"/>
                    </a:cxn>
                    <a:cxn ang="0">
                      <a:pos x="128" y="0"/>
                    </a:cxn>
                    <a:cxn ang="0">
                      <a:pos x="144" y="8"/>
                    </a:cxn>
                    <a:cxn ang="0">
                      <a:pos x="144" y="16"/>
                    </a:cxn>
                  </a:cxnLst>
                  <a:rect l="0" t="0" r="r" b="b"/>
                  <a:pathLst>
                    <a:path w="144" h="40">
                      <a:moveTo>
                        <a:pt x="144" y="16"/>
                      </a:moveTo>
                      <a:lnTo>
                        <a:pt x="144" y="24"/>
                      </a:lnTo>
                      <a:lnTo>
                        <a:pt x="128" y="32"/>
                      </a:lnTo>
                      <a:lnTo>
                        <a:pt x="104" y="32"/>
                      </a:lnTo>
                      <a:lnTo>
                        <a:pt x="72" y="40"/>
                      </a:lnTo>
                      <a:lnTo>
                        <a:pt x="72" y="40"/>
                      </a:lnTo>
                      <a:lnTo>
                        <a:pt x="40" y="32"/>
                      </a:lnTo>
                      <a:lnTo>
                        <a:pt x="16" y="32"/>
                      </a:lnTo>
                      <a:lnTo>
                        <a:pt x="0" y="24"/>
                      </a:lnTo>
                      <a:lnTo>
                        <a:pt x="0" y="16"/>
                      </a:lnTo>
                      <a:lnTo>
                        <a:pt x="0" y="16"/>
                      </a:lnTo>
                      <a:lnTo>
                        <a:pt x="0" y="8"/>
                      </a:lnTo>
                      <a:lnTo>
                        <a:pt x="16" y="0"/>
                      </a:lnTo>
                      <a:lnTo>
                        <a:pt x="40" y="0"/>
                      </a:lnTo>
                      <a:lnTo>
                        <a:pt x="72" y="0"/>
                      </a:lnTo>
                      <a:lnTo>
                        <a:pt x="72" y="0"/>
                      </a:lnTo>
                      <a:lnTo>
                        <a:pt x="104" y="0"/>
                      </a:lnTo>
                      <a:lnTo>
                        <a:pt x="128" y="0"/>
                      </a:lnTo>
                      <a:lnTo>
                        <a:pt x="144" y="8"/>
                      </a:lnTo>
                      <a:lnTo>
                        <a:pt x="14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65" name="Freeform 1361"/>
                <p:cNvSpPr>
                  <a:spLocks/>
                </p:cNvSpPr>
                <p:nvPr/>
              </p:nvSpPr>
              <p:spPr bwMode="auto">
                <a:xfrm>
                  <a:off x="892" y="2496"/>
                  <a:ext cx="112" cy="80"/>
                </a:xfrm>
                <a:custGeom>
                  <a:avLst/>
                  <a:gdLst/>
                  <a:ahLst/>
                  <a:cxnLst>
                    <a:cxn ang="0">
                      <a:pos x="112" y="80"/>
                    </a:cxn>
                    <a:cxn ang="0">
                      <a:pos x="80" y="80"/>
                    </a:cxn>
                    <a:cxn ang="0">
                      <a:pos x="40" y="56"/>
                    </a:cxn>
                    <a:cxn ang="0">
                      <a:pos x="40" y="56"/>
                    </a:cxn>
                    <a:cxn ang="0">
                      <a:pos x="16" y="40"/>
                    </a:cxn>
                    <a:cxn ang="0">
                      <a:pos x="8" y="24"/>
                    </a:cxn>
                    <a:cxn ang="0">
                      <a:pos x="0" y="8"/>
                    </a:cxn>
                    <a:cxn ang="0">
                      <a:pos x="8" y="0"/>
                    </a:cxn>
                    <a:cxn ang="0">
                      <a:pos x="8" y="0"/>
                    </a:cxn>
                    <a:cxn ang="0">
                      <a:pos x="32" y="0"/>
                    </a:cxn>
                    <a:cxn ang="0">
                      <a:pos x="72" y="24"/>
                    </a:cxn>
                    <a:cxn ang="0">
                      <a:pos x="72" y="24"/>
                    </a:cxn>
                    <a:cxn ang="0">
                      <a:pos x="96" y="40"/>
                    </a:cxn>
                    <a:cxn ang="0">
                      <a:pos x="104" y="56"/>
                    </a:cxn>
                    <a:cxn ang="0">
                      <a:pos x="112" y="72"/>
                    </a:cxn>
                    <a:cxn ang="0">
                      <a:pos x="112" y="80"/>
                    </a:cxn>
                  </a:cxnLst>
                  <a:rect l="0" t="0" r="r" b="b"/>
                  <a:pathLst>
                    <a:path w="112" h="80">
                      <a:moveTo>
                        <a:pt x="112" y="80"/>
                      </a:moveTo>
                      <a:lnTo>
                        <a:pt x="80" y="80"/>
                      </a:lnTo>
                      <a:lnTo>
                        <a:pt x="40" y="56"/>
                      </a:lnTo>
                      <a:lnTo>
                        <a:pt x="40" y="56"/>
                      </a:lnTo>
                      <a:lnTo>
                        <a:pt x="16" y="40"/>
                      </a:lnTo>
                      <a:lnTo>
                        <a:pt x="8" y="24"/>
                      </a:lnTo>
                      <a:lnTo>
                        <a:pt x="0" y="8"/>
                      </a:lnTo>
                      <a:lnTo>
                        <a:pt x="8" y="0"/>
                      </a:lnTo>
                      <a:lnTo>
                        <a:pt x="8" y="0"/>
                      </a:lnTo>
                      <a:lnTo>
                        <a:pt x="32" y="0"/>
                      </a:lnTo>
                      <a:lnTo>
                        <a:pt x="72" y="24"/>
                      </a:lnTo>
                      <a:lnTo>
                        <a:pt x="72" y="24"/>
                      </a:lnTo>
                      <a:lnTo>
                        <a:pt x="96" y="40"/>
                      </a:lnTo>
                      <a:lnTo>
                        <a:pt x="104" y="56"/>
                      </a:lnTo>
                      <a:lnTo>
                        <a:pt x="112" y="72"/>
                      </a:lnTo>
                      <a:lnTo>
                        <a:pt x="112"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66" name="Freeform 1362"/>
                <p:cNvSpPr>
                  <a:spLocks/>
                </p:cNvSpPr>
                <p:nvPr/>
              </p:nvSpPr>
              <p:spPr bwMode="auto">
                <a:xfrm>
                  <a:off x="780" y="2248"/>
                  <a:ext cx="48" cy="104"/>
                </a:xfrm>
                <a:custGeom>
                  <a:avLst/>
                  <a:gdLst/>
                  <a:ahLst/>
                  <a:cxnLst>
                    <a:cxn ang="0">
                      <a:pos x="24" y="104"/>
                    </a:cxn>
                    <a:cxn ang="0">
                      <a:pos x="8" y="88"/>
                    </a:cxn>
                    <a:cxn ang="0">
                      <a:pos x="0" y="56"/>
                    </a:cxn>
                    <a:cxn ang="0">
                      <a:pos x="0" y="56"/>
                    </a:cxn>
                    <a:cxn ang="0">
                      <a:pos x="8" y="16"/>
                    </a:cxn>
                    <a:cxn ang="0">
                      <a:pos x="24" y="0"/>
                    </a:cxn>
                    <a:cxn ang="0">
                      <a:pos x="24" y="0"/>
                    </a:cxn>
                    <a:cxn ang="0">
                      <a:pos x="40" y="16"/>
                    </a:cxn>
                    <a:cxn ang="0">
                      <a:pos x="48" y="56"/>
                    </a:cxn>
                    <a:cxn ang="0">
                      <a:pos x="48" y="56"/>
                    </a:cxn>
                    <a:cxn ang="0">
                      <a:pos x="40" y="88"/>
                    </a:cxn>
                    <a:cxn ang="0">
                      <a:pos x="24" y="104"/>
                    </a:cxn>
                  </a:cxnLst>
                  <a:rect l="0" t="0" r="r" b="b"/>
                  <a:pathLst>
                    <a:path w="48" h="104">
                      <a:moveTo>
                        <a:pt x="24" y="104"/>
                      </a:moveTo>
                      <a:lnTo>
                        <a:pt x="8" y="88"/>
                      </a:lnTo>
                      <a:lnTo>
                        <a:pt x="0" y="56"/>
                      </a:lnTo>
                      <a:lnTo>
                        <a:pt x="0" y="56"/>
                      </a:lnTo>
                      <a:lnTo>
                        <a:pt x="8" y="16"/>
                      </a:lnTo>
                      <a:lnTo>
                        <a:pt x="24" y="0"/>
                      </a:lnTo>
                      <a:lnTo>
                        <a:pt x="24" y="0"/>
                      </a:lnTo>
                      <a:lnTo>
                        <a:pt x="40" y="16"/>
                      </a:lnTo>
                      <a:lnTo>
                        <a:pt x="48" y="56"/>
                      </a:lnTo>
                      <a:lnTo>
                        <a:pt x="48" y="56"/>
                      </a:lnTo>
                      <a:lnTo>
                        <a:pt x="40" y="88"/>
                      </a:lnTo>
                      <a:lnTo>
                        <a:pt x="24" y="10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67" name="Freeform 1363"/>
                <p:cNvSpPr>
                  <a:spLocks/>
                </p:cNvSpPr>
                <p:nvPr/>
              </p:nvSpPr>
              <p:spPr bwMode="auto">
                <a:xfrm>
                  <a:off x="540" y="2416"/>
                  <a:ext cx="152" cy="40"/>
                </a:xfrm>
                <a:custGeom>
                  <a:avLst/>
                  <a:gdLst/>
                  <a:ahLst/>
                  <a:cxnLst>
                    <a:cxn ang="0">
                      <a:pos x="152" y="24"/>
                    </a:cxn>
                    <a:cxn ang="0">
                      <a:pos x="144" y="32"/>
                    </a:cxn>
                    <a:cxn ang="0">
                      <a:pos x="128" y="32"/>
                    </a:cxn>
                    <a:cxn ang="0">
                      <a:pos x="104" y="40"/>
                    </a:cxn>
                    <a:cxn ang="0">
                      <a:pos x="80" y="40"/>
                    </a:cxn>
                    <a:cxn ang="0">
                      <a:pos x="80" y="40"/>
                    </a:cxn>
                    <a:cxn ang="0">
                      <a:pos x="48" y="40"/>
                    </a:cxn>
                    <a:cxn ang="0">
                      <a:pos x="24" y="32"/>
                    </a:cxn>
                    <a:cxn ang="0">
                      <a:pos x="8" y="32"/>
                    </a:cxn>
                    <a:cxn ang="0">
                      <a:pos x="0" y="24"/>
                    </a:cxn>
                    <a:cxn ang="0">
                      <a:pos x="0" y="24"/>
                    </a:cxn>
                    <a:cxn ang="0">
                      <a:pos x="8" y="16"/>
                    </a:cxn>
                    <a:cxn ang="0">
                      <a:pos x="24" y="8"/>
                    </a:cxn>
                    <a:cxn ang="0">
                      <a:pos x="48" y="0"/>
                    </a:cxn>
                    <a:cxn ang="0">
                      <a:pos x="80" y="0"/>
                    </a:cxn>
                    <a:cxn ang="0">
                      <a:pos x="80" y="0"/>
                    </a:cxn>
                    <a:cxn ang="0">
                      <a:pos x="104" y="0"/>
                    </a:cxn>
                    <a:cxn ang="0">
                      <a:pos x="128" y="8"/>
                    </a:cxn>
                    <a:cxn ang="0">
                      <a:pos x="144" y="16"/>
                    </a:cxn>
                    <a:cxn ang="0">
                      <a:pos x="152" y="24"/>
                    </a:cxn>
                  </a:cxnLst>
                  <a:rect l="0" t="0" r="r" b="b"/>
                  <a:pathLst>
                    <a:path w="152" h="40">
                      <a:moveTo>
                        <a:pt x="152" y="24"/>
                      </a:moveTo>
                      <a:lnTo>
                        <a:pt x="144" y="32"/>
                      </a:lnTo>
                      <a:lnTo>
                        <a:pt x="128" y="32"/>
                      </a:lnTo>
                      <a:lnTo>
                        <a:pt x="104" y="40"/>
                      </a:lnTo>
                      <a:lnTo>
                        <a:pt x="80" y="40"/>
                      </a:lnTo>
                      <a:lnTo>
                        <a:pt x="80" y="40"/>
                      </a:lnTo>
                      <a:lnTo>
                        <a:pt x="48" y="40"/>
                      </a:lnTo>
                      <a:lnTo>
                        <a:pt x="24" y="32"/>
                      </a:lnTo>
                      <a:lnTo>
                        <a:pt x="8" y="32"/>
                      </a:lnTo>
                      <a:lnTo>
                        <a:pt x="0" y="24"/>
                      </a:lnTo>
                      <a:lnTo>
                        <a:pt x="0" y="24"/>
                      </a:lnTo>
                      <a:lnTo>
                        <a:pt x="8" y="16"/>
                      </a:lnTo>
                      <a:lnTo>
                        <a:pt x="24" y="8"/>
                      </a:lnTo>
                      <a:lnTo>
                        <a:pt x="48" y="0"/>
                      </a:lnTo>
                      <a:lnTo>
                        <a:pt x="80" y="0"/>
                      </a:lnTo>
                      <a:lnTo>
                        <a:pt x="80" y="0"/>
                      </a:lnTo>
                      <a:lnTo>
                        <a:pt x="104" y="0"/>
                      </a:lnTo>
                      <a:lnTo>
                        <a:pt x="128" y="8"/>
                      </a:lnTo>
                      <a:lnTo>
                        <a:pt x="144" y="16"/>
                      </a:lnTo>
                      <a:lnTo>
                        <a:pt x="152" y="2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68" name="Freeform 1364"/>
                <p:cNvSpPr>
                  <a:spLocks/>
                </p:cNvSpPr>
                <p:nvPr/>
              </p:nvSpPr>
              <p:spPr bwMode="auto">
                <a:xfrm>
                  <a:off x="780" y="2520"/>
                  <a:ext cx="48" cy="112"/>
                </a:xfrm>
                <a:custGeom>
                  <a:avLst/>
                  <a:gdLst/>
                  <a:ahLst/>
                  <a:cxnLst>
                    <a:cxn ang="0">
                      <a:pos x="24" y="112"/>
                    </a:cxn>
                    <a:cxn ang="0">
                      <a:pos x="8" y="96"/>
                    </a:cxn>
                    <a:cxn ang="0">
                      <a:pos x="0" y="56"/>
                    </a:cxn>
                    <a:cxn ang="0">
                      <a:pos x="0" y="56"/>
                    </a:cxn>
                    <a:cxn ang="0">
                      <a:pos x="8" y="16"/>
                    </a:cxn>
                    <a:cxn ang="0">
                      <a:pos x="24" y="0"/>
                    </a:cxn>
                    <a:cxn ang="0">
                      <a:pos x="24" y="0"/>
                    </a:cxn>
                    <a:cxn ang="0">
                      <a:pos x="40" y="16"/>
                    </a:cxn>
                    <a:cxn ang="0">
                      <a:pos x="48" y="56"/>
                    </a:cxn>
                    <a:cxn ang="0">
                      <a:pos x="48" y="56"/>
                    </a:cxn>
                    <a:cxn ang="0">
                      <a:pos x="40" y="96"/>
                    </a:cxn>
                    <a:cxn ang="0">
                      <a:pos x="24" y="112"/>
                    </a:cxn>
                  </a:cxnLst>
                  <a:rect l="0" t="0" r="r" b="b"/>
                  <a:pathLst>
                    <a:path w="48" h="112">
                      <a:moveTo>
                        <a:pt x="24" y="112"/>
                      </a:moveTo>
                      <a:lnTo>
                        <a:pt x="8" y="96"/>
                      </a:lnTo>
                      <a:lnTo>
                        <a:pt x="0" y="56"/>
                      </a:lnTo>
                      <a:lnTo>
                        <a:pt x="0" y="56"/>
                      </a:lnTo>
                      <a:lnTo>
                        <a:pt x="8" y="16"/>
                      </a:lnTo>
                      <a:lnTo>
                        <a:pt x="24" y="0"/>
                      </a:lnTo>
                      <a:lnTo>
                        <a:pt x="24" y="0"/>
                      </a:lnTo>
                      <a:lnTo>
                        <a:pt x="40" y="16"/>
                      </a:lnTo>
                      <a:lnTo>
                        <a:pt x="48" y="56"/>
                      </a:lnTo>
                      <a:lnTo>
                        <a:pt x="48" y="56"/>
                      </a:lnTo>
                      <a:lnTo>
                        <a:pt x="40" y="96"/>
                      </a:lnTo>
                      <a:lnTo>
                        <a:pt x="24" y="11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69" name="Freeform 1365"/>
                <p:cNvSpPr>
                  <a:spLocks/>
                </p:cNvSpPr>
                <p:nvPr/>
              </p:nvSpPr>
              <p:spPr bwMode="auto">
                <a:xfrm>
                  <a:off x="612" y="2304"/>
                  <a:ext cx="112" cy="80"/>
                </a:xfrm>
                <a:custGeom>
                  <a:avLst/>
                  <a:gdLst/>
                  <a:ahLst/>
                  <a:cxnLst>
                    <a:cxn ang="0">
                      <a:pos x="112" y="80"/>
                    </a:cxn>
                    <a:cxn ang="0">
                      <a:pos x="80" y="80"/>
                    </a:cxn>
                    <a:cxn ang="0">
                      <a:pos x="40" y="56"/>
                    </a:cxn>
                    <a:cxn ang="0">
                      <a:pos x="40" y="56"/>
                    </a:cxn>
                    <a:cxn ang="0">
                      <a:pos x="16" y="40"/>
                    </a:cxn>
                    <a:cxn ang="0">
                      <a:pos x="8" y="24"/>
                    </a:cxn>
                    <a:cxn ang="0">
                      <a:pos x="0" y="8"/>
                    </a:cxn>
                    <a:cxn ang="0">
                      <a:pos x="0" y="0"/>
                    </a:cxn>
                    <a:cxn ang="0">
                      <a:pos x="0" y="0"/>
                    </a:cxn>
                    <a:cxn ang="0">
                      <a:pos x="32" y="8"/>
                    </a:cxn>
                    <a:cxn ang="0">
                      <a:pos x="72" y="24"/>
                    </a:cxn>
                    <a:cxn ang="0">
                      <a:pos x="72" y="24"/>
                    </a:cxn>
                    <a:cxn ang="0">
                      <a:pos x="96" y="40"/>
                    </a:cxn>
                    <a:cxn ang="0">
                      <a:pos x="104" y="56"/>
                    </a:cxn>
                    <a:cxn ang="0">
                      <a:pos x="112" y="72"/>
                    </a:cxn>
                    <a:cxn ang="0">
                      <a:pos x="112" y="80"/>
                    </a:cxn>
                  </a:cxnLst>
                  <a:rect l="0" t="0" r="r" b="b"/>
                  <a:pathLst>
                    <a:path w="112" h="80">
                      <a:moveTo>
                        <a:pt x="112" y="80"/>
                      </a:moveTo>
                      <a:lnTo>
                        <a:pt x="80" y="80"/>
                      </a:lnTo>
                      <a:lnTo>
                        <a:pt x="40" y="56"/>
                      </a:lnTo>
                      <a:lnTo>
                        <a:pt x="40" y="56"/>
                      </a:lnTo>
                      <a:lnTo>
                        <a:pt x="16" y="40"/>
                      </a:lnTo>
                      <a:lnTo>
                        <a:pt x="8" y="24"/>
                      </a:lnTo>
                      <a:lnTo>
                        <a:pt x="0" y="8"/>
                      </a:lnTo>
                      <a:lnTo>
                        <a:pt x="0" y="0"/>
                      </a:lnTo>
                      <a:lnTo>
                        <a:pt x="0" y="0"/>
                      </a:lnTo>
                      <a:lnTo>
                        <a:pt x="32" y="8"/>
                      </a:lnTo>
                      <a:lnTo>
                        <a:pt x="72" y="24"/>
                      </a:lnTo>
                      <a:lnTo>
                        <a:pt x="72" y="24"/>
                      </a:lnTo>
                      <a:lnTo>
                        <a:pt x="96" y="40"/>
                      </a:lnTo>
                      <a:lnTo>
                        <a:pt x="104" y="56"/>
                      </a:lnTo>
                      <a:lnTo>
                        <a:pt x="112" y="72"/>
                      </a:lnTo>
                      <a:lnTo>
                        <a:pt x="112"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70" name="Freeform 1366"/>
                <p:cNvSpPr>
                  <a:spLocks/>
                </p:cNvSpPr>
                <p:nvPr/>
              </p:nvSpPr>
              <p:spPr bwMode="auto">
                <a:xfrm>
                  <a:off x="876" y="2296"/>
                  <a:ext cx="112" cy="80"/>
                </a:xfrm>
                <a:custGeom>
                  <a:avLst/>
                  <a:gdLst/>
                  <a:ahLst/>
                  <a:cxnLst>
                    <a:cxn ang="0">
                      <a:pos x="8" y="80"/>
                    </a:cxn>
                    <a:cxn ang="0">
                      <a:pos x="0" y="72"/>
                    </a:cxn>
                    <a:cxn ang="0">
                      <a:pos x="8" y="56"/>
                    </a:cxn>
                    <a:cxn ang="0">
                      <a:pos x="24" y="40"/>
                    </a:cxn>
                    <a:cxn ang="0">
                      <a:pos x="40" y="24"/>
                    </a:cxn>
                    <a:cxn ang="0">
                      <a:pos x="40" y="24"/>
                    </a:cxn>
                    <a:cxn ang="0">
                      <a:pos x="80" y="8"/>
                    </a:cxn>
                    <a:cxn ang="0">
                      <a:pos x="112" y="0"/>
                    </a:cxn>
                    <a:cxn ang="0">
                      <a:pos x="112" y="0"/>
                    </a:cxn>
                    <a:cxn ang="0">
                      <a:pos x="112" y="8"/>
                    </a:cxn>
                    <a:cxn ang="0">
                      <a:pos x="112" y="24"/>
                    </a:cxn>
                    <a:cxn ang="0">
                      <a:pos x="96" y="40"/>
                    </a:cxn>
                    <a:cxn ang="0">
                      <a:pos x="80" y="56"/>
                    </a:cxn>
                    <a:cxn ang="0">
                      <a:pos x="80" y="56"/>
                    </a:cxn>
                    <a:cxn ang="0">
                      <a:pos x="32" y="80"/>
                    </a:cxn>
                    <a:cxn ang="0">
                      <a:pos x="8" y="80"/>
                    </a:cxn>
                  </a:cxnLst>
                  <a:rect l="0" t="0" r="r" b="b"/>
                  <a:pathLst>
                    <a:path w="112" h="80">
                      <a:moveTo>
                        <a:pt x="8" y="80"/>
                      </a:moveTo>
                      <a:lnTo>
                        <a:pt x="0" y="72"/>
                      </a:lnTo>
                      <a:lnTo>
                        <a:pt x="8" y="56"/>
                      </a:lnTo>
                      <a:lnTo>
                        <a:pt x="24" y="40"/>
                      </a:lnTo>
                      <a:lnTo>
                        <a:pt x="40" y="24"/>
                      </a:lnTo>
                      <a:lnTo>
                        <a:pt x="40" y="24"/>
                      </a:lnTo>
                      <a:lnTo>
                        <a:pt x="80" y="8"/>
                      </a:lnTo>
                      <a:lnTo>
                        <a:pt x="112" y="0"/>
                      </a:lnTo>
                      <a:lnTo>
                        <a:pt x="112" y="0"/>
                      </a:lnTo>
                      <a:lnTo>
                        <a:pt x="112" y="8"/>
                      </a:lnTo>
                      <a:lnTo>
                        <a:pt x="112" y="24"/>
                      </a:lnTo>
                      <a:lnTo>
                        <a:pt x="96" y="40"/>
                      </a:lnTo>
                      <a:lnTo>
                        <a:pt x="80" y="56"/>
                      </a:lnTo>
                      <a:lnTo>
                        <a:pt x="80" y="56"/>
                      </a:lnTo>
                      <a:lnTo>
                        <a:pt x="32" y="80"/>
                      </a:lnTo>
                      <a:lnTo>
                        <a:pt x="8"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71" name="Freeform 1367"/>
                <p:cNvSpPr>
                  <a:spLocks/>
                </p:cNvSpPr>
                <p:nvPr/>
              </p:nvSpPr>
              <p:spPr bwMode="auto">
                <a:xfrm>
                  <a:off x="916" y="2352"/>
                  <a:ext cx="136" cy="56"/>
                </a:xfrm>
                <a:custGeom>
                  <a:avLst/>
                  <a:gdLst/>
                  <a:ahLst/>
                  <a:cxnLst>
                    <a:cxn ang="0">
                      <a:pos x="0" y="48"/>
                    </a:cxn>
                    <a:cxn ang="0">
                      <a:pos x="0" y="40"/>
                    </a:cxn>
                    <a:cxn ang="0">
                      <a:pos x="16" y="32"/>
                    </a:cxn>
                    <a:cxn ang="0">
                      <a:pos x="32" y="16"/>
                    </a:cxn>
                    <a:cxn ang="0">
                      <a:pos x="56" y="8"/>
                    </a:cxn>
                    <a:cxn ang="0">
                      <a:pos x="56" y="8"/>
                    </a:cxn>
                    <a:cxn ang="0">
                      <a:pos x="88" y="0"/>
                    </a:cxn>
                    <a:cxn ang="0">
                      <a:pos x="112" y="0"/>
                    </a:cxn>
                    <a:cxn ang="0">
                      <a:pos x="128" y="0"/>
                    </a:cxn>
                    <a:cxn ang="0">
                      <a:pos x="136" y="8"/>
                    </a:cxn>
                    <a:cxn ang="0">
                      <a:pos x="136" y="8"/>
                    </a:cxn>
                    <a:cxn ang="0">
                      <a:pos x="136" y="16"/>
                    </a:cxn>
                    <a:cxn ang="0">
                      <a:pos x="128" y="24"/>
                    </a:cxn>
                    <a:cxn ang="0">
                      <a:pos x="104" y="32"/>
                    </a:cxn>
                    <a:cxn ang="0">
                      <a:pos x="80" y="48"/>
                    </a:cxn>
                    <a:cxn ang="0">
                      <a:pos x="80" y="48"/>
                    </a:cxn>
                    <a:cxn ang="0">
                      <a:pos x="48" y="48"/>
                    </a:cxn>
                    <a:cxn ang="0">
                      <a:pos x="24" y="56"/>
                    </a:cxn>
                    <a:cxn ang="0">
                      <a:pos x="8" y="56"/>
                    </a:cxn>
                    <a:cxn ang="0">
                      <a:pos x="0" y="48"/>
                    </a:cxn>
                  </a:cxnLst>
                  <a:rect l="0" t="0" r="r" b="b"/>
                  <a:pathLst>
                    <a:path w="136" h="56">
                      <a:moveTo>
                        <a:pt x="0" y="48"/>
                      </a:moveTo>
                      <a:lnTo>
                        <a:pt x="0" y="40"/>
                      </a:lnTo>
                      <a:lnTo>
                        <a:pt x="16" y="32"/>
                      </a:lnTo>
                      <a:lnTo>
                        <a:pt x="32" y="16"/>
                      </a:lnTo>
                      <a:lnTo>
                        <a:pt x="56" y="8"/>
                      </a:lnTo>
                      <a:lnTo>
                        <a:pt x="56" y="8"/>
                      </a:lnTo>
                      <a:lnTo>
                        <a:pt x="88" y="0"/>
                      </a:lnTo>
                      <a:lnTo>
                        <a:pt x="112" y="0"/>
                      </a:lnTo>
                      <a:lnTo>
                        <a:pt x="128" y="0"/>
                      </a:lnTo>
                      <a:lnTo>
                        <a:pt x="136" y="8"/>
                      </a:lnTo>
                      <a:lnTo>
                        <a:pt x="136" y="8"/>
                      </a:lnTo>
                      <a:lnTo>
                        <a:pt x="136" y="16"/>
                      </a:lnTo>
                      <a:lnTo>
                        <a:pt x="128" y="24"/>
                      </a:lnTo>
                      <a:lnTo>
                        <a:pt x="104" y="32"/>
                      </a:lnTo>
                      <a:lnTo>
                        <a:pt x="80" y="48"/>
                      </a:lnTo>
                      <a:lnTo>
                        <a:pt x="80" y="48"/>
                      </a:lnTo>
                      <a:lnTo>
                        <a:pt x="48" y="48"/>
                      </a:lnTo>
                      <a:lnTo>
                        <a:pt x="24" y="56"/>
                      </a:lnTo>
                      <a:lnTo>
                        <a:pt x="8" y="56"/>
                      </a:lnTo>
                      <a:lnTo>
                        <a:pt x="0"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72" name="Freeform 1368"/>
                <p:cNvSpPr>
                  <a:spLocks/>
                </p:cNvSpPr>
                <p:nvPr/>
              </p:nvSpPr>
              <p:spPr bwMode="auto">
                <a:xfrm>
                  <a:off x="564" y="2472"/>
                  <a:ext cx="136" cy="56"/>
                </a:xfrm>
                <a:custGeom>
                  <a:avLst/>
                  <a:gdLst/>
                  <a:ahLst/>
                  <a:cxnLst>
                    <a:cxn ang="0">
                      <a:pos x="0" y="48"/>
                    </a:cxn>
                    <a:cxn ang="0">
                      <a:pos x="0" y="40"/>
                    </a:cxn>
                    <a:cxn ang="0">
                      <a:pos x="8" y="32"/>
                    </a:cxn>
                    <a:cxn ang="0">
                      <a:pos x="32" y="16"/>
                    </a:cxn>
                    <a:cxn ang="0">
                      <a:pos x="56" y="8"/>
                    </a:cxn>
                    <a:cxn ang="0">
                      <a:pos x="56" y="8"/>
                    </a:cxn>
                    <a:cxn ang="0">
                      <a:pos x="88" y="0"/>
                    </a:cxn>
                    <a:cxn ang="0">
                      <a:pos x="112" y="0"/>
                    </a:cxn>
                    <a:cxn ang="0">
                      <a:pos x="128" y="0"/>
                    </a:cxn>
                    <a:cxn ang="0">
                      <a:pos x="136" y="8"/>
                    </a:cxn>
                    <a:cxn ang="0">
                      <a:pos x="136" y="8"/>
                    </a:cxn>
                    <a:cxn ang="0">
                      <a:pos x="136" y="16"/>
                    </a:cxn>
                    <a:cxn ang="0">
                      <a:pos x="120" y="24"/>
                    </a:cxn>
                    <a:cxn ang="0">
                      <a:pos x="104" y="32"/>
                    </a:cxn>
                    <a:cxn ang="0">
                      <a:pos x="80" y="48"/>
                    </a:cxn>
                    <a:cxn ang="0">
                      <a:pos x="80" y="48"/>
                    </a:cxn>
                    <a:cxn ang="0">
                      <a:pos x="48" y="48"/>
                    </a:cxn>
                    <a:cxn ang="0">
                      <a:pos x="24" y="56"/>
                    </a:cxn>
                    <a:cxn ang="0">
                      <a:pos x="8" y="56"/>
                    </a:cxn>
                    <a:cxn ang="0">
                      <a:pos x="0" y="48"/>
                    </a:cxn>
                  </a:cxnLst>
                  <a:rect l="0" t="0" r="r" b="b"/>
                  <a:pathLst>
                    <a:path w="136" h="56">
                      <a:moveTo>
                        <a:pt x="0" y="48"/>
                      </a:moveTo>
                      <a:lnTo>
                        <a:pt x="0" y="40"/>
                      </a:lnTo>
                      <a:lnTo>
                        <a:pt x="8" y="32"/>
                      </a:lnTo>
                      <a:lnTo>
                        <a:pt x="32" y="16"/>
                      </a:lnTo>
                      <a:lnTo>
                        <a:pt x="56" y="8"/>
                      </a:lnTo>
                      <a:lnTo>
                        <a:pt x="56" y="8"/>
                      </a:lnTo>
                      <a:lnTo>
                        <a:pt x="88" y="0"/>
                      </a:lnTo>
                      <a:lnTo>
                        <a:pt x="112" y="0"/>
                      </a:lnTo>
                      <a:lnTo>
                        <a:pt x="128" y="0"/>
                      </a:lnTo>
                      <a:lnTo>
                        <a:pt x="136" y="8"/>
                      </a:lnTo>
                      <a:lnTo>
                        <a:pt x="136" y="8"/>
                      </a:lnTo>
                      <a:lnTo>
                        <a:pt x="136" y="16"/>
                      </a:lnTo>
                      <a:lnTo>
                        <a:pt x="120" y="24"/>
                      </a:lnTo>
                      <a:lnTo>
                        <a:pt x="104" y="32"/>
                      </a:lnTo>
                      <a:lnTo>
                        <a:pt x="80" y="48"/>
                      </a:lnTo>
                      <a:lnTo>
                        <a:pt x="80" y="48"/>
                      </a:lnTo>
                      <a:lnTo>
                        <a:pt x="48" y="48"/>
                      </a:lnTo>
                      <a:lnTo>
                        <a:pt x="24" y="56"/>
                      </a:lnTo>
                      <a:lnTo>
                        <a:pt x="8" y="56"/>
                      </a:lnTo>
                      <a:lnTo>
                        <a:pt x="0"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73" name="Freeform 1369"/>
                <p:cNvSpPr>
                  <a:spLocks/>
                </p:cNvSpPr>
                <p:nvPr/>
              </p:nvSpPr>
              <p:spPr bwMode="auto">
                <a:xfrm>
                  <a:off x="628" y="2504"/>
                  <a:ext cx="112" cy="72"/>
                </a:xfrm>
                <a:custGeom>
                  <a:avLst/>
                  <a:gdLst/>
                  <a:ahLst/>
                  <a:cxnLst>
                    <a:cxn ang="0">
                      <a:pos x="8" y="72"/>
                    </a:cxn>
                    <a:cxn ang="0">
                      <a:pos x="0" y="64"/>
                    </a:cxn>
                    <a:cxn ang="0">
                      <a:pos x="8" y="56"/>
                    </a:cxn>
                    <a:cxn ang="0">
                      <a:pos x="16" y="40"/>
                    </a:cxn>
                    <a:cxn ang="0">
                      <a:pos x="40" y="24"/>
                    </a:cxn>
                    <a:cxn ang="0">
                      <a:pos x="40" y="24"/>
                    </a:cxn>
                    <a:cxn ang="0">
                      <a:pos x="80" y="0"/>
                    </a:cxn>
                    <a:cxn ang="0">
                      <a:pos x="112" y="0"/>
                    </a:cxn>
                    <a:cxn ang="0">
                      <a:pos x="112" y="0"/>
                    </a:cxn>
                    <a:cxn ang="0">
                      <a:pos x="112" y="8"/>
                    </a:cxn>
                    <a:cxn ang="0">
                      <a:pos x="112" y="16"/>
                    </a:cxn>
                    <a:cxn ang="0">
                      <a:pos x="96" y="32"/>
                    </a:cxn>
                    <a:cxn ang="0">
                      <a:pos x="80" y="48"/>
                    </a:cxn>
                    <a:cxn ang="0">
                      <a:pos x="80" y="48"/>
                    </a:cxn>
                    <a:cxn ang="0">
                      <a:pos x="32" y="72"/>
                    </a:cxn>
                    <a:cxn ang="0">
                      <a:pos x="8" y="72"/>
                    </a:cxn>
                  </a:cxnLst>
                  <a:rect l="0" t="0" r="r" b="b"/>
                  <a:pathLst>
                    <a:path w="112" h="72">
                      <a:moveTo>
                        <a:pt x="8" y="72"/>
                      </a:moveTo>
                      <a:lnTo>
                        <a:pt x="0" y="64"/>
                      </a:lnTo>
                      <a:lnTo>
                        <a:pt x="8" y="56"/>
                      </a:lnTo>
                      <a:lnTo>
                        <a:pt x="16" y="40"/>
                      </a:lnTo>
                      <a:lnTo>
                        <a:pt x="40" y="24"/>
                      </a:lnTo>
                      <a:lnTo>
                        <a:pt x="40" y="24"/>
                      </a:lnTo>
                      <a:lnTo>
                        <a:pt x="80" y="0"/>
                      </a:lnTo>
                      <a:lnTo>
                        <a:pt x="112" y="0"/>
                      </a:lnTo>
                      <a:lnTo>
                        <a:pt x="112" y="0"/>
                      </a:lnTo>
                      <a:lnTo>
                        <a:pt x="112" y="8"/>
                      </a:lnTo>
                      <a:lnTo>
                        <a:pt x="112" y="16"/>
                      </a:lnTo>
                      <a:lnTo>
                        <a:pt x="96" y="32"/>
                      </a:lnTo>
                      <a:lnTo>
                        <a:pt x="80" y="48"/>
                      </a:lnTo>
                      <a:lnTo>
                        <a:pt x="80" y="48"/>
                      </a:lnTo>
                      <a:lnTo>
                        <a:pt x="32" y="72"/>
                      </a:lnTo>
                      <a:lnTo>
                        <a:pt x="8" y="7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74" name="Freeform 1370"/>
                <p:cNvSpPr>
                  <a:spLocks/>
                </p:cNvSpPr>
                <p:nvPr/>
              </p:nvSpPr>
              <p:spPr bwMode="auto">
                <a:xfrm>
                  <a:off x="932" y="2464"/>
                  <a:ext cx="136" cy="56"/>
                </a:xfrm>
                <a:custGeom>
                  <a:avLst/>
                  <a:gdLst/>
                  <a:ahLst/>
                  <a:cxnLst>
                    <a:cxn ang="0">
                      <a:pos x="0" y="8"/>
                    </a:cxn>
                    <a:cxn ang="0">
                      <a:pos x="8" y="0"/>
                    </a:cxn>
                    <a:cxn ang="0">
                      <a:pos x="32" y="0"/>
                    </a:cxn>
                    <a:cxn ang="0">
                      <a:pos x="56" y="0"/>
                    </a:cxn>
                    <a:cxn ang="0">
                      <a:pos x="80" y="8"/>
                    </a:cxn>
                    <a:cxn ang="0">
                      <a:pos x="80" y="8"/>
                    </a:cxn>
                    <a:cxn ang="0">
                      <a:pos x="104" y="16"/>
                    </a:cxn>
                    <a:cxn ang="0">
                      <a:pos x="128" y="32"/>
                    </a:cxn>
                    <a:cxn ang="0">
                      <a:pos x="136" y="40"/>
                    </a:cxn>
                    <a:cxn ang="0">
                      <a:pos x="136" y="48"/>
                    </a:cxn>
                    <a:cxn ang="0">
                      <a:pos x="136" y="48"/>
                    </a:cxn>
                    <a:cxn ang="0">
                      <a:pos x="128" y="56"/>
                    </a:cxn>
                    <a:cxn ang="0">
                      <a:pos x="112" y="56"/>
                    </a:cxn>
                    <a:cxn ang="0">
                      <a:pos x="88" y="56"/>
                    </a:cxn>
                    <a:cxn ang="0">
                      <a:pos x="64" y="48"/>
                    </a:cxn>
                    <a:cxn ang="0">
                      <a:pos x="64" y="48"/>
                    </a:cxn>
                    <a:cxn ang="0">
                      <a:pos x="32" y="40"/>
                    </a:cxn>
                    <a:cxn ang="0">
                      <a:pos x="16" y="24"/>
                    </a:cxn>
                    <a:cxn ang="0">
                      <a:pos x="0" y="16"/>
                    </a:cxn>
                    <a:cxn ang="0">
                      <a:pos x="0" y="8"/>
                    </a:cxn>
                  </a:cxnLst>
                  <a:rect l="0" t="0" r="r" b="b"/>
                  <a:pathLst>
                    <a:path w="136" h="56">
                      <a:moveTo>
                        <a:pt x="0" y="8"/>
                      </a:moveTo>
                      <a:lnTo>
                        <a:pt x="8" y="0"/>
                      </a:lnTo>
                      <a:lnTo>
                        <a:pt x="32" y="0"/>
                      </a:lnTo>
                      <a:lnTo>
                        <a:pt x="56" y="0"/>
                      </a:lnTo>
                      <a:lnTo>
                        <a:pt x="80" y="8"/>
                      </a:lnTo>
                      <a:lnTo>
                        <a:pt x="80" y="8"/>
                      </a:lnTo>
                      <a:lnTo>
                        <a:pt x="104" y="16"/>
                      </a:lnTo>
                      <a:lnTo>
                        <a:pt x="128" y="32"/>
                      </a:lnTo>
                      <a:lnTo>
                        <a:pt x="136" y="40"/>
                      </a:lnTo>
                      <a:lnTo>
                        <a:pt x="136" y="48"/>
                      </a:lnTo>
                      <a:lnTo>
                        <a:pt x="136" y="48"/>
                      </a:lnTo>
                      <a:lnTo>
                        <a:pt x="128" y="56"/>
                      </a:lnTo>
                      <a:lnTo>
                        <a:pt x="112" y="56"/>
                      </a:lnTo>
                      <a:lnTo>
                        <a:pt x="88" y="56"/>
                      </a:lnTo>
                      <a:lnTo>
                        <a:pt x="64" y="48"/>
                      </a:lnTo>
                      <a:lnTo>
                        <a:pt x="64" y="48"/>
                      </a:lnTo>
                      <a:lnTo>
                        <a:pt x="32" y="40"/>
                      </a:lnTo>
                      <a:lnTo>
                        <a:pt x="16"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75" name="Freeform 1371"/>
                <p:cNvSpPr>
                  <a:spLocks/>
                </p:cNvSpPr>
                <p:nvPr/>
              </p:nvSpPr>
              <p:spPr bwMode="auto">
                <a:xfrm>
                  <a:off x="564" y="2360"/>
                  <a:ext cx="136" cy="56"/>
                </a:xfrm>
                <a:custGeom>
                  <a:avLst/>
                  <a:gdLst/>
                  <a:ahLst/>
                  <a:cxnLst>
                    <a:cxn ang="0">
                      <a:pos x="0" y="8"/>
                    </a:cxn>
                    <a:cxn ang="0">
                      <a:pos x="8" y="0"/>
                    </a:cxn>
                    <a:cxn ang="0">
                      <a:pos x="24" y="0"/>
                    </a:cxn>
                    <a:cxn ang="0">
                      <a:pos x="48" y="0"/>
                    </a:cxn>
                    <a:cxn ang="0">
                      <a:pos x="80" y="8"/>
                    </a:cxn>
                    <a:cxn ang="0">
                      <a:pos x="80" y="8"/>
                    </a:cxn>
                    <a:cxn ang="0">
                      <a:pos x="104" y="16"/>
                    </a:cxn>
                    <a:cxn ang="0">
                      <a:pos x="120" y="24"/>
                    </a:cxn>
                    <a:cxn ang="0">
                      <a:pos x="136" y="40"/>
                    </a:cxn>
                    <a:cxn ang="0">
                      <a:pos x="136" y="48"/>
                    </a:cxn>
                    <a:cxn ang="0">
                      <a:pos x="136" y="48"/>
                    </a:cxn>
                    <a:cxn ang="0">
                      <a:pos x="128" y="48"/>
                    </a:cxn>
                    <a:cxn ang="0">
                      <a:pos x="112" y="56"/>
                    </a:cxn>
                    <a:cxn ang="0">
                      <a:pos x="88" y="48"/>
                    </a:cxn>
                    <a:cxn ang="0">
                      <a:pos x="56" y="40"/>
                    </a:cxn>
                    <a:cxn ang="0">
                      <a:pos x="56" y="40"/>
                    </a:cxn>
                    <a:cxn ang="0">
                      <a:pos x="32" y="32"/>
                    </a:cxn>
                    <a:cxn ang="0">
                      <a:pos x="8" y="24"/>
                    </a:cxn>
                    <a:cxn ang="0">
                      <a:pos x="0" y="16"/>
                    </a:cxn>
                    <a:cxn ang="0">
                      <a:pos x="0" y="8"/>
                    </a:cxn>
                  </a:cxnLst>
                  <a:rect l="0" t="0" r="r" b="b"/>
                  <a:pathLst>
                    <a:path w="136" h="56">
                      <a:moveTo>
                        <a:pt x="0" y="8"/>
                      </a:moveTo>
                      <a:lnTo>
                        <a:pt x="8" y="0"/>
                      </a:lnTo>
                      <a:lnTo>
                        <a:pt x="24" y="0"/>
                      </a:lnTo>
                      <a:lnTo>
                        <a:pt x="48" y="0"/>
                      </a:lnTo>
                      <a:lnTo>
                        <a:pt x="80" y="8"/>
                      </a:lnTo>
                      <a:lnTo>
                        <a:pt x="80" y="8"/>
                      </a:lnTo>
                      <a:lnTo>
                        <a:pt x="104" y="16"/>
                      </a:lnTo>
                      <a:lnTo>
                        <a:pt x="120" y="24"/>
                      </a:lnTo>
                      <a:lnTo>
                        <a:pt x="136" y="40"/>
                      </a:lnTo>
                      <a:lnTo>
                        <a:pt x="136" y="48"/>
                      </a:lnTo>
                      <a:lnTo>
                        <a:pt x="136" y="48"/>
                      </a:lnTo>
                      <a:lnTo>
                        <a:pt x="128" y="48"/>
                      </a:lnTo>
                      <a:lnTo>
                        <a:pt x="112" y="56"/>
                      </a:lnTo>
                      <a:lnTo>
                        <a:pt x="88" y="48"/>
                      </a:lnTo>
                      <a:lnTo>
                        <a:pt x="56" y="40"/>
                      </a:lnTo>
                      <a:lnTo>
                        <a:pt x="56" y="40"/>
                      </a:lnTo>
                      <a:lnTo>
                        <a:pt x="32" y="32"/>
                      </a:lnTo>
                      <a:lnTo>
                        <a:pt x="8"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76" name="Freeform 1372"/>
                <p:cNvSpPr>
                  <a:spLocks/>
                </p:cNvSpPr>
                <p:nvPr/>
              </p:nvSpPr>
              <p:spPr bwMode="auto">
                <a:xfrm>
                  <a:off x="692" y="2256"/>
                  <a:ext cx="72" cy="104"/>
                </a:xfrm>
                <a:custGeom>
                  <a:avLst/>
                  <a:gdLst/>
                  <a:ahLst/>
                  <a:cxnLst>
                    <a:cxn ang="0">
                      <a:pos x="8" y="0"/>
                    </a:cxn>
                    <a:cxn ang="0">
                      <a:pos x="32" y="8"/>
                    </a:cxn>
                    <a:cxn ang="0">
                      <a:pos x="64" y="48"/>
                    </a:cxn>
                    <a:cxn ang="0">
                      <a:pos x="64" y="48"/>
                    </a:cxn>
                    <a:cxn ang="0">
                      <a:pos x="72" y="80"/>
                    </a:cxn>
                    <a:cxn ang="0">
                      <a:pos x="64" y="104"/>
                    </a:cxn>
                    <a:cxn ang="0">
                      <a:pos x="64" y="104"/>
                    </a:cxn>
                    <a:cxn ang="0">
                      <a:pos x="40" y="96"/>
                    </a:cxn>
                    <a:cxn ang="0">
                      <a:pos x="16" y="56"/>
                    </a:cxn>
                    <a:cxn ang="0">
                      <a:pos x="16" y="56"/>
                    </a:cxn>
                    <a:cxn ang="0">
                      <a:pos x="0" y="24"/>
                    </a:cxn>
                    <a:cxn ang="0">
                      <a:pos x="8" y="0"/>
                    </a:cxn>
                  </a:cxnLst>
                  <a:rect l="0" t="0" r="r" b="b"/>
                  <a:pathLst>
                    <a:path w="72" h="104">
                      <a:moveTo>
                        <a:pt x="8" y="0"/>
                      </a:moveTo>
                      <a:lnTo>
                        <a:pt x="32" y="8"/>
                      </a:lnTo>
                      <a:lnTo>
                        <a:pt x="64" y="48"/>
                      </a:lnTo>
                      <a:lnTo>
                        <a:pt x="64" y="48"/>
                      </a:lnTo>
                      <a:lnTo>
                        <a:pt x="72" y="80"/>
                      </a:lnTo>
                      <a:lnTo>
                        <a:pt x="64" y="104"/>
                      </a:lnTo>
                      <a:lnTo>
                        <a:pt x="64" y="104"/>
                      </a:lnTo>
                      <a:lnTo>
                        <a:pt x="40" y="96"/>
                      </a:lnTo>
                      <a:lnTo>
                        <a:pt x="16" y="56"/>
                      </a:lnTo>
                      <a:lnTo>
                        <a:pt x="16" y="56"/>
                      </a:lnTo>
                      <a:lnTo>
                        <a:pt x="0" y="24"/>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77" name="Freeform 1373"/>
                <p:cNvSpPr>
                  <a:spLocks/>
                </p:cNvSpPr>
                <p:nvPr/>
              </p:nvSpPr>
              <p:spPr bwMode="auto">
                <a:xfrm>
                  <a:off x="852" y="2520"/>
                  <a:ext cx="72" cy="96"/>
                </a:xfrm>
                <a:custGeom>
                  <a:avLst/>
                  <a:gdLst/>
                  <a:ahLst/>
                  <a:cxnLst>
                    <a:cxn ang="0">
                      <a:pos x="8" y="0"/>
                    </a:cxn>
                    <a:cxn ang="0">
                      <a:pos x="32" y="8"/>
                    </a:cxn>
                    <a:cxn ang="0">
                      <a:pos x="56" y="40"/>
                    </a:cxn>
                    <a:cxn ang="0">
                      <a:pos x="56" y="40"/>
                    </a:cxn>
                    <a:cxn ang="0">
                      <a:pos x="72" y="80"/>
                    </a:cxn>
                    <a:cxn ang="0">
                      <a:pos x="64" y="96"/>
                    </a:cxn>
                    <a:cxn ang="0">
                      <a:pos x="64" y="96"/>
                    </a:cxn>
                    <a:cxn ang="0">
                      <a:pos x="40" y="88"/>
                    </a:cxn>
                    <a:cxn ang="0">
                      <a:pos x="8" y="56"/>
                    </a:cxn>
                    <a:cxn ang="0">
                      <a:pos x="8" y="56"/>
                    </a:cxn>
                    <a:cxn ang="0">
                      <a:pos x="0" y="16"/>
                    </a:cxn>
                    <a:cxn ang="0">
                      <a:pos x="8" y="0"/>
                    </a:cxn>
                  </a:cxnLst>
                  <a:rect l="0" t="0" r="r" b="b"/>
                  <a:pathLst>
                    <a:path w="72" h="96">
                      <a:moveTo>
                        <a:pt x="8" y="0"/>
                      </a:moveTo>
                      <a:lnTo>
                        <a:pt x="32" y="8"/>
                      </a:lnTo>
                      <a:lnTo>
                        <a:pt x="56" y="40"/>
                      </a:lnTo>
                      <a:lnTo>
                        <a:pt x="56" y="40"/>
                      </a:lnTo>
                      <a:lnTo>
                        <a:pt x="72" y="80"/>
                      </a:lnTo>
                      <a:lnTo>
                        <a:pt x="64" y="96"/>
                      </a:lnTo>
                      <a:lnTo>
                        <a:pt x="64" y="96"/>
                      </a:lnTo>
                      <a:lnTo>
                        <a:pt x="40" y="88"/>
                      </a:lnTo>
                      <a:lnTo>
                        <a:pt x="8" y="56"/>
                      </a:lnTo>
                      <a:lnTo>
                        <a:pt x="8" y="56"/>
                      </a:lnTo>
                      <a:lnTo>
                        <a:pt x="0" y="16"/>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78" name="Freeform 1374"/>
                <p:cNvSpPr>
                  <a:spLocks/>
                </p:cNvSpPr>
                <p:nvPr/>
              </p:nvSpPr>
              <p:spPr bwMode="auto">
                <a:xfrm>
                  <a:off x="844" y="2256"/>
                  <a:ext cx="72" cy="104"/>
                </a:xfrm>
                <a:custGeom>
                  <a:avLst/>
                  <a:gdLst/>
                  <a:ahLst/>
                  <a:cxnLst>
                    <a:cxn ang="0">
                      <a:pos x="64" y="0"/>
                    </a:cxn>
                    <a:cxn ang="0">
                      <a:pos x="72" y="24"/>
                    </a:cxn>
                    <a:cxn ang="0">
                      <a:pos x="56" y="56"/>
                    </a:cxn>
                    <a:cxn ang="0">
                      <a:pos x="56" y="56"/>
                    </a:cxn>
                    <a:cxn ang="0">
                      <a:pos x="32" y="88"/>
                    </a:cxn>
                    <a:cxn ang="0">
                      <a:pos x="8" y="104"/>
                    </a:cxn>
                    <a:cxn ang="0">
                      <a:pos x="8" y="104"/>
                    </a:cxn>
                    <a:cxn ang="0">
                      <a:pos x="0" y="80"/>
                    </a:cxn>
                    <a:cxn ang="0">
                      <a:pos x="8" y="40"/>
                    </a:cxn>
                    <a:cxn ang="0">
                      <a:pos x="8" y="40"/>
                    </a:cxn>
                    <a:cxn ang="0">
                      <a:pos x="40" y="8"/>
                    </a:cxn>
                    <a:cxn ang="0">
                      <a:pos x="64" y="0"/>
                    </a:cxn>
                  </a:cxnLst>
                  <a:rect l="0" t="0" r="r" b="b"/>
                  <a:pathLst>
                    <a:path w="72" h="104">
                      <a:moveTo>
                        <a:pt x="64" y="0"/>
                      </a:moveTo>
                      <a:lnTo>
                        <a:pt x="72" y="24"/>
                      </a:lnTo>
                      <a:lnTo>
                        <a:pt x="56" y="56"/>
                      </a:lnTo>
                      <a:lnTo>
                        <a:pt x="56" y="56"/>
                      </a:lnTo>
                      <a:lnTo>
                        <a:pt x="32" y="88"/>
                      </a:lnTo>
                      <a:lnTo>
                        <a:pt x="8" y="104"/>
                      </a:lnTo>
                      <a:lnTo>
                        <a:pt x="8" y="104"/>
                      </a:lnTo>
                      <a:lnTo>
                        <a:pt x="0" y="80"/>
                      </a:lnTo>
                      <a:lnTo>
                        <a:pt x="8" y="40"/>
                      </a:lnTo>
                      <a:lnTo>
                        <a:pt x="8" y="40"/>
                      </a:lnTo>
                      <a:lnTo>
                        <a:pt x="40" y="8"/>
                      </a:lnTo>
                      <a:lnTo>
                        <a:pt x="64"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79" name="Freeform 1375"/>
                <p:cNvSpPr>
                  <a:spLocks/>
                </p:cNvSpPr>
                <p:nvPr/>
              </p:nvSpPr>
              <p:spPr bwMode="auto">
                <a:xfrm>
                  <a:off x="700" y="2520"/>
                  <a:ext cx="80" cy="96"/>
                </a:xfrm>
                <a:custGeom>
                  <a:avLst/>
                  <a:gdLst/>
                  <a:ahLst/>
                  <a:cxnLst>
                    <a:cxn ang="0">
                      <a:pos x="64" y="0"/>
                    </a:cxn>
                    <a:cxn ang="0">
                      <a:pos x="80" y="16"/>
                    </a:cxn>
                    <a:cxn ang="0">
                      <a:pos x="64" y="56"/>
                    </a:cxn>
                    <a:cxn ang="0">
                      <a:pos x="64" y="56"/>
                    </a:cxn>
                    <a:cxn ang="0">
                      <a:pos x="40" y="88"/>
                    </a:cxn>
                    <a:cxn ang="0">
                      <a:pos x="8" y="96"/>
                    </a:cxn>
                    <a:cxn ang="0">
                      <a:pos x="8" y="96"/>
                    </a:cxn>
                    <a:cxn ang="0">
                      <a:pos x="0" y="80"/>
                    </a:cxn>
                    <a:cxn ang="0">
                      <a:pos x="16" y="40"/>
                    </a:cxn>
                    <a:cxn ang="0">
                      <a:pos x="16" y="40"/>
                    </a:cxn>
                    <a:cxn ang="0">
                      <a:pos x="40" y="8"/>
                    </a:cxn>
                    <a:cxn ang="0">
                      <a:pos x="64" y="0"/>
                    </a:cxn>
                  </a:cxnLst>
                  <a:rect l="0" t="0" r="r" b="b"/>
                  <a:pathLst>
                    <a:path w="80" h="96">
                      <a:moveTo>
                        <a:pt x="64" y="0"/>
                      </a:moveTo>
                      <a:lnTo>
                        <a:pt x="80" y="16"/>
                      </a:lnTo>
                      <a:lnTo>
                        <a:pt x="64" y="56"/>
                      </a:lnTo>
                      <a:lnTo>
                        <a:pt x="64" y="56"/>
                      </a:lnTo>
                      <a:lnTo>
                        <a:pt x="40" y="88"/>
                      </a:lnTo>
                      <a:lnTo>
                        <a:pt x="8" y="96"/>
                      </a:lnTo>
                      <a:lnTo>
                        <a:pt x="8" y="96"/>
                      </a:lnTo>
                      <a:lnTo>
                        <a:pt x="0" y="80"/>
                      </a:lnTo>
                      <a:lnTo>
                        <a:pt x="16" y="40"/>
                      </a:lnTo>
                      <a:lnTo>
                        <a:pt x="16" y="40"/>
                      </a:lnTo>
                      <a:lnTo>
                        <a:pt x="40" y="8"/>
                      </a:lnTo>
                      <a:lnTo>
                        <a:pt x="64"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sp>
            <p:nvSpPr>
              <p:cNvPr id="1661280" name="Freeform 1376"/>
              <p:cNvSpPr>
                <a:spLocks/>
              </p:cNvSpPr>
              <p:nvPr/>
            </p:nvSpPr>
            <p:spPr bwMode="auto">
              <a:xfrm>
                <a:off x="572" y="1295"/>
                <a:ext cx="472" cy="334"/>
              </a:xfrm>
              <a:custGeom>
                <a:avLst/>
                <a:gdLst/>
                <a:ahLst/>
                <a:cxnLst>
                  <a:cxn ang="0">
                    <a:pos x="672" y="216"/>
                  </a:cxn>
                  <a:cxn ang="0">
                    <a:pos x="664" y="256"/>
                  </a:cxn>
                  <a:cxn ang="0">
                    <a:pos x="648" y="296"/>
                  </a:cxn>
                  <a:cxn ang="0">
                    <a:pos x="616" y="328"/>
                  </a:cxn>
                  <a:cxn ang="0">
                    <a:pos x="576" y="360"/>
                  </a:cxn>
                  <a:cxn ang="0">
                    <a:pos x="464" y="408"/>
                  </a:cxn>
                  <a:cxn ang="0">
                    <a:pos x="336" y="424"/>
                  </a:cxn>
                  <a:cxn ang="0">
                    <a:pos x="336" y="424"/>
                  </a:cxn>
                  <a:cxn ang="0">
                    <a:pos x="208" y="408"/>
                  </a:cxn>
                  <a:cxn ang="0">
                    <a:pos x="96" y="360"/>
                  </a:cxn>
                  <a:cxn ang="0">
                    <a:pos x="56" y="328"/>
                  </a:cxn>
                  <a:cxn ang="0">
                    <a:pos x="24" y="296"/>
                  </a:cxn>
                  <a:cxn ang="0">
                    <a:pos x="8" y="256"/>
                  </a:cxn>
                  <a:cxn ang="0">
                    <a:pos x="0" y="216"/>
                  </a:cxn>
                  <a:cxn ang="0">
                    <a:pos x="0" y="216"/>
                  </a:cxn>
                  <a:cxn ang="0">
                    <a:pos x="8" y="168"/>
                  </a:cxn>
                  <a:cxn ang="0">
                    <a:pos x="24" y="128"/>
                  </a:cxn>
                  <a:cxn ang="0">
                    <a:pos x="56" y="96"/>
                  </a:cxn>
                  <a:cxn ang="0">
                    <a:pos x="96" y="64"/>
                  </a:cxn>
                  <a:cxn ang="0">
                    <a:pos x="208" y="16"/>
                  </a:cxn>
                  <a:cxn ang="0">
                    <a:pos x="336" y="0"/>
                  </a:cxn>
                  <a:cxn ang="0">
                    <a:pos x="336" y="0"/>
                  </a:cxn>
                  <a:cxn ang="0">
                    <a:pos x="464" y="16"/>
                  </a:cxn>
                  <a:cxn ang="0">
                    <a:pos x="576" y="64"/>
                  </a:cxn>
                  <a:cxn ang="0">
                    <a:pos x="616" y="96"/>
                  </a:cxn>
                  <a:cxn ang="0">
                    <a:pos x="648" y="128"/>
                  </a:cxn>
                  <a:cxn ang="0">
                    <a:pos x="664" y="168"/>
                  </a:cxn>
                  <a:cxn ang="0">
                    <a:pos x="672" y="216"/>
                  </a:cxn>
                </a:cxnLst>
                <a:rect l="0" t="0" r="r" b="b"/>
                <a:pathLst>
                  <a:path w="672" h="424">
                    <a:moveTo>
                      <a:pt x="672" y="216"/>
                    </a:moveTo>
                    <a:lnTo>
                      <a:pt x="664" y="256"/>
                    </a:lnTo>
                    <a:lnTo>
                      <a:pt x="648" y="296"/>
                    </a:lnTo>
                    <a:lnTo>
                      <a:pt x="616" y="328"/>
                    </a:lnTo>
                    <a:lnTo>
                      <a:pt x="576" y="360"/>
                    </a:lnTo>
                    <a:lnTo>
                      <a:pt x="464" y="408"/>
                    </a:lnTo>
                    <a:lnTo>
                      <a:pt x="336" y="424"/>
                    </a:lnTo>
                    <a:lnTo>
                      <a:pt x="336" y="424"/>
                    </a:lnTo>
                    <a:lnTo>
                      <a:pt x="208" y="408"/>
                    </a:lnTo>
                    <a:lnTo>
                      <a:pt x="96" y="360"/>
                    </a:lnTo>
                    <a:lnTo>
                      <a:pt x="56" y="328"/>
                    </a:lnTo>
                    <a:lnTo>
                      <a:pt x="24" y="296"/>
                    </a:lnTo>
                    <a:lnTo>
                      <a:pt x="8" y="256"/>
                    </a:lnTo>
                    <a:lnTo>
                      <a:pt x="0" y="216"/>
                    </a:lnTo>
                    <a:lnTo>
                      <a:pt x="0" y="216"/>
                    </a:lnTo>
                    <a:lnTo>
                      <a:pt x="8" y="168"/>
                    </a:lnTo>
                    <a:lnTo>
                      <a:pt x="24" y="128"/>
                    </a:lnTo>
                    <a:lnTo>
                      <a:pt x="56" y="96"/>
                    </a:lnTo>
                    <a:lnTo>
                      <a:pt x="96" y="64"/>
                    </a:lnTo>
                    <a:lnTo>
                      <a:pt x="208" y="16"/>
                    </a:lnTo>
                    <a:lnTo>
                      <a:pt x="336" y="0"/>
                    </a:lnTo>
                    <a:lnTo>
                      <a:pt x="336" y="0"/>
                    </a:lnTo>
                    <a:lnTo>
                      <a:pt x="464" y="16"/>
                    </a:lnTo>
                    <a:lnTo>
                      <a:pt x="576" y="64"/>
                    </a:lnTo>
                    <a:lnTo>
                      <a:pt x="616" y="96"/>
                    </a:lnTo>
                    <a:lnTo>
                      <a:pt x="648" y="128"/>
                    </a:lnTo>
                    <a:lnTo>
                      <a:pt x="664" y="168"/>
                    </a:lnTo>
                    <a:lnTo>
                      <a:pt x="672" y="216"/>
                    </a:lnTo>
                    <a:close/>
                  </a:path>
                </a:pathLst>
              </a:custGeom>
              <a:gradFill rotWithShape="0">
                <a:gsLst>
                  <a:gs pos="0">
                    <a:srgbClr val="808080">
                      <a:gamma/>
                      <a:tint val="59608"/>
                      <a:invGamma/>
                    </a:srgbClr>
                  </a:gs>
                  <a:gs pos="100000">
                    <a:srgbClr val="808080"/>
                  </a:gs>
                </a:gsLst>
                <a:path path="rect">
                  <a:fillToRect l="50000" t="50000" r="50000" b="50000"/>
                </a:path>
              </a:gradFill>
              <a:ln w="3175" cmpd="sng">
                <a:solidFill>
                  <a:srgbClr val="808080"/>
                </a:solidFill>
                <a:round/>
                <a:headEnd/>
                <a:tailEnd/>
              </a:ln>
            </p:spPr>
            <p:txBody>
              <a:bodyPr>
                <a:prstTxWarp prst="textNoShape">
                  <a:avLst/>
                </a:prstTxWarp>
              </a:bodyPr>
              <a:lstStyle/>
              <a:p>
                <a:endParaRPr lang="en-US">
                  <a:latin typeface="Arial"/>
                  <a:cs typeface="Arial"/>
                </a:endParaRPr>
              </a:p>
            </p:txBody>
          </p:sp>
          <p:grpSp>
            <p:nvGrpSpPr>
              <p:cNvPr id="1661315" name="Group 1377"/>
              <p:cNvGrpSpPr>
                <a:grpSpLocks/>
              </p:cNvGrpSpPr>
              <p:nvPr/>
            </p:nvGrpSpPr>
            <p:grpSpPr bwMode="auto">
              <a:xfrm>
                <a:off x="632" y="1338"/>
                <a:ext cx="352" cy="248"/>
                <a:chOff x="636" y="2320"/>
                <a:chExt cx="352" cy="248"/>
              </a:xfrm>
            </p:grpSpPr>
            <p:sp>
              <p:nvSpPr>
                <p:cNvPr id="1661282" name="Freeform 1378"/>
                <p:cNvSpPr>
                  <a:spLocks/>
                </p:cNvSpPr>
                <p:nvPr/>
              </p:nvSpPr>
              <p:spPr bwMode="auto">
                <a:xfrm>
                  <a:off x="788" y="2424"/>
                  <a:ext cx="32" cy="16"/>
                </a:xfrm>
                <a:custGeom>
                  <a:avLst/>
                  <a:gdLst/>
                  <a:ahLst/>
                  <a:cxnLst>
                    <a:cxn ang="0">
                      <a:pos x="32" y="8"/>
                    </a:cxn>
                    <a:cxn ang="0">
                      <a:pos x="32" y="16"/>
                    </a:cxn>
                    <a:cxn ang="0">
                      <a:pos x="16" y="16"/>
                    </a:cxn>
                    <a:cxn ang="0">
                      <a:pos x="16" y="16"/>
                    </a:cxn>
                    <a:cxn ang="0">
                      <a:pos x="8" y="16"/>
                    </a:cxn>
                    <a:cxn ang="0">
                      <a:pos x="0" y="8"/>
                    </a:cxn>
                    <a:cxn ang="0">
                      <a:pos x="0" y="8"/>
                    </a:cxn>
                    <a:cxn ang="0">
                      <a:pos x="8" y="0"/>
                    </a:cxn>
                    <a:cxn ang="0">
                      <a:pos x="16" y="0"/>
                    </a:cxn>
                    <a:cxn ang="0">
                      <a:pos x="16" y="0"/>
                    </a:cxn>
                    <a:cxn ang="0">
                      <a:pos x="32" y="0"/>
                    </a:cxn>
                    <a:cxn ang="0">
                      <a:pos x="32" y="8"/>
                    </a:cxn>
                  </a:cxnLst>
                  <a:rect l="0" t="0" r="r" b="b"/>
                  <a:pathLst>
                    <a:path w="32" h="16">
                      <a:moveTo>
                        <a:pt x="32" y="8"/>
                      </a:moveTo>
                      <a:lnTo>
                        <a:pt x="32" y="16"/>
                      </a:lnTo>
                      <a:lnTo>
                        <a:pt x="16" y="16"/>
                      </a:lnTo>
                      <a:lnTo>
                        <a:pt x="16" y="16"/>
                      </a:lnTo>
                      <a:lnTo>
                        <a:pt x="8" y="16"/>
                      </a:lnTo>
                      <a:lnTo>
                        <a:pt x="0" y="8"/>
                      </a:lnTo>
                      <a:lnTo>
                        <a:pt x="0" y="8"/>
                      </a:lnTo>
                      <a:lnTo>
                        <a:pt x="8" y="0"/>
                      </a:lnTo>
                      <a:lnTo>
                        <a:pt x="16" y="0"/>
                      </a:lnTo>
                      <a:lnTo>
                        <a:pt x="16" y="0"/>
                      </a:lnTo>
                      <a:lnTo>
                        <a:pt x="32" y="0"/>
                      </a:lnTo>
                      <a:lnTo>
                        <a:pt x="32"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83" name="Freeform 1379"/>
                <p:cNvSpPr>
                  <a:spLocks/>
                </p:cNvSpPr>
                <p:nvPr/>
              </p:nvSpPr>
              <p:spPr bwMode="auto">
                <a:xfrm>
                  <a:off x="924" y="2416"/>
                  <a:ext cx="64" cy="24"/>
                </a:xfrm>
                <a:custGeom>
                  <a:avLst/>
                  <a:gdLst/>
                  <a:ahLst/>
                  <a:cxnLst>
                    <a:cxn ang="0">
                      <a:pos x="64" y="16"/>
                    </a:cxn>
                    <a:cxn ang="0">
                      <a:pos x="56" y="24"/>
                    </a:cxn>
                    <a:cxn ang="0">
                      <a:pos x="32" y="24"/>
                    </a:cxn>
                    <a:cxn ang="0">
                      <a:pos x="32" y="24"/>
                    </a:cxn>
                    <a:cxn ang="0">
                      <a:pos x="16" y="24"/>
                    </a:cxn>
                    <a:cxn ang="0">
                      <a:pos x="0" y="16"/>
                    </a:cxn>
                    <a:cxn ang="0">
                      <a:pos x="0" y="16"/>
                    </a:cxn>
                    <a:cxn ang="0">
                      <a:pos x="16" y="8"/>
                    </a:cxn>
                    <a:cxn ang="0">
                      <a:pos x="32" y="0"/>
                    </a:cxn>
                    <a:cxn ang="0">
                      <a:pos x="32" y="0"/>
                    </a:cxn>
                    <a:cxn ang="0">
                      <a:pos x="56" y="8"/>
                    </a:cxn>
                    <a:cxn ang="0">
                      <a:pos x="64" y="16"/>
                    </a:cxn>
                  </a:cxnLst>
                  <a:rect l="0" t="0" r="r" b="b"/>
                  <a:pathLst>
                    <a:path w="64" h="24">
                      <a:moveTo>
                        <a:pt x="64" y="16"/>
                      </a:moveTo>
                      <a:lnTo>
                        <a:pt x="56" y="24"/>
                      </a:lnTo>
                      <a:lnTo>
                        <a:pt x="32" y="24"/>
                      </a:lnTo>
                      <a:lnTo>
                        <a:pt x="32" y="24"/>
                      </a:lnTo>
                      <a:lnTo>
                        <a:pt x="16" y="24"/>
                      </a:lnTo>
                      <a:lnTo>
                        <a:pt x="0" y="16"/>
                      </a:lnTo>
                      <a:lnTo>
                        <a:pt x="0" y="16"/>
                      </a:lnTo>
                      <a:lnTo>
                        <a:pt x="16" y="8"/>
                      </a:lnTo>
                      <a:lnTo>
                        <a:pt x="32" y="0"/>
                      </a:lnTo>
                      <a:lnTo>
                        <a:pt x="32" y="0"/>
                      </a:lnTo>
                      <a:lnTo>
                        <a:pt x="56" y="8"/>
                      </a:lnTo>
                      <a:lnTo>
                        <a:pt x="6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84" name="Freeform 1380"/>
                <p:cNvSpPr>
                  <a:spLocks/>
                </p:cNvSpPr>
                <p:nvPr/>
              </p:nvSpPr>
              <p:spPr bwMode="auto">
                <a:xfrm>
                  <a:off x="908" y="2512"/>
                  <a:ext cx="40" cy="32"/>
                </a:xfrm>
                <a:custGeom>
                  <a:avLst/>
                  <a:gdLst/>
                  <a:ahLst/>
                  <a:cxnLst>
                    <a:cxn ang="0">
                      <a:pos x="40" y="32"/>
                    </a:cxn>
                    <a:cxn ang="0">
                      <a:pos x="24" y="32"/>
                    </a:cxn>
                    <a:cxn ang="0">
                      <a:pos x="8" y="24"/>
                    </a:cxn>
                    <a:cxn ang="0">
                      <a:pos x="8" y="24"/>
                    </a:cxn>
                    <a:cxn ang="0">
                      <a:pos x="0" y="8"/>
                    </a:cxn>
                    <a:cxn ang="0">
                      <a:pos x="0" y="0"/>
                    </a:cxn>
                    <a:cxn ang="0">
                      <a:pos x="0" y="0"/>
                    </a:cxn>
                    <a:cxn ang="0">
                      <a:pos x="16" y="0"/>
                    </a:cxn>
                    <a:cxn ang="0">
                      <a:pos x="32" y="8"/>
                    </a:cxn>
                    <a:cxn ang="0">
                      <a:pos x="32" y="8"/>
                    </a:cxn>
                    <a:cxn ang="0">
                      <a:pos x="40" y="24"/>
                    </a:cxn>
                    <a:cxn ang="0">
                      <a:pos x="40" y="32"/>
                    </a:cxn>
                  </a:cxnLst>
                  <a:rect l="0" t="0" r="r" b="b"/>
                  <a:pathLst>
                    <a:path w="40" h="32">
                      <a:moveTo>
                        <a:pt x="40" y="32"/>
                      </a:moveTo>
                      <a:lnTo>
                        <a:pt x="24" y="32"/>
                      </a:lnTo>
                      <a:lnTo>
                        <a:pt x="8" y="24"/>
                      </a:lnTo>
                      <a:lnTo>
                        <a:pt x="8" y="24"/>
                      </a:lnTo>
                      <a:lnTo>
                        <a:pt x="0" y="8"/>
                      </a:lnTo>
                      <a:lnTo>
                        <a:pt x="0" y="0"/>
                      </a:lnTo>
                      <a:lnTo>
                        <a:pt x="0" y="0"/>
                      </a:lnTo>
                      <a:lnTo>
                        <a:pt x="16" y="0"/>
                      </a:lnTo>
                      <a:lnTo>
                        <a:pt x="32" y="8"/>
                      </a:lnTo>
                      <a:lnTo>
                        <a:pt x="32" y="8"/>
                      </a:lnTo>
                      <a:lnTo>
                        <a:pt x="40" y="24"/>
                      </a:lnTo>
                      <a:lnTo>
                        <a:pt x="40"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85" name="Freeform 1381"/>
                <p:cNvSpPr>
                  <a:spLocks/>
                </p:cNvSpPr>
                <p:nvPr/>
              </p:nvSpPr>
              <p:spPr bwMode="auto">
                <a:xfrm>
                  <a:off x="780" y="2328"/>
                  <a:ext cx="32" cy="48"/>
                </a:xfrm>
                <a:custGeom>
                  <a:avLst/>
                  <a:gdLst/>
                  <a:ahLst/>
                  <a:cxnLst>
                    <a:cxn ang="0">
                      <a:pos x="16" y="48"/>
                    </a:cxn>
                    <a:cxn ang="0">
                      <a:pos x="8" y="48"/>
                    </a:cxn>
                    <a:cxn ang="0">
                      <a:pos x="0" y="24"/>
                    </a:cxn>
                    <a:cxn ang="0">
                      <a:pos x="0" y="24"/>
                    </a:cxn>
                    <a:cxn ang="0">
                      <a:pos x="8" y="8"/>
                    </a:cxn>
                    <a:cxn ang="0">
                      <a:pos x="16" y="0"/>
                    </a:cxn>
                    <a:cxn ang="0">
                      <a:pos x="16" y="0"/>
                    </a:cxn>
                    <a:cxn ang="0">
                      <a:pos x="24" y="8"/>
                    </a:cxn>
                    <a:cxn ang="0">
                      <a:pos x="32" y="24"/>
                    </a:cxn>
                    <a:cxn ang="0">
                      <a:pos x="32" y="24"/>
                    </a:cxn>
                    <a:cxn ang="0">
                      <a:pos x="24" y="48"/>
                    </a:cxn>
                    <a:cxn ang="0">
                      <a:pos x="16" y="48"/>
                    </a:cxn>
                  </a:cxnLst>
                  <a:rect l="0" t="0" r="r" b="b"/>
                  <a:pathLst>
                    <a:path w="32" h="48">
                      <a:moveTo>
                        <a:pt x="16" y="48"/>
                      </a:moveTo>
                      <a:lnTo>
                        <a:pt x="8" y="48"/>
                      </a:lnTo>
                      <a:lnTo>
                        <a:pt x="0" y="24"/>
                      </a:lnTo>
                      <a:lnTo>
                        <a:pt x="0" y="24"/>
                      </a:lnTo>
                      <a:lnTo>
                        <a:pt x="8" y="8"/>
                      </a:lnTo>
                      <a:lnTo>
                        <a:pt x="16" y="0"/>
                      </a:lnTo>
                      <a:lnTo>
                        <a:pt x="16" y="0"/>
                      </a:lnTo>
                      <a:lnTo>
                        <a:pt x="24" y="8"/>
                      </a:lnTo>
                      <a:lnTo>
                        <a:pt x="32" y="24"/>
                      </a:lnTo>
                      <a:lnTo>
                        <a:pt x="32" y="24"/>
                      </a:lnTo>
                      <a:lnTo>
                        <a:pt x="24" y="48"/>
                      </a:lnTo>
                      <a:lnTo>
                        <a:pt x="16"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86" name="Freeform 1382"/>
                <p:cNvSpPr>
                  <a:spLocks/>
                </p:cNvSpPr>
                <p:nvPr/>
              </p:nvSpPr>
              <p:spPr bwMode="auto">
                <a:xfrm>
                  <a:off x="676" y="2432"/>
                  <a:ext cx="64" cy="24"/>
                </a:xfrm>
                <a:custGeom>
                  <a:avLst/>
                  <a:gdLst/>
                  <a:ahLst/>
                  <a:cxnLst>
                    <a:cxn ang="0">
                      <a:pos x="64" y="16"/>
                    </a:cxn>
                    <a:cxn ang="0">
                      <a:pos x="56" y="24"/>
                    </a:cxn>
                    <a:cxn ang="0">
                      <a:pos x="32" y="24"/>
                    </a:cxn>
                    <a:cxn ang="0">
                      <a:pos x="32" y="24"/>
                    </a:cxn>
                    <a:cxn ang="0">
                      <a:pos x="8" y="24"/>
                    </a:cxn>
                    <a:cxn ang="0">
                      <a:pos x="0" y="16"/>
                    </a:cxn>
                    <a:cxn ang="0">
                      <a:pos x="0" y="16"/>
                    </a:cxn>
                    <a:cxn ang="0">
                      <a:pos x="8" y="8"/>
                    </a:cxn>
                    <a:cxn ang="0">
                      <a:pos x="32" y="0"/>
                    </a:cxn>
                    <a:cxn ang="0">
                      <a:pos x="32" y="0"/>
                    </a:cxn>
                    <a:cxn ang="0">
                      <a:pos x="56" y="8"/>
                    </a:cxn>
                    <a:cxn ang="0">
                      <a:pos x="64" y="16"/>
                    </a:cxn>
                  </a:cxnLst>
                  <a:rect l="0" t="0" r="r" b="b"/>
                  <a:pathLst>
                    <a:path w="64" h="24">
                      <a:moveTo>
                        <a:pt x="64" y="16"/>
                      </a:moveTo>
                      <a:lnTo>
                        <a:pt x="56" y="24"/>
                      </a:lnTo>
                      <a:lnTo>
                        <a:pt x="32" y="24"/>
                      </a:lnTo>
                      <a:lnTo>
                        <a:pt x="32" y="24"/>
                      </a:lnTo>
                      <a:lnTo>
                        <a:pt x="8" y="24"/>
                      </a:lnTo>
                      <a:lnTo>
                        <a:pt x="0" y="16"/>
                      </a:lnTo>
                      <a:lnTo>
                        <a:pt x="0" y="16"/>
                      </a:lnTo>
                      <a:lnTo>
                        <a:pt x="8" y="8"/>
                      </a:lnTo>
                      <a:lnTo>
                        <a:pt x="32" y="0"/>
                      </a:lnTo>
                      <a:lnTo>
                        <a:pt x="32" y="0"/>
                      </a:lnTo>
                      <a:lnTo>
                        <a:pt x="56" y="8"/>
                      </a:lnTo>
                      <a:lnTo>
                        <a:pt x="6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87" name="Freeform 1383"/>
                <p:cNvSpPr>
                  <a:spLocks/>
                </p:cNvSpPr>
                <p:nvPr/>
              </p:nvSpPr>
              <p:spPr bwMode="auto">
                <a:xfrm>
                  <a:off x="788" y="2520"/>
                  <a:ext cx="32" cy="48"/>
                </a:xfrm>
                <a:custGeom>
                  <a:avLst/>
                  <a:gdLst/>
                  <a:ahLst/>
                  <a:cxnLst>
                    <a:cxn ang="0">
                      <a:pos x="16" y="48"/>
                    </a:cxn>
                    <a:cxn ang="0">
                      <a:pos x="8" y="40"/>
                    </a:cxn>
                    <a:cxn ang="0">
                      <a:pos x="0" y="24"/>
                    </a:cxn>
                    <a:cxn ang="0">
                      <a:pos x="0" y="24"/>
                    </a:cxn>
                    <a:cxn ang="0">
                      <a:pos x="8" y="8"/>
                    </a:cxn>
                    <a:cxn ang="0">
                      <a:pos x="16" y="0"/>
                    </a:cxn>
                    <a:cxn ang="0">
                      <a:pos x="16" y="0"/>
                    </a:cxn>
                    <a:cxn ang="0">
                      <a:pos x="32" y="8"/>
                    </a:cxn>
                    <a:cxn ang="0">
                      <a:pos x="32" y="24"/>
                    </a:cxn>
                    <a:cxn ang="0">
                      <a:pos x="32" y="24"/>
                    </a:cxn>
                    <a:cxn ang="0">
                      <a:pos x="32" y="40"/>
                    </a:cxn>
                    <a:cxn ang="0">
                      <a:pos x="16" y="48"/>
                    </a:cxn>
                  </a:cxnLst>
                  <a:rect l="0" t="0" r="r" b="b"/>
                  <a:pathLst>
                    <a:path w="32" h="48">
                      <a:moveTo>
                        <a:pt x="16" y="48"/>
                      </a:moveTo>
                      <a:lnTo>
                        <a:pt x="8" y="40"/>
                      </a:lnTo>
                      <a:lnTo>
                        <a:pt x="0" y="24"/>
                      </a:lnTo>
                      <a:lnTo>
                        <a:pt x="0" y="24"/>
                      </a:lnTo>
                      <a:lnTo>
                        <a:pt x="8" y="8"/>
                      </a:lnTo>
                      <a:lnTo>
                        <a:pt x="16" y="0"/>
                      </a:lnTo>
                      <a:lnTo>
                        <a:pt x="16" y="0"/>
                      </a:lnTo>
                      <a:lnTo>
                        <a:pt x="32" y="8"/>
                      </a:lnTo>
                      <a:lnTo>
                        <a:pt x="32" y="24"/>
                      </a:lnTo>
                      <a:lnTo>
                        <a:pt x="32" y="24"/>
                      </a:lnTo>
                      <a:lnTo>
                        <a:pt x="32" y="40"/>
                      </a:lnTo>
                      <a:lnTo>
                        <a:pt x="16"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88" name="Freeform 1384"/>
                <p:cNvSpPr>
                  <a:spLocks/>
                </p:cNvSpPr>
                <p:nvPr/>
              </p:nvSpPr>
              <p:spPr bwMode="auto">
                <a:xfrm>
                  <a:off x="660" y="2352"/>
                  <a:ext cx="48" cy="40"/>
                </a:xfrm>
                <a:custGeom>
                  <a:avLst/>
                  <a:gdLst/>
                  <a:ahLst/>
                  <a:cxnLst>
                    <a:cxn ang="0">
                      <a:pos x="48" y="32"/>
                    </a:cxn>
                    <a:cxn ang="0">
                      <a:pos x="32" y="40"/>
                    </a:cxn>
                    <a:cxn ang="0">
                      <a:pos x="16" y="24"/>
                    </a:cxn>
                    <a:cxn ang="0">
                      <a:pos x="16" y="24"/>
                    </a:cxn>
                    <a:cxn ang="0">
                      <a:pos x="0" y="16"/>
                    </a:cxn>
                    <a:cxn ang="0">
                      <a:pos x="0" y="0"/>
                    </a:cxn>
                    <a:cxn ang="0">
                      <a:pos x="0" y="0"/>
                    </a:cxn>
                    <a:cxn ang="0">
                      <a:pos x="16" y="0"/>
                    </a:cxn>
                    <a:cxn ang="0">
                      <a:pos x="32" y="8"/>
                    </a:cxn>
                    <a:cxn ang="0">
                      <a:pos x="32" y="8"/>
                    </a:cxn>
                    <a:cxn ang="0">
                      <a:pos x="48" y="24"/>
                    </a:cxn>
                    <a:cxn ang="0">
                      <a:pos x="48" y="32"/>
                    </a:cxn>
                  </a:cxnLst>
                  <a:rect l="0" t="0" r="r" b="b"/>
                  <a:pathLst>
                    <a:path w="48" h="40">
                      <a:moveTo>
                        <a:pt x="48" y="32"/>
                      </a:moveTo>
                      <a:lnTo>
                        <a:pt x="32" y="40"/>
                      </a:lnTo>
                      <a:lnTo>
                        <a:pt x="16" y="24"/>
                      </a:lnTo>
                      <a:lnTo>
                        <a:pt x="16" y="24"/>
                      </a:lnTo>
                      <a:lnTo>
                        <a:pt x="0" y="16"/>
                      </a:lnTo>
                      <a:lnTo>
                        <a:pt x="0" y="0"/>
                      </a:lnTo>
                      <a:lnTo>
                        <a:pt x="0" y="0"/>
                      </a:lnTo>
                      <a:lnTo>
                        <a:pt x="16" y="0"/>
                      </a:lnTo>
                      <a:lnTo>
                        <a:pt x="32" y="8"/>
                      </a:lnTo>
                      <a:lnTo>
                        <a:pt x="32" y="8"/>
                      </a:lnTo>
                      <a:lnTo>
                        <a:pt x="48" y="24"/>
                      </a:lnTo>
                      <a:lnTo>
                        <a:pt x="48"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89" name="Freeform 1385"/>
                <p:cNvSpPr>
                  <a:spLocks/>
                </p:cNvSpPr>
                <p:nvPr/>
              </p:nvSpPr>
              <p:spPr bwMode="auto">
                <a:xfrm>
                  <a:off x="892" y="2344"/>
                  <a:ext cx="48" cy="32"/>
                </a:xfrm>
                <a:custGeom>
                  <a:avLst/>
                  <a:gdLst/>
                  <a:ahLst/>
                  <a:cxnLst>
                    <a:cxn ang="0">
                      <a:pos x="0" y="32"/>
                    </a:cxn>
                    <a:cxn ang="0">
                      <a:pos x="0" y="24"/>
                    </a:cxn>
                    <a:cxn ang="0">
                      <a:pos x="8" y="8"/>
                    </a:cxn>
                    <a:cxn ang="0">
                      <a:pos x="8" y="8"/>
                    </a:cxn>
                    <a:cxn ang="0">
                      <a:pos x="32" y="0"/>
                    </a:cxn>
                    <a:cxn ang="0">
                      <a:pos x="48" y="0"/>
                    </a:cxn>
                    <a:cxn ang="0">
                      <a:pos x="48" y="0"/>
                    </a:cxn>
                    <a:cxn ang="0">
                      <a:pos x="48" y="8"/>
                    </a:cxn>
                    <a:cxn ang="0">
                      <a:pos x="32" y="24"/>
                    </a:cxn>
                    <a:cxn ang="0">
                      <a:pos x="32" y="24"/>
                    </a:cxn>
                    <a:cxn ang="0">
                      <a:pos x="16" y="32"/>
                    </a:cxn>
                    <a:cxn ang="0">
                      <a:pos x="0" y="32"/>
                    </a:cxn>
                  </a:cxnLst>
                  <a:rect l="0" t="0" r="r" b="b"/>
                  <a:pathLst>
                    <a:path w="48" h="32">
                      <a:moveTo>
                        <a:pt x="0" y="32"/>
                      </a:moveTo>
                      <a:lnTo>
                        <a:pt x="0" y="24"/>
                      </a:lnTo>
                      <a:lnTo>
                        <a:pt x="8" y="8"/>
                      </a:lnTo>
                      <a:lnTo>
                        <a:pt x="8" y="8"/>
                      </a:lnTo>
                      <a:lnTo>
                        <a:pt x="32" y="0"/>
                      </a:lnTo>
                      <a:lnTo>
                        <a:pt x="48" y="0"/>
                      </a:lnTo>
                      <a:lnTo>
                        <a:pt x="48" y="0"/>
                      </a:lnTo>
                      <a:lnTo>
                        <a:pt x="48" y="8"/>
                      </a:lnTo>
                      <a:lnTo>
                        <a:pt x="32" y="24"/>
                      </a:lnTo>
                      <a:lnTo>
                        <a:pt x="32" y="24"/>
                      </a:lnTo>
                      <a:lnTo>
                        <a:pt x="16" y="32"/>
                      </a:lnTo>
                      <a:lnTo>
                        <a:pt x="0"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90" name="Freeform 1386"/>
                <p:cNvSpPr>
                  <a:spLocks/>
                </p:cNvSpPr>
                <p:nvPr/>
              </p:nvSpPr>
              <p:spPr bwMode="auto">
                <a:xfrm>
                  <a:off x="876" y="2400"/>
                  <a:ext cx="48" cy="24"/>
                </a:xfrm>
                <a:custGeom>
                  <a:avLst/>
                  <a:gdLst/>
                  <a:ahLst/>
                  <a:cxnLst>
                    <a:cxn ang="0">
                      <a:pos x="0" y="24"/>
                    </a:cxn>
                    <a:cxn ang="0">
                      <a:pos x="0" y="8"/>
                    </a:cxn>
                    <a:cxn ang="0">
                      <a:pos x="16" y="0"/>
                    </a:cxn>
                    <a:cxn ang="0">
                      <a:pos x="16" y="0"/>
                    </a:cxn>
                    <a:cxn ang="0">
                      <a:pos x="32" y="0"/>
                    </a:cxn>
                    <a:cxn ang="0">
                      <a:pos x="48" y="8"/>
                    </a:cxn>
                    <a:cxn ang="0">
                      <a:pos x="48" y="8"/>
                    </a:cxn>
                    <a:cxn ang="0">
                      <a:pos x="48" y="16"/>
                    </a:cxn>
                    <a:cxn ang="0">
                      <a:pos x="32" y="24"/>
                    </a:cxn>
                    <a:cxn ang="0">
                      <a:pos x="32" y="24"/>
                    </a:cxn>
                    <a:cxn ang="0">
                      <a:pos x="8" y="24"/>
                    </a:cxn>
                    <a:cxn ang="0">
                      <a:pos x="0" y="24"/>
                    </a:cxn>
                  </a:cxnLst>
                  <a:rect l="0" t="0" r="r" b="b"/>
                  <a:pathLst>
                    <a:path w="48" h="24">
                      <a:moveTo>
                        <a:pt x="0" y="24"/>
                      </a:moveTo>
                      <a:lnTo>
                        <a:pt x="0" y="8"/>
                      </a:lnTo>
                      <a:lnTo>
                        <a:pt x="16" y="0"/>
                      </a:lnTo>
                      <a:lnTo>
                        <a:pt x="16" y="0"/>
                      </a:lnTo>
                      <a:lnTo>
                        <a:pt x="32" y="0"/>
                      </a:lnTo>
                      <a:lnTo>
                        <a:pt x="48" y="8"/>
                      </a:lnTo>
                      <a:lnTo>
                        <a:pt x="48" y="8"/>
                      </a:lnTo>
                      <a:lnTo>
                        <a:pt x="48" y="16"/>
                      </a:lnTo>
                      <a:lnTo>
                        <a:pt x="32" y="24"/>
                      </a:lnTo>
                      <a:lnTo>
                        <a:pt x="32" y="24"/>
                      </a:lnTo>
                      <a:lnTo>
                        <a:pt x="8" y="24"/>
                      </a:lnTo>
                      <a:lnTo>
                        <a:pt x="0" y="2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91" name="Freeform 1387"/>
                <p:cNvSpPr>
                  <a:spLocks/>
                </p:cNvSpPr>
                <p:nvPr/>
              </p:nvSpPr>
              <p:spPr bwMode="auto">
                <a:xfrm>
                  <a:off x="660" y="2480"/>
                  <a:ext cx="48" cy="24"/>
                </a:xfrm>
                <a:custGeom>
                  <a:avLst/>
                  <a:gdLst/>
                  <a:ahLst/>
                  <a:cxnLst>
                    <a:cxn ang="0">
                      <a:pos x="0" y="16"/>
                    </a:cxn>
                    <a:cxn ang="0">
                      <a:pos x="0" y="8"/>
                    </a:cxn>
                    <a:cxn ang="0">
                      <a:pos x="16" y="0"/>
                    </a:cxn>
                    <a:cxn ang="0">
                      <a:pos x="16" y="0"/>
                    </a:cxn>
                    <a:cxn ang="0">
                      <a:pos x="40" y="0"/>
                    </a:cxn>
                    <a:cxn ang="0">
                      <a:pos x="48" y="0"/>
                    </a:cxn>
                    <a:cxn ang="0">
                      <a:pos x="48" y="0"/>
                    </a:cxn>
                    <a:cxn ang="0">
                      <a:pos x="48" y="16"/>
                    </a:cxn>
                    <a:cxn ang="0">
                      <a:pos x="32" y="24"/>
                    </a:cxn>
                    <a:cxn ang="0">
                      <a:pos x="32" y="24"/>
                    </a:cxn>
                    <a:cxn ang="0">
                      <a:pos x="8" y="24"/>
                    </a:cxn>
                    <a:cxn ang="0">
                      <a:pos x="0" y="16"/>
                    </a:cxn>
                  </a:cxnLst>
                  <a:rect l="0" t="0" r="r" b="b"/>
                  <a:pathLst>
                    <a:path w="48" h="24">
                      <a:moveTo>
                        <a:pt x="0" y="16"/>
                      </a:moveTo>
                      <a:lnTo>
                        <a:pt x="0" y="8"/>
                      </a:lnTo>
                      <a:lnTo>
                        <a:pt x="16" y="0"/>
                      </a:lnTo>
                      <a:lnTo>
                        <a:pt x="16" y="0"/>
                      </a:lnTo>
                      <a:lnTo>
                        <a:pt x="40" y="0"/>
                      </a:lnTo>
                      <a:lnTo>
                        <a:pt x="48" y="0"/>
                      </a:lnTo>
                      <a:lnTo>
                        <a:pt x="48" y="0"/>
                      </a:lnTo>
                      <a:lnTo>
                        <a:pt x="48" y="16"/>
                      </a:lnTo>
                      <a:lnTo>
                        <a:pt x="32" y="24"/>
                      </a:lnTo>
                      <a:lnTo>
                        <a:pt x="32" y="24"/>
                      </a:lnTo>
                      <a:lnTo>
                        <a:pt x="8" y="24"/>
                      </a:lnTo>
                      <a:lnTo>
                        <a:pt x="0"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92" name="Freeform 1388"/>
                <p:cNvSpPr>
                  <a:spLocks/>
                </p:cNvSpPr>
                <p:nvPr/>
              </p:nvSpPr>
              <p:spPr bwMode="auto">
                <a:xfrm>
                  <a:off x="732" y="2456"/>
                  <a:ext cx="48" cy="40"/>
                </a:xfrm>
                <a:custGeom>
                  <a:avLst/>
                  <a:gdLst/>
                  <a:ahLst/>
                  <a:cxnLst>
                    <a:cxn ang="0">
                      <a:pos x="8" y="40"/>
                    </a:cxn>
                    <a:cxn ang="0">
                      <a:pos x="0" y="24"/>
                    </a:cxn>
                    <a:cxn ang="0">
                      <a:pos x="16" y="16"/>
                    </a:cxn>
                    <a:cxn ang="0">
                      <a:pos x="16" y="16"/>
                    </a:cxn>
                    <a:cxn ang="0">
                      <a:pos x="32" y="0"/>
                    </a:cxn>
                    <a:cxn ang="0">
                      <a:pos x="48" y="8"/>
                    </a:cxn>
                    <a:cxn ang="0">
                      <a:pos x="48" y="8"/>
                    </a:cxn>
                    <a:cxn ang="0">
                      <a:pos x="48" y="16"/>
                    </a:cxn>
                    <a:cxn ang="0">
                      <a:pos x="40" y="32"/>
                    </a:cxn>
                    <a:cxn ang="0">
                      <a:pos x="40" y="32"/>
                    </a:cxn>
                    <a:cxn ang="0">
                      <a:pos x="16" y="40"/>
                    </a:cxn>
                    <a:cxn ang="0">
                      <a:pos x="8" y="40"/>
                    </a:cxn>
                  </a:cxnLst>
                  <a:rect l="0" t="0" r="r" b="b"/>
                  <a:pathLst>
                    <a:path w="48" h="40">
                      <a:moveTo>
                        <a:pt x="8" y="40"/>
                      </a:moveTo>
                      <a:lnTo>
                        <a:pt x="0" y="24"/>
                      </a:lnTo>
                      <a:lnTo>
                        <a:pt x="16" y="16"/>
                      </a:lnTo>
                      <a:lnTo>
                        <a:pt x="16" y="16"/>
                      </a:lnTo>
                      <a:lnTo>
                        <a:pt x="32" y="0"/>
                      </a:lnTo>
                      <a:lnTo>
                        <a:pt x="48" y="8"/>
                      </a:lnTo>
                      <a:lnTo>
                        <a:pt x="48" y="8"/>
                      </a:lnTo>
                      <a:lnTo>
                        <a:pt x="48" y="16"/>
                      </a:lnTo>
                      <a:lnTo>
                        <a:pt x="40" y="32"/>
                      </a:lnTo>
                      <a:lnTo>
                        <a:pt x="40" y="32"/>
                      </a:lnTo>
                      <a:lnTo>
                        <a:pt x="16" y="40"/>
                      </a:lnTo>
                      <a:lnTo>
                        <a:pt x="8" y="4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93" name="Freeform 1389"/>
                <p:cNvSpPr>
                  <a:spLocks/>
                </p:cNvSpPr>
                <p:nvPr/>
              </p:nvSpPr>
              <p:spPr bwMode="auto">
                <a:xfrm>
                  <a:off x="924" y="2472"/>
                  <a:ext cx="56" cy="32"/>
                </a:xfrm>
                <a:custGeom>
                  <a:avLst/>
                  <a:gdLst/>
                  <a:ahLst/>
                  <a:cxnLst>
                    <a:cxn ang="0">
                      <a:pos x="0" y="8"/>
                    </a:cxn>
                    <a:cxn ang="0">
                      <a:pos x="16" y="0"/>
                    </a:cxn>
                    <a:cxn ang="0">
                      <a:pos x="32" y="8"/>
                    </a:cxn>
                    <a:cxn ang="0">
                      <a:pos x="32" y="8"/>
                    </a:cxn>
                    <a:cxn ang="0">
                      <a:pos x="56" y="16"/>
                    </a:cxn>
                    <a:cxn ang="0">
                      <a:pos x="56" y="24"/>
                    </a:cxn>
                    <a:cxn ang="0">
                      <a:pos x="56" y="24"/>
                    </a:cxn>
                    <a:cxn ang="0">
                      <a:pos x="48" y="32"/>
                    </a:cxn>
                    <a:cxn ang="0">
                      <a:pos x="24" y="24"/>
                    </a:cxn>
                    <a:cxn ang="0">
                      <a:pos x="24" y="24"/>
                    </a:cxn>
                    <a:cxn ang="0">
                      <a:pos x="0" y="16"/>
                    </a:cxn>
                    <a:cxn ang="0">
                      <a:pos x="0" y="8"/>
                    </a:cxn>
                  </a:cxnLst>
                  <a:rect l="0" t="0" r="r" b="b"/>
                  <a:pathLst>
                    <a:path w="56" h="32">
                      <a:moveTo>
                        <a:pt x="0" y="8"/>
                      </a:moveTo>
                      <a:lnTo>
                        <a:pt x="16" y="0"/>
                      </a:lnTo>
                      <a:lnTo>
                        <a:pt x="32" y="8"/>
                      </a:lnTo>
                      <a:lnTo>
                        <a:pt x="32" y="8"/>
                      </a:lnTo>
                      <a:lnTo>
                        <a:pt x="56" y="16"/>
                      </a:lnTo>
                      <a:lnTo>
                        <a:pt x="56" y="24"/>
                      </a:lnTo>
                      <a:lnTo>
                        <a:pt x="56" y="24"/>
                      </a:lnTo>
                      <a:lnTo>
                        <a:pt x="48" y="32"/>
                      </a:lnTo>
                      <a:lnTo>
                        <a:pt x="24" y="24"/>
                      </a:lnTo>
                      <a:lnTo>
                        <a:pt x="24"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94" name="Freeform 1390"/>
                <p:cNvSpPr>
                  <a:spLocks/>
                </p:cNvSpPr>
                <p:nvPr/>
              </p:nvSpPr>
              <p:spPr bwMode="auto">
                <a:xfrm>
                  <a:off x="636" y="2392"/>
                  <a:ext cx="64" cy="32"/>
                </a:xfrm>
                <a:custGeom>
                  <a:avLst/>
                  <a:gdLst/>
                  <a:ahLst/>
                  <a:cxnLst>
                    <a:cxn ang="0">
                      <a:pos x="0" y="8"/>
                    </a:cxn>
                    <a:cxn ang="0">
                      <a:pos x="16" y="0"/>
                    </a:cxn>
                    <a:cxn ang="0">
                      <a:pos x="40" y="8"/>
                    </a:cxn>
                    <a:cxn ang="0">
                      <a:pos x="40" y="8"/>
                    </a:cxn>
                    <a:cxn ang="0">
                      <a:pos x="56" y="16"/>
                    </a:cxn>
                    <a:cxn ang="0">
                      <a:pos x="64" y="24"/>
                    </a:cxn>
                    <a:cxn ang="0">
                      <a:pos x="64" y="24"/>
                    </a:cxn>
                    <a:cxn ang="0">
                      <a:pos x="48" y="32"/>
                    </a:cxn>
                    <a:cxn ang="0">
                      <a:pos x="24" y="32"/>
                    </a:cxn>
                    <a:cxn ang="0">
                      <a:pos x="24" y="32"/>
                    </a:cxn>
                    <a:cxn ang="0">
                      <a:pos x="8" y="16"/>
                    </a:cxn>
                    <a:cxn ang="0">
                      <a:pos x="0" y="8"/>
                    </a:cxn>
                  </a:cxnLst>
                  <a:rect l="0" t="0" r="r" b="b"/>
                  <a:pathLst>
                    <a:path w="64" h="32">
                      <a:moveTo>
                        <a:pt x="0" y="8"/>
                      </a:moveTo>
                      <a:lnTo>
                        <a:pt x="16" y="0"/>
                      </a:lnTo>
                      <a:lnTo>
                        <a:pt x="40" y="8"/>
                      </a:lnTo>
                      <a:lnTo>
                        <a:pt x="40" y="8"/>
                      </a:lnTo>
                      <a:lnTo>
                        <a:pt x="56" y="16"/>
                      </a:lnTo>
                      <a:lnTo>
                        <a:pt x="64" y="24"/>
                      </a:lnTo>
                      <a:lnTo>
                        <a:pt x="64" y="24"/>
                      </a:lnTo>
                      <a:lnTo>
                        <a:pt x="48" y="32"/>
                      </a:lnTo>
                      <a:lnTo>
                        <a:pt x="24" y="32"/>
                      </a:lnTo>
                      <a:lnTo>
                        <a:pt x="24" y="32"/>
                      </a:lnTo>
                      <a:lnTo>
                        <a:pt x="8"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95" name="Freeform 1391"/>
                <p:cNvSpPr>
                  <a:spLocks/>
                </p:cNvSpPr>
                <p:nvPr/>
              </p:nvSpPr>
              <p:spPr bwMode="auto">
                <a:xfrm>
                  <a:off x="716" y="2320"/>
                  <a:ext cx="40" cy="48"/>
                </a:xfrm>
                <a:custGeom>
                  <a:avLst/>
                  <a:gdLst/>
                  <a:ahLst/>
                  <a:cxnLst>
                    <a:cxn ang="0">
                      <a:pos x="8" y="0"/>
                    </a:cxn>
                    <a:cxn ang="0">
                      <a:pos x="24" y="0"/>
                    </a:cxn>
                    <a:cxn ang="0">
                      <a:pos x="32" y="16"/>
                    </a:cxn>
                    <a:cxn ang="0">
                      <a:pos x="32" y="16"/>
                    </a:cxn>
                    <a:cxn ang="0">
                      <a:pos x="40" y="40"/>
                    </a:cxn>
                    <a:cxn ang="0">
                      <a:pos x="32" y="48"/>
                    </a:cxn>
                    <a:cxn ang="0">
                      <a:pos x="32" y="48"/>
                    </a:cxn>
                    <a:cxn ang="0">
                      <a:pos x="16" y="40"/>
                    </a:cxn>
                    <a:cxn ang="0">
                      <a:pos x="8" y="24"/>
                    </a:cxn>
                    <a:cxn ang="0">
                      <a:pos x="8" y="24"/>
                    </a:cxn>
                    <a:cxn ang="0">
                      <a:pos x="0" y="8"/>
                    </a:cxn>
                    <a:cxn ang="0">
                      <a:pos x="8" y="0"/>
                    </a:cxn>
                  </a:cxnLst>
                  <a:rect l="0" t="0" r="r" b="b"/>
                  <a:pathLst>
                    <a:path w="40" h="48">
                      <a:moveTo>
                        <a:pt x="8" y="0"/>
                      </a:moveTo>
                      <a:lnTo>
                        <a:pt x="24" y="0"/>
                      </a:lnTo>
                      <a:lnTo>
                        <a:pt x="32" y="16"/>
                      </a:lnTo>
                      <a:lnTo>
                        <a:pt x="32" y="16"/>
                      </a:lnTo>
                      <a:lnTo>
                        <a:pt x="40" y="40"/>
                      </a:lnTo>
                      <a:lnTo>
                        <a:pt x="32" y="48"/>
                      </a:lnTo>
                      <a:lnTo>
                        <a:pt x="32" y="48"/>
                      </a:lnTo>
                      <a:lnTo>
                        <a:pt x="16" y="40"/>
                      </a:lnTo>
                      <a:lnTo>
                        <a:pt x="8" y="24"/>
                      </a:lnTo>
                      <a:lnTo>
                        <a:pt x="8" y="24"/>
                      </a:lnTo>
                      <a:lnTo>
                        <a:pt x="0" y="8"/>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96" name="Freeform 1392"/>
                <p:cNvSpPr>
                  <a:spLocks/>
                </p:cNvSpPr>
                <p:nvPr/>
              </p:nvSpPr>
              <p:spPr bwMode="auto">
                <a:xfrm>
                  <a:off x="820" y="2480"/>
                  <a:ext cx="40" cy="40"/>
                </a:xfrm>
                <a:custGeom>
                  <a:avLst/>
                  <a:gdLst/>
                  <a:ahLst/>
                  <a:cxnLst>
                    <a:cxn ang="0">
                      <a:pos x="8" y="0"/>
                    </a:cxn>
                    <a:cxn ang="0">
                      <a:pos x="24" y="0"/>
                    </a:cxn>
                    <a:cxn ang="0">
                      <a:pos x="40" y="16"/>
                    </a:cxn>
                    <a:cxn ang="0">
                      <a:pos x="40" y="16"/>
                    </a:cxn>
                    <a:cxn ang="0">
                      <a:pos x="40" y="32"/>
                    </a:cxn>
                    <a:cxn ang="0">
                      <a:pos x="32" y="40"/>
                    </a:cxn>
                    <a:cxn ang="0">
                      <a:pos x="32" y="40"/>
                    </a:cxn>
                    <a:cxn ang="0">
                      <a:pos x="24" y="40"/>
                    </a:cxn>
                    <a:cxn ang="0">
                      <a:pos x="8" y="24"/>
                    </a:cxn>
                    <a:cxn ang="0">
                      <a:pos x="8" y="24"/>
                    </a:cxn>
                    <a:cxn ang="0">
                      <a:pos x="0" y="8"/>
                    </a:cxn>
                    <a:cxn ang="0">
                      <a:pos x="8" y="0"/>
                    </a:cxn>
                  </a:cxnLst>
                  <a:rect l="0" t="0" r="r" b="b"/>
                  <a:pathLst>
                    <a:path w="40" h="40">
                      <a:moveTo>
                        <a:pt x="8" y="0"/>
                      </a:moveTo>
                      <a:lnTo>
                        <a:pt x="24" y="0"/>
                      </a:lnTo>
                      <a:lnTo>
                        <a:pt x="40" y="16"/>
                      </a:lnTo>
                      <a:lnTo>
                        <a:pt x="40" y="16"/>
                      </a:lnTo>
                      <a:lnTo>
                        <a:pt x="40" y="32"/>
                      </a:lnTo>
                      <a:lnTo>
                        <a:pt x="32" y="40"/>
                      </a:lnTo>
                      <a:lnTo>
                        <a:pt x="32" y="40"/>
                      </a:lnTo>
                      <a:lnTo>
                        <a:pt x="24" y="40"/>
                      </a:lnTo>
                      <a:lnTo>
                        <a:pt x="8" y="24"/>
                      </a:lnTo>
                      <a:lnTo>
                        <a:pt x="8" y="24"/>
                      </a:lnTo>
                      <a:lnTo>
                        <a:pt x="0" y="8"/>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97" name="Freeform 1393"/>
                <p:cNvSpPr>
                  <a:spLocks/>
                </p:cNvSpPr>
                <p:nvPr/>
              </p:nvSpPr>
              <p:spPr bwMode="auto">
                <a:xfrm>
                  <a:off x="836" y="2320"/>
                  <a:ext cx="40" cy="48"/>
                </a:xfrm>
                <a:custGeom>
                  <a:avLst/>
                  <a:gdLst/>
                  <a:ahLst/>
                  <a:cxnLst>
                    <a:cxn ang="0">
                      <a:pos x="32" y="0"/>
                    </a:cxn>
                    <a:cxn ang="0">
                      <a:pos x="40" y="8"/>
                    </a:cxn>
                    <a:cxn ang="0">
                      <a:pos x="40" y="24"/>
                    </a:cxn>
                    <a:cxn ang="0">
                      <a:pos x="40" y="24"/>
                    </a:cxn>
                    <a:cxn ang="0">
                      <a:pos x="24" y="40"/>
                    </a:cxn>
                    <a:cxn ang="0">
                      <a:pos x="8" y="48"/>
                    </a:cxn>
                    <a:cxn ang="0">
                      <a:pos x="8" y="48"/>
                    </a:cxn>
                    <a:cxn ang="0">
                      <a:pos x="0" y="32"/>
                    </a:cxn>
                    <a:cxn ang="0">
                      <a:pos x="8" y="16"/>
                    </a:cxn>
                    <a:cxn ang="0">
                      <a:pos x="8" y="16"/>
                    </a:cxn>
                    <a:cxn ang="0">
                      <a:pos x="24" y="0"/>
                    </a:cxn>
                    <a:cxn ang="0">
                      <a:pos x="32" y="0"/>
                    </a:cxn>
                  </a:cxnLst>
                  <a:rect l="0" t="0" r="r" b="b"/>
                  <a:pathLst>
                    <a:path w="40" h="48">
                      <a:moveTo>
                        <a:pt x="32" y="0"/>
                      </a:moveTo>
                      <a:lnTo>
                        <a:pt x="40" y="8"/>
                      </a:lnTo>
                      <a:lnTo>
                        <a:pt x="40" y="24"/>
                      </a:lnTo>
                      <a:lnTo>
                        <a:pt x="40" y="24"/>
                      </a:lnTo>
                      <a:lnTo>
                        <a:pt x="24" y="40"/>
                      </a:lnTo>
                      <a:lnTo>
                        <a:pt x="8" y="48"/>
                      </a:lnTo>
                      <a:lnTo>
                        <a:pt x="8" y="48"/>
                      </a:lnTo>
                      <a:lnTo>
                        <a:pt x="0" y="32"/>
                      </a:lnTo>
                      <a:lnTo>
                        <a:pt x="8" y="16"/>
                      </a:lnTo>
                      <a:lnTo>
                        <a:pt x="8" y="16"/>
                      </a:lnTo>
                      <a:lnTo>
                        <a:pt x="24" y="0"/>
                      </a:lnTo>
                      <a:lnTo>
                        <a:pt x="32"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98" name="Freeform 1394"/>
                <p:cNvSpPr>
                  <a:spLocks/>
                </p:cNvSpPr>
                <p:nvPr/>
              </p:nvSpPr>
              <p:spPr bwMode="auto">
                <a:xfrm>
                  <a:off x="732" y="2504"/>
                  <a:ext cx="40" cy="48"/>
                </a:xfrm>
                <a:custGeom>
                  <a:avLst/>
                  <a:gdLst/>
                  <a:ahLst/>
                  <a:cxnLst>
                    <a:cxn ang="0">
                      <a:pos x="32" y="0"/>
                    </a:cxn>
                    <a:cxn ang="0">
                      <a:pos x="40" y="8"/>
                    </a:cxn>
                    <a:cxn ang="0">
                      <a:pos x="32" y="32"/>
                    </a:cxn>
                    <a:cxn ang="0">
                      <a:pos x="32" y="32"/>
                    </a:cxn>
                    <a:cxn ang="0">
                      <a:pos x="24" y="40"/>
                    </a:cxn>
                    <a:cxn ang="0">
                      <a:pos x="8" y="48"/>
                    </a:cxn>
                    <a:cxn ang="0">
                      <a:pos x="8" y="48"/>
                    </a:cxn>
                    <a:cxn ang="0">
                      <a:pos x="0" y="40"/>
                    </a:cxn>
                    <a:cxn ang="0">
                      <a:pos x="8" y="16"/>
                    </a:cxn>
                    <a:cxn ang="0">
                      <a:pos x="8" y="16"/>
                    </a:cxn>
                    <a:cxn ang="0">
                      <a:pos x="16" y="8"/>
                    </a:cxn>
                    <a:cxn ang="0">
                      <a:pos x="32" y="0"/>
                    </a:cxn>
                  </a:cxnLst>
                  <a:rect l="0" t="0" r="r" b="b"/>
                  <a:pathLst>
                    <a:path w="40" h="48">
                      <a:moveTo>
                        <a:pt x="32" y="0"/>
                      </a:moveTo>
                      <a:lnTo>
                        <a:pt x="40" y="8"/>
                      </a:lnTo>
                      <a:lnTo>
                        <a:pt x="32" y="32"/>
                      </a:lnTo>
                      <a:lnTo>
                        <a:pt x="32" y="32"/>
                      </a:lnTo>
                      <a:lnTo>
                        <a:pt x="24" y="40"/>
                      </a:lnTo>
                      <a:lnTo>
                        <a:pt x="8" y="48"/>
                      </a:lnTo>
                      <a:lnTo>
                        <a:pt x="8" y="48"/>
                      </a:lnTo>
                      <a:lnTo>
                        <a:pt x="0" y="40"/>
                      </a:lnTo>
                      <a:lnTo>
                        <a:pt x="8" y="16"/>
                      </a:lnTo>
                      <a:lnTo>
                        <a:pt x="8" y="16"/>
                      </a:lnTo>
                      <a:lnTo>
                        <a:pt x="16" y="8"/>
                      </a:lnTo>
                      <a:lnTo>
                        <a:pt x="32"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1661316" name="Group 1395"/>
            <p:cNvGrpSpPr>
              <a:grpSpLocks/>
            </p:cNvGrpSpPr>
            <p:nvPr/>
          </p:nvGrpSpPr>
          <p:grpSpPr bwMode="auto">
            <a:xfrm>
              <a:off x="4188" y="2934"/>
              <a:ext cx="274" cy="138"/>
              <a:chOff x="1536" y="3120"/>
              <a:chExt cx="274" cy="138"/>
            </a:xfrm>
          </p:grpSpPr>
          <p:grpSp>
            <p:nvGrpSpPr>
              <p:cNvPr id="1661334" name="Group 1396"/>
              <p:cNvGrpSpPr>
                <a:grpSpLocks/>
              </p:cNvGrpSpPr>
              <p:nvPr/>
            </p:nvGrpSpPr>
            <p:grpSpPr bwMode="auto">
              <a:xfrm rot="625620">
                <a:off x="1536" y="3120"/>
                <a:ext cx="274" cy="138"/>
                <a:chOff x="1550" y="3072"/>
                <a:chExt cx="274" cy="138"/>
              </a:xfrm>
            </p:grpSpPr>
            <p:sp>
              <p:nvSpPr>
                <p:cNvPr id="1661301" name="Freeform 1397"/>
                <p:cNvSpPr>
                  <a:spLocks/>
                </p:cNvSpPr>
                <p:nvPr/>
              </p:nvSpPr>
              <p:spPr bwMode="auto">
                <a:xfrm>
                  <a:off x="1632" y="3120"/>
                  <a:ext cx="137" cy="25"/>
                </a:xfrm>
                <a:custGeom>
                  <a:avLst/>
                  <a:gdLst/>
                  <a:ahLst/>
                  <a:cxnLst>
                    <a:cxn ang="0">
                      <a:pos x="137" y="0"/>
                    </a:cxn>
                    <a:cxn ang="0">
                      <a:pos x="0" y="25"/>
                    </a:cxn>
                  </a:cxnLst>
                  <a:rect l="0" t="0" r="r" b="b"/>
                  <a:pathLst>
                    <a:path w="137" h="25">
                      <a:moveTo>
                        <a:pt x="137" y="0"/>
                      </a:moveTo>
                      <a:cubicBezTo>
                        <a:pt x="87" y="7"/>
                        <a:pt x="22" y="20"/>
                        <a:pt x="0" y="25"/>
                      </a:cubicBezTo>
                    </a:path>
                  </a:pathLst>
                </a:custGeom>
                <a:noFill/>
                <a:ln w="38100" cmpd="sng">
                  <a:solidFill>
                    <a:schemeClr val="tx1"/>
                  </a:solidFill>
                  <a:round/>
                  <a:headEnd/>
                  <a:tailEnd/>
                </a:ln>
                <a:effectLst/>
              </p:spPr>
              <p:txBody>
                <a:bodyPr wrap="none">
                  <a:prstTxWarp prst="textNoShape">
                    <a:avLst/>
                  </a:prstTxWarp>
                </a:bodyPr>
                <a:lstStyle/>
                <a:p>
                  <a:endParaRPr lang="en-US">
                    <a:latin typeface="Arial"/>
                    <a:cs typeface="Arial"/>
                  </a:endParaRPr>
                </a:p>
              </p:txBody>
            </p:sp>
            <p:sp>
              <p:nvSpPr>
                <p:cNvPr id="1661302" name="Freeform 1398"/>
                <p:cNvSpPr>
                  <a:spLocks/>
                </p:cNvSpPr>
                <p:nvPr/>
              </p:nvSpPr>
              <p:spPr bwMode="auto">
                <a:xfrm rot="20238998" flipH="1">
                  <a:off x="1550" y="3114"/>
                  <a:ext cx="96" cy="96"/>
                </a:xfrm>
                <a:custGeom>
                  <a:avLst/>
                  <a:gdLst/>
                  <a:ahLst/>
                  <a:cxnLst>
                    <a:cxn ang="0">
                      <a:pos x="48" y="24"/>
                    </a:cxn>
                    <a:cxn ang="0">
                      <a:pos x="40" y="40"/>
                    </a:cxn>
                    <a:cxn ang="0">
                      <a:pos x="16" y="48"/>
                    </a:cxn>
                    <a:cxn ang="0">
                      <a:pos x="16" y="48"/>
                    </a:cxn>
                    <a:cxn ang="0">
                      <a:pos x="0" y="40"/>
                    </a:cxn>
                    <a:cxn ang="0">
                      <a:pos x="0" y="24"/>
                    </a:cxn>
                    <a:cxn ang="0">
                      <a:pos x="0" y="24"/>
                    </a:cxn>
                    <a:cxn ang="0">
                      <a:pos x="8" y="0"/>
                    </a:cxn>
                    <a:cxn ang="0">
                      <a:pos x="24" y="0"/>
                    </a:cxn>
                    <a:cxn ang="0">
                      <a:pos x="24" y="0"/>
                    </a:cxn>
                    <a:cxn ang="0">
                      <a:pos x="40" y="8"/>
                    </a:cxn>
                    <a:cxn ang="0">
                      <a:pos x="48" y="24"/>
                    </a:cxn>
                  </a:cxnLst>
                  <a:rect l="0" t="0" r="r" b="b"/>
                  <a:pathLst>
                    <a:path w="48" h="48">
                      <a:moveTo>
                        <a:pt x="48" y="24"/>
                      </a:moveTo>
                      <a:lnTo>
                        <a:pt x="40" y="40"/>
                      </a:lnTo>
                      <a:lnTo>
                        <a:pt x="16" y="48"/>
                      </a:lnTo>
                      <a:lnTo>
                        <a:pt x="16" y="48"/>
                      </a:lnTo>
                      <a:lnTo>
                        <a:pt x="0" y="40"/>
                      </a:lnTo>
                      <a:lnTo>
                        <a:pt x="0" y="24"/>
                      </a:lnTo>
                      <a:lnTo>
                        <a:pt x="0" y="24"/>
                      </a:lnTo>
                      <a:lnTo>
                        <a:pt x="8" y="0"/>
                      </a:lnTo>
                      <a:lnTo>
                        <a:pt x="24" y="0"/>
                      </a:lnTo>
                      <a:lnTo>
                        <a:pt x="24" y="0"/>
                      </a:lnTo>
                      <a:lnTo>
                        <a:pt x="40" y="8"/>
                      </a:lnTo>
                      <a:lnTo>
                        <a:pt x="48" y="24"/>
                      </a:lnTo>
                      <a:close/>
                    </a:path>
                  </a:pathLst>
                </a:custGeom>
                <a:solidFill>
                  <a:srgbClr val="33CC33"/>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03" name="Freeform 1399"/>
                <p:cNvSpPr>
                  <a:spLocks/>
                </p:cNvSpPr>
                <p:nvPr/>
              </p:nvSpPr>
              <p:spPr bwMode="auto">
                <a:xfrm rot="20238998" flipH="1">
                  <a:off x="1728" y="3072"/>
                  <a:ext cx="96" cy="96"/>
                </a:xfrm>
                <a:custGeom>
                  <a:avLst/>
                  <a:gdLst/>
                  <a:ahLst/>
                  <a:cxnLst>
                    <a:cxn ang="0">
                      <a:pos x="48" y="24"/>
                    </a:cxn>
                    <a:cxn ang="0">
                      <a:pos x="40" y="40"/>
                    </a:cxn>
                    <a:cxn ang="0">
                      <a:pos x="24" y="48"/>
                    </a:cxn>
                    <a:cxn ang="0">
                      <a:pos x="24" y="48"/>
                    </a:cxn>
                    <a:cxn ang="0">
                      <a:pos x="8" y="40"/>
                    </a:cxn>
                    <a:cxn ang="0">
                      <a:pos x="0" y="24"/>
                    </a:cxn>
                    <a:cxn ang="0">
                      <a:pos x="0" y="24"/>
                    </a:cxn>
                    <a:cxn ang="0">
                      <a:pos x="8" y="0"/>
                    </a:cxn>
                    <a:cxn ang="0">
                      <a:pos x="32" y="0"/>
                    </a:cxn>
                    <a:cxn ang="0">
                      <a:pos x="32" y="0"/>
                    </a:cxn>
                    <a:cxn ang="0">
                      <a:pos x="48" y="8"/>
                    </a:cxn>
                    <a:cxn ang="0">
                      <a:pos x="48" y="24"/>
                    </a:cxn>
                  </a:cxnLst>
                  <a:rect l="0" t="0" r="r" b="b"/>
                  <a:pathLst>
                    <a:path w="48" h="48">
                      <a:moveTo>
                        <a:pt x="48" y="24"/>
                      </a:moveTo>
                      <a:lnTo>
                        <a:pt x="40" y="40"/>
                      </a:lnTo>
                      <a:lnTo>
                        <a:pt x="24" y="48"/>
                      </a:lnTo>
                      <a:lnTo>
                        <a:pt x="24" y="48"/>
                      </a:lnTo>
                      <a:lnTo>
                        <a:pt x="8" y="40"/>
                      </a:lnTo>
                      <a:lnTo>
                        <a:pt x="0" y="24"/>
                      </a:lnTo>
                      <a:lnTo>
                        <a:pt x="0" y="24"/>
                      </a:lnTo>
                      <a:lnTo>
                        <a:pt x="8" y="0"/>
                      </a:lnTo>
                      <a:lnTo>
                        <a:pt x="32" y="0"/>
                      </a:lnTo>
                      <a:lnTo>
                        <a:pt x="32" y="0"/>
                      </a:lnTo>
                      <a:lnTo>
                        <a:pt x="48" y="8"/>
                      </a:lnTo>
                      <a:lnTo>
                        <a:pt x="48" y="24"/>
                      </a:lnTo>
                      <a:close/>
                    </a:path>
                  </a:pathLst>
                </a:custGeom>
                <a:solidFill>
                  <a:srgbClr val="33CC33"/>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sp>
            <p:nvSpPr>
              <p:cNvPr id="1661304" name="Freeform 1400"/>
              <p:cNvSpPr>
                <a:spLocks/>
              </p:cNvSpPr>
              <p:nvPr/>
            </p:nvSpPr>
            <p:spPr bwMode="auto">
              <a:xfrm rot="20238998" flipH="1">
                <a:off x="1646" y="3150"/>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8"/>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8"/>
                    </a:lnTo>
                    <a:lnTo>
                      <a:pt x="48" y="32"/>
                    </a:lnTo>
                    <a:close/>
                  </a:path>
                </a:pathLst>
              </a:custGeom>
              <a:solidFill>
                <a:srgbClr val="33CC33"/>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nvGrpSpPr>
            <p:cNvPr id="1661352" name="Group 1401"/>
            <p:cNvGrpSpPr>
              <a:grpSpLocks/>
            </p:cNvGrpSpPr>
            <p:nvPr/>
          </p:nvGrpSpPr>
          <p:grpSpPr bwMode="auto">
            <a:xfrm>
              <a:off x="4131" y="2316"/>
              <a:ext cx="598" cy="112"/>
              <a:chOff x="290" y="1936"/>
              <a:chExt cx="598" cy="112"/>
            </a:xfrm>
          </p:grpSpPr>
          <p:sp>
            <p:nvSpPr>
              <p:cNvPr id="1661306" name="Freeform 1402"/>
              <p:cNvSpPr>
                <a:spLocks/>
              </p:cNvSpPr>
              <p:nvPr/>
            </p:nvSpPr>
            <p:spPr bwMode="auto">
              <a:xfrm>
                <a:off x="290" y="1968"/>
                <a:ext cx="598" cy="36"/>
              </a:xfrm>
              <a:custGeom>
                <a:avLst/>
                <a:gdLst/>
                <a:ahLst/>
                <a:cxnLst>
                  <a:cxn ang="0">
                    <a:pos x="0" y="36"/>
                  </a:cxn>
                  <a:cxn ang="0">
                    <a:pos x="136" y="6"/>
                  </a:cxn>
                  <a:cxn ang="0">
                    <a:pos x="224" y="4"/>
                  </a:cxn>
                  <a:cxn ang="0">
                    <a:pos x="316" y="18"/>
                  </a:cxn>
                  <a:cxn ang="0">
                    <a:pos x="408" y="34"/>
                  </a:cxn>
                  <a:cxn ang="0">
                    <a:pos x="478" y="30"/>
                  </a:cxn>
                  <a:cxn ang="0">
                    <a:pos x="598" y="20"/>
                  </a:cxn>
                </a:cxnLst>
                <a:rect l="0" t="0" r="r" b="b"/>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cmpd="sng">
                <a:solidFill>
                  <a:schemeClr val="tx1"/>
                </a:solidFill>
                <a:round/>
                <a:headEnd/>
                <a:tailEnd/>
              </a:ln>
              <a:effectLst/>
            </p:spPr>
            <p:txBody>
              <a:bodyPr wrap="none">
                <a:prstTxWarp prst="textNoShape">
                  <a:avLst/>
                </a:prstTxWarp>
              </a:bodyPr>
              <a:lstStyle/>
              <a:p>
                <a:endParaRPr lang="en-US">
                  <a:latin typeface="Arial"/>
                  <a:cs typeface="Arial"/>
                </a:endParaRPr>
              </a:p>
            </p:txBody>
          </p:sp>
          <p:grpSp>
            <p:nvGrpSpPr>
              <p:cNvPr id="1661354" name="Group 1403"/>
              <p:cNvGrpSpPr>
                <a:grpSpLocks/>
              </p:cNvGrpSpPr>
              <p:nvPr/>
            </p:nvGrpSpPr>
            <p:grpSpPr bwMode="auto">
              <a:xfrm>
                <a:off x="324" y="1936"/>
                <a:ext cx="544" cy="112"/>
                <a:chOff x="324" y="1872"/>
                <a:chExt cx="544" cy="112"/>
              </a:xfrm>
            </p:grpSpPr>
            <p:sp>
              <p:nvSpPr>
                <p:cNvPr id="1661308" name="Freeform 1404"/>
                <p:cNvSpPr>
                  <a:spLocks/>
                </p:cNvSpPr>
                <p:nvPr/>
              </p:nvSpPr>
              <p:spPr bwMode="auto">
                <a:xfrm>
                  <a:off x="492" y="1872"/>
                  <a:ext cx="48" cy="56"/>
                </a:xfrm>
                <a:custGeom>
                  <a:avLst/>
                  <a:gdLst/>
                  <a:ahLst/>
                  <a:cxnLst>
                    <a:cxn ang="0">
                      <a:pos x="48" y="32"/>
                    </a:cxn>
                    <a:cxn ang="0">
                      <a:pos x="40" y="48"/>
                    </a:cxn>
                    <a:cxn ang="0">
                      <a:pos x="24" y="56"/>
                    </a:cxn>
                    <a:cxn ang="0">
                      <a:pos x="24" y="56"/>
                    </a:cxn>
                    <a:cxn ang="0">
                      <a:pos x="8" y="48"/>
                    </a:cxn>
                    <a:cxn ang="0">
                      <a:pos x="0" y="24"/>
                    </a:cxn>
                    <a:cxn ang="0">
                      <a:pos x="0" y="24"/>
                    </a:cxn>
                    <a:cxn ang="0">
                      <a:pos x="8" y="8"/>
                    </a:cxn>
                    <a:cxn ang="0">
                      <a:pos x="24" y="0"/>
                    </a:cxn>
                    <a:cxn ang="0">
                      <a:pos x="24" y="0"/>
                    </a:cxn>
                    <a:cxn ang="0">
                      <a:pos x="48" y="8"/>
                    </a:cxn>
                    <a:cxn ang="0">
                      <a:pos x="48" y="32"/>
                    </a:cxn>
                  </a:cxnLst>
                  <a:rect l="0" t="0" r="r" b="b"/>
                  <a:pathLst>
                    <a:path w="48" h="56">
                      <a:moveTo>
                        <a:pt x="48" y="32"/>
                      </a:moveTo>
                      <a:lnTo>
                        <a:pt x="40" y="48"/>
                      </a:lnTo>
                      <a:lnTo>
                        <a:pt x="24" y="56"/>
                      </a:lnTo>
                      <a:lnTo>
                        <a:pt x="24" y="56"/>
                      </a:lnTo>
                      <a:lnTo>
                        <a:pt x="8" y="48"/>
                      </a:lnTo>
                      <a:lnTo>
                        <a:pt x="0" y="24"/>
                      </a:lnTo>
                      <a:lnTo>
                        <a:pt x="0" y="24"/>
                      </a:lnTo>
                      <a:lnTo>
                        <a:pt x="8" y="8"/>
                      </a:lnTo>
                      <a:lnTo>
                        <a:pt x="24" y="0"/>
                      </a:lnTo>
                      <a:lnTo>
                        <a:pt x="24" y="0"/>
                      </a:lnTo>
                      <a:lnTo>
                        <a:pt x="48"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09" name="Freeform 1405"/>
                <p:cNvSpPr>
                  <a:spLocks/>
                </p:cNvSpPr>
                <p:nvPr/>
              </p:nvSpPr>
              <p:spPr bwMode="auto">
                <a:xfrm>
                  <a:off x="652" y="192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16"/>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16"/>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10" name="Freeform 1406"/>
                <p:cNvSpPr>
                  <a:spLocks/>
                </p:cNvSpPr>
                <p:nvPr/>
              </p:nvSpPr>
              <p:spPr bwMode="auto">
                <a:xfrm>
                  <a:off x="820" y="188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8"/>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11" name="Freeform 1407"/>
                <p:cNvSpPr>
                  <a:spLocks/>
                </p:cNvSpPr>
                <p:nvPr/>
              </p:nvSpPr>
              <p:spPr bwMode="auto">
                <a:xfrm>
                  <a:off x="412" y="1888"/>
                  <a:ext cx="48" cy="48"/>
                </a:xfrm>
                <a:custGeom>
                  <a:avLst/>
                  <a:gdLst/>
                  <a:ahLst/>
                  <a:cxnLst>
                    <a:cxn ang="0">
                      <a:pos x="48" y="24"/>
                    </a:cxn>
                    <a:cxn ang="0">
                      <a:pos x="40" y="40"/>
                    </a:cxn>
                    <a:cxn ang="0">
                      <a:pos x="16" y="48"/>
                    </a:cxn>
                    <a:cxn ang="0">
                      <a:pos x="16" y="48"/>
                    </a:cxn>
                    <a:cxn ang="0">
                      <a:pos x="0" y="40"/>
                    </a:cxn>
                    <a:cxn ang="0">
                      <a:pos x="0" y="24"/>
                    </a:cxn>
                    <a:cxn ang="0">
                      <a:pos x="0" y="24"/>
                    </a:cxn>
                    <a:cxn ang="0">
                      <a:pos x="8" y="0"/>
                    </a:cxn>
                    <a:cxn ang="0">
                      <a:pos x="24" y="0"/>
                    </a:cxn>
                    <a:cxn ang="0">
                      <a:pos x="24" y="0"/>
                    </a:cxn>
                    <a:cxn ang="0">
                      <a:pos x="40" y="8"/>
                    </a:cxn>
                    <a:cxn ang="0">
                      <a:pos x="48" y="24"/>
                    </a:cxn>
                  </a:cxnLst>
                  <a:rect l="0" t="0" r="r" b="b"/>
                  <a:pathLst>
                    <a:path w="48" h="48">
                      <a:moveTo>
                        <a:pt x="48" y="24"/>
                      </a:moveTo>
                      <a:lnTo>
                        <a:pt x="40" y="40"/>
                      </a:lnTo>
                      <a:lnTo>
                        <a:pt x="16" y="48"/>
                      </a:lnTo>
                      <a:lnTo>
                        <a:pt x="16" y="48"/>
                      </a:lnTo>
                      <a:lnTo>
                        <a:pt x="0" y="40"/>
                      </a:lnTo>
                      <a:lnTo>
                        <a:pt x="0" y="24"/>
                      </a:lnTo>
                      <a:lnTo>
                        <a:pt x="0" y="24"/>
                      </a:lnTo>
                      <a:lnTo>
                        <a:pt x="8" y="0"/>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12" name="Freeform 1408"/>
                <p:cNvSpPr>
                  <a:spLocks/>
                </p:cNvSpPr>
                <p:nvPr/>
              </p:nvSpPr>
              <p:spPr bwMode="auto">
                <a:xfrm>
                  <a:off x="572" y="1912"/>
                  <a:ext cx="48" cy="48"/>
                </a:xfrm>
                <a:custGeom>
                  <a:avLst/>
                  <a:gdLst/>
                  <a:ahLst/>
                  <a:cxnLst>
                    <a:cxn ang="0">
                      <a:pos x="48" y="24"/>
                    </a:cxn>
                    <a:cxn ang="0">
                      <a:pos x="40" y="48"/>
                    </a:cxn>
                    <a:cxn ang="0">
                      <a:pos x="24" y="48"/>
                    </a:cxn>
                    <a:cxn ang="0">
                      <a:pos x="24" y="48"/>
                    </a:cxn>
                    <a:cxn ang="0">
                      <a:pos x="0" y="40"/>
                    </a:cxn>
                    <a:cxn ang="0">
                      <a:pos x="0" y="24"/>
                    </a:cxn>
                    <a:cxn ang="0">
                      <a:pos x="0" y="24"/>
                    </a:cxn>
                    <a:cxn ang="0">
                      <a:pos x="8" y="8"/>
                    </a:cxn>
                    <a:cxn ang="0">
                      <a:pos x="24" y="0"/>
                    </a:cxn>
                    <a:cxn ang="0">
                      <a:pos x="24" y="0"/>
                    </a:cxn>
                    <a:cxn ang="0">
                      <a:pos x="40" y="8"/>
                    </a:cxn>
                    <a:cxn ang="0">
                      <a:pos x="48" y="24"/>
                    </a:cxn>
                  </a:cxnLst>
                  <a:rect l="0" t="0" r="r" b="b"/>
                  <a:pathLst>
                    <a:path w="48" h="48">
                      <a:moveTo>
                        <a:pt x="48" y="24"/>
                      </a:moveTo>
                      <a:lnTo>
                        <a:pt x="40" y="48"/>
                      </a:lnTo>
                      <a:lnTo>
                        <a:pt x="24" y="48"/>
                      </a:lnTo>
                      <a:lnTo>
                        <a:pt x="24" y="48"/>
                      </a:lnTo>
                      <a:lnTo>
                        <a:pt x="0" y="40"/>
                      </a:lnTo>
                      <a:lnTo>
                        <a:pt x="0" y="24"/>
                      </a:lnTo>
                      <a:lnTo>
                        <a:pt x="0" y="24"/>
                      </a:lnTo>
                      <a:lnTo>
                        <a:pt x="8" y="8"/>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13" name="Freeform 1409"/>
                <p:cNvSpPr>
                  <a:spLocks/>
                </p:cNvSpPr>
                <p:nvPr/>
              </p:nvSpPr>
              <p:spPr bwMode="auto">
                <a:xfrm>
                  <a:off x="324" y="1912"/>
                  <a:ext cx="48" cy="48"/>
                </a:xfrm>
                <a:custGeom>
                  <a:avLst/>
                  <a:gdLst/>
                  <a:ahLst/>
                  <a:cxnLst>
                    <a:cxn ang="0">
                      <a:pos x="48" y="24"/>
                    </a:cxn>
                    <a:cxn ang="0">
                      <a:pos x="40" y="40"/>
                    </a:cxn>
                    <a:cxn ang="0">
                      <a:pos x="24" y="48"/>
                    </a:cxn>
                    <a:cxn ang="0">
                      <a:pos x="24" y="48"/>
                    </a:cxn>
                    <a:cxn ang="0">
                      <a:pos x="8" y="40"/>
                    </a:cxn>
                    <a:cxn ang="0">
                      <a:pos x="0" y="24"/>
                    </a:cxn>
                    <a:cxn ang="0">
                      <a:pos x="0" y="24"/>
                    </a:cxn>
                    <a:cxn ang="0">
                      <a:pos x="8" y="0"/>
                    </a:cxn>
                    <a:cxn ang="0">
                      <a:pos x="32" y="0"/>
                    </a:cxn>
                    <a:cxn ang="0">
                      <a:pos x="32" y="0"/>
                    </a:cxn>
                    <a:cxn ang="0">
                      <a:pos x="48" y="8"/>
                    </a:cxn>
                    <a:cxn ang="0">
                      <a:pos x="48" y="24"/>
                    </a:cxn>
                  </a:cxnLst>
                  <a:rect l="0" t="0" r="r" b="b"/>
                  <a:pathLst>
                    <a:path w="48" h="48">
                      <a:moveTo>
                        <a:pt x="48" y="24"/>
                      </a:moveTo>
                      <a:lnTo>
                        <a:pt x="40" y="40"/>
                      </a:lnTo>
                      <a:lnTo>
                        <a:pt x="24" y="48"/>
                      </a:lnTo>
                      <a:lnTo>
                        <a:pt x="24" y="48"/>
                      </a:lnTo>
                      <a:lnTo>
                        <a:pt x="8" y="40"/>
                      </a:lnTo>
                      <a:lnTo>
                        <a:pt x="0" y="24"/>
                      </a:lnTo>
                      <a:lnTo>
                        <a:pt x="0" y="24"/>
                      </a:lnTo>
                      <a:lnTo>
                        <a:pt x="8" y="0"/>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14" name="Freeform 1410"/>
                <p:cNvSpPr>
                  <a:spLocks/>
                </p:cNvSpPr>
                <p:nvPr/>
              </p:nvSpPr>
              <p:spPr bwMode="auto">
                <a:xfrm>
                  <a:off x="732" y="1920"/>
                  <a:ext cx="48" cy="48"/>
                </a:xfrm>
                <a:custGeom>
                  <a:avLst/>
                  <a:gdLst/>
                  <a:ahLst/>
                  <a:cxnLst>
                    <a:cxn ang="0">
                      <a:pos x="48" y="24"/>
                    </a:cxn>
                    <a:cxn ang="0">
                      <a:pos x="40" y="48"/>
                    </a:cxn>
                    <a:cxn ang="0">
                      <a:pos x="24" y="48"/>
                    </a:cxn>
                    <a:cxn ang="0">
                      <a:pos x="24" y="48"/>
                    </a:cxn>
                    <a:cxn ang="0">
                      <a:pos x="8" y="40"/>
                    </a:cxn>
                    <a:cxn ang="0">
                      <a:pos x="0" y="24"/>
                    </a:cxn>
                    <a:cxn ang="0">
                      <a:pos x="0" y="24"/>
                    </a:cxn>
                    <a:cxn ang="0">
                      <a:pos x="8" y="8"/>
                    </a:cxn>
                    <a:cxn ang="0">
                      <a:pos x="32" y="0"/>
                    </a:cxn>
                    <a:cxn ang="0">
                      <a:pos x="32" y="0"/>
                    </a:cxn>
                    <a:cxn ang="0">
                      <a:pos x="48" y="8"/>
                    </a:cxn>
                    <a:cxn ang="0">
                      <a:pos x="48" y="24"/>
                    </a:cxn>
                  </a:cxnLst>
                  <a:rect l="0" t="0" r="r" b="b"/>
                  <a:pathLst>
                    <a:path w="48" h="48">
                      <a:moveTo>
                        <a:pt x="48" y="24"/>
                      </a:moveTo>
                      <a:lnTo>
                        <a:pt x="40" y="48"/>
                      </a:lnTo>
                      <a:lnTo>
                        <a:pt x="24" y="48"/>
                      </a:lnTo>
                      <a:lnTo>
                        <a:pt x="24" y="48"/>
                      </a:lnTo>
                      <a:lnTo>
                        <a:pt x="8" y="40"/>
                      </a:lnTo>
                      <a:lnTo>
                        <a:pt x="0" y="24"/>
                      </a:lnTo>
                      <a:lnTo>
                        <a:pt x="0" y="24"/>
                      </a:lnTo>
                      <a:lnTo>
                        <a:pt x="8" y="8"/>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1661362" name="Group 1411"/>
            <p:cNvGrpSpPr>
              <a:grpSpLocks/>
            </p:cNvGrpSpPr>
            <p:nvPr/>
          </p:nvGrpSpPr>
          <p:grpSpPr bwMode="auto">
            <a:xfrm rot="2700000">
              <a:off x="4097" y="2414"/>
              <a:ext cx="536" cy="384"/>
              <a:chOff x="540" y="1270"/>
              <a:chExt cx="536" cy="384"/>
            </a:xfrm>
          </p:grpSpPr>
          <p:grpSp>
            <p:nvGrpSpPr>
              <p:cNvPr id="1661363" name="Group 1412"/>
              <p:cNvGrpSpPr>
                <a:grpSpLocks/>
              </p:cNvGrpSpPr>
              <p:nvPr/>
            </p:nvGrpSpPr>
            <p:grpSpPr bwMode="auto">
              <a:xfrm>
                <a:off x="540" y="1270"/>
                <a:ext cx="536" cy="384"/>
                <a:chOff x="540" y="2248"/>
                <a:chExt cx="536" cy="384"/>
              </a:xfrm>
            </p:grpSpPr>
            <p:sp>
              <p:nvSpPr>
                <p:cNvPr id="1661317" name="Freeform 1413"/>
                <p:cNvSpPr>
                  <a:spLocks/>
                </p:cNvSpPr>
                <p:nvPr/>
              </p:nvSpPr>
              <p:spPr bwMode="auto">
                <a:xfrm>
                  <a:off x="932" y="2416"/>
                  <a:ext cx="144" cy="40"/>
                </a:xfrm>
                <a:custGeom>
                  <a:avLst/>
                  <a:gdLst/>
                  <a:ahLst/>
                  <a:cxnLst>
                    <a:cxn ang="0">
                      <a:pos x="144" y="16"/>
                    </a:cxn>
                    <a:cxn ang="0">
                      <a:pos x="144" y="24"/>
                    </a:cxn>
                    <a:cxn ang="0">
                      <a:pos x="128" y="32"/>
                    </a:cxn>
                    <a:cxn ang="0">
                      <a:pos x="104" y="32"/>
                    </a:cxn>
                    <a:cxn ang="0">
                      <a:pos x="72" y="40"/>
                    </a:cxn>
                    <a:cxn ang="0">
                      <a:pos x="72" y="40"/>
                    </a:cxn>
                    <a:cxn ang="0">
                      <a:pos x="40" y="32"/>
                    </a:cxn>
                    <a:cxn ang="0">
                      <a:pos x="16" y="32"/>
                    </a:cxn>
                    <a:cxn ang="0">
                      <a:pos x="0" y="24"/>
                    </a:cxn>
                    <a:cxn ang="0">
                      <a:pos x="0" y="16"/>
                    </a:cxn>
                    <a:cxn ang="0">
                      <a:pos x="0" y="16"/>
                    </a:cxn>
                    <a:cxn ang="0">
                      <a:pos x="0" y="8"/>
                    </a:cxn>
                    <a:cxn ang="0">
                      <a:pos x="16" y="0"/>
                    </a:cxn>
                    <a:cxn ang="0">
                      <a:pos x="40" y="0"/>
                    </a:cxn>
                    <a:cxn ang="0">
                      <a:pos x="72" y="0"/>
                    </a:cxn>
                    <a:cxn ang="0">
                      <a:pos x="72" y="0"/>
                    </a:cxn>
                    <a:cxn ang="0">
                      <a:pos x="104" y="0"/>
                    </a:cxn>
                    <a:cxn ang="0">
                      <a:pos x="128" y="0"/>
                    </a:cxn>
                    <a:cxn ang="0">
                      <a:pos x="144" y="8"/>
                    </a:cxn>
                    <a:cxn ang="0">
                      <a:pos x="144" y="16"/>
                    </a:cxn>
                  </a:cxnLst>
                  <a:rect l="0" t="0" r="r" b="b"/>
                  <a:pathLst>
                    <a:path w="144" h="40">
                      <a:moveTo>
                        <a:pt x="144" y="16"/>
                      </a:moveTo>
                      <a:lnTo>
                        <a:pt x="144" y="24"/>
                      </a:lnTo>
                      <a:lnTo>
                        <a:pt x="128" y="32"/>
                      </a:lnTo>
                      <a:lnTo>
                        <a:pt x="104" y="32"/>
                      </a:lnTo>
                      <a:lnTo>
                        <a:pt x="72" y="40"/>
                      </a:lnTo>
                      <a:lnTo>
                        <a:pt x="72" y="40"/>
                      </a:lnTo>
                      <a:lnTo>
                        <a:pt x="40" y="32"/>
                      </a:lnTo>
                      <a:lnTo>
                        <a:pt x="16" y="32"/>
                      </a:lnTo>
                      <a:lnTo>
                        <a:pt x="0" y="24"/>
                      </a:lnTo>
                      <a:lnTo>
                        <a:pt x="0" y="16"/>
                      </a:lnTo>
                      <a:lnTo>
                        <a:pt x="0" y="16"/>
                      </a:lnTo>
                      <a:lnTo>
                        <a:pt x="0" y="8"/>
                      </a:lnTo>
                      <a:lnTo>
                        <a:pt x="16" y="0"/>
                      </a:lnTo>
                      <a:lnTo>
                        <a:pt x="40" y="0"/>
                      </a:lnTo>
                      <a:lnTo>
                        <a:pt x="72" y="0"/>
                      </a:lnTo>
                      <a:lnTo>
                        <a:pt x="72" y="0"/>
                      </a:lnTo>
                      <a:lnTo>
                        <a:pt x="104" y="0"/>
                      </a:lnTo>
                      <a:lnTo>
                        <a:pt x="128" y="0"/>
                      </a:lnTo>
                      <a:lnTo>
                        <a:pt x="144" y="8"/>
                      </a:lnTo>
                      <a:lnTo>
                        <a:pt x="14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18" name="Freeform 1414"/>
                <p:cNvSpPr>
                  <a:spLocks/>
                </p:cNvSpPr>
                <p:nvPr/>
              </p:nvSpPr>
              <p:spPr bwMode="auto">
                <a:xfrm>
                  <a:off x="892" y="2496"/>
                  <a:ext cx="112" cy="80"/>
                </a:xfrm>
                <a:custGeom>
                  <a:avLst/>
                  <a:gdLst/>
                  <a:ahLst/>
                  <a:cxnLst>
                    <a:cxn ang="0">
                      <a:pos x="112" y="80"/>
                    </a:cxn>
                    <a:cxn ang="0">
                      <a:pos x="80" y="80"/>
                    </a:cxn>
                    <a:cxn ang="0">
                      <a:pos x="40" y="56"/>
                    </a:cxn>
                    <a:cxn ang="0">
                      <a:pos x="40" y="56"/>
                    </a:cxn>
                    <a:cxn ang="0">
                      <a:pos x="16" y="40"/>
                    </a:cxn>
                    <a:cxn ang="0">
                      <a:pos x="8" y="24"/>
                    </a:cxn>
                    <a:cxn ang="0">
                      <a:pos x="0" y="8"/>
                    </a:cxn>
                    <a:cxn ang="0">
                      <a:pos x="8" y="0"/>
                    </a:cxn>
                    <a:cxn ang="0">
                      <a:pos x="8" y="0"/>
                    </a:cxn>
                    <a:cxn ang="0">
                      <a:pos x="32" y="0"/>
                    </a:cxn>
                    <a:cxn ang="0">
                      <a:pos x="72" y="24"/>
                    </a:cxn>
                    <a:cxn ang="0">
                      <a:pos x="72" y="24"/>
                    </a:cxn>
                    <a:cxn ang="0">
                      <a:pos x="96" y="40"/>
                    </a:cxn>
                    <a:cxn ang="0">
                      <a:pos x="104" y="56"/>
                    </a:cxn>
                    <a:cxn ang="0">
                      <a:pos x="112" y="72"/>
                    </a:cxn>
                    <a:cxn ang="0">
                      <a:pos x="112" y="80"/>
                    </a:cxn>
                  </a:cxnLst>
                  <a:rect l="0" t="0" r="r" b="b"/>
                  <a:pathLst>
                    <a:path w="112" h="80">
                      <a:moveTo>
                        <a:pt x="112" y="80"/>
                      </a:moveTo>
                      <a:lnTo>
                        <a:pt x="80" y="80"/>
                      </a:lnTo>
                      <a:lnTo>
                        <a:pt x="40" y="56"/>
                      </a:lnTo>
                      <a:lnTo>
                        <a:pt x="40" y="56"/>
                      </a:lnTo>
                      <a:lnTo>
                        <a:pt x="16" y="40"/>
                      </a:lnTo>
                      <a:lnTo>
                        <a:pt x="8" y="24"/>
                      </a:lnTo>
                      <a:lnTo>
                        <a:pt x="0" y="8"/>
                      </a:lnTo>
                      <a:lnTo>
                        <a:pt x="8" y="0"/>
                      </a:lnTo>
                      <a:lnTo>
                        <a:pt x="8" y="0"/>
                      </a:lnTo>
                      <a:lnTo>
                        <a:pt x="32" y="0"/>
                      </a:lnTo>
                      <a:lnTo>
                        <a:pt x="72" y="24"/>
                      </a:lnTo>
                      <a:lnTo>
                        <a:pt x="72" y="24"/>
                      </a:lnTo>
                      <a:lnTo>
                        <a:pt x="96" y="40"/>
                      </a:lnTo>
                      <a:lnTo>
                        <a:pt x="104" y="56"/>
                      </a:lnTo>
                      <a:lnTo>
                        <a:pt x="112" y="72"/>
                      </a:lnTo>
                      <a:lnTo>
                        <a:pt x="112"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19" name="Freeform 1415"/>
                <p:cNvSpPr>
                  <a:spLocks/>
                </p:cNvSpPr>
                <p:nvPr/>
              </p:nvSpPr>
              <p:spPr bwMode="auto">
                <a:xfrm>
                  <a:off x="780" y="2248"/>
                  <a:ext cx="48" cy="104"/>
                </a:xfrm>
                <a:custGeom>
                  <a:avLst/>
                  <a:gdLst/>
                  <a:ahLst/>
                  <a:cxnLst>
                    <a:cxn ang="0">
                      <a:pos x="24" y="104"/>
                    </a:cxn>
                    <a:cxn ang="0">
                      <a:pos x="8" y="88"/>
                    </a:cxn>
                    <a:cxn ang="0">
                      <a:pos x="0" y="56"/>
                    </a:cxn>
                    <a:cxn ang="0">
                      <a:pos x="0" y="56"/>
                    </a:cxn>
                    <a:cxn ang="0">
                      <a:pos x="8" y="16"/>
                    </a:cxn>
                    <a:cxn ang="0">
                      <a:pos x="24" y="0"/>
                    </a:cxn>
                    <a:cxn ang="0">
                      <a:pos x="24" y="0"/>
                    </a:cxn>
                    <a:cxn ang="0">
                      <a:pos x="40" y="16"/>
                    </a:cxn>
                    <a:cxn ang="0">
                      <a:pos x="48" y="56"/>
                    </a:cxn>
                    <a:cxn ang="0">
                      <a:pos x="48" y="56"/>
                    </a:cxn>
                    <a:cxn ang="0">
                      <a:pos x="40" y="88"/>
                    </a:cxn>
                    <a:cxn ang="0">
                      <a:pos x="24" y="104"/>
                    </a:cxn>
                  </a:cxnLst>
                  <a:rect l="0" t="0" r="r" b="b"/>
                  <a:pathLst>
                    <a:path w="48" h="104">
                      <a:moveTo>
                        <a:pt x="24" y="104"/>
                      </a:moveTo>
                      <a:lnTo>
                        <a:pt x="8" y="88"/>
                      </a:lnTo>
                      <a:lnTo>
                        <a:pt x="0" y="56"/>
                      </a:lnTo>
                      <a:lnTo>
                        <a:pt x="0" y="56"/>
                      </a:lnTo>
                      <a:lnTo>
                        <a:pt x="8" y="16"/>
                      </a:lnTo>
                      <a:lnTo>
                        <a:pt x="24" y="0"/>
                      </a:lnTo>
                      <a:lnTo>
                        <a:pt x="24" y="0"/>
                      </a:lnTo>
                      <a:lnTo>
                        <a:pt x="40" y="16"/>
                      </a:lnTo>
                      <a:lnTo>
                        <a:pt x="48" y="56"/>
                      </a:lnTo>
                      <a:lnTo>
                        <a:pt x="48" y="56"/>
                      </a:lnTo>
                      <a:lnTo>
                        <a:pt x="40" y="88"/>
                      </a:lnTo>
                      <a:lnTo>
                        <a:pt x="24" y="10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20" name="Freeform 1416"/>
                <p:cNvSpPr>
                  <a:spLocks/>
                </p:cNvSpPr>
                <p:nvPr/>
              </p:nvSpPr>
              <p:spPr bwMode="auto">
                <a:xfrm>
                  <a:off x="540" y="2416"/>
                  <a:ext cx="152" cy="40"/>
                </a:xfrm>
                <a:custGeom>
                  <a:avLst/>
                  <a:gdLst/>
                  <a:ahLst/>
                  <a:cxnLst>
                    <a:cxn ang="0">
                      <a:pos x="152" y="24"/>
                    </a:cxn>
                    <a:cxn ang="0">
                      <a:pos x="144" y="32"/>
                    </a:cxn>
                    <a:cxn ang="0">
                      <a:pos x="128" y="32"/>
                    </a:cxn>
                    <a:cxn ang="0">
                      <a:pos x="104" y="40"/>
                    </a:cxn>
                    <a:cxn ang="0">
                      <a:pos x="80" y="40"/>
                    </a:cxn>
                    <a:cxn ang="0">
                      <a:pos x="80" y="40"/>
                    </a:cxn>
                    <a:cxn ang="0">
                      <a:pos x="48" y="40"/>
                    </a:cxn>
                    <a:cxn ang="0">
                      <a:pos x="24" y="32"/>
                    </a:cxn>
                    <a:cxn ang="0">
                      <a:pos x="8" y="32"/>
                    </a:cxn>
                    <a:cxn ang="0">
                      <a:pos x="0" y="24"/>
                    </a:cxn>
                    <a:cxn ang="0">
                      <a:pos x="0" y="24"/>
                    </a:cxn>
                    <a:cxn ang="0">
                      <a:pos x="8" y="16"/>
                    </a:cxn>
                    <a:cxn ang="0">
                      <a:pos x="24" y="8"/>
                    </a:cxn>
                    <a:cxn ang="0">
                      <a:pos x="48" y="0"/>
                    </a:cxn>
                    <a:cxn ang="0">
                      <a:pos x="80" y="0"/>
                    </a:cxn>
                    <a:cxn ang="0">
                      <a:pos x="80" y="0"/>
                    </a:cxn>
                    <a:cxn ang="0">
                      <a:pos x="104" y="0"/>
                    </a:cxn>
                    <a:cxn ang="0">
                      <a:pos x="128" y="8"/>
                    </a:cxn>
                    <a:cxn ang="0">
                      <a:pos x="144" y="16"/>
                    </a:cxn>
                    <a:cxn ang="0">
                      <a:pos x="152" y="24"/>
                    </a:cxn>
                  </a:cxnLst>
                  <a:rect l="0" t="0" r="r" b="b"/>
                  <a:pathLst>
                    <a:path w="152" h="40">
                      <a:moveTo>
                        <a:pt x="152" y="24"/>
                      </a:moveTo>
                      <a:lnTo>
                        <a:pt x="144" y="32"/>
                      </a:lnTo>
                      <a:lnTo>
                        <a:pt x="128" y="32"/>
                      </a:lnTo>
                      <a:lnTo>
                        <a:pt x="104" y="40"/>
                      </a:lnTo>
                      <a:lnTo>
                        <a:pt x="80" y="40"/>
                      </a:lnTo>
                      <a:lnTo>
                        <a:pt x="80" y="40"/>
                      </a:lnTo>
                      <a:lnTo>
                        <a:pt x="48" y="40"/>
                      </a:lnTo>
                      <a:lnTo>
                        <a:pt x="24" y="32"/>
                      </a:lnTo>
                      <a:lnTo>
                        <a:pt x="8" y="32"/>
                      </a:lnTo>
                      <a:lnTo>
                        <a:pt x="0" y="24"/>
                      </a:lnTo>
                      <a:lnTo>
                        <a:pt x="0" y="24"/>
                      </a:lnTo>
                      <a:lnTo>
                        <a:pt x="8" y="16"/>
                      </a:lnTo>
                      <a:lnTo>
                        <a:pt x="24" y="8"/>
                      </a:lnTo>
                      <a:lnTo>
                        <a:pt x="48" y="0"/>
                      </a:lnTo>
                      <a:lnTo>
                        <a:pt x="80" y="0"/>
                      </a:lnTo>
                      <a:lnTo>
                        <a:pt x="80" y="0"/>
                      </a:lnTo>
                      <a:lnTo>
                        <a:pt x="104" y="0"/>
                      </a:lnTo>
                      <a:lnTo>
                        <a:pt x="128" y="8"/>
                      </a:lnTo>
                      <a:lnTo>
                        <a:pt x="144" y="16"/>
                      </a:lnTo>
                      <a:lnTo>
                        <a:pt x="152" y="2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21" name="Freeform 1417"/>
                <p:cNvSpPr>
                  <a:spLocks/>
                </p:cNvSpPr>
                <p:nvPr/>
              </p:nvSpPr>
              <p:spPr bwMode="auto">
                <a:xfrm>
                  <a:off x="780" y="2520"/>
                  <a:ext cx="48" cy="112"/>
                </a:xfrm>
                <a:custGeom>
                  <a:avLst/>
                  <a:gdLst/>
                  <a:ahLst/>
                  <a:cxnLst>
                    <a:cxn ang="0">
                      <a:pos x="24" y="112"/>
                    </a:cxn>
                    <a:cxn ang="0">
                      <a:pos x="8" y="96"/>
                    </a:cxn>
                    <a:cxn ang="0">
                      <a:pos x="0" y="56"/>
                    </a:cxn>
                    <a:cxn ang="0">
                      <a:pos x="0" y="56"/>
                    </a:cxn>
                    <a:cxn ang="0">
                      <a:pos x="8" y="16"/>
                    </a:cxn>
                    <a:cxn ang="0">
                      <a:pos x="24" y="0"/>
                    </a:cxn>
                    <a:cxn ang="0">
                      <a:pos x="24" y="0"/>
                    </a:cxn>
                    <a:cxn ang="0">
                      <a:pos x="40" y="16"/>
                    </a:cxn>
                    <a:cxn ang="0">
                      <a:pos x="48" y="56"/>
                    </a:cxn>
                    <a:cxn ang="0">
                      <a:pos x="48" y="56"/>
                    </a:cxn>
                    <a:cxn ang="0">
                      <a:pos x="40" y="96"/>
                    </a:cxn>
                    <a:cxn ang="0">
                      <a:pos x="24" y="112"/>
                    </a:cxn>
                  </a:cxnLst>
                  <a:rect l="0" t="0" r="r" b="b"/>
                  <a:pathLst>
                    <a:path w="48" h="112">
                      <a:moveTo>
                        <a:pt x="24" y="112"/>
                      </a:moveTo>
                      <a:lnTo>
                        <a:pt x="8" y="96"/>
                      </a:lnTo>
                      <a:lnTo>
                        <a:pt x="0" y="56"/>
                      </a:lnTo>
                      <a:lnTo>
                        <a:pt x="0" y="56"/>
                      </a:lnTo>
                      <a:lnTo>
                        <a:pt x="8" y="16"/>
                      </a:lnTo>
                      <a:lnTo>
                        <a:pt x="24" y="0"/>
                      </a:lnTo>
                      <a:lnTo>
                        <a:pt x="24" y="0"/>
                      </a:lnTo>
                      <a:lnTo>
                        <a:pt x="40" y="16"/>
                      </a:lnTo>
                      <a:lnTo>
                        <a:pt x="48" y="56"/>
                      </a:lnTo>
                      <a:lnTo>
                        <a:pt x="48" y="56"/>
                      </a:lnTo>
                      <a:lnTo>
                        <a:pt x="40" y="96"/>
                      </a:lnTo>
                      <a:lnTo>
                        <a:pt x="24" y="11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22" name="Freeform 1418"/>
                <p:cNvSpPr>
                  <a:spLocks/>
                </p:cNvSpPr>
                <p:nvPr/>
              </p:nvSpPr>
              <p:spPr bwMode="auto">
                <a:xfrm>
                  <a:off x="612" y="2304"/>
                  <a:ext cx="112" cy="80"/>
                </a:xfrm>
                <a:custGeom>
                  <a:avLst/>
                  <a:gdLst/>
                  <a:ahLst/>
                  <a:cxnLst>
                    <a:cxn ang="0">
                      <a:pos x="112" y="80"/>
                    </a:cxn>
                    <a:cxn ang="0">
                      <a:pos x="80" y="80"/>
                    </a:cxn>
                    <a:cxn ang="0">
                      <a:pos x="40" y="56"/>
                    </a:cxn>
                    <a:cxn ang="0">
                      <a:pos x="40" y="56"/>
                    </a:cxn>
                    <a:cxn ang="0">
                      <a:pos x="16" y="40"/>
                    </a:cxn>
                    <a:cxn ang="0">
                      <a:pos x="8" y="24"/>
                    </a:cxn>
                    <a:cxn ang="0">
                      <a:pos x="0" y="8"/>
                    </a:cxn>
                    <a:cxn ang="0">
                      <a:pos x="0" y="0"/>
                    </a:cxn>
                    <a:cxn ang="0">
                      <a:pos x="0" y="0"/>
                    </a:cxn>
                    <a:cxn ang="0">
                      <a:pos x="32" y="8"/>
                    </a:cxn>
                    <a:cxn ang="0">
                      <a:pos x="72" y="24"/>
                    </a:cxn>
                    <a:cxn ang="0">
                      <a:pos x="72" y="24"/>
                    </a:cxn>
                    <a:cxn ang="0">
                      <a:pos x="96" y="40"/>
                    </a:cxn>
                    <a:cxn ang="0">
                      <a:pos x="104" y="56"/>
                    </a:cxn>
                    <a:cxn ang="0">
                      <a:pos x="112" y="72"/>
                    </a:cxn>
                    <a:cxn ang="0">
                      <a:pos x="112" y="80"/>
                    </a:cxn>
                  </a:cxnLst>
                  <a:rect l="0" t="0" r="r" b="b"/>
                  <a:pathLst>
                    <a:path w="112" h="80">
                      <a:moveTo>
                        <a:pt x="112" y="80"/>
                      </a:moveTo>
                      <a:lnTo>
                        <a:pt x="80" y="80"/>
                      </a:lnTo>
                      <a:lnTo>
                        <a:pt x="40" y="56"/>
                      </a:lnTo>
                      <a:lnTo>
                        <a:pt x="40" y="56"/>
                      </a:lnTo>
                      <a:lnTo>
                        <a:pt x="16" y="40"/>
                      </a:lnTo>
                      <a:lnTo>
                        <a:pt x="8" y="24"/>
                      </a:lnTo>
                      <a:lnTo>
                        <a:pt x="0" y="8"/>
                      </a:lnTo>
                      <a:lnTo>
                        <a:pt x="0" y="0"/>
                      </a:lnTo>
                      <a:lnTo>
                        <a:pt x="0" y="0"/>
                      </a:lnTo>
                      <a:lnTo>
                        <a:pt x="32" y="8"/>
                      </a:lnTo>
                      <a:lnTo>
                        <a:pt x="72" y="24"/>
                      </a:lnTo>
                      <a:lnTo>
                        <a:pt x="72" y="24"/>
                      </a:lnTo>
                      <a:lnTo>
                        <a:pt x="96" y="40"/>
                      </a:lnTo>
                      <a:lnTo>
                        <a:pt x="104" y="56"/>
                      </a:lnTo>
                      <a:lnTo>
                        <a:pt x="112" y="72"/>
                      </a:lnTo>
                      <a:lnTo>
                        <a:pt x="112"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23" name="Freeform 1419"/>
                <p:cNvSpPr>
                  <a:spLocks/>
                </p:cNvSpPr>
                <p:nvPr/>
              </p:nvSpPr>
              <p:spPr bwMode="auto">
                <a:xfrm>
                  <a:off x="876" y="2296"/>
                  <a:ext cx="112" cy="80"/>
                </a:xfrm>
                <a:custGeom>
                  <a:avLst/>
                  <a:gdLst/>
                  <a:ahLst/>
                  <a:cxnLst>
                    <a:cxn ang="0">
                      <a:pos x="8" y="80"/>
                    </a:cxn>
                    <a:cxn ang="0">
                      <a:pos x="0" y="72"/>
                    </a:cxn>
                    <a:cxn ang="0">
                      <a:pos x="8" y="56"/>
                    </a:cxn>
                    <a:cxn ang="0">
                      <a:pos x="24" y="40"/>
                    </a:cxn>
                    <a:cxn ang="0">
                      <a:pos x="40" y="24"/>
                    </a:cxn>
                    <a:cxn ang="0">
                      <a:pos x="40" y="24"/>
                    </a:cxn>
                    <a:cxn ang="0">
                      <a:pos x="80" y="8"/>
                    </a:cxn>
                    <a:cxn ang="0">
                      <a:pos x="112" y="0"/>
                    </a:cxn>
                    <a:cxn ang="0">
                      <a:pos x="112" y="0"/>
                    </a:cxn>
                    <a:cxn ang="0">
                      <a:pos x="112" y="8"/>
                    </a:cxn>
                    <a:cxn ang="0">
                      <a:pos x="112" y="24"/>
                    </a:cxn>
                    <a:cxn ang="0">
                      <a:pos x="96" y="40"/>
                    </a:cxn>
                    <a:cxn ang="0">
                      <a:pos x="80" y="56"/>
                    </a:cxn>
                    <a:cxn ang="0">
                      <a:pos x="80" y="56"/>
                    </a:cxn>
                    <a:cxn ang="0">
                      <a:pos x="32" y="80"/>
                    </a:cxn>
                    <a:cxn ang="0">
                      <a:pos x="8" y="80"/>
                    </a:cxn>
                  </a:cxnLst>
                  <a:rect l="0" t="0" r="r" b="b"/>
                  <a:pathLst>
                    <a:path w="112" h="80">
                      <a:moveTo>
                        <a:pt x="8" y="80"/>
                      </a:moveTo>
                      <a:lnTo>
                        <a:pt x="0" y="72"/>
                      </a:lnTo>
                      <a:lnTo>
                        <a:pt x="8" y="56"/>
                      </a:lnTo>
                      <a:lnTo>
                        <a:pt x="24" y="40"/>
                      </a:lnTo>
                      <a:lnTo>
                        <a:pt x="40" y="24"/>
                      </a:lnTo>
                      <a:lnTo>
                        <a:pt x="40" y="24"/>
                      </a:lnTo>
                      <a:lnTo>
                        <a:pt x="80" y="8"/>
                      </a:lnTo>
                      <a:lnTo>
                        <a:pt x="112" y="0"/>
                      </a:lnTo>
                      <a:lnTo>
                        <a:pt x="112" y="0"/>
                      </a:lnTo>
                      <a:lnTo>
                        <a:pt x="112" y="8"/>
                      </a:lnTo>
                      <a:lnTo>
                        <a:pt x="112" y="24"/>
                      </a:lnTo>
                      <a:lnTo>
                        <a:pt x="96" y="40"/>
                      </a:lnTo>
                      <a:lnTo>
                        <a:pt x="80" y="56"/>
                      </a:lnTo>
                      <a:lnTo>
                        <a:pt x="80" y="56"/>
                      </a:lnTo>
                      <a:lnTo>
                        <a:pt x="32" y="80"/>
                      </a:lnTo>
                      <a:lnTo>
                        <a:pt x="8"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24" name="Freeform 1420"/>
                <p:cNvSpPr>
                  <a:spLocks/>
                </p:cNvSpPr>
                <p:nvPr/>
              </p:nvSpPr>
              <p:spPr bwMode="auto">
                <a:xfrm>
                  <a:off x="916" y="2352"/>
                  <a:ext cx="136" cy="56"/>
                </a:xfrm>
                <a:custGeom>
                  <a:avLst/>
                  <a:gdLst/>
                  <a:ahLst/>
                  <a:cxnLst>
                    <a:cxn ang="0">
                      <a:pos x="0" y="48"/>
                    </a:cxn>
                    <a:cxn ang="0">
                      <a:pos x="0" y="40"/>
                    </a:cxn>
                    <a:cxn ang="0">
                      <a:pos x="16" y="32"/>
                    </a:cxn>
                    <a:cxn ang="0">
                      <a:pos x="32" y="16"/>
                    </a:cxn>
                    <a:cxn ang="0">
                      <a:pos x="56" y="8"/>
                    </a:cxn>
                    <a:cxn ang="0">
                      <a:pos x="56" y="8"/>
                    </a:cxn>
                    <a:cxn ang="0">
                      <a:pos x="88" y="0"/>
                    </a:cxn>
                    <a:cxn ang="0">
                      <a:pos x="112" y="0"/>
                    </a:cxn>
                    <a:cxn ang="0">
                      <a:pos x="128" y="0"/>
                    </a:cxn>
                    <a:cxn ang="0">
                      <a:pos x="136" y="8"/>
                    </a:cxn>
                    <a:cxn ang="0">
                      <a:pos x="136" y="8"/>
                    </a:cxn>
                    <a:cxn ang="0">
                      <a:pos x="136" y="16"/>
                    </a:cxn>
                    <a:cxn ang="0">
                      <a:pos x="128" y="24"/>
                    </a:cxn>
                    <a:cxn ang="0">
                      <a:pos x="104" y="32"/>
                    </a:cxn>
                    <a:cxn ang="0">
                      <a:pos x="80" y="48"/>
                    </a:cxn>
                    <a:cxn ang="0">
                      <a:pos x="80" y="48"/>
                    </a:cxn>
                    <a:cxn ang="0">
                      <a:pos x="48" y="48"/>
                    </a:cxn>
                    <a:cxn ang="0">
                      <a:pos x="24" y="56"/>
                    </a:cxn>
                    <a:cxn ang="0">
                      <a:pos x="8" y="56"/>
                    </a:cxn>
                    <a:cxn ang="0">
                      <a:pos x="0" y="48"/>
                    </a:cxn>
                  </a:cxnLst>
                  <a:rect l="0" t="0" r="r" b="b"/>
                  <a:pathLst>
                    <a:path w="136" h="56">
                      <a:moveTo>
                        <a:pt x="0" y="48"/>
                      </a:moveTo>
                      <a:lnTo>
                        <a:pt x="0" y="40"/>
                      </a:lnTo>
                      <a:lnTo>
                        <a:pt x="16" y="32"/>
                      </a:lnTo>
                      <a:lnTo>
                        <a:pt x="32" y="16"/>
                      </a:lnTo>
                      <a:lnTo>
                        <a:pt x="56" y="8"/>
                      </a:lnTo>
                      <a:lnTo>
                        <a:pt x="56" y="8"/>
                      </a:lnTo>
                      <a:lnTo>
                        <a:pt x="88" y="0"/>
                      </a:lnTo>
                      <a:lnTo>
                        <a:pt x="112" y="0"/>
                      </a:lnTo>
                      <a:lnTo>
                        <a:pt x="128" y="0"/>
                      </a:lnTo>
                      <a:lnTo>
                        <a:pt x="136" y="8"/>
                      </a:lnTo>
                      <a:lnTo>
                        <a:pt x="136" y="8"/>
                      </a:lnTo>
                      <a:lnTo>
                        <a:pt x="136" y="16"/>
                      </a:lnTo>
                      <a:lnTo>
                        <a:pt x="128" y="24"/>
                      </a:lnTo>
                      <a:lnTo>
                        <a:pt x="104" y="32"/>
                      </a:lnTo>
                      <a:lnTo>
                        <a:pt x="80" y="48"/>
                      </a:lnTo>
                      <a:lnTo>
                        <a:pt x="80" y="48"/>
                      </a:lnTo>
                      <a:lnTo>
                        <a:pt x="48" y="48"/>
                      </a:lnTo>
                      <a:lnTo>
                        <a:pt x="24" y="56"/>
                      </a:lnTo>
                      <a:lnTo>
                        <a:pt x="8" y="56"/>
                      </a:lnTo>
                      <a:lnTo>
                        <a:pt x="0"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25" name="Freeform 1421"/>
                <p:cNvSpPr>
                  <a:spLocks/>
                </p:cNvSpPr>
                <p:nvPr/>
              </p:nvSpPr>
              <p:spPr bwMode="auto">
                <a:xfrm>
                  <a:off x="564" y="2472"/>
                  <a:ext cx="136" cy="56"/>
                </a:xfrm>
                <a:custGeom>
                  <a:avLst/>
                  <a:gdLst/>
                  <a:ahLst/>
                  <a:cxnLst>
                    <a:cxn ang="0">
                      <a:pos x="0" y="48"/>
                    </a:cxn>
                    <a:cxn ang="0">
                      <a:pos x="0" y="40"/>
                    </a:cxn>
                    <a:cxn ang="0">
                      <a:pos x="8" y="32"/>
                    </a:cxn>
                    <a:cxn ang="0">
                      <a:pos x="32" y="16"/>
                    </a:cxn>
                    <a:cxn ang="0">
                      <a:pos x="56" y="8"/>
                    </a:cxn>
                    <a:cxn ang="0">
                      <a:pos x="56" y="8"/>
                    </a:cxn>
                    <a:cxn ang="0">
                      <a:pos x="88" y="0"/>
                    </a:cxn>
                    <a:cxn ang="0">
                      <a:pos x="112" y="0"/>
                    </a:cxn>
                    <a:cxn ang="0">
                      <a:pos x="128" y="0"/>
                    </a:cxn>
                    <a:cxn ang="0">
                      <a:pos x="136" y="8"/>
                    </a:cxn>
                    <a:cxn ang="0">
                      <a:pos x="136" y="8"/>
                    </a:cxn>
                    <a:cxn ang="0">
                      <a:pos x="136" y="16"/>
                    </a:cxn>
                    <a:cxn ang="0">
                      <a:pos x="120" y="24"/>
                    </a:cxn>
                    <a:cxn ang="0">
                      <a:pos x="104" y="32"/>
                    </a:cxn>
                    <a:cxn ang="0">
                      <a:pos x="80" y="48"/>
                    </a:cxn>
                    <a:cxn ang="0">
                      <a:pos x="80" y="48"/>
                    </a:cxn>
                    <a:cxn ang="0">
                      <a:pos x="48" y="48"/>
                    </a:cxn>
                    <a:cxn ang="0">
                      <a:pos x="24" y="56"/>
                    </a:cxn>
                    <a:cxn ang="0">
                      <a:pos x="8" y="56"/>
                    </a:cxn>
                    <a:cxn ang="0">
                      <a:pos x="0" y="48"/>
                    </a:cxn>
                  </a:cxnLst>
                  <a:rect l="0" t="0" r="r" b="b"/>
                  <a:pathLst>
                    <a:path w="136" h="56">
                      <a:moveTo>
                        <a:pt x="0" y="48"/>
                      </a:moveTo>
                      <a:lnTo>
                        <a:pt x="0" y="40"/>
                      </a:lnTo>
                      <a:lnTo>
                        <a:pt x="8" y="32"/>
                      </a:lnTo>
                      <a:lnTo>
                        <a:pt x="32" y="16"/>
                      </a:lnTo>
                      <a:lnTo>
                        <a:pt x="56" y="8"/>
                      </a:lnTo>
                      <a:lnTo>
                        <a:pt x="56" y="8"/>
                      </a:lnTo>
                      <a:lnTo>
                        <a:pt x="88" y="0"/>
                      </a:lnTo>
                      <a:lnTo>
                        <a:pt x="112" y="0"/>
                      </a:lnTo>
                      <a:lnTo>
                        <a:pt x="128" y="0"/>
                      </a:lnTo>
                      <a:lnTo>
                        <a:pt x="136" y="8"/>
                      </a:lnTo>
                      <a:lnTo>
                        <a:pt x="136" y="8"/>
                      </a:lnTo>
                      <a:lnTo>
                        <a:pt x="136" y="16"/>
                      </a:lnTo>
                      <a:lnTo>
                        <a:pt x="120" y="24"/>
                      </a:lnTo>
                      <a:lnTo>
                        <a:pt x="104" y="32"/>
                      </a:lnTo>
                      <a:lnTo>
                        <a:pt x="80" y="48"/>
                      </a:lnTo>
                      <a:lnTo>
                        <a:pt x="80" y="48"/>
                      </a:lnTo>
                      <a:lnTo>
                        <a:pt x="48" y="48"/>
                      </a:lnTo>
                      <a:lnTo>
                        <a:pt x="24" y="56"/>
                      </a:lnTo>
                      <a:lnTo>
                        <a:pt x="8" y="56"/>
                      </a:lnTo>
                      <a:lnTo>
                        <a:pt x="0"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26" name="Freeform 1422"/>
                <p:cNvSpPr>
                  <a:spLocks/>
                </p:cNvSpPr>
                <p:nvPr/>
              </p:nvSpPr>
              <p:spPr bwMode="auto">
                <a:xfrm>
                  <a:off x="628" y="2504"/>
                  <a:ext cx="112" cy="72"/>
                </a:xfrm>
                <a:custGeom>
                  <a:avLst/>
                  <a:gdLst/>
                  <a:ahLst/>
                  <a:cxnLst>
                    <a:cxn ang="0">
                      <a:pos x="8" y="72"/>
                    </a:cxn>
                    <a:cxn ang="0">
                      <a:pos x="0" y="64"/>
                    </a:cxn>
                    <a:cxn ang="0">
                      <a:pos x="8" y="56"/>
                    </a:cxn>
                    <a:cxn ang="0">
                      <a:pos x="16" y="40"/>
                    </a:cxn>
                    <a:cxn ang="0">
                      <a:pos x="40" y="24"/>
                    </a:cxn>
                    <a:cxn ang="0">
                      <a:pos x="40" y="24"/>
                    </a:cxn>
                    <a:cxn ang="0">
                      <a:pos x="80" y="0"/>
                    </a:cxn>
                    <a:cxn ang="0">
                      <a:pos x="112" y="0"/>
                    </a:cxn>
                    <a:cxn ang="0">
                      <a:pos x="112" y="0"/>
                    </a:cxn>
                    <a:cxn ang="0">
                      <a:pos x="112" y="8"/>
                    </a:cxn>
                    <a:cxn ang="0">
                      <a:pos x="112" y="16"/>
                    </a:cxn>
                    <a:cxn ang="0">
                      <a:pos x="96" y="32"/>
                    </a:cxn>
                    <a:cxn ang="0">
                      <a:pos x="80" y="48"/>
                    </a:cxn>
                    <a:cxn ang="0">
                      <a:pos x="80" y="48"/>
                    </a:cxn>
                    <a:cxn ang="0">
                      <a:pos x="32" y="72"/>
                    </a:cxn>
                    <a:cxn ang="0">
                      <a:pos x="8" y="72"/>
                    </a:cxn>
                  </a:cxnLst>
                  <a:rect l="0" t="0" r="r" b="b"/>
                  <a:pathLst>
                    <a:path w="112" h="72">
                      <a:moveTo>
                        <a:pt x="8" y="72"/>
                      </a:moveTo>
                      <a:lnTo>
                        <a:pt x="0" y="64"/>
                      </a:lnTo>
                      <a:lnTo>
                        <a:pt x="8" y="56"/>
                      </a:lnTo>
                      <a:lnTo>
                        <a:pt x="16" y="40"/>
                      </a:lnTo>
                      <a:lnTo>
                        <a:pt x="40" y="24"/>
                      </a:lnTo>
                      <a:lnTo>
                        <a:pt x="40" y="24"/>
                      </a:lnTo>
                      <a:lnTo>
                        <a:pt x="80" y="0"/>
                      </a:lnTo>
                      <a:lnTo>
                        <a:pt x="112" y="0"/>
                      </a:lnTo>
                      <a:lnTo>
                        <a:pt x="112" y="0"/>
                      </a:lnTo>
                      <a:lnTo>
                        <a:pt x="112" y="8"/>
                      </a:lnTo>
                      <a:lnTo>
                        <a:pt x="112" y="16"/>
                      </a:lnTo>
                      <a:lnTo>
                        <a:pt x="96" y="32"/>
                      </a:lnTo>
                      <a:lnTo>
                        <a:pt x="80" y="48"/>
                      </a:lnTo>
                      <a:lnTo>
                        <a:pt x="80" y="48"/>
                      </a:lnTo>
                      <a:lnTo>
                        <a:pt x="32" y="72"/>
                      </a:lnTo>
                      <a:lnTo>
                        <a:pt x="8" y="7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27" name="Freeform 1423"/>
                <p:cNvSpPr>
                  <a:spLocks/>
                </p:cNvSpPr>
                <p:nvPr/>
              </p:nvSpPr>
              <p:spPr bwMode="auto">
                <a:xfrm>
                  <a:off x="932" y="2464"/>
                  <a:ext cx="136" cy="56"/>
                </a:xfrm>
                <a:custGeom>
                  <a:avLst/>
                  <a:gdLst/>
                  <a:ahLst/>
                  <a:cxnLst>
                    <a:cxn ang="0">
                      <a:pos x="0" y="8"/>
                    </a:cxn>
                    <a:cxn ang="0">
                      <a:pos x="8" y="0"/>
                    </a:cxn>
                    <a:cxn ang="0">
                      <a:pos x="32" y="0"/>
                    </a:cxn>
                    <a:cxn ang="0">
                      <a:pos x="56" y="0"/>
                    </a:cxn>
                    <a:cxn ang="0">
                      <a:pos x="80" y="8"/>
                    </a:cxn>
                    <a:cxn ang="0">
                      <a:pos x="80" y="8"/>
                    </a:cxn>
                    <a:cxn ang="0">
                      <a:pos x="104" y="16"/>
                    </a:cxn>
                    <a:cxn ang="0">
                      <a:pos x="128" y="32"/>
                    </a:cxn>
                    <a:cxn ang="0">
                      <a:pos x="136" y="40"/>
                    </a:cxn>
                    <a:cxn ang="0">
                      <a:pos x="136" y="48"/>
                    </a:cxn>
                    <a:cxn ang="0">
                      <a:pos x="136" y="48"/>
                    </a:cxn>
                    <a:cxn ang="0">
                      <a:pos x="128" y="56"/>
                    </a:cxn>
                    <a:cxn ang="0">
                      <a:pos x="112" y="56"/>
                    </a:cxn>
                    <a:cxn ang="0">
                      <a:pos x="88" y="56"/>
                    </a:cxn>
                    <a:cxn ang="0">
                      <a:pos x="64" y="48"/>
                    </a:cxn>
                    <a:cxn ang="0">
                      <a:pos x="64" y="48"/>
                    </a:cxn>
                    <a:cxn ang="0">
                      <a:pos x="32" y="40"/>
                    </a:cxn>
                    <a:cxn ang="0">
                      <a:pos x="16" y="24"/>
                    </a:cxn>
                    <a:cxn ang="0">
                      <a:pos x="0" y="16"/>
                    </a:cxn>
                    <a:cxn ang="0">
                      <a:pos x="0" y="8"/>
                    </a:cxn>
                  </a:cxnLst>
                  <a:rect l="0" t="0" r="r" b="b"/>
                  <a:pathLst>
                    <a:path w="136" h="56">
                      <a:moveTo>
                        <a:pt x="0" y="8"/>
                      </a:moveTo>
                      <a:lnTo>
                        <a:pt x="8" y="0"/>
                      </a:lnTo>
                      <a:lnTo>
                        <a:pt x="32" y="0"/>
                      </a:lnTo>
                      <a:lnTo>
                        <a:pt x="56" y="0"/>
                      </a:lnTo>
                      <a:lnTo>
                        <a:pt x="80" y="8"/>
                      </a:lnTo>
                      <a:lnTo>
                        <a:pt x="80" y="8"/>
                      </a:lnTo>
                      <a:lnTo>
                        <a:pt x="104" y="16"/>
                      </a:lnTo>
                      <a:lnTo>
                        <a:pt x="128" y="32"/>
                      </a:lnTo>
                      <a:lnTo>
                        <a:pt x="136" y="40"/>
                      </a:lnTo>
                      <a:lnTo>
                        <a:pt x="136" y="48"/>
                      </a:lnTo>
                      <a:lnTo>
                        <a:pt x="136" y="48"/>
                      </a:lnTo>
                      <a:lnTo>
                        <a:pt x="128" y="56"/>
                      </a:lnTo>
                      <a:lnTo>
                        <a:pt x="112" y="56"/>
                      </a:lnTo>
                      <a:lnTo>
                        <a:pt x="88" y="56"/>
                      </a:lnTo>
                      <a:lnTo>
                        <a:pt x="64" y="48"/>
                      </a:lnTo>
                      <a:lnTo>
                        <a:pt x="64" y="48"/>
                      </a:lnTo>
                      <a:lnTo>
                        <a:pt x="32" y="40"/>
                      </a:lnTo>
                      <a:lnTo>
                        <a:pt x="16"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28" name="Freeform 1424"/>
                <p:cNvSpPr>
                  <a:spLocks/>
                </p:cNvSpPr>
                <p:nvPr/>
              </p:nvSpPr>
              <p:spPr bwMode="auto">
                <a:xfrm>
                  <a:off x="564" y="2360"/>
                  <a:ext cx="136" cy="56"/>
                </a:xfrm>
                <a:custGeom>
                  <a:avLst/>
                  <a:gdLst/>
                  <a:ahLst/>
                  <a:cxnLst>
                    <a:cxn ang="0">
                      <a:pos x="0" y="8"/>
                    </a:cxn>
                    <a:cxn ang="0">
                      <a:pos x="8" y="0"/>
                    </a:cxn>
                    <a:cxn ang="0">
                      <a:pos x="24" y="0"/>
                    </a:cxn>
                    <a:cxn ang="0">
                      <a:pos x="48" y="0"/>
                    </a:cxn>
                    <a:cxn ang="0">
                      <a:pos x="80" y="8"/>
                    </a:cxn>
                    <a:cxn ang="0">
                      <a:pos x="80" y="8"/>
                    </a:cxn>
                    <a:cxn ang="0">
                      <a:pos x="104" y="16"/>
                    </a:cxn>
                    <a:cxn ang="0">
                      <a:pos x="120" y="24"/>
                    </a:cxn>
                    <a:cxn ang="0">
                      <a:pos x="136" y="40"/>
                    </a:cxn>
                    <a:cxn ang="0">
                      <a:pos x="136" y="48"/>
                    </a:cxn>
                    <a:cxn ang="0">
                      <a:pos x="136" y="48"/>
                    </a:cxn>
                    <a:cxn ang="0">
                      <a:pos x="128" y="48"/>
                    </a:cxn>
                    <a:cxn ang="0">
                      <a:pos x="112" y="56"/>
                    </a:cxn>
                    <a:cxn ang="0">
                      <a:pos x="88" y="48"/>
                    </a:cxn>
                    <a:cxn ang="0">
                      <a:pos x="56" y="40"/>
                    </a:cxn>
                    <a:cxn ang="0">
                      <a:pos x="56" y="40"/>
                    </a:cxn>
                    <a:cxn ang="0">
                      <a:pos x="32" y="32"/>
                    </a:cxn>
                    <a:cxn ang="0">
                      <a:pos x="8" y="24"/>
                    </a:cxn>
                    <a:cxn ang="0">
                      <a:pos x="0" y="16"/>
                    </a:cxn>
                    <a:cxn ang="0">
                      <a:pos x="0" y="8"/>
                    </a:cxn>
                  </a:cxnLst>
                  <a:rect l="0" t="0" r="r" b="b"/>
                  <a:pathLst>
                    <a:path w="136" h="56">
                      <a:moveTo>
                        <a:pt x="0" y="8"/>
                      </a:moveTo>
                      <a:lnTo>
                        <a:pt x="8" y="0"/>
                      </a:lnTo>
                      <a:lnTo>
                        <a:pt x="24" y="0"/>
                      </a:lnTo>
                      <a:lnTo>
                        <a:pt x="48" y="0"/>
                      </a:lnTo>
                      <a:lnTo>
                        <a:pt x="80" y="8"/>
                      </a:lnTo>
                      <a:lnTo>
                        <a:pt x="80" y="8"/>
                      </a:lnTo>
                      <a:lnTo>
                        <a:pt x="104" y="16"/>
                      </a:lnTo>
                      <a:lnTo>
                        <a:pt x="120" y="24"/>
                      </a:lnTo>
                      <a:lnTo>
                        <a:pt x="136" y="40"/>
                      </a:lnTo>
                      <a:lnTo>
                        <a:pt x="136" y="48"/>
                      </a:lnTo>
                      <a:lnTo>
                        <a:pt x="136" y="48"/>
                      </a:lnTo>
                      <a:lnTo>
                        <a:pt x="128" y="48"/>
                      </a:lnTo>
                      <a:lnTo>
                        <a:pt x="112" y="56"/>
                      </a:lnTo>
                      <a:lnTo>
                        <a:pt x="88" y="48"/>
                      </a:lnTo>
                      <a:lnTo>
                        <a:pt x="56" y="40"/>
                      </a:lnTo>
                      <a:lnTo>
                        <a:pt x="56" y="40"/>
                      </a:lnTo>
                      <a:lnTo>
                        <a:pt x="32" y="32"/>
                      </a:lnTo>
                      <a:lnTo>
                        <a:pt x="8"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29" name="Freeform 1425"/>
                <p:cNvSpPr>
                  <a:spLocks/>
                </p:cNvSpPr>
                <p:nvPr/>
              </p:nvSpPr>
              <p:spPr bwMode="auto">
                <a:xfrm>
                  <a:off x="692" y="2256"/>
                  <a:ext cx="72" cy="104"/>
                </a:xfrm>
                <a:custGeom>
                  <a:avLst/>
                  <a:gdLst/>
                  <a:ahLst/>
                  <a:cxnLst>
                    <a:cxn ang="0">
                      <a:pos x="8" y="0"/>
                    </a:cxn>
                    <a:cxn ang="0">
                      <a:pos x="32" y="8"/>
                    </a:cxn>
                    <a:cxn ang="0">
                      <a:pos x="64" y="48"/>
                    </a:cxn>
                    <a:cxn ang="0">
                      <a:pos x="64" y="48"/>
                    </a:cxn>
                    <a:cxn ang="0">
                      <a:pos x="72" y="80"/>
                    </a:cxn>
                    <a:cxn ang="0">
                      <a:pos x="64" y="104"/>
                    </a:cxn>
                    <a:cxn ang="0">
                      <a:pos x="64" y="104"/>
                    </a:cxn>
                    <a:cxn ang="0">
                      <a:pos x="40" y="96"/>
                    </a:cxn>
                    <a:cxn ang="0">
                      <a:pos x="16" y="56"/>
                    </a:cxn>
                    <a:cxn ang="0">
                      <a:pos x="16" y="56"/>
                    </a:cxn>
                    <a:cxn ang="0">
                      <a:pos x="0" y="24"/>
                    </a:cxn>
                    <a:cxn ang="0">
                      <a:pos x="8" y="0"/>
                    </a:cxn>
                  </a:cxnLst>
                  <a:rect l="0" t="0" r="r" b="b"/>
                  <a:pathLst>
                    <a:path w="72" h="104">
                      <a:moveTo>
                        <a:pt x="8" y="0"/>
                      </a:moveTo>
                      <a:lnTo>
                        <a:pt x="32" y="8"/>
                      </a:lnTo>
                      <a:lnTo>
                        <a:pt x="64" y="48"/>
                      </a:lnTo>
                      <a:lnTo>
                        <a:pt x="64" y="48"/>
                      </a:lnTo>
                      <a:lnTo>
                        <a:pt x="72" y="80"/>
                      </a:lnTo>
                      <a:lnTo>
                        <a:pt x="64" y="104"/>
                      </a:lnTo>
                      <a:lnTo>
                        <a:pt x="64" y="104"/>
                      </a:lnTo>
                      <a:lnTo>
                        <a:pt x="40" y="96"/>
                      </a:lnTo>
                      <a:lnTo>
                        <a:pt x="16" y="56"/>
                      </a:lnTo>
                      <a:lnTo>
                        <a:pt x="16" y="56"/>
                      </a:lnTo>
                      <a:lnTo>
                        <a:pt x="0" y="24"/>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30" name="Freeform 1426"/>
                <p:cNvSpPr>
                  <a:spLocks/>
                </p:cNvSpPr>
                <p:nvPr/>
              </p:nvSpPr>
              <p:spPr bwMode="auto">
                <a:xfrm>
                  <a:off x="852" y="2520"/>
                  <a:ext cx="72" cy="96"/>
                </a:xfrm>
                <a:custGeom>
                  <a:avLst/>
                  <a:gdLst/>
                  <a:ahLst/>
                  <a:cxnLst>
                    <a:cxn ang="0">
                      <a:pos x="8" y="0"/>
                    </a:cxn>
                    <a:cxn ang="0">
                      <a:pos x="32" y="8"/>
                    </a:cxn>
                    <a:cxn ang="0">
                      <a:pos x="56" y="40"/>
                    </a:cxn>
                    <a:cxn ang="0">
                      <a:pos x="56" y="40"/>
                    </a:cxn>
                    <a:cxn ang="0">
                      <a:pos x="72" y="80"/>
                    </a:cxn>
                    <a:cxn ang="0">
                      <a:pos x="64" y="96"/>
                    </a:cxn>
                    <a:cxn ang="0">
                      <a:pos x="64" y="96"/>
                    </a:cxn>
                    <a:cxn ang="0">
                      <a:pos x="40" y="88"/>
                    </a:cxn>
                    <a:cxn ang="0">
                      <a:pos x="8" y="56"/>
                    </a:cxn>
                    <a:cxn ang="0">
                      <a:pos x="8" y="56"/>
                    </a:cxn>
                    <a:cxn ang="0">
                      <a:pos x="0" y="16"/>
                    </a:cxn>
                    <a:cxn ang="0">
                      <a:pos x="8" y="0"/>
                    </a:cxn>
                  </a:cxnLst>
                  <a:rect l="0" t="0" r="r" b="b"/>
                  <a:pathLst>
                    <a:path w="72" h="96">
                      <a:moveTo>
                        <a:pt x="8" y="0"/>
                      </a:moveTo>
                      <a:lnTo>
                        <a:pt x="32" y="8"/>
                      </a:lnTo>
                      <a:lnTo>
                        <a:pt x="56" y="40"/>
                      </a:lnTo>
                      <a:lnTo>
                        <a:pt x="56" y="40"/>
                      </a:lnTo>
                      <a:lnTo>
                        <a:pt x="72" y="80"/>
                      </a:lnTo>
                      <a:lnTo>
                        <a:pt x="64" y="96"/>
                      </a:lnTo>
                      <a:lnTo>
                        <a:pt x="64" y="96"/>
                      </a:lnTo>
                      <a:lnTo>
                        <a:pt x="40" y="88"/>
                      </a:lnTo>
                      <a:lnTo>
                        <a:pt x="8" y="56"/>
                      </a:lnTo>
                      <a:lnTo>
                        <a:pt x="8" y="56"/>
                      </a:lnTo>
                      <a:lnTo>
                        <a:pt x="0" y="16"/>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31" name="Freeform 1427"/>
                <p:cNvSpPr>
                  <a:spLocks/>
                </p:cNvSpPr>
                <p:nvPr/>
              </p:nvSpPr>
              <p:spPr bwMode="auto">
                <a:xfrm>
                  <a:off x="844" y="2256"/>
                  <a:ext cx="72" cy="104"/>
                </a:xfrm>
                <a:custGeom>
                  <a:avLst/>
                  <a:gdLst/>
                  <a:ahLst/>
                  <a:cxnLst>
                    <a:cxn ang="0">
                      <a:pos x="64" y="0"/>
                    </a:cxn>
                    <a:cxn ang="0">
                      <a:pos x="72" y="24"/>
                    </a:cxn>
                    <a:cxn ang="0">
                      <a:pos x="56" y="56"/>
                    </a:cxn>
                    <a:cxn ang="0">
                      <a:pos x="56" y="56"/>
                    </a:cxn>
                    <a:cxn ang="0">
                      <a:pos x="32" y="88"/>
                    </a:cxn>
                    <a:cxn ang="0">
                      <a:pos x="8" y="104"/>
                    </a:cxn>
                    <a:cxn ang="0">
                      <a:pos x="8" y="104"/>
                    </a:cxn>
                    <a:cxn ang="0">
                      <a:pos x="0" y="80"/>
                    </a:cxn>
                    <a:cxn ang="0">
                      <a:pos x="8" y="40"/>
                    </a:cxn>
                    <a:cxn ang="0">
                      <a:pos x="8" y="40"/>
                    </a:cxn>
                    <a:cxn ang="0">
                      <a:pos x="40" y="8"/>
                    </a:cxn>
                    <a:cxn ang="0">
                      <a:pos x="64" y="0"/>
                    </a:cxn>
                  </a:cxnLst>
                  <a:rect l="0" t="0" r="r" b="b"/>
                  <a:pathLst>
                    <a:path w="72" h="104">
                      <a:moveTo>
                        <a:pt x="64" y="0"/>
                      </a:moveTo>
                      <a:lnTo>
                        <a:pt x="72" y="24"/>
                      </a:lnTo>
                      <a:lnTo>
                        <a:pt x="56" y="56"/>
                      </a:lnTo>
                      <a:lnTo>
                        <a:pt x="56" y="56"/>
                      </a:lnTo>
                      <a:lnTo>
                        <a:pt x="32" y="88"/>
                      </a:lnTo>
                      <a:lnTo>
                        <a:pt x="8" y="104"/>
                      </a:lnTo>
                      <a:lnTo>
                        <a:pt x="8" y="104"/>
                      </a:lnTo>
                      <a:lnTo>
                        <a:pt x="0" y="80"/>
                      </a:lnTo>
                      <a:lnTo>
                        <a:pt x="8" y="40"/>
                      </a:lnTo>
                      <a:lnTo>
                        <a:pt x="8" y="40"/>
                      </a:lnTo>
                      <a:lnTo>
                        <a:pt x="40" y="8"/>
                      </a:lnTo>
                      <a:lnTo>
                        <a:pt x="64"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32" name="Freeform 1428"/>
                <p:cNvSpPr>
                  <a:spLocks/>
                </p:cNvSpPr>
                <p:nvPr/>
              </p:nvSpPr>
              <p:spPr bwMode="auto">
                <a:xfrm>
                  <a:off x="700" y="2520"/>
                  <a:ext cx="80" cy="96"/>
                </a:xfrm>
                <a:custGeom>
                  <a:avLst/>
                  <a:gdLst/>
                  <a:ahLst/>
                  <a:cxnLst>
                    <a:cxn ang="0">
                      <a:pos x="64" y="0"/>
                    </a:cxn>
                    <a:cxn ang="0">
                      <a:pos x="80" y="16"/>
                    </a:cxn>
                    <a:cxn ang="0">
                      <a:pos x="64" y="56"/>
                    </a:cxn>
                    <a:cxn ang="0">
                      <a:pos x="64" y="56"/>
                    </a:cxn>
                    <a:cxn ang="0">
                      <a:pos x="40" y="88"/>
                    </a:cxn>
                    <a:cxn ang="0">
                      <a:pos x="8" y="96"/>
                    </a:cxn>
                    <a:cxn ang="0">
                      <a:pos x="8" y="96"/>
                    </a:cxn>
                    <a:cxn ang="0">
                      <a:pos x="0" y="80"/>
                    </a:cxn>
                    <a:cxn ang="0">
                      <a:pos x="16" y="40"/>
                    </a:cxn>
                    <a:cxn ang="0">
                      <a:pos x="16" y="40"/>
                    </a:cxn>
                    <a:cxn ang="0">
                      <a:pos x="40" y="8"/>
                    </a:cxn>
                    <a:cxn ang="0">
                      <a:pos x="64" y="0"/>
                    </a:cxn>
                  </a:cxnLst>
                  <a:rect l="0" t="0" r="r" b="b"/>
                  <a:pathLst>
                    <a:path w="80" h="96">
                      <a:moveTo>
                        <a:pt x="64" y="0"/>
                      </a:moveTo>
                      <a:lnTo>
                        <a:pt x="80" y="16"/>
                      </a:lnTo>
                      <a:lnTo>
                        <a:pt x="64" y="56"/>
                      </a:lnTo>
                      <a:lnTo>
                        <a:pt x="64" y="56"/>
                      </a:lnTo>
                      <a:lnTo>
                        <a:pt x="40" y="88"/>
                      </a:lnTo>
                      <a:lnTo>
                        <a:pt x="8" y="96"/>
                      </a:lnTo>
                      <a:lnTo>
                        <a:pt x="8" y="96"/>
                      </a:lnTo>
                      <a:lnTo>
                        <a:pt x="0" y="80"/>
                      </a:lnTo>
                      <a:lnTo>
                        <a:pt x="16" y="40"/>
                      </a:lnTo>
                      <a:lnTo>
                        <a:pt x="16" y="40"/>
                      </a:lnTo>
                      <a:lnTo>
                        <a:pt x="40" y="8"/>
                      </a:lnTo>
                      <a:lnTo>
                        <a:pt x="64"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sp>
            <p:nvSpPr>
              <p:cNvPr id="1661333" name="Freeform 1429"/>
              <p:cNvSpPr>
                <a:spLocks/>
              </p:cNvSpPr>
              <p:nvPr/>
            </p:nvSpPr>
            <p:spPr bwMode="auto">
              <a:xfrm>
                <a:off x="572" y="1295"/>
                <a:ext cx="472" cy="334"/>
              </a:xfrm>
              <a:custGeom>
                <a:avLst/>
                <a:gdLst/>
                <a:ahLst/>
                <a:cxnLst>
                  <a:cxn ang="0">
                    <a:pos x="672" y="216"/>
                  </a:cxn>
                  <a:cxn ang="0">
                    <a:pos x="664" y="256"/>
                  </a:cxn>
                  <a:cxn ang="0">
                    <a:pos x="648" y="296"/>
                  </a:cxn>
                  <a:cxn ang="0">
                    <a:pos x="616" y="328"/>
                  </a:cxn>
                  <a:cxn ang="0">
                    <a:pos x="576" y="360"/>
                  </a:cxn>
                  <a:cxn ang="0">
                    <a:pos x="464" y="408"/>
                  </a:cxn>
                  <a:cxn ang="0">
                    <a:pos x="336" y="424"/>
                  </a:cxn>
                  <a:cxn ang="0">
                    <a:pos x="336" y="424"/>
                  </a:cxn>
                  <a:cxn ang="0">
                    <a:pos x="208" y="408"/>
                  </a:cxn>
                  <a:cxn ang="0">
                    <a:pos x="96" y="360"/>
                  </a:cxn>
                  <a:cxn ang="0">
                    <a:pos x="56" y="328"/>
                  </a:cxn>
                  <a:cxn ang="0">
                    <a:pos x="24" y="296"/>
                  </a:cxn>
                  <a:cxn ang="0">
                    <a:pos x="8" y="256"/>
                  </a:cxn>
                  <a:cxn ang="0">
                    <a:pos x="0" y="216"/>
                  </a:cxn>
                  <a:cxn ang="0">
                    <a:pos x="0" y="216"/>
                  </a:cxn>
                  <a:cxn ang="0">
                    <a:pos x="8" y="168"/>
                  </a:cxn>
                  <a:cxn ang="0">
                    <a:pos x="24" y="128"/>
                  </a:cxn>
                  <a:cxn ang="0">
                    <a:pos x="56" y="96"/>
                  </a:cxn>
                  <a:cxn ang="0">
                    <a:pos x="96" y="64"/>
                  </a:cxn>
                  <a:cxn ang="0">
                    <a:pos x="208" y="16"/>
                  </a:cxn>
                  <a:cxn ang="0">
                    <a:pos x="336" y="0"/>
                  </a:cxn>
                  <a:cxn ang="0">
                    <a:pos x="336" y="0"/>
                  </a:cxn>
                  <a:cxn ang="0">
                    <a:pos x="464" y="16"/>
                  </a:cxn>
                  <a:cxn ang="0">
                    <a:pos x="576" y="64"/>
                  </a:cxn>
                  <a:cxn ang="0">
                    <a:pos x="616" y="96"/>
                  </a:cxn>
                  <a:cxn ang="0">
                    <a:pos x="648" y="128"/>
                  </a:cxn>
                  <a:cxn ang="0">
                    <a:pos x="664" y="168"/>
                  </a:cxn>
                  <a:cxn ang="0">
                    <a:pos x="672" y="216"/>
                  </a:cxn>
                </a:cxnLst>
                <a:rect l="0" t="0" r="r" b="b"/>
                <a:pathLst>
                  <a:path w="672" h="424">
                    <a:moveTo>
                      <a:pt x="672" y="216"/>
                    </a:moveTo>
                    <a:lnTo>
                      <a:pt x="664" y="256"/>
                    </a:lnTo>
                    <a:lnTo>
                      <a:pt x="648" y="296"/>
                    </a:lnTo>
                    <a:lnTo>
                      <a:pt x="616" y="328"/>
                    </a:lnTo>
                    <a:lnTo>
                      <a:pt x="576" y="360"/>
                    </a:lnTo>
                    <a:lnTo>
                      <a:pt x="464" y="408"/>
                    </a:lnTo>
                    <a:lnTo>
                      <a:pt x="336" y="424"/>
                    </a:lnTo>
                    <a:lnTo>
                      <a:pt x="336" y="424"/>
                    </a:lnTo>
                    <a:lnTo>
                      <a:pt x="208" y="408"/>
                    </a:lnTo>
                    <a:lnTo>
                      <a:pt x="96" y="360"/>
                    </a:lnTo>
                    <a:lnTo>
                      <a:pt x="56" y="328"/>
                    </a:lnTo>
                    <a:lnTo>
                      <a:pt x="24" y="296"/>
                    </a:lnTo>
                    <a:lnTo>
                      <a:pt x="8" y="256"/>
                    </a:lnTo>
                    <a:lnTo>
                      <a:pt x="0" y="216"/>
                    </a:lnTo>
                    <a:lnTo>
                      <a:pt x="0" y="216"/>
                    </a:lnTo>
                    <a:lnTo>
                      <a:pt x="8" y="168"/>
                    </a:lnTo>
                    <a:lnTo>
                      <a:pt x="24" y="128"/>
                    </a:lnTo>
                    <a:lnTo>
                      <a:pt x="56" y="96"/>
                    </a:lnTo>
                    <a:lnTo>
                      <a:pt x="96" y="64"/>
                    </a:lnTo>
                    <a:lnTo>
                      <a:pt x="208" y="16"/>
                    </a:lnTo>
                    <a:lnTo>
                      <a:pt x="336" y="0"/>
                    </a:lnTo>
                    <a:lnTo>
                      <a:pt x="336" y="0"/>
                    </a:lnTo>
                    <a:lnTo>
                      <a:pt x="464" y="16"/>
                    </a:lnTo>
                    <a:lnTo>
                      <a:pt x="576" y="64"/>
                    </a:lnTo>
                    <a:lnTo>
                      <a:pt x="616" y="96"/>
                    </a:lnTo>
                    <a:lnTo>
                      <a:pt x="648" y="128"/>
                    </a:lnTo>
                    <a:lnTo>
                      <a:pt x="664" y="168"/>
                    </a:lnTo>
                    <a:lnTo>
                      <a:pt x="672" y="216"/>
                    </a:lnTo>
                    <a:close/>
                  </a:path>
                </a:pathLst>
              </a:custGeom>
              <a:gradFill rotWithShape="0">
                <a:gsLst>
                  <a:gs pos="0">
                    <a:srgbClr val="808080">
                      <a:gamma/>
                      <a:tint val="59608"/>
                      <a:invGamma/>
                    </a:srgbClr>
                  </a:gs>
                  <a:gs pos="100000">
                    <a:srgbClr val="808080"/>
                  </a:gs>
                </a:gsLst>
                <a:path path="rect">
                  <a:fillToRect l="50000" t="50000" r="50000" b="50000"/>
                </a:path>
              </a:gradFill>
              <a:ln w="3175" cmpd="sng">
                <a:solidFill>
                  <a:srgbClr val="808080"/>
                </a:solidFill>
                <a:round/>
                <a:headEnd/>
                <a:tailEnd/>
              </a:ln>
            </p:spPr>
            <p:txBody>
              <a:bodyPr>
                <a:prstTxWarp prst="textNoShape">
                  <a:avLst/>
                </a:prstTxWarp>
              </a:bodyPr>
              <a:lstStyle/>
              <a:p>
                <a:endParaRPr lang="en-US">
                  <a:latin typeface="Arial"/>
                  <a:cs typeface="Arial"/>
                </a:endParaRPr>
              </a:p>
            </p:txBody>
          </p:sp>
          <p:grpSp>
            <p:nvGrpSpPr>
              <p:cNvPr id="1661368" name="Group 1430"/>
              <p:cNvGrpSpPr>
                <a:grpSpLocks/>
              </p:cNvGrpSpPr>
              <p:nvPr/>
            </p:nvGrpSpPr>
            <p:grpSpPr bwMode="auto">
              <a:xfrm>
                <a:off x="632" y="1338"/>
                <a:ext cx="352" cy="248"/>
                <a:chOff x="636" y="2320"/>
                <a:chExt cx="352" cy="248"/>
              </a:xfrm>
            </p:grpSpPr>
            <p:sp>
              <p:nvSpPr>
                <p:cNvPr id="1661335" name="Freeform 1431"/>
                <p:cNvSpPr>
                  <a:spLocks/>
                </p:cNvSpPr>
                <p:nvPr/>
              </p:nvSpPr>
              <p:spPr bwMode="auto">
                <a:xfrm>
                  <a:off x="788" y="2424"/>
                  <a:ext cx="32" cy="16"/>
                </a:xfrm>
                <a:custGeom>
                  <a:avLst/>
                  <a:gdLst/>
                  <a:ahLst/>
                  <a:cxnLst>
                    <a:cxn ang="0">
                      <a:pos x="32" y="8"/>
                    </a:cxn>
                    <a:cxn ang="0">
                      <a:pos x="32" y="16"/>
                    </a:cxn>
                    <a:cxn ang="0">
                      <a:pos x="16" y="16"/>
                    </a:cxn>
                    <a:cxn ang="0">
                      <a:pos x="16" y="16"/>
                    </a:cxn>
                    <a:cxn ang="0">
                      <a:pos x="8" y="16"/>
                    </a:cxn>
                    <a:cxn ang="0">
                      <a:pos x="0" y="8"/>
                    </a:cxn>
                    <a:cxn ang="0">
                      <a:pos x="0" y="8"/>
                    </a:cxn>
                    <a:cxn ang="0">
                      <a:pos x="8" y="0"/>
                    </a:cxn>
                    <a:cxn ang="0">
                      <a:pos x="16" y="0"/>
                    </a:cxn>
                    <a:cxn ang="0">
                      <a:pos x="16" y="0"/>
                    </a:cxn>
                    <a:cxn ang="0">
                      <a:pos x="32" y="0"/>
                    </a:cxn>
                    <a:cxn ang="0">
                      <a:pos x="32" y="8"/>
                    </a:cxn>
                  </a:cxnLst>
                  <a:rect l="0" t="0" r="r" b="b"/>
                  <a:pathLst>
                    <a:path w="32" h="16">
                      <a:moveTo>
                        <a:pt x="32" y="8"/>
                      </a:moveTo>
                      <a:lnTo>
                        <a:pt x="32" y="16"/>
                      </a:lnTo>
                      <a:lnTo>
                        <a:pt x="16" y="16"/>
                      </a:lnTo>
                      <a:lnTo>
                        <a:pt x="16" y="16"/>
                      </a:lnTo>
                      <a:lnTo>
                        <a:pt x="8" y="16"/>
                      </a:lnTo>
                      <a:lnTo>
                        <a:pt x="0" y="8"/>
                      </a:lnTo>
                      <a:lnTo>
                        <a:pt x="0" y="8"/>
                      </a:lnTo>
                      <a:lnTo>
                        <a:pt x="8" y="0"/>
                      </a:lnTo>
                      <a:lnTo>
                        <a:pt x="16" y="0"/>
                      </a:lnTo>
                      <a:lnTo>
                        <a:pt x="16" y="0"/>
                      </a:lnTo>
                      <a:lnTo>
                        <a:pt x="32" y="0"/>
                      </a:lnTo>
                      <a:lnTo>
                        <a:pt x="32"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36" name="Freeform 1432"/>
                <p:cNvSpPr>
                  <a:spLocks/>
                </p:cNvSpPr>
                <p:nvPr/>
              </p:nvSpPr>
              <p:spPr bwMode="auto">
                <a:xfrm>
                  <a:off x="924" y="2416"/>
                  <a:ext cx="64" cy="24"/>
                </a:xfrm>
                <a:custGeom>
                  <a:avLst/>
                  <a:gdLst/>
                  <a:ahLst/>
                  <a:cxnLst>
                    <a:cxn ang="0">
                      <a:pos x="64" y="16"/>
                    </a:cxn>
                    <a:cxn ang="0">
                      <a:pos x="56" y="24"/>
                    </a:cxn>
                    <a:cxn ang="0">
                      <a:pos x="32" y="24"/>
                    </a:cxn>
                    <a:cxn ang="0">
                      <a:pos x="32" y="24"/>
                    </a:cxn>
                    <a:cxn ang="0">
                      <a:pos x="16" y="24"/>
                    </a:cxn>
                    <a:cxn ang="0">
                      <a:pos x="0" y="16"/>
                    </a:cxn>
                    <a:cxn ang="0">
                      <a:pos x="0" y="16"/>
                    </a:cxn>
                    <a:cxn ang="0">
                      <a:pos x="16" y="8"/>
                    </a:cxn>
                    <a:cxn ang="0">
                      <a:pos x="32" y="0"/>
                    </a:cxn>
                    <a:cxn ang="0">
                      <a:pos x="32" y="0"/>
                    </a:cxn>
                    <a:cxn ang="0">
                      <a:pos x="56" y="8"/>
                    </a:cxn>
                    <a:cxn ang="0">
                      <a:pos x="64" y="16"/>
                    </a:cxn>
                  </a:cxnLst>
                  <a:rect l="0" t="0" r="r" b="b"/>
                  <a:pathLst>
                    <a:path w="64" h="24">
                      <a:moveTo>
                        <a:pt x="64" y="16"/>
                      </a:moveTo>
                      <a:lnTo>
                        <a:pt x="56" y="24"/>
                      </a:lnTo>
                      <a:lnTo>
                        <a:pt x="32" y="24"/>
                      </a:lnTo>
                      <a:lnTo>
                        <a:pt x="32" y="24"/>
                      </a:lnTo>
                      <a:lnTo>
                        <a:pt x="16" y="24"/>
                      </a:lnTo>
                      <a:lnTo>
                        <a:pt x="0" y="16"/>
                      </a:lnTo>
                      <a:lnTo>
                        <a:pt x="0" y="16"/>
                      </a:lnTo>
                      <a:lnTo>
                        <a:pt x="16" y="8"/>
                      </a:lnTo>
                      <a:lnTo>
                        <a:pt x="32" y="0"/>
                      </a:lnTo>
                      <a:lnTo>
                        <a:pt x="32" y="0"/>
                      </a:lnTo>
                      <a:lnTo>
                        <a:pt x="56" y="8"/>
                      </a:lnTo>
                      <a:lnTo>
                        <a:pt x="6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37" name="Freeform 1433"/>
                <p:cNvSpPr>
                  <a:spLocks/>
                </p:cNvSpPr>
                <p:nvPr/>
              </p:nvSpPr>
              <p:spPr bwMode="auto">
                <a:xfrm>
                  <a:off x="908" y="2512"/>
                  <a:ext cx="40" cy="32"/>
                </a:xfrm>
                <a:custGeom>
                  <a:avLst/>
                  <a:gdLst/>
                  <a:ahLst/>
                  <a:cxnLst>
                    <a:cxn ang="0">
                      <a:pos x="40" y="32"/>
                    </a:cxn>
                    <a:cxn ang="0">
                      <a:pos x="24" y="32"/>
                    </a:cxn>
                    <a:cxn ang="0">
                      <a:pos x="8" y="24"/>
                    </a:cxn>
                    <a:cxn ang="0">
                      <a:pos x="8" y="24"/>
                    </a:cxn>
                    <a:cxn ang="0">
                      <a:pos x="0" y="8"/>
                    </a:cxn>
                    <a:cxn ang="0">
                      <a:pos x="0" y="0"/>
                    </a:cxn>
                    <a:cxn ang="0">
                      <a:pos x="0" y="0"/>
                    </a:cxn>
                    <a:cxn ang="0">
                      <a:pos x="16" y="0"/>
                    </a:cxn>
                    <a:cxn ang="0">
                      <a:pos x="32" y="8"/>
                    </a:cxn>
                    <a:cxn ang="0">
                      <a:pos x="32" y="8"/>
                    </a:cxn>
                    <a:cxn ang="0">
                      <a:pos x="40" y="24"/>
                    </a:cxn>
                    <a:cxn ang="0">
                      <a:pos x="40" y="32"/>
                    </a:cxn>
                  </a:cxnLst>
                  <a:rect l="0" t="0" r="r" b="b"/>
                  <a:pathLst>
                    <a:path w="40" h="32">
                      <a:moveTo>
                        <a:pt x="40" y="32"/>
                      </a:moveTo>
                      <a:lnTo>
                        <a:pt x="24" y="32"/>
                      </a:lnTo>
                      <a:lnTo>
                        <a:pt x="8" y="24"/>
                      </a:lnTo>
                      <a:lnTo>
                        <a:pt x="8" y="24"/>
                      </a:lnTo>
                      <a:lnTo>
                        <a:pt x="0" y="8"/>
                      </a:lnTo>
                      <a:lnTo>
                        <a:pt x="0" y="0"/>
                      </a:lnTo>
                      <a:lnTo>
                        <a:pt x="0" y="0"/>
                      </a:lnTo>
                      <a:lnTo>
                        <a:pt x="16" y="0"/>
                      </a:lnTo>
                      <a:lnTo>
                        <a:pt x="32" y="8"/>
                      </a:lnTo>
                      <a:lnTo>
                        <a:pt x="32" y="8"/>
                      </a:lnTo>
                      <a:lnTo>
                        <a:pt x="40" y="24"/>
                      </a:lnTo>
                      <a:lnTo>
                        <a:pt x="40"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38" name="Freeform 1434"/>
                <p:cNvSpPr>
                  <a:spLocks/>
                </p:cNvSpPr>
                <p:nvPr/>
              </p:nvSpPr>
              <p:spPr bwMode="auto">
                <a:xfrm>
                  <a:off x="780" y="2328"/>
                  <a:ext cx="32" cy="48"/>
                </a:xfrm>
                <a:custGeom>
                  <a:avLst/>
                  <a:gdLst/>
                  <a:ahLst/>
                  <a:cxnLst>
                    <a:cxn ang="0">
                      <a:pos x="16" y="48"/>
                    </a:cxn>
                    <a:cxn ang="0">
                      <a:pos x="8" y="48"/>
                    </a:cxn>
                    <a:cxn ang="0">
                      <a:pos x="0" y="24"/>
                    </a:cxn>
                    <a:cxn ang="0">
                      <a:pos x="0" y="24"/>
                    </a:cxn>
                    <a:cxn ang="0">
                      <a:pos x="8" y="8"/>
                    </a:cxn>
                    <a:cxn ang="0">
                      <a:pos x="16" y="0"/>
                    </a:cxn>
                    <a:cxn ang="0">
                      <a:pos x="16" y="0"/>
                    </a:cxn>
                    <a:cxn ang="0">
                      <a:pos x="24" y="8"/>
                    </a:cxn>
                    <a:cxn ang="0">
                      <a:pos x="32" y="24"/>
                    </a:cxn>
                    <a:cxn ang="0">
                      <a:pos x="32" y="24"/>
                    </a:cxn>
                    <a:cxn ang="0">
                      <a:pos x="24" y="48"/>
                    </a:cxn>
                    <a:cxn ang="0">
                      <a:pos x="16" y="48"/>
                    </a:cxn>
                  </a:cxnLst>
                  <a:rect l="0" t="0" r="r" b="b"/>
                  <a:pathLst>
                    <a:path w="32" h="48">
                      <a:moveTo>
                        <a:pt x="16" y="48"/>
                      </a:moveTo>
                      <a:lnTo>
                        <a:pt x="8" y="48"/>
                      </a:lnTo>
                      <a:lnTo>
                        <a:pt x="0" y="24"/>
                      </a:lnTo>
                      <a:lnTo>
                        <a:pt x="0" y="24"/>
                      </a:lnTo>
                      <a:lnTo>
                        <a:pt x="8" y="8"/>
                      </a:lnTo>
                      <a:lnTo>
                        <a:pt x="16" y="0"/>
                      </a:lnTo>
                      <a:lnTo>
                        <a:pt x="16" y="0"/>
                      </a:lnTo>
                      <a:lnTo>
                        <a:pt x="24" y="8"/>
                      </a:lnTo>
                      <a:lnTo>
                        <a:pt x="32" y="24"/>
                      </a:lnTo>
                      <a:lnTo>
                        <a:pt x="32" y="24"/>
                      </a:lnTo>
                      <a:lnTo>
                        <a:pt x="24" y="48"/>
                      </a:lnTo>
                      <a:lnTo>
                        <a:pt x="16"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39" name="Freeform 1435"/>
                <p:cNvSpPr>
                  <a:spLocks/>
                </p:cNvSpPr>
                <p:nvPr/>
              </p:nvSpPr>
              <p:spPr bwMode="auto">
                <a:xfrm>
                  <a:off x="676" y="2432"/>
                  <a:ext cx="64" cy="24"/>
                </a:xfrm>
                <a:custGeom>
                  <a:avLst/>
                  <a:gdLst/>
                  <a:ahLst/>
                  <a:cxnLst>
                    <a:cxn ang="0">
                      <a:pos x="64" y="16"/>
                    </a:cxn>
                    <a:cxn ang="0">
                      <a:pos x="56" y="24"/>
                    </a:cxn>
                    <a:cxn ang="0">
                      <a:pos x="32" y="24"/>
                    </a:cxn>
                    <a:cxn ang="0">
                      <a:pos x="32" y="24"/>
                    </a:cxn>
                    <a:cxn ang="0">
                      <a:pos x="8" y="24"/>
                    </a:cxn>
                    <a:cxn ang="0">
                      <a:pos x="0" y="16"/>
                    </a:cxn>
                    <a:cxn ang="0">
                      <a:pos x="0" y="16"/>
                    </a:cxn>
                    <a:cxn ang="0">
                      <a:pos x="8" y="8"/>
                    </a:cxn>
                    <a:cxn ang="0">
                      <a:pos x="32" y="0"/>
                    </a:cxn>
                    <a:cxn ang="0">
                      <a:pos x="32" y="0"/>
                    </a:cxn>
                    <a:cxn ang="0">
                      <a:pos x="56" y="8"/>
                    </a:cxn>
                    <a:cxn ang="0">
                      <a:pos x="64" y="16"/>
                    </a:cxn>
                  </a:cxnLst>
                  <a:rect l="0" t="0" r="r" b="b"/>
                  <a:pathLst>
                    <a:path w="64" h="24">
                      <a:moveTo>
                        <a:pt x="64" y="16"/>
                      </a:moveTo>
                      <a:lnTo>
                        <a:pt x="56" y="24"/>
                      </a:lnTo>
                      <a:lnTo>
                        <a:pt x="32" y="24"/>
                      </a:lnTo>
                      <a:lnTo>
                        <a:pt x="32" y="24"/>
                      </a:lnTo>
                      <a:lnTo>
                        <a:pt x="8" y="24"/>
                      </a:lnTo>
                      <a:lnTo>
                        <a:pt x="0" y="16"/>
                      </a:lnTo>
                      <a:lnTo>
                        <a:pt x="0" y="16"/>
                      </a:lnTo>
                      <a:lnTo>
                        <a:pt x="8" y="8"/>
                      </a:lnTo>
                      <a:lnTo>
                        <a:pt x="32" y="0"/>
                      </a:lnTo>
                      <a:lnTo>
                        <a:pt x="32" y="0"/>
                      </a:lnTo>
                      <a:lnTo>
                        <a:pt x="56" y="8"/>
                      </a:lnTo>
                      <a:lnTo>
                        <a:pt x="6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40" name="Freeform 1436"/>
                <p:cNvSpPr>
                  <a:spLocks/>
                </p:cNvSpPr>
                <p:nvPr/>
              </p:nvSpPr>
              <p:spPr bwMode="auto">
                <a:xfrm>
                  <a:off x="788" y="2520"/>
                  <a:ext cx="32" cy="48"/>
                </a:xfrm>
                <a:custGeom>
                  <a:avLst/>
                  <a:gdLst/>
                  <a:ahLst/>
                  <a:cxnLst>
                    <a:cxn ang="0">
                      <a:pos x="16" y="48"/>
                    </a:cxn>
                    <a:cxn ang="0">
                      <a:pos x="8" y="40"/>
                    </a:cxn>
                    <a:cxn ang="0">
                      <a:pos x="0" y="24"/>
                    </a:cxn>
                    <a:cxn ang="0">
                      <a:pos x="0" y="24"/>
                    </a:cxn>
                    <a:cxn ang="0">
                      <a:pos x="8" y="8"/>
                    </a:cxn>
                    <a:cxn ang="0">
                      <a:pos x="16" y="0"/>
                    </a:cxn>
                    <a:cxn ang="0">
                      <a:pos x="16" y="0"/>
                    </a:cxn>
                    <a:cxn ang="0">
                      <a:pos x="32" y="8"/>
                    </a:cxn>
                    <a:cxn ang="0">
                      <a:pos x="32" y="24"/>
                    </a:cxn>
                    <a:cxn ang="0">
                      <a:pos x="32" y="24"/>
                    </a:cxn>
                    <a:cxn ang="0">
                      <a:pos x="32" y="40"/>
                    </a:cxn>
                    <a:cxn ang="0">
                      <a:pos x="16" y="48"/>
                    </a:cxn>
                  </a:cxnLst>
                  <a:rect l="0" t="0" r="r" b="b"/>
                  <a:pathLst>
                    <a:path w="32" h="48">
                      <a:moveTo>
                        <a:pt x="16" y="48"/>
                      </a:moveTo>
                      <a:lnTo>
                        <a:pt x="8" y="40"/>
                      </a:lnTo>
                      <a:lnTo>
                        <a:pt x="0" y="24"/>
                      </a:lnTo>
                      <a:lnTo>
                        <a:pt x="0" y="24"/>
                      </a:lnTo>
                      <a:lnTo>
                        <a:pt x="8" y="8"/>
                      </a:lnTo>
                      <a:lnTo>
                        <a:pt x="16" y="0"/>
                      </a:lnTo>
                      <a:lnTo>
                        <a:pt x="16" y="0"/>
                      </a:lnTo>
                      <a:lnTo>
                        <a:pt x="32" y="8"/>
                      </a:lnTo>
                      <a:lnTo>
                        <a:pt x="32" y="24"/>
                      </a:lnTo>
                      <a:lnTo>
                        <a:pt x="32" y="24"/>
                      </a:lnTo>
                      <a:lnTo>
                        <a:pt x="32" y="40"/>
                      </a:lnTo>
                      <a:lnTo>
                        <a:pt x="16"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41" name="Freeform 1437"/>
                <p:cNvSpPr>
                  <a:spLocks/>
                </p:cNvSpPr>
                <p:nvPr/>
              </p:nvSpPr>
              <p:spPr bwMode="auto">
                <a:xfrm>
                  <a:off x="660" y="2352"/>
                  <a:ext cx="48" cy="40"/>
                </a:xfrm>
                <a:custGeom>
                  <a:avLst/>
                  <a:gdLst/>
                  <a:ahLst/>
                  <a:cxnLst>
                    <a:cxn ang="0">
                      <a:pos x="48" y="32"/>
                    </a:cxn>
                    <a:cxn ang="0">
                      <a:pos x="32" y="40"/>
                    </a:cxn>
                    <a:cxn ang="0">
                      <a:pos x="16" y="24"/>
                    </a:cxn>
                    <a:cxn ang="0">
                      <a:pos x="16" y="24"/>
                    </a:cxn>
                    <a:cxn ang="0">
                      <a:pos x="0" y="16"/>
                    </a:cxn>
                    <a:cxn ang="0">
                      <a:pos x="0" y="0"/>
                    </a:cxn>
                    <a:cxn ang="0">
                      <a:pos x="0" y="0"/>
                    </a:cxn>
                    <a:cxn ang="0">
                      <a:pos x="16" y="0"/>
                    </a:cxn>
                    <a:cxn ang="0">
                      <a:pos x="32" y="8"/>
                    </a:cxn>
                    <a:cxn ang="0">
                      <a:pos x="32" y="8"/>
                    </a:cxn>
                    <a:cxn ang="0">
                      <a:pos x="48" y="24"/>
                    </a:cxn>
                    <a:cxn ang="0">
                      <a:pos x="48" y="32"/>
                    </a:cxn>
                  </a:cxnLst>
                  <a:rect l="0" t="0" r="r" b="b"/>
                  <a:pathLst>
                    <a:path w="48" h="40">
                      <a:moveTo>
                        <a:pt x="48" y="32"/>
                      </a:moveTo>
                      <a:lnTo>
                        <a:pt x="32" y="40"/>
                      </a:lnTo>
                      <a:lnTo>
                        <a:pt x="16" y="24"/>
                      </a:lnTo>
                      <a:lnTo>
                        <a:pt x="16" y="24"/>
                      </a:lnTo>
                      <a:lnTo>
                        <a:pt x="0" y="16"/>
                      </a:lnTo>
                      <a:lnTo>
                        <a:pt x="0" y="0"/>
                      </a:lnTo>
                      <a:lnTo>
                        <a:pt x="0" y="0"/>
                      </a:lnTo>
                      <a:lnTo>
                        <a:pt x="16" y="0"/>
                      </a:lnTo>
                      <a:lnTo>
                        <a:pt x="32" y="8"/>
                      </a:lnTo>
                      <a:lnTo>
                        <a:pt x="32" y="8"/>
                      </a:lnTo>
                      <a:lnTo>
                        <a:pt x="48" y="24"/>
                      </a:lnTo>
                      <a:lnTo>
                        <a:pt x="48"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42" name="Freeform 1438"/>
                <p:cNvSpPr>
                  <a:spLocks/>
                </p:cNvSpPr>
                <p:nvPr/>
              </p:nvSpPr>
              <p:spPr bwMode="auto">
                <a:xfrm>
                  <a:off x="892" y="2344"/>
                  <a:ext cx="48" cy="32"/>
                </a:xfrm>
                <a:custGeom>
                  <a:avLst/>
                  <a:gdLst/>
                  <a:ahLst/>
                  <a:cxnLst>
                    <a:cxn ang="0">
                      <a:pos x="0" y="32"/>
                    </a:cxn>
                    <a:cxn ang="0">
                      <a:pos x="0" y="24"/>
                    </a:cxn>
                    <a:cxn ang="0">
                      <a:pos x="8" y="8"/>
                    </a:cxn>
                    <a:cxn ang="0">
                      <a:pos x="8" y="8"/>
                    </a:cxn>
                    <a:cxn ang="0">
                      <a:pos x="32" y="0"/>
                    </a:cxn>
                    <a:cxn ang="0">
                      <a:pos x="48" y="0"/>
                    </a:cxn>
                    <a:cxn ang="0">
                      <a:pos x="48" y="0"/>
                    </a:cxn>
                    <a:cxn ang="0">
                      <a:pos x="48" y="8"/>
                    </a:cxn>
                    <a:cxn ang="0">
                      <a:pos x="32" y="24"/>
                    </a:cxn>
                    <a:cxn ang="0">
                      <a:pos x="32" y="24"/>
                    </a:cxn>
                    <a:cxn ang="0">
                      <a:pos x="16" y="32"/>
                    </a:cxn>
                    <a:cxn ang="0">
                      <a:pos x="0" y="32"/>
                    </a:cxn>
                  </a:cxnLst>
                  <a:rect l="0" t="0" r="r" b="b"/>
                  <a:pathLst>
                    <a:path w="48" h="32">
                      <a:moveTo>
                        <a:pt x="0" y="32"/>
                      </a:moveTo>
                      <a:lnTo>
                        <a:pt x="0" y="24"/>
                      </a:lnTo>
                      <a:lnTo>
                        <a:pt x="8" y="8"/>
                      </a:lnTo>
                      <a:lnTo>
                        <a:pt x="8" y="8"/>
                      </a:lnTo>
                      <a:lnTo>
                        <a:pt x="32" y="0"/>
                      </a:lnTo>
                      <a:lnTo>
                        <a:pt x="48" y="0"/>
                      </a:lnTo>
                      <a:lnTo>
                        <a:pt x="48" y="0"/>
                      </a:lnTo>
                      <a:lnTo>
                        <a:pt x="48" y="8"/>
                      </a:lnTo>
                      <a:lnTo>
                        <a:pt x="32" y="24"/>
                      </a:lnTo>
                      <a:lnTo>
                        <a:pt x="32" y="24"/>
                      </a:lnTo>
                      <a:lnTo>
                        <a:pt x="16" y="32"/>
                      </a:lnTo>
                      <a:lnTo>
                        <a:pt x="0"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43" name="Freeform 1439"/>
                <p:cNvSpPr>
                  <a:spLocks/>
                </p:cNvSpPr>
                <p:nvPr/>
              </p:nvSpPr>
              <p:spPr bwMode="auto">
                <a:xfrm>
                  <a:off x="876" y="2400"/>
                  <a:ext cx="48" cy="24"/>
                </a:xfrm>
                <a:custGeom>
                  <a:avLst/>
                  <a:gdLst/>
                  <a:ahLst/>
                  <a:cxnLst>
                    <a:cxn ang="0">
                      <a:pos x="0" y="24"/>
                    </a:cxn>
                    <a:cxn ang="0">
                      <a:pos x="0" y="8"/>
                    </a:cxn>
                    <a:cxn ang="0">
                      <a:pos x="16" y="0"/>
                    </a:cxn>
                    <a:cxn ang="0">
                      <a:pos x="16" y="0"/>
                    </a:cxn>
                    <a:cxn ang="0">
                      <a:pos x="32" y="0"/>
                    </a:cxn>
                    <a:cxn ang="0">
                      <a:pos x="48" y="8"/>
                    </a:cxn>
                    <a:cxn ang="0">
                      <a:pos x="48" y="8"/>
                    </a:cxn>
                    <a:cxn ang="0">
                      <a:pos x="48" y="16"/>
                    </a:cxn>
                    <a:cxn ang="0">
                      <a:pos x="32" y="24"/>
                    </a:cxn>
                    <a:cxn ang="0">
                      <a:pos x="32" y="24"/>
                    </a:cxn>
                    <a:cxn ang="0">
                      <a:pos x="8" y="24"/>
                    </a:cxn>
                    <a:cxn ang="0">
                      <a:pos x="0" y="24"/>
                    </a:cxn>
                  </a:cxnLst>
                  <a:rect l="0" t="0" r="r" b="b"/>
                  <a:pathLst>
                    <a:path w="48" h="24">
                      <a:moveTo>
                        <a:pt x="0" y="24"/>
                      </a:moveTo>
                      <a:lnTo>
                        <a:pt x="0" y="8"/>
                      </a:lnTo>
                      <a:lnTo>
                        <a:pt x="16" y="0"/>
                      </a:lnTo>
                      <a:lnTo>
                        <a:pt x="16" y="0"/>
                      </a:lnTo>
                      <a:lnTo>
                        <a:pt x="32" y="0"/>
                      </a:lnTo>
                      <a:lnTo>
                        <a:pt x="48" y="8"/>
                      </a:lnTo>
                      <a:lnTo>
                        <a:pt x="48" y="8"/>
                      </a:lnTo>
                      <a:lnTo>
                        <a:pt x="48" y="16"/>
                      </a:lnTo>
                      <a:lnTo>
                        <a:pt x="32" y="24"/>
                      </a:lnTo>
                      <a:lnTo>
                        <a:pt x="32" y="24"/>
                      </a:lnTo>
                      <a:lnTo>
                        <a:pt x="8" y="24"/>
                      </a:lnTo>
                      <a:lnTo>
                        <a:pt x="0" y="2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44" name="Freeform 1440"/>
                <p:cNvSpPr>
                  <a:spLocks/>
                </p:cNvSpPr>
                <p:nvPr/>
              </p:nvSpPr>
              <p:spPr bwMode="auto">
                <a:xfrm>
                  <a:off x="660" y="2480"/>
                  <a:ext cx="48" cy="24"/>
                </a:xfrm>
                <a:custGeom>
                  <a:avLst/>
                  <a:gdLst/>
                  <a:ahLst/>
                  <a:cxnLst>
                    <a:cxn ang="0">
                      <a:pos x="0" y="16"/>
                    </a:cxn>
                    <a:cxn ang="0">
                      <a:pos x="0" y="8"/>
                    </a:cxn>
                    <a:cxn ang="0">
                      <a:pos x="16" y="0"/>
                    </a:cxn>
                    <a:cxn ang="0">
                      <a:pos x="16" y="0"/>
                    </a:cxn>
                    <a:cxn ang="0">
                      <a:pos x="40" y="0"/>
                    </a:cxn>
                    <a:cxn ang="0">
                      <a:pos x="48" y="0"/>
                    </a:cxn>
                    <a:cxn ang="0">
                      <a:pos x="48" y="0"/>
                    </a:cxn>
                    <a:cxn ang="0">
                      <a:pos x="48" y="16"/>
                    </a:cxn>
                    <a:cxn ang="0">
                      <a:pos x="32" y="24"/>
                    </a:cxn>
                    <a:cxn ang="0">
                      <a:pos x="32" y="24"/>
                    </a:cxn>
                    <a:cxn ang="0">
                      <a:pos x="8" y="24"/>
                    </a:cxn>
                    <a:cxn ang="0">
                      <a:pos x="0" y="16"/>
                    </a:cxn>
                  </a:cxnLst>
                  <a:rect l="0" t="0" r="r" b="b"/>
                  <a:pathLst>
                    <a:path w="48" h="24">
                      <a:moveTo>
                        <a:pt x="0" y="16"/>
                      </a:moveTo>
                      <a:lnTo>
                        <a:pt x="0" y="8"/>
                      </a:lnTo>
                      <a:lnTo>
                        <a:pt x="16" y="0"/>
                      </a:lnTo>
                      <a:lnTo>
                        <a:pt x="16" y="0"/>
                      </a:lnTo>
                      <a:lnTo>
                        <a:pt x="40" y="0"/>
                      </a:lnTo>
                      <a:lnTo>
                        <a:pt x="48" y="0"/>
                      </a:lnTo>
                      <a:lnTo>
                        <a:pt x="48" y="0"/>
                      </a:lnTo>
                      <a:lnTo>
                        <a:pt x="48" y="16"/>
                      </a:lnTo>
                      <a:lnTo>
                        <a:pt x="32" y="24"/>
                      </a:lnTo>
                      <a:lnTo>
                        <a:pt x="32" y="24"/>
                      </a:lnTo>
                      <a:lnTo>
                        <a:pt x="8" y="24"/>
                      </a:lnTo>
                      <a:lnTo>
                        <a:pt x="0"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45" name="Freeform 1441"/>
                <p:cNvSpPr>
                  <a:spLocks/>
                </p:cNvSpPr>
                <p:nvPr/>
              </p:nvSpPr>
              <p:spPr bwMode="auto">
                <a:xfrm>
                  <a:off x="732" y="2456"/>
                  <a:ext cx="48" cy="40"/>
                </a:xfrm>
                <a:custGeom>
                  <a:avLst/>
                  <a:gdLst/>
                  <a:ahLst/>
                  <a:cxnLst>
                    <a:cxn ang="0">
                      <a:pos x="8" y="40"/>
                    </a:cxn>
                    <a:cxn ang="0">
                      <a:pos x="0" y="24"/>
                    </a:cxn>
                    <a:cxn ang="0">
                      <a:pos x="16" y="16"/>
                    </a:cxn>
                    <a:cxn ang="0">
                      <a:pos x="16" y="16"/>
                    </a:cxn>
                    <a:cxn ang="0">
                      <a:pos x="32" y="0"/>
                    </a:cxn>
                    <a:cxn ang="0">
                      <a:pos x="48" y="8"/>
                    </a:cxn>
                    <a:cxn ang="0">
                      <a:pos x="48" y="8"/>
                    </a:cxn>
                    <a:cxn ang="0">
                      <a:pos x="48" y="16"/>
                    </a:cxn>
                    <a:cxn ang="0">
                      <a:pos x="40" y="32"/>
                    </a:cxn>
                    <a:cxn ang="0">
                      <a:pos x="40" y="32"/>
                    </a:cxn>
                    <a:cxn ang="0">
                      <a:pos x="16" y="40"/>
                    </a:cxn>
                    <a:cxn ang="0">
                      <a:pos x="8" y="40"/>
                    </a:cxn>
                  </a:cxnLst>
                  <a:rect l="0" t="0" r="r" b="b"/>
                  <a:pathLst>
                    <a:path w="48" h="40">
                      <a:moveTo>
                        <a:pt x="8" y="40"/>
                      </a:moveTo>
                      <a:lnTo>
                        <a:pt x="0" y="24"/>
                      </a:lnTo>
                      <a:lnTo>
                        <a:pt x="16" y="16"/>
                      </a:lnTo>
                      <a:lnTo>
                        <a:pt x="16" y="16"/>
                      </a:lnTo>
                      <a:lnTo>
                        <a:pt x="32" y="0"/>
                      </a:lnTo>
                      <a:lnTo>
                        <a:pt x="48" y="8"/>
                      </a:lnTo>
                      <a:lnTo>
                        <a:pt x="48" y="8"/>
                      </a:lnTo>
                      <a:lnTo>
                        <a:pt x="48" y="16"/>
                      </a:lnTo>
                      <a:lnTo>
                        <a:pt x="40" y="32"/>
                      </a:lnTo>
                      <a:lnTo>
                        <a:pt x="40" y="32"/>
                      </a:lnTo>
                      <a:lnTo>
                        <a:pt x="16" y="40"/>
                      </a:lnTo>
                      <a:lnTo>
                        <a:pt x="8" y="4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46" name="Freeform 1442"/>
                <p:cNvSpPr>
                  <a:spLocks/>
                </p:cNvSpPr>
                <p:nvPr/>
              </p:nvSpPr>
              <p:spPr bwMode="auto">
                <a:xfrm>
                  <a:off x="924" y="2472"/>
                  <a:ext cx="56" cy="32"/>
                </a:xfrm>
                <a:custGeom>
                  <a:avLst/>
                  <a:gdLst/>
                  <a:ahLst/>
                  <a:cxnLst>
                    <a:cxn ang="0">
                      <a:pos x="0" y="8"/>
                    </a:cxn>
                    <a:cxn ang="0">
                      <a:pos x="16" y="0"/>
                    </a:cxn>
                    <a:cxn ang="0">
                      <a:pos x="32" y="8"/>
                    </a:cxn>
                    <a:cxn ang="0">
                      <a:pos x="32" y="8"/>
                    </a:cxn>
                    <a:cxn ang="0">
                      <a:pos x="56" y="16"/>
                    </a:cxn>
                    <a:cxn ang="0">
                      <a:pos x="56" y="24"/>
                    </a:cxn>
                    <a:cxn ang="0">
                      <a:pos x="56" y="24"/>
                    </a:cxn>
                    <a:cxn ang="0">
                      <a:pos x="48" y="32"/>
                    </a:cxn>
                    <a:cxn ang="0">
                      <a:pos x="24" y="24"/>
                    </a:cxn>
                    <a:cxn ang="0">
                      <a:pos x="24" y="24"/>
                    </a:cxn>
                    <a:cxn ang="0">
                      <a:pos x="0" y="16"/>
                    </a:cxn>
                    <a:cxn ang="0">
                      <a:pos x="0" y="8"/>
                    </a:cxn>
                  </a:cxnLst>
                  <a:rect l="0" t="0" r="r" b="b"/>
                  <a:pathLst>
                    <a:path w="56" h="32">
                      <a:moveTo>
                        <a:pt x="0" y="8"/>
                      </a:moveTo>
                      <a:lnTo>
                        <a:pt x="16" y="0"/>
                      </a:lnTo>
                      <a:lnTo>
                        <a:pt x="32" y="8"/>
                      </a:lnTo>
                      <a:lnTo>
                        <a:pt x="32" y="8"/>
                      </a:lnTo>
                      <a:lnTo>
                        <a:pt x="56" y="16"/>
                      </a:lnTo>
                      <a:lnTo>
                        <a:pt x="56" y="24"/>
                      </a:lnTo>
                      <a:lnTo>
                        <a:pt x="56" y="24"/>
                      </a:lnTo>
                      <a:lnTo>
                        <a:pt x="48" y="32"/>
                      </a:lnTo>
                      <a:lnTo>
                        <a:pt x="24" y="24"/>
                      </a:lnTo>
                      <a:lnTo>
                        <a:pt x="24"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47" name="Freeform 1443"/>
                <p:cNvSpPr>
                  <a:spLocks/>
                </p:cNvSpPr>
                <p:nvPr/>
              </p:nvSpPr>
              <p:spPr bwMode="auto">
                <a:xfrm>
                  <a:off x="636" y="2392"/>
                  <a:ext cx="64" cy="32"/>
                </a:xfrm>
                <a:custGeom>
                  <a:avLst/>
                  <a:gdLst/>
                  <a:ahLst/>
                  <a:cxnLst>
                    <a:cxn ang="0">
                      <a:pos x="0" y="8"/>
                    </a:cxn>
                    <a:cxn ang="0">
                      <a:pos x="16" y="0"/>
                    </a:cxn>
                    <a:cxn ang="0">
                      <a:pos x="40" y="8"/>
                    </a:cxn>
                    <a:cxn ang="0">
                      <a:pos x="40" y="8"/>
                    </a:cxn>
                    <a:cxn ang="0">
                      <a:pos x="56" y="16"/>
                    </a:cxn>
                    <a:cxn ang="0">
                      <a:pos x="64" y="24"/>
                    </a:cxn>
                    <a:cxn ang="0">
                      <a:pos x="64" y="24"/>
                    </a:cxn>
                    <a:cxn ang="0">
                      <a:pos x="48" y="32"/>
                    </a:cxn>
                    <a:cxn ang="0">
                      <a:pos x="24" y="32"/>
                    </a:cxn>
                    <a:cxn ang="0">
                      <a:pos x="24" y="32"/>
                    </a:cxn>
                    <a:cxn ang="0">
                      <a:pos x="8" y="16"/>
                    </a:cxn>
                    <a:cxn ang="0">
                      <a:pos x="0" y="8"/>
                    </a:cxn>
                  </a:cxnLst>
                  <a:rect l="0" t="0" r="r" b="b"/>
                  <a:pathLst>
                    <a:path w="64" h="32">
                      <a:moveTo>
                        <a:pt x="0" y="8"/>
                      </a:moveTo>
                      <a:lnTo>
                        <a:pt x="16" y="0"/>
                      </a:lnTo>
                      <a:lnTo>
                        <a:pt x="40" y="8"/>
                      </a:lnTo>
                      <a:lnTo>
                        <a:pt x="40" y="8"/>
                      </a:lnTo>
                      <a:lnTo>
                        <a:pt x="56" y="16"/>
                      </a:lnTo>
                      <a:lnTo>
                        <a:pt x="64" y="24"/>
                      </a:lnTo>
                      <a:lnTo>
                        <a:pt x="64" y="24"/>
                      </a:lnTo>
                      <a:lnTo>
                        <a:pt x="48" y="32"/>
                      </a:lnTo>
                      <a:lnTo>
                        <a:pt x="24" y="32"/>
                      </a:lnTo>
                      <a:lnTo>
                        <a:pt x="24" y="32"/>
                      </a:lnTo>
                      <a:lnTo>
                        <a:pt x="8"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48" name="Freeform 1444"/>
                <p:cNvSpPr>
                  <a:spLocks/>
                </p:cNvSpPr>
                <p:nvPr/>
              </p:nvSpPr>
              <p:spPr bwMode="auto">
                <a:xfrm>
                  <a:off x="716" y="2320"/>
                  <a:ext cx="40" cy="48"/>
                </a:xfrm>
                <a:custGeom>
                  <a:avLst/>
                  <a:gdLst/>
                  <a:ahLst/>
                  <a:cxnLst>
                    <a:cxn ang="0">
                      <a:pos x="8" y="0"/>
                    </a:cxn>
                    <a:cxn ang="0">
                      <a:pos x="24" y="0"/>
                    </a:cxn>
                    <a:cxn ang="0">
                      <a:pos x="32" y="16"/>
                    </a:cxn>
                    <a:cxn ang="0">
                      <a:pos x="32" y="16"/>
                    </a:cxn>
                    <a:cxn ang="0">
                      <a:pos x="40" y="40"/>
                    </a:cxn>
                    <a:cxn ang="0">
                      <a:pos x="32" y="48"/>
                    </a:cxn>
                    <a:cxn ang="0">
                      <a:pos x="32" y="48"/>
                    </a:cxn>
                    <a:cxn ang="0">
                      <a:pos x="16" y="40"/>
                    </a:cxn>
                    <a:cxn ang="0">
                      <a:pos x="8" y="24"/>
                    </a:cxn>
                    <a:cxn ang="0">
                      <a:pos x="8" y="24"/>
                    </a:cxn>
                    <a:cxn ang="0">
                      <a:pos x="0" y="8"/>
                    </a:cxn>
                    <a:cxn ang="0">
                      <a:pos x="8" y="0"/>
                    </a:cxn>
                  </a:cxnLst>
                  <a:rect l="0" t="0" r="r" b="b"/>
                  <a:pathLst>
                    <a:path w="40" h="48">
                      <a:moveTo>
                        <a:pt x="8" y="0"/>
                      </a:moveTo>
                      <a:lnTo>
                        <a:pt x="24" y="0"/>
                      </a:lnTo>
                      <a:lnTo>
                        <a:pt x="32" y="16"/>
                      </a:lnTo>
                      <a:lnTo>
                        <a:pt x="32" y="16"/>
                      </a:lnTo>
                      <a:lnTo>
                        <a:pt x="40" y="40"/>
                      </a:lnTo>
                      <a:lnTo>
                        <a:pt x="32" y="48"/>
                      </a:lnTo>
                      <a:lnTo>
                        <a:pt x="32" y="48"/>
                      </a:lnTo>
                      <a:lnTo>
                        <a:pt x="16" y="40"/>
                      </a:lnTo>
                      <a:lnTo>
                        <a:pt x="8" y="24"/>
                      </a:lnTo>
                      <a:lnTo>
                        <a:pt x="8" y="24"/>
                      </a:lnTo>
                      <a:lnTo>
                        <a:pt x="0" y="8"/>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49" name="Freeform 1445"/>
                <p:cNvSpPr>
                  <a:spLocks/>
                </p:cNvSpPr>
                <p:nvPr/>
              </p:nvSpPr>
              <p:spPr bwMode="auto">
                <a:xfrm>
                  <a:off x="820" y="2480"/>
                  <a:ext cx="40" cy="40"/>
                </a:xfrm>
                <a:custGeom>
                  <a:avLst/>
                  <a:gdLst/>
                  <a:ahLst/>
                  <a:cxnLst>
                    <a:cxn ang="0">
                      <a:pos x="8" y="0"/>
                    </a:cxn>
                    <a:cxn ang="0">
                      <a:pos x="24" y="0"/>
                    </a:cxn>
                    <a:cxn ang="0">
                      <a:pos x="40" y="16"/>
                    </a:cxn>
                    <a:cxn ang="0">
                      <a:pos x="40" y="16"/>
                    </a:cxn>
                    <a:cxn ang="0">
                      <a:pos x="40" y="32"/>
                    </a:cxn>
                    <a:cxn ang="0">
                      <a:pos x="32" y="40"/>
                    </a:cxn>
                    <a:cxn ang="0">
                      <a:pos x="32" y="40"/>
                    </a:cxn>
                    <a:cxn ang="0">
                      <a:pos x="24" y="40"/>
                    </a:cxn>
                    <a:cxn ang="0">
                      <a:pos x="8" y="24"/>
                    </a:cxn>
                    <a:cxn ang="0">
                      <a:pos x="8" y="24"/>
                    </a:cxn>
                    <a:cxn ang="0">
                      <a:pos x="0" y="8"/>
                    </a:cxn>
                    <a:cxn ang="0">
                      <a:pos x="8" y="0"/>
                    </a:cxn>
                  </a:cxnLst>
                  <a:rect l="0" t="0" r="r" b="b"/>
                  <a:pathLst>
                    <a:path w="40" h="40">
                      <a:moveTo>
                        <a:pt x="8" y="0"/>
                      </a:moveTo>
                      <a:lnTo>
                        <a:pt x="24" y="0"/>
                      </a:lnTo>
                      <a:lnTo>
                        <a:pt x="40" y="16"/>
                      </a:lnTo>
                      <a:lnTo>
                        <a:pt x="40" y="16"/>
                      </a:lnTo>
                      <a:lnTo>
                        <a:pt x="40" y="32"/>
                      </a:lnTo>
                      <a:lnTo>
                        <a:pt x="32" y="40"/>
                      </a:lnTo>
                      <a:lnTo>
                        <a:pt x="32" y="40"/>
                      </a:lnTo>
                      <a:lnTo>
                        <a:pt x="24" y="40"/>
                      </a:lnTo>
                      <a:lnTo>
                        <a:pt x="8" y="24"/>
                      </a:lnTo>
                      <a:lnTo>
                        <a:pt x="8" y="24"/>
                      </a:lnTo>
                      <a:lnTo>
                        <a:pt x="0" y="8"/>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50" name="Freeform 1446"/>
                <p:cNvSpPr>
                  <a:spLocks/>
                </p:cNvSpPr>
                <p:nvPr/>
              </p:nvSpPr>
              <p:spPr bwMode="auto">
                <a:xfrm>
                  <a:off x="836" y="2320"/>
                  <a:ext cx="40" cy="48"/>
                </a:xfrm>
                <a:custGeom>
                  <a:avLst/>
                  <a:gdLst/>
                  <a:ahLst/>
                  <a:cxnLst>
                    <a:cxn ang="0">
                      <a:pos x="32" y="0"/>
                    </a:cxn>
                    <a:cxn ang="0">
                      <a:pos x="40" y="8"/>
                    </a:cxn>
                    <a:cxn ang="0">
                      <a:pos x="40" y="24"/>
                    </a:cxn>
                    <a:cxn ang="0">
                      <a:pos x="40" y="24"/>
                    </a:cxn>
                    <a:cxn ang="0">
                      <a:pos x="24" y="40"/>
                    </a:cxn>
                    <a:cxn ang="0">
                      <a:pos x="8" y="48"/>
                    </a:cxn>
                    <a:cxn ang="0">
                      <a:pos x="8" y="48"/>
                    </a:cxn>
                    <a:cxn ang="0">
                      <a:pos x="0" y="32"/>
                    </a:cxn>
                    <a:cxn ang="0">
                      <a:pos x="8" y="16"/>
                    </a:cxn>
                    <a:cxn ang="0">
                      <a:pos x="8" y="16"/>
                    </a:cxn>
                    <a:cxn ang="0">
                      <a:pos x="24" y="0"/>
                    </a:cxn>
                    <a:cxn ang="0">
                      <a:pos x="32" y="0"/>
                    </a:cxn>
                  </a:cxnLst>
                  <a:rect l="0" t="0" r="r" b="b"/>
                  <a:pathLst>
                    <a:path w="40" h="48">
                      <a:moveTo>
                        <a:pt x="32" y="0"/>
                      </a:moveTo>
                      <a:lnTo>
                        <a:pt x="40" y="8"/>
                      </a:lnTo>
                      <a:lnTo>
                        <a:pt x="40" y="24"/>
                      </a:lnTo>
                      <a:lnTo>
                        <a:pt x="40" y="24"/>
                      </a:lnTo>
                      <a:lnTo>
                        <a:pt x="24" y="40"/>
                      </a:lnTo>
                      <a:lnTo>
                        <a:pt x="8" y="48"/>
                      </a:lnTo>
                      <a:lnTo>
                        <a:pt x="8" y="48"/>
                      </a:lnTo>
                      <a:lnTo>
                        <a:pt x="0" y="32"/>
                      </a:lnTo>
                      <a:lnTo>
                        <a:pt x="8" y="16"/>
                      </a:lnTo>
                      <a:lnTo>
                        <a:pt x="8" y="16"/>
                      </a:lnTo>
                      <a:lnTo>
                        <a:pt x="24" y="0"/>
                      </a:lnTo>
                      <a:lnTo>
                        <a:pt x="32"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51" name="Freeform 1447"/>
                <p:cNvSpPr>
                  <a:spLocks/>
                </p:cNvSpPr>
                <p:nvPr/>
              </p:nvSpPr>
              <p:spPr bwMode="auto">
                <a:xfrm>
                  <a:off x="732" y="2504"/>
                  <a:ext cx="40" cy="48"/>
                </a:xfrm>
                <a:custGeom>
                  <a:avLst/>
                  <a:gdLst/>
                  <a:ahLst/>
                  <a:cxnLst>
                    <a:cxn ang="0">
                      <a:pos x="32" y="0"/>
                    </a:cxn>
                    <a:cxn ang="0">
                      <a:pos x="40" y="8"/>
                    </a:cxn>
                    <a:cxn ang="0">
                      <a:pos x="32" y="32"/>
                    </a:cxn>
                    <a:cxn ang="0">
                      <a:pos x="32" y="32"/>
                    </a:cxn>
                    <a:cxn ang="0">
                      <a:pos x="24" y="40"/>
                    </a:cxn>
                    <a:cxn ang="0">
                      <a:pos x="8" y="48"/>
                    </a:cxn>
                    <a:cxn ang="0">
                      <a:pos x="8" y="48"/>
                    </a:cxn>
                    <a:cxn ang="0">
                      <a:pos x="0" y="40"/>
                    </a:cxn>
                    <a:cxn ang="0">
                      <a:pos x="8" y="16"/>
                    </a:cxn>
                    <a:cxn ang="0">
                      <a:pos x="8" y="16"/>
                    </a:cxn>
                    <a:cxn ang="0">
                      <a:pos x="16" y="8"/>
                    </a:cxn>
                    <a:cxn ang="0">
                      <a:pos x="32" y="0"/>
                    </a:cxn>
                  </a:cxnLst>
                  <a:rect l="0" t="0" r="r" b="b"/>
                  <a:pathLst>
                    <a:path w="40" h="48">
                      <a:moveTo>
                        <a:pt x="32" y="0"/>
                      </a:moveTo>
                      <a:lnTo>
                        <a:pt x="40" y="8"/>
                      </a:lnTo>
                      <a:lnTo>
                        <a:pt x="32" y="32"/>
                      </a:lnTo>
                      <a:lnTo>
                        <a:pt x="32" y="32"/>
                      </a:lnTo>
                      <a:lnTo>
                        <a:pt x="24" y="40"/>
                      </a:lnTo>
                      <a:lnTo>
                        <a:pt x="8" y="48"/>
                      </a:lnTo>
                      <a:lnTo>
                        <a:pt x="8" y="48"/>
                      </a:lnTo>
                      <a:lnTo>
                        <a:pt x="0" y="40"/>
                      </a:lnTo>
                      <a:lnTo>
                        <a:pt x="8" y="16"/>
                      </a:lnTo>
                      <a:lnTo>
                        <a:pt x="8" y="16"/>
                      </a:lnTo>
                      <a:lnTo>
                        <a:pt x="16" y="8"/>
                      </a:lnTo>
                      <a:lnTo>
                        <a:pt x="32"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1661369" name="Group 1448"/>
            <p:cNvGrpSpPr>
              <a:grpSpLocks/>
            </p:cNvGrpSpPr>
            <p:nvPr/>
          </p:nvGrpSpPr>
          <p:grpSpPr bwMode="auto">
            <a:xfrm rot="20911106" flipH="1">
              <a:off x="4001" y="2789"/>
              <a:ext cx="598" cy="112"/>
              <a:chOff x="290" y="1936"/>
              <a:chExt cx="598" cy="112"/>
            </a:xfrm>
          </p:grpSpPr>
          <p:sp>
            <p:nvSpPr>
              <p:cNvPr id="1661353" name="Freeform 1449"/>
              <p:cNvSpPr>
                <a:spLocks/>
              </p:cNvSpPr>
              <p:nvPr/>
            </p:nvSpPr>
            <p:spPr bwMode="auto">
              <a:xfrm>
                <a:off x="290" y="1968"/>
                <a:ext cx="598" cy="36"/>
              </a:xfrm>
              <a:custGeom>
                <a:avLst/>
                <a:gdLst/>
                <a:ahLst/>
                <a:cxnLst>
                  <a:cxn ang="0">
                    <a:pos x="0" y="36"/>
                  </a:cxn>
                  <a:cxn ang="0">
                    <a:pos x="136" y="6"/>
                  </a:cxn>
                  <a:cxn ang="0">
                    <a:pos x="224" y="4"/>
                  </a:cxn>
                  <a:cxn ang="0">
                    <a:pos x="316" y="18"/>
                  </a:cxn>
                  <a:cxn ang="0">
                    <a:pos x="408" y="34"/>
                  </a:cxn>
                  <a:cxn ang="0">
                    <a:pos x="478" y="30"/>
                  </a:cxn>
                  <a:cxn ang="0">
                    <a:pos x="598" y="20"/>
                  </a:cxn>
                </a:cxnLst>
                <a:rect l="0" t="0" r="r" b="b"/>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cmpd="sng">
                <a:solidFill>
                  <a:schemeClr val="tx1"/>
                </a:solidFill>
                <a:round/>
                <a:headEnd/>
                <a:tailEnd/>
              </a:ln>
              <a:effectLst/>
            </p:spPr>
            <p:txBody>
              <a:bodyPr wrap="none">
                <a:prstTxWarp prst="textNoShape">
                  <a:avLst/>
                </a:prstTxWarp>
              </a:bodyPr>
              <a:lstStyle/>
              <a:p>
                <a:endParaRPr lang="en-US">
                  <a:latin typeface="Arial"/>
                  <a:cs typeface="Arial"/>
                </a:endParaRPr>
              </a:p>
            </p:txBody>
          </p:sp>
          <p:grpSp>
            <p:nvGrpSpPr>
              <p:cNvPr id="1661387" name="Group 1450"/>
              <p:cNvGrpSpPr>
                <a:grpSpLocks/>
              </p:cNvGrpSpPr>
              <p:nvPr/>
            </p:nvGrpSpPr>
            <p:grpSpPr bwMode="auto">
              <a:xfrm>
                <a:off x="324" y="1936"/>
                <a:ext cx="544" cy="112"/>
                <a:chOff x="324" y="1872"/>
                <a:chExt cx="544" cy="112"/>
              </a:xfrm>
            </p:grpSpPr>
            <p:sp>
              <p:nvSpPr>
                <p:cNvPr id="1661355" name="Freeform 1451"/>
                <p:cNvSpPr>
                  <a:spLocks/>
                </p:cNvSpPr>
                <p:nvPr/>
              </p:nvSpPr>
              <p:spPr bwMode="auto">
                <a:xfrm>
                  <a:off x="492" y="1872"/>
                  <a:ext cx="48" cy="56"/>
                </a:xfrm>
                <a:custGeom>
                  <a:avLst/>
                  <a:gdLst/>
                  <a:ahLst/>
                  <a:cxnLst>
                    <a:cxn ang="0">
                      <a:pos x="48" y="32"/>
                    </a:cxn>
                    <a:cxn ang="0">
                      <a:pos x="40" y="48"/>
                    </a:cxn>
                    <a:cxn ang="0">
                      <a:pos x="24" y="56"/>
                    </a:cxn>
                    <a:cxn ang="0">
                      <a:pos x="24" y="56"/>
                    </a:cxn>
                    <a:cxn ang="0">
                      <a:pos x="8" y="48"/>
                    </a:cxn>
                    <a:cxn ang="0">
                      <a:pos x="0" y="24"/>
                    </a:cxn>
                    <a:cxn ang="0">
                      <a:pos x="0" y="24"/>
                    </a:cxn>
                    <a:cxn ang="0">
                      <a:pos x="8" y="8"/>
                    </a:cxn>
                    <a:cxn ang="0">
                      <a:pos x="24" y="0"/>
                    </a:cxn>
                    <a:cxn ang="0">
                      <a:pos x="24" y="0"/>
                    </a:cxn>
                    <a:cxn ang="0">
                      <a:pos x="48" y="8"/>
                    </a:cxn>
                    <a:cxn ang="0">
                      <a:pos x="48" y="32"/>
                    </a:cxn>
                  </a:cxnLst>
                  <a:rect l="0" t="0" r="r" b="b"/>
                  <a:pathLst>
                    <a:path w="48" h="56">
                      <a:moveTo>
                        <a:pt x="48" y="32"/>
                      </a:moveTo>
                      <a:lnTo>
                        <a:pt x="40" y="48"/>
                      </a:lnTo>
                      <a:lnTo>
                        <a:pt x="24" y="56"/>
                      </a:lnTo>
                      <a:lnTo>
                        <a:pt x="24" y="56"/>
                      </a:lnTo>
                      <a:lnTo>
                        <a:pt x="8" y="48"/>
                      </a:lnTo>
                      <a:lnTo>
                        <a:pt x="0" y="24"/>
                      </a:lnTo>
                      <a:lnTo>
                        <a:pt x="0" y="24"/>
                      </a:lnTo>
                      <a:lnTo>
                        <a:pt x="8" y="8"/>
                      </a:lnTo>
                      <a:lnTo>
                        <a:pt x="24" y="0"/>
                      </a:lnTo>
                      <a:lnTo>
                        <a:pt x="24" y="0"/>
                      </a:lnTo>
                      <a:lnTo>
                        <a:pt x="48"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56" name="Freeform 1452"/>
                <p:cNvSpPr>
                  <a:spLocks/>
                </p:cNvSpPr>
                <p:nvPr/>
              </p:nvSpPr>
              <p:spPr bwMode="auto">
                <a:xfrm>
                  <a:off x="652" y="192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16"/>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16"/>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57" name="Freeform 1453"/>
                <p:cNvSpPr>
                  <a:spLocks/>
                </p:cNvSpPr>
                <p:nvPr/>
              </p:nvSpPr>
              <p:spPr bwMode="auto">
                <a:xfrm>
                  <a:off x="820" y="188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8"/>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58" name="Freeform 1454"/>
                <p:cNvSpPr>
                  <a:spLocks/>
                </p:cNvSpPr>
                <p:nvPr/>
              </p:nvSpPr>
              <p:spPr bwMode="auto">
                <a:xfrm>
                  <a:off x="412" y="1888"/>
                  <a:ext cx="48" cy="48"/>
                </a:xfrm>
                <a:custGeom>
                  <a:avLst/>
                  <a:gdLst/>
                  <a:ahLst/>
                  <a:cxnLst>
                    <a:cxn ang="0">
                      <a:pos x="48" y="24"/>
                    </a:cxn>
                    <a:cxn ang="0">
                      <a:pos x="40" y="40"/>
                    </a:cxn>
                    <a:cxn ang="0">
                      <a:pos x="16" y="48"/>
                    </a:cxn>
                    <a:cxn ang="0">
                      <a:pos x="16" y="48"/>
                    </a:cxn>
                    <a:cxn ang="0">
                      <a:pos x="0" y="40"/>
                    </a:cxn>
                    <a:cxn ang="0">
                      <a:pos x="0" y="24"/>
                    </a:cxn>
                    <a:cxn ang="0">
                      <a:pos x="0" y="24"/>
                    </a:cxn>
                    <a:cxn ang="0">
                      <a:pos x="8" y="0"/>
                    </a:cxn>
                    <a:cxn ang="0">
                      <a:pos x="24" y="0"/>
                    </a:cxn>
                    <a:cxn ang="0">
                      <a:pos x="24" y="0"/>
                    </a:cxn>
                    <a:cxn ang="0">
                      <a:pos x="40" y="8"/>
                    </a:cxn>
                    <a:cxn ang="0">
                      <a:pos x="48" y="24"/>
                    </a:cxn>
                  </a:cxnLst>
                  <a:rect l="0" t="0" r="r" b="b"/>
                  <a:pathLst>
                    <a:path w="48" h="48">
                      <a:moveTo>
                        <a:pt x="48" y="24"/>
                      </a:moveTo>
                      <a:lnTo>
                        <a:pt x="40" y="40"/>
                      </a:lnTo>
                      <a:lnTo>
                        <a:pt x="16" y="48"/>
                      </a:lnTo>
                      <a:lnTo>
                        <a:pt x="16" y="48"/>
                      </a:lnTo>
                      <a:lnTo>
                        <a:pt x="0" y="40"/>
                      </a:lnTo>
                      <a:lnTo>
                        <a:pt x="0" y="24"/>
                      </a:lnTo>
                      <a:lnTo>
                        <a:pt x="0" y="24"/>
                      </a:lnTo>
                      <a:lnTo>
                        <a:pt x="8" y="0"/>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59" name="Freeform 1455"/>
                <p:cNvSpPr>
                  <a:spLocks/>
                </p:cNvSpPr>
                <p:nvPr/>
              </p:nvSpPr>
              <p:spPr bwMode="auto">
                <a:xfrm>
                  <a:off x="572" y="1912"/>
                  <a:ext cx="48" cy="48"/>
                </a:xfrm>
                <a:custGeom>
                  <a:avLst/>
                  <a:gdLst/>
                  <a:ahLst/>
                  <a:cxnLst>
                    <a:cxn ang="0">
                      <a:pos x="48" y="24"/>
                    </a:cxn>
                    <a:cxn ang="0">
                      <a:pos x="40" y="48"/>
                    </a:cxn>
                    <a:cxn ang="0">
                      <a:pos x="24" y="48"/>
                    </a:cxn>
                    <a:cxn ang="0">
                      <a:pos x="24" y="48"/>
                    </a:cxn>
                    <a:cxn ang="0">
                      <a:pos x="0" y="40"/>
                    </a:cxn>
                    <a:cxn ang="0">
                      <a:pos x="0" y="24"/>
                    </a:cxn>
                    <a:cxn ang="0">
                      <a:pos x="0" y="24"/>
                    </a:cxn>
                    <a:cxn ang="0">
                      <a:pos x="8" y="8"/>
                    </a:cxn>
                    <a:cxn ang="0">
                      <a:pos x="24" y="0"/>
                    </a:cxn>
                    <a:cxn ang="0">
                      <a:pos x="24" y="0"/>
                    </a:cxn>
                    <a:cxn ang="0">
                      <a:pos x="40" y="8"/>
                    </a:cxn>
                    <a:cxn ang="0">
                      <a:pos x="48" y="24"/>
                    </a:cxn>
                  </a:cxnLst>
                  <a:rect l="0" t="0" r="r" b="b"/>
                  <a:pathLst>
                    <a:path w="48" h="48">
                      <a:moveTo>
                        <a:pt x="48" y="24"/>
                      </a:moveTo>
                      <a:lnTo>
                        <a:pt x="40" y="48"/>
                      </a:lnTo>
                      <a:lnTo>
                        <a:pt x="24" y="48"/>
                      </a:lnTo>
                      <a:lnTo>
                        <a:pt x="24" y="48"/>
                      </a:lnTo>
                      <a:lnTo>
                        <a:pt x="0" y="40"/>
                      </a:lnTo>
                      <a:lnTo>
                        <a:pt x="0" y="24"/>
                      </a:lnTo>
                      <a:lnTo>
                        <a:pt x="0" y="24"/>
                      </a:lnTo>
                      <a:lnTo>
                        <a:pt x="8" y="8"/>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60" name="Freeform 1456"/>
                <p:cNvSpPr>
                  <a:spLocks/>
                </p:cNvSpPr>
                <p:nvPr/>
              </p:nvSpPr>
              <p:spPr bwMode="auto">
                <a:xfrm>
                  <a:off x="324" y="1912"/>
                  <a:ext cx="48" cy="48"/>
                </a:xfrm>
                <a:custGeom>
                  <a:avLst/>
                  <a:gdLst/>
                  <a:ahLst/>
                  <a:cxnLst>
                    <a:cxn ang="0">
                      <a:pos x="48" y="24"/>
                    </a:cxn>
                    <a:cxn ang="0">
                      <a:pos x="40" y="40"/>
                    </a:cxn>
                    <a:cxn ang="0">
                      <a:pos x="24" y="48"/>
                    </a:cxn>
                    <a:cxn ang="0">
                      <a:pos x="24" y="48"/>
                    </a:cxn>
                    <a:cxn ang="0">
                      <a:pos x="8" y="40"/>
                    </a:cxn>
                    <a:cxn ang="0">
                      <a:pos x="0" y="24"/>
                    </a:cxn>
                    <a:cxn ang="0">
                      <a:pos x="0" y="24"/>
                    </a:cxn>
                    <a:cxn ang="0">
                      <a:pos x="8" y="0"/>
                    </a:cxn>
                    <a:cxn ang="0">
                      <a:pos x="32" y="0"/>
                    </a:cxn>
                    <a:cxn ang="0">
                      <a:pos x="32" y="0"/>
                    </a:cxn>
                    <a:cxn ang="0">
                      <a:pos x="48" y="8"/>
                    </a:cxn>
                    <a:cxn ang="0">
                      <a:pos x="48" y="24"/>
                    </a:cxn>
                  </a:cxnLst>
                  <a:rect l="0" t="0" r="r" b="b"/>
                  <a:pathLst>
                    <a:path w="48" h="48">
                      <a:moveTo>
                        <a:pt x="48" y="24"/>
                      </a:moveTo>
                      <a:lnTo>
                        <a:pt x="40" y="40"/>
                      </a:lnTo>
                      <a:lnTo>
                        <a:pt x="24" y="48"/>
                      </a:lnTo>
                      <a:lnTo>
                        <a:pt x="24" y="48"/>
                      </a:lnTo>
                      <a:lnTo>
                        <a:pt x="8" y="40"/>
                      </a:lnTo>
                      <a:lnTo>
                        <a:pt x="0" y="24"/>
                      </a:lnTo>
                      <a:lnTo>
                        <a:pt x="0" y="24"/>
                      </a:lnTo>
                      <a:lnTo>
                        <a:pt x="8" y="0"/>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61" name="Freeform 1457"/>
                <p:cNvSpPr>
                  <a:spLocks/>
                </p:cNvSpPr>
                <p:nvPr/>
              </p:nvSpPr>
              <p:spPr bwMode="auto">
                <a:xfrm>
                  <a:off x="732" y="1920"/>
                  <a:ext cx="48" cy="48"/>
                </a:xfrm>
                <a:custGeom>
                  <a:avLst/>
                  <a:gdLst/>
                  <a:ahLst/>
                  <a:cxnLst>
                    <a:cxn ang="0">
                      <a:pos x="48" y="24"/>
                    </a:cxn>
                    <a:cxn ang="0">
                      <a:pos x="40" y="48"/>
                    </a:cxn>
                    <a:cxn ang="0">
                      <a:pos x="24" y="48"/>
                    </a:cxn>
                    <a:cxn ang="0">
                      <a:pos x="24" y="48"/>
                    </a:cxn>
                    <a:cxn ang="0">
                      <a:pos x="8" y="40"/>
                    </a:cxn>
                    <a:cxn ang="0">
                      <a:pos x="0" y="24"/>
                    </a:cxn>
                    <a:cxn ang="0">
                      <a:pos x="0" y="24"/>
                    </a:cxn>
                    <a:cxn ang="0">
                      <a:pos x="8" y="8"/>
                    </a:cxn>
                    <a:cxn ang="0">
                      <a:pos x="32" y="0"/>
                    </a:cxn>
                    <a:cxn ang="0">
                      <a:pos x="32" y="0"/>
                    </a:cxn>
                    <a:cxn ang="0">
                      <a:pos x="48" y="8"/>
                    </a:cxn>
                    <a:cxn ang="0">
                      <a:pos x="48" y="24"/>
                    </a:cxn>
                  </a:cxnLst>
                  <a:rect l="0" t="0" r="r" b="b"/>
                  <a:pathLst>
                    <a:path w="48" h="48">
                      <a:moveTo>
                        <a:pt x="48" y="24"/>
                      </a:moveTo>
                      <a:lnTo>
                        <a:pt x="40" y="48"/>
                      </a:lnTo>
                      <a:lnTo>
                        <a:pt x="24" y="48"/>
                      </a:lnTo>
                      <a:lnTo>
                        <a:pt x="24" y="48"/>
                      </a:lnTo>
                      <a:lnTo>
                        <a:pt x="8" y="40"/>
                      </a:lnTo>
                      <a:lnTo>
                        <a:pt x="0" y="24"/>
                      </a:lnTo>
                      <a:lnTo>
                        <a:pt x="0" y="24"/>
                      </a:lnTo>
                      <a:lnTo>
                        <a:pt x="8" y="8"/>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1661405" name="Group 1458"/>
            <p:cNvGrpSpPr>
              <a:grpSpLocks/>
            </p:cNvGrpSpPr>
            <p:nvPr/>
          </p:nvGrpSpPr>
          <p:grpSpPr bwMode="auto">
            <a:xfrm>
              <a:off x="4278" y="2760"/>
              <a:ext cx="274" cy="138"/>
              <a:chOff x="1536" y="3120"/>
              <a:chExt cx="274" cy="138"/>
            </a:xfrm>
          </p:grpSpPr>
          <p:grpSp>
            <p:nvGrpSpPr>
              <p:cNvPr id="1661407" name="Group 1459"/>
              <p:cNvGrpSpPr>
                <a:grpSpLocks/>
              </p:cNvGrpSpPr>
              <p:nvPr/>
            </p:nvGrpSpPr>
            <p:grpSpPr bwMode="auto">
              <a:xfrm rot="625620">
                <a:off x="1536" y="3120"/>
                <a:ext cx="274" cy="138"/>
                <a:chOff x="1550" y="3072"/>
                <a:chExt cx="274" cy="138"/>
              </a:xfrm>
            </p:grpSpPr>
            <p:sp>
              <p:nvSpPr>
                <p:cNvPr id="1661364" name="Freeform 1460"/>
                <p:cNvSpPr>
                  <a:spLocks/>
                </p:cNvSpPr>
                <p:nvPr/>
              </p:nvSpPr>
              <p:spPr bwMode="auto">
                <a:xfrm>
                  <a:off x="1632" y="3120"/>
                  <a:ext cx="137" cy="25"/>
                </a:xfrm>
                <a:custGeom>
                  <a:avLst/>
                  <a:gdLst/>
                  <a:ahLst/>
                  <a:cxnLst>
                    <a:cxn ang="0">
                      <a:pos x="137" y="0"/>
                    </a:cxn>
                    <a:cxn ang="0">
                      <a:pos x="0" y="25"/>
                    </a:cxn>
                  </a:cxnLst>
                  <a:rect l="0" t="0" r="r" b="b"/>
                  <a:pathLst>
                    <a:path w="137" h="25">
                      <a:moveTo>
                        <a:pt x="137" y="0"/>
                      </a:moveTo>
                      <a:cubicBezTo>
                        <a:pt x="87" y="7"/>
                        <a:pt x="22" y="20"/>
                        <a:pt x="0" y="25"/>
                      </a:cubicBezTo>
                    </a:path>
                  </a:pathLst>
                </a:custGeom>
                <a:noFill/>
                <a:ln w="38100" cmpd="sng">
                  <a:solidFill>
                    <a:schemeClr val="tx1"/>
                  </a:solidFill>
                  <a:round/>
                  <a:headEnd/>
                  <a:tailEnd/>
                </a:ln>
                <a:effectLst/>
              </p:spPr>
              <p:txBody>
                <a:bodyPr wrap="none">
                  <a:prstTxWarp prst="textNoShape">
                    <a:avLst/>
                  </a:prstTxWarp>
                </a:bodyPr>
                <a:lstStyle/>
                <a:p>
                  <a:endParaRPr lang="en-US">
                    <a:latin typeface="Arial"/>
                    <a:cs typeface="Arial"/>
                  </a:endParaRPr>
                </a:p>
              </p:txBody>
            </p:sp>
            <p:sp>
              <p:nvSpPr>
                <p:cNvPr id="1661365" name="Freeform 1461"/>
                <p:cNvSpPr>
                  <a:spLocks/>
                </p:cNvSpPr>
                <p:nvPr/>
              </p:nvSpPr>
              <p:spPr bwMode="auto">
                <a:xfrm rot="20238998" flipH="1">
                  <a:off x="1550" y="3114"/>
                  <a:ext cx="96" cy="96"/>
                </a:xfrm>
                <a:custGeom>
                  <a:avLst/>
                  <a:gdLst/>
                  <a:ahLst/>
                  <a:cxnLst>
                    <a:cxn ang="0">
                      <a:pos x="48" y="24"/>
                    </a:cxn>
                    <a:cxn ang="0">
                      <a:pos x="40" y="40"/>
                    </a:cxn>
                    <a:cxn ang="0">
                      <a:pos x="16" y="48"/>
                    </a:cxn>
                    <a:cxn ang="0">
                      <a:pos x="16" y="48"/>
                    </a:cxn>
                    <a:cxn ang="0">
                      <a:pos x="0" y="40"/>
                    </a:cxn>
                    <a:cxn ang="0">
                      <a:pos x="0" y="24"/>
                    </a:cxn>
                    <a:cxn ang="0">
                      <a:pos x="0" y="24"/>
                    </a:cxn>
                    <a:cxn ang="0">
                      <a:pos x="8" y="0"/>
                    </a:cxn>
                    <a:cxn ang="0">
                      <a:pos x="24" y="0"/>
                    </a:cxn>
                    <a:cxn ang="0">
                      <a:pos x="24" y="0"/>
                    </a:cxn>
                    <a:cxn ang="0">
                      <a:pos x="40" y="8"/>
                    </a:cxn>
                    <a:cxn ang="0">
                      <a:pos x="48" y="24"/>
                    </a:cxn>
                  </a:cxnLst>
                  <a:rect l="0" t="0" r="r" b="b"/>
                  <a:pathLst>
                    <a:path w="48" h="48">
                      <a:moveTo>
                        <a:pt x="48" y="24"/>
                      </a:moveTo>
                      <a:lnTo>
                        <a:pt x="40" y="40"/>
                      </a:lnTo>
                      <a:lnTo>
                        <a:pt x="16" y="48"/>
                      </a:lnTo>
                      <a:lnTo>
                        <a:pt x="16" y="48"/>
                      </a:lnTo>
                      <a:lnTo>
                        <a:pt x="0" y="40"/>
                      </a:lnTo>
                      <a:lnTo>
                        <a:pt x="0" y="24"/>
                      </a:lnTo>
                      <a:lnTo>
                        <a:pt x="0" y="24"/>
                      </a:lnTo>
                      <a:lnTo>
                        <a:pt x="8" y="0"/>
                      </a:lnTo>
                      <a:lnTo>
                        <a:pt x="24" y="0"/>
                      </a:lnTo>
                      <a:lnTo>
                        <a:pt x="24" y="0"/>
                      </a:lnTo>
                      <a:lnTo>
                        <a:pt x="40" y="8"/>
                      </a:lnTo>
                      <a:lnTo>
                        <a:pt x="48" y="24"/>
                      </a:lnTo>
                      <a:close/>
                    </a:path>
                  </a:pathLst>
                </a:custGeom>
                <a:solidFill>
                  <a:srgbClr val="33CC33"/>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66" name="Freeform 1462"/>
                <p:cNvSpPr>
                  <a:spLocks/>
                </p:cNvSpPr>
                <p:nvPr/>
              </p:nvSpPr>
              <p:spPr bwMode="auto">
                <a:xfrm rot="20238998" flipH="1">
                  <a:off x="1728" y="3072"/>
                  <a:ext cx="96" cy="96"/>
                </a:xfrm>
                <a:custGeom>
                  <a:avLst/>
                  <a:gdLst/>
                  <a:ahLst/>
                  <a:cxnLst>
                    <a:cxn ang="0">
                      <a:pos x="48" y="24"/>
                    </a:cxn>
                    <a:cxn ang="0">
                      <a:pos x="40" y="40"/>
                    </a:cxn>
                    <a:cxn ang="0">
                      <a:pos x="24" y="48"/>
                    </a:cxn>
                    <a:cxn ang="0">
                      <a:pos x="24" y="48"/>
                    </a:cxn>
                    <a:cxn ang="0">
                      <a:pos x="8" y="40"/>
                    </a:cxn>
                    <a:cxn ang="0">
                      <a:pos x="0" y="24"/>
                    </a:cxn>
                    <a:cxn ang="0">
                      <a:pos x="0" y="24"/>
                    </a:cxn>
                    <a:cxn ang="0">
                      <a:pos x="8" y="0"/>
                    </a:cxn>
                    <a:cxn ang="0">
                      <a:pos x="32" y="0"/>
                    </a:cxn>
                    <a:cxn ang="0">
                      <a:pos x="32" y="0"/>
                    </a:cxn>
                    <a:cxn ang="0">
                      <a:pos x="48" y="8"/>
                    </a:cxn>
                    <a:cxn ang="0">
                      <a:pos x="48" y="24"/>
                    </a:cxn>
                  </a:cxnLst>
                  <a:rect l="0" t="0" r="r" b="b"/>
                  <a:pathLst>
                    <a:path w="48" h="48">
                      <a:moveTo>
                        <a:pt x="48" y="24"/>
                      </a:moveTo>
                      <a:lnTo>
                        <a:pt x="40" y="40"/>
                      </a:lnTo>
                      <a:lnTo>
                        <a:pt x="24" y="48"/>
                      </a:lnTo>
                      <a:lnTo>
                        <a:pt x="24" y="48"/>
                      </a:lnTo>
                      <a:lnTo>
                        <a:pt x="8" y="40"/>
                      </a:lnTo>
                      <a:lnTo>
                        <a:pt x="0" y="24"/>
                      </a:lnTo>
                      <a:lnTo>
                        <a:pt x="0" y="24"/>
                      </a:lnTo>
                      <a:lnTo>
                        <a:pt x="8" y="0"/>
                      </a:lnTo>
                      <a:lnTo>
                        <a:pt x="32" y="0"/>
                      </a:lnTo>
                      <a:lnTo>
                        <a:pt x="32" y="0"/>
                      </a:lnTo>
                      <a:lnTo>
                        <a:pt x="48" y="8"/>
                      </a:lnTo>
                      <a:lnTo>
                        <a:pt x="48" y="24"/>
                      </a:lnTo>
                      <a:close/>
                    </a:path>
                  </a:pathLst>
                </a:custGeom>
                <a:solidFill>
                  <a:srgbClr val="33CC33"/>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sp>
            <p:nvSpPr>
              <p:cNvPr id="1661367" name="Freeform 1463"/>
              <p:cNvSpPr>
                <a:spLocks/>
              </p:cNvSpPr>
              <p:nvPr/>
            </p:nvSpPr>
            <p:spPr bwMode="auto">
              <a:xfrm rot="20238998" flipH="1">
                <a:off x="1646" y="3150"/>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8"/>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8"/>
                    </a:lnTo>
                    <a:lnTo>
                      <a:pt x="48" y="32"/>
                    </a:lnTo>
                    <a:close/>
                  </a:path>
                </a:pathLst>
              </a:custGeom>
              <a:solidFill>
                <a:srgbClr val="33CC33"/>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nvGrpSpPr>
            <p:cNvPr id="1661415" name="Group 1464"/>
            <p:cNvGrpSpPr>
              <a:grpSpLocks/>
            </p:cNvGrpSpPr>
            <p:nvPr/>
          </p:nvGrpSpPr>
          <p:grpSpPr bwMode="auto">
            <a:xfrm rot="19285950">
              <a:off x="3807" y="2048"/>
              <a:ext cx="536" cy="384"/>
              <a:chOff x="540" y="1270"/>
              <a:chExt cx="536" cy="384"/>
            </a:xfrm>
          </p:grpSpPr>
          <p:grpSp>
            <p:nvGrpSpPr>
              <p:cNvPr id="1661416" name="Group 1465"/>
              <p:cNvGrpSpPr>
                <a:grpSpLocks/>
              </p:cNvGrpSpPr>
              <p:nvPr/>
            </p:nvGrpSpPr>
            <p:grpSpPr bwMode="auto">
              <a:xfrm>
                <a:off x="540" y="1270"/>
                <a:ext cx="536" cy="384"/>
                <a:chOff x="540" y="2248"/>
                <a:chExt cx="536" cy="384"/>
              </a:xfrm>
            </p:grpSpPr>
            <p:sp>
              <p:nvSpPr>
                <p:cNvPr id="1661370" name="Freeform 1466"/>
                <p:cNvSpPr>
                  <a:spLocks/>
                </p:cNvSpPr>
                <p:nvPr/>
              </p:nvSpPr>
              <p:spPr bwMode="auto">
                <a:xfrm>
                  <a:off x="932" y="2416"/>
                  <a:ext cx="144" cy="40"/>
                </a:xfrm>
                <a:custGeom>
                  <a:avLst/>
                  <a:gdLst/>
                  <a:ahLst/>
                  <a:cxnLst>
                    <a:cxn ang="0">
                      <a:pos x="144" y="16"/>
                    </a:cxn>
                    <a:cxn ang="0">
                      <a:pos x="144" y="24"/>
                    </a:cxn>
                    <a:cxn ang="0">
                      <a:pos x="128" y="32"/>
                    </a:cxn>
                    <a:cxn ang="0">
                      <a:pos x="104" y="32"/>
                    </a:cxn>
                    <a:cxn ang="0">
                      <a:pos x="72" y="40"/>
                    </a:cxn>
                    <a:cxn ang="0">
                      <a:pos x="72" y="40"/>
                    </a:cxn>
                    <a:cxn ang="0">
                      <a:pos x="40" y="32"/>
                    </a:cxn>
                    <a:cxn ang="0">
                      <a:pos x="16" y="32"/>
                    </a:cxn>
                    <a:cxn ang="0">
                      <a:pos x="0" y="24"/>
                    </a:cxn>
                    <a:cxn ang="0">
                      <a:pos x="0" y="16"/>
                    </a:cxn>
                    <a:cxn ang="0">
                      <a:pos x="0" y="16"/>
                    </a:cxn>
                    <a:cxn ang="0">
                      <a:pos x="0" y="8"/>
                    </a:cxn>
                    <a:cxn ang="0">
                      <a:pos x="16" y="0"/>
                    </a:cxn>
                    <a:cxn ang="0">
                      <a:pos x="40" y="0"/>
                    </a:cxn>
                    <a:cxn ang="0">
                      <a:pos x="72" y="0"/>
                    </a:cxn>
                    <a:cxn ang="0">
                      <a:pos x="72" y="0"/>
                    </a:cxn>
                    <a:cxn ang="0">
                      <a:pos x="104" y="0"/>
                    </a:cxn>
                    <a:cxn ang="0">
                      <a:pos x="128" y="0"/>
                    </a:cxn>
                    <a:cxn ang="0">
                      <a:pos x="144" y="8"/>
                    </a:cxn>
                    <a:cxn ang="0">
                      <a:pos x="144" y="16"/>
                    </a:cxn>
                  </a:cxnLst>
                  <a:rect l="0" t="0" r="r" b="b"/>
                  <a:pathLst>
                    <a:path w="144" h="40">
                      <a:moveTo>
                        <a:pt x="144" y="16"/>
                      </a:moveTo>
                      <a:lnTo>
                        <a:pt x="144" y="24"/>
                      </a:lnTo>
                      <a:lnTo>
                        <a:pt x="128" y="32"/>
                      </a:lnTo>
                      <a:lnTo>
                        <a:pt x="104" y="32"/>
                      </a:lnTo>
                      <a:lnTo>
                        <a:pt x="72" y="40"/>
                      </a:lnTo>
                      <a:lnTo>
                        <a:pt x="72" y="40"/>
                      </a:lnTo>
                      <a:lnTo>
                        <a:pt x="40" y="32"/>
                      </a:lnTo>
                      <a:lnTo>
                        <a:pt x="16" y="32"/>
                      </a:lnTo>
                      <a:lnTo>
                        <a:pt x="0" y="24"/>
                      </a:lnTo>
                      <a:lnTo>
                        <a:pt x="0" y="16"/>
                      </a:lnTo>
                      <a:lnTo>
                        <a:pt x="0" y="16"/>
                      </a:lnTo>
                      <a:lnTo>
                        <a:pt x="0" y="8"/>
                      </a:lnTo>
                      <a:lnTo>
                        <a:pt x="16" y="0"/>
                      </a:lnTo>
                      <a:lnTo>
                        <a:pt x="40" y="0"/>
                      </a:lnTo>
                      <a:lnTo>
                        <a:pt x="72" y="0"/>
                      </a:lnTo>
                      <a:lnTo>
                        <a:pt x="72" y="0"/>
                      </a:lnTo>
                      <a:lnTo>
                        <a:pt x="104" y="0"/>
                      </a:lnTo>
                      <a:lnTo>
                        <a:pt x="128" y="0"/>
                      </a:lnTo>
                      <a:lnTo>
                        <a:pt x="144" y="8"/>
                      </a:lnTo>
                      <a:lnTo>
                        <a:pt x="14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71" name="Freeform 1467"/>
                <p:cNvSpPr>
                  <a:spLocks/>
                </p:cNvSpPr>
                <p:nvPr/>
              </p:nvSpPr>
              <p:spPr bwMode="auto">
                <a:xfrm>
                  <a:off x="892" y="2496"/>
                  <a:ext cx="112" cy="80"/>
                </a:xfrm>
                <a:custGeom>
                  <a:avLst/>
                  <a:gdLst/>
                  <a:ahLst/>
                  <a:cxnLst>
                    <a:cxn ang="0">
                      <a:pos x="112" y="80"/>
                    </a:cxn>
                    <a:cxn ang="0">
                      <a:pos x="80" y="80"/>
                    </a:cxn>
                    <a:cxn ang="0">
                      <a:pos x="40" y="56"/>
                    </a:cxn>
                    <a:cxn ang="0">
                      <a:pos x="40" y="56"/>
                    </a:cxn>
                    <a:cxn ang="0">
                      <a:pos x="16" y="40"/>
                    </a:cxn>
                    <a:cxn ang="0">
                      <a:pos x="8" y="24"/>
                    </a:cxn>
                    <a:cxn ang="0">
                      <a:pos x="0" y="8"/>
                    </a:cxn>
                    <a:cxn ang="0">
                      <a:pos x="8" y="0"/>
                    </a:cxn>
                    <a:cxn ang="0">
                      <a:pos x="8" y="0"/>
                    </a:cxn>
                    <a:cxn ang="0">
                      <a:pos x="32" y="0"/>
                    </a:cxn>
                    <a:cxn ang="0">
                      <a:pos x="72" y="24"/>
                    </a:cxn>
                    <a:cxn ang="0">
                      <a:pos x="72" y="24"/>
                    </a:cxn>
                    <a:cxn ang="0">
                      <a:pos x="96" y="40"/>
                    </a:cxn>
                    <a:cxn ang="0">
                      <a:pos x="104" y="56"/>
                    </a:cxn>
                    <a:cxn ang="0">
                      <a:pos x="112" y="72"/>
                    </a:cxn>
                    <a:cxn ang="0">
                      <a:pos x="112" y="80"/>
                    </a:cxn>
                  </a:cxnLst>
                  <a:rect l="0" t="0" r="r" b="b"/>
                  <a:pathLst>
                    <a:path w="112" h="80">
                      <a:moveTo>
                        <a:pt x="112" y="80"/>
                      </a:moveTo>
                      <a:lnTo>
                        <a:pt x="80" y="80"/>
                      </a:lnTo>
                      <a:lnTo>
                        <a:pt x="40" y="56"/>
                      </a:lnTo>
                      <a:lnTo>
                        <a:pt x="40" y="56"/>
                      </a:lnTo>
                      <a:lnTo>
                        <a:pt x="16" y="40"/>
                      </a:lnTo>
                      <a:lnTo>
                        <a:pt x="8" y="24"/>
                      </a:lnTo>
                      <a:lnTo>
                        <a:pt x="0" y="8"/>
                      </a:lnTo>
                      <a:lnTo>
                        <a:pt x="8" y="0"/>
                      </a:lnTo>
                      <a:lnTo>
                        <a:pt x="8" y="0"/>
                      </a:lnTo>
                      <a:lnTo>
                        <a:pt x="32" y="0"/>
                      </a:lnTo>
                      <a:lnTo>
                        <a:pt x="72" y="24"/>
                      </a:lnTo>
                      <a:lnTo>
                        <a:pt x="72" y="24"/>
                      </a:lnTo>
                      <a:lnTo>
                        <a:pt x="96" y="40"/>
                      </a:lnTo>
                      <a:lnTo>
                        <a:pt x="104" y="56"/>
                      </a:lnTo>
                      <a:lnTo>
                        <a:pt x="112" y="72"/>
                      </a:lnTo>
                      <a:lnTo>
                        <a:pt x="112"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72" name="Freeform 1468"/>
                <p:cNvSpPr>
                  <a:spLocks/>
                </p:cNvSpPr>
                <p:nvPr/>
              </p:nvSpPr>
              <p:spPr bwMode="auto">
                <a:xfrm>
                  <a:off x="780" y="2248"/>
                  <a:ext cx="48" cy="104"/>
                </a:xfrm>
                <a:custGeom>
                  <a:avLst/>
                  <a:gdLst/>
                  <a:ahLst/>
                  <a:cxnLst>
                    <a:cxn ang="0">
                      <a:pos x="24" y="104"/>
                    </a:cxn>
                    <a:cxn ang="0">
                      <a:pos x="8" y="88"/>
                    </a:cxn>
                    <a:cxn ang="0">
                      <a:pos x="0" y="56"/>
                    </a:cxn>
                    <a:cxn ang="0">
                      <a:pos x="0" y="56"/>
                    </a:cxn>
                    <a:cxn ang="0">
                      <a:pos x="8" y="16"/>
                    </a:cxn>
                    <a:cxn ang="0">
                      <a:pos x="24" y="0"/>
                    </a:cxn>
                    <a:cxn ang="0">
                      <a:pos x="24" y="0"/>
                    </a:cxn>
                    <a:cxn ang="0">
                      <a:pos x="40" y="16"/>
                    </a:cxn>
                    <a:cxn ang="0">
                      <a:pos x="48" y="56"/>
                    </a:cxn>
                    <a:cxn ang="0">
                      <a:pos x="48" y="56"/>
                    </a:cxn>
                    <a:cxn ang="0">
                      <a:pos x="40" y="88"/>
                    </a:cxn>
                    <a:cxn ang="0">
                      <a:pos x="24" y="104"/>
                    </a:cxn>
                  </a:cxnLst>
                  <a:rect l="0" t="0" r="r" b="b"/>
                  <a:pathLst>
                    <a:path w="48" h="104">
                      <a:moveTo>
                        <a:pt x="24" y="104"/>
                      </a:moveTo>
                      <a:lnTo>
                        <a:pt x="8" y="88"/>
                      </a:lnTo>
                      <a:lnTo>
                        <a:pt x="0" y="56"/>
                      </a:lnTo>
                      <a:lnTo>
                        <a:pt x="0" y="56"/>
                      </a:lnTo>
                      <a:lnTo>
                        <a:pt x="8" y="16"/>
                      </a:lnTo>
                      <a:lnTo>
                        <a:pt x="24" y="0"/>
                      </a:lnTo>
                      <a:lnTo>
                        <a:pt x="24" y="0"/>
                      </a:lnTo>
                      <a:lnTo>
                        <a:pt x="40" y="16"/>
                      </a:lnTo>
                      <a:lnTo>
                        <a:pt x="48" y="56"/>
                      </a:lnTo>
                      <a:lnTo>
                        <a:pt x="48" y="56"/>
                      </a:lnTo>
                      <a:lnTo>
                        <a:pt x="40" y="88"/>
                      </a:lnTo>
                      <a:lnTo>
                        <a:pt x="24" y="10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73" name="Freeform 1469"/>
                <p:cNvSpPr>
                  <a:spLocks/>
                </p:cNvSpPr>
                <p:nvPr/>
              </p:nvSpPr>
              <p:spPr bwMode="auto">
                <a:xfrm>
                  <a:off x="540" y="2416"/>
                  <a:ext cx="152" cy="40"/>
                </a:xfrm>
                <a:custGeom>
                  <a:avLst/>
                  <a:gdLst/>
                  <a:ahLst/>
                  <a:cxnLst>
                    <a:cxn ang="0">
                      <a:pos x="152" y="24"/>
                    </a:cxn>
                    <a:cxn ang="0">
                      <a:pos x="144" y="32"/>
                    </a:cxn>
                    <a:cxn ang="0">
                      <a:pos x="128" y="32"/>
                    </a:cxn>
                    <a:cxn ang="0">
                      <a:pos x="104" y="40"/>
                    </a:cxn>
                    <a:cxn ang="0">
                      <a:pos x="80" y="40"/>
                    </a:cxn>
                    <a:cxn ang="0">
                      <a:pos x="80" y="40"/>
                    </a:cxn>
                    <a:cxn ang="0">
                      <a:pos x="48" y="40"/>
                    </a:cxn>
                    <a:cxn ang="0">
                      <a:pos x="24" y="32"/>
                    </a:cxn>
                    <a:cxn ang="0">
                      <a:pos x="8" y="32"/>
                    </a:cxn>
                    <a:cxn ang="0">
                      <a:pos x="0" y="24"/>
                    </a:cxn>
                    <a:cxn ang="0">
                      <a:pos x="0" y="24"/>
                    </a:cxn>
                    <a:cxn ang="0">
                      <a:pos x="8" y="16"/>
                    </a:cxn>
                    <a:cxn ang="0">
                      <a:pos x="24" y="8"/>
                    </a:cxn>
                    <a:cxn ang="0">
                      <a:pos x="48" y="0"/>
                    </a:cxn>
                    <a:cxn ang="0">
                      <a:pos x="80" y="0"/>
                    </a:cxn>
                    <a:cxn ang="0">
                      <a:pos x="80" y="0"/>
                    </a:cxn>
                    <a:cxn ang="0">
                      <a:pos x="104" y="0"/>
                    </a:cxn>
                    <a:cxn ang="0">
                      <a:pos x="128" y="8"/>
                    </a:cxn>
                    <a:cxn ang="0">
                      <a:pos x="144" y="16"/>
                    </a:cxn>
                    <a:cxn ang="0">
                      <a:pos x="152" y="24"/>
                    </a:cxn>
                  </a:cxnLst>
                  <a:rect l="0" t="0" r="r" b="b"/>
                  <a:pathLst>
                    <a:path w="152" h="40">
                      <a:moveTo>
                        <a:pt x="152" y="24"/>
                      </a:moveTo>
                      <a:lnTo>
                        <a:pt x="144" y="32"/>
                      </a:lnTo>
                      <a:lnTo>
                        <a:pt x="128" y="32"/>
                      </a:lnTo>
                      <a:lnTo>
                        <a:pt x="104" y="40"/>
                      </a:lnTo>
                      <a:lnTo>
                        <a:pt x="80" y="40"/>
                      </a:lnTo>
                      <a:lnTo>
                        <a:pt x="80" y="40"/>
                      </a:lnTo>
                      <a:lnTo>
                        <a:pt x="48" y="40"/>
                      </a:lnTo>
                      <a:lnTo>
                        <a:pt x="24" y="32"/>
                      </a:lnTo>
                      <a:lnTo>
                        <a:pt x="8" y="32"/>
                      </a:lnTo>
                      <a:lnTo>
                        <a:pt x="0" y="24"/>
                      </a:lnTo>
                      <a:lnTo>
                        <a:pt x="0" y="24"/>
                      </a:lnTo>
                      <a:lnTo>
                        <a:pt x="8" y="16"/>
                      </a:lnTo>
                      <a:lnTo>
                        <a:pt x="24" y="8"/>
                      </a:lnTo>
                      <a:lnTo>
                        <a:pt x="48" y="0"/>
                      </a:lnTo>
                      <a:lnTo>
                        <a:pt x="80" y="0"/>
                      </a:lnTo>
                      <a:lnTo>
                        <a:pt x="80" y="0"/>
                      </a:lnTo>
                      <a:lnTo>
                        <a:pt x="104" y="0"/>
                      </a:lnTo>
                      <a:lnTo>
                        <a:pt x="128" y="8"/>
                      </a:lnTo>
                      <a:lnTo>
                        <a:pt x="144" y="16"/>
                      </a:lnTo>
                      <a:lnTo>
                        <a:pt x="152" y="2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74" name="Freeform 1470"/>
                <p:cNvSpPr>
                  <a:spLocks/>
                </p:cNvSpPr>
                <p:nvPr/>
              </p:nvSpPr>
              <p:spPr bwMode="auto">
                <a:xfrm>
                  <a:off x="780" y="2520"/>
                  <a:ext cx="48" cy="112"/>
                </a:xfrm>
                <a:custGeom>
                  <a:avLst/>
                  <a:gdLst/>
                  <a:ahLst/>
                  <a:cxnLst>
                    <a:cxn ang="0">
                      <a:pos x="24" y="112"/>
                    </a:cxn>
                    <a:cxn ang="0">
                      <a:pos x="8" y="96"/>
                    </a:cxn>
                    <a:cxn ang="0">
                      <a:pos x="0" y="56"/>
                    </a:cxn>
                    <a:cxn ang="0">
                      <a:pos x="0" y="56"/>
                    </a:cxn>
                    <a:cxn ang="0">
                      <a:pos x="8" y="16"/>
                    </a:cxn>
                    <a:cxn ang="0">
                      <a:pos x="24" y="0"/>
                    </a:cxn>
                    <a:cxn ang="0">
                      <a:pos x="24" y="0"/>
                    </a:cxn>
                    <a:cxn ang="0">
                      <a:pos x="40" y="16"/>
                    </a:cxn>
                    <a:cxn ang="0">
                      <a:pos x="48" y="56"/>
                    </a:cxn>
                    <a:cxn ang="0">
                      <a:pos x="48" y="56"/>
                    </a:cxn>
                    <a:cxn ang="0">
                      <a:pos x="40" y="96"/>
                    </a:cxn>
                    <a:cxn ang="0">
                      <a:pos x="24" y="112"/>
                    </a:cxn>
                  </a:cxnLst>
                  <a:rect l="0" t="0" r="r" b="b"/>
                  <a:pathLst>
                    <a:path w="48" h="112">
                      <a:moveTo>
                        <a:pt x="24" y="112"/>
                      </a:moveTo>
                      <a:lnTo>
                        <a:pt x="8" y="96"/>
                      </a:lnTo>
                      <a:lnTo>
                        <a:pt x="0" y="56"/>
                      </a:lnTo>
                      <a:lnTo>
                        <a:pt x="0" y="56"/>
                      </a:lnTo>
                      <a:lnTo>
                        <a:pt x="8" y="16"/>
                      </a:lnTo>
                      <a:lnTo>
                        <a:pt x="24" y="0"/>
                      </a:lnTo>
                      <a:lnTo>
                        <a:pt x="24" y="0"/>
                      </a:lnTo>
                      <a:lnTo>
                        <a:pt x="40" y="16"/>
                      </a:lnTo>
                      <a:lnTo>
                        <a:pt x="48" y="56"/>
                      </a:lnTo>
                      <a:lnTo>
                        <a:pt x="48" y="56"/>
                      </a:lnTo>
                      <a:lnTo>
                        <a:pt x="40" y="96"/>
                      </a:lnTo>
                      <a:lnTo>
                        <a:pt x="24" y="11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75" name="Freeform 1471"/>
                <p:cNvSpPr>
                  <a:spLocks/>
                </p:cNvSpPr>
                <p:nvPr/>
              </p:nvSpPr>
              <p:spPr bwMode="auto">
                <a:xfrm>
                  <a:off x="612" y="2304"/>
                  <a:ext cx="112" cy="80"/>
                </a:xfrm>
                <a:custGeom>
                  <a:avLst/>
                  <a:gdLst/>
                  <a:ahLst/>
                  <a:cxnLst>
                    <a:cxn ang="0">
                      <a:pos x="112" y="80"/>
                    </a:cxn>
                    <a:cxn ang="0">
                      <a:pos x="80" y="80"/>
                    </a:cxn>
                    <a:cxn ang="0">
                      <a:pos x="40" y="56"/>
                    </a:cxn>
                    <a:cxn ang="0">
                      <a:pos x="40" y="56"/>
                    </a:cxn>
                    <a:cxn ang="0">
                      <a:pos x="16" y="40"/>
                    </a:cxn>
                    <a:cxn ang="0">
                      <a:pos x="8" y="24"/>
                    </a:cxn>
                    <a:cxn ang="0">
                      <a:pos x="0" y="8"/>
                    </a:cxn>
                    <a:cxn ang="0">
                      <a:pos x="0" y="0"/>
                    </a:cxn>
                    <a:cxn ang="0">
                      <a:pos x="0" y="0"/>
                    </a:cxn>
                    <a:cxn ang="0">
                      <a:pos x="32" y="8"/>
                    </a:cxn>
                    <a:cxn ang="0">
                      <a:pos x="72" y="24"/>
                    </a:cxn>
                    <a:cxn ang="0">
                      <a:pos x="72" y="24"/>
                    </a:cxn>
                    <a:cxn ang="0">
                      <a:pos x="96" y="40"/>
                    </a:cxn>
                    <a:cxn ang="0">
                      <a:pos x="104" y="56"/>
                    </a:cxn>
                    <a:cxn ang="0">
                      <a:pos x="112" y="72"/>
                    </a:cxn>
                    <a:cxn ang="0">
                      <a:pos x="112" y="80"/>
                    </a:cxn>
                  </a:cxnLst>
                  <a:rect l="0" t="0" r="r" b="b"/>
                  <a:pathLst>
                    <a:path w="112" h="80">
                      <a:moveTo>
                        <a:pt x="112" y="80"/>
                      </a:moveTo>
                      <a:lnTo>
                        <a:pt x="80" y="80"/>
                      </a:lnTo>
                      <a:lnTo>
                        <a:pt x="40" y="56"/>
                      </a:lnTo>
                      <a:lnTo>
                        <a:pt x="40" y="56"/>
                      </a:lnTo>
                      <a:lnTo>
                        <a:pt x="16" y="40"/>
                      </a:lnTo>
                      <a:lnTo>
                        <a:pt x="8" y="24"/>
                      </a:lnTo>
                      <a:lnTo>
                        <a:pt x="0" y="8"/>
                      </a:lnTo>
                      <a:lnTo>
                        <a:pt x="0" y="0"/>
                      </a:lnTo>
                      <a:lnTo>
                        <a:pt x="0" y="0"/>
                      </a:lnTo>
                      <a:lnTo>
                        <a:pt x="32" y="8"/>
                      </a:lnTo>
                      <a:lnTo>
                        <a:pt x="72" y="24"/>
                      </a:lnTo>
                      <a:lnTo>
                        <a:pt x="72" y="24"/>
                      </a:lnTo>
                      <a:lnTo>
                        <a:pt x="96" y="40"/>
                      </a:lnTo>
                      <a:lnTo>
                        <a:pt x="104" y="56"/>
                      </a:lnTo>
                      <a:lnTo>
                        <a:pt x="112" y="72"/>
                      </a:lnTo>
                      <a:lnTo>
                        <a:pt x="112"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76" name="Freeform 1472"/>
                <p:cNvSpPr>
                  <a:spLocks/>
                </p:cNvSpPr>
                <p:nvPr/>
              </p:nvSpPr>
              <p:spPr bwMode="auto">
                <a:xfrm>
                  <a:off x="876" y="2296"/>
                  <a:ext cx="112" cy="80"/>
                </a:xfrm>
                <a:custGeom>
                  <a:avLst/>
                  <a:gdLst/>
                  <a:ahLst/>
                  <a:cxnLst>
                    <a:cxn ang="0">
                      <a:pos x="8" y="80"/>
                    </a:cxn>
                    <a:cxn ang="0">
                      <a:pos x="0" y="72"/>
                    </a:cxn>
                    <a:cxn ang="0">
                      <a:pos x="8" y="56"/>
                    </a:cxn>
                    <a:cxn ang="0">
                      <a:pos x="24" y="40"/>
                    </a:cxn>
                    <a:cxn ang="0">
                      <a:pos x="40" y="24"/>
                    </a:cxn>
                    <a:cxn ang="0">
                      <a:pos x="40" y="24"/>
                    </a:cxn>
                    <a:cxn ang="0">
                      <a:pos x="80" y="8"/>
                    </a:cxn>
                    <a:cxn ang="0">
                      <a:pos x="112" y="0"/>
                    </a:cxn>
                    <a:cxn ang="0">
                      <a:pos x="112" y="0"/>
                    </a:cxn>
                    <a:cxn ang="0">
                      <a:pos x="112" y="8"/>
                    </a:cxn>
                    <a:cxn ang="0">
                      <a:pos x="112" y="24"/>
                    </a:cxn>
                    <a:cxn ang="0">
                      <a:pos x="96" y="40"/>
                    </a:cxn>
                    <a:cxn ang="0">
                      <a:pos x="80" y="56"/>
                    </a:cxn>
                    <a:cxn ang="0">
                      <a:pos x="80" y="56"/>
                    </a:cxn>
                    <a:cxn ang="0">
                      <a:pos x="32" y="80"/>
                    </a:cxn>
                    <a:cxn ang="0">
                      <a:pos x="8" y="80"/>
                    </a:cxn>
                  </a:cxnLst>
                  <a:rect l="0" t="0" r="r" b="b"/>
                  <a:pathLst>
                    <a:path w="112" h="80">
                      <a:moveTo>
                        <a:pt x="8" y="80"/>
                      </a:moveTo>
                      <a:lnTo>
                        <a:pt x="0" y="72"/>
                      </a:lnTo>
                      <a:lnTo>
                        <a:pt x="8" y="56"/>
                      </a:lnTo>
                      <a:lnTo>
                        <a:pt x="24" y="40"/>
                      </a:lnTo>
                      <a:lnTo>
                        <a:pt x="40" y="24"/>
                      </a:lnTo>
                      <a:lnTo>
                        <a:pt x="40" y="24"/>
                      </a:lnTo>
                      <a:lnTo>
                        <a:pt x="80" y="8"/>
                      </a:lnTo>
                      <a:lnTo>
                        <a:pt x="112" y="0"/>
                      </a:lnTo>
                      <a:lnTo>
                        <a:pt x="112" y="0"/>
                      </a:lnTo>
                      <a:lnTo>
                        <a:pt x="112" y="8"/>
                      </a:lnTo>
                      <a:lnTo>
                        <a:pt x="112" y="24"/>
                      </a:lnTo>
                      <a:lnTo>
                        <a:pt x="96" y="40"/>
                      </a:lnTo>
                      <a:lnTo>
                        <a:pt x="80" y="56"/>
                      </a:lnTo>
                      <a:lnTo>
                        <a:pt x="80" y="56"/>
                      </a:lnTo>
                      <a:lnTo>
                        <a:pt x="32" y="80"/>
                      </a:lnTo>
                      <a:lnTo>
                        <a:pt x="8"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77" name="Freeform 1473"/>
                <p:cNvSpPr>
                  <a:spLocks/>
                </p:cNvSpPr>
                <p:nvPr/>
              </p:nvSpPr>
              <p:spPr bwMode="auto">
                <a:xfrm>
                  <a:off x="916" y="2352"/>
                  <a:ext cx="136" cy="56"/>
                </a:xfrm>
                <a:custGeom>
                  <a:avLst/>
                  <a:gdLst/>
                  <a:ahLst/>
                  <a:cxnLst>
                    <a:cxn ang="0">
                      <a:pos x="0" y="48"/>
                    </a:cxn>
                    <a:cxn ang="0">
                      <a:pos x="0" y="40"/>
                    </a:cxn>
                    <a:cxn ang="0">
                      <a:pos x="16" y="32"/>
                    </a:cxn>
                    <a:cxn ang="0">
                      <a:pos x="32" y="16"/>
                    </a:cxn>
                    <a:cxn ang="0">
                      <a:pos x="56" y="8"/>
                    </a:cxn>
                    <a:cxn ang="0">
                      <a:pos x="56" y="8"/>
                    </a:cxn>
                    <a:cxn ang="0">
                      <a:pos x="88" y="0"/>
                    </a:cxn>
                    <a:cxn ang="0">
                      <a:pos x="112" y="0"/>
                    </a:cxn>
                    <a:cxn ang="0">
                      <a:pos x="128" y="0"/>
                    </a:cxn>
                    <a:cxn ang="0">
                      <a:pos x="136" y="8"/>
                    </a:cxn>
                    <a:cxn ang="0">
                      <a:pos x="136" y="8"/>
                    </a:cxn>
                    <a:cxn ang="0">
                      <a:pos x="136" y="16"/>
                    </a:cxn>
                    <a:cxn ang="0">
                      <a:pos x="128" y="24"/>
                    </a:cxn>
                    <a:cxn ang="0">
                      <a:pos x="104" y="32"/>
                    </a:cxn>
                    <a:cxn ang="0">
                      <a:pos x="80" y="48"/>
                    </a:cxn>
                    <a:cxn ang="0">
                      <a:pos x="80" y="48"/>
                    </a:cxn>
                    <a:cxn ang="0">
                      <a:pos x="48" y="48"/>
                    </a:cxn>
                    <a:cxn ang="0">
                      <a:pos x="24" y="56"/>
                    </a:cxn>
                    <a:cxn ang="0">
                      <a:pos x="8" y="56"/>
                    </a:cxn>
                    <a:cxn ang="0">
                      <a:pos x="0" y="48"/>
                    </a:cxn>
                  </a:cxnLst>
                  <a:rect l="0" t="0" r="r" b="b"/>
                  <a:pathLst>
                    <a:path w="136" h="56">
                      <a:moveTo>
                        <a:pt x="0" y="48"/>
                      </a:moveTo>
                      <a:lnTo>
                        <a:pt x="0" y="40"/>
                      </a:lnTo>
                      <a:lnTo>
                        <a:pt x="16" y="32"/>
                      </a:lnTo>
                      <a:lnTo>
                        <a:pt x="32" y="16"/>
                      </a:lnTo>
                      <a:lnTo>
                        <a:pt x="56" y="8"/>
                      </a:lnTo>
                      <a:lnTo>
                        <a:pt x="56" y="8"/>
                      </a:lnTo>
                      <a:lnTo>
                        <a:pt x="88" y="0"/>
                      </a:lnTo>
                      <a:lnTo>
                        <a:pt x="112" y="0"/>
                      </a:lnTo>
                      <a:lnTo>
                        <a:pt x="128" y="0"/>
                      </a:lnTo>
                      <a:lnTo>
                        <a:pt x="136" y="8"/>
                      </a:lnTo>
                      <a:lnTo>
                        <a:pt x="136" y="8"/>
                      </a:lnTo>
                      <a:lnTo>
                        <a:pt x="136" y="16"/>
                      </a:lnTo>
                      <a:lnTo>
                        <a:pt x="128" y="24"/>
                      </a:lnTo>
                      <a:lnTo>
                        <a:pt x="104" y="32"/>
                      </a:lnTo>
                      <a:lnTo>
                        <a:pt x="80" y="48"/>
                      </a:lnTo>
                      <a:lnTo>
                        <a:pt x="80" y="48"/>
                      </a:lnTo>
                      <a:lnTo>
                        <a:pt x="48" y="48"/>
                      </a:lnTo>
                      <a:lnTo>
                        <a:pt x="24" y="56"/>
                      </a:lnTo>
                      <a:lnTo>
                        <a:pt x="8" y="56"/>
                      </a:lnTo>
                      <a:lnTo>
                        <a:pt x="0"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78" name="Freeform 1474"/>
                <p:cNvSpPr>
                  <a:spLocks/>
                </p:cNvSpPr>
                <p:nvPr/>
              </p:nvSpPr>
              <p:spPr bwMode="auto">
                <a:xfrm>
                  <a:off x="564" y="2472"/>
                  <a:ext cx="136" cy="56"/>
                </a:xfrm>
                <a:custGeom>
                  <a:avLst/>
                  <a:gdLst/>
                  <a:ahLst/>
                  <a:cxnLst>
                    <a:cxn ang="0">
                      <a:pos x="0" y="48"/>
                    </a:cxn>
                    <a:cxn ang="0">
                      <a:pos x="0" y="40"/>
                    </a:cxn>
                    <a:cxn ang="0">
                      <a:pos x="8" y="32"/>
                    </a:cxn>
                    <a:cxn ang="0">
                      <a:pos x="32" y="16"/>
                    </a:cxn>
                    <a:cxn ang="0">
                      <a:pos x="56" y="8"/>
                    </a:cxn>
                    <a:cxn ang="0">
                      <a:pos x="56" y="8"/>
                    </a:cxn>
                    <a:cxn ang="0">
                      <a:pos x="88" y="0"/>
                    </a:cxn>
                    <a:cxn ang="0">
                      <a:pos x="112" y="0"/>
                    </a:cxn>
                    <a:cxn ang="0">
                      <a:pos x="128" y="0"/>
                    </a:cxn>
                    <a:cxn ang="0">
                      <a:pos x="136" y="8"/>
                    </a:cxn>
                    <a:cxn ang="0">
                      <a:pos x="136" y="8"/>
                    </a:cxn>
                    <a:cxn ang="0">
                      <a:pos x="136" y="16"/>
                    </a:cxn>
                    <a:cxn ang="0">
                      <a:pos x="120" y="24"/>
                    </a:cxn>
                    <a:cxn ang="0">
                      <a:pos x="104" y="32"/>
                    </a:cxn>
                    <a:cxn ang="0">
                      <a:pos x="80" y="48"/>
                    </a:cxn>
                    <a:cxn ang="0">
                      <a:pos x="80" y="48"/>
                    </a:cxn>
                    <a:cxn ang="0">
                      <a:pos x="48" y="48"/>
                    </a:cxn>
                    <a:cxn ang="0">
                      <a:pos x="24" y="56"/>
                    </a:cxn>
                    <a:cxn ang="0">
                      <a:pos x="8" y="56"/>
                    </a:cxn>
                    <a:cxn ang="0">
                      <a:pos x="0" y="48"/>
                    </a:cxn>
                  </a:cxnLst>
                  <a:rect l="0" t="0" r="r" b="b"/>
                  <a:pathLst>
                    <a:path w="136" h="56">
                      <a:moveTo>
                        <a:pt x="0" y="48"/>
                      </a:moveTo>
                      <a:lnTo>
                        <a:pt x="0" y="40"/>
                      </a:lnTo>
                      <a:lnTo>
                        <a:pt x="8" y="32"/>
                      </a:lnTo>
                      <a:lnTo>
                        <a:pt x="32" y="16"/>
                      </a:lnTo>
                      <a:lnTo>
                        <a:pt x="56" y="8"/>
                      </a:lnTo>
                      <a:lnTo>
                        <a:pt x="56" y="8"/>
                      </a:lnTo>
                      <a:lnTo>
                        <a:pt x="88" y="0"/>
                      </a:lnTo>
                      <a:lnTo>
                        <a:pt x="112" y="0"/>
                      </a:lnTo>
                      <a:lnTo>
                        <a:pt x="128" y="0"/>
                      </a:lnTo>
                      <a:lnTo>
                        <a:pt x="136" y="8"/>
                      </a:lnTo>
                      <a:lnTo>
                        <a:pt x="136" y="8"/>
                      </a:lnTo>
                      <a:lnTo>
                        <a:pt x="136" y="16"/>
                      </a:lnTo>
                      <a:lnTo>
                        <a:pt x="120" y="24"/>
                      </a:lnTo>
                      <a:lnTo>
                        <a:pt x="104" y="32"/>
                      </a:lnTo>
                      <a:lnTo>
                        <a:pt x="80" y="48"/>
                      </a:lnTo>
                      <a:lnTo>
                        <a:pt x="80" y="48"/>
                      </a:lnTo>
                      <a:lnTo>
                        <a:pt x="48" y="48"/>
                      </a:lnTo>
                      <a:lnTo>
                        <a:pt x="24" y="56"/>
                      </a:lnTo>
                      <a:lnTo>
                        <a:pt x="8" y="56"/>
                      </a:lnTo>
                      <a:lnTo>
                        <a:pt x="0"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79" name="Freeform 1475"/>
                <p:cNvSpPr>
                  <a:spLocks/>
                </p:cNvSpPr>
                <p:nvPr/>
              </p:nvSpPr>
              <p:spPr bwMode="auto">
                <a:xfrm>
                  <a:off x="628" y="2504"/>
                  <a:ext cx="112" cy="72"/>
                </a:xfrm>
                <a:custGeom>
                  <a:avLst/>
                  <a:gdLst/>
                  <a:ahLst/>
                  <a:cxnLst>
                    <a:cxn ang="0">
                      <a:pos x="8" y="72"/>
                    </a:cxn>
                    <a:cxn ang="0">
                      <a:pos x="0" y="64"/>
                    </a:cxn>
                    <a:cxn ang="0">
                      <a:pos x="8" y="56"/>
                    </a:cxn>
                    <a:cxn ang="0">
                      <a:pos x="16" y="40"/>
                    </a:cxn>
                    <a:cxn ang="0">
                      <a:pos x="40" y="24"/>
                    </a:cxn>
                    <a:cxn ang="0">
                      <a:pos x="40" y="24"/>
                    </a:cxn>
                    <a:cxn ang="0">
                      <a:pos x="80" y="0"/>
                    </a:cxn>
                    <a:cxn ang="0">
                      <a:pos x="112" y="0"/>
                    </a:cxn>
                    <a:cxn ang="0">
                      <a:pos x="112" y="0"/>
                    </a:cxn>
                    <a:cxn ang="0">
                      <a:pos x="112" y="8"/>
                    </a:cxn>
                    <a:cxn ang="0">
                      <a:pos x="112" y="16"/>
                    </a:cxn>
                    <a:cxn ang="0">
                      <a:pos x="96" y="32"/>
                    </a:cxn>
                    <a:cxn ang="0">
                      <a:pos x="80" y="48"/>
                    </a:cxn>
                    <a:cxn ang="0">
                      <a:pos x="80" y="48"/>
                    </a:cxn>
                    <a:cxn ang="0">
                      <a:pos x="32" y="72"/>
                    </a:cxn>
                    <a:cxn ang="0">
                      <a:pos x="8" y="72"/>
                    </a:cxn>
                  </a:cxnLst>
                  <a:rect l="0" t="0" r="r" b="b"/>
                  <a:pathLst>
                    <a:path w="112" h="72">
                      <a:moveTo>
                        <a:pt x="8" y="72"/>
                      </a:moveTo>
                      <a:lnTo>
                        <a:pt x="0" y="64"/>
                      </a:lnTo>
                      <a:lnTo>
                        <a:pt x="8" y="56"/>
                      </a:lnTo>
                      <a:lnTo>
                        <a:pt x="16" y="40"/>
                      </a:lnTo>
                      <a:lnTo>
                        <a:pt x="40" y="24"/>
                      </a:lnTo>
                      <a:lnTo>
                        <a:pt x="40" y="24"/>
                      </a:lnTo>
                      <a:lnTo>
                        <a:pt x="80" y="0"/>
                      </a:lnTo>
                      <a:lnTo>
                        <a:pt x="112" y="0"/>
                      </a:lnTo>
                      <a:lnTo>
                        <a:pt x="112" y="0"/>
                      </a:lnTo>
                      <a:lnTo>
                        <a:pt x="112" y="8"/>
                      </a:lnTo>
                      <a:lnTo>
                        <a:pt x="112" y="16"/>
                      </a:lnTo>
                      <a:lnTo>
                        <a:pt x="96" y="32"/>
                      </a:lnTo>
                      <a:lnTo>
                        <a:pt x="80" y="48"/>
                      </a:lnTo>
                      <a:lnTo>
                        <a:pt x="80" y="48"/>
                      </a:lnTo>
                      <a:lnTo>
                        <a:pt x="32" y="72"/>
                      </a:lnTo>
                      <a:lnTo>
                        <a:pt x="8" y="7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80" name="Freeform 1476"/>
                <p:cNvSpPr>
                  <a:spLocks/>
                </p:cNvSpPr>
                <p:nvPr/>
              </p:nvSpPr>
              <p:spPr bwMode="auto">
                <a:xfrm>
                  <a:off x="932" y="2464"/>
                  <a:ext cx="136" cy="56"/>
                </a:xfrm>
                <a:custGeom>
                  <a:avLst/>
                  <a:gdLst/>
                  <a:ahLst/>
                  <a:cxnLst>
                    <a:cxn ang="0">
                      <a:pos x="0" y="8"/>
                    </a:cxn>
                    <a:cxn ang="0">
                      <a:pos x="8" y="0"/>
                    </a:cxn>
                    <a:cxn ang="0">
                      <a:pos x="32" y="0"/>
                    </a:cxn>
                    <a:cxn ang="0">
                      <a:pos x="56" y="0"/>
                    </a:cxn>
                    <a:cxn ang="0">
                      <a:pos x="80" y="8"/>
                    </a:cxn>
                    <a:cxn ang="0">
                      <a:pos x="80" y="8"/>
                    </a:cxn>
                    <a:cxn ang="0">
                      <a:pos x="104" y="16"/>
                    </a:cxn>
                    <a:cxn ang="0">
                      <a:pos x="128" y="32"/>
                    </a:cxn>
                    <a:cxn ang="0">
                      <a:pos x="136" y="40"/>
                    </a:cxn>
                    <a:cxn ang="0">
                      <a:pos x="136" y="48"/>
                    </a:cxn>
                    <a:cxn ang="0">
                      <a:pos x="136" y="48"/>
                    </a:cxn>
                    <a:cxn ang="0">
                      <a:pos x="128" y="56"/>
                    </a:cxn>
                    <a:cxn ang="0">
                      <a:pos x="112" y="56"/>
                    </a:cxn>
                    <a:cxn ang="0">
                      <a:pos x="88" y="56"/>
                    </a:cxn>
                    <a:cxn ang="0">
                      <a:pos x="64" y="48"/>
                    </a:cxn>
                    <a:cxn ang="0">
                      <a:pos x="64" y="48"/>
                    </a:cxn>
                    <a:cxn ang="0">
                      <a:pos x="32" y="40"/>
                    </a:cxn>
                    <a:cxn ang="0">
                      <a:pos x="16" y="24"/>
                    </a:cxn>
                    <a:cxn ang="0">
                      <a:pos x="0" y="16"/>
                    </a:cxn>
                    <a:cxn ang="0">
                      <a:pos x="0" y="8"/>
                    </a:cxn>
                  </a:cxnLst>
                  <a:rect l="0" t="0" r="r" b="b"/>
                  <a:pathLst>
                    <a:path w="136" h="56">
                      <a:moveTo>
                        <a:pt x="0" y="8"/>
                      </a:moveTo>
                      <a:lnTo>
                        <a:pt x="8" y="0"/>
                      </a:lnTo>
                      <a:lnTo>
                        <a:pt x="32" y="0"/>
                      </a:lnTo>
                      <a:lnTo>
                        <a:pt x="56" y="0"/>
                      </a:lnTo>
                      <a:lnTo>
                        <a:pt x="80" y="8"/>
                      </a:lnTo>
                      <a:lnTo>
                        <a:pt x="80" y="8"/>
                      </a:lnTo>
                      <a:lnTo>
                        <a:pt x="104" y="16"/>
                      </a:lnTo>
                      <a:lnTo>
                        <a:pt x="128" y="32"/>
                      </a:lnTo>
                      <a:lnTo>
                        <a:pt x="136" y="40"/>
                      </a:lnTo>
                      <a:lnTo>
                        <a:pt x="136" y="48"/>
                      </a:lnTo>
                      <a:lnTo>
                        <a:pt x="136" y="48"/>
                      </a:lnTo>
                      <a:lnTo>
                        <a:pt x="128" y="56"/>
                      </a:lnTo>
                      <a:lnTo>
                        <a:pt x="112" y="56"/>
                      </a:lnTo>
                      <a:lnTo>
                        <a:pt x="88" y="56"/>
                      </a:lnTo>
                      <a:lnTo>
                        <a:pt x="64" y="48"/>
                      </a:lnTo>
                      <a:lnTo>
                        <a:pt x="64" y="48"/>
                      </a:lnTo>
                      <a:lnTo>
                        <a:pt x="32" y="40"/>
                      </a:lnTo>
                      <a:lnTo>
                        <a:pt x="16"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81" name="Freeform 1477"/>
                <p:cNvSpPr>
                  <a:spLocks/>
                </p:cNvSpPr>
                <p:nvPr/>
              </p:nvSpPr>
              <p:spPr bwMode="auto">
                <a:xfrm>
                  <a:off x="564" y="2360"/>
                  <a:ext cx="136" cy="56"/>
                </a:xfrm>
                <a:custGeom>
                  <a:avLst/>
                  <a:gdLst/>
                  <a:ahLst/>
                  <a:cxnLst>
                    <a:cxn ang="0">
                      <a:pos x="0" y="8"/>
                    </a:cxn>
                    <a:cxn ang="0">
                      <a:pos x="8" y="0"/>
                    </a:cxn>
                    <a:cxn ang="0">
                      <a:pos x="24" y="0"/>
                    </a:cxn>
                    <a:cxn ang="0">
                      <a:pos x="48" y="0"/>
                    </a:cxn>
                    <a:cxn ang="0">
                      <a:pos x="80" y="8"/>
                    </a:cxn>
                    <a:cxn ang="0">
                      <a:pos x="80" y="8"/>
                    </a:cxn>
                    <a:cxn ang="0">
                      <a:pos x="104" y="16"/>
                    </a:cxn>
                    <a:cxn ang="0">
                      <a:pos x="120" y="24"/>
                    </a:cxn>
                    <a:cxn ang="0">
                      <a:pos x="136" y="40"/>
                    </a:cxn>
                    <a:cxn ang="0">
                      <a:pos x="136" y="48"/>
                    </a:cxn>
                    <a:cxn ang="0">
                      <a:pos x="136" y="48"/>
                    </a:cxn>
                    <a:cxn ang="0">
                      <a:pos x="128" y="48"/>
                    </a:cxn>
                    <a:cxn ang="0">
                      <a:pos x="112" y="56"/>
                    </a:cxn>
                    <a:cxn ang="0">
                      <a:pos x="88" y="48"/>
                    </a:cxn>
                    <a:cxn ang="0">
                      <a:pos x="56" y="40"/>
                    </a:cxn>
                    <a:cxn ang="0">
                      <a:pos x="56" y="40"/>
                    </a:cxn>
                    <a:cxn ang="0">
                      <a:pos x="32" y="32"/>
                    </a:cxn>
                    <a:cxn ang="0">
                      <a:pos x="8" y="24"/>
                    </a:cxn>
                    <a:cxn ang="0">
                      <a:pos x="0" y="16"/>
                    </a:cxn>
                    <a:cxn ang="0">
                      <a:pos x="0" y="8"/>
                    </a:cxn>
                  </a:cxnLst>
                  <a:rect l="0" t="0" r="r" b="b"/>
                  <a:pathLst>
                    <a:path w="136" h="56">
                      <a:moveTo>
                        <a:pt x="0" y="8"/>
                      </a:moveTo>
                      <a:lnTo>
                        <a:pt x="8" y="0"/>
                      </a:lnTo>
                      <a:lnTo>
                        <a:pt x="24" y="0"/>
                      </a:lnTo>
                      <a:lnTo>
                        <a:pt x="48" y="0"/>
                      </a:lnTo>
                      <a:lnTo>
                        <a:pt x="80" y="8"/>
                      </a:lnTo>
                      <a:lnTo>
                        <a:pt x="80" y="8"/>
                      </a:lnTo>
                      <a:lnTo>
                        <a:pt x="104" y="16"/>
                      </a:lnTo>
                      <a:lnTo>
                        <a:pt x="120" y="24"/>
                      </a:lnTo>
                      <a:lnTo>
                        <a:pt x="136" y="40"/>
                      </a:lnTo>
                      <a:lnTo>
                        <a:pt x="136" y="48"/>
                      </a:lnTo>
                      <a:lnTo>
                        <a:pt x="136" y="48"/>
                      </a:lnTo>
                      <a:lnTo>
                        <a:pt x="128" y="48"/>
                      </a:lnTo>
                      <a:lnTo>
                        <a:pt x="112" y="56"/>
                      </a:lnTo>
                      <a:lnTo>
                        <a:pt x="88" y="48"/>
                      </a:lnTo>
                      <a:lnTo>
                        <a:pt x="56" y="40"/>
                      </a:lnTo>
                      <a:lnTo>
                        <a:pt x="56" y="40"/>
                      </a:lnTo>
                      <a:lnTo>
                        <a:pt x="32" y="32"/>
                      </a:lnTo>
                      <a:lnTo>
                        <a:pt x="8"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82" name="Freeform 1478"/>
                <p:cNvSpPr>
                  <a:spLocks/>
                </p:cNvSpPr>
                <p:nvPr/>
              </p:nvSpPr>
              <p:spPr bwMode="auto">
                <a:xfrm>
                  <a:off x="692" y="2256"/>
                  <a:ext cx="72" cy="104"/>
                </a:xfrm>
                <a:custGeom>
                  <a:avLst/>
                  <a:gdLst/>
                  <a:ahLst/>
                  <a:cxnLst>
                    <a:cxn ang="0">
                      <a:pos x="8" y="0"/>
                    </a:cxn>
                    <a:cxn ang="0">
                      <a:pos x="32" y="8"/>
                    </a:cxn>
                    <a:cxn ang="0">
                      <a:pos x="64" y="48"/>
                    </a:cxn>
                    <a:cxn ang="0">
                      <a:pos x="64" y="48"/>
                    </a:cxn>
                    <a:cxn ang="0">
                      <a:pos x="72" y="80"/>
                    </a:cxn>
                    <a:cxn ang="0">
                      <a:pos x="64" y="104"/>
                    </a:cxn>
                    <a:cxn ang="0">
                      <a:pos x="64" y="104"/>
                    </a:cxn>
                    <a:cxn ang="0">
                      <a:pos x="40" y="96"/>
                    </a:cxn>
                    <a:cxn ang="0">
                      <a:pos x="16" y="56"/>
                    </a:cxn>
                    <a:cxn ang="0">
                      <a:pos x="16" y="56"/>
                    </a:cxn>
                    <a:cxn ang="0">
                      <a:pos x="0" y="24"/>
                    </a:cxn>
                    <a:cxn ang="0">
                      <a:pos x="8" y="0"/>
                    </a:cxn>
                  </a:cxnLst>
                  <a:rect l="0" t="0" r="r" b="b"/>
                  <a:pathLst>
                    <a:path w="72" h="104">
                      <a:moveTo>
                        <a:pt x="8" y="0"/>
                      </a:moveTo>
                      <a:lnTo>
                        <a:pt x="32" y="8"/>
                      </a:lnTo>
                      <a:lnTo>
                        <a:pt x="64" y="48"/>
                      </a:lnTo>
                      <a:lnTo>
                        <a:pt x="64" y="48"/>
                      </a:lnTo>
                      <a:lnTo>
                        <a:pt x="72" y="80"/>
                      </a:lnTo>
                      <a:lnTo>
                        <a:pt x="64" y="104"/>
                      </a:lnTo>
                      <a:lnTo>
                        <a:pt x="64" y="104"/>
                      </a:lnTo>
                      <a:lnTo>
                        <a:pt x="40" y="96"/>
                      </a:lnTo>
                      <a:lnTo>
                        <a:pt x="16" y="56"/>
                      </a:lnTo>
                      <a:lnTo>
                        <a:pt x="16" y="56"/>
                      </a:lnTo>
                      <a:lnTo>
                        <a:pt x="0" y="24"/>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83" name="Freeform 1479"/>
                <p:cNvSpPr>
                  <a:spLocks/>
                </p:cNvSpPr>
                <p:nvPr/>
              </p:nvSpPr>
              <p:spPr bwMode="auto">
                <a:xfrm>
                  <a:off x="852" y="2520"/>
                  <a:ext cx="72" cy="96"/>
                </a:xfrm>
                <a:custGeom>
                  <a:avLst/>
                  <a:gdLst/>
                  <a:ahLst/>
                  <a:cxnLst>
                    <a:cxn ang="0">
                      <a:pos x="8" y="0"/>
                    </a:cxn>
                    <a:cxn ang="0">
                      <a:pos x="32" y="8"/>
                    </a:cxn>
                    <a:cxn ang="0">
                      <a:pos x="56" y="40"/>
                    </a:cxn>
                    <a:cxn ang="0">
                      <a:pos x="56" y="40"/>
                    </a:cxn>
                    <a:cxn ang="0">
                      <a:pos x="72" y="80"/>
                    </a:cxn>
                    <a:cxn ang="0">
                      <a:pos x="64" y="96"/>
                    </a:cxn>
                    <a:cxn ang="0">
                      <a:pos x="64" y="96"/>
                    </a:cxn>
                    <a:cxn ang="0">
                      <a:pos x="40" y="88"/>
                    </a:cxn>
                    <a:cxn ang="0">
                      <a:pos x="8" y="56"/>
                    </a:cxn>
                    <a:cxn ang="0">
                      <a:pos x="8" y="56"/>
                    </a:cxn>
                    <a:cxn ang="0">
                      <a:pos x="0" y="16"/>
                    </a:cxn>
                    <a:cxn ang="0">
                      <a:pos x="8" y="0"/>
                    </a:cxn>
                  </a:cxnLst>
                  <a:rect l="0" t="0" r="r" b="b"/>
                  <a:pathLst>
                    <a:path w="72" h="96">
                      <a:moveTo>
                        <a:pt x="8" y="0"/>
                      </a:moveTo>
                      <a:lnTo>
                        <a:pt x="32" y="8"/>
                      </a:lnTo>
                      <a:lnTo>
                        <a:pt x="56" y="40"/>
                      </a:lnTo>
                      <a:lnTo>
                        <a:pt x="56" y="40"/>
                      </a:lnTo>
                      <a:lnTo>
                        <a:pt x="72" y="80"/>
                      </a:lnTo>
                      <a:lnTo>
                        <a:pt x="64" y="96"/>
                      </a:lnTo>
                      <a:lnTo>
                        <a:pt x="64" y="96"/>
                      </a:lnTo>
                      <a:lnTo>
                        <a:pt x="40" y="88"/>
                      </a:lnTo>
                      <a:lnTo>
                        <a:pt x="8" y="56"/>
                      </a:lnTo>
                      <a:lnTo>
                        <a:pt x="8" y="56"/>
                      </a:lnTo>
                      <a:lnTo>
                        <a:pt x="0" y="16"/>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84" name="Freeform 1480"/>
                <p:cNvSpPr>
                  <a:spLocks/>
                </p:cNvSpPr>
                <p:nvPr/>
              </p:nvSpPr>
              <p:spPr bwMode="auto">
                <a:xfrm>
                  <a:off x="844" y="2256"/>
                  <a:ext cx="72" cy="104"/>
                </a:xfrm>
                <a:custGeom>
                  <a:avLst/>
                  <a:gdLst/>
                  <a:ahLst/>
                  <a:cxnLst>
                    <a:cxn ang="0">
                      <a:pos x="64" y="0"/>
                    </a:cxn>
                    <a:cxn ang="0">
                      <a:pos x="72" y="24"/>
                    </a:cxn>
                    <a:cxn ang="0">
                      <a:pos x="56" y="56"/>
                    </a:cxn>
                    <a:cxn ang="0">
                      <a:pos x="56" y="56"/>
                    </a:cxn>
                    <a:cxn ang="0">
                      <a:pos x="32" y="88"/>
                    </a:cxn>
                    <a:cxn ang="0">
                      <a:pos x="8" y="104"/>
                    </a:cxn>
                    <a:cxn ang="0">
                      <a:pos x="8" y="104"/>
                    </a:cxn>
                    <a:cxn ang="0">
                      <a:pos x="0" y="80"/>
                    </a:cxn>
                    <a:cxn ang="0">
                      <a:pos x="8" y="40"/>
                    </a:cxn>
                    <a:cxn ang="0">
                      <a:pos x="8" y="40"/>
                    </a:cxn>
                    <a:cxn ang="0">
                      <a:pos x="40" y="8"/>
                    </a:cxn>
                    <a:cxn ang="0">
                      <a:pos x="64" y="0"/>
                    </a:cxn>
                  </a:cxnLst>
                  <a:rect l="0" t="0" r="r" b="b"/>
                  <a:pathLst>
                    <a:path w="72" h="104">
                      <a:moveTo>
                        <a:pt x="64" y="0"/>
                      </a:moveTo>
                      <a:lnTo>
                        <a:pt x="72" y="24"/>
                      </a:lnTo>
                      <a:lnTo>
                        <a:pt x="56" y="56"/>
                      </a:lnTo>
                      <a:lnTo>
                        <a:pt x="56" y="56"/>
                      </a:lnTo>
                      <a:lnTo>
                        <a:pt x="32" y="88"/>
                      </a:lnTo>
                      <a:lnTo>
                        <a:pt x="8" y="104"/>
                      </a:lnTo>
                      <a:lnTo>
                        <a:pt x="8" y="104"/>
                      </a:lnTo>
                      <a:lnTo>
                        <a:pt x="0" y="80"/>
                      </a:lnTo>
                      <a:lnTo>
                        <a:pt x="8" y="40"/>
                      </a:lnTo>
                      <a:lnTo>
                        <a:pt x="8" y="40"/>
                      </a:lnTo>
                      <a:lnTo>
                        <a:pt x="40" y="8"/>
                      </a:lnTo>
                      <a:lnTo>
                        <a:pt x="64"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85" name="Freeform 1481"/>
                <p:cNvSpPr>
                  <a:spLocks/>
                </p:cNvSpPr>
                <p:nvPr/>
              </p:nvSpPr>
              <p:spPr bwMode="auto">
                <a:xfrm>
                  <a:off x="700" y="2520"/>
                  <a:ext cx="80" cy="96"/>
                </a:xfrm>
                <a:custGeom>
                  <a:avLst/>
                  <a:gdLst/>
                  <a:ahLst/>
                  <a:cxnLst>
                    <a:cxn ang="0">
                      <a:pos x="64" y="0"/>
                    </a:cxn>
                    <a:cxn ang="0">
                      <a:pos x="80" y="16"/>
                    </a:cxn>
                    <a:cxn ang="0">
                      <a:pos x="64" y="56"/>
                    </a:cxn>
                    <a:cxn ang="0">
                      <a:pos x="64" y="56"/>
                    </a:cxn>
                    <a:cxn ang="0">
                      <a:pos x="40" y="88"/>
                    </a:cxn>
                    <a:cxn ang="0">
                      <a:pos x="8" y="96"/>
                    </a:cxn>
                    <a:cxn ang="0">
                      <a:pos x="8" y="96"/>
                    </a:cxn>
                    <a:cxn ang="0">
                      <a:pos x="0" y="80"/>
                    </a:cxn>
                    <a:cxn ang="0">
                      <a:pos x="16" y="40"/>
                    </a:cxn>
                    <a:cxn ang="0">
                      <a:pos x="16" y="40"/>
                    </a:cxn>
                    <a:cxn ang="0">
                      <a:pos x="40" y="8"/>
                    </a:cxn>
                    <a:cxn ang="0">
                      <a:pos x="64" y="0"/>
                    </a:cxn>
                  </a:cxnLst>
                  <a:rect l="0" t="0" r="r" b="b"/>
                  <a:pathLst>
                    <a:path w="80" h="96">
                      <a:moveTo>
                        <a:pt x="64" y="0"/>
                      </a:moveTo>
                      <a:lnTo>
                        <a:pt x="80" y="16"/>
                      </a:lnTo>
                      <a:lnTo>
                        <a:pt x="64" y="56"/>
                      </a:lnTo>
                      <a:lnTo>
                        <a:pt x="64" y="56"/>
                      </a:lnTo>
                      <a:lnTo>
                        <a:pt x="40" y="88"/>
                      </a:lnTo>
                      <a:lnTo>
                        <a:pt x="8" y="96"/>
                      </a:lnTo>
                      <a:lnTo>
                        <a:pt x="8" y="96"/>
                      </a:lnTo>
                      <a:lnTo>
                        <a:pt x="0" y="80"/>
                      </a:lnTo>
                      <a:lnTo>
                        <a:pt x="16" y="40"/>
                      </a:lnTo>
                      <a:lnTo>
                        <a:pt x="16" y="40"/>
                      </a:lnTo>
                      <a:lnTo>
                        <a:pt x="40" y="8"/>
                      </a:lnTo>
                      <a:lnTo>
                        <a:pt x="64"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sp>
            <p:nvSpPr>
              <p:cNvPr id="1661386" name="Freeform 1482"/>
              <p:cNvSpPr>
                <a:spLocks/>
              </p:cNvSpPr>
              <p:nvPr/>
            </p:nvSpPr>
            <p:spPr bwMode="auto">
              <a:xfrm>
                <a:off x="572" y="1295"/>
                <a:ext cx="472" cy="334"/>
              </a:xfrm>
              <a:custGeom>
                <a:avLst/>
                <a:gdLst/>
                <a:ahLst/>
                <a:cxnLst>
                  <a:cxn ang="0">
                    <a:pos x="672" y="216"/>
                  </a:cxn>
                  <a:cxn ang="0">
                    <a:pos x="664" y="256"/>
                  </a:cxn>
                  <a:cxn ang="0">
                    <a:pos x="648" y="296"/>
                  </a:cxn>
                  <a:cxn ang="0">
                    <a:pos x="616" y="328"/>
                  </a:cxn>
                  <a:cxn ang="0">
                    <a:pos x="576" y="360"/>
                  </a:cxn>
                  <a:cxn ang="0">
                    <a:pos x="464" y="408"/>
                  </a:cxn>
                  <a:cxn ang="0">
                    <a:pos x="336" y="424"/>
                  </a:cxn>
                  <a:cxn ang="0">
                    <a:pos x="336" y="424"/>
                  </a:cxn>
                  <a:cxn ang="0">
                    <a:pos x="208" y="408"/>
                  </a:cxn>
                  <a:cxn ang="0">
                    <a:pos x="96" y="360"/>
                  </a:cxn>
                  <a:cxn ang="0">
                    <a:pos x="56" y="328"/>
                  </a:cxn>
                  <a:cxn ang="0">
                    <a:pos x="24" y="296"/>
                  </a:cxn>
                  <a:cxn ang="0">
                    <a:pos x="8" y="256"/>
                  </a:cxn>
                  <a:cxn ang="0">
                    <a:pos x="0" y="216"/>
                  </a:cxn>
                  <a:cxn ang="0">
                    <a:pos x="0" y="216"/>
                  </a:cxn>
                  <a:cxn ang="0">
                    <a:pos x="8" y="168"/>
                  </a:cxn>
                  <a:cxn ang="0">
                    <a:pos x="24" y="128"/>
                  </a:cxn>
                  <a:cxn ang="0">
                    <a:pos x="56" y="96"/>
                  </a:cxn>
                  <a:cxn ang="0">
                    <a:pos x="96" y="64"/>
                  </a:cxn>
                  <a:cxn ang="0">
                    <a:pos x="208" y="16"/>
                  </a:cxn>
                  <a:cxn ang="0">
                    <a:pos x="336" y="0"/>
                  </a:cxn>
                  <a:cxn ang="0">
                    <a:pos x="336" y="0"/>
                  </a:cxn>
                  <a:cxn ang="0">
                    <a:pos x="464" y="16"/>
                  </a:cxn>
                  <a:cxn ang="0">
                    <a:pos x="576" y="64"/>
                  </a:cxn>
                  <a:cxn ang="0">
                    <a:pos x="616" y="96"/>
                  </a:cxn>
                  <a:cxn ang="0">
                    <a:pos x="648" y="128"/>
                  </a:cxn>
                  <a:cxn ang="0">
                    <a:pos x="664" y="168"/>
                  </a:cxn>
                  <a:cxn ang="0">
                    <a:pos x="672" y="216"/>
                  </a:cxn>
                </a:cxnLst>
                <a:rect l="0" t="0" r="r" b="b"/>
                <a:pathLst>
                  <a:path w="672" h="424">
                    <a:moveTo>
                      <a:pt x="672" y="216"/>
                    </a:moveTo>
                    <a:lnTo>
                      <a:pt x="664" y="256"/>
                    </a:lnTo>
                    <a:lnTo>
                      <a:pt x="648" y="296"/>
                    </a:lnTo>
                    <a:lnTo>
                      <a:pt x="616" y="328"/>
                    </a:lnTo>
                    <a:lnTo>
                      <a:pt x="576" y="360"/>
                    </a:lnTo>
                    <a:lnTo>
                      <a:pt x="464" y="408"/>
                    </a:lnTo>
                    <a:lnTo>
                      <a:pt x="336" y="424"/>
                    </a:lnTo>
                    <a:lnTo>
                      <a:pt x="336" y="424"/>
                    </a:lnTo>
                    <a:lnTo>
                      <a:pt x="208" y="408"/>
                    </a:lnTo>
                    <a:lnTo>
                      <a:pt x="96" y="360"/>
                    </a:lnTo>
                    <a:lnTo>
                      <a:pt x="56" y="328"/>
                    </a:lnTo>
                    <a:lnTo>
                      <a:pt x="24" y="296"/>
                    </a:lnTo>
                    <a:lnTo>
                      <a:pt x="8" y="256"/>
                    </a:lnTo>
                    <a:lnTo>
                      <a:pt x="0" y="216"/>
                    </a:lnTo>
                    <a:lnTo>
                      <a:pt x="0" y="216"/>
                    </a:lnTo>
                    <a:lnTo>
                      <a:pt x="8" y="168"/>
                    </a:lnTo>
                    <a:lnTo>
                      <a:pt x="24" y="128"/>
                    </a:lnTo>
                    <a:lnTo>
                      <a:pt x="56" y="96"/>
                    </a:lnTo>
                    <a:lnTo>
                      <a:pt x="96" y="64"/>
                    </a:lnTo>
                    <a:lnTo>
                      <a:pt x="208" y="16"/>
                    </a:lnTo>
                    <a:lnTo>
                      <a:pt x="336" y="0"/>
                    </a:lnTo>
                    <a:lnTo>
                      <a:pt x="336" y="0"/>
                    </a:lnTo>
                    <a:lnTo>
                      <a:pt x="464" y="16"/>
                    </a:lnTo>
                    <a:lnTo>
                      <a:pt x="576" y="64"/>
                    </a:lnTo>
                    <a:lnTo>
                      <a:pt x="616" y="96"/>
                    </a:lnTo>
                    <a:lnTo>
                      <a:pt x="648" y="128"/>
                    </a:lnTo>
                    <a:lnTo>
                      <a:pt x="664" y="168"/>
                    </a:lnTo>
                    <a:lnTo>
                      <a:pt x="672" y="216"/>
                    </a:lnTo>
                    <a:close/>
                  </a:path>
                </a:pathLst>
              </a:custGeom>
              <a:gradFill rotWithShape="0">
                <a:gsLst>
                  <a:gs pos="0">
                    <a:srgbClr val="808080">
                      <a:gamma/>
                      <a:tint val="59608"/>
                      <a:invGamma/>
                    </a:srgbClr>
                  </a:gs>
                  <a:gs pos="100000">
                    <a:srgbClr val="808080"/>
                  </a:gs>
                </a:gsLst>
                <a:path path="rect">
                  <a:fillToRect l="50000" t="50000" r="50000" b="50000"/>
                </a:path>
              </a:gradFill>
              <a:ln w="3175" cmpd="sng">
                <a:solidFill>
                  <a:srgbClr val="808080"/>
                </a:solidFill>
                <a:round/>
                <a:headEnd/>
                <a:tailEnd/>
              </a:ln>
            </p:spPr>
            <p:txBody>
              <a:bodyPr>
                <a:prstTxWarp prst="textNoShape">
                  <a:avLst/>
                </a:prstTxWarp>
              </a:bodyPr>
              <a:lstStyle/>
              <a:p>
                <a:endParaRPr lang="en-US">
                  <a:latin typeface="Arial"/>
                  <a:cs typeface="Arial"/>
                </a:endParaRPr>
              </a:p>
            </p:txBody>
          </p:sp>
          <p:grpSp>
            <p:nvGrpSpPr>
              <p:cNvPr id="1661434" name="Group 1483"/>
              <p:cNvGrpSpPr>
                <a:grpSpLocks/>
              </p:cNvGrpSpPr>
              <p:nvPr/>
            </p:nvGrpSpPr>
            <p:grpSpPr bwMode="auto">
              <a:xfrm>
                <a:off x="632" y="1338"/>
                <a:ext cx="352" cy="248"/>
                <a:chOff x="636" y="2320"/>
                <a:chExt cx="352" cy="248"/>
              </a:xfrm>
            </p:grpSpPr>
            <p:sp>
              <p:nvSpPr>
                <p:cNvPr id="1661388" name="Freeform 1484"/>
                <p:cNvSpPr>
                  <a:spLocks/>
                </p:cNvSpPr>
                <p:nvPr/>
              </p:nvSpPr>
              <p:spPr bwMode="auto">
                <a:xfrm>
                  <a:off x="788" y="2424"/>
                  <a:ext cx="32" cy="16"/>
                </a:xfrm>
                <a:custGeom>
                  <a:avLst/>
                  <a:gdLst/>
                  <a:ahLst/>
                  <a:cxnLst>
                    <a:cxn ang="0">
                      <a:pos x="32" y="8"/>
                    </a:cxn>
                    <a:cxn ang="0">
                      <a:pos x="32" y="16"/>
                    </a:cxn>
                    <a:cxn ang="0">
                      <a:pos x="16" y="16"/>
                    </a:cxn>
                    <a:cxn ang="0">
                      <a:pos x="16" y="16"/>
                    </a:cxn>
                    <a:cxn ang="0">
                      <a:pos x="8" y="16"/>
                    </a:cxn>
                    <a:cxn ang="0">
                      <a:pos x="0" y="8"/>
                    </a:cxn>
                    <a:cxn ang="0">
                      <a:pos x="0" y="8"/>
                    </a:cxn>
                    <a:cxn ang="0">
                      <a:pos x="8" y="0"/>
                    </a:cxn>
                    <a:cxn ang="0">
                      <a:pos x="16" y="0"/>
                    </a:cxn>
                    <a:cxn ang="0">
                      <a:pos x="16" y="0"/>
                    </a:cxn>
                    <a:cxn ang="0">
                      <a:pos x="32" y="0"/>
                    </a:cxn>
                    <a:cxn ang="0">
                      <a:pos x="32" y="8"/>
                    </a:cxn>
                  </a:cxnLst>
                  <a:rect l="0" t="0" r="r" b="b"/>
                  <a:pathLst>
                    <a:path w="32" h="16">
                      <a:moveTo>
                        <a:pt x="32" y="8"/>
                      </a:moveTo>
                      <a:lnTo>
                        <a:pt x="32" y="16"/>
                      </a:lnTo>
                      <a:lnTo>
                        <a:pt x="16" y="16"/>
                      </a:lnTo>
                      <a:lnTo>
                        <a:pt x="16" y="16"/>
                      </a:lnTo>
                      <a:lnTo>
                        <a:pt x="8" y="16"/>
                      </a:lnTo>
                      <a:lnTo>
                        <a:pt x="0" y="8"/>
                      </a:lnTo>
                      <a:lnTo>
                        <a:pt x="0" y="8"/>
                      </a:lnTo>
                      <a:lnTo>
                        <a:pt x="8" y="0"/>
                      </a:lnTo>
                      <a:lnTo>
                        <a:pt x="16" y="0"/>
                      </a:lnTo>
                      <a:lnTo>
                        <a:pt x="16" y="0"/>
                      </a:lnTo>
                      <a:lnTo>
                        <a:pt x="32" y="0"/>
                      </a:lnTo>
                      <a:lnTo>
                        <a:pt x="32"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89" name="Freeform 1485"/>
                <p:cNvSpPr>
                  <a:spLocks/>
                </p:cNvSpPr>
                <p:nvPr/>
              </p:nvSpPr>
              <p:spPr bwMode="auto">
                <a:xfrm>
                  <a:off x="924" y="2416"/>
                  <a:ext cx="64" cy="24"/>
                </a:xfrm>
                <a:custGeom>
                  <a:avLst/>
                  <a:gdLst/>
                  <a:ahLst/>
                  <a:cxnLst>
                    <a:cxn ang="0">
                      <a:pos x="64" y="16"/>
                    </a:cxn>
                    <a:cxn ang="0">
                      <a:pos x="56" y="24"/>
                    </a:cxn>
                    <a:cxn ang="0">
                      <a:pos x="32" y="24"/>
                    </a:cxn>
                    <a:cxn ang="0">
                      <a:pos x="32" y="24"/>
                    </a:cxn>
                    <a:cxn ang="0">
                      <a:pos x="16" y="24"/>
                    </a:cxn>
                    <a:cxn ang="0">
                      <a:pos x="0" y="16"/>
                    </a:cxn>
                    <a:cxn ang="0">
                      <a:pos x="0" y="16"/>
                    </a:cxn>
                    <a:cxn ang="0">
                      <a:pos x="16" y="8"/>
                    </a:cxn>
                    <a:cxn ang="0">
                      <a:pos x="32" y="0"/>
                    </a:cxn>
                    <a:cxn ang="0">
                      <a:pos x="32" y="0"/>
                    </a:cxn>
                    <a:cxn ang="0">
                      <a:pos x="56" y="8"/>
                    </a:cxn>
                    <a:cxn ang="0">
                      <a:pos x="64" y="16"/>
                    </a:cxn>
                  </a:cxnLst>
                  <a:rect l="0" t="0" r="r" b="b"/>
                  <a:pathLst>
                    <a:path w="64" h="24">
                      <a:moveTo>
                        <a:pt x="64" y="16"/>
                      </a:moveTo>
                      <a:lnTo>
                        <a:pt x="56" y="24"/>
                      </a:lnTo>
                      <a:lnTo>
                        <a:pt x="32" y="24"/>
                      </a:lnTo>
                      <a:lnTo>
                        <a:pt x="32" y="24"/>
                      </a:lnTo>
                      <a:lnTo>
                        <a:pt x="16" y="24"/>
                      </a:lnTo>
                      <a:lnTo>
                        <a:pt x="0" y="16"/>
                      </a:lnTo>
                      <a:lnTo>
                        <a:pt x="0" y="16"/>
                      </a:lnTo>
                      <a:lnTo>
                        <a:pt x="16" y="8"/>
                      </a:lnTo>
                      <a:lnTo>
                        <a:pt x="32" y="0"/>
                      </a:lnTo>
                      <a:lnTo>
                        <a:pt x="32" y="0"/>
                      </a:lnTo>
                      <a:lnTo>
                        <a:pt x="56" y="8"/>
                      </a:lnTo>
                      <a:lnTo>
                        <a:pt x="6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90" name="Freeform 1486"/>
                <p:cNvSpPr>
                  <a:spLocks/>
                </p:cNvSpPr>
                <p:nvPr/>
              </p:nvSpPr>
              <p:spPr bwMode="auto">
                <a:xfrm>
                  <a:off x="908" y="2512"/>
                  <a:ext cx="40" cy="32"/>
                </a:xfrm>
                <a:custGeom>
                  <a:avLst/>
                  <a:gdLst/>
                  <a:ahLst/>
                  <a:cxnLst>
                    <a:cxn ang="0">
                      <a:pos x="40" y="32"/>
                    </a:cxn>
                    <a:cxn ang="0">
                      <a:pos x="24" y="32"/>
                    </a:cxn>
                    <a:cxn ang="0">
                      <a:pos x="8" y="24"/>
                    </a:cxn>
                    <a:cxn ang="0">
                      <a:pos x="8" y="24"/>
                    </a:cxn>
                    <a:cxn ang="0">
                      <a:pos x="0" y="8"/>
                    </a:cxn>
                    <a:cxn ang="0">
                      <a:pos x="0" y="0"/>
                    </a:cxn>
                    <a:cxn ang="0">
                      <a:pos x="0" y="0"/>
                    </a:cxn>
                    <a:cxn ang="0">
                      <a:pos x="16" y="0"/>
                    </a:cxn>
                    <a:cxn ang="0">
                      <a:pos x="32" y="8"/>
                    </a:cxn>
                    <a:cxn ang="0">
                      <a:pos x="32" y="8"/>
                    </a:cxn>
                    <a:cxn ang="0">
                      <a:pos x="40" y="24"/>
                    </a:cxn>
                    <a:cxn ang="0">
                      <a:pos x="40" y="32"/>
                    </a:cxn>
                  </a:cxnLst>
                  <a:rect l="0" t="0" r="r" b="b"/>
                  <a:pathLst>
                    <a:path w="40" h="32">
                      <a:moveTo>
                        <a:pt x="40" y="32"/>
                      </a:moveTo>
                      <a:lnTo>
                        <a:pt x="24" y="32"/>
                      </a:lnTo>
                      <a:lnTo>
                        <a:pt x="8" y="24"/>
                      </a:lnTo>
                      <a:lnTo>
                        <a:pt x="8" y="24"/>
                      </a:lnTo>
                      <a:lnTo>
                        <a:pt x="0" y="8"/>
                      </a:lnTo>
                      <a:lnTo>
                        <a:pt x="0" y="0"/>
                      </a:lnTo>
                      <a:lnTo>
                        <a:pt x="0" y="0"/>
                      </a:lnTo>
                      <a:lnTo>
                        <a:pt x="16" y="0"/>
                      </a:lnTo>
                      <a:lnTo>
                        <a:pt x="32" y="8"/>
                      </a:lnTo>
                      <a:lnTo>
                        <a:pt x="32" y="8"/>
                      </a:lnTo>
                      <a:lnTo>
                        <a:pt x="40" y="24"/>
                      </a:lnTo>
                      <a:lnTo>
                        <a:pt x="40"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91" name="Freeform 1487"/>
                <p:cNvSpPr>
                  <a:spLocks/>
                </p:cNvSpPr>
                <p:nvPr/>
              </p:nvSpPr>
              <p:spPr bwMode="auto">
                <a:xfrm>
                  <a:off x="780" y="2328"/>
                  <a:ext cx="32" cy="48"/>
                </a:xfrm>
                <a:custGeom>
                  <a:avLst/>
                  <a:gdLst/>
                  <a:ahLst/>
                  <a:cxnLst>
                    <a:cxn ang="0">
                      <a:pos x="16" y="48"/>
                    </a:cxn>
                    <a:cxn ang="0">
                      <a:pos x="8" y="48"/>
                    </a:cxn>
                    <a:cxn ang="0">
                      <a:pos x="0" y="24"/>
                    </a:cxn>
                    <a:cxn ang="0">
                      <a:pos x="0" y="24"/>
                    </a:cxn>
                    <a:cxn ang="0">
                      <a:pos x="8" y="8"/>
                    </a:cxn>
                    <a:cxn ang="0">
                      <a:pos x="16" y="0"/>
                    </a:cxn>
                    <a:cxn ang="0">
                      <a:pos x="16" y="0"/>
                    </a:cxn>
                    <a:cxn ang="0">
                      <a:pos x="24" y="8"/>
                    </a:cxn>
                    <a:cxn ang="0">
                      <a:pos x="32" y="24"/>
                    </a:cxn>
                    <a:cxn ang="0">
                      <a:pos x="32" y="24"/>
                    </a:cxn>
                    <a:cxn ang="0">
                      <a:pos x="24" y="48"/>
                    </a:cxn>
                    <a:cxn ang="0">
                      <a:pos x="16" y="48"/>
                    </a:cxn>
                  </a:cxnLst>
                  <a:rect l="0" t="0" r="r" b="b"/>
                  <a:pathLst>
                    <a:path w="32" h="48">
                      <a:moveTo>
                        <a:pt x="16" y="48"/>
                      </a:moveTo>
                      <a:lnTo>
                        <a:pt x="8" y="48"/>
                      </a:lnTo>
                      <a:lnTo>
                        <a:pt x="0" y="24"/>
                      </a:lnTo>
                      <a:lnTo>
                        <a:pt x="0" y="24"/>
                      </a:lnTo>
                      <a:lnTo>
                        <a:pt x="8" y="8"/>
                      </a:lnTo>
                      <a:lnTo>
                        <a:pt x="16" y="0"/>
                      </a:lnTo>
                      <a:lnTo>
                        <a:pt x="16" y="0"/>
                      </a:lnTo>
                      <a:lnTo>
                        <a:pt x="24" y="8"/>
                      </a:lnTo>
                      <a:lnTo>
                        <a:pt x="32" y="24"/>
                      </a:lnTo>
                      <a:lnTo>
                        <a:pt x="32" y="24"/>
                      </a:lnTo>
                      <a:lnTo>
                        <a:pt x="24" y="48"/>
                      </a:lnTo>
                      <a:lnTo>
                        <a:pt x="16"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92" name="Freeform 1488"/>
                <p:cNvSpPr>
                  <a:spLocks/>
                </p:cNvSpPr>
                <p:nvPr/>
              </p:nvSpPr>
              <p:spPr bwMode="auto">
                <a:xfrm>
                  <a:off x="676" y="2432"/>
                  <a:ext cx="64" cy="24"/>
                </a:xfrm>
                <a:custGeom>
                  <a:avLst/>
                  <a:gdLst/>
                  <a:ahLst/>
                  <a:cxnLst>
                    <a:cxn ang="0">
                      <a:pos x="64" y="16"/>
                    </a:cxn>
                    <a:cxn ang="0">
                      <a:pos x="56" y="24"/>
                    </a:cxn>
                    <a:cxn ang="0">
                      <a:pos x="32" y="24"/>
                    </a:cxn>
                    <a:cxn ang="0">
                      <a:pos x="32" y="24"/>
                    </a:cxn>
                    <a:cxn ang="0">
                      <a:pos x="8" y="24"/>
                    </a:cxn>
                    <a:cxn ang="0">
                      <a:pos x="0" y="16"/>
                    </a:cxn>
                    <a:cxn ang="0">
                      <a:pos x="0" y="16"/>
                    </a:cxn>
                    <a:cxn ang="0">
                      <a:pos x="8" y="8"/>
                    </a:cxn>
                    <a:cxn ang="0">
                      <a:pos x="32" y="0"/>
                    </a:cxn>
                    <a:cxn ang="0">
                      <a:pos x="32" y="0"/>
                    </a:cxn>
                    <a:cxn ang="0">
                      <a:pos x="56" y="8"/>
                    </a:cxn>
                    <a:cxn ang="0">
                      <a:pos x="64" y="16"/>
                    </a:cxn>
                  </a:cxnLst>
                  <a:rect l="0" t="0" r="r" b="b"/>
                  <a:pathLst>
                    <a:path w="64" h="24">
                      <a:moveTo>
                        <a:pt x="64" y="16"/>
                      </a:moveTo>
                      <a:lnTo>
                        <a:pt x="56" y="24"/>
                      </a:lnTo>
                      <a:lnTo>
                        <a:pt x="32" y="24"/>
                      </a:lnTo>
                      <a:lnTo>
                        <a:pt x="32" y="24"/>
                      </a:lnTo>
                      <a:lnTo>
                        <a:pt x="8" y="24"/>
                      </a:lnTo>
                      <a:lnTo>
                        <a:pt x="0" y="16"/>
                      </a:lnTo>
                      <a:lnTo>
                        <a:pt x="0" y="16"/>
                      </a:lnTo>
                      <a:lnTo>
                        <a:pt x="8" y="8"/>
                      </a:lnTo>
                      <a:lnTo>
                        <a:pt x="32" y="0"/>
                      </a:lnTo>
                      <a:lnTo>
                        <a:pt x="32" y="0"/>
                      </a:lnTo>
                      <a:lnTo>
                        <a:pt x="56" y="8"/>
                      </a:lnTo>
                      <a:lnTo>
                        <a:pt x="6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93" name="Freeform 1489"/>
                <p:cNvSpPr>
                  <a:spLocks/>
                </p:cNvSpPr>
                <p:nvPr/>
              </p:nvSpPr>
              <p:spPr bwMode="auto">
                <a:xfrm>
                  <a:off x="788" y="2520"/>
                  <a:ext cx="32" cy="48"/>
                </a:xfrm>
                <a:custGeom>
                  <a:avLst/>
                  <a:gdLst/>
                  <a:ahLst/>
                  <a:cxnLst>
                    <a:cxn ang="0">
                      <a:pos x="16" y="48"/>
                    </a:cxn>
                    <a:cxn ang="0">
                      <a:pos x="8" y="40"/>
                    </a:cxn>
                    <a:cxn ang="0">
                      <a:pos x="0" y="24"/>
                    </a:cxn>
                    <a:cxn ang="0">
                      <a:pos x="0" y="24"/>
                    </a:cxn>
                    <a:cxn ang="0">
                      <a:pos x="8" y="8"/>
                    </a:cxn>
                    <a:cxn ang="0">
                      <a:pos x="16" y="0"/>
                    </a:cxn>
                    <a:cxn ang="0">
                      <a:pos x="16" y="0"/>
                    </a:cxn>
                    <a:cxn ang="0">
                      <a:pos x="32" y="8"/>
                    </a:cxn>
                    <a:cxn ang="0">
                      <a:pos x="32" y="24"/>
                    </a:cxn>
                    <a:cxn ang="0">
                      <a:pos x="32" y="24"/>
                    </a:cxn>
                    <a:cxn ang="0">
                      <a:pos x="32" y="40"/>
                    </a:cxn>
                    <a:cxn ang="0">
                      <a:pos x="16" y="48"/>
                    </a:cxn>
                  </a:cxnLst>
                  <a:rect l="0" t="0" r="r" b="b"/>
                  <a:pathLst>
                    <a:path w="32" h="48">
                      <a:moveTo>
                        <a:pt x="16" y="48"/>
                      </a:moveTo>
                      <a:lnTo>
                        <a:pt x="8" y="40"/>
                      </a:lnTo>
                      <a:lnTo>
                        <a:pt x="0" y="24"/>
                      </a:lnTo>
                      <a:lnTo>
                        <a:pt x="0" y="24"/>
                      </a:lnTo>
                      <a:lnTo>
                        <a:pt x="8" y="8"/>
                      </a:lnTo>
                      <a:lnTo>
                        <a:pt x="16" y="0"/>
                      </a:lnTo>
                      <a:lnTo>
                        <a:pt x="16" y="0"/>
                      </a:lnTo>
                      <a:lnTo>
                        <a:pt x="32" y="8"/>
                      </a:lnTo>
                      <a:lnTo>
                        <a:pt x="32" y="24"/>
                      </a:lnTo>
                      <a:lnTo>
                        <a:pt x="32" y="24"/>
                      </a:lnTo>
                      <a:lnTo>
                        <a:pt x="32" y="40"/>
                      </a:lnTo>
                      <a:lnTo>
                        <a:pt x="16"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94" name="Freeform 1490"/>
                <p:cNvSpPr>
                  <a:spLocks/>
                </p:cNvSpPr>
                <p:nvPr/>
              </p:nvSpPr>
              <p:spPr bwMode="auto">
                <a:xfrm>
                  <a:off x="660" y="2352"/>
                  <a:ext cx="48" cy="40"/>
                </a:xfrm>
                <a:custGeom>
                  <a:avLst/>
                  <a:gdLst/>
                  <a:ahLst/>
                  <a:cxnLst>
                    <a:cxn ang="0">
                      <a:pos x="48" y="32"/>
                    </a:cxn>
                    <a:cxn ang="0">
                      <a:pos x="32" y="40"/>
                    </a:cxn>
                    <a:cxn ang="0">
                      <a:pos x="16" y="24"/>
                    </a:cxn>
                    <a:cxn ang="0">
                      <a:pos x="16" y="24"/>
                    </a:cxn>
                    <a:cxn ang="0">
                      <a:pos x="0" y="16"/>
                    </a:cxn>
                    <a:cxn ang="0">
                      <a:pos x="0" y="0"/>
                    </a:cxn>
                    <a:cxn ang="0">
                      <a:pos x="0" y="0"/>
                    </a:cxn>
                    <a:cxn ang="0">
                      <a:pos x="16" y="0"/>
                    </a:cxn>
                    <a:cxn ang="0">
                      <a:pos x="32" y="8"/>
                    </a:cxn>
                    <a:cxn ang="0">
                      <a:pos x="32" y="8"/>
                    </a:cxn>
                    <a:cxn ang="0">
                      <a:pos x="48" y="24"/>
                    </a:cxn>
                    <a:cxn ang="0">
                      <a:pos x="48" y="32"/>
                    </a:cxn>
                  </a:cxnLst>
                  <a:rect l="0" t="0" r="r" b="b"/>
                  <a:pathLst>
                    <a:path w="48" h="40">
                      <a:moveTo>
                        <a:pt x="48" y="32"/>
                      </a:moveTo>
                      <a:lnTo>
                        <a:pt x="32" y="40"/>
                      </a:lnTo>
                      <a:lnTo>
                        <a:pt x="16" y="24"/>
                      </a:lnTo>
                      <a:lnTo>
                        <a:pt x="16" y="24"/>
                      </a:lnTo>
                      <a:lnTo>
                        <a:pt x="0" y="16"/>
                      </a:lnTo>
                      <a:lnTo>
                        <a:pt x="0" y="0"/>
                      </a:lnTo>
                      <a:lnTo>
                        <a:pt x="0" y="0"/>
                      </a:lnTo>
                      <a:lnTo>
                        <a:pt x="16" y="0"/>
                      </a:lnTo>
                      <a:lnTo>
                        <a:pt x="32" y="8"/>
                      </a:lnTo>
                      <a:lnTo>
                        <a:pt x="32" y="8"/>
                      </a:lnTo>
                      <a:lnTo>
                        <a:pt x="48" y="24"/>
                      </a:lnTo>
                      <a:lnTo>
                        <a:pt x="48"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95" name="Freeform 1491"/>
                <p:cNvSpPr>
                  <a:spLocks/>
                </p:cNvSpPr>
                <p:nvPr/>
              </p:nvSpPr>
              <p:spPr bwMode="auto">
                <a:xfrm>
                  <a:off x="892" y="2344"/>
                  <a:ext cx="48" cy="32"/>
                </a:xfrm>
                <a:custGeom>
                  <a:avLst/>
                  <a:gdLst/>
                  <a:ahLst/>
                  <a:cxnLst>
                    <a:cxn ang="0">
                      <a:pos x="0" y="32"/>
                    </a:cxn>
                    <a:cxn ang="0">
                      <a:pos x="0" y="24"/>
                    </a:cxn>
                    <a:cxn ang="0">
                      <a:pos x="8" y="8"/>
                    </a:cxn>
                    <a:cxn ang="0">
                      <a:pos x="8" y="8"/>
                    </a:cxn>
                    <a:cxn ang="0">
                      <a:pos x="32" y="0"/>
                    </a:cxn>
                    <a:cxn ang="0">
                      <a:pos x="48" y="0"/>
                    </a:cxn>
                    <a:cxn ang="0">
                      <a:pos x="48" y="0"/>
                    </a:cxn>
                    <a:cxn ang="0">
                      <a:pos x="48" y="8"/>
                    </a:cxn>
                    <a:cxn ang="0">
                      <a:pos x="32" y="24"/>
                    </a:cxn>
                    <a:cxn ang="0">
                      <a:pos x="32" y="24"/>
                    </a:cxn>
                    <a:cxn ang="0">
                      <a:pos x="16" y="32"/>
                    </a:cxn>
                    <a:cxn ang="0">
                      <a:pos x="0" y="32"/>
                    </a:cxn>
                  </a:cxnLst>
                  <a:rect l="0" t="0" r="r" b="b"/>
                  <a:pathLst>
                    <a:path w="48" h="32">
                      <a:moveTo>
                        <a:pt x="0" y="32"/>
                      </a:moveTo>
                      <a:lnTo>
                        <a:pt x="0" y="24"/>
                      </a:lnTo>
                      <a:lnTo>
                        <a:pt x="8" y="8"/>
                      </a:lnTo>
                      <a:lnTo>
                        <a:pt x="8" y="8"/>
                      </a:lnTo>
                      <a:lnTo>
                        <a:pt x="32" y="0"/>
                      </a:lnTo>
                      <a:lnTo>
                        <a:pt x="48" y="0"/>
                      </a:lnTo>
                      <a:lnTo>
                        <a:pt x="48" y="0"/>
                      </a:lnTo>
                      <a:lnTo>
                        <a:pt x="48" y="8"/>
                      </a:lnTo>
                      <a:lnTo>
                        <a:pt x="32" y="24"/>
                      </a:lnTo>
                      <a:lnTo>
                        <a:pt x="32" y="24"/>
                      </a:lnTo>
                      <a:lnTo>
                        <a:pt x="16" y="32"/>
                      </a:lnTo>
                      <a:lnTo>
                        <a:pt x="0"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96" name="Freeform 1492"/>
                <p:cNvSpPr>
                  <a:spLocks/>
                </p:cNvSpPr>
                <p:nvPr/>
              </p:nvSpPr>
              <p:spPr bwMode="auto">
                <a:xfrm>
                  <a:off x="876" y="2400"/>
                  <a:ext cx="48" cy="24"/>
                </a:xfrm>
                <a:custGeom>
                  <a:avLst/>
                  <a:gdLst/>
                  <a:ahLst/>
                  <a:cxnLst>
                    <a:cxn ang="0">
                      <a:pos x="0" y="24"/>
                    </a:cxn>
                    <a:cxn ang="0">
                      <a:pos x="0" y="8"/>
                    </a:cxn>
                    <a:cxn ang="0">
                      <a:pos x="16" y="0"/>
                    </a:cxn>
                    <a:cxn ang="0">
                      <a:pos x="16" y="0"/>
                    </a:cxn>
                    <a:cxn ang="0">
                      <a:pos x="32" y="0"/>
                    </a:cxn>
                    <a:cxn ang="0">
                      <a:pos x="48" y="8"/>
                    </a:cxn>
                    <a:cxn ang="0">
                      <a:pos x="48" y="8"/>
                    </a:cxn>
                    <a:cxn ang="0">
                      <a:pos x="48" y="16"/>
                    </a:cxn>
                    <a:cxn ang="0">
                      <a:pos x="32" y="24"/>
                    </a:cxn>
                    <a:cxn ang="0">
                      <a:pos x="32" y="24"/>
                    </a:cxn>
                    <a:cxn ang="0">
                      <a:pos x="8" y="24"/>
                    </a:cxn>
                    <a:cxn ang="0">
                      <a:pos x="0" y="24"/>
                    </a:cxn>
                  </a:cxnLst>
                  <a:rect l="0" t="0" r="r" b="b"/>
                  <a:pathLst>
                    <a:path w="48" h="24">
                      <a:moveTo>
                        <a:pt x="0" y="24"/>
                      </a:moveTo>
                      <a:lnTo>
                        <a:pt x="0" y="8"/>
                      </a:lnTo>
                      <a:lnTo>
                        <a:pt x="16" y="0"/>
                      </a:lnTo>
                      <a:lnTo>
                        <a:pt x="16" y="0"/>
                      </a:lnTo>
                      <a:lnTo>
                        <a:pt x="32" y="0"/>
                      </a:lnTo>
                      <a:lnTo>
                        <a:pt x="48" y="8"/>
                      </a:lnTo>
                      <a:lnTo>
                        <a:pt x="48" y="8"/>
                      </a:lnTo>
                      <a:lnTo>
                        <a:pt x="48" y="16"/>
                      </a:lnTo>
                      <a:lnTo>
                        <a:pt x="32" y="24"/>
                      </a:lnTo>
                      <a:lnTo>
                        <a:pt x="32" y="24"/>
                      </a:lnTo>
                      <a:lnTo>
                        <a:pt x="8" y="24"/>
                      </a:lnTo>
                      <a:lnTo>
                        <a:pt x="0" y="2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97" name="Freeform 1493"/>
                <p:cNvSpPr>
                  <a:spLocks/>
                </p:cNvSpPr>
                <p:nvPr/>
              </p:nvSpPr>
              <p:spPr bwMode="auto">
                <a:xfrm>
                  <a:off x="660" y="2480"/>
                  <a:ext cx="48" cy="24"/>
                </a:xfrm>
                <a:custGeom>
                  <a:avLst/>
                  <a:gdLst/>
                  <a:ahLst/>
                  <a:cxnLst>
                    <a:cxn ang="0">
                      <a:pos x="0" y="16"/>
                    </a:cxn>
                    <a:cxn ang="0">
                      <a:pos x="0" y="8"/>
                    </a:cxn>
                    <a:cxn ang="0">
                      <a:pos x="16" y="0"/>
                    </a:cxn>
                    <a:cxn ang="0">
                      <a:pos x="16" y="0"/>
                    </a:cxn>
                    <a:cxn ang="0">
                      <a:pos x="40" y="0"/>
                    </a:cxn>
                    <a:cxn ang="0">
                      <a:pos x="48" y="0"/>
                    </a:cxn>
                    <a:cxn ang="0">
                      <a:pos x="48" y="0"/>
                    </a:cxn>
                    <a:cxn ang="0">
                      <a:pos x="48" y="16"/>
                    </a:cxn>
                    <a:cxn ang="0">
                      <a:pos x="32" y="24"/>
                    </a:cxn>
                    <a:cxn ang="0">
                      <a:pos x="32" y="24"/>
                    </a:cxn>
                    <a:cxn ang="0">
                      <a:pos x="8" y="24"/>
                    </a:cxn>
                    <a:cxn ang="0">
                      <a:pos x="0" y="16"/>
                    </a:cxn>
                  </a:cxnLst>
                  <a:rect l="0" t="0" r="r" b="b"/>
                  <a:pathLst>
                    <a:path w="48" h="24">
                      <a:moveTo>
                        <a:pt x="0" y="16"/>
                      </a:moveTo>
                      <a:lnTo>
                        <a:pt x="0" y="8"/>
                      </a:lnTo>
                      <a:lnTo>
                        <a:pt x="16" y="0"/>
                      </a:lnTo>
                      <a:lnTo>
                        <a:pt x="16" y="0"/>
                      </a:lnTo>
                      <a:lnTo>
                        <a:pt x="40" y="0"/>
                      </a:lnTo>
                      <a:lnTo>
                        <a:pt x="48" y="0"/>
                      </a:lnTo>
                      <a:lnTo>
                        <a:pt x="48" y="0"/>
                      </a:lnTo>
                      <a:lnTo>
                        <a:pt x="48" y="16"/>
                      </a:lnTo>
                      <a:lnTo>
                        <a:pt x="32" y="24"/>
                      </a:lnTo>
                      <a:lnTo>
                        <a:pt x="32" y="24"/>
                      </a:lnTo>
                      <a:lnTo>
                        <a:pt x="8" y="24"/>
                      </a:lnTo>
                      <a:lnTo>
                        <a:pt x="0"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98" name="Freeform 1494"/>
                <p:cNvSpPr>
                  <a:spLocks/>
                </p:cNvSpPr>
                <p:nvPr/>
              </p:nvSpPr>
              <p:spPr bwMode="auto">
                <a:xfrm>
                  <a:off x="732" y="2456"/>
                  <a:ext cx="48" cy="40"/>
                </a:xfrm>
                <a:custGeom>
                  <a:avLst/>
                  <a:gdLst/>
                  <a:ahLst/>
                  <a:cxnLst>
                    <a:cxn ang="0">
                      <a:pos x="8" y="40"/>
                    </a:cxn>
                    <a:cxn ang="0">
                      <a:pos x="0" y="24"/>
                    </a:cxn>
                    <a:cxn ang="0">
                      <a:pos x="16" y="16"/>
                    </a:cxn>
                    <a:cxn ang="0">
                      <a:pos x="16" y="16"/>
                    </a:cxn>
                    <a:cxn ang="0">
                      <a:pos x="32" y="0"/>
                    </a:cxn>
                    <a:cxn ang="0">
                      <a:pos x="48" y="8"/>
                    </a:cxn>
                    <a:cxn ang="0">
                      <a:pos x="48" y="8"/>
                    </a:cxn>
                    <a:cxn ang="0">
                      <a:pos x="48" y="16"/>
                    </a:cxn>
                    <a:cxn ang="0">
                      <a:pos x="40" y="32"/>
                    </a:cxn>
                    <a:cxn ang="0">
                      <a:pos x="40" y="32"/>
                    </a:cxn>
                    <a:cxn ang="0">
                      <a:pos x="16" y="40"/>
                    </a:cxn>
                    <a:cxn ang="0">
                      <a:pos x="8" y="40"/>
                    </a:cxn>
                  </a:cxnLst>
                  <a:rect l="0" t="0" r="r" b="b"/>
                  <a:pathLst>
                    <a:path w="48" h="40">
                      <a:moveTo>
                        <a:pt x="8" y="40"/>
                      </a:moveTo>
                      <a:lnTo>
                        <a:pt x="0" y="24"/>
                      </a:lnTo>
                      <a:lnTo>
                        <a:pt x="16" y="16"/>
                      </a:lnTo>
                      <a:lnTo>
                        <a:pt x="16" y="16"/>
                      </a:lnTo>
                      <a:lnTo>
                        <a:pt x="32" y="0"/>
                      </a:lnTo>
                      <a:lnTo>
                        <a:pt x="48" y="8"/>
                      </a:lnTo>
                      <a:lnTo>
                        <a:pt x="48" y="8"/>
                      </a:lnTo>
                      <a:lnTo>
                        <a:pt x="48" y="16"/>
                      </a:lnTo>
                      <a:lnTo>
                        <a:pt x="40" y="32"/>
                      </a:lnTo>
                      <a:lnTo>
                        <a:pt x="40" y="32"/>
                      </a:lnTo>
                      <a:lnTo>
                        <a:pt x="16" y="40"/>
                      </a:lnTo>
                      <a:lnTo>
                        <a:pt x="8" y="4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99" name="Freeform 1495"/>
                <p:cNvSpPr>
                  <a:spLocks/>
                </p:cNvSpPr>
                <p:nvPr/>
              </p:nvSpPr>
              <p:spPr bwMode="auto">
                <a:xfrm>
                  <a:off x="924" y="2472"/>
                  <a:ext cx="56" cy="32"/>
                </a:xfrm>
                <a:custGeom>
                  <a:avLst/>
                  <a:gdLst/>
                  <a:ahLst/>
                  <a:cxnLst>
                    <a:cxn ang="0">
                      <a:pos x="0" y="8"/>
                    </a:cxn>
                    <a:cxn ang="0">
                      <a:pos x="16" y="0"/>
                    </a:cxn>
                    <a:cxn ang="0">
                      <a:pos x="32" y="8"/>
                    </a:cxn>
                    <a:cxn ang="0">
                      <a:pos x="32" y="8"/>
                    </a:cxn>
                    <a:cxn ang="0">
                      <a:pos x="56" y="16"/>
                    </a:cxn>
                    <a:cxn ang="0">
                      <a:pos x="56" y="24"/>
                    </a:cxn>
                    <a:cxn ang="0">
                      <a:pos x="56" y="24"/>
                    </a:cxn>
                    <a:cxn ang="0">
                      <a:pos x="48" y="32"/>
                    </a:cxn>
                    <a:cxn ang="0">
                      <a:pos x="24" y="24"/>
                    </a:cxn>
                    <a:cxn ang="0">
                      <a:pos x="24" y="24"/>
                    </a:cxn>
                    <a:cxn ang="0">
                      <a:pos x="0" y="16"/>
                    </a:cxn>
                    <a:cxn ang="0">
                      <a:pos x="0" y="8"/>
                    </a:cxn>
                  </a:cxnLst>
                  <a:rect l="0" t="0" r="r" b="b"/>
                  <a:pathLst>
                    <a:path w="56" h="32">
                      <a:moveTo>
                        <a:pt x="0" y="8"/>
                      </a:moveTo>
                      <a:lnTo>
                        <a:pt x="16" y="0"/>
                      </a:lnTo>
                      <a:lnTo>
                        <a:pt x="32" y="8"/>
                      </a:lnTo>
                      <a:lnTo>
                        <a:pt x="32" y="8"/>
                      </a:lnTo>
                      <a:lnTo>
                        <a:pt x="56" y="16"/>
                      </a:lnTo>
                      <a:lnTo>
                        <a:pt x="56" y="24"/>
                      </a:lnTo>
                      <a:lnTo>
                        <a:pt x="56" y="24"/>
                      </a:lnTo>
                      <a:lnTo>
                        <a:pt x="48" y="32"/>
                      </a:lnTo>
                      <a:lnTo>
                        <a:pt x="24" y="24"/>
                      </a:lnTo>
                      <a:lnTo>
                        <a:pt x="24"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00" name="Freeform 1496"/>
                <p:cNvSpPr>
                  <a:spLocks/>
                </p:cNvSpPr>
                <p:nvPr/>
              </p:nvSpPr>
              <p:spPr bwMode="auto">
                <a:xfrm>
                  <a:off x="636" y="2392"/>
                  <a:ext cx="64" cy="32"/>
                </a:xfrm>
                <a:custGeom>
                  <a:avLst/>
                  <a:gdLst/>
                  <a:ahLst/>
                  <a:cxnLst>
                    <a:cxn ang="0">
                      <a:pos x="0" y="8"/>
                    </a:cxn>
                    <a:cxn ang="0">
                      <a:pos x="16" y="0"/>
                    </a:cxn>
                    <a:cxn ang="0">
                      <a:pos x="40" y="8"/>
                    </a:cxn>
                    <a:cxn ang="0">
                      <a:pos x="40" y="8"/>
                    </a:cxn>
                    <a:cxn ang="0">
                      <a:pos x="56" y="16"/>
                    </a:cxn>
                    <a:cxn ang="0">
                      <a:pos x="64" y="24"/>
                    </a:cxn>
                    <a:cxn ang="0">
                      <a:pos x="64" y="24"/>
                    </a:cxn>
                    <a:cxn ang="0">
                      <a:pos x="48" y="32"/>
                    </a:cxn>
                    <a:cxn ang="0">
                      <a:pos x="24" y="32"/>
                    </a:cxn>
                    <a:cxn ang="0">
                      <a:pos x="24" y="32"/>
                    </a:cxn>
                    <a:cxn ang="0">
                      <a:pos x="8" y="16"/>
                    </a:cxn>
                    <a:cxn ang="0">
                      <a:pos x="0" y="8"/>
                    </a:cxn>
                  </a:cxnLst>
                  <a:rect l="0" t="0" r="r" b="b"/>
                  <a:pathLst>
                    <a:path w="64" h="32">
                      <a:moveTo>
                        <a:pt x="0" y="8"/>
                      </a:moveTo>
                      <a:lnTo>
                        <a:pt x="16" y="0"/>
                      </a:lnTo>
                      <a:lnTo>
                        <a:pt x="40" y="8"/>
                      </a:lnTo>
                      <a:lnTo>
                        <a:pt x="40" y="8"/>
                      </a:lnTo>
                      <a:lnTo>
                        <a:pt x="56" y="16"/>
                      </a:lnTo>
                      <a:lnTo>
                        <a:pt x="64" y="24"/>
                      </a:lnTo>
                      <a:lnTo>
                        <a:pt x="64" y="24"/>
                      </a:lnTo>
                      <a:lnTo>
                        <a:pt x="48" y="32"/>
                      </a:lnTo>
                      <a:lnTo>
                        <a:pt x="24" y="32"/>
                      </a:lnTo>
                      <a:lnTo>
                        <a:pt x="24" y="32"/>
                      </a:lnTo>
                      <a:lnTo>
                        <a:pt x="8"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01" name="Freeform 1497"/>
                <p:cNvSpPr>
                  <a:spLocks/>
                </p:cNvSpPr>
                <p:nvPr/>
              </p:nvSpPr>
              <p:spPr bwMode="auto">
                <a:xfrm>
                  <a:off x="716" y="2320"/>
                  <a:ext cx="40" cy="48"/>
                </a:xfrm>
                <a:custGeom>
                  <a:avLst/>
                  <a:gdLst/>
                  <a:ahLst/>
                  <a:cxnLst>
                    <a:cxn ang="0">
                      <a:pos x="8" y="0"/>
                    </a:cxn>
                    <a:cxn ang="0">
                      <a:pos x="24" y="0"/>
                    </a:cxn>
                    <a:cxn ang="0">
                      <a:pos x="32" y="16"/>
                    </a:cxn>
                    <a:cxn ang="0">
                      <a:pos x="32" y="16"/>
                    </a:cxn>
                    <a:cxn ang="0">
                      <a:pos x="40" y="40"/>
                    </a:cxn>
                    <a:cxn ang="0">
                      <a:pos x="32" y="48"/>
                    </a:cxn>
                    <a:cxn ang="0">
                      <a:pos x="32" y="48"/>
                    </a:cxn>
                    <a:cxn ang="0">
                      <a:pos x="16" y="40"/>
                    </a:cxn>
                    <a:cxn ang="0">
                      <a:pos x="8" y="24"/>
                    </a:cxn>
                    <a:cxn ang="0">
                      <a:pos x="8" y="24"/>
                    </a:cxn>
                    <a:cxn ang="0">
                      <a:pos x="0" y="8"/>
                    </a:cxn>
                    <a:cxn ang="0">
                      <a:pos x="8" y="0"/>
                    </a:cxn>
                  </a:cxnLst>
                  <a:rect l="0" t="0" r="r" b="b"/>
                  <a:pathLst>
                    <a:path w="40" h="48">
                      <a:moveTo>
                        <a:pt x="8" y="0"/>
                      </a:moveTo>
                      <a:lnTo>
                        <a:pt x="24" y="0"/>
                      </a:lnTo>
                      <a:lnTo>
                        <a:pt x="32" y="16"/>
                      </a:lnTo>
                      <a:lnTo>
                        <a:pt x="32" y="16"/>
                      </a:lnTo>
                      <a:lnTo>
                        <a:pt x="40" y="40"/>
                      </a:lnTo>
                      <a:lnTo>
                        <a:pt x="32" y="48"/>
                      </a:lnTo>
                      <a:lnTo>
                        <a:pt x="32" y="48"/>
                      </a:lnTo>
                      <a:lnTo>
                        <a:pt x="16" y="40"/>
                      </a:lnTo>
                      <a:lnTo>
                        <a:pt x="8" y="24"/>
                      </a:lnTo>
                      <a:lnTo>
                        <a:pt x="8" y="24"/>
                      </a:lnTo>
                      <a:lnTo>
                        <a:pt x="0" y="8"/>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02" name="Freeform 1498"/>
                <p:cNvSpPr>
                  <a:spLocks/>
                </p:cNvSpPr>
                <p:nvPr/>
              </p:nvSpPr>
              <p:spPr bwMode="auto">
                <a:xfrm>
                  <a:off x="820" y="2480"/>
                  <a:ext cx="40" cy="40"/>
                </a:xfrm>
                <a:custGeom>
                  <a:avLst/>
                  <a:gdLst/>
                  <a:ahLst/>
                  <a:cxnLst>
                    <a:cxn ang="0">
                      <a:pos x="8" y="0"/>
                    </a:cxn>
                    <a:cxn ang="0">
                      <a:pos x="24" y="0"/>
                    </a:cxn>
                    <a:cxn ang="0">
                      <a:pos x="40" y="16"/>
                    </a:cxn>
                    <a:cxn ang="0">
                      <a:pos x="40" y="16"/>
                    </a:cxn>
                    <a:cxn ang="0">
                      <a:pos x="40" y="32"/>
                    </a:cxn>
                    <a:cxn ang="0">
                      <a:pos x="32" y="40"/>
                    </a:cxn>
                    <a:cxn ang="0">
                      <a:pos x="32" y="40"/>
                    </a:cxn>
                    <a:cxn ang="0">
                      <a:pos x="24" y="40"/>
                    </a:cxn>
                    <a:cxn ang="0">
                      <a:pos x="8" y="24"/>
                    </a:cxn>
                    <a:cxn ang="0">
                      <a:pos x="8" y="24"/>
                    </a:cxn>
                    <a:cxn ang="0">
                      <a:pos x="0" y="8"/>
                    </a:cxn>
                    <a:cxn ang="0">
                      <a:pos x="8" y="0"/>
                    </a:cxn>
                  </a:cxnLst>
                  <a:rect l="0" t="0" r="r" b="b"/>
                  <a:pathLst>
                    <a:path w="40" h="40">
                      <a:moveTo>
                        <a:pt x="8" y="0"/>
                      </a:moveTo>
                      <a:lnTo>
                        <a:pt x="24" y="0"/>
                      </a:lnTo>
                      <a:lnTo>
                        <a:pt x="40" y="16"/>
                      </a:lnTo>
                      <a:lnTo>
                        <a:pt x="40" y="16"/>
                      </a:lnTo>
                      <a:lnTo>
                        <a:pt x="40" y="32"/>
                      </a:lnTo>
                      <a:lnTo>
                        <a:pt x="32" y="40"/>
                      </a:lnTo>
                      <a:lnTo>
                        <a:pt x="32" y="40"/>
                      </a:lnTo>
                      <a:lnTo>
                        <a:pt x="24" y="40"/>
                      </a:lnTo>
                      <a:lnTo>
                        <a:pt x="8" y="24"/>
                      </a:lnTo>
                      <a:lnTo>
                        <a:pt x="8" y="24"/>
                      </a:lnTo>
                      <a:lnTo>
                        <a:pt x="0" y="8"/>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03" name="Freeform 1499"/>
                <p:cNvSpPr>
                  <a:spLocks/>
                </p:cNvSpPr>
                <p:nvPr/>
              </p:nvSpPr>
              <p:spPr bwMode="auto">
                <a:xfrm>
                  <a:off x="836" y="2320"/>
                  <a:ext cx="40" cy="48"/>
                </a:xfrm>
                <a:custGeom>
                  <a:avLst/>
                  <a:gdLst/>
                  <a:ahLst/>
                  <a:cxnLst>
                    <a:cxn ang="0">
                      <a:pos x="32" y="0"/>
                    </a:cxn>
                    <a:cxn ang="0">
                      <a:pos x="40" y="8"/>
                    </a:cxn>
                    <a:cxn ang="0">
                      <a:pos x="40" y="24"/>
                    </a:cxn>
                    <a:cxn ang="0">
                      <a:pos x="40" y="24"/>
                    </a:cxn>
                    <a:cxn ang="0">
                      <a:pos x="24" y="40"/>
                    </a:cxn>
                    <a:cxn ang="0">
                      <a:pos x="8" y="48"/>
                    </a:cxn>
                    <a:cxn ang="0">
                      <a:pos x="8" y="48"/>
                    </a:cxn>
                    <a:cxn ang="0">
                      <a:pos x="0" y="32"/>
                    </a:cxn>
                    <a:cxn ang="0">
                      <a:pos x="8" y="16"/>
                    </a:cxn>
                    <a:cxn ang="0">
                      <a:pos x="8" y="16"/>
                    </a:cxn>
                    <a:cxn ang="0">
                      <a:pos x="24" y="0"/>
                    </a:cxn>
                    <a:cxn ang="0">
                      <a:pos x="32" y="0"/>
                    </a:cxn>
                  </a:cxnLst>
                  <a:rect l="0" t="0" r="r" b="b"/>
                  <a:pathLst>
                    <a:path w="40" h="48">
                      <a:moveTo>
                        <a:pt x="32" y="0"/>
                      </a:moveTo>
                      <a:lnTo>
                        <a:pt x="40" y="8"/>
                      </a:lnTo>
                      <a:lnTo>
                        <a:pt x="40" y="24"/>
                      </a:lnTo>
                      <a:lnTo>
                        <a:pt x="40" y="24"/>
                      </a:lnTo>
                      <a:lnTo>
                        <a:pt x="24" y="40"/>
                      </a:lnTo>
                      <a:lnTo>
                        <a:pt x="8" y="48"/>
                      </a:lnTo>
                      <a:lnTo>
                        <a:pt x="8" y="48"/>
                      </a:lnTo>
                      <a:lnTo>
                        <a:pt x="0" y="32"/>
                      </a:lnTo>
                      <a:lnTo>
                        <a:pt x="8" y="16"/>
                      </a:lnTo>
                      <a:lnTo>
                        <a:pt x="8" y="16"/>
                      </a:lnTo>
                      <a:lnTo>
                        <a:pt x="24" y="0"/>
                      </a:lnTo>
                      <a:lnTo>
                        <a:pt x="32"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04" name="Freeform 1500"/>
                <p:cNvSpPr>
                  <a:spLocks/>
                </p:cNvSpPr>
                <p:nvPr/>
              </p:nvSpPr>
              <p:spPr bwMode="auto">
                <a:xfrm>
                  <a:off x="732" y="2504"/>
                  <a:ext cx="40" cy="48"/>
                </a:xfrm>
                <a:custGeom>
                  <a:avLst/>
                  <a:gdLst/>
                  <a:ahLst/>
                  <a:cxnLst>
                    <a:cxn ang="0">
                      <a:pos x="32" y="0"/>
                    </a:cxn>
                    <a:cxn ang="0">
                      <a:pos x="40" y="8"/>
                    </a:cxn>
                    <a:cxn ang="0">
                      <a:pos x="32" y="32"/>
                    </a:cxn>
                    <a:cxn ang="0">
                      <a:pos x="32" y="32"/>
                    </a:cxn>
                    <a:cxn ang="0">
                      <a:pos x="24" y="40"/>
                    </a:cxn>
                    <a:cxn ang="0">
                      <a:pos x="8" y="48"/>
                    </a:cxn>
                    <a:cxn ang="0">
                      <a:pos x="8" y="48"/>
                    </a:cxn>
                    <a:cxn ang="0">
                      <a:pos x="0" y="40"/>
                    </a:cxn>
                    <a:cxn ang="0">
                      <a:pos x="8" y="16"/>
                    </a:cxn>
                    <a:cxn ang="0">
                      <a:pos x="8" y="16"/>
                    </a:cxn>
                    <a:cxn ang="0">
                      <a:pos x="16" y="8"/>
                    </a:cxn>
                    <a:cxn ang="0">
                      <a:pos x="32" y="0"/>
                    </a:cxn>
                  </a:cxnLst>
                  <a:rect l="0" t="0" r="r" b="b"/>
                  <a:pathLst>
                    <a:path w="40" h="48">
                      <a:moveTo>
                        <a:pt x="32" y="0"/>
                      </a:moveTo>
                      <a:lnTo>
                        <a:pt x="40" y="8"/>
                      </a:lnTo>
                      <a:lnTo>
                        <a:pt x="32" y="32"/>
                      </a:lnTo>
                      <a:lnTo>
                        <a:pt x="32" y="32"/>
                      </a:lnTo>
                      <a:lnTo>
                        <a:pt x="24" y="40"/>
                      </a:lnTo>
                      <a:lnTo>
                        <a:pt x="8" y="48"/>
                      </a:lnTo>
                      <a:lnTo>
                        <a:pt x="8" y="48"/>
                      </a:lnTo>
                      <a:lnTo>
                        <a:pt x="0" y="40"/>
                      </a:lnTo>
                      <a:lnTo>
                        <a:pt x="8" y="16"/>
                      </a:lnTo>
                      <a:lnTo>
                        <a:pt x="8" y="16"/>
                      </a:lnTo>
                      <a:lnTo>
                        <a:pt x="16" y="8"/>
                      </a:lnTo>
                      <a:lnTo>
                        <a:pt x="32"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1661452" name="Group 1501"/>
            <p:cNvGrpSpPr>
              <a:grpSpLocks/>
            </p:cNvGrpSpPr>
            <p:nvPr/>
          </p:nvGrpSpPr>
          <p:grpSpPr bwMode="auto">
            <a:xfrm rot="2717479">
              <a:off x="3787" y="2548"/>
              <a:ext cx="598" cy="112"/>
              <a:chOff x="290" y="1936"/>
              <a:chExt cx="598" cy="112"/>
            </a:xfrm>
          </p:grpSpPr>
          <p:sp>
            <p:nvSpPr>
              <p:cNvPr id="1661406" name="Freeform 1502"/>
              <p:cNvSpPr>
                <a:spLocks/>
              </p:cNvSpPr>
              <p:nvPr/>
            </p:nvSpPr>
            <p:spPr bwMode="auto">
              <a:xfrm>
                <a:off x="290" y="1968"/>
                <a:ext cx="598" cy="36"/>
              </a:xfrm>
              <a:custGeom>
                <a:avLst/>
                <a:gdLst/>
                <a:ahLst/>
                <a:cxnLst>
                  <a:cxn ang="0">
                    <a:pos x="0" y="36"/>
                  </a:cxn>
                  <a:cxn ang="0">
                    <a:pos x="136" y="6"/>
                  </a:cxn>
                  <a:cxn ang="0">
                    <a:pos x="224" y="4"/>
                  </a:cxn>
                  <a:cxn ang="0">
                    <a:pos x="316" y="18"/>
                  </a:cxn>
                  <a:cxn ang="0">
                    <a:pos x="408" y="34"/>
                  </a:cxn>
                  <a:cxn ang="0">
                    <a:pos x="478" y="30"/>
                  </a:cxn>
                  <a:cxn ang="0">
                    <a:pos x="598" y="20"/>
                  </a:cxn>
                </a:cxnLst>
                <a:rect l="0" t="0" r="r" b="b"/>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cmpd="sng">
                <a:solidFill>
                  <a:schemeClr val="tx1"/>
                </a:solidFill>
                <a:round/>
                <a:headEnd/>
                <a:tailEnd/>
              </a:ln>
              <a:effectLst/>
            </p:spPr>
            <p:txBody>
              <a:bodyPr wrap="none" anchor="ctr">
                <a:prstTxWarp prst="textNoShape">
                  <a:avLst/>
                </a:prstTxWarp>
              </a:bodyPr>
              <a:lstStyle/>
              <a:p>
                <a:endParaRPr lang="en-US">
                  <a:latin typeface="Arial"/>
                  <a:cs typeface="Arial"/>
                </a:endParaRPr>
              </a:p>
            </p:txBody>
          </p:sp>
          <p:grpSp>
            <p:nvGrpSpPr>
              <p:cNvPr id="1661453" name="Group 1503"/>
              <p:cNvGrpSpPr>
                <a:grpSpLocks/>
              </p:cNvGrpSpPr>
              <p:nvPr/>
            </p:nvGrpSpPr>
            <p:grpSpPr bwMode="auto">
              <a:xfrm>
                <a:off x="324" y="1936"/>
                <a:ext cx="544" cy="112"/>
                <a:chOff x="324" y="1872"/>
                <a:chExt cx="544" cy="112"/>
              </a:xfrm>
            </p:grpSpPr>
            <p:sp>
              <p:nvSpPr>
                <p:cNvPr id="1661408" name="Freeform 1504"/>
                <p:cNvSpPr>
                  <a:spLocks/>
                </p:cNvSpPr>
                <p:nvPr/>
              </p:nvSpPr>
              <p:spPr bwMode="auto">
                <a:xfrm>
                  <a:off x="492" y="1872"/>
                  <a:ext cx="48" cy="56"/>
                </a:xfrm>
                <a:custGeom>
                  <a:avLst/>
                  <a:gdLst/>
                  <a:ahLst/>
                  <a:cxnLst>
                    <a:cxn ang="0">
                      <a:pos x="48" y="32"/>
                    </a:cxn>
                    <a:cxn ang="0">
                      <a:pos x="40" y="48"/>
                    </a:cxn>
                    <a:cxn ang="0">
                      <a:pos x="24" y="56"/>
                    </a:cxn>
                    <a:cxn ang="0">
                      <a:pos x="24" y="56"/>
                    </a:cxn>
                    <a:cxn ang="0">
                      <a:pos x="8" y="48"/>
                    </a:cxn>
                    <a:cxn ang="0">
                      <a:pos x="0" y="24"/>
                    </a:cxn>
                    <a:cxn ang="0">
                      <a:pos x="0" y="24"/>
                    </a:cxn>
                    <a:cxn ang="0">
                      <a:pos x="8" y="8"/>
                    </a:cxn>
                    <a:cxn ang="0">
                      <a:pos x="24" y="0"/>
                    </a:cxn>
                    <a:cxn ang="0">
                      <a:pos x="24" y="0"/>
                    </a:cxn>
                    <a:cxn ang="0">
                      <a:pos x="48" y="8"/>
                    </a:cxn>
                    <a:cxn ang="0">
                      <a:pos x="48" y="32"/>
                    </a:cxn>
                  </a:cxnLst>
                  <a:rect l="0" t="0" r="r" b="b"/>
                  <a:pathLst>
                    <a:path w="48" h="56">
                      <a:moveTo>
                        <a:pt x="48" y="32"/>
                      </a:moveTo>
                      <a:lnTo>
                        <a:pt x="40" y="48"/>
                      </a:lnTo>
                      <a:lnTo>
                        <a:pt x="24" y="56"/>
                      </a:lnTo>
                      <a:lnTo>
                        <a:pt x="24" y="56"/>
                      </a:lnTo>
                      <a:lnTo>
                        <a:pt x="8" y="48"/>
                      </a:lnTo>
                      <a:lnTo>
                        <a:pt x="0" y="24"/>
                      </a:lnTo>
                      <a:lnTo>
                        <a:pt x="0" y="24"/>
                      </a:lnTo>
                      <a:lnTo>
                        <a:pt x="8" y="8"/>
                      </a:lnTo>
                      <a:lnTo>
                        <a:pt x="24" y="0"/>
                      </a:lnTo>
                      <a:lnTo>
                        <a:pt x="24" y="0"/>
                      </a:lnTo>
                      <a:lnTo>
                        <a:pt x="48"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09" name="Freeform 1505"/>
                <p:cNvSpPr>
                  <a:spLocks/>
                </p:cNvSpPr>
                <p:nvPr/>
              </p:nvSpPr>
              <p:spPr bwMode="auto">
                <a:xfrm>
                  <a:off x="652" y="192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16"/>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16"/>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10" name="Freeform 1506"/>
                <p:cNvSpPr>
                  <a:spLocks/>
                </p:cNvSpPr>
                <p:nvPr/>
              </p:nvSpPr>
              <p:spPr bwMode="auto">
                <a:xfrm>
                  <a:off x="820" y="188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8"/>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11" name="Freeform 1507"/>
                <p:cNvSpPr>
                  <a:spLocks/>
                </p:cNvSpPr>
                <p:nvPr/>
              </p:nvSpPr>
              <p:spPr bwMode="auto">
                <a:xfrm>
                  <a:off x="412" y="1888"/>
                  <a:ext cx="48" cy="48"/>
                </a:xfrm>
                <a:custGeom>
                  <a:avLst/>
                  <a:gdLst/>
                  <a:ahLst/>
                  <a:cxnLst>
                    <a:cxn ang="0">
                      <a:pos x="48" y="24"/>
                    </a:cxn>
                    <a:cxn ang="0">
                      <a:pos x="40" y="40"/>
                    </a:cxn>
                    <a:cxn ang="0">
                      <a:pos x="16" y="48"/>
                    </a:cxn>
                    <a:cxn ang="0">
                      <a:pos x="16" y="48"/>
                    </a:cxn>
                    <a:cxn ang="0">
                      <a:pos x="0" y="40"/>
                    </a:cxn>
                    <a:cxn ang="0">
                      <a:pos x="0" y="24"/>
                    </a:cxn>
                    <a:cxn ang="0">
                      <a:pos x="0" y="24"/>
                    </a:cxn>
                    <a:cxn ang="0">
                      <a:pos x="8" y="0"/>
                    </a:cxn>
                    <a:cxn ang="0">
                      <a:pos x="24" y="0"/>
                    </a:cxn>
                    <a:cxn ang="0">
                      <a:pos x="24" y="0"/>
                    </a:cxn>
                    <a:cxn ang="0">
                      <a:pos x="40" y="8"/>
                    </a:cxn>
                    <a:cxn ang="0">
                      <a:pos x="48" y="24"/>
                    </a:cxn>
                  </a:cxnLst>
                  <a:rect l="0" t="0" r="r" b="b"/>
                  <a:pathLst>
                    <a:path w="48" h="48">
                      <a:moveTo>
                        <a:pt x="48" y="24"/>
                      </a:moveTo>
                      <a:lnTo>
                        <a:pt x="40" y="40"/>
                      </a:lnTo>
                      <a:lnTo>
                        <a:pt x="16" y="48"/>
                      </a:lnTo>
                      <a:lnTo>
                        <a:pt x="16" y="48"/>
                      </a:lnTo>
                      <a:lnTo>
                        <a:pt x="0" y="40"/>
                      </a:lnTo>
                      <a:lnTo>
                        <a:pt x="0" y="24"/>
                      </a:lnTo>
                      <a:lnTo>
                        <a:pt x="0" y="24"/>
                      </a:lnTo>
                      <a:lnTo>
                        <a:pt x="8" y="0"/>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12" name="Freeform 1508"/>
                <p:cNvSpPr>
                  <a:spLocks/>
                </p:cNvSpPr>
                <p:nvPr/>
              </p:nvSpPr>
              <p:spPr bwMode="auto">
                <a:xfrm>
                  <a:off x="572" y="1912"/>
                  <a:ext cx="48" cy="48"/>
                </a:xfrm>
                <a:custGeom>
                  <a:avLst/>
                  <a:gdLst/>
                  <a:ahLst/>
                  <a:cxnLst>
                    <a:cxn ang="0">
                      <a:pos x="48" y="24"/>
                    </a:cxn>
                    <a:cxn ang="0">
                      <a:pos x="40" y="48"/>
                    </a:cxn>
                    <a:cxn ang="0">
                      <a:pos x="24" y="48"/>
                    </a:cxn>
                    <a:cxn ang="0">
                      <a:pos x="24" y="48"/>
                    </a:cxn>
                    <a:cxn ang="0">
                      <a:pos x="0" y="40"/>
                    </a:cxn>
                    <a:cxn ang="0">
                      <a:pos x="0" y="24"/>
                    </a:cxn>
                    <a:cxn ang="0">
                      <a:pos x="0" y="24"/>
                    </a:cxn>
                    <a:cxn ang="0">
                      <a:pos x="8" y="8"/>
                    </a:cxn>
                    <a:cxn ang="0">
                      <a:pos x="24" y="0"/>
                    </a:cxn>
                    <a:cxn ang="0">
                      <a:pos x="24" y="0"/>
                    </a:cxn>
                    <a:cxn ang="0">
                      <a:pos x="40" y="8"/>
                    </a:cxn>
                    <a:cxn ang="0">
                      <a:pos x="48" y="24"/>
                    </a:cxn>
                  </a:cxnLst>
                  <a:rect l="0" t="0" r="r" b="b"/>
                  <a:pathLst>
                    <a:path w="48" h="48">
                      <a:moveTo>
                        <a:pt x="48" y="24"/>
                      </a:moveTo>
                      <a:lnTo>
                        <a:pt x="40" y="48"/>
                      </a:lnTo>
                      <a:lnTo>
                        <a:pt x="24" y="48"/>
                      </a:lnTo>
                      <a:lnTo>
                        <a:pt x="24" y="48"/>
                      </a:lnTo>
                      <a:lnTo>
                        <a:pt x="0" y="40"/>
                      </a:lnTo>
                      <a:lnTo>
                        <a:pt x="0" y="24"/>
                      </a:lnTo>
                      <a:lnTo>
                        <a:pt x="0" y="24"/>
                      </a:lnTo>
                      <a:lnTo>
                        <a:pt x="8" y="8"/>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13" name="Freeform 1509"/>
                <p:cNvSpPr>
                  <a:spLocks/>
                </p:cNvSpPr>
                <p:nvPr/>
              </p:nvSpPr>
              <p:spPr bwMode="auto">
                <a:xfrm>
                  <a:off x="324" y="1912"/>
                  <a:ext cx="48" cy="48"/>
                </a:xfrm>
                <a:custGeom>
                  <a:avLst/>
                  <a:gdLst/>
                  <a:ahLst/>
                  <a:cxnLst>
                    <a:cxn ang="0">
                      <a:pos x="48" y="24"/>
                    </a:cxn>
                    <a:cxn ang="0">
                      <a:pos x="40" y="40"/>
                    </a:cxn>
                    <a:cxn ang="0">
                      <a:pos x="24" y="48"/>
                    </a:cxn>
                    <a:cxn ang="0">
                      <a:pos x="24" y="48"/>
                    </a:cxn>
                    <a:cxn ang="0">
                      <a:pos x="8" y="40"/>
                    </a:cxn>
                    <a:cxn ang="0">
                      <a:pos x="0" y="24"/>
                    </a:cxn>
                    <a:cxn ang="0">
                      <a:pos x="0" y="24"/>
                    </a:cxn>
                    <a:cxn ang="0">
                      <a:pos x="8" y="0"/>
                    </a:cxn>
                    <a:cxn ang="0">
                      <a:pos x="32" y="0"/>
                    </a:cxn>
                    <a:cxn ang="0">
                      <a:pos x="32" y="0"/>
                    </a:cxn>
                    <a:cxn ang="0">
                      <a:pos x="48" y="8"/>
                    </a:cxn>
                    <a:cxn ang="0">
                      <a:pos x="48" y="24"/>
                    </a:cxn>
                  </a:cxnLst>
                  <a:rect l="0" t="0" r="r" b="b"/>
                  <a:pathLst>
                    <a:path w="48" h="48">
                      <a:moveTo>
                        <a:pt x="48" y="24"/>
                      </a:moveTo>
                      <a:lnTo>
                        <a:pt x="40" y="40"/>
                      </a:lnTo>
                      <a:lnTo>
                        <a:pt x="24" y="48"/>
                      </a:lnTo>
                      <a:lnTo>
                        <a:pt x="24" y="48"/>
                      </a:lnTo>
                      <a:lnTo>
                        <a:pt x="8" y="40"/>
                      </a:lnTo>
                      <a:lnTo>
                        <a:pt x="0" y="24"/>
                      </a:lnTo>
                      <a:lnTo>
                        <a:pt x="0" y="24"/>
                      </a:lnTo>
                      <a:lnTo>
                        <a:pt x="8" y="0"/>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14" name="Freeform 1510"/>
                <p:cNvSpPr>
                  <a:spLocks/>
                </p:cNvSpPr>
                <p:nvPr/>
              </p:nvSpPr>
              <p:spPr bwMode="auto">
                <a:xfrm>
                  <a:off x="732" y="1920"/>
                  <a:ext cx="48" cy="48"/>
                </a:xfrm>
                <a:custGeom>
                  <a:avLst/>
                  <a:gdLst/>
                  <a:ahLst/>
                  <a:cxnLst>
                    <a:cxn ang="0">
                      <a:pos x="48" y="24"/>
                    </a:cxn>
                    <a:cxn ang="0">
                      <a:pos x="40" y="48"/>
                    </a:cxn>
                    <a:cxn ang="0">
                      <a:pos x="24" y="48"/>
                    </a:cxn>
                    <a:cxn ang="0">
                      <a:pos x="24" y="48"/>
                    </a:cxn>
                    <a:cxn ang="0">
                      <a:pos x="8" y="40"/>
                    </a:cxn>
                    <a:cxn ang="0">
                      <a:pos x="0" y="24"/>
                    </a:cxn>
                    <a:cxn ang="0">
                      <a:pos x="0" y="24"/>
                    </a:cxn>
                    <a:cxn ang="0">
                      <a:pos x="8" y="8"/>
                    </a:cxn>
                    <a:cxn ang="0">
                      <a:pos x="32" y="0"/>
                    </a:cxn>
                    <a:cxn ang="0">
                      <a:pos x="32" y="0"/>
                    </a:cxn>
                    <a:cxn ang="0">
                      <a:pos x="48" y="8"/>
                    </a:cxn>
                    <a:cxn ang="0">
                      <a:pos x="48" y="24"/>
                    </a:cxn>
                  </a:cxnLst>
                  <a:rect l="0" t="0" r="r" b="b"/>
                  <a:pathLst>
                    <a:path w="48" h="48">
                      <a:moveTo>
                        <a:pt x="48" y="24"/>
                      </a:moveTo>
                      <a:lnTo>
                        <a:pt x="40" y="48"/>
                      </a:lnTo>
                      <a:lnTo>
                        <a:pt x="24" y="48"/>
                      </a:lnTo>
                      <a:lnTo>
                        <a:pt x="24" y="48"/>
                      </a:lnTo>
                      <a:lnTo>
                        <a:pt x="8" y="40"/>
                      </a:lnTo>
                      <a:lnTo>
                        <a:pt x="0" y="24"/>
                      </a:lnTo>
                      <a:lnTo>
                        <a:pt x="0" y="24"/>
                      </a:lnTo>
                      <a:lnTo>
                        <a:pt x="8" y="8"/>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1661471" name="Group 1511"/>
            <p:cNvGrpSpPr>
              <a:grpSpLocks/>
            </p:cNvGrpSpPr>
            <p:nvPr/>
          </p:nvGrpSpPr>
          <p:grpSpPr bwMode="auto">
            <a:xfrm>
              <a:off x="4270" y="1993"/>
              <a:ext cx="536" cy="384"/>
              <a:chOff x="540" y="1270"/>
              <a:chExt cx="536" cy="384"/>
            </a:xfrm>
          </p:grpSpPr>
          <p:grpSp>
            <p:nvGrpSpPr>
              <p:cNvPr id="1661490" name="Group 1512"/>
              <p:cNvGrpSpPr>
                <a:grpSpLocks/>
              </p:cNvGrpSpPr>
              <p:nvPr/>
            </p:nvGrpSpPr>
            <p:grpSpPr bwMode="auto">
              <a:xfrm>
                <a:off x="540" y="1270"/>
                <a:ext cx="536" cy="384"/>
                <a:chOff x="540" y="2248"/>
                <a:chExt cx="536" cy="384"/>
              </a:xfrm>
            </p:grpSpPr>
            <p:sp>
              <p:nvSpPr>
                <p:cNvPr id="1661417" name="Freeform 1513"/>
                <p:cNvSpPr>
                  <a:spLocks/>
                </p:cNvSpPr>
                <p:nvPr/>
              </p:nvSpPr>
              <p:spPr bwMode="auto">
                <a:xfrm>
                  <a:off x="932" y="2416"/>
                  <a:ext cx="144" cy="40"/>
                </a:xfrm>
                <a:custGeom>
                  <a:avLst/>
                  <a:gdLst/>
                  <a:ahLst/>
                  <a:cxnLst>
                    <a:cxn ang="0">
                      <a:pos x="144" y="16"/>
                    </a:cxn>
                    <a:cxn ang="0">
                      <a:pos x="144" y="24"/>
                    </a:cxn>
                    <a:cxn ang="0">
                      <a:pos x="128" y="32"/>
                    </a:cxn>
                    <a:cxn ang="0">
                      <a:pos x="104" y="32"/>
                    </a:cxn>
                    <a:cxn ang="0">
                      <a:pos x="72" y="40"/>
                    </a:cxn>
                    <a:cxn ang="0">
                      <a:pos x="72" y="40"/>
                    </a:cxn>
                    <a:cxn ang="0">
                      <a:pos x="40" y="32"/>
                    </a:cxn>
                    <a:cxn ang="0">
                      <a:pos x="16" y="32"/>
                    </a:cxn>
                    <a:cxn ang="0">
                      <a:pos x="0" y="24"/>
                    </a:cxn>
                    <a:cxn ang="0">
                      <a:pos x="0" y="16"/>
                    </a:cxn>
                    <a:cxn ang="0">
                      <a:pos x="0" y="16"/>
                    </a:cxn>
                    <a:cxn ang="0">
                      <a:pos x="0" y="8"/>
                    </a:cxn>
                    <a:cxn ang="0">
                      <a:pos x="16" y="0"/>
                    </a:cxn>
                    <a:cxn ang="0">
                      <a:pos x="40" y="0"/>
                    </a:cxn>
                    <a:cxn ang="0">
                      <a:pos x="72" y="0"/>
                    </a:cxn>
                    <a:cxn ang="0">
                      <a:pos x="72" y="0"/>
                    </a:cxn>
                    <a:cxn ang="0">
                      <a:pos x="104" y="0"/>
                    </a:cxn>
                    <a:cxn ang="0">
                      <a:pos x="128" y="0"/>
                    </a:cxn>
                    <a:cxn ang="0">
                      <a:pos x="144" y="8"/>
                    </a:cxn>
                    <a:cxn ang="0">
                      <a:pos x="144" y="16"/>
                    </a:cxn>
                  </a:cxnLst>
                  <a:rect l="0" t="0" r="r" b="b"/>
                  <a:pathLst>
                    <a:path w="144" h="40">
                      <a:moveTo>
                        <a:pt x="144" y="16"/>
                      </a:moveTo>
                      <a:lnTo>
                        <a:pt x="144" y="24"/>
                      </a:lnTo>
                      <a:lnTo>
                        <a:pt x="128" y="32"/>
                      </a:lnTo>
                      <a:lnTo>
                        <a:pt x="104" y="32"/>
                      </a:lnTo>
                      <a:lnTo>
                        <a:pt x="72" y="40"/>
                      </a:lnTo>
                      <a:lnTo>
                        <a:pt x="72" y="40"/>
                      </a:lnTo>
                      <a:lnTo>
                        <a:pt x="40" y="32"/>
                      </a:lnTo>
                      <a:lnTo>
                        <a:pt x="16" y="32"/>
                      </a:lnTo>
                      <a:lnTo>
                        <a:pt x="0" y="24"/>
                      </a:lnTo>
                      <a:lnTo>
                        <a:pt x="0" y="16"/>
                      </a:lnTo>
                      <a:lnTo>
                        <a:pt x="0" y="16"/>
                      </a:lnTo>
                      <a:lnTo>
                        <a:pt x="0" y="8"/>
                      </a:lnTo>
                      <a:lnTo>
                        <a:pt x="16" y="0"/>
                      </a:lnTo>
                      <a:lnTo>
                        <a:pt x="40" y="0"/>
                      </a:lnTo>
                      <a:lnTo>
                        <a:pt x="72" y="0"/>
                      </a:lnTo>
                      <a:lnTo>
                        <a:pt x="72" y="0"/>
                      </a:lnTo>
                      <a:lnTo>
                        <a:pt x="104" y="0"/>
                      </a:lnTo>
                      <a:lnTo>
                        <a:pt x="128" y="0"/>
                      </a:lnTo>
                      <a:lnTo>
                        <a:pt x="144" y="8"/>
                      </a:lnTo>
                      <a:lnTo>
                        <a:pt x="14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18" name="Freeform 1514"/>
                <p:cNvSpPr>
                  <a:spLocks/>
                </p:cNvSpPr>
                <p:nvPr/>
              </p:nvSpPr>
              <p:spPr bwMode="auto">
                <a:xfrm>
                  <a:off x="892" y="2496"/>
                  <a:ext cx="112" cy="80"/>
                </a:xfrm>
                <a:custGeom>
                  <a:avLst/>
                  <a:gdLst/>
                  <a:ahLst/>
                  <a:cxnLst>
                    <a:cxn ang="0">
                      <a:pos x="112" y="80"/>
                    </a:cxn>
                    <a:cxn ang="0">
                      <a:pos x="80" y="80"/>
                    </a:cxn>
                    <a:cxn ang="0">
                      <a:pos x="40" y="56"/>
                    </a:cxn>
                    <a:cxn ang="0">
                      <a:pos x="40" y="56"/>
                    </a:cxn>
                    <a:cxn ang="0">
                      <a:pos x="16" y="40"/>
                    </a:cxn>
                    <a:cxn ang="0">
                      <a:pos x="8" y="24"/>
                    </a:cxn>
                    <a:cxn ang="0">
                      <a:pos x="0" y="8"/>
                    </a:cxn>
                    <a:cxn ang="0">
                      <a:pos x="8" y="0"/>
                    </a:cxn>
                    <a:cxn ang="0">
                      <a:pos x="8" y="0"/>
                    </a:cxn>
                    <a:cxn ang="0">
                      <a:pos x="32" y="0"/>
                    </a:cxn>
                    <a:cxn ang="0">
                      <a:pos x="72" y="24"/>
                    </a:cxn>
                    <a:cxn ang="0">
                      <a:pos x="72" y="24"/>
                    </a:cxn>
                    <a:cxn ang="0">
                      <a:pos x="96" y="40"/>
                    </a:cxn>
                    <a:cxn ang="0">
                      <a:pos x="104" y="56"/>
                    </a:cxn>
                    <a:cxn ang="0">
                      <a:pos x="112" y="72"/>
                    </a:cxn>
                    <a:cxn ang="0">
                      <a:pos x="112" y="80"/>
                    </a:cxn>
                  </a:cxnLst>
                  <a:rect l="0" t="0" r="r" b="b"/>
                  <a:pathLst>
                    <a:path w="112" h="80">
                      <a:moveTo>
                        <a:pt x="112" y="80"/>
                      </a:moveTo>
                      <a:lnTo>
                        <a:pt x="80" y="80"/>
                      </a:lnTo>
                      <a:lnTo>
                        <a:pt x="40" y="56"/>
                      </a:lnTo>
                      <a:lnTo>
                        <a:pt x="40" y="56"/>
                      </a:lnTo>
                      <a:lnTo>
                        <a:pt x="16" y="40"/>
                      </a:lnTo>
                      <a:lnTo>
                        <a:pt x="8" y="24"/>
                      </a:lnTo>
                      <a:lnTo>
                        <a:pt x="0" y="8"/>
                      </a:lnTo>
                      <a:lnTo>
                        <a:pt x="8" y="0"/>
                      </a:lnTo>
                      <a:lnTo>
                        <a:pt x="8" y="0"/>
                      </a:lnTo>
                      <a:lnTo>
                        <a:pt x="32" y="0"/>
                      </a:lnTo>
                      <a:lnTo>
                        <a:pt x="72" y="24"/>
                      </a:lnTo>
                      <a:lnTo>
                        <a:pt x="72" y="24"/>
                      </a:lnTo>
                      <a:lnTo>
                        <a:pt x="96" y="40"/>
                      </a:lnTo>
                      <a:lnTo>
                        <a:pt x="104" y="56"/>
                      </a:lnTo>
                      <a:lnTo>
                        <a:pt x="112" y="72"/>
                      </a:lnTo>
                      <a:lnTo>
                        <a:pt x="112"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19" name="Freeform 1515"/>
                <p:cNvSpPr>
                  <a:spLocks/>
                </p:cNvSpPr>
                <p:nvPr/>
              </p:nvSpPr>
              <p:spPr bwMode="auto">
                <a:xfrm>
                  <a:off x="780" y="2248"/>
                  <a:ext cx="48" cy="104"/>
                </a:xfrm>
                <a:custGeom>
                  <a:avLst/>
                  <a:gdLst/>
                  <a:ahLst/>
                  <a:cxnLst>
                    <a:cxn ang="0">
                      <a:pos x="24" y="104"/>
                    </a:cxn>
                    <a:cxn ang="0">
                      <a:pos x="8" y="88"/>
                    </a:cxn>
                    <a:cxn ang="0">
                      <a:pos x="0" y="56"/>
                    </a:cxn>
                    <a:cxn ang="0">
                      <a:pos x="0" y="56"/>
                    </a:cxn>
                    <a:cxn ang="0">
                      <a:pos x="8" y="16"/>
                    </a:cxn>
                    <a:cxn ang="0">
                      <a:pos x="24" y="0"/>
                    </a:cxn>
                    <a:cxn ang="0">
                      <a:pos x="24" y="0"/>
                    </a:cxn>
                    <a:cxn ang="0">
                      <a:pos x="40" y="16"/>
                    </a:cxn>
                    <a:cxn ang="0">
                      <a:pos x="48" y="56"/>
                    </a:cxn>
                    <a:cxn ang="0">
                      <a:pos x="48" y="56"/>
                    </a:cxn>
                    <a:cxn ang="0">
                      <a:pos x="40" y="88"/>
                    </a:cxn>
                    <a:cxn ang="0">
                      <a:pos x="24" y="104"/>
                    </a:cxn>
                  </a:cxnLst>
                  <a:rect l="0" t="0" r="r" b="b"/>
                  <a:pathLst>
                    <a:path w="48" h="104">
                      <a:moveTo>
                        <a:pt x="24" y="104"/>
                      </a:moveTo>
                      <a:lnTo>
                        <a:pt x="8" y="88"/>
                      </a:lnTo>
                      <a:lnTo>
                        <a:pt x="0" y="56"/>
                      </a:lnTo>
                      <a:lnTo>
                        <a:pt x="0" y="56"/>
                      </a:lnTo>
                      <a:lnTo>
                        <a:pt x="8" y="16"/>
                      </a:lnTo>
                      <a:lnTo>
                        <a:pt x="24" y="0"/>
                      </a:lnTo>
                      <a:lnTo>
                        <a:pt x="24" y="0"/>
                      </a:lnTo>
                      <a:lnTo>
                        <a:pt x="40" y="16"/>
                      </a:lnTo>
                      <a:lnTo>
                        <a:pt x="48" y="56"/>
                      </a:lnTo>
                      <a:lnTo>
                        <a:pt x="48" y="56"/>
                      </a:lnTo>
                      <a:lnTo>
                        <a:pt x="40" y="88"/>
                      </a:lnTo>
                      <a:lnTo>
                        <a:pt x="24" y="10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20" name="Freeform 1516"/>
                <p:cNvSpPr>
                  <a:spLocks/>
                </p:cNvSpPr>
                <p:nvPr/>
              </p:nvSpPr>
              <p:spPr bwMode="auto">
                <a:xfrm>
                  <a:off x="540" y="2416"/>
                  <a:ext cx="152" cy="40"/>
                </a:xfrm>
                <a:custGeom>
                  <a:avLst/>
                  <a:gdLst/>
                  <a:ahLst/>
                  <a:cxnLst>
                    <a:cxn ang="0">
                      <a:pos x="152" y="24"/>
                    </a:cxn>
                    <a:cxn ang="0">
                      <a:pos x="144" y="32"/>
                    </a:cxn>
                    <a:cxn ang="0">
                      <a:pos x="128" y="32"/>
                    </a:cxn>
                    <a:cxn ang="0">
                      <a:pos x="104" y="40"/>
                    </a:cxn>
                    <a:cxn ang="0">
                      <a:pos x="80" y="40"/>
                    </a:cxn>
                    <a:cxn ang="0">
                      <a:pos x="80" y="40"/>
                    </a:cxn>
                    <a:cxn ang="0">
                      <a:pos x="48" y="40"/>
                    </a:cxn>
                    <a:cxn ang="0">
                      <a:pos x="24" y="32"/>
                    </a:cxn>
                    <a:cxn ang="0">
                      <a:pos x="8" y="32"/>
                    </a:cxn>
                    <a:cxn ang="0">
                      <a:pos x="0" y="24"/>
                    </a:cxn>
                    <a:cxn ang="0">
                      <a:pos x="0" y="24"/>
                    </a:cxn>
                    <a:cxn ang="0">
                      <a:pos x="8" y="16"/>
                    </a:cxn>
                    <a:cxn ang="0">
                      <a:pos x="24" y="8"/>
                    </a:cxn>
                    <a:cxn ang="0">
                      <a:pos x="48" y="0"/>
                    </a:cxn>
                    <a:cxn ang="0">
                      <a:pos x="80" y="0"/>
                    </a:cxn>
                    <a:cxn ang="0">
                      <a:pos x="80" y="0"/>
                    </a:cxn>
                    <a:cxn ang="0">
                      <a:pos x="104" y="0"/>
                    </a:cxn>
                    <a:cxn ang="0">
                      <a:pos x="128" y="8"/>
                    </a:cxn>
                    <a:cxn ang="0">
                      <a:pos x="144" y="16"/>
                    </a:cxn>
                    <a:cxn ang="0">
                      <a:pos x="152" y="24"/>
                    </a:cxn>
                  </a:cxnLst>
                  <a:rect l="0" t="0" r="r" b="b"/>
                  <a:pathLst>
                    <a:path w="152" h="40">
                      <a:moveTo>
                        <a:pt x="152" y="24"/>
                      </a:moveTo>
                      <a:lnTo>
                        <a:pt x="144" y="32"/>
                      </a:lnTo>
                      <a:lnTo>
                        <a:pt x="128" y="32"/>
                      </a:lnTo>
                      <a:lnTo>
                        <a:pt x="104" y="40"/>
                      </a:lnTo>
                      <a:lnTo>
                        <a:pt x="80" y="40"/>
                      </a:lnTo>
                      <a:lnTo>
                        <a:pt x="80" y="40"/>
                      </a:lnTo>
                      <a:lnTo>
                        <a:pt x="48" y="40"/>
                      </a:lnTo>
                      <a:lnTo>
                        <a:pt x="24" y="32"/>
                      </a:lnTo>
                      <a:lnTo>
                        <a:pt x="8" y="32"/>
                      </a:lnTo>
                      <a:lnTo>
                        <a:pt x="0" y="24"/>
                      </a:lnTo>
                      <a:lnTo>
                        <a:pt x="0" y="24"/>
                      </a:lnTo>
                      <a:lnTo>
                        <a:pt x="8" y="16"/>
                      </a:lnTo>
                      <a:lnTo>
                        <a:pt x="24" y="8"/>
                      </a:lnTo>
                      <a:lnTo>
                        <a:pt x="48" y="0"/>
                      </a:lnTo>
                      <a:lnTo>
                        <a:pt x="80" y="0"/>
                      </a:lnTo>
                      <a:lnTo>
                        <a:pt x="80" y="0"/>
                      </a:lnTo>
                      <a:lnTo>
                        <a:pt x="104" y="0"/>
                      </a:lnTo>
                      <a:lnTo>
                        <a:pt x="128" y="8"/>
                      </a:lnTo>
                      <a:lnTo>
                        <a:pt x="144" y="16"/>
                      </a:lnTo>
                      <a:lnTo>
                        <a:pt x="152" y="2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21" name="Freeform 1517"/>
                <p:cNvSpPr>
                  <a:spLocks/>
                </p:cNvSpPr>
                <p:nvPr/>
              </p:nvSpPr>
              <p:spPr bwMode="auto">
                <a:xfrm>
                  <a:off x="780" y="2520"/>
                  <a:ext cx="48" cy="112"/>
                </a:xfrm>
                <a:custGeom>
                  <a:avLst/>
                  <a:gdLst/>
                  <a:ahLst/>
                  <a:cxnLst>
                    <a:cxn ang="0">
                      <a:pos x="24" y="112"/>
                    </a:cxn>
                    <a:cxn ang="0">
                      <a:pos x="8" y="96"/>
                    </a:cxn>
                    <a:cxn ang="0">
                      <a:pos x="0" y="56"/>
                    </a:cxn>
                    <a:cxn ang="0">
                      <a:pos x="0" y="56"/>
                    </a:cxn>
                    <a:cxn ang="0">
                      <a:pos x="8" y="16"/>
                    </a:cxn>
                    <a:cxn ang="0">
                      <a:pos x="24" y="0"/>
                    </a:cxn>
                    <a:cxn ang="0">
                      <a:pos x="24" y="0"/>
                    </a:cxn>
                    <a:cxn ang="0">
                      <a:pos x="40" y="16"/>
                    </a:cxn>
                    <a:cxn ang="0">
                      <a:pos x="48" y="56"/>
                    </a:cxn>
                    <a:cxn ang="0">
                      <a:pos x="48" y="56"/>
                    </a:cxn>
                    <a:cxn ang="0">
                      <a:pos x="40" y="96"/>
                    </a:cxn>
                    <a:cxn ang="0">
                      <a:pos x="24" y="112"/>
                    </a:cxn>
                  </a:cxnLst>
                  <a:rect l="0" t="0" r="r" b="b"/>
                  <a:pathLst>
                    <a:path w="48" h="112">
                      <a:moveTo>
                        <a:pt x="24" y="112"/>
                      </a:moveTo>
                      <a:lnTo>
                        <a:pt x="8" y="96"/>
                      </a:lnTo>
                      <a:lnTo>
                        <a:pt x="0" y="56"/>
                      </a:lnTo>
                      <a:lnTo>
                        <a:pt x="0" y="56"/>
                      </a:lnTo>
                      <a:lnTo>
                        <a:pt x="8" y="16"/>
                      </a:lnTo>
                      <a:lnTo>
                        <a:pt x="24" y="0"/>
                      </a:lnTo>
                      <a:lnTo>
                        <a:pt x="24" y="0"/>
                      </a:lnTo>
                      <a:lnTo>
                        <a:pt x="40" y="16"/>
                      </a:lnTo>
                      <a:lnTo>
                        <a:pt x="48" y="56"/>
                      </a:lnTo>
                      <a:lnTo>
                        <a:pt x="48" y="56"/>
                      </a:lnTo>
                      <a:lnTo>
                        <a:pt x="40" y="96"/>
                      </a:lnTo>
                      <a:lnTo>
                        <a:pt x="24" y="11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22" name="Freeform 1518"/>
                <p:cNvSpPr>
                  <a:spLocks/>
                </p:cNvSpPr>
                <p:nvPr/>
              </p:nvSpPr>
              <p:spPr bwMode="auto">
                <a:xfrm>
                  <a:off x="612" y="2304"/>
                  <a:ext cx="112" cy="80"/>
                </a:xfrm>
                <a:custGeom>
                  <a:avLst/>
                  <a:gdLst/>
                  <a:ahLst/>
                  <a:cxnLst>
                    <a:cxn ang="0">
                      <a:pos x="112" y="80"/>
                    </a:cxn>
                    <a:cxn ang="0">
                      <a:pos x="80" y="80"/>
                    </a:cxn>
                    <a:cxn ang="0">
                      <a:pos x="40" y="56"/>
                    </a:cxn>
                    <a:cxn ang="0">
                      <a:pos x="40" y="56"/>
                    </a:cxn>
                    <a:cxn ang="0">
                      <a:pos x="16" y="40"/>
                    </a:cxn>
                    <a:cxn ang="0">
                      <a:pos x="8" y="24"/>
                    </a:cxn>
                    <a:cxn ang="0">
                      <a:pos x="0" y="8"/>
                    </a:cxn>
                    <a:cxn ang="0">
                      <a:pos x="0" y="0"/>
                    </a:cxn>
                    <a:cxn ang="0">
                      <a:pos x="0" y="0"/>
                    </a:cxn>
                    <a:cxn ang="0">
                      <a:pos x="32" y="8"/>
                    </a:cxn>
                    <a:cxn ang="0">
                      <a:pos x="72" y="24"/>
                    </a:cxn>
                    <a:cxn ang="0">
                      <a:pos x="72" y="24"/>
                    </a:cxn>
                    <a:cxn ang="0">
                      <a:pos x="96" y="40"/>
                    </a:cxn>
                    <a:cxn ang="0">
                      <a:pos x="104" y="56"/>
                    </a:cxn>
                    <a:cxn ang="0">
                      <a:pos x="112" y="72"/>
                    </a:cxn>
                    <a:cxn ang="0">
                      <a:pos x="112" y="80"/>
                    </a:cxn>
                  </a:cxnLst>
                  <a:rect l="0" t="0" r="r" b="b"/>
                  <a:pathLst>
                    <a:path w="112" h="80">
                      <a:moveTo>
                        <a:pt x="112" y="80"/>
                      </a:moveTo>
                      <a:lnTo>
                        <a:pt x="80" y="80"/>
                      </a:lnTo>
                      <a:lnTo>
                        <a:pt x="40" y="56"/>
                      </a:lnTo>
                      <a:lnTo>
                        <a:pt x="40" y="56"/>
                      </a:lnTo>
                      <a:lnTo>
                        <a:pt x="16" y="40"/>
                      </a:lnTo>
                      <a:lnTo>
                        <a:pt x="8" y="24"/>
                      </a:lnTo>
                      <a:lnTo>
                        <a:pt x="0" y="8"/>
                      </a:lnTo>
                      <a:lnTo>
                        <a:pt x="0" y="0"/>
                      </a:lnTo>
                      <a:lnTo>
                        <a:pt x="0" y="0"/>
                      </a:lnTo>
                      <a:lnTo>
                        <a:pt x="32" y="8"/>
                      </a:lnTo>
                      <a:lnTo>
                        <a:pt x="72" y="24"/>
                      </a:lnTo>
                      <a:lnTo>
                        <a:pt x="72" y="24"/>
                      </a:lnTo>
                      <a:lnTo>
                        <a:pt x="96" y="40"/>
                      </a:lnTo>
                      <a:lnTo>
                        <a:pt x="104" y="56"/>
                      </a:lnTo>
                      <a:lnTo>
                        <a:pt x="112" y="72"/>
                      </a:lnTo>
                      <a:lnTo>
                        <a:pt x="112"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23" name="Freeform 1519"/>
                <p:cNvSpPr>
                  <a:spLocks/>
                </p:cNvSpPr>
                <p:nvPr/>
              </p:nvSpPr>
              <p:spPr bwMode="auto">
                <a:xfrm>
                  <a:off x="876" y="2296"/>
                  <a:ext cx="112" cy="80"/>
                </a:xfrm>
                <a:custGeom>
                  <a:avLst/>
                  <a:gdLst/>
                  <a:ahLst/>
                  <a:cxnLst>
                    <a:cxn ang="0">
                      <a:pos x="8" y="80"/>
                    </a:cxn>
                    <a:cxn ang="0">
                      <a:pos x="0" y="72"/>
                    </a:cxn>
                    <a:cxn ang="0">
                      <a:pos x="8" y="56"/>
                    </a:cxn>
                    <a:cxn ang="0">
                      <a:pos x="24" y="40"/>
                    </a:cxn>
                    <a:cxn ang="0">
                      <a:pos x="40" y="24"/>
                    </a:cxn>
                    <a:cxn ang="0">
                      <a:pos x="40" y="24"/>
                    </a:cxn>
                    <a:cxn ang="0">
                      <a:pos x="80" y="8"/>
                    </a:cxn>
                    <a:cxn ang="0">
                      <a:pos x="112" y="0"/>
                    </a:cxn>
                    <a:cxn ang="0">
                      <a:pos x="112" y="0"/>
                    </a:cxn>
                    <a:cxn ang="0">
                      <a:pos x="112" y="8"/>
                    </a:cxn>
                    <a:cxn ang="0">
                      <a:pos x="112" y="24"/>
                    </a:cxn>
                    <a:cxn ang="0">
                      <a:pos x="96" y="40"/>
                    </a:cxn>
                    <a:cxn ang="0">
                      <a:pos x="80" y="56"/>
                    </a:cxn>
                    <a:cxn ang="0">
                      <a:pos x="80" y="56"/>
                    </a:cxn>
                    <a:cxn ang="0">
                      <a:pos x="32" y="80"/>
                    </a:cxn>
                    <a:cxn ang="0">
                      <a:pos x="8" y="80"/>
                    </a:cxn>
                  </a:cxnLst>
                  <a:rect l="0" t="0" r="r" b="b"/>
                  <a:pathLst>
                    <a:path w="112" h="80">
                      <a:moveTo>
                        <a:pt x="8" y="80"/>
                      </a:moveTo>
                      <a:lnTo>
                        <a:pt x="0" y="72"/>
                      </a:lnTo>
                      <a:lnTo>
                        <a:pt x="8" y="56"/>
                      </a:lnTo>
                      <a:lnTo>
                        <a:pt x="24" y="40"/>
                      </a:lnTo>
                      <a:lnTo>
                        <a:pt x="40" y="24"/>
                      </a:lnTo>
                      <a:lnTo>
                        <a:pt x="40" y="24"/>
                      </a:lnTo>
                      <a:lnTo>
                        <a:pt x="80" y="8"/>
                      </a:lnTo>
                      <a:lnTo>
                        <a:pt x="112" y="0"/>
                      </a:lnTo>
                      <a:lnTo>
                        <a:pt x="112" y="0"/>
                      </a:lnTo>
                      <a:lnTo>
                        <a:pt x="112" y="8"/>
                      </a:lnTo>
                      <a:lnTo>
                        <a:pt x="112" y="24"/>
                      </a:lnTo>
                      <a:lnTo>
                        <a:pt x="96" y="40"/>
                      </a:lnTo>
                      <a:lnTo>
                        <a:pt x="80" y="56"/>
                      </a:lnTo>
                      <a:lnTo>
                        <a:pt x="80" y="56"/>
                      </a:lnTo>
                      <a:lnTo>
                        <a:pt x="32" y="80"/>
                      </a:lnTo>
                      <a:lnTo>
                        <a:pt x="8"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24" name="Freeform 1520"/>
                <p:cNvSpPr>
                  <a:spLocks/>
                </p:cNvSpPr>
                <p:nvPr/>
              </p:nvSpPr>
              <p:spPr bwMode="auto">
                <a:xfrm>
                  <a:off x="916" y="2352"/>
                  <a:ext cx="136" cy="56"/>
                </a:xfrm>
                <a:custGeom>
                  <a:avLst/>
                  <a:gdLst/>
                  <a:ahLst/>
                  <a:cxnLst>
                    <a:cxn ang="0">
                      <a:pos x="0" y="48"/>
                    </a:cxn>
                    <a:cxn ang="0">
                      <a:pos x="0" y="40"/>
                    </a:cxn>
                    <a:cxn ang="0">
                      <a:pos x="16" y="32"/>
                    </a:cxn>
                    <a:cxn ang="0">
                      <a:pos x="32" y="16"/>
                    </a:cxn>
                    <a:cxn ang="0">
                      <a:pos x="56" y="8"/>
                    </a:cxn>
                    <a:cxn ang="0">
                      <a:pos x="56" y="8"/>
                    </a:cxn>
                    <a:cxn ang="0">
                      <a:pos x="88" y="0"/>
                    </a:cxn>
                    <a:cxn ang="0">
                      <a:pos x="112" y="0"/>
                    </a:cxn>
                    <a:cxn ang="0">
                      <a:pos x="128" y="0"/>
                    </a:cxn>
                    <a:cxn ang="0">
                      <a:pos x="136" y="8"/>
                    </a:cxn>
                    <a:cxn ang="0">
                      <a:pos x="136" y="8"/>
                    </a:cxn>
                    <a:cxn ang="0">
                      <a:pos x="136" y="16"/>
                    </a:cxn>
                    <a:cxn ang="0">
                      <a:pos x="128" y="24"/>
                    </a:cxn>
                    <a:cxn ang="0">
                      <a:pos x="104" y="32"/>
                    </a:cxn>
                    <a:cxn ang="0">
                      <a:pos x="80" y="48"/>
                    </a:cxn>
                    <a:cxn ang="0">
                      <a:pos x="80" y="48"/>
                    </a:cxn>
                    <a:cxn ang="0">
                      <a:pos x="48" y="48"/>
                    </a:cxn>
                    <a:cxn ang="0">
                      <a:pos x="24" y="56"/>
                    </a:cxn>
                    <a:cxn ang="0">
                      <a:pos x="8" y="56"/>
                    </a:cxn>
                    <a:cxn ang="0">
                      <a:pos x="0" y="48"/>
                    </a:cxn>
                  </a:cxnLst>
                  <a:rect l="0" t="0" r="r" b="b"/>
                  <a:pathLst>
                    <a:path w="136" h="56">
                      <a:moveTo>
                        <a:pt x="0" y="48"/>
                      </a:moveTo>
                      <a:lnTo>
                        <a:pt x="0" y="40"/>
                      </a:lnTo>
                      <a:lnTo>
                        <a:pt x="16" y="32"/>
                      </a:lnTo>
                      <a:lnTo>
                        <a:pt x="32" y="16"/>
                      </a:lnTo>
                      <a:lnTo>
                        <a:pt x="56" y="8"/>
                      </a:lnTo>
                      <a:lnTo>
                        <a:pt x="56" y="8"/>
                      </a:lnTo>
                      <a:lnTo>
                        <a:pt x="88" y="0"/>
                      </a:lnTo>
                      <a:lnTo>
                        <a:pt x="112" y="0"/>
                      </a:lnTo>
                      <a:lnTo>
                        <a:pt x="128" y="0"/>
                      </a:lnTo>
                      <a:lnTo>
                        <a:pt x="136" y="8"/>
                      </a:lnTo>
                      <a:lnTo>
                        <a:pt x="136" y="8"/>
                      </a:lnTo>
                      <a:lnTo>
                        <a:pt x="136" y="16"/>
                      </a:lnTo>
                      <a:lnTo>
                        <a:pt x="128" y="24"/>
                      </a:lnTo>
                      <a:lnTo>
                        <a:pt x="104" y="32"/>
                      </a:lnTo>
                      <a:lnTo>
                        <a:pt x="80" y="48"/>
                      </a:lnTo>
                      <a:lnTo>
                        <a:pt x="80" y="48"/>
                      </a:lnTo>
                      <a:lnTo>
                        <a:pt x="48" y="48"/>
                      </a:lnTo>
                      <a:lnTo>
                        <a:pt x="24" y="56"/>
                      </a:lnTo>
                      <a:lnTo>
                        <a:pt x="8" y="56"/>
                      </a:lnTo>
                      <a:lnTo>
                        <a:pt x="0"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25" name="Freeform 1521"/>
                <p:cNvSpPr>
                  <a:spLocks/>
                </p:cNvSpPr>
                <p:nvPr/>
              </p:nvSpPr>
              <p:spPr bwMode="auto">
                <a:xfrm>
                  <a:off x="564" y="2472"/>
                  <a:ext cx="136" cy="56"/>
                </a:xfrm>
                <a:custGeom>
                  <a:avLst/>
                  <a:gdLst/>
                  <a:ahLst/>
                  <a:cxnLst>
                    <a:cxn ang="0">
                      <a:pos x="0" y="48"/>
                    </a:cxn>
                    <a:cxn ang="0">
                      <a:pos x="0" y="40"/>
                    </a:cxn>
                    <a:cxn ang="0">
                      <a:pos x="8" y="32"/>
                    </a:cxn>
                    <a:cxn ang="0">
                      <a:pos x="32" y="16"/>
                    </a:cxn>
                    <a:cxn ang="0">
                      <a:pos x="56" y="8"/>
                    </a:cxn>
                    <a:cxn ang="0">
                      <a:pos x="56" y="8"/>
                    </a:cxn>
                    <a:cxn ang="0">
                      <a:pos x="88" y="0"/>
                    </a:cxn>
                    <a:cxn ang="0">
                      <a:pos x="112" y="0"/>
                    </a:cxn>
                    <a:cxn ang="0">
                      <a:pos x="128" y="0"/>
                    </a:cxn>
                    <a:cxn ang="0">
                      <a:pos x="136" y="8"/>
                    </a:cxn>
                    <a:cxn ang="0">
                      <a:pos x="136" y="8"/>
                    </a:cxn>
                    <a:cxn ang="0">
                      <a:pos x="136" y="16"/>
                    </a:cxn>
                    <a:cxn ang="0">
                      <a:pos x="120" y="24"/>
                    </a:cxn>
                    <a:cxn ang="0">
                      <a:pos x="104" y="32"/>
                    </a:cxn>
                    <a:cxn ang="0">
                      <a:pos x="80" y="48"/>
                    </a:cxn>
                    <a:cxn ang="0">
                      <a:pos x="80" y="48"/>
                    </a:cxn>
                    <a:cxn ang="0">
                      <a:pos x="48" y="48"/>
                    </a:cxn>
                    <a:cxn ang="0">
                      <a:pos x="24" y="56"/>
                    </a:cxn>
                    <a:cxn ang="0">
                      <a:pos x="8" y="56"/>
                    </a:cxn>
                    <a:cxn ang="0">
                      <a:pos x="0" y="48"/>
                    </a:cxn>
                  </a:cxnLst>
                  <a:rect l="0" t="0" r="r" b="b"/>
                  <a:pathLst>
                    <a:path w="136" h="56">
                      <a:moveTo>
                        <a:pt x="0" y="48"/>
                      </a:moveTo>
                      <a:lnTo>
                        <a:pt x="0" y="40"/>
                      </a:lnTo>
                      <a:lnTo>
                        <a:pt x="8" y="32"/>
                      </a:lnTo>
                      <a:lnTo>
                        <a:pt x="32" y="16"/>
                      </a:lnTo>
                      <a:lnTo>
                        <a:pt x="56" y="8"/>
                      </a:lnTo>
                      <a:lnTo>
                        <a:pt x="56" y="8"/>
                      </a:lnTo>
                      <a:lnTo>
                        <a:pt x="88" y="0"/>
                      </a:lnTo>
                      <a:lnTo>
                        <a:pt x="112" y="0"/>
                      </a:lnTo>
                      <a:lnTo>
                        <a:pt x="128" y="0"/>
                      </a:lnTo>
                      <a:lnTo>
                        <a:pt x="136" y="8"/>
                      </a:lnTo>
                      <a:lnTo>
                        <a:pt x="136" y="8"/>
                      </a:lnTo>
                      <a:lnTo>
                        <a:pt x="136" y="16"/>
                      </a:lnTo>
                      <a:lnTo>
                        <a:pt x="120" y="24"/>
                      </a:lnTo>
                      <a:lnTo>
                        <a:pt x="104" y="32"/>
                      </a:lnTo>
                      <a:lnTo>
                        <a:pt x="80" y="48"/>
                      </a:lnTo>
                      <a:lnTo>
                        <a:pt x="80" y="48"/>
                      </a:lnTo>
                      <a:lnTo>
                        <a:pt x="48" y="48"/>
                      </a:lnTo>
                      <a:lnTo>
                        <a:pt x="24" y="56"/>
                      </a:lnTo>
                      <a:lnTo>
                        <a:pt x="8" y="56"/>
                      </a:lnTo>
                      <a:lnTo>
                        <a:pt x="0"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26" name="Freeform 1522"/>
                <p:cNvSpPr>
                  <a:spLocks/>
                </p:cNvSpPr>
                <p:nvPr/>
              </p:nvSpPr>
              <p:spPr bwMode="auto">
                <a:xfrm>
                  <a:off x="628" y="2504"/>
                  <a:ext cx="112" cy="72"/>
                </a:xfrm>
                <a:custGeom>
                  <a:avLst/>
                  <a:gdLst/>
                  <a:ahLst/>
                  <a:cxnLst>
                    <a:cxn ang="0">
                      <a:pos x="8" y="72"/>
                    </a:cxn>
                    <a:cxn ang="0">
                      <a:pos x="0" y="64"/>
                    </a:cxn>
                    <a:cxn ang="0">
                      <a:pos x="8" y="56"/>
                    </a:cxn>
                    <a:cxn ang="0">
                      <a:pos x="16" y="40"/>
                    </a:cxn>
                    <a:cxn ang="0">
                      <a:pos x="40" y="24"/>
                    </a:cxn>
                    <a:cxn ang="0">
                      <a:pos x="40" y="24"/>
                    </a:cxn>
                    <a:cxn ang="0">
                      <a:pos x="80" y="0"/>
                    </a:cxn>
                    <a:cxn ang="0">
                      <a:pos x="112" y="0"/>
                    </a:cxn>
                    <a:cxn ang="0">
                      <a:pos x="112" y="0"/>
                    </a:cxn>
                    <a:cxn ang="0">
                      <a:pos x="112" y="8"/>
                    </a:cxn>
                    <a:cxn ang="0">
                      <a:pos x="112" y="16"/>
                    </a:cxn>
                    <a:cxn ang="0">
                      <a:pos x="96" y="32"/>
                    </a:cxn>
                    <a:cxn ang="0">
                      <a:pos x="80" y="48"/>
                    </a:cxn>
                    <a:cxn ang="0">
                      <a:pos x="80" y="48"/>
                    </a:cxn>
                    <a:cxn ang="0">
                      <a:pos x="32" y="72"/>
                    </a:cxn>
                    <a:cxn ang="0">
                      <a:pos x="8" y="72"/>
                    </a:cxn>
                  </a:cxnLst>
                  <a:rect l="0" t="0" r="r" b="b"/>
                  <a:pathLst>
                    <a:path w="112" h="72">
                      <a:moveTo>
                        <a:pt x="8" y="72"/>
                      </a:moveTo>
                      <a:lnTo>
                        <a:pt x="0" y="64"/>
                      </a:lnTo>
                      <a:lnTo>
                        <a:pt x="8" y="56"/>
                      </a:lnTo>
                      <a:lnTo>
                        <a:pt x="16" y="40"/>
                      </a:lnTo>
                      <a:lnTo>
                        <a:pt x="40" y="24"/>
                      </a:lnTo>
                      <a:lnTo>
                        <a:pt x="40" y="24"/>
                      </a:lnTo>
                      <a:lnTo>
                        <a:pt x="80" y="0"/>
                      </a:lnTo>
                      <a:lnTo>
                        <a:pt x="112" y="0"/>
                      </a:lnTo>
                      <a:lnTo>
                        <a:pt x="112" y="0"/>
                      </a:lnTo>
                      <a:lnTo>
                        <a:pt x="112" y="8"/>
                      </a:lnTo>
                      <a:lnTo>
                        <a:pt x="112" y="16"/>
                      </a:lnTo>
                      <a:lnTo>
                        <a:pt x="96" y="32"/>
                      </a:lnTo>
                      <a:lnTo>
                        <a:pt x="80" y="48"/>
                      </a:lnTo>
                      <a:lnTo>
                        <a:pt x="80" y="48"/>
                      </a:lnTo>
                      <a:lnTo>
                        <a:pt x="32" y="72"/>
                      </a:lnTo>
                      <a:lnTo>
                        <a:pt x="8" y="7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27" name="Freeform 1523"/>
                <p:cNvSpPr>
                  <a:spLocks/>
                </p:cNvSpPr>
                <p:nvPr/>
              </p:nvSpPr>
              <p:spPr bwMode="auto">
                <a:xfrm>
                  <a:off x="932" y="2464"/>
                  <a:ext cx="136" cy="56"/>
                </a:xfrm>
                <a:custGeom>
                  <a:avLst/>
                  <a:gdLst/>
                  <a:ahLst/>
                  <a:cxnLst>
                    <a:cxn ang="0">
                      <a:pos x="0" y="8"/>
                    </a:cxn>
                    <a:cxn ang="0">
                      <a:pos x="8" y="0"/>
                    </a:cxn>
                    <a:cxn ang="0">
                      <a:pos x="32" y="0"/>
                    </a:cxn>
                    <a:cxn ang="0">
                      <a:pos x="56" y="0"/>
                    </a:cxn>
                    <a:cxn ang="0">
                      <a:pos x="80" y="8"/>
                    </a:cxn>
                    <a:cxn ang="0">
                      <a:pos x="80" y="8"/>
                    </a:cxn>
                    <a:cxn ang="0">
                      <a:pos x="104" y="16"/>
                    </a:cxn>
                    <a:cxn ang="0">
                      <a:pos x="128" y="32"/>
                    </a:cxn>
                    <a:cxn ang="0">
                      <a:pos x="136" y="40"/>
                    </a:cxn>
                    <a:cxn ang="0">
                      <a:pos x="136" y="48"/>
                    </a:cxn>
                    <a:cxn ang="0">
                      <a:pos x="136" y="48"/>
                    </a:cxn>
                    <a:cxn ang="0">
                      <a:pos x="128" y="56"/>
                    </a:cxn>
                    <a:cxn ang="0">
                      <a:pos x="112" y="56"/>
                    </a:cxn>
                    <a:cxn ang="0">
                      <a:pos x="88" y="56"/>
                    </a:cxn>
                    <a:cxn ang="0">
                      <a:pos x="64" y="48"/>
                    </a:cxn>
                    <a:cxn ang="0">
                      <a:pos x="64" y="48"/>
                    </a:cxn>
                    <a:cxn ang="0">
                      <a:pos x="32" y="40"/>
                    </a:cxn>
                    <a:cxn ang="0">
                      <a:pos x="16" y="24"/>
                    </a:cxn>
                    <a:cxn ang="0">
                      <a:pos x="0" y="16"/>
                    </a:cxn>
                    <a:cxn ang="0">
                      <a:pos x="0" y="8"/>
                    </a:cxn>
                  </a:cxnLst>
                  <a:rect l="0" t="0" r="r" b="b"/>
                  <a:pathLst>
                    <a:path w="136" h="56">
                      <a:moveTo>
                        <a:pt x="0" y="8"/>
                      </a:moveTo>
                      <a:lnTo>
                        <a:pt x="8" y="0"/>
                      </a:lnTo>
                      <a:lnTo>
                        <a:pt x="32" y="0"/>
                      </a:lnTo>
                      <a:lnTo>
                        <a:pt x="56" y="0"/>
                      </a:lnTo>
                      <a:lnTo>
                        <a:pt x="80" y="8"/>
                      </a:lnTo>
                      <a:lnTo>
                        <a:pt x="80" y="8"/>
                      </a:lnTo>
                      <a:lnTo>
                        <a:pt x="104" y="16"/>
                      </a:lnTo>
                      <a:lnTo>
                        <a:pt x="128" y="32"/>
                      </a:lnTo>
                      <a:lnTo>
                        <a:pt x="136" y="40"/>
                      </a:lnTo>
                      <a:lnTo>
                        <a:pt x="136" y="48"/>
                      </a:lnTo>
                      <a:lnTo>
                        <a:pt x="136" y="48"/>
                      </a:lnTo>
                      <a:lnTo>
                        <a:pt x="128" y="56"/>
                      </a:lnTo>
                      <a:lnTo>
                        <a:pt x="112" y="56"/>
                      </a:lnTo>
                      <a:lnTo>
                        <a:pt x="88" y="56"/>
                      </a:lnTo>
                      <a:lnTo>
                        <a:pt x="64" y="48"/>
                      </a:lnTo>
                      <a:lnTo>
                        <a:pt x="64" y="48"/>
                      </a:lnTo>
                      <a:lnTo>
                        <a:pt x="32" y="40"/>
                      </a:lnTo>
                      <a:lnTo>
                        <a:pt x="16"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28" name="Freeform 1524"/>
                <p:cNvSpPr>
                  <a:spLocks/>
                </p:cNvSpPr>
                <p:nvPr/>
              </p:nvSpPr>
              <p:spPr bwMode="auto">
                <a:xfrm>
                  <a:off x="564" y="2360"/>
                  <a:ext cx="136" cy="56"/>
                </a:xfrm>
                <a:custGeom>
                  <a:avLst/>
                  <a:gdLst/>
                  <a:ahLst/>
                  <a:cxnLst>
                    <a:cxn ang="0">
                      <a:pos x="0" y="8"/>
                    </a:cxn>
                    <a:cxn ang="0">
                      <a:pos x="8" y="0"/>
                    </a:cxn>
                    <a:cxn ang="0">
                      <a:pos x="24" y="0"/>
                    </a:cxn>
                    <a:cxn ang="0">
                      <a:pos x="48" y="0"/>
                    </a:cxn>
                    <a:cxn ang="0">
                      <a:pos x="80" y="8"/>
                    </a:cxn>
                    <a:cxn ang="0">
                      <a:pos x="80" y="8"/>
                    </a:cxn>
                    <a:cxn ang="0">
                      <a:pos x="104" y="16"/>
                    </a:cxn>
                    <a:cxn ang="0">
                      <a:pos x="120" y="24"/>
                    </a:cxn>
                    <a:cxn ang="0">
                      <a:pos x="136" y="40"/>
                    </a:cxn>
                    <a:cxn ang="0">
                      <a:pos x="136" y="48"/>
                    </a:cxn>
                    <a:cxn ang="0">
                      <a:pos x="136" y="48"/>
                    </a:cxn>
                    <a:cxn ang="0">
                      <a:pos x="128" y="48"/>
                    </a:cxn>
                    <a:cxn ang="0">
                      <a:pos x="112" y="56"/>
                    </a:cxn>
                    <a:cxn ang="0">
                      <a:pos x="88" y="48"/>
                    </a:cxn>
                    <a:cxn ang="0">
                      <a:pos x="56" y="40"/>
                    </a:cxn>
                    <a:cxn ang="0">
                      <a:pos x="56" y="40"/>
                    </a:cxn>
                    <a:cxn ang="0">
                      <a:pos x="32" y="32"/>
                    </a:cxn>
                    <a:cxn ang="0">
                      <a:pos x="8" y="24"/>
                    </a:cxn>
                    <a:cxn ang="0">
                      <a:pos x="0" y="16"/>
                    </a:cxn>
                    <a:cxn ang="0">
                      <a:pos x="0" y="8"/>
                    </a:cxn>
                  </a:cxnLst>
                  <a:rect l="0" t="0" r="r" b="b"/>
                  <a:pathLst>
                    <a:path w="136" h="56">
                      <a:moveTo>
                        <a:pt x="0" y="8"/>
                      </a:moveTo>
                      <a:lnTo>
                        <a:pt x="8" y="0"/>
                      </a:lnTo>
                      <a:lnTo>
                        <a:pt x="24" y="0"/>
                      </a:lnTo>
                      <a:lnTo>
                        <a:pt x="48" y="0"/>
                      </a:lnTo>
                      <a:lnTo>
                        <a:pt x="80" y="8"/>
                      </a:lnTo>
                      <a:lnTo>
                        <a:pt x="80" y="8"/>
                      </a:lnTo>
                      <a:lnTo>
                        <a:pt x="104" y="16"/>
                      </a:lnTo>
                      <a:lnTo>
                        <a:pt x="120" y="24"/>
                      </a:lnTo>
                      <a:lnTo>
                        <a:pt x="136" y="40"/>
                      </a:lnTo>
                      <a:lnTo>
                        <a:pt x="136" y="48"/>
                      </a:lnTo>
                      <a:lnTo>
                        <a:pt x="136" y="48"/>
                      </a:lnTo>
                      <a:lnTo>
                        <a:pt x="128" y="48"/>
                      </a:lnTo>
                      <a:lnTo>
                        <a:pt x="112" y="56"/>
                      </a:lnTo>
                      <a:lnTo>
                        <a:pt x="88" y="48"/>
                      </a:lnTo>
                      <a:lnTo>
                        <a:pt x="56" y="40"/>
                      </a:lnTo>
                      <a:lnTo>
                        <a:pt x="56" y="40"/>
                      </a:lnTo>
                      <a:lnTo>
                        <a:pt x="32" y="32"/>
                      </a:lnTo>
                      <a:lnTo>
                        <a:pt x="8"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29" name="Freeform 1525"/>
                <p:cNvSpPr>
                  <a:spLocks/>
                </p:cNvSpPr>
                <p:nvPr/>
              </p:nvSpPr>
              <p:spPr bwMode="auto">
                <a:xfrm>
                  <a:off x="692" y="2256"/>
                  <a:ext cx="72" cy="104"/>
                </a:xfrm>
                <a:custGeom>
                  <a:avLst/>
                  <a:gdLst/>
                  <a:ahLst/>
                  <a:cxnLst>
                    <a:cxn ang="0">
                      <a:pos x="8" y="0"/>
                    </a:cxn>
                    <a:cxn ang="0">
                      <a:pos x="32" y="8"/>
                    </a:cxn>
                    <a:cxn ang="0">
                      <a:pos x="64" y="48"/>
                    </a:cxn>
                    <a:cxn ang="0">
                      <a:pos x="64" y="48"/>
                    </a:cxn>
                    <a:cxn ang="0">
                      <a:pos x="72" y="80"/>
                    </a:cxn>
                    <a:cxn ang="0">
                      <a:pos x="64" y="104"/>
                    </a:cxn>
                    <a:cxn ang="0">
                      <a:pos x="64" y="104"/>
                    </a:cxn>
                    <a:cxn ang="0">
                      <a:pos x="40" y="96"/>
                    </a:cxn>
                    <a:cxn ang="0">
                      <a:pos x="16" y="56"/>
                    </a:cxn>
                    <a:cxn ang="0">
                      <a:pos x="16" y="56"/>
                    </a:cxn>
                    <a:cxn ang="0">
                      <a:pos x="0" y="24"/>
                    </a:cxn>
                    <a:cxn ang="0">
                      <a:pos x="8" y="0"/>
                    </a:cxn>
                  </a:cxnLst>
                  <a:rect l="0" t="0" r="r" b="b"/>
                  <a:pathLst>
                    <a:path w="72" h="104">
                      <a:moveTo>
                        <a:pt x="8" y="0"/>
                      </a:moveTo>
                      <a:lnTo>
                        <a:pt x="32" y="8"/>
                      </a:lnTo>
                      <a:lnTo>
                        <a:pt x="64" y="48"/>
                      </a:lnTo>
                      <a:lnTo>
                        <a:pt x="64" y="48"/>
                      </a:lnTo>
                      <a:lnTo>
                        <a:pt x="72" y="80"/>
                      </a:lnTo>
                      <a:lnTo>
                        <a:pt x="64" y="104"/>
                      </a:lnTo>
                      <a:lnTo>
                        <a:pt x="64" y="104"/>
                      </a:lnTo>
                      <a:lnTo>
                        <a:pt x="40" y="96"/>
                      </a:lnTo>
                      <a:lnTo>
                        <a:pt x="16" y="56"/>
                      </a:lnTo>
                      <a:lnTo>
                        <a:pt x="16" y="56"/>
                      </a:lnTo>
                      <a:lnTo>
                        <a:pt x="0" y="24"/>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30" name="Freeform 1526"/>
                <p:cNvSpPr>
                  <a:spLocks/>
                </p:cNvSpPr>
                <p:nvPr/>
              </p:nvSpPr>
              <p:spPr bwMode="auto">
                <a:xfrm>
                  <a:off x="852" y="2520"/>
                  <a:ext cx="72" cy="96"/>
                </a:xfrm>
                <a:custGeom>
                  <a:avLst/>
                  <a:gdLst/>
                  <a:ahLst/>
                  <a:cxnLst>
                    <a:cxn ang="0">
                      <a:pos x="8" y="0"/>
                    </a:cxn>
                    <a:cxn ang="0">
                      <a:pos x="32" y="8"/>
                    </a:cxn>
                    <a:cxn ang="0">
                      <a:pos x="56" y="40"/>
                    </a:cxn>
                    <a:cxn ang="0">
                      <a:pos x="56" y="40"/>
                    </a:cxn>
                    <a:cxn ang="0">
                      <a:pos x="72" y="80"/>
                    </a:cxn>
                    <a:cxn ang="0">
                      <a:pos x="64" y="96"/>
                    </a:cxn>
                    <a:cxn ang="0">
                      <a:pos x="64" y="96"/>
                    </a:cxn>
                    <a:cxn ang="0">
                      <a:pos x="40" y="88"/>
                    </a:cxn>
                    <a:cxn ang="0">
                      <a:pos x="8" y="56"/>
                    </a:cxn>
                    <a:cxn ang="0">
                      <a:pos x="8" y="56"/>
                    </a:cxn>
                    <a:cxn ang="0">
                      <a:pos x="0" y="16"/>
                    </a:cxn>
                    <a:cxn ang="0">
                      <a:pos x="8" y="0"/>
                    </a:cxn>
                  </a:cxnLst>
                  <a:rect l="0" t="0" r="r" b="b"/>
                  <a:pathLst>
                    <a:path w="72" h="96">
                      <a:moveTo>
                        <a:pt x="8" y="0"/>
                      </a:moveTo>
                      <a:lnTo>
                        <a:pt x="32" y="8"/>
                      </a:lnTo>
                      <a:lnTo>
                        <a:pt x="56" y="40"/>
                      </a:lnTo>
                      <a:lnTo>
                        <a:pt x="56" y="40"/>
                      </a:lnTo>
                      <a:lnTo>
                        <a:pt x="72" y="80"/>
                      </a:lnTo>
                      <a:lnTo>
                        <a:pt x="64" y="96"/>
                      </a:lnTo>
                      <a:lnTo>
                        <a:pt x="64" y="96"/>
                      </a:lnTo>
                      <a:lnTo>
                        <a:pt x="40" y="88"/>
                      </a:lnTo>
                      <a:lnTo>
                        <a:pt x="8" y="56"/>
                      </a:lnTo>
                      <a:lnTo>
                        <a:pt x="8" y="56"/>
                      </a:lnTo>
                      <a:lnTo>
                        <a:pt x="0" y="16"/>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31" name="Freeform 1527"/>
                <p:cNvSpPr>
                  <a:spLocks/>
                </p:cNvSpPr>
                <p:nvPr/>
              </p:nvSpPr>
              <p:spPr bwMode="auto">
                <a:xfrm>
                  <a:off x="844" y="2256"/>
                  <a:ext cx="72" cy="104"/>
                </a:xfrm>
                <a:custGeom>
                  <a:avLst/>
                  <a:gdLst/>
                  <a:ahLst/>
                  <a:cxnLst>
                    <a:cxn ang="0">
                      <a:pos x="64" y="0"/>
                    </a:cxn>
                    <a:cxn ang="0">
                      <a:pos x="72" y="24"/>
                    </a:cxn>
                    <a:cxn ang="0">
                      <a:pos x="56" y="56"/>
                    </a:cxn>
                    <a:cxn ang="0">
                      <a:pos x="56" y="56"/>
                    </a:cxn>
                    <a:cxn ang="0">
                      <a:pos x="32" y="88"/>
                    </a:cxn>
                    <a:cxn ang="0">
                      <a:pos x="8" y="104"/>
                    </a:cxn>
                    <a:cxn ang="0">
                      <a:pos x="8" y="104"/>
                    </a:cxn>
                    <a:cxn ang="0">
                      <a:pos x="0" y="80"/>
                    </a:cxn>
                    <a:cxn ang="0">
                      <a:pos x="8" y="40"/>
                    </a:cxn>
                    <a:cxn ang="0">
                      <a:pos x="8" y="40"/>
                    </a:cxn>
                    <a:cxn ang="0">
                      <a:pos x="40" y="8"/>
                    </a:cxn>
                    <a:cxn ang="0">
                      <a:pos x="64" y="0"/>
                    </a:cxn>
                  </a:cxnLst>
                  <a:rect l="0" t="0" r="r" b="b"/>
                  <a:pathLst>
                    <a:path w="72" h="104">
                      <a:moveTo>
                        <a:pt x="64" y="0"/>
                      </a:moveTo>
                      <a:lnTo>
                        <a:pt x="72" y="24"/>
                      </a:lnTo>
                      <a:lnTo>
                        <a:pt x="56" y="56"/>
                      </a:lnTo>
                      <a:lnTo>
                        <a:pt x="56" y="56"/>
                      </a:lnTo>
                      <a:lnTo>
                        <a:pt x="32" y="88"/>
                      </a:lnTo>
                      <a:lnTo>
                        <a:pt x="8" y="104"/>
                      </a:lnTo>
                      <a:lnTo>
                        <a:pt x="8" y="104"/>
                      </a:lnTo>
                      <a:lnTo>
                        <a:pt x="0" y="80"/>
                      </a:lnTo>
                      <a:lnTo>
                        <a:pt x="8" y="40"/>
                      </a:lnTo>
                      <a:lnTo>
                        <a:pt x="8" y="40"/>
                      </a:lnTo>
                      <a:lnTo>
                        <a:pt x="40" y="8"/>
                      </a:lnTo>
                      <a:lnTo>
                        <a:pt x="64"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32" name="Freeform 1528"/>
                <p:cNvSpPr>
                  <a:spLocks/>
                </p:cNvSpPr>
                <p:nvPr/>
              </p:nvSpPr>
              <p:spPr bwMode="auto">
                <a:xfrm>
                  <a:off x="700" y="2520"/>
                  <a:ext cx="80" cy="96"/>
                </a:xfrm>
                <a:custGeom>
                  <a:avLst/>
                  <a:gdLst/>
                  <a:ahLst/>
                  <a:cxnLst>
                    <a:cxn ang="0">
                      <a:pos x="64" y="0"/>
                    </a:cxn>
                    <a:cxn ang="0">
                      <a:pos x="80" y="16"/>
                    </a:cxn>
                    <a:cxn ang="0">
                      <a:pos x="64" y="56"/>
                    </a:cxn>
                    <a:cxn ang="0">
                      <a:pos x="64" y="56"/>
                    </a:cxn>
                    <a:cxn ang="0">
                      <a:pos x="40" y="88"/>
                    </a:cxn>
                    <a:cxn ang="0">
                      <a:pos x="8" y="96"/>
                    </a:cxn>
                    <a:cxn ang="0">
                      <a:pos x="8" y="96"/>
                    </a:cxn>
                    <a:cxn ang="0">
                      <a:pos x="0" y="80"/>
                    </a:cxn>
                    <a:cxn ang="0">
                      <a:pos x="16" y="40"/>
                    </a:cxn>
                    <a:cxn ang="0">
                      <a:pos x="16" y="40"/>
                    </a:cxn>
                    <a:cxn ang="0">
                      <a:pos x="40" y="8"/>
                    </a:cxn>
                    <a:cxn ang="0">
                      <a:pos x="64" y="0"/>
                    </a:cxn>
                  </a:cxnLst>
                  <a:rect l="0" t="0" r="r" b="b"/>
                  <a:pathLst>
                    <a:path w="80" h="96">
                      <a:moveTo>
                        <a:pt x="64" y="0"/>
                      </a:moveTo>
                      <a:lnTo>
                        <a:pt x="80" y="16"/>
                      </a:lnTo>
                      <a:lnTo>
                        <a:pt x="64" y="56"/>
                      </a:lnTo>
                      <a:lnTo>
                        <a:pt x="64" y="56"/>
                      </a:lnTo>
                      <a:lnTo>
                        <a:pt x="40" y="88"/>
                      </a:lnTo>
                      <a:lnTo>
                        <a:pt x="8" y="96"/>
                      </a:lnTo>
                      <a:lnTo>
                        <a:pt x="8" y="96"/>
                      </a:lnTo>
                      <a:lnTo>
                        <a:pt x="0" y="80"/>
                      </a:lnTo>
                      <a:lnTo>
                        <a:pt x="16" y="40"/>
                      </a:lnTo>
                      <a:lnTo>
                        <a:pt x="16" y="40"/>
                      </a:lnTo>
                      <a:lnTo>
                        <a:pt x="40" y="8"/>
                      </a:lnTo>
                      <a:lnTo>
                        <a:pt x="64"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sp>
            <p:nvSpPr>
              <p:cNvPr id="1661433" name="Freeform 1529"/>
              <p:cNvSpPr>
                <a:spLocks/>
              </p:cNvSpPr>
              <p:nvPr/>
            </p:nvSpPr>
            <p:spPr bwMode="auto">
              <a:xfrm>
                <a:off x="572" y="1295"/>
                <a:ext cx="472" cy="334"/>
              </a:xfrm>
              <a:custGeom>
                <a:avLst/>
                <a:gdLst/>
                <a:ahLst/>
                <a:cxnLst>
                  <a:cxn ang="0">
                    <a:pos x="672" y="216"/>
                  </a:cxn>
                  <a:cxn ang="0">
                    <a:pos x="664" y="256"/>
                  </a:cxn>
                  <a:cxn ang="0">
                    <a:pos x="648" y="296"/>
                  </a:cxn>
                  <a:cxn ang="0">
                    <a:pos x="616" y="328"/>
                  </a:cxn>
                  <a:cxn ang="0">
                    <a:pos x="576" y="360"/>
                  </a:cxn>
                  <a:cxn ang="0">
                    <a:pos x="464" y="408"/>
                  </a:cxn>
                  <a:cxn ang="0">
                    <a:pos x="336" y="424"/>
                  </a:cxn>
                  <a:cxn ang="0">
                    <a:pos x="336" y="424"/>
                  </a:cxn>
                  <a:cxn ang="0">
                    <a:pos x="208" y="408"/>
                  </a:cxn>
                  <a:cxn ang="0">
                    <a:pos x="96" y="360"/>
                  </a:cxn>
                  <a:cxn ang="0">
                    <a:pos x="56" y="328"/>
                  </a:cxn>
                  <a:cxn ang="0">
                    <a:pos x="24" y="296"/>
                  </a:cxn>
                  <a:cxn ang="0">
                    <a:pos x="8" y="256"/>
                  </a:cxn>
                  <a:cxn ang="0">
                    <a:pos x="0" y="216"/>
                  </a:cxn>
                  <a:cxn ang="0">
                    <a:pos x="0" y="216"/>
                  </a:cxn>
                  <a:cxn ang="0">
                    <a:pos x="8" y="168"/>
                  </a:cxn>
                  <a:cxn ang="0">
                    <a:pos x="24" y="128"/>
                  </a:cxn>
                  <a:cxn ang="0">
                    <a:pos x="56" y="96"/>
                  </a:cxn>
                  <a:cxn ang="0">
                    <a:pos x="96" y="64"/>
                  </a:cxn>
                  <a:cxn ang="0">
                    <a:pos x="208" y="16"/>
                  </a:cxn>
                  <a:cxn ang="0">
                    <a:pos x="336" y="0"/>
                  </a:cxn>
                  <a:cxn ang="0">
                    <a:pos x="336" y="0"/>
                  </a:cxn>
                  <a:cxn ang="0">
                    <a:pos x="464" y="16"/>
                  </a:cxn>
                  <a:cxn ang="0">
                    <a:pos x="576" y="64"/>
                  </a:cxn>
                  <a:cxn ang="0">
                    <a:pos x="616" y="96"/>
                  </a:cxn>
                  <a:cxn ang="0">
                    <a:pos x="648" y="128"/>
                  </a:cxn>
                  <a:cxn ang="0">
                    <a:pos x="664" y="168"/>
                  </a:cxn>
                  <a:cxn ang="0">
                    <a:pos x="672" y="216"/>
                  </a:cxn>
                </a:cxnLst>
                <a:rect l="0" t="0" r="r" b="b"/>
                <a:pathLst>
                  <a:path w="672" h="424">
                    <a:moveTo>
                      <a:pt x="672" y="216"/>
                    </a:moveTo>
                    <a:lnTo>
                      <a:pt x="664" y="256"/>
                    </a:lnTo>
                    <a:lnTo>
                      <a:pt x="648" y="296"/>
                    </a:lnTo>
                    <a:lnTo>
                      <a:pt x="616" y="328"/>
                    </a:lnTo>
                    <a:lnTo>
                      <a:pt x="576" y="360"/>
                    </a:lnTo>
                    <a:lnTo>
                      <a:pt x="464" y="408"/>
                    </a:lnTo>
                    <a:lnTo>
                      <a:pt x="336" y="424"/>
                    </a:lnTo>
                    <a:lnTo>
                      <a:pt x="336" y="424"/>
                    </a:lnTo>
                    <a:lnTo>
                      <a:pt x="208" y="408"/>
                    </a:lnTo>
                    <a:lnTo>
                      <a:pt x="96" y="360"/>
                    </a:lnTo>
                    <a:lnTo>
                      <a:pt x="56" y="328"/>
                    </a:lnTo>
                    <a:lnTo>
                      <a:pt x="24" y="296"/>
                    </a:lnTo>
                    <a:lnTo>
                      <a:pt x="8" y="256"/>
                    </a:lnTo>
                    <a:lnTo>
                      <a:pt x="0" y="216"/>
                    </a:lnTo>
                    <a:lnTo>
                      <a:pt x="0" y="216"/>
                    </a:lnTo>
                    <a:lnTo>
                      <a:pt x="8" y="168"/>
                    </a:lnTo>
                    <a:lnTo>
                      <a:pt x="24" y="128"/>
                    </a:lnTo>
                    <a:lnTo>
                      <a:pt x="56" y="96"/>
                    </a:lnTo>
                    <a:lnTo>
                      <a:pt x="96" y="64"/>
                    </a:lnTo>
                    <a:lnTo>
                      <a:pt x="208" y="16"/>
                    </a:lnTo>
                    <a:lnTo>
                      <a:pt x="336" y="0"/>
                    </a:lnTo>
                    <a:lnTo>
                      <a:pt x="336" y="0"/>
                    </a:lnTo>
                    <a:lnTo>
                      <a:pt x="464" y="16"/>
                    </a:lnTo>
                    <a:lnTo>
                      <a:pt x="576" y="64"/>
                    </a:lnTo>
                    <a:lnTo>
                      <a:pt x="616" y="96"/>
                    </a:lnTo>
                    <a:lnTo>
                      <a:pt x="648" y="128"/>
                    </a:lnTo>
                    <a:lnTo>
                      <a:pt x="664" y="168"/>
                    </a:lnTo>
                    <a:lnTo>
                      <a:pt x="672" y="216"/>
                    </a:lnTo>
                    <a:close/>
                  </a:path>
                </a:pathLst>
              </a:custGeom>
              <a:gradFill rotWithShape="0">
                <a:gsLst>
                  <a:gs pos="0">
                    <a:srgbClr val="808080">
                      <a:gamma/>
                      <a:tint val="59608"/>
                      <a:invGamma/>
                    </a:srgbClr>
                  </a:gs>
                  <a:gs pos="100000">
                    <a:srgbClr val="808080"/>
                  </a:gs>
                </a:gsLst>
                <a:path path="rect">
                  <a:fillToRect l="50000" t="50000" r="50000" b="50000"/>
                </a:path>
              </a:gradFill>
              <a:ln w="3175" cmpd="sng">
                <a:solidFill>
                  <a:srgbClr val="808080"/>
                </a:solidFill>
                <a:round/>
                <a:headEnd/>
                <a:tailEnd/>
              </a:ln>
            </p:spPr>
            <p:txBody>
              <a:bodyPr>
                <a:prstTxWarp prst="textNoShape">
                  <a:avLst/>
                </a:prstTxWarp>
              </a:bodyPr>
              <a:lstStyle/>
              <a:p>
                <a:endParaRPr lang="en-US">
                  <a:latin typeface="Arial"/>
                  <a:cs typeface="Arial"/>
                </a:endParaRPr>
              </a:p>
            </p:txBody>
          </p:sp>
          <p:grpSp>
            <p:nvGrpSpPr>
              <p:cNvPr id="1661491" name="Group 1530"/>
              <p:cNvGrpSpPr>
                <a:grpSpLocks/>
              </p:cNvGrpSpPr>
              <p:nvPr/>
            </p:nvGrpSpPr>
            <p:grpSpPr bwMode="auto">
              <a:xfrm>
                <a:off x="632" y="1338"/>
                <a:ext cx="352" cy="248"/>
                <a:chOff x="636" y="2320"/>
                <a:chExt cx="352" cy="248"/>
              </a:xfrm>
            </p:grpSpPr>
            <p:sp>
              <p:nvSpPr>
                <p:cNvPr id="1661435" name="Freeform 1531"/>
                <p:cNvSpPr>
                  <a:spLocks/>
                </p:cNvSpPr>
                <p:nvPr/>
              </p:nvSpPr>
              <p:spPr bwMode="auto">
                <a:xfrm>
                  <a:off x="788" y="2424"/>
                  <a:ext cx="32" cy="16"/>
                </a:xfrm>
                <a:custGeom>
                  <a:avLst/>
                  <a:gdLst/>
                  <a:ahLst/>
                  <a:cxnLst>
                    <a:cxn ang="0">
                      <a:pos x="32" y="8"/>
                    </a:cxn>
                    <a:cxn ang="0">
                      <a:pos x="32" y="16"/>
                    </a:cxn>
                    <a:cxn ang="0">
                      <a:pos x="16" y="16"/>
                    </a:cxn>
                    <a:cxn ang="0">
                      <a:pos x="16" y="16"/>
                    </a:cxn>
                    <a:cxn ang="0">
                      <a:pos x="8" y="16"/>
                    </a:cxn>
                    <a:cxn ang="0">
                      <a:pos x="0" y="8"/>
                    </a:cxn>
                    <a:cxn ang="0">
                      <a:pos x="0" y="8"/>
                    </a:cxn>
                    <a:cxn ang="0">
                      <a:pos x="8" y="0"/>
                    </a:cxn>
                    <a:cxn ang="0">
                      <a:pos x="16" y="0"/>
                    </a:cxn>
                    <a:cxn ang="0">
                      <a:pos x="16" y="0"/>
                    </a:cxn>
                    <a:cxn ang="0">
                      <a:pos x="32" y="0"/>
                    </a:cxn>
                    <a:cxn ang="0">
                      <a:pos x="32" y="8"/>
                    </a:cxn>
                  </a:cxnLst>
                  <a:rect l="0" t="0" r="r" b="b"/>
                  <a:pathLst>
                    <a:path w="32" h="16">
                      <a:moveTo>
                        <a:pt x="32" y="8"/>
                      </a:moveTo>
                      <a:lnTo>
                        <a:pt x="32" y="16"/>
                      </a:lnTo>
                      <a:lnTo>
                        <a:pt x="16" y="16"/>
                      </a:lnTo>
                      <a:lnTo>
                        <a:pt x="16" y="16"/>
                      </a:lnTo>
                      <a:lnTo>
                        <a:pt x="8" y="16"/>
                      </a:lnTo>
                      <a:lnTo>
                        <a:pt x="0" y="8"/>
                      </a:lnTo>
                      <a:lnTo>
                        <a:pt x="0" y="8"/>
                      </a:lnTo>
                      <a:lnTo>
                        <a:pt x="8" y="0"/>
                      </a:lnTo>
                      <a:lnTo>
                        <a:pt x="16" y="0"/>
                      </a:lnTo>
                      <a:lnTo>
                        <a:pt x="16" y="0"/>
                      </a:lnTo>
                      <a:lnTo>
                        <a:pt x="32" y="0"/>
                      </a:lnTo>
                      <a:lnTo>
                        <a:pt x="32"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36" name="Freeform 1532"/>
                <p:cNvSpPr>
                  <a:spLocks/>
                </p:cNvSpPr>
                <p:nvPr/>
              </p:nvSpPr>
              <p:spPr bwMode="auto">
                <a:xfrm>
                  <a:off x="924" y="2416"/>
                  <a:ext cx="64" cy="24"/>
                </a:xfrm>
                <a:custGeom>
                  <a:avLst/>
                  <a:gdLst/>
                  <a:ahLst/>
                  <a:cxnLst>
                    <a:cxn ang="0">
                      <a:pos x="64" y="16"/>
                    </a:cxn>
                    <a:cxn ang="0">
                      <a:pos x="56" y="24"/>
                    </a:cxn>
                    <a:cxn ang="0">
                      <a:pos x="32" y="24"/>
                    </a:cxn>
                    <a:cxn ang="0">
                      <a:pos x="32" y="24"/>
                    </a:cxn>
                    <a:cxn ang="0">
                      <a:pos x="16" y="24"/>
                    </a:cxn>
                    <a:cxn ang="0">
                      <a:pos x="0" y="16"/>
                    </a:cxn>
                    <a:cxn ang="0">
                      <a:pos x="0" y="16"/>
                    </a:cxn>
                    <a:cxn ang="0">
                      <a:pos x="16" y="8"/>
                    </a:cxn>
                    <a:cxn ang="0">
                      <a:pos x="32" y="0"/>
                    </a:cxn>
                    <a:cxn ang="0">
                      <a:pos x="32" y="0"/>
                    </a:cxn>
                    <a:cxn ang="0">
                      <a:pos x="56" y="8"/>
                    </a:cxn>
                    <a:cxn ang="0">
                      <a:pos x="64" y="16"/>
                    </a:cxn>
                  </a:cxnLst>
                  <a:rect l="0" t="0" r="r" b="b"/>
                  <a:pathLst>
                    <a:path w="64" h="24">
                      <a:moveTo>
                        <a:pt x="64" y="16"/>
                      </a:moveTo>
                      <a:lnTo>
                        <a:pt x="56" y="24"/>
                      </a:lnTo>
                      <a:lnTo>
                        <a:pt x="32" y="24"/>
                      </a:lnTo>
                      <a:lnTo>
                        <a:pt x="32" y="24"/>
                      </a:lnTo>
                      <a:lnTo>
                        <a:pt x="16" y="24"/>
                      </a:lnTo>
                      <a:lnTo>
                        <a:pt x="0" y="16"/>
                      </a:lnTo>
                      <a:lnTo>
                        <a:pt x="0" y="16"/>
                      </a:lnTo>
                      <a:lnTo>
                        <a:pt x="16" y="8"/>
                      </a:lnTo>
                      <a:lnTo>
                        <a:pt x="32" y="0"/>
                      </a:lnTo>
                      <a:lnTo>
                        <a:pt x="32" y="0"/>
                      </a:lnTo>
                      <a:lnTo>
                        <a:pt x="56" y="8"/>
                      </a:lnTo>
                      <a:lnTo>
                        <a:pt x="6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37" name="Freeform 1533"/>
                <p:cNvSpPr>
                  <a:spLocks/>
                </p:cNvSpPr>
                <p:nvPr/>
              </p:nvSpPr>
              <p:spPr bwMode="auto">
                <a:xfrm>
                  <a:off x="908" y="2512"/>
                  <a:ext cx="40" cy="32"/>
                </a:xfrm>
                <a:custGeom>
                  <a:avLst/>
                  <a:gdLst/>
                  <a:ahLst/>
                  <a:cxnLst>
                    <a:cxn ang="0">
                      <a:pos x="40" y="32"/>
                    </a:cxn>
                    <a:cxn ang="0">
                      <a:pos x="24" y="32"/>
                    </a:cxn>
                    <a:cxn ang="0">
                      <a:pos x="8" y="24"/>
                    </a:cxn>
                    <a:cxn ang="0">
                      <a:pos x="8" y="24"/>
                    </a:cxn>
                    <a:cxn ang="0">
                      <a:pos x="0" y="8"/>
                    </a:cxn>
                    <a:cxn ang="0">
                      <a:pos x="0" y="0"/>
                    </a:cxn>
                    <a:cxn ang="0">
                      <a:pos x="0" y="0"/>
                    </a:cxn>
                    <a:cxn ang="0">
                      <a:pos x="16" y="0"/>
                    </a:cxn>
                    <a:cxn ang="0">
                      <a:pos x="32" y="8"/>
                    </a:cxn>
                    <a:cxn ang="0">
                      <a:pos x="32" y="8"/>
                    </a:cxn>
                    <a:cxn ang="0">
                      <a:pos x="40" y="24"/>
                    </a:cxn>
                    <a:cxn ang="0">
                      <a:pos x="40" y="32"/>
                    </a:cxn>
                  </a:cxnLst>
                  <a:rect l="0" t="0" r="r" b="b"/>
                  <a:pathLst>
                    <a:path w="40" h="32">
                      <a:moveTo>
                        <a:pt x="40" y="32"/>
                      </a:moveTo>
                      <a:lnTo>
                        <a:pt x="24" y="32"/>
                      </a:lnTo>
                      <a:lnTo>
                        <a:pt x="8" y="24"/>
                      </a:lnTo>
                      <a:lnTo>
                        <a:pt x="8" y="24"/>
                      </a:lnTo>
                      <a:lnTo>
                        <a:pt x="0" y="8"/>
                      </a:lnTo>
                      <a:lnTo>
                        <a:pt x="0" y="0"/>
                      </a:lnTo>
                      <a:lnTo>
                        <a:pt x="0" y="0"/>
                      </a:lnTo>
                      <a:lnTo>
                        <a:pt x="16" y="0"/>
                      </a:lnTo>
                      <a:lnTo>
                        <a:pt x="32" y="8"/>
                      </a:lnTo>
                      <a:lnTo>
                        <a:pt x="32" y="8"/>
                      </a:lnTo>
                      <a:lnTo>
                        <a:pt x="40" y="24"/>
                      </a:lnTo>
                      <a:lnTo>
                        <a:pt x="40"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38" name="Freeform 1534"/>
                <p:cNvSpPr>
                  <a:spLocks/>
                </p:cNvSpPr>
                <p:nvPr/>
              </p:nvSpPr>
              <p:spPr bwMode="auto">
                <a:xfrm>
                  <a:off x="780" y="2328"/>
                  <a:ext cx="32" cy="48"/>
                </a:xfrm>
                <a:custGeom>
                  <a:avLst/>
                  <a:gdLst/>
                  <a:ahLst/>
                  <a:cxnLst>
                    <a:cxn ang="0">
                      <a:pos x="16" y="48"/>
                    </a:cxn>
                    <a:cxn ang="0">
                      <a:pos x="8" y="48"/>
                    </a:cxn>
                    <a:cxn ang="0">
                      <a:pos x="0" y="24"/>
                    </a:cxn>
                    <a:cxn ang="0">
                      <a:pos x="0" y="24"/>
                    </a:cxn>
                    <a:cxn ang="0">
                      <a:pos x="8" y="8"/>
                    </a:cxn>
                    <a:cxn ang="0">
                      <a:pos x="16" y="0"/>
                    </a:cxn>
                    <a:cxn ang="0">
                      <a:pos x="16" y="0"/>
                    </a:cxn>
                    <a:cxn ang="0">
                      <a:pos x="24" y="8"/>
                    </a:cxn>
                    <a:cxn ang="0">
                      <a:pos x="32" y="24"/>
                    </a:cxn>
                    <a:cxn ang="0">
                      <a:pos x="32" y="24"/>
                    </a:cxn>
                    <a:cxn ang="0">
                      <a:pos x="24" y="48"/>
                    </a:cxn>
                    <a:cxn ang="0">
                      <a:pos x="16" y="48"/>
                    </a:cxn>
                  </a:cxnLst>
                  <a:rect l="0" t="0" r="r" b="b"/>
                  <a:pathLst>
                    <a:path w="32" h="48">
                      <a:moveTo>
                        <a:pt x="16" y="48"/>
                      </a:moveTo>
                      <a:lnTo>
                        <a:pt x="8" y="48"/>
                      </a:lnTo>
                      <a:lnTo>
                        <a:pt x="0" y="24"/>
                      </a:lnTo>
                      <a:lnTo>
                        <a:pt x="0" y="24"/>
                      </a:lnTo>
                      <a:lnTo>
                        <a:pt x="8" y="8"/>
                      </a:lnTo>
                      <a:lnTo>
                        <a:pt x="16" y="0"/>
                      </a:lnTo>
                      <a:lnTo>
                        <a:pt x="16" y="0"/>
                      </a:lnTo>
                      <a:lnTo>
                        <a:pt x="24" y="8"/>
                      </a:lnTo>
                      <a:lnTo>
                        <a:pt x="32" y="24"/>
                      </a:lnTo>
                      <a:lnTo>
                        <a:pt x="32" y="24"/>
                      </a:lnTo>
                      <a:lnTo>
                        <a:pt x="24" y="48"/>
                      </a:lnTo>
                      <a:lnTo>
                        <a:pt x="16"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39" name="Freeform 1535"/>
                <p:cNvSpPr>
                  <a:spLocks/>
                </p:cNvSpPr>
                <p:nvPr/>
              </p:nvSpPr>
              <p:spPr bwMode="auto">
                <a:xfrm>
                  <a:off x="676" y="2432"/>
                  <a:ext cx="64" cy="24"/>
                </a:xfrm>
                <a:custGeom>
                  <a:avLst/>
                  <a:gdLst/>
                  <a:ahLst/>
                  <a:cxnLst>
                    <a:cxn ang="0">
                      <a:pos x="64" y="16"/>
                    </a:cxn>
                    <a:cxn ang="0">
                      <a:pos x="56" y="24"/>
                    </a:cxn>
                    <a:cxn ang="0">
                      <a:pos x="32" y="24"/>
                    </a:cxn>
                    <a:cxn ang="0">
                      <a:pos x="32" y="24"/>
                    </a:cxn>
                    <a:cxn ang="0">
                      <a:pos x="8" y="24"/>
                    </a:cxn>
                    <a:cxn ang="0">
                      <a:pos x="0" y="16"/>
                    </a:cxn>
                    <a:cxn ang="0">
                      <a:pos x="0" y="16"/>
                    </a:cxn>
                    <a:cxn ang="0">
                      <a:pos x="8" y="8"/>
                    </a:cxn>
                    <a:cxn ang="0">
                      <a:pos x="32" y="0"/>
                    </a:cxn>
                    <a:cxn ang="0">
                      <a:pos x="32" y="0"/>
                    </a:cxn>
                    <a:cxn ang="0">
                      <a:pos x="56" y="8"/>
                    </a:cxn>
                    <a:cxn ang="0">
                      <a:pos x="64" y="16"/>
                    </a:cxn>
                  </a:cxnLst>
                  <a:rect l="0" t="0" r="r" b="b"/>
                  <a:pathLst>
                    <a:path w="64" h="24">
                      <a:moveTo>
                        <a:pt x="64" y="16"/>
                      </a:moveTo>
                      <a:lnTo>
                        <a:pt x="56" y="24"/>
                      </a:lnTo>
                      <a:lnTo>
                        <a:pt x="32" y="24"/>
                      </a:lnTo>
                      <a:lnTo>
                        <a:pt x="32" y="24"/>
                      </a:lnTo>
                      <a:lnTo>
                        <a:pt x="8" y="24"/>
                      </a:lnTo>
                      <a:lnTo>
                        <a:pt x="0" y="16"/>
                      </a:lnTo>
                      <a:lnTo>
                        <a:pt x="0" y="16"/>
                      </a:lnTo>
                      <a:lnTo>
                        <a:pt x="8" y="8"/>
                      </a:lnTo>
                      <a:lnTo>
                        <a:pt x="32" y="0"/>
                      </a:lnTo>
                      <a:lnTo>
                        <a:pt x="32" y="0"/>
                      </a:lnTo>
                      <a:lnTo>
                        <a:pt x="56" y="8"/>
                      </a:lnTo>
                      <a:lnTo>
                        <a:pt x="6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40" name="Freeform 1536"/>
                <p:cNvSpPr>
                  <a:spLocks/>
                </p:cNvSpPr>
                <p:nvPr/>
              </p:nvSpPr>
              <p:spPr bwMode="auto">
                <a:xfrm>
                  <a:off x="788" y="2520"/>
                  <a:ext cx="32" cy="48"/>
                </a:xfrm>
                <a:custGeom>
                  <a:avLst/>
                  <a:gdLst/>
                  <a:ahLst/>
                  <a:cxnLst>
                    <a:cxn ang="0">
                      <a:pos x="16" y="48"/>
                    </a:cxn>
                    <a:cxn ang="0">
                      <a:pos x="8" y="40"/>
                    </a:cxn>
                    <a:cxn ang="0">
                      <a:pos x="0" y="24"/>
                    </a:cxn>
                    <a:cxn ang="0">
                      <a:pos x="0" y="24"/>
                    </a:cxn>
                    <a:cxn ang="0">
                      <a:pos x="8" y="8"/>
                    </a:cxn>
                    <a:cxn ang="0">
                      <a:pos x="16" y="0"/>
                    </a:cxn>
                    <a:cxn ang="0">
                      <a:pos x="16" y="0"/>
                    </a:cxn>
                    <a:cxn ang="0">
                      <a:pos x="32" y="8"/>
                    </a:cxn>
                    <a:cxn ang="0">
                      <a:pos x="32" y="24"/>
                    </a:cxn>
                    <a:cxn ang="0">
                      <a:pos x="32" y="24"/>
                    </a:cxn>
                    <a:cxn ang="0">
                      <a:pos x="32" y="40"/>
                    </a:cxn>
                    <a:cxn ang="0">
                      <a:pos x="16" y="48"/>
                    </a:cxn>
                  </a:cxnLst>
                  <a:rect l="0" t="0" r="r" b="b"/>
                  <a:pathLst>
                    <a:path w="32" h="48">
                      <a:moveTo>
                        <a:pt x="16" y="48"/>
                      </a:moveTo>
                      <a:lnTo>
                        <a:pt x="8" y="40"/>
                      </a:lnTo>
                      <a:lnTo>
                        <a:pt x="0" y="24"/>
                      </a:lnTo>
                      <a:lnTo>
                        <a:pt x="0" y="24"/>
                      </a:lnTo>
                      <a:lnTo>
                        <a:pt x="8" y="8"/>
                      </a:lnTo>
                      <a:lnTo>
                        <a:pt x="16" y="0"/>
                      </a:lnTo>
                      <a:lnTo>
                        <a:pt x="16" y="0"/>
                      </a:lnTo>
                      <a:lnTo>
                        <a:pt x="32" y="8"/>
                      </a:lnTo>
                      <a:lnTo>
                        <a:pt x="32" y="24"/>
                      </a:lnTo>
                      <a:lnTo>
                        <a:pt x="32" y="24"/>
                      </a:lnTo>
                      <a:lnTo>
                        <a:pt x="32" y="40"/>
                      </a:lnTo>
                      <a:lnTo>
                        <a:pt x="16"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41" name="Freeform 1537"/>
                <p:cNvSpPr>
                  <a:spLocks/>
                </p:cNvSpPr>
                <p:nvPr/>
              </p:nvSpPr>
              <p:spPr bwMode="auto">
                <a:xfrm>
                  <a:off x="660" y="2352"/>
                  <a:ext cx="48" cy="40"/>
                </a:xfrm>
                <a:custGeom>
                  <a:avLst/>
                  <a:gdLst/>
                  <a:ahLst/>
                  <a:cxnLst>
                    <a:cxn ang="0">
                      <a:pos x="48" y="32"/>
                    </a:cxn>
                    <a:cxn ang="0">
                      <a:pos x="32" y="40"/>
                    </a:cxn>
                    <a:cxn ang="0">
                      <a:pos x="16" y="24"/>
                    </a:cxn>
                    <a:cxn ang="0">
                      <a:pos x="16" y="24"/>
                    </a:cxn>
                    <a:cxn ang="0">
                      <a:pos x="0" y="16"/>
                    </a:cxn>
                    <a:cxn ang="0">
                      <a:pos x="0" y="0"/>
                    </a:cxn>
                    <a:cxn ang="0">
                      <a:pos x="0" y="0"/>
                    </a:cxn>
                    <a:cxn ang="0">
                      <a:pos x="16" y="0"/>
                    </a:cxn>
                    <a:cxn ang="0">
                      <a:pos x="32" y="8"/>
                    </a:cxn>
                    <a:cxn ang="0">
                      <a:pos x="32" y="8"/>
                    </a:cxn>
                    <a:cxn ang="0">
                      <a:pos x="48" y="24"/>
                    </a:cxn>
                    <a:cxn ang="0">
                      <a:pos x="48" y="32"/>
                    </a:cxn>
                  </a:cxnLst>
                  <a:rect l="0" t="0" r="r" b="b"/>
                  <a:pathLst>
                    <a:path w="48" h="40">
                      <a:moveTo>
                        <a:pt x="48" y="32"/>
                      </a:moveTo>
                      <a:lnTo>
                        <a:pt x="32" y="40"/>
                      </a:lnTo>
                      <a:lnTo>
                        <a:pt x="16" y="24"/>
                      </a:lnTo>
                      <a:lnTo>
                        <a:pt x="16" y="24"/>
                      </a:lnTo>
                      <a:lnTo>
                        <a:pt x="0" y="16"/>
                      </a:lnTo>
                      <a:lnTo>
                        <a:pt x="0" y="0"/>
                      </a:lnTo>
                      <a:lnTo>
                        <a:pt x="0" y="0"/>
                      </a:lnTo>
                      <a:lnTo>
                        <a:pt x="16" y="0"/>
                      </a:lnTo>
                      <a:lnTo>
                        <a:pt x="32" y="8"/>
                      </a:lnTo>
                      <a:lnTo>
                        <a:pt x="32" y="8"/>
                      </a:lnTo>
                      <a:lnTo>
                        <a:pt x="48" y="24"/>
                      </a:lnTo>
                      <a:lnTo>
                        <a:pt x="48"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42" name="Freeform 1538"/>
                <p:cNvSpPr>
                  <a:spLocks/>
                </p:cNvSpPr>
                <p:nvPr/>
              </p:nvSpPr>
              <p:spPr bwMode="auto">
                <a:xfrm>
                  <a:off x="892" y="2344"/>
                  <a:ext cx="48" cy="32"/>
                </a:xfrm>
                <a:custGeom>
                  <a:avLst/>
                  <a:gdLst/>
                  <a:ahLst/>
                  <a:cxnLst>
                    <a:cxn ang="0">
                      <a:pos x="0" y="32"/>
                    </a:cxn>
                    <a:cxn ang="0">
                      <a:pos x="0" y="24"/>
                    </a:cxn>
                    <a:cxn ang="0">
                      <a:pos x="8" y="8"/>
                    </a:cxn>
                    <a:cxn ang="0">
                      <a:pos x="8" y="8"/>
                    </a:cxn>
                    <a:cxn ang="0">
                      <a:pos x="32" y="0"/>
                    </a:cxn>
                    <a:cxn ang="0">
                      <a:pos x="48" y="0"/>
                    </a:cxn>
                    <a:cxn ang="0">
                      <a:pos x="48" y="0"/>
                    </a:cxn>
                    <a:cxn ang="0">
                      <a:pos x="48" y="8"/>
                    </a:cxn>
                    <a:cxn ang="0">
                      <a:pos x="32" y="24"/>
                    </a:cxn>
                    <a:cxn ang="0">
                      <a:pos x="32" y="24"/>
                    </a:cxn>
                    <a:cxn ang="0">
                      <a:pos x="16" y="32"/>
                    </a:cxn>
                    <a:cxn ang="0">
                      <a:pos x="0" y="32"/>
                    </a:cxn>
                  </a:cxnLst>
                  <a:rect l="0" t="0" r="r" b="b"/>
                  <a:pathLst>
                    <a:path w="48" h="32">
                      <a:moveTo>
                        <a:pt x="0" y="32"/>
                      </a:moveTo>
                      <a:lnTo>
                        <a:pt x="0" y="24"/>
                      </a:lnTo>
                      <a:lnTo>
                        <a:pt x="8" y="8"/>
                      </a:lnTo>
                      <a:lnTo>
                        <a:pt x="8" y="8"/>
                      </a:lnTo>
                      <a:lnTo>
                        <a:pt x="32" y="0"/>
                      </a:lnTo>
                      <a:lnTo>
                        <a:pt x="48" y="0"/>
                      </a:lnTo>
                      <a:lnTo>
                        <a:pt x="48" y="0"/>
                      </a:lnTo>
                      <a:lnTo>
                        <a:pt x="48" y="8"/>
                      </a:lnTo>
                      <a:lnTo>
                        <a:pt x="32" y="24"/>
                      </a:lnTo>
                      <a:lnTo>
                        <a:pt x="32" y="24"/>
                      </a:lnTo>
                      <a:lnTo>
                        <a:pt x="16" y="32"/>
                      </a:lnTo>
                      <a:lnTo>
                        <a:pt x="0"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43" name="Freeform 1539"/>
                <p:cNvSpPr>
                  <a:spLocks/>
                </p:cNvSpPr>
                <p:nvPr/>
              </p:nvSpPr>
              <p:spPr bwMode="auto">
                <a:xfrm>
                  <a:off x="876" y="2400"/>
                  <a:ext cx="48" cy="24"/>
                </a:xfrm>
                <a:custGeom>
                  <a:avLst/>
                  <a:gdLst/>
                  <a:ahLst/>
                  <a:cxnLst>
                    <a:cxn ang="0">
                      <a:pos x="0" y="24"/>
                    </a:cxn>
                    <a:cxn ang="0">
                      <a:pos x="0" y="8"/>
                    </a:cxn>
                    <a:cxn ang="0">
                      <a:pos x="16" y="0"/>
                    </a:cxn>
                    <a:cxn ang="0">
                      <a:pos x="16" y="0"/>
                    </a:cxn>
                    <a:cxn ang="0">
                      <a:pos x="32" y="0"/>
                    </a:cxn>
                    <a:cxn ang="0">
                      <a:pos x="48" y="8"/>
                    </a:cxn>
                    <a:cxn ang="0">
                      <a:pos x="48" y="8"/>
                    </a:cxn>
                    <a:cxn ang="0">
                      <a:pos x="48" y="16"/>
                    </a:cxn>
                    <a:cxn ang="0">
                      <a:pos x="32" y="24"/>
                    </a:cxn>
                    <a:cxn ang="0">
                      <a:pos x="32" y="24"/>
                    </a:cxn>
                    <a:cxn ang="0">
                      <a:pos x="8" y="24"/>
                    </a:cxn>
                    <a:cxn ang="0">
                      <a:pos x="0" y="24"/>
                    </a:cxn>
                  </a:cxnLst>
                  <a:rect l="0" t="0" r="r" b="b"/>
                  <a:pathLst>
                    <a:path w="48" h="24">
                      <a:moveTo>
                        <a:pt x="0" y="24"/>
                      </a:moveTo>
                      <a:lnTo>
                        <a:pt x="0" y="8"/>
                      </a:lnTo>
                      <a:lnTo>
                        <a:pt x="16" y="0"/>
                      </a:lnTo>
                      <a:lnTo>
                        <a:pt x="16" y="0"/>
                      </a:lnTo>
                      <a:lnTo>
                        <a:pt x="32" y="0"/>
                      </a:lnTo>
                      <a:lnTo>
                        <a:pt x="48" y="8"/>
                      </a:lnTo>
                      <a:lnTo>
                        <a:pt x="48" y="8"/>
                      </a:lnTo>
                      <a:lnTo>
                        <a:pt x="48" y="16"/>
                      </a:lnTo>
                      <a:lnTo>
                        <a:pt x="32" y="24"/>
                      </a:lnTo>
                      <a:lnTo>
                        <a:pt x="32" y="24"/>
                      </a:lnTo>
                      <a:lnTo>
                        <a:pt x="8" y="24"/>
                      </a:lnTo>
                      <a:lnTo>
                        <a:pt x="0" y="2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44" name="Freeform 1540"/>
                <p:cNvSpPr>
                  <a:spLocks/>
                </p:cNvSpPr>
                <p:nvPr/>
              </p:nvSpPr>
              <p:spPr bwMode="auto">
                <a:xfrm>
                  <a:off x="660" y="2480"/>
                  <a:ext cx="48" cy="24"/>
                </a:xfrm>
                <a:custGeom>
                  <a:avLst/>
                  <a:gdLst/>
                  <a:ahLst/>
                  <a:cxnLst>
                    <a:cxn ang="0">
                      <a:pos x="0" y="16"/>
                    </a:cxn>
                    <a:cxn ang="0">
                      <a:pos x="0" y="8"/>
                    </a:cxn>
                    <a:cxn ang="0">
                      <a:pos x="16" y="0"/>
                    </a:cxn>
                    <a:cxn ang="0">
                      <a:pos x="16" y="0"/>
                    </a:cxn>
                    <a:cxn ang="0">
                      <a:pos x="40" y="0"/>
                    </a:cxn>
                    <a:cxn ang="0">
                      <a:pos x="48" y="0"/>
                    </a:cxn>
                    <a:cxn ang="0">
                      <a:pos x="48" y="0"/>
                    </a:cxn>
                    <a:cxn ang="0">
                      <a:pos x="48" y="16"/>
                    </a:cxn>
                    <a:cxn ang="0">
                      <a:pos x="32" y="24"/>
                    </a:cxn>
                    <a:cxn ang="0">
                      <a:pos x="32" y="24"/>
                    </a:cxn>
                    <a:cxn ang="0">
                      <a:pos x="8" y="24"/>
                    </a:cxn>
                    <a:cxn ang="0">
                      <a:pos x="0" y="16"/>
                    </a:cxn>
                  </a:cxnLst>
                  <a:rect l="0" t="0" r="r" b="b"/>
                  <a:pathLst>
                    <a:path w="48" h="24">
                      <a:moveTo>
                        <a:pt x="0" y="16"/>
                      </a:moveTo>
                      <a:lnTo>
                        <a:pt x="0" y="8"/>
                      </a:lnTo>
                      <a:lnTo>
                        <a:pt x="16" y="0"/>
                      </a:lnTo>
                      <a:lnTo>
                        <a:pt x="16" y="0"/>
                      </a:lnTo>
                      <a:lnTo>
                        <a:pt x="40" y="0"/>
                      </a:lnTo>
                      <a:lnTo>
                        <a:pt x="48" y="0"/>
                      </a:lnTo>
                      <a:lnTo>
                        <a:pt x="48" y="0"/>
                      </a:lnTo>
                      <a:lnTo>
                        <a:pt x="48" y="16"/>
                      </a:lnTo>
                      <a:lnTo>
                        <a:pt x="32" y="24"/>
                      </a:lnTo>
                      <a:lnTo>
                        <a:pt x="32" y="24"/>
                      </a:lnTo>
                      <a:lnTo>
                        <a:pt x="8" y="24"/>
                      </a:lnTo>
                      <a:lnTo>
                        <a:pt x="0"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45" name="Freeform 1541"/>
                <p:cNvSpPr>
                  <a:spLocks/>
                </p:cNvSpPr>
                <p:nvPr/>
              </p:nvSpPr>
              <p:spPr bwMode="auto">
                <a:xfrm>
                  <a:off x="732" y="2456"/>
                  <a:ext cx="48" cy="40"/>
                </a:xfrm>
                <a:custGeom>
                  <a:avLst/>
                  <a:gdLst/>
                  <a:ahLst/>
                  <a:cxnLst>
                    <a:cxn ang="0">
                      <a:pos x="8" y="40"/>
                    </a:cxn>
                    <a:cxn ang="0">
                      <a:pos x="0" y="24"/>
                    </a:cxn>
                    <a:cxn ang="0">
                      <a:pos x="16" y="16"/>
                    </a:cxn>
                    <a:cxn ang="0">
                      <a:pos x="16" y="16"/>
                    </a:cxn>
                    <a:cxn ang="0">
                      <a:pos x="32" y="0"/>
                    </a:cxn>
                    <a:cxn ang="0">
                      <a:pos x="48" y="8"/>
                    </a:cxn>
                    <a:cxn ang="0">
                      <a:pos x="48" y="8"/>
                    </a:cxn>
                    <a:cxn ang="0">
                      <a:pos x="48" y="16"/>
                    </a:cxn>
                    <a:cxn ang="0">
                      <a:pos x="40" y="32"/>
                    </a:cxn>
                    <a:cxn ang="0">
                      <a:pos x="40" y="32"/>
                    </a:cxn>
                    <a:cxn ang="0">
                      <a:pos x="16" y="40"/>
                    </a:cxn>
                    <a:cxn ang="0">
                      <a:pos x="8" y="40"/>
                    </a:cxn>
                  </a:cxnLst>
                  <a:rect l="0" t="0" r="r" b="b"/>
                  <a:pathLst>
                    <a:path w="48" h="40">
                      <a:moveTo>
                        <a:pt x="8" y="40"/>
                      </a:moveTo>
                      <a:lnTo>
                        <a:pt x="0" y="24"/>
                      </a:lnTo>
                      <a:lnTo>
                        <a:pt x="16" y="16"/>
                      </a:lnTo>
                      <a:lnTo>
                        <a:pt x="16" y="16"/>
                      </a:lnTo>
                      <a:lnTo>
                        <a:pt x="32" y="0"/>
                      </a:lnTo>
                      <a:lnTo>
                        <a:pt x="48" y="8"/>
                      </a:lnTo>
                      <a:lnTo>
                        <a:pt x="48" y="8"/>
                      </a:lnTo>
                      <a:lnTo>
                        <a:pt x="48" y="16"/>
                      </a:lnTo>
                      <a:lnTo>
                        <a:pt x="40" y="32"/>
                      </a:lnTo>
                      <a:lnTo>
                        <a:pt x="40" y="32"/>
                      </a:lnTo>
                      <a:lnTo>
                        <a:pt x="16" y="40"/>
                      </a:lnTo>
                      <a:lnTo>
                        <a:pt x="8" y="4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46" name="Freeform 1542"/>
                <p:cNvSpPr>
                  <a:spLocks/>
                </p:cNvSpPr>
                <p:nvPr/>
              </p:nvSpPr>
              <p:spPr bwMode="auto">
                <a:xfrm>
                  <a:off x="924" y="2472"/>
                  <a:ext cx="56" cy="32"/>
                </a:xfrm>
                <a:custGeom>
                  <a:avLst/>
                  <a:gdLst/>
                  <a:ahLst/>
                  <a:cxnLst>
                    <a:cxn ang="0">
                      <a:pos x="0" y="8"/>
                    </a:cxn>
                    <a:cxn ang="0">
                      <a:pos x="16" y="0"/>
                    </a:cxn>
                    <a:cxn ang="0">
                      <a:pos x="32" y="8"/>
                    </a:cxn>
                    <a:cxn ang="0">
                      <a:pos x="32" y="8"/>
                    </a:cxn>
                    <a:cxn ang="0">
                      <a:pos x="56" y="16"/>
                    </a:cxn>
                    <a:cxn ang="0">
                      <a:pos x="56" y="24"/>
                    </a:cxn>
                    <a:cxn ang="0">
                      <a:pos x="56" y="24"/>
                    </a:cxn>
                    <a:cxn ang="0">
                      <a:pos x="48" y="32"/>
                    </a:cxn>
                    <a:cxn ang="0">
                      <a:pos x="24" y="24"/>
                    </a:cxn>
                    <a:cxn ang="0">
                      <a:pos x="24" y="24"/>
                    </a:cxn>
                    <a:cxn ang="0">
                      <a:pos x="0" y="16"/>
                    </a:cxn>
                    <a:cxn ang="0">
                      <a:pos x="0" y="8"/>
                    </a:cxn>
                  </a:cxnLst>
                  <a:rect l="0" t="0" r="r" b="b"/>
                  <a:pathLst>
                    <a:path w="56" h="32">
                      <a:moveTo>
                        <a:pt x="0" y="8"/>
                      </a:moveTo>
                      <a:lnTo>
                        <a:pt x="16" y="0"/>
                      </a:lnTo>
                      <a:lnTo>
                        <a:pt x="32" y="8"/>
                      </a:lnTo>
                      <a:lnTo>
                        <a:pt x="32" y="8"/>
                      </a:lnTo>
                      <a:lnTo>
                        <a:pt x="56" y="16"/>
                      </a:lnTo>
                      <a:lnTo>
                        <a:pt x="56" y="24"/>
                      </a:lnTo>
                      <a:lnTo>
                        <a:pt x="56" y="24"/>
                      </a:lnTo>
                      <a:lnTo>
                        <a:pt x="48" y="32"/>
                      </a:lnTo>
                      <a:lnTo>
                        <a:pt x="24" y="24"/>
                      </a:lnTo>
                      <a:lnTo>
                        <a:pt x="24"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47" name="Freeform 1543"/>
                <p:cNvSpPr>
                  <a:spLocks/>
                </p:cNvSpPr>
                <p:nvPr/>
              </p:nvSpPr>
              <p:spPr bwMode="auto">
                <a:xfrm>
                  <a:off x="636" y="2392"/>
                  <a:ext cx="64" cy="32"/>
                </a:xfrm>
                <a:custGeom>
                  <a:avLst/>
                  <a:gdLst/>
                  <a:ahLst/>
                  <a:cxnLst>
                    <a:cxn ang="0">
                      <a:pos x="0" y="8"/>
                    </a:cxn>
                    <a:cxn ang="0">
                      <a:pos x="16" y="0"/>
                    </a:cxn>
                    <a:cxn ang="0">
                      <a:pos x="40" y="8"/>
                    </a:cxn>
                    <a:cxn ang="0">
                      <a:pos x="40" y="8"/>
                    </a:cxn>
                    <a:cxn ang="0">
                      <a:pos x="56" y="16"/>
                    </a:cxn>
                    <a:cxn ang="0">
                      <a:pos x="64" y="24"/>
                    </a:cxn>
                    <a:cxn ang="0">
                      <a:pos x="64" y="24"/>
                    </a:cxn>
                    <a:cxn ang="0">
                      <a:pos x="48" y="32"/>
                    </a:cxn>
                    <a:cxn ang="0">
                      <a:pos x="24" y="32"/>
                    </a:cxn>
                    <a:cxn ang="0">
                      <a:pos x="24" y="32"/>
                    </a:cxn>
                    <a:cxn ang="0">
                      <a:pos x="8" y="16"/>
                    </a:cxn>
                    <a:cxn ang="0">
                      <a:pos x="0" y="8"/>
                    </a:cxn>
                  </a:cxnLst>
                  <a:rect l="0" t="0" r="r" b="b"/>
                  <a:pathLst>
                    <a:path w="64" h="32">
                      <a:moveTo>
                        <a:pt x="0" y="8"/>
                      </a:moveTo>
                      <a:lnTo>
                        <a:pt x="16" y="0"/>
                      </a:lnTo>
                      <a:lnTo>
                        <a:pt x="40" y="8"/>
                      </a:lnTo>
                      <a:lnTo>
                        <a:pt x="40" y="8"/>
                      </a:lnTo>
                      <a:lnTo>
                        <a:pt x="56" y="16"/>
                      </a:lnTo>
                      <a:lnTo>
                        <a:pt x="64" y="24"/>
                      </a:lnTo>
                      <a:lnTo>
                        <a:pt x="64" y="24"/>
                      </a:lnTo>
                      <a:lnTo>
                        <a:pt x="48" y="32"/>
                      </a:lnTo>
                      <a:lnTo>
                        <a:pt x="24" y="32"/>
                      </a:lnTo>
                      <a:lnTo>
                        <a:pt x="24" y="32"/>
                      </a:lnTo>
                      <a:lnTo>
                        <a:pt x="8"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48" name="Freeform 1544"/>
                <p:cNvSpPr>
                  <a:spLocks/>
                </p:cNvSpPr>
                <p:nvPr/>
              </p:nvSpPr>
              <p:spPr bwMode="auto">
                <a:xfrm>
                  <a:off x="716" y="2320"/>
                  <a:ext cx="40" cy="48"/>
                </a:xfrm>
                <a:custGeom>
                  <a:avLst/>
                  <a:gdLst/>
                  <a:ahLst/>
                  <a:cxnLst>
                    <a:cxn ang="0">
                      <a:pos x="8" y="0"/>
                    </a:cxn>
                    <a:cxn ang="0">
                      <a:pos x="24" y="0"/>
                    </a:cxn>
                    <a:cxn ang="0">
                      <a:pos x="32" y="16"/>
                    </a:cxn>
                    <a:cxn ang="0">
                      <a:pos x="32" y="16"/>
                    </a:cxn>
                    <a:cxn ang="0">
                      <a:pos x="40" y="40"/>
                    </a:cxn>
                    <a:cxn ang="0">
                      <a:pos x="32" y="48"/>
                    </a:cxn>
                    <a:cxn ang="0">
                      <a:pos x="32" y="48"/>
                    </a:cxn>
                    <a:cxn ang="0">
                      <a:pos x="16" y="40"/>
                    </a:cxn>
                    <a:cxn ang="0">
                      <a:pos x="8" y="24"/>
                    </a:cxn>
                    <a:cxn ang="0">
                      <a:pos x="8" y="24"/>
                    </a:cxn>
                    <a:cxn ang="0">
                      <a:pos x="0" y="8"/>
                    </a:cxn>
                    <a:cxn ang="0">
                      <a:pos x="8" y="0"/>
                    </a:cxn>
                  </a:cxnLst>
                  <a:rect l="0" t="0" r="r" b="b"/>
                  <a:pathLst>
                    <a:path w="40" h="48">
                      <a:moveTo>
                        <a:pt x="8" y="0"/>
                      </a:moveTo>
                      <a:lnTo>
                        <a:pt x="24" y="0"/>
                      </a:lnTo>
                      <a:lnTo>
                        <a:pt x="32" y="16"/>
                      </a:lnTo>
                      <a:lnTo>
                        <a:pt x="32" y="16"/>
                      </a:lnTo>
                      <a:lnTo>
                        <a:pt x="40" y="40"/>
                      </a:lnTo>
                      <a:lnTo>
                        <a:pt x="32" y="48"/>
                      </a:lnTo>
                      <a:lnTo>
                        <a:pt x="32" y="48"/>
                      </a:lnTo>
                      <a:lnTo>
                        <a:pt x="16" y="40"/>
                      </a:lnTo>
                      <a:lnTo>
                        <a:pt x="8" y="24"/>
                      </a:lnTo>
                      <a:lnTo>
                        <a:pt x="8" y="24"/>
                      </a:lnTo>
                      <a:lnTo>
                        <a:pt x="0" y="8"/>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49" name="Freeform 1545"/>
                <p:cNvSpPr>
                  <a:spLocks/>
                </p:cNvSpPr>
                <p:nvPr/>
              </p:nvSpPr>
              <p:spPr bwMode="auto">
                <a:xfrm>
                  <a:off x="820" y="2480"/>
                  <a:ext cx="40" cy="40"/>
                </a:xfrm>
                <a:custGeom>
                  <a:avLst/>
                  <a:gdLst/>
                  <a:ahLst/>
                  <a:cxnLst>
                    <a:cxn ang="0">
                      <a:pos x="8" y="0"/>
                    </a:cxn>
                    <a:cxn ang="0">
                      <a:pos x="24" y="0"/>
                    </a:cxn>
                    <a:cxn ang="0">
                      <a:pos x="40" y="16"/>
                    </a:cxn>
                    <a:cxn ang="0">
                      <a:pos x="40" y="16"/>
                    </a:cxn>
                    <a:cxn ang="0">
                      <a:pos x="40" y="32"/>
                    </a:cxn>
                    <a:cxn ang="0">
                      <a:pos x="32" y="40"/>
                    </a:cxn>
                    <a:cxn ang="0">
                      <a:pos x="32" y="40"/>
                    </a:cxn>
                    <a:cxn ang="0">
                      <a:pos x="24" y="40"/>
                    </a:cxn>
                    <a:cxn ang="0">
                      <a:pos x="8" y="24"/>
                    </a:cxn>
                    <a:cxn ang="0">
                      <a:pos x="8" y="24"/>
                    </a:cxn>
                    <a:cxn ang="0">
                      <a:pos x="0" y="8"/>
                    </a:cxn>
                    <a:cxn ang="0">
                      <a:pos x="8" y="0"/>
                    </a:cxn>
                  </a:cxnLst>
                  <a:rect l="0" t="0" r="r" b="b"/>
                  <a:pathLst>
                    <a:path w="40" h="40">
                      <a:moveTo>
                        <a:pt x="8" y="0"/>
                      </a:moveTo>
                      <a:lnTo>
                        <a:pt x="24" y="0"/>
                      </a:lnTo>
                      <a:lnTo>
                        <a:pt x="40" y="16"/>
                      </a:lnTo>
                      <a:lnTo>
                        <a:pt x="40" y="16"/>
                      </a:lnTo>
                      <a:lnTo>
                        <a:pt x="40" y="32"/>
                      </a:lnTo>
                      <a:lnTo>
                        <a:pt x="32" y="40"/>
                      </a:lnTo>
                      <a:lnTo>
                        <a:pt x="32" y="40"/>
                      </a:lnTo>
                      <a:lnTo>
                        <a:pt x="24" y="40"/>
                      </a:lnTo>
                      <a:lnTo>
                        <a:pt x="8" y="24"/>
                      </a:lnTo>
                      <a:lnTo>
                        <a:pt x="8" y="24"/>
                      </a:lnTo>
                      <a:lnTo>
                        <a:pt x="0" y="8"/>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50" name="Freeform 1546"/>
                <p:cNvSpPr>
                  <a:spLocks/>
                </p:cNvSpPr>
                <p:nvPr/>
              </p:nvSpPr>
              <p:spPr bwMode="auto">
                <a:xfrm>
                  <a:off x="836" y="2320"/>
                  <a:ext cx="40" cy="48"/>
                </a:xfrm>
                <a:custGeom>
                  <a:avLst/>
                  <a:gdLst/>
                  <a:ahLst/>
                  <a:cxnLst>
                    <a:cxn ang="0">
                      <a:pos x="32" y="0"/>
                    </a:cxn>
                    <a:cxn ang="0">
                      <a:pos x="40" y="8"/>
                    </a:cxn>
                    <a:cxn ang="0">
                      <a:pos x="40" y="24"/>
                    </a:cxn>
                    <a:cxn ang="0">
                      <a:pos x="40" y="24"/>
                    </a:cxn>
                    <a:cxn ang="0">
                      <a:pos x="24" y="40"/>
                    </a:cxn>
                    <a:cxn ang="0">
                      <a:pos x="8" y="48"/>
                    </a:cxn>
                    <a:cxn ang="0">
                      <a:pos x="8" y="48"/>
                    </a:cxn>
                    <a:cxn ang="0">
                      <a:pos x="0" y="32"/>
                    </a:cxn>
                    <a:cxn ang="0">
                      <a:pos x="8" y="16"/>
                    </a:cxn>
                    <a:cxn ang="0">
                      <a:pos x="8" y="16"/>
                    </a:cxn>
                    <a:cxn ang="0">
                      <a:pos x="24" y="0"/>
                    </a:cxn>
                    <a:cxn ang="0">
                      <a:pos x="32" y="0"/>
                    </a:cxn>
                  </a:cxnLst>
                  <a:rect l="0" t="0" r="r" b="b"/>
                  <a:pathLst>
                    <a:path w="40" h="48">
                      <a:moveTo>
                        <a:pt x="32" y="0"/>
                      </a:moveTo>
                      <a:lnTo>
                        <a:pt x="40" y="8"/>
                      </a:lnTo>
                      <a:lnTo>
                        <a:pt x="40" y="24"/>
                      </a:lnTo>
                      <a:lnTo>
                        <a:pt x="40" y="24"/>
                      </a:lnTo>
                      <a:lnTo>
                        <a:pt x="24" y="40"/>
                      </a:lnTo>
                      <a:lnTo>
                        <a:pt x="8" y="48"/>
                      </a:lnTo>
                      <a:lnTo>
                        <a:pt x="8" y="48"/>
                      </a:lnTo>
                      <a:lnTo>
                        <a:pt x="0" y="32"/>
                      </a:lnTo>
                      <a:lnTo>
                        <a:pt x="8" y="16"/>
                      </a:lnTo>
                      <a:lnTo>
                        <a:pt x="8" y="16"/>
                      </a:lnTo>
                      <a:lnTo>
                        <a:pt x="24" y="0"/>
                      </a:lnTo>
                      <a:lnTo>
                        <a:pt x="32"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51" name="Freeform 1547"/>
                <p:cNvSpPr>
                  <a:spLocks/>
                </p:cNvSpPr>
                <p:nvPr/>
              </p:nvSpPr>
              <p:spPr bwMode="auto">
                <a:xfrm>
                  <a:off x="732" y="2504"/>
                  <a:ext cx="40" cy="48"/>
                </a:xfrm>
                <a:custGeom>
                  <a:avLst/>
                  <a:gdLst/>
                  <a:ahLst/>
                  <a:cxnLst>
                    <a:cxn ang="0">
                      <a:pos x="32" y="0"/>
                    </a:cxn>
                    <a:cxn ang="0">
                      <a:pos x="40" y="8"/>
                    </a:cxn>
                    <a:cxn ang="0">
                      <a:pos x="32" y="32"/>
                    </a:cxn>
                    <a:cxn ang="0">
                      <a:pos x="32" y="32"/>
                    </a:cxn>
                    <a:cxn ang="0">
                      <a:pos x="24" y="40"/>
                    </a:cxn>
                    <a:cxn ang="0">
                      <a:pos x="8" y="48"/>
                    </a:cxn>
                    <a:cxn ang="0">
                      <a:pos x="8" y="48"/>
                    </a:cxn>
                    <a:cxn ang="0">
                      <a:pos x="0" y="40"/>
                    </a:cxn>
                    <a:cxn ang="0">
                      <a:pos x="8" y="16"/>
                    </a:cxn>
                    <a:cxn ang="0">
                      <a:pos x="8" y="16"/>
                    </a:cxn>
                    <a:cxn ang="0">
                      <a:pos x="16" y="8"/>
                    </a:cxn>
                    <a:cxn ang="0">
                      <a:pos x="32" y="0"/>
                    </a:cxn>
                  </a:cxnLst>
                  <a:rect l="0" t="0" r="r" b="b"/>
                  <a:pathLst>
                    <a:path w="40" h="48">
                      <a:moveTo>
                        <a:pt x="32" y="0"/>
                      </a:moveTo>
                      <a:lnTo>
                        <a:pt x="40" y="8"/>
                      </a:lnTo>
                      <a:lnTo>
                        <a:pt x="32" y="32"/>
                      </a:lnTo>
                      <a:lnTo>
                        <a:pt x="32" y="32"/>
                      </a:lnTo>
                      <a:lnTo>
                        <a:pt x="24" y="40"/>
                      </a:lnTo>
                      <a:lnTo>
                        <a:pt x="8" y="48"/>
                      </a:lnTo>
                      <a:lnTo>
                        <a:pt x="8" y="48"/>
                      </a:lnTo>
                      <a:lnTo>
                        <a:pt x="0" y="40"/>
                      </a:lnTo>
                      <a:lnTo>
                        <a:pt x="8" y="16"/>
                      </a:lnTo>
                      <a:lnTo>
                        <a:pt x="8" y="16"/>
                      </a:lnTo>
                      <a:lnTo>
                        <a:pt x="16" y="8"/>
                      </a:lnTo>
                      <a:lnTo>
                        <a:pt x="32"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1661509" name="Group 1548"/>
            <p:cNvGrpSpPr>
              <a:grpSpLocks/>
            </p:cNvGrpSpPr>
            <p:nvPr/>
          </p:nvGrpSpPr>
          <p:grpSpPr bwMode="auto">
            <a:xfrm>
              <a:off x="3559" y="2907"/>
              <a:ext cx="672" cy="96"/>
              <a:chOff x="540" y="1270"/>
              <a:chExt cx="536" cy="384"/>
            </a:xfrm>
          </p:grpSpPr>
          <p:grpSp>
            <p:nvGrpSpPr>
              <p:cNvPr id="1661527" name="Group 1549"/>
              <p:cNvGrpSpPr>
                <a:grpSpLocks/>
              </p:cNvGrpSpPr>
              <p:nvPr/>
            </p:nvGrpSpPr>
            <p:grpSpPr bwMode="auto">
              <a:xfrm>
                <a:off x="540" y="1270"/>
                <a:ext cx="536" cy="384"/>
                <a:chOff x="540" y="2248"/>
                <a:chExt cx="536" cy="384"/>
              </a:xfrm>
            </p:grpSpPr>
            <p:sp>
              <p:nvSpPr>
                <p:cNvPr id="1661454" name="Freeform 1550"/>
                <p:cNvSpPr>
                  <a:spLocks/>
                </p:cNvSpPr>
                <p:nvPr/>
              </p:nvSpPr>
              <p:spPr bwMode="auto">
                <a:xfrm>
                  <a:off x="932" y="2416"/>
                  <a:ext cx="144" cy="40"/>
                </a:xfrm>
                <a:custGeom>
                  <a:avLst/>
                  <a:gdLst/>
                  <a:ahLst/>
                  <a:cxnLst>
                    <a:cxn ang="0">
                      <a:pos x="144" y="16"/>
                    </a:cxn>
                    <a:cxn ang="0">
                      <a:pos x="144" y="24"/>
                    </a:cxn>
                    <a:cxn ang="0">
                      <a:pos x="128" y="32"/>
                    </a:cxn>
                    <a:cxn ang="0">
                      <a:pos x="104" y="32"/>
                    </a:cxn>
                    <a:cxn ang="0">
                      <a:pos x="72" y="40"/>
                    </a:cxn>
                    <a:cxn ang="0">
                      <a:pos x="72" y="40"/>
                    </a:cxn>
                    <a:cxn ang="0">
                      <a:pos x="40" y="32"/>
                    </a:cxn>
                    <a:cxn ang="0">
                      <a:pos x="16" y="32"/>
                    </a:cxn>
                    <a:cxn ang="0">
                      <a:pos x="0" y="24"/>
                    </a:cxn>
                    <a:cxn ang="0">
                      <a:pos x="0" y="16"/>
                    </a:cxn>
                    <a:cxn ang="0">
                      <a:pos x="0" y="16"/>
                    </a:cxn>
                    <a:cxn ang="0">
                      <a:pos x="0" y="8"/>
                    </a:cxn>
                    <a:cxn ang="0">
                      <a:pos x="16" y="0"/>
                    </a:cxn>
                    <a:cxn ang="0">
                      <a:pos x="40" y="0"/>
                    </a:cxn>
                    <a:cxn ang="0">
                      <a:pos x="72" y="0"/>
                    </a:cxn>
                    <a:cxn ang="0">
                      <a:pos x="72" y="0"/>
                    </a:cxn>
                    <a:cxn ang="0">
                      <a:pos x="104" y="0"/>
                    </a:cxn>
                    <a:cxn ang="0">
                      <a:pos x="128" y="0"/>
                    </a:cxn>
                    <a:cxn ang="0">
                      <a:pos x="144" y="8"/>
                    </a:cxn>
                    <a:cxn ang="0">
                      <a:pos x="144" y="16"/>
                    </a:cxn>
                  </a:cxnLst>
                  <a:rect l="0" t="0" r="r" b="b"/>
                  <a:pathLst>
                    <a:path w="144" h="40">
                      <a:moveTo>
                        <a:pt x="144" y="16"/>
                      </a:moveTo>
                      <a:lnTo>
                        <a:pt x="144" y="24"/>
                      </a:lnTo>
                      <a:lnTo>
                        <a:pt x="128" y="32"/>
                      </a:lnTo>
                      <a:lnTo>
                        <a:pt x="104" y="32"/>
                      </a:lnTo>
                      <a:lnTo>
                        <a:pt x="72" y="40"/>
                      </a:lnTo>
                      <a:lnTo>
                        <a:pt x="72" y="40"/>
                      </a:lnTo>
                      <a:lnTo>
                        <a:pt x="40" y="32"/>
                      </a:lnTo>
                      <a:lnTo>
                        <a:pt x="16" y="32"/>
                      </a:lnTo>
                      <a:lnTo>
                        <a:pt x="0" y="24"/>
                      </a:lnTo>
                      <a:lnTo>
                        <a:pt x="0" y="16"/>
                      </a:lnTo>
                      <a:lnTo>
                        <a:pt x="0" y="16"/>
                      </a:lnTo>
                      <a:lnTo>
                        <a:pt x="0" y="8"/>
                      </a:lnTo>
                      <a:lnTo>
                        <a:pt x="16" y="0"/>
                      </a:lnTo>
                      <a:lnTo>
                        <a:pt x="40" y="0"/>
                      </a:lnTo>
                      <a:lnTo>
                        <a:pt x="72" y="0"/>
                      </a:lnTo>
                      <a:lnTo>
                        <a:pt x="72" y="0"/>
                      </a:lnTo>
                      <a:lnTo>
                        <a:pt x="104" y="0"/>
                      </a:lnTo>
                      <a:lnTo>
                        <a:pt x="128" y="0"/>
                      </a:lnTo>
                      <a:lnTo>
                        <a:pt x="144" y="8"/>
                      </a:lnTo>
                      <a:lnTo>
                        <a:pt x="14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55" name="Freeform 1551"/>
                <p:cNvSpPr>
                  <a:spLocks/>
                </p:cNvSpPr>
                <p:nvPr/>
              </p:nvSpPr>
              <p:spPr bwMode="auto">
                <a:xfrm>
                  <a:off x="892" y="2496"/>
                  <a:ext cx="112" cy="80"/>
                </a:xfrm>
                <a:custGeom>
                  <a:avLst/>
                  <a:gdLst/>
                  <a:ahLst/>
                  <a:cxnLst>
                    <a:cxn ang="0">
                      <a:pos x="112" y="80"/>
                    </a:cxn>
                    <a:cxn ang="0">
                      <a:pos x="80" y="80"/>
                    </a:cxn>
                    <a:cxn ang="0">
                      <a:pos x="40" y="56"/>
                    </a:cxn>
                    <a:cxn ang="0">
                      <a:pos x="40" y="56"/>
                    </a:cxn>
                    <a:cxn ang="0">
                      <a:pos x="16" y="40"/>
                    </a:cxn>
                    <a:cxn ang="0">
                      <a:pos x="8" y="24"/>
                    </a:cxn>
                    <a:cxn ang="0">
                      <a:pos x="0" y="8"/>
                    </a:cxn>
                    <a:cxn ang="0">
                      <a:pos x="8" y="0"/>
                    </a:cxn>
                    <a:cxn ang="0">
                      <a:pos x="8" y="0"/>
                    </a:cxn>
                    <a:cxn ang="0">
                      <a:pos x="32" y="0"/>
                    </a:cxn>
                    <a:cxn ang="0">
                      <a:pos x="72" y="24"/>
                    </a:cxn>
                    <a:cxn ang="0">
                      <a:pos x="72" y="24"/>
                    </a:cxn>
                    <a:cxn ang="0">
                      <a:pos x="96" y="40"/>
                    </a:cxn>
                    <a:cxn ang="0">
                      <a:pos x="104" y="56"/>
                    </a:cxn>
                    <a:cxn ang="0">
                      <a:pos x="112" y="72"/>
                    </a:cxn>
                    <a:cxn ang="0">
                      <a:pos x="112" y="80"/>
                    </a:cxn>
                  </a:cxnLst>
                  <a:rect l="0" t="0" r="r" b="b"/>
                  <a:pathLst>
                    <a:path w="112" h="80">
                      <a:moveTo>
                        <a:pt x="112" y="80"/>
                      </a:moveTo>
                      <a:lnTo>
                        <a:pt x="80" y="80"/>
                      </a:lnTo>
                      <a:lnTo>
                        <a:pt x="40" y="56"/>
                      </a:lnTo>
                      <a:lnTo>
                        <a:pt x="40" y="56"/>
                      </a:lnTo>
                      <a:lnTo>
                        <a:pt x="16" y="40"/>
                      </a:lnTo>
                      <a:lnTo>
                        <a:pt x="8" y="24"/>
                      </a:lnTo>
                      <a:lnTo>
                        <a:pt x="0" y="8"/>
                      </a:lnTo>
                      <a:lnTo>
                        <a:pt x="8" y="0"/>
                      </a:lnTo>
                      <a:lnTo>
                        <a:pt x="8" y="0"/>
                      </a:lnTo>
                      <a:lnTo>
                        <a:pt x="32" y="0"/>
                      </a:lnTo>
                      <a:lnTo>
                        <a:pt x="72" y="24"/>
                      </a:lnTo>
                      <a:lnTo>
                        <a:pt x="72" y="24"/>
                      </a:lnTo>
                      <a:lnTo>
                        <a:pt x="96" y="40"/>
                      </a:lnTo>
                      <a:lnTo>
                        <a:pt x="104" y="56"/>
                      </a:lnTo>
                      <a:lnTo>
                        <a:pt x="112" y="72"/>
                      </a:lnTo>
                      <a:lnTo>
                        <a:pt x="112"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56" name="Freeform 1552"/>
                <p:cNvSpPr>
                  <a:spLocks/>
                </p:cNvSpPr>
                <p:nvPr/>
              </p:nvSpPr>
              <p:spPr bwMode="auto">
                <a:xfrm>
                  <a:off x="780" y="2248"/>
                  <a:ext cx="48" cy="104"/>
                </a:xfrm>
                <a:custGeom>
                  <a:avLst/>
                  <a:gdLst/>
                  <a:ahLst/>
                  <a:cxnLst>
                    <a:cxn ang="0">
                      <a:pos x="24" y="104"/>
                    </a:cxn>
                    <a:cxn ang="0">
                      <a:pos x="8" y="88"/>
                    </a:cxn>
                    <a:cxn ang="0">
                      <a:pos x="0" y="56"/>
                    </a:cxn>
                    <a:cxn ang="0">
                      <a:pos x="0" y="56"/>
                    </a:cxn>
                    <a:cxn ang="0">
                      <a:pos x="8" y="16"/>
                    </a:cxn>
                    <a:cxn ang="0">
                      <a:pos x="24" y="0"/>
                    </a:cxn>
                    <a:cxn ang="0">
                      <a:pos x="24" y="0"/>
                    </a:cxn>
                    <a:cxn ang="0">
                      <a:pos x="40" y="16"/>
                    </a:cxn>
                    <a:cxn ang="0">
                      <a:pos x="48" y="56"/>
                    </a:cxn>
                    <a:cxn ang="0">
                      <a:pos x="48" y="56"/>
                    </a:cxn>
                    <a:cxn ang="0">
                      <a:pos x="40" y="88"/>
                    </a:cxn>
                    <a:cxn ang="0">
                      <a:pos x="24" y="104"/>
                    </a:cxn>
                  </a:cxnLst>
                  <a:rect l="0" t="0" r="r" b="b"/>
                  <a:pathLst>
                    <a:path w="48" h="104">
                      <a:moveTo>
                        <a:pt x="24" y="104"/>
                      </a:moveTo>
                      <a:lnTo>
                        <a:pt x="8" y="88"/>
                      </a:lnTo>
                      <a:lnTo>
                        <a:pt x="0" y="56"/>
                      </a:lnTo>
                      <a:lnTo>
                        <a:pt x="0" y="56"/>
                      </a:lnTo>
                      <a:lnTo>
                        <a:pt x="8" y="16"/>
                      </a:lnTo>
                      <a:lnTo>
                        <a:pt x="24" y="0"/>
                      </a:lnTo>
                      <a:lnTo>
                        <a:pt x="24" y="0"/>
                      </a:lnTo>
                      <a:lnTo>
                        <a:pt x="40" y="16"/>
                      </a:lnTo>
                      <a:lnTo>
                        <a:pt x="48" y="56"/>
                      </a:lnTo>
                      <a:lnTo>
                        <a:pt x="48" y="56"/>
                      </a:lnTo>
                      <a:lnTo>
                        <a:pt x="40" y="88"/>
                      </a:lnTo>
                      <a:lnTo>
                        <a:pt x="24" y="10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57" name="Freeform 1553"/>
                <p:cNvSpPr>
                  <a:spLocks/>
                </p:cNvSpPr>
                <p:nvPr/>
              </p:nvSpPr>
              <p:spPr bwMode="auto">
                <a:xfrm>
                  <a:off x="540" y="2416"/>
                  <a:ext cx="152" cy="40"/>
                </a:xfrm>
                <a:custGeom>
                  <a:avLst/>
                  <a:gdLst/>
                  <a:ahLst/>
                  <a:cxnLst>
                    <a:cxn ang="0">
                      <a:pos x="152" y="24"/>
                    </a:cxn>
                    <a:cxn ang="0">
                      <a:pos x="144" y="32"/>
                    </a:cxn>
                    <a:cxn ang="0">
                      <a:pos x="128" y="32"/>
                    </a:cxn>
                    <a:cxn ang="0">
                      <a:pos x="104" y="40"/>
                    </a:cxn>
                    <a:cxn ang="0">
                      <a:pos x="80" y="40"/>
                    </a:cxn>
                    <a:cxn ang="0">
                      <a:pos x="80" y="40"/>
                    </a:cxn>
                    <a:cxn ang="0">
                      <a:pos x="48" y="40"/>
                    </a:cxn>
                    <a:cxn ang="0">
                      <a:pos x="24" y="32"/>
                    </a:cxn>
                    <a:cxn ang="0">
                      <a:pos x="8" y="32"/>
                    </a:cxn>
                    <a:cxn ang="0">
                      <a:pos x="0" y="24"/>
                    </a:cxn>
                    <a:cxn ang="0">
                      <a:pos x="0" y="24"/>
                    </a:cxn>
                    <a:cxn ang="0">
                      <a:pos x="8" y="16"/>
                    </a:cxn>
                    <a:cxn ang="0">
                      <a:pos x="24" y="8"/>
                    </a:cxn>
                    <a:cxn ang="0">
                      <a:pos x="48" y="0"/>
                    </a:cxn>
                    <a:cxn ang="0">
                      <a:pos x="80" y="0"/>
                    </a:cxn>
                    <a:cxn ang="0">
                      <a:pos x="80" y="0"/>
                    </a:cxn>
                    <a:cxn ang="0">
                      <a:pos x="104" y="0"/>
                    </a:cxn>
                    <a:cxn ang="0">
                      <a:pos x="128" y="8"/>
                    </a:cxn>
                    <a:cxn ang="0">
                      <a:pos x="144" y="16"/>
                    </a:cxn>
                    <a:cxn ang="0">
                      <a:pos x="152" y="24"/>
                    </a:cxn>
                  </a:cxnLst>
                  <a:rect l="0" t="0" r="r" b="b"/>
                  <a:pathLst>
                    <a:path w="152" h="40">
                      <a:moveTo>
                        <a:pt x="152" y="24"/>
                      </a:moveTo>
                      <a:lnTo>
                        <a:pt x="144" y="32"/>
                      </a:lnTo>
                      <a:lnTo>
                        <a:pt x="128" y="32"/>
                      </a:lnTo>
                      <a:lnTo>
                        <a:pt x="104" y="40"/>
                      </a:lnTo>
                      <a:lnTo>
                        <a:pt x="80" y="40"/>
                      </a:lnTo>
                      <a:lnTo>
                        <a:pt x="80" y="40"/>
                      </a:lnTo>
                      <a:lnTo>
                        <a:pt x="48" y="40"/>
                      </a:lnTo>
                      <a:lnTo>
                        <a:pt x="24" y="32"/>
                      </a:lnTo>
                      <a:lnTo>
                        <a:pt x="8" y="32"/>
                      </a:lnTo>
                      <a:lnTo>
                        <a:pt x="0" y="24"/>
                      </a:lnTo>
                      <a:lnTo>
                        <a:pt x="0" y="24"/>
                      </a:lnTo>
                      <a:lnTo>
                        <a:pt x="8" y="16"/>
                      </a:lnTo>
                      <a:lnTo>
                        <a:pt x="24" y="8"/>
                      </a:lnTo>
                      <a:lnTo>
                        <a:pt x="48" y="0"/>
                      </a:lnTo>
                      <a:lnTo>
                        <a:pt x="80" y="0"/>
                      </a:lnTo>
                      <a:lnTo>
                        <a:pt x="80" y="0"/>
                      </a:lnTo>
                      <a:lnTo>
                        <a:pt x="104" y="0"/>
                      </a:lnTo>
                      <a:lnTo>
                        <a:pt x="128" y="8"/>
                      </a:lnTo>
                      <a:lnTo>
                        <a:pt x="144" y="16"/>
                      </a:lnTo>
                      <a:lnTo>
                        <a:pt x="152" y="2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58" name="Freeform 1554"/>
                <p:cNvSpPr>
                  <a:spLocks/>
                </p:cNvSpPr>
                <p:nvPr/>
              </p:nvSpPr>
              <p:spPr bwMode="auto">
                <a:xfrm>
                  <a:off x="780" y="2520"/>
                  <a:ext cx="48" cy="112"/>
                </a:xfrm>
                <a:custGeom>
                  <a:avLst/>
                  <a:gdLst/>
                  <a:ahLst/>
                  <a:cxnLst>
                    <a:cxn ang="0">
                      <a:pos x="24" y="112"/>
                    </a:cxn>
                    <a:cxn ang="0">
                      <a:pos x="8" y="96"/>
                    </a:cxn>
                    <a:cxn ang="0">
                      <a:pos x="0" y="56"/>
                    </a:cxn>
                    <a:cxn ang="0">
                      <a:pos x="0" y="56"/>
                    </a:cxn>
                    <a:cxn ang="0">
                      <a:pos x="8" y="16"/>
                    </a:cxn>
                    <a:cxn ang="0">
                      <a:pos x="24" y="0"/>
                    </a:cxn>
                    <a:cxn ang="0">
                      <a:pos x="24" y="0"/>
                    </a:cxn>
                    <a:cxn ang="0">
                      <a:pos x="40" y="16"/>
                    </a:cxn>
                    <a:cxn ang="0">
                      <a:pos x="48" y="56"/>
                    </a:cxn>
                    <a:cxn ang="0">
                      <a:pos x="48" y="56"/>
                    </a:cxn>
                    <a:cxn ang="0">
                      <a:pos x="40" y="96"/>
                    </a:cxn>
                    <a:cxn ang="0">
                      <a:pos x="24" y="112"/>
                    </a:cxn>
                  </a:cxnLst>
                  <a:rect l="0" t="0" r="r" b="b"/>
                  <a:pathLst>
                    <a:path w="48" h="112">
                      <a:moveTo>
                        <a:pt x="24" y="112"/>
                      </a:moveTo>
                      <a:lnTo>
                        <a:pt x="8" y="96"/>
                      </a:lnTo>
                      <a:lnTo>
                        <a:pt x="0" y="56"/>
                      </a:lnTo>
                      <a:lnTo>
                        <a:pt x="0" y="56"/>
                      </a:lnTo>
                      <a:lnTo>
                        <a:pt x="8" y="16"/>
                      </a:lnTo>
                      <a:lnTo>
                        <a:pt x="24" y="0"/>
                      </a:lnTo>
                      <a:lnTo>
                        <a:pt x="24" y="0"/>
                      </a:lnTo>
                      <a:lnTo>
                        <a:pt x="40" y="16"/>
                      </a:lnTo>
                      <a:lnTo>
                        <a:pt x="48" y="56"/>
                      </a:lnTo>
                      <a:lnTo>
                        <a:pt x="48" y="56"/>
                      </a:lnTo>
                      <a:lnTo>
                        <a:pt x="40" y="96"/>
                      </a:lnTo>
                      <a:lnTo>
                        <a:pt x="24" y="11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59" name="Freeform 1555"/>
                <p:cNvSpPr>
                  <a:spLocks/>
                </p:cNvSpPr>
                <p:nvPr/>
              </p:nvSpPr>
              <p:spPr bwMode="auto">
                <a:xfrm>
                  <a:off x="612" y="2304"/>
                  <a:ext cx="112" cy="80"/>
                </a:xfrm>
                <a:custGeom>
                  <a:avLst/>
                  <a:gdLst/>
                  <a:ahLst/>
                  <a:cxnLst>
                    <a:cxn ang="0">
                      <a:pos x="112" y="80"/>
                    </a:cxn>
                    <a:cxn ang="0">
                      <a:pos x="80" y="80"/>
                    </a:cxn>
                    <a:cxn ang="0">
                      <a:pos x="40" y="56"/>
                    </a:cxn>
                    <a:cxn ang="0">
                      <a:pos x="40" y="56"/>
                    </a:cxn>
                    <a:cxn ang="0">
                      <a:pos x="16" y="40"/>
                    </a:cxn>
                    <a:cxn ang="0">
                      <a:pos x="8" y="24"/>
                    </a:cxn>
                    <a:cxn ang="0">
                      <a:pos x="0" y="8"/>
                    </a:cxn>
                    <a:cxn ang="0">
                      <a:pos x="0" y="0"/>
                    </a:cxn>
                    <a:cxn ang="0">
                      <a:pos x="0" y="0"/>
                    </a:cxn>
                    <a:cxn ang="0">
                      <a:pos x="32" y="8"/>
                    </a:cxn>
                    <a:cxn ang="0">
                      <a:pos x="72" y="24"/>
                    </a:cxn>
                    <a:cxn ang="0">
                      <a:pos x="72" y="24"/>
                    </a:cxn>
                    <a:cxn ang="0">
                      <a:pos x="96" y="40"/>
                    </a:cxn>
                    <a:cxn ang="0">
                      <a:pos x="104" y="56"/>
                    </a:cxn>
                    <a:cxn ang="0">
                      <a:pos x="112" y="72"/>
                    </a:cxn>
                    <a:cxn ang="0">
                      <a:pos x="112" y="80"/>
                    </a:cxn>
                  </a:cxnLst>
                  <a:rect l="0" t="0" r="r" b="b"/>
                  <a:pathLst>
                    <a:path w="112" h="80">
                      <a:moveTo>
                        <a:pt x="112" y="80"/>
                      </a:moveTo>
                      <a:lnTo>
                        <a:pt x="80" y="80"/>
                      </a:lnTo>
                      <a:lnTo>
                        <a:pt x="40" y="56"/>
                      </a:lnTo>
                      <a:lnTo>
                        <a:pt x="40" y="56"/>
                      </a:lnTo>
                      <a:lnTo>
                        <a:pt x="16" y="40"/>
                      </a:lnTo>
                      <a:lnTo>
                        <a:pt x="8" y="24"/>
                      </a:lnTo>
                      <a:lnTo>
                        <a:pt x="0" y="8"/>
                      </a:lnTo>
                      <a:lnTo>
                        <a:pt x="0" y="0"/>
                      </a:lnTo>
                      <a:lnTo>
                        <a:pt x="0" y="0"/>
                      </a:lnTo>
                      <a:lnTo>
                        <a:pt x="32" y="8"/>
                      </a:lnTo>
                      <a:lnTo>
                        <a:pt x="72" y="24"/>
                      </a:lnTo>
                      <a:lnTo>
                        <a:pt x="72" y="24"/>
                      </a:lnTo>
                      <a:lnTo>
                        <a:pt x="96" y="40"/>
                      </a:lnTo>
                      <a:lnTo>
                        <a:pt x="104" y="56"/>
                      </a:lnTo>
                      <a:lnTo>
                        <a:pt x="112" y="72"/>
                      </a:lnTo>
                      <a:lnTo>
                        <a:pt x="112"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60" name="Freeform 1556"/>
                <p:cNvSpPr>
                  <a:spLocks/>
                </p:cNvSpPr>
                <p:nvPr/>
              </p:nvSpPr>
              <p:spPr bwMode="auto">
                <a:xfrm>
                  <a:off x="876" y="2296"/>
                  <a:ext cx="112" cy="80"/>
                </a:xfrm>
                <a:custGeom>
                  <a:avLst/>
                  <a:gdLst/>
                  <a:ahLst/>
                  <a:cxnLst>
                    <a:cxn ang="0">
                      <a:pos x="8" y="80"/>
                    </a:cxn>
                    <a:cxn ang="0">
                      <a:pos x="0" y="72"/>
                    </a:cxn>
                    <a:cxn ang="0">
                      <a:pos x="8" y="56"/>
                    </a:cxn>
                    <a:cxn ang="0">
                      <a:pos x="24" y="40"/>
                    </a:cxn>
                    <a:cxn ang="0">
                      <a:pos x="40" y="24"/>
                    </a:cxn>
                    <a:cxn ang="0">
                      <a:pos x="40" y="24"/>
                    </a:cxn>
                    <a:cxn ang="0">
                      <a:pos x="80" y="8"/>
                    </a:cxn>
                    <a:cxn ang="0">
                      <a:pos x="112" y="0"/>
                    </a:cxn>
                    <a:cxn ang="0">
                      <a:pos x="112" y="0"/>
                    </a:cxn>
                    <a:cxn ang="0">
                      <a:pos x="112" y="8"/>
                    </a:cxn>
                    <a:cxn ang="0">
                      <a:pos x="112" y="24"/>
                    </a:cxn>
                    <a:cxn ang="0">
                      <a:pos x="96" y="40"/>
                    </a:cxn>
                    <a:cxn ang="0">
                      <a:pos x="80" y="56"/>
                    </a:cxn>
                    <a:cxn ang="0">
                      <a:pos x="80" y="56"/>
                    </a:cxn>
                    <a:cxn ang="0">
                      <a:pos x="32" y="80"/>
                    </a:cxn>
                    <a:cxn ang="0">
                      <a:pos x="8" y="80"/>
                    </a:cxn>
                  </a:cxnLst>
                  <a:rect l="0" t="0" r="r" b="b"/>
                  <a:pathLst>
                    <a:path w="112" h="80">
                      <a:moveTo>
                        <a:pt x="8" y="80"/>
                      </a:moveTo>
                      <a:lnTo>
                        <a:pt x="0" y="72"/>
                      </a:lnTo>
                      <a:lnTo>
                        <a:pt x="8" y="56"/>
                      </a:lnTo>
                      <a:lnTo>
                        <a:pt x="24" y="40"/>
                      </a:lnTo>
                      <a:lnTo>
                        <a:pt x="40" y="24"/>
                      </a:lnTo>
                      <a:lnTo>
                        <a:pt x="40" y="24"/>
                      </a:lnTo>
                      <a:lnTo>
                        <a:pt x="80" y="8"/>
                      </a:lnTo>
                      <a:lnTo>
                        <a:pt x="112" y="0"/>
                      </a:lnTo>
                      <a:lnTo>
                        <a:pt x="112" y="0"/>
                      </a:lnTo>
                      <a:lnTo>
                        <a:pt x="112" y="8"/>
                      </a:lnTo>
                      <a:lnTo>
                        <a:pt x="112" y="24"/>
                      </a:lnTo>
                      <a:lnTo>
                        <a:pt x="96" y="40"/>
                      </a:lnTo>
                      <a:lnTo>
                        <a:pt x="80" y="56"/>
                      </a:lnTo>
                      <a:lnTo>
                        <a:pt x="80" y="56"/>
                      </a:lnTo>
                      <a:lnTo>
                        <a:pt x="32" y="80"/>
                      </a:lnTo>
                      <a:lnTo>
                        <a:pt x="8"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61" name="Freeform 1557"/>
                <p:cNvSpPr>
                  <a:spLocks/>
                </p:cNvSpPr>
                <p:nvPr/>
              </p:nvSpPr>
              <p:spPr bwMode="auto">
                <a:xfrm>
                  <a:off x="916" y="2352"/>
                  <a:ext cx="136" cy="56"/>
                </a:xfrm>
                <a:custGeom>
                  <a:avLst/>
                  <a:gdLst/>
                  <a:ahLst/>
                  <a:cxnLst>
                    <a:cxn ang="0">
                      <a:pos x="0" y="48"/>
                    </a:cxn>
                    <a:cxn ang="0">
                      <a:pos x="0" y="40"/>
                    </a:cxn>
                    <a:cxn ang="0">
                      <a:pos x="16" y="32"/>
                    </a:cxn>
                    <a:cxn ang="0">
                      <a:pos x="32" y="16"/>
                    </a:cxn>
                    <a:cxn ang="0">
                      <a:pos x="56" y="8"/>
                    </a:cxn>
                    <a:cxn ang="0">
                      <a:pos x="56" y="8"/>
                    </a:cxn>
                    <a:cxn ang="0">
                      <a:pos x="88" y="0"/>
                    </a:cxn>
                    <a:cxn ang="0">
                      <a:pos x="112" y="0"/>
                    </a:cxn>
                    <a:cxn ang="0">
                      <a:pos x="128" y="0"/>
                    </a:cxn>
                    <a:cxn ang="0">
                      <a:pos x="136" y="8"/>
                    </a:cxn>
                    <a:cxn ang="0">
                      <a:pos x="136" y="8"/>
                    </a:cxn>
                    <a:cxn ang="0">
                      <a:pos x="136" y="16"/>
                    </a:cxn>
                    <a:cxn ang="0">
                      <a:pos x="128" y="24"/>
                    </a:cxn>
                    <a:cxn ang="0">
                      <a:pos x="104" y="32"/>
                    </a:cxn>
                    <a:cxn ang="0">
                      <a:pos x="80" y="48"/>
                    </a:cxn>
                    <a:cxn ang="0">
                      <a:pos x="80" y="48"/>
                    </a:cxn>
                    <a:cxn ang="0">
                      <a:pos x="48" y="48"/>
                    </a:cxn>
                    <a:cxn ang="0">
                      <a:pos x="24" y="56"/>
                    </a:cxn>
                    <a:cxn ang="0">
                      <a:pos x="8" y="56"/>
                    </a:cxn>
                    <a:cxn ang="0">
                      <a:pos x="0" y="48"/>
                    </a:cxn>
                  </a:cxnLst>
                  <a:rect l="0" t="0" r="r" b="b"/>
                  <a:pathLst>
                    <a:path w="136" h="56">
                      <a:moveTo>
                        <a:pt x="0" y="48"/>
                      </a:moveTo>
                      <a:lnTo>
                        <a:pt x="0" y="40"/>
                      </a:lnTo>
                      <a:lnTo>
                        <a:pt x="16" y="32"/>
                      </a:lnTo>
                      <a:lnTo>
                        <a:pt x="32" y="16"/>
                      </a:lnTo>
                      <a:lnTo>
                        <a:pt x="56" y="8"/>
                      </a:lnTo>
                      <a:lnTo>
                        <a:pt x="56" y="8"/>
                      </a:lnTo>
                      <a:lnTo>
                        <a:pt x="88" y="0"/>
                      </a:lnTo>
                      <a:lnTo>
                        <a:pt x="112" y="0"/>
                      </a:lnTo>
                      <a:lnTo>
                        <a:pt x="128" y="0"/>
                      </a:lnTo>
                      <a:lnTo>
                        <a:pt x="136" y="8"/>
                      </a:lnTo>
                      <a:lnTo>
                        <a:pt x="136" y="8"/>
                      </a:lnTo>
                      <a:lnTo>
                        <a:pt x="136" y="16"/>
                      </a:lnTo>
                      <a:lnTo>
                        <a:pt x="128" y="24"/>
                      </a:lnTo>
                      <a:lnTo>
                        <a:pt x="104" y="32"/>
                      </a:lnTo>
                      <a:lnTo>
                        <a:pt x="80" y="48"/>
                      </a:lnTo>
                      <a:lnTo>
                        <a:pt x="80" y="48"/>
                      </a:lnTo>
                      <a:lnTo>
                        <a:pt x="48" y="48"/>
                      </a:lnTo>
                      <a:lnTo>
                        <a:pt x="24" y="56"/>
                      </a:lnTo>
                      <a:lnTo>
                        <a:pt x="8" y="56"/>
                      </a:lnTo>
                      <a:lnTo>
                        <a:pt x="0"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62" name="Freeform 1558"/>
                <p:cNvSpPr>
                  <a:spLocks/>
                </p:cNvSpPr>
                <p:nvPr/>
              </p:nvSpPr>
              <p:spPr bwMode="auto">
                <a:xfrm>
                  <a:off x="564" y="2472"/>
                  <a:ext cx="136" cy="56"/>
                </a:xfrm>
                <a:custGeom>
                  <a:avLst/>
                  <a:gdLst/>
                  <a:ahLst/>
                  <a:cxnLst>
                    <a:cxn ang="0">
                      <a:pos x="0" y="48"/>
                    </a:cxn>
                    <a:cxn ang="0">
                      <a:pos x="0" y="40"/>
                    </a:cxn>
                    <a:cxn ang="0">
                      <a:pos x="8" y="32"/>
                    </a:cxn>
                    <a:cxn ang="0">
                      <a:pos x="32" y="16"/>
                    </a:cxn>
                    <a:cxn ang="0">
                      <a:pos x="56" y="8"/>
                    </a:cxn>
                    <a:cxn ang="0">
                      <a:pos x="56" y="8"/>
                    </a:cxn>
                    <a:cxn ang="0">
                      <a:pos x="88" y="0"/>
                    </a:cxn>
                    <a:cxn ang="0">
                      <a:pos x="112" y="0"/>
                    </a:cxn>
                    <a:cxn ang="0">
                      <a:pos x="128" y="0"/>
                    </a:cxn>
                    <a:cxn ang="0">
                      <a:pos x="136" y="8"/>
                    </a:cxn>
                    <a:cxn ang="0">
                      <a:pos x="136" y="8"/>
                    </a:cxn>
                    <a:cxn ang="0">
                      <a:pos x="136" y="16"/>
                    </a:cxn>
                    <a:cxn ang="0">
                      <a:pos x="120" y="24"/>
                    </a:cxn>
                    <a:cxn ang="0">
                      <a:pos x="104" y="32"/>
                    </a:cxn>
                    <a:cxn ang="0">
                      <a:pos x="80" y="48"/>
                    </a:cxn>
                    <a:cxn ang="0">
                      <a:pos x="80" y="48"/>
                    </a:cxn>
                    <a:cxn ang="0">
                      <a:pos x="48" y="48"/>
                    </a:cxn>
                    <a:cxn ang="0">
                      <a:pos x="24" y="56"/>
                    </a:cxn>
                    <a:cxn ang="0">
                      <a:pos x="8" y="56"/>
                    </a:cxn>
                    <a:cxn ang="0">
                      <a:pos x="0" y="48"/>
                    </a:cxn>
                  </a:cxnLst>
                  <a:rect l="0" t="0" r="r" b="b"/>
                  <a:pathLst>
                    <a:path w="136" h="56">
                      <a:moveTo>
                        <a:pt x="0" y="48"/>
                      </a:moveTo>
                      <a:lnTo>
                        <a:pt x="0" y="40"/>
                      </a:lnTo>
                      <a:lnTo>
                        <a:pt x="8" y="32"/>
                      </a:lnTo>
                      <a:lnTo>
                        <a:pt x="32" y="16"/>
                      </a:lnTo>
                      <a:lnTo>
                        <a:pt x="56" y="8"/>
                      </a:lnTo>
                      <a:lnTo>
                        <a:pt x="56" y="8"/>
                      </a:lnTo>
                      <a:lnTo>
                        <a:pt x="88" y="0"/>
                      </a:lnTo>
                      <a:lnTo>
                        <a:pt x="112" y="0"/>
                      </a:lnTo>
                      <a:lnTo>
                        <a:pt x="128" y="0"/>
                      </a:lnTo>
                      <a:lnTo>
                        <a:pt x="136" y="8"/>
                      </a:lnTo>
                      <a:lnTo>
                        <a:pt x="136" y="8"/>
                      </a:lnTo>
                      <a:lnTo>
                        <a:pt x="136" y="16"/>
                      </a:lnTo>
                      <a:lnTo>
                        <a:pt x="120" y="24"/>
                      </a:lnTo>
                      <a:lnTo>
                        <a:pt x="104" y="32"/>
                      </a:lnTo>
                      <a:lnTo>
                        <a:pt x="80" y="48"/>
                      </a:lnTo>
                      <a:lnTo>
                        <a:pt x="80" y="48"/>
                      </a:lnTo>
                      <a:lnTo>
                        <a:pt x="48" y="48"/>
                      </a:lnTo>
                      <a:lnTo>
                        <a:pt x="24" y="56"/>
                      </a:lnTo>
                      <a:lnTo>
                        <a:pt x="8" y="56"/>
                      </a:lnTo>
                      <a:lnTo>
                        <a:pt x="0"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63" name="Freeform 1559"/>
                <p:cNvSpPr>
                  <a:spLocks/>
                </p:cNvSpPr>
                <p:nvPr/>
              </p:nvSpPr>
              <p:spPr bwMode="auto">
                <a:xfrm>
                  <a:off x="628" y="2504"/>
                  <a:ext cx="112" cy="72"/>
                </a:xfrm>
                <a:custGeom>
                  <a:avLst/>
                  <a:gdLst/>
                  <a:ahLst/>
                  <a:cxnLst>
                    <a:cxn ang="0">
                      <a:pos x="8" y="72"/>
                    </a:cxn>
                    <a:cxn ang="0">
                      <a:pos x="0" y="64"/>
                    </a:cxn>
                    <a:cxn ang="0">
                      <a:pos x="8" y="56"/>
                    </a:cxn>
                    <a:cxn ang="0">
                      <a:pos x="16" y="40"/>
                    </a:cxn>
                    <a:cxn ang="0">
                      <a:pos x="40" y="24"/>
                    </a:cxn>
                    <a:cxn ang="0">
                      <a:pos x="40" y="24"/>
                    </a:cxn>
                    <a:cxn ang="0">
                      <a:pos x="80" y="0"/>
                    </a:cxn>
                    <a:cxn ang="0">
                      <a:pos x="112" y="0"/>
                    </a:cxn>
                    <a:cxn ang="0">
                      <a:pos x="112" y="0"/>
                    </a:cxn>
                    <a:cxn ang="0">
                      <a:pos x="112" y="8"/>
                    </a:cxn>
                    <a:cxn ang="0">
                      <a:pos x="112" y="16"/>
                    </a:cxn>
                    <a:cxn ang="0">
                      <a:pos x="96" y="32"/>
                    </a:cxn>
                    <a:cxn ang="0">
                      <a:pos x="80" y="48"/>
                    </a:cxn>
                    <a:cxn ang="0">
                      <a:pos x="80" y="48"/>
                    </a:cxn>
                    <a:cxn ang="0">
                      <a:pos x="32" y="72"/>
                    </a:cxn>
                    <a:cxn ang="0">
                      <a:pos x="8" y="72"/>
                    </a:cxn>
                  </a:cxnLst>
                  <a:rect l="0" t="0" r="r" b="b"/>
                  <a:pathLst>
                    <a:path w="112" h="72">
                      <a:moveTo>
                        <a:pt x="8" y="72"/>
                      </a:moveTo>
                      <a:lnTo>
                        <a:pt x="0" y="64"/>
                      </a:lnTo>
                      <a:lnTo>
                        <a:pt x="8" y="56"/>
                      </a:lnTo>
                      <a:lnTo>
                        <a:pt x="16" y="40"/>
                      </a:lnTo>
                      <a:lnTo>
                        <a:pt x="40" y="24"/>
                      </a:lnTo>
                      <a:lnTo>
                        <a:pt x="40" y="24"/>
                      </a:lnTo>
                      <a:lnTo>
                        <a:pt x="80" y="0"/>
                      </a:lnTo>
                      <a:lnTo>
                        <a:pt x="112" y="0"/>
                      </a:lnTo>
                      <a:lnTo>
                        <a:pt x="112" y="0"/>
                      </a:lnTo>
                      <a:lnTo>
                        <a:pt x="112" y="8"/>
                      </a:lnTo>
                      <a:lnTo>
                        <a:pt x="112" y="16"/>
                      </a:lnTo>
                      <a:lnTo>
                        <a:pt x="96" y="32"/>
                      </a:lnTo>
                      <a:lnTo>
                        <a:pt x="80" y="48"/>
                      </a:lnTo>
                      <a:lnTo>
                        <a:pt x="80" y="48"/>
                      </a:lnTo>
                      <a:lnTo>
                        <a:pt x="32" y="72"/>
                      </a:lnTo>
                      <a:lnTo>
                        <a:pt x="8" y="7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64" name="Freeform 1560"/>
                <p:cNvSpPr>
                  <a:spLocks/>
                </p:cNvSpPr>
                <p:nvPr/>
              </p:nvSpPr>
              <p:spPr bwMode="auto">
                <a:xfrm>
                  <a:off x="932" y="2464"/>
                  <a:ext cx="136" cy="56"/>
                </a:xfrm>
                <a:custGeom>
                  <a:avLst/>
                  <a:gdLst/>
                  <a:ahLst/>
                  <a:cxnLst>
                    <a:cxn ang="0">
                      <a:pos x="0" y="8"/>
                    </a:cxn>
                    <a:cxn ang="0">
                      <a:pos x="8" y="0"/>
                    </a:cxn>
                    <a:cxn ang="0">
                      <a:pos x="32" y="0"/>
                    </a:cxn>
                    <a:cxn ang="0">
                      <a:pos x="56" y="0"/>
                    </a:cxn>
                    <a:cxn ang="0">
                      <a:pos x="80" y="8"/>
                    </a:cxn>
                    <a:cxn ang="0">
                      <a:pos x="80" y="8"/>
                    </a:cxn>
                    <a:cxn ang="0">
                      <a:pos x="104" y="16"/>
                    </a:cxn>
                    <a:cxn ang="0">
                      <a:pos x="128" y="32"/>
                    </a:cxn>
                    <a:cxn ang="0">
                      <a:pos x="136" y="40"/>
                    </a:cxn>
                    <a:cxn ang="0">
                      <a:pos x="136" y="48"/>
                    </a:cxn>
                    <a:cxn ang="0">
                      <a:pos x="136" y="48"/>
                    </a:cxn>
                    <a:cxn ang="0">
                      <a:pos x="128" y="56"/>
                    </a:cxn>
                    <a:cxn ang="0">
                      <a:pos x="112" y="56"/>
                    </a:cxn>
                    <a:cxn ang="0">
                      <a:pos x="88" y="56"/>
                    </a:cxn>
                    <a:cxn ang="0">
                      <a:pos x="64" y="48"/>
                    </a:cxn>
                    <a:cxn ang="0">
                      <a:pos x="64" y="48"/>
                    </a:cxn>
                    <a:cxn ang="0">
                      <a:pos x="32" y="40"/>
                    </a:cxn>
                    <a:cxn ang="0">
                      <a:pos x="16" y="24"/>
                    </a:cxn>
                    <a:cxn ang="0">
                      <a:pos x="0" y="16"/>
                    </a:cxn>
                    <a:cxn ang="0">
                      <a:pos x="0" y="8"/>
                    </a:cxn>
                  </a:cxnLst>
                  <a:rect l="0" t="0" r="r" b="b"/>
                  <a:pathLst>
                    <a:path w="136" h="56">
                      <a:moveTo>
                        <a:pt x="0" y="8"/>
                      </a:moveTo>
                      <a:lnTo>
                        <a:pt x="8" y="0"/>
                      </a:lnTo>
                      <a:lnTo>
                        <a:pt x="32" y="0"/>
                      </a:lnTo>
                      <a:lnTo>
                        <a:pt x="56" y="0"/>
                      </a:lnTo>
                      <a:lnTo>
                        <a:pt x="80" y="8"/>
                      </a:lnTo>
                      <a:lnTo>
                        <a:pt x="80" y="8"/>
                      </a:lnTo>
                      <a:lnTo>
                        <a:pt x="104" y="16"/>
                      </a:lnTo>
                      <a:lnTo>
                        <a:pt x="128" y="32"/>
                      </a:lnTo>
                      <a:lnTo>
                        <a:pt x="136" y="40"/>
                      </a:lnTo>
                      <a:lnTo>
                        <a:pt x="136" y="48"/>
                      </a:lnTo>
                      <a:lnTo>
                        <a:pt x="136" y="48"/>
                      </a:lnTo>
                      <a:lnTo>
                        <a:pt x="128" y="56"/>
                      </a:lnTo>
                      <a:lnTo>
                        <a:pt x="112" y="56"/>
                      </a:lnTo>
                      <a:lnTo>
                        <a:pt x="88" y="56"/>
                      </a:lnTo>
                      <a:lnTo>
                        <a:pt x="64" y="48"/>
                      </a:lnTo>
                      <a:lnTo>
                        <a:pt x="64" y="48"/>
                      </a:lnTo>
                      <a:lnTo>
                        <a:pt x="32" y="40"/>
                      </a:lnTo>
                      <a:lnTo>
                        <a:pt x="16"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65" name="Freeform 1561"/>
                <p:cNvSpPr>
                  <a:spLocks/>
                </p:cNvSpPr>
                <p:nvPr/>
              </p:nvSpPr>
              <p:spPr bwMode="auto">
                <a:xfrm>
                  <a:off x="564" y="2360"/>
                  <a:ext cx="136" cy="56"/>
                </a:xfrm>
                <a:custGeom>
                  <a:avLst/>
                  <a:gdLst/>
                  <a:ahLst/>
                  <a:cxnLst>
                    <a:cxn ang="0">
                      <a:pos x="0" y="8"/>
                    </a:cxn>
                    <a:cxn ang="0">
                      <a:pos x="8" y="0"/>
                    </a:cxn>
                    <a:cxn ang="0">
                      <a:pos x="24" y="0"/>
                    </a:cxn>
                    <a:cxn ang="0">
                      <a:pos x="48" y="0"/>
                    </a:cxn>
                    <a:cxn ang="0">
                      <a:pos x="80" y="8"/>
                    </a:cxn>
                    <a:cxn ang="0">
                      <a:pos x="80" y="8"/>
                    </a:cxn>
                    <a:cxn ang="0">
                      <a:pos x="104" y="16"/>
                    </a:cxn>
                    <a:cxn ang="0">
                      <a:pos x="120" y="24"/>
                    </a:cxn>
                    <a:cxn ang="0">
                      <a:pos x="136" y="40"/>
                    </a:cxn>
                    <a:cxn ang="0">
                      <a:pos x="136" y="48"/>
                    </a:cxn>
                    <a:cxn ang="0">
                      <a:pos x="136" y="48"/>
                    </a:cxn>
                    <a:cxn ang="0">
                      <a:pos x="128" y="48"/>
                    </a:cxn>
                    <a:cxn ang="0">
                      <a:pos x="112" y="56"/>
                    </a:cxn>
                    <a:cxn ang="0">
                      <a:pos x="88" y="48"/>
                    </a:cxn>
                    <a:cxn ang="0">
                      <a:pos x="56" y="40"/>
                    </a:cxn>
                    <a:cxn ang="0">
                      <a:pos x="56" y="40"/>
                    </a:cxn>
                    <a:cxn ang="0">
                      <a:pos x="32" y="32"/>
                    </a:cxn>
                    <a:cxn ang="0">
                      <a:pos x="8" y="24"/>
                    </a:cxn>
                    <a:cxn ang="0">
                      <a:pos x="0" y="16"/>
                    </a:cxn>
                    <a:cxn ang="0">
                      <a:pos x="0" y="8"/>
                    </a:cxn>
                  </a:cxnLst>
                  <a:rect l="0" t="0" r="r" b="b"/>
                  <a:pathLst>
                    <a:path w="136" h="56">
                      <a:moveTo>
                        <a:pt x="0" y="8"/>
                      </a:moveTo>
                      <a:lnTo>
                        <a:pt x="8" y="0"/>
                      </a:lnTo>
                      <a:lnTo>
                        <a:pt x="24" y="0"/>
                      </a:lnTo>
                      <a:lnTo>
                        <a:pt x="48" y="0"/>
                      </a:lnTo>
                      <a:lnTo>
                        <a:pt x="80" y="8"/>
                      </a:lnTo>
                      <a:lnTo>
                        <a:pt x="80" y="8"/>
                      </a:lnTo>
                      <a:lnTo>
                        <a:pt x="104" y="16"/>
                      </a:lnTo>
                      <a:lnTo>
                        <a:pt x="120" y="24"/>
                      </a:lnTo>
                      <a:lnTo>
                        <a:pt x="136" y="40"/>
                      </a:lnTo>
                      <a:lnTo>
                        <a:pt x="136" y="48"/>
                      </a:lnTo>
                      <a:lnTo>
                        <a:pt x="136" y="48"/>
                      </a:lnTo>
                      <a:lnTo>
                        <a:pt x="128" y="48"/>
                      </a:lnTo>
                      <a:lnTo>
                        <a:pt x="112" y="56"/>
                      </a:lnTo>
                      <a:lnTo>
                        <a:pt x="88" y="48"/>
                      </a:lnTo>
                      <a:lnTo>
                        <a:pt x="56" y="40"/>
                      </a:lnTo>
                      <a:lnTo>
                        <a:pt x="56" y="40"/>
                      </a:lnTo>
                      <a:lnTo>
                        <a:pt x="32" y="32"/>
                      </a:lnTo>
                      <a:lnTo>
                        <a:pt x="8"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66" name="Freeform 1562"/>
                <p:cNvSpPr>
                  <a:spLocks/>
                </p:cNvSpPr>
                <p:nvPr/>
              </p:nvSpPr>
              <p:spPr bwMode="auto">
                <a:xfrm>
                  <a:off x="692" y="2256"/>
                  <a:ext cx="72" cy="104"/>
                </a:xfrm>
                <a:custGeom>
                  <a:avLst/>
                  <a:gdLst/>
                  <a:ahLst/>
                  <a:cxnLst>
                    <a:cxn ang="0">
                      <a:pos x="8" y="0"/>
                    </a:cxn>
                    <a:cxn ang="0">
                      <a:pos x="32" y="8"/>
                    </a:cxn>
                    <a:cxn ang="0">
                      <a:pos x="64" y="48"/>
                    </a:cxn>
                    <a:cxn ang="0">
                      <a:pos x="64" y="48"/>
                    </a:cxn>
                    <a:cxn ang="0">
                      <a:pos x="72" y="80"/>
                    </a:cxn>
                    <a:cxn ang="0">
                      <a:pos x="64" y="104"/>
                    </a:cxn>
                    <a:cxn ang="0">
                      <a:pos x="64" y="104"/>
                    </a:cxn>
                    <a:cxn ang="0">
                      <a:pos x="40" y="96"/>
                    </a:cxn>
                    <a:cxn ang="0">
                      <a:pos x="16" y="56"/>
                    </a:cxn>
                    <a:cxn ang="0">
                      <a:pos x="16" y="56"/>
                    </a:cxn>
                    <a:cxn ang="0">
                      <a:pos x="0" y="24"/>
                    </a:cxn>
                    <a:cxn ang="0">
                      <a:pos x="8" y="0"/>
                    </a:cxn>
                  </a:cxnLst>
                  <a:rect l="0" t="0" r="r" b="b"/>
                  <a:pathLst>
                    <a:path w="72" h="104">
                      <a:moveTo>
                        <a:pt x="8" y="0"/>
                      </a:moveTo>
                      <a:lnTo>
                        <a:pt x="32" y="8"/>
                      </a:lnTo>
                      <a:lnTo>
                        <a:pt x="64" y="48"/>
                      </a:lnTo>
                      <a:lnTo>
                        <a:pt x="64" y="48"/>
                      </a:lnTo>
                      <a:lnTo>
                        <a:pt x="72" y="80"/>
                      </a:lnTo>
                      <a:lnTo>
                        <a:pt x="64" y="104"/>
                      </a:lnTo>
                      <a:lnTo>
                        <a:pt x="64" y="104"/>
                      </a:lnTo>
                      <a:lnTo>
                        <a:pt x="40" y="96"/>
                      </a:lnTo>
                      <a:lnTo>
                        <a:pt x="16" y="56"/>
                      </a:lnTo>
                      <a:lnTo>
                        <a:pt x="16" y="56"/>
                      </a:lnTo>
                      <a:lnTo>
                        <a:pt x="0" y="24"/>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67" name="Freeform 1563"/>
                <p:cNvSpPr>
                  <a:spLocks/>
                </p:cNvSpPr>
                <p:nvPr/>
              </p:nvSpPr>
              <p:spPr bwMode="auto">
                <a:xfrm>
                  <a:off x="852" y="2520"/>
                  <a:ext cx="72" cy="96"/>
                </a:xfrm>
                <a:custGeom>
                  <a:avLst/>
                  <a:gdLst/>
                  <a:ahLst/>
                  <a:cxnLst>
                    <a:cxn ang="0">
                      <a:pos x="8" y="0"/>
                    </a:cxn>
                    <a:cxn ang="0">
                      <a:pos x="32" y="8"/>
                    </a:cxn>
                    <a:cxn ang="0">
                      <a:pos x="56" y="40"/>
                    </a:cxn>
                    <a:cxn ang="0">
                      <a:pos x="56" y="40"/>
                    </a:cxn>
                    <a:cxn ang="0">
                      <a:pos x="72" y="80"/>
                    </a:cxn>
                    <a:cxn ang="0">
                      <a:pos x="64" y="96"/>
                    </a:cxn>
                    <a:cxn ang="0">
                      <a:pos x="64" y="96"/>
                    </a:cxn>
                    <a:cxn ang="0">
                      <a:pos x="40" y="88"/>
                    </a:cxn>
                    <a:cxn ang="0">
                      <a:pos x="8" y="56"/>
                    </a:cxn>
                    <a:cxn ang="0">
                      <a:pos x="8" y="56"/>
                    </a:cxn>
                    <a:cxn ang="0">
                      <a:pos x="0" y="16"/>
                    </a:cxn>
                    <a:cxn ang="0">
                      <a:pos x="8" y="0"/>
                    </a:cxn>
                  </a:cxnLst>
                  <a:rect l="0" t="0" r="r" b="b"/>
                  <a:pathLst>
                    <a:path w="72" h="96">
                      <a:moveTo>
                        <a:pt x="8" y="0"/>
                      </a:moveTo>
                      <a:lnTo>
                        <a:pt x="32" y="8"/>
                      </a:lnTo>
                      <a:lnTo>
                        <a:pt x="56" y="40"/>
                      </a:lnTo>
                      <a:lnTo>
                        <a:pt x="56" y="40"/>
                      </a:lnTo>
                      <a:lnTo>
                        <a:pt x="72" y="80"/>
                      </a:lnTo>
                      <a:lnTo>
                        <a:pt x="64" y="96"/>
                      </a:lnTo>
                      <a:lnTo>
                        <a:pt x="64" y="96"/>
                      </a:lnTo>
                      <a:lnTo>
                        <a:pt x="40" y="88"/>
                      </a:lnTo>
                      <a:lnTo>
                        <a:pt x="8" y="56"/>
                      </a:lnTo>
                      <a:lnTo>
                        <a:pt x="8" y="56"/>
                      </a:lnTo>
                      <a:lnTo>
                        <a:pt x="0" y="16"/>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68" name="Freeform 1564"/>
                <p:cNvSpPr>
                  <a:spLocks/>
                </p:cNvSpPr>
                <p:nvPr/>
              </p:nvSpPr>
              <p:spPr bwMode="auto">
                <a:xfrm>
                  <a:off x="844" y="2256"/>
                  <a:ext cx="72" cy="104"/>
                </a:xfrm>
                <a:custGeom>
                  <a:avLst/>
                  <a:gdLst/>
                  <a:ahLst/>
                  <a:cxnLst>
                    <a:cxn ang="0">
                      <a:pos x="64" y="0"/>
                    </a:cxn>
                    <a:cxn ang="0">
                      <a:pos x="72" y="24"/>
                    </a:cxn>
                    <a:cxn ang="0">
                      <a:pos x="56" y="56"/>
                    </a:cxn>
                    <a:cxn ang="0">
                      <a:pos x="56" y="56"/>
                    </a:cxn>
                    <a:cxn ang="0">
                      <a:pos x="32" y="88"/>
                    </a:cxn>
                    <a:cxn ang="0">
                      <a:pos x="8" y="104"/>
                    </a:cxn>
                    <a:cxn ang="0">
                      <a:pos x="8" y="104"/>
                    </a:cxn>
                    <a:cxn ang="0">
                      <a:pos x="0" y="80"/>
                    </a:cxn>
                    <a:cxn ang="0">
                      <a:pos x="8" y="40"/>
                    </a:cxn>
                    <a:cxn ang="0">
                      <a:pos x="8" y="40"/>
                    </a:cxn>
                    <a:cxn ang="0">
                      <a:pos x="40" y="8"/>
                    </a:cxn>
                    <a:cxn ang="0">
                      <a:pos x="64" y="0"/>
                    </a:cxn>
                  </a:cxnLst>
                  <a:rect l="0" t="0" r="r" b="b"/>
                  <a:pathLst>
                    <a:path w="72" h="104">
                      <a:moveTo>
                        <a:pt x="64" y="0"/>
                      </a:moveTo>
                      <a:lnTo>
                        <a:pt x="72" y="24"/>
                      </a:lnTo>
                      <a:lnTo>
                        <a:pt x="56" y="56"/>
                      </a:lnTo>
                      <a:lnTo>
                        <a:pt x="56" y="56"/>
                      </a:lnTo>
                      <a:lnTo>
                        <a:pt x="32" y="88"/>
                      </a:lnTo>
                      <a:lnTo>
                        <a:pt x="8" y="104"/>
                      </a:lnTo>
                      <a:lnTo>
                        <a:pt x="8" y="104"/>
                      </a:lnTo>
                      <a:lnTo>
                        <a:pt x="0" y="80"/>
                      </a:lnTo>
                      <a:lnTo>
                        <a:pt x="8" y="40"/>
                      </a:lnTo>
                      <a:lnTo>
                        <a:pt x="8" y="40"/>
                      </a:lnTo>
                      <a:lnTo>
                        <a:pt x="40" y="8"/>
                      </a:lnTo>
                      <a:lnTo>
                        <a:pt x="64"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69" name="Freeform 1565"/>
                <p:cNvSpPr>
                  <a:spLocks/>
                </p:cNvSpPr>
                <p:nvPr/>
              </p:nvSpPr>
              <p:spPr bwMode="auto">
                <a:xfrm>
                  <a:off x="700" y="2520"/>
                  <a:ext cx="80" cy="96"/>
                </a:xfrm>
                <a:custGeom>
                  <a:avLst/>
                  <a:gdLst/>
                  <a:ahLst/>
                  <a:cxnLst>
                    <a:cxn ang="0">
                      <a:pos x="64" y="0"/>
                    </a:cxn>
                    <a:cxn ang="0">
                      <a:pos x="80" y="16"/>
                    </a:cxn>
                    <a:cxn ang="0">
                      <a:pos x="64" y="56"/>
                    </a:cxn>
                    <a:cxn ang="0">
                      <a:pos x="64" y="56"/>
                    </a:cxn>
                    <a:cxn ang="0">
                      <a:pos x="40" y="88"/>
                    </a:cxn>
                    <a:cxn ang="0">
                      <a:pos x="8" y="96"/>
                    </a:cxn>
                    <a:cxn ang="0">
                      <a:pos x="8" y="96"/>
                    </a:cxn>
                    <a:cxn ang="0">
                      <a:pos x="0" y="80"/>
                    </a:cxn>
                    <a:cxn ang="0">
                      <a:pos x="16" y="40"/>
                    </a:cxn>
                    <a:cxn ang="0">
                      <a:pos x="16" y="40"/>
                    </a:cxn>
                    <a:cxn ang="0">
                      <a:pos x="40" y="8"/>
                    </a:cxn>
                    <a:cxn ang="0">
                      <a:pos x="64" y="0"/>
                    </a:cxn>
                  </a:cxnLst>
                  <a:rect l="0" t="0" r="r" b="b"/>
                  <a:pathLst>
                    <a:path w="80" h="96">
                      <a:moveTo>
                        <a:pt x="64" y="0"/>
                      </a:moveTo>
                      <a:lnTo>
                        <a:pt x="80" y="16"/>
                      </a:lnTo>
                      <a:lnTo>
                        <a:pt x="64" y="56"/>
                      </a:lnTo>
                      <a:lnTo>
                        <a:pt x="64" y="56"/>
                      </a:lnTo>
                      <a:lnTo>
                        <a:pt x="40" y="88"/>
                      </a:lnTo>
                      <a:lnTo>
                        <a:pt x="8" y="96"/>
                      </a:lnTo>
                      <a:lnTo>
                        <a:pt x="8" y="96"/>
                      </a:lnTo>
                      <a:lnTo>
                        <a:pt x="0" y="80"/>
                      </a:lnTo>
                      <a:lnTo>
                        <a:pt x="16" y="40"/>
                      </a:lnTo>
                      <a:lnTo>
                        <a:pt x="16" y="40"/>
                      </a:lnTo>
                      <a:lnTo>
                        <a:pt x="40" y="8"/>
                      </a:lnTo>
                      <a:lnTo>
                        <a:pt x="64"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sp>
            <p:nvSpPr>
              <p:cNvPr id="1661470" name="Freeform 1566"/>
              <p:cNvSpPr>
                <a:spLocks/>
              </p:cNvSpPr>
              <p:nvPr/>
            </p:nvSpPr>
            <p:spPr bwMode="auto">
              <a:xfrm>
                <a:off x="572" y="1295"/>
                <a:ext cx="472" cy="334"/>
              </a:xfrm>
              <a:custGeom>
                <a:avLst/>
                <a:gdLst/>
                <a:ahLst/>
                <a:cxnLst>
                  <a:cxn ang="0">
                    <a:pos x="672" y="216"/>
                  </a:cxn>
                  <a:cxn ang="0">
                    <a:pos x="664" y="256"/>
                  </a:cxn>
                  <a:cxn ang="0">
                    <a:pos x="648" y="296"/>
                  </a:cxn>
                  <a:cxn ang="0">
                    <a:pos x="616" y="328"/>
                  </a:cxn>
                  <a:cxn ang="0">
                    <a:pos x="576" y="360"/>
                  </a:cxn>
                  <a:cxn ang="0">
                    <a:pos x="464" y="408"/>
                  </a:cxn>
                  <a:cxn ang="0">
                    <a:pos x="336" y="424"/>
                  </a:cxn>
                  <a:cxn ang="0">
                    <a:pos x="336" y="424"/>
                  </a:cxn>
                  <a:cxn ang="0">
                    <a:pos x="208" y="408"/>
                  </a:cxn>
                  <a:cxn ang="0">
                    <a:pos x="96" y="360"/>
                  </a:cxn>
                  <a:cxn ang="0">
                    <a:pos x="56" y="328"/>
                  </a:cxn>
                  <a:cxn ang="0">
                    <a:pos x="24" y="296"/>
                  </a:cxn>
                  <a:cxn ang="0">
                    <a:pos x="8" y="256"/>
                  </a:cxn>
                  <a:cxn ang="0">
                    <a:pos x="0" y="216"/>
                  </a:cxn>
                  <a:cxn ang="0">
                    <a:pos x="0" y="216"/>
                  </a:cxn>
                  <a:cxn ang="0">
                    <a:pos x="8" y="168"/>
                  </a:cxn>
                  <a:cxn ang="0">
                    <a:pos x="24" y="128"/>
                  </a:cxn>
                  <a:cxn ang="0">
                    <a:pos x="56" y="96"/>
                  </a:cxn>
                  <a:cxn ang="0">
                    <a:pos x="96" y="64"/>
                  </a:cxn>
                  <a:cxn ang="0">
                    <a:pos x="208" y="16"/>
                  </a:cxn>
                  <a:cxn ang="0">
                    <a:pos x="336" y="0"/>
                  </a:cxn>
                  <a:cxn ang="0">
                    <a:pos x="336" y="0"/>
                  </a:cxn>
                  <a:cxn ang="0">
                    <a:pos x="464" y="16"/>
                  </a:cxn>
                  <a:cxn ang="0">
                    <a:pos x="576" y="64"/>
                  </a:cxn>
                  <a:cxn ang="0">
                    <a:pos x="616" y="96"/>
                  </a:cxn>
                  <a:cxn ang="0">
                    <a:pos x="648" y="128"/>
                  </a:cxn>
                  <a:cxn ang="0">
                    <a:pos x="664" y="168"/>
                  </a:cxn>
                  <a:cxn ang="0">
                    <a:pos x="672" y="216"/>
                  </a:cxn>
                </a:cxnLst>
                <a:rect l="0" t="0" r="r" b="b"/>
                <a:pathLst>
                  <a:path w="672" h="424">
                    <a:moveTo>
                      <a:pt x="672" y="216"/>
                    </a:moveTo>
                    <a:lnTo>
                      <a:pt x="664" y="256"/>
                    </a:lnTo>
                    <a:lnTo>
                      <a:pt x="648" y="296"/>
                    </a:lnTo>
                    <a:lnTo>
                      <a:pt x="616" y="328"/>
                    </a:lnTo>
                    <a:lnTo>
                      <a:pt x="576" y="360"/>
                    </a:lnTo>
                    <a:lnTo>
                      <a:pt x="464" y="408"/>
                    </a:lnTo>
                    <a:lnTo>
                      <a:pt x="336" y="424"/>
                    </a:lnTo>
                    <a:lnTo>
                      <a:pt x="336" y="424"/>
                    </a:lnTo>
                    <a:lnTo>
                      <a:pt x="208" y="408"/>
                    </a:lnTo>
                    <a:lnTo>
                      <a:pt x="96" y="360"/>
                    </a:lnTo>
                    <a:lnTo>
                      <a:pt x="56" y="328"/>
                    </a:lnTo>
                    <a:lnTo>
                      <a:pt x="24" y="296"/>
                    </a:lnTo>
                    <a:lnTo>
                      <a:pt x="8" y="256"/>
                    </a:lnTo>
                    <a:lnTo>
                      <a:pt x="0" y="216"/>
                    </a:lnTo>
                    <a:lnTo>
                      <a:pt x="0" y="216"/>
                    </a:lnTo>
                    <a:lnTo>
                      <a:pt x="8" y="168"/>
                    </a:lnTo>
                    <a:lnTo>
                      <a:pt x="24" y="128"/>
                    </a:lnTo>
                    <a:lnTo>
                      <a:pt x="56" y="96"/>
                    </a:lnTo>
                    <a:lnTo>
                      <a:pt x="96" y="64"/>
                    </a:lnTo>
                    <a:lnTo>
                      <a:pt x="208" y="16"/>
                    </a:lnTo>
                    <a:lnTo>
                      <a:pt x="336" y="0"/>
                    </a:lnTo>
                    <a:lnTo>
                      <a:pt x="336" y="0"/>
                    </a:lnTo>
                    <a:lnTo>
                      <a:pt x="464" y="16"/>
                    </a:lnTo>
                    <a:lnTo>
                      <a:pt x="576" y="64"/>
                    </a:lnTo>
                    <a:lnTo>
                      <a:pt x="616" y="96"/>
                    </a:lnTo>
                    <a:lnTo>
                      <a:pt x="648" y="128"/>
                    </a:lnTo>
                    <a:lnTo>
                      <a:pt x="664" y="168"/>
                    </a:lnTo>
                    <a:lnTo>
                      <a:pt x="672" y="216"/>
                    </a:lnTo>
                    <a:close/>
                  </a:path>
                </a:pathLst>
              </a:custGeom>
              <a:gradFill rotWithShape="0">
                <a:gsLst>
                  <a:gs pos="0">
                    <a:srgbClr val="808080">
                      <a:gamma/>
                      <a:tint val="59608"/>
                      <a:invGamma/>
                    </a:srgbClr>
                  </a:gs>
                  <a:gs pos="100000">
                    <a:srgbClr val="808080"/>
                  </a:gs>
                </a:gsLst>
                <a:path path="rect">
                  <a:fillToRect l="50000" t="50000" r="50000" b="50000"/>
                </a:path>
              </a:gradFill>
              <a:ln w="3175" cmpd="sng">
                <a:solidFill>
                  <a:srgbClr val="808080"/>
                </a:solidFill>
                <a:round/>
                <a:headEnd/>
                <a:tailEnd/>
              </a:ln>
            </p:spPr>
            <p:txBody>
              <a:bodyPr>
                <a:prstTxWarp prst="textNoShape">
                  <a:avLst/>
                </a:prstTxWarp>
              </a:bodyPr>
              <a:lstStyle/>
              <a:p>
                <a:endParaRPr lang="en-US">
                  <a:latin typeface="Arial"/>
                  <a:cs typeface="Arial"/>
                </a:endParaRPr>
              </a:p>
            </p:txBody>
          </p:sp>
          <p:grpSp>
            <p:nvGrpSpPr>
              <p:cNvPr id="1661529" name="Group 1567"/>
              <p:cNvGrpSpPr>
                <a:grpSpLocks/>
              </p:cNvGrpSpPr>
              <p:nvPr/>
            </p:nvGrpSpPr>
            <p:grpSpPr bwMode="auto">
              <a:xfrm>
                <a:off x="632" y="1338"/>
                <a:ext cx="352" cy="248"/>
                <a:chOff x="636" y="2320"/>
                <a:chExt cx="352" cy="248"/>
              </a:xfrm>
            </p:grpSpPr>
            <p:sp>
              <p:nvSpPr>
                <p:cNvPr id="1661472" name="Freeform 1568"/>
                <p:cNvSpPr>
                  <a:spLocks/>
                </p:cNvSpPr>
                <p:nvPr/>
              </p:nvSpPr>
              <p:spPr bwMode="auto">
                <a:xfrm>
                  <a:off x="788" y="2424"/>
                  <a:ext cx="32" cy="16"/>
                </a:xfrm>
                <a:custGeom>
                  <a:avLst/>
                  <a:gdLst/>
                  <a:ahLst/>
                  <a:cxnLst>
                    <a:cxn ang="0">
                      <a:pos x="32" y="8"/>
                    </a:cxn>
                    <a:cxn ang="0">
                      <a:pos x="32" y="16"/>
                    </a:cxn>
                    <a:cxn ang="0">
                      <a:pos x="16" y="16"/>
                    </a:cxn>
                    <a:cxn ang="0">
                      <a:pos x="16" y="16"/>
                    </a:cxn>
                    <a:cxn ang="0">
                      <a:pos x="8" y="16"/>
                    </a:cxn>
                    <a:cxn ang="0">
                      <a:pos x="0" y="8"/>
                    </a:cxn>
                    <a:cxn ang="0">
                      <a:pos x="0" y="8"/>
                    </a:cxn>
                    <a:cxn ang="0">
                      <a:pos x="8" y="0"/>
                    </a:cxn>
                    <a:cxn ang="0">
                      <a:pos x="16" y="0"/>
                    </a:cxn>
                    <a:cxn ang="0">
                      <a:pos x="16" y="0"/>
                    </a:cxn>
                    <a:cxn ang="0">
                      <a:pos x="32" y="0"/>
                    </a:cxn>
                    <a:cxn ang="0">
                      <a:pos x="32" y="8"/>
                    </a:cxn>
                  </a:cxnLst>
                  <a:rect l="0" t="0" r="r" b="b"/>
                  <a:pathLst>
                    <a:path w="32" h="16">
                      <a:moveTo>
                        <a:pt x="32" y="8"/>
                      </a:moveTo>
                      <a:lnTo>
                        <a:pt x="32" y="16"/>
                      </a:lnTo>
                      <a:lnTo>
                        <a:pt x="16" y="16"/>
                      </a:lnTo>
                      <a:lnTo>
                        <a:pt x="16" y="16"/>
                      </a:lnTo>
                      <a:lnTo>
                        <a:pt x="8" y="16"/>
                      </a:lnTo>
                      <a:lnTo>
                        <a:pt x="0" y="8"/>
                      </a:lnTo>
                      <a:lnTo>
                        <a:pt x="0" y="8"/>
                      </a:lnTo>
                      <a:lnTo>
                        <a:pt x="8" y="0"/>
                      </a:lnTo>
                      <a:lnTo>
                        <a:pt x="16" y="0"/>
                      </a:lnTo>
                      <a:lnTo>
                        <a:pt x="16" y="0"/>
                      </a:lnTo>
                      <a:lnTo>
                        <a:pt x="32" y="0"/>
                      </a:lnTo>
                      <a:lnTo>
                        <a:pt x="32"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73" name="Freeform 1569"/>
                <p:cNvSpPr>
                  <a:spLocks/>
                </p:cNvSpPr>
                <p:nvPr/>
              </p:nvSpPr>
              <p:spPr bwMode="auto">
                <a:xfrm>
                  <a:off x="924" y="2416"/>
                  <a:ext cx="64" cy="24"/>
                </a:xfrm>
                <a:custGeom>
                  <a:avLst/>
                  <a:gdLst/>
                  <a:ahLst/>
                  <a:cxnLst>
                    <a:cxn ang="0">
                      <a:pos x="64" y="16"/>
                    </a:cxn>
                    <a:cxn ang="0">
                      <a:pos x="56" y="24"/>
                    </a:cxn>
                    <a:cxn ang="0">
                      <a:pos x="32" y="24"/>
                    </a:cxn>
                    <a:cxn ang="0">
                      <a:pos x="32" y="24"/>
                    </a:cxn>
                    <a:cxn ang="0">
                      <a:pos x="16" y="24"/>
                    </a:cxn>
                    <a:cxn ang="0">
                      <a:pos x="0" y="16"/>
                    </a:cxn>
                    <a:cxn ang="0">
                      <a:pos x="0" y="16"/>
                    </a:cxn>
                    <a:cxn ang="0">
                      <a:pos x="16" y="8"/>
                    </a:cxn>
                    <a:cxn ang="0">
                      <a:pos x="32" y="0"/>
                    </a:cxn>
                    <a:cxn ang="0">
                      <a:pos x="32" y="0"/>
                    </a:cxn>
                    <a:cxn ang="0">
                      <a:pos x="56" y="8"/>
                    </a:cxn>
                    <a:cxn ang="0">
                      <a:pos x="64" y="16"/>
                    </a:cxn>
                  </a:cxnLst>
                  <a:rect l="0" t="0" r="r" b="b"/>
                  <a:pathLst>
                    <a:path w="64" h="24">
                      <a:moveTo>
                        <a:pt x="64" y="16"/>
                      </a:moveTo>
                      <a:lnTo>
                        <a:pt x="56" y="24"/>
                      </a:lnTo>
                      <a:lnTo>
                        <a:pt x="32" y="24"/>
                      </a:lnTo>
                      <a:lnTo>
                        <a:pt x="32" y="24"/>
                      </a:lnTo>
                      <a:lnTo>
                        <a:pt x="16" y="24"/>
                      </a:lnTo>
                      <a:lnTo>
                        <a:pt x="0" y="16"/>
                      </a:lnTo>
                      <a:lnTo>
                        <a:pt x="0" y="16"/>
                      </a:lnTo>
                      <a:lnTo>
                        <a:pt x="16" y="8"/>
                      </a:lnTo>
                      <a:lnTo>
                        <a:pt x="32" y="0"/>
                      </a:lnTo>
                      <a:lnTo>
                        <a:pt x="32" y="0"/>
                      </a:lnTo>
                      <a:lnTo>
                        <a:pt x="56" y="8"/>
                      </a:lnTo>
                      <a:lnTo>
                        <a:pt x="6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74" name="Freeform 1570"/>
                <p:cNvSpPr>
                  <a:spLocks/>
                </p:cNvSpPr>
                <p:nvPr/>
              </p:nvSpPr>
              <p:spPr bwMode="auto">
                <a:xfrm>
                  <a:off x="908" y="2512"/>
                  <a:ext cx="40" cy="32"/>
                </a:xfrm>
                <a:custGeom>
                  <a:avLst/>
                  <a:gdLst/>
                  <a:ahLst/>
                  <a:cxnLst>
                    <a:cxn ang="0">
                      <a:pos x="40" y="32"/>
                    </a:cxn>
                    <a:cxn ang="0">
                      <a:pos x="24" y="32"/>
                    </a:cxn>
                    <a:cxn ang="0">
                      <a:pos x="8" y="24"/>
                    </a:cxn>
                    <a:cxn ang="0">
                      <a:pos x="8" y="24"/>
                    </a:cxn>
                    <a:cxn ang="0">
                      <a:pos x="0" y="8"/>
                    </a:cxn>
                    <a:cxn ang="0">
                      <a:pos x="0" y="0"/>
                    </a:cxn>
                    <a:cxn ang="0">
                      <a:pos x="0" y="0"/>
                    </a:cxn>
                    <a:cxn ang="0">
                      <a:pos x="16" y="0"/>
                    </a:cxn>
                    <a:cxn ang="0">
                      <a:pos x="32" y="8"/>
                    </a:cxn>
                    <a:cxn ang="0">
                      <a:pos x="32" y="8"/>
                    </a:cxn>
                    <a:cxn ang="0">
                      <a:pos x="40" y="24"/>
                    </a:cxn>
                    <a:cxn ang="0">
                      <a:pos x="40" y="32"/>
                    </a:cxn>
                  </a:cxnLst>
                  <a:rect l="0" t="0" r="r" b="b"/>
                  <a:pathLst>
                    <a:path w="40" h="32">
                      <a:moveTo>
                        <a:pt x="40" y="32"/>
                      </a:moveTo>
                      <a:lnTo>
                        <a:pt x="24" y="32"/>
                      </a:lnTo>
                      <a:lnTo>
                        <a:pt x="8" y="24"/>
                      </a:lnTo>
                      <a:lnTo>
                        <a:pt x="8" y="24"/>
                      </a:lnTo>
                      <a:lnTo>
                        <a:pt x="0" y="8"/>
                      </a:lnTo>
                      <a:lnTo>
                        <a:pt x="0" y="0"/>
                      </a:lnTo>
                      <a:lnTo>
                        <a:pt x="0" y="0"/>
                      </a:lnTo>
                      <a:lnTo>
                        <a:pt x="16" y="0"/>
                      </a:lnTo>
                      <a:lnTo>
                        <a:pt x="32" y="8"/>
                      </a:lnTo>
                      <a:lnTo>
                        <a:pt x="32" y="8"/>
                      </a:lnTo>
                      <a:lnTo>
                        <a:pt x="40" y="24"/>
                      </a:lnTo>
                      <a:lnTo>
                        <a:pt x="40"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75" name="Freeform 1571"/>
                <p:cNvSpPr>
                  <a:spLocks/>
                </p:cNvSpPr>
                <p:nvPr/>
              </p:nvSpPr>
              <p:spPr bwMode="auto">
                <a:xfrm>
                  <a:off x="780" y="2328"/>
                  <a:ext cx="32" cy="48"/>
                </a:xfrm>
                <a:custGeom>
                  <a:avLst/>
                  <a:gdLst/>
                  <a:ahLst/>
                  <a:cxnLst>
                    <a:cxn ang="0">
                      <a:pos x="16" y="48"/>
                    </a:cxn>
                    <a:cxn ang="0">
                      <a:pos x="8" y="48"/>
                    </a:cxn>
                    <a:cxn ang="0">
                      <a:pos x="0" y="24"/>
                    </a:cxn>
                    <a:cxn ang="0">
                      <a:pos x="0" y="24"/>
                    </a:cxn>
                    <a:cxn ang="0">
                      <a:pos x="8" y="8"/>
                    </a:cxn>
                    <a:cxn ang="0">
                      <a:pos x="16" y="0"/>
                    </a:cxn>
                    <a:cxn ang="0">
                      <a:pos x="16" y="0"/>
                    </a:cxn>
                    <a:cxn ang="0">
                      <a:pos x="24" y="8"/>
                    </a:cxn>
                    <a:cxn ang="0">
                      <a:pos x="32" y="24"/>
                    </a:cxn>
                    <a:cxn ang="0">
                      <a:pos x="32" y="24"/>
                    </a:cxn>
                    <a:cxn ang="0">
                      <a:pos x="24" y="48"/>
                    </a:cxn>
                    <a:cxn ang="0">
                      <a:pos x="16" y="48"/>
                    </a:cxn>
                  </a:cxnLst>
                  <a:rect l="0" t="0" r="r" b="b"/>
                  <a:pathLst>
                    <a:path w="32" h="48">
                      <a:moveTo>
                        <a:pt x="16" y="48"/>
                      </a:moveTo>
                      <a:lnTo>
                        <a:pt x="8" y="48"/>
                      </a:lnTo>
                      <a:lnTo>
                        <a:pt x="0" y="24"/>
                      </a:lnTo>
                      <a:lnTo>
                        <a:pt x="0" y="24"/>
                      </a:lnTo>
                      <a:lnTo>
                        <a:pt x="8" y="8"/>
                      </a:lnTo>
                      <a:lnTo>
                        <a:pt x="16" y="0"/>
                      </a:lnTo>
                      <a:lnTo>
                        <a:pt x="16" y="0"/>
                      </a:lnTo>
                      <a:lnTo>
                        <a:pt x="24" y="8"/>
                      </a:lnTo>
                      <a:lnTo>
                        <a:pt x="32" y="24"/>
                      </a:lnTo>
                      <a:lnTo>
                        <a:pt x="32" y="24"/>
                      </a:lnTo>
                      <a:lnTo>
                        <a:pt x="24" y="48"/>
                      </a:lnTo>
                      <a:lnTo>
                        <a:pt x="16"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76" name="Freeform 1572"/>
                <p:cNvSpPr>
                  <a:spLocks/>
                </p:cNvSpPr>
                <p:nvPr/>
              </p:nvSpPr>
              <p:spPr bwMode="auto">
                <a:xfrm>
                  <a:off x="676" y="2432"/>
                  <a:ext cx="64" cy="24"/>
                </a:xfrm>
                <a:custGeom>
                  <a:avLst/>
                  <a:gdLst/>
                  <a:ahLst/>
                  <a:cxnLst>
                    <a:cxn ang="0">
                      <a:pos x="64" y="16"/>
                    </a:cxn>
                    <a:cxn ang="0">
                      <a:pos x="56" y="24"/>
                    </a:cxn>
                    <a:cxn ang="0">
                      <a:pos x="32" y="24"/>
                    </a:cxn>
                    <a:cxn ang="0">
                      <a:pos x="32" y="24"/>
                    </a:cxn>
                    <a:cxn ang="0">
                      <a:pos x="8" y="24"/>
                    </a:cxn>
                    <a:cxn ang="0">
                      <a:pos x="0" y="16"/>
                    </a:cxn>
                    <a:cxn ang="0">
                      <a:pos x="0" y="16"/>
                    </a:cxn>
                    <a:cxn ang="0">
                      <a:pos x="8" y="8"/>
                    </a:cxn>
                    <a:cxn ang="0">
                      <a:pos x="32" y="0"/>
                    </a:cxn>
                    <a:cxn ang="0">
                      <a:pos x="32" y="0"/>
                    </a:cxn>
                    <a:cxn ang="0">
                      <a:pos x="56" y="8"/>
                    </a:cxn>
                    <a:cxn ang="0">
                      <a:pos x="64" y="16"/>
                    </a:cxn>
                  </a:cxnLst>
                  <a:rect l="0" t="0" r="r" b="b"/>
                  <a:pathLst>
                    <a:path w="64" h="24">
                      <a:moveTo>
                        <a:pt x="64" y="16"/>
                      </a:moveTo>
                      <a:lnTo>
                        <a:pt x="56" y="24"/>
                      </a:lnTo>
                      <a:lnTo>
                        <a:pt x="32" y="24"/>
                      </a:lnTo>
                      <a:lnTo>
                        <a:pt x="32" y="24"/>
                      </a:lnTo>
                      <a:lnTo>
                        <a:pt x="8" y="24"/>
                      </a:lnTo>
                      <a:lnTo>
                        <a:pt x="0" y="16"/>
                      </a:lnTo>
                      <a:lnTo>
                        <a:pt x="0" y="16"/>
                      </a:lnTo>
                      <a:lnTo>
                        <a:pt x="8" y="8"/>
                      </a:lnTo>
                      <a:lnTo>
                        <a:pt x="32" y="0"/>
                      </a:lnTo>
                      <a:lnTo>
                        <a:pt x="32" y="0"/>
                      </a:lnTo>
                      <a:lnTo>
                        <a:pt x="56" y="8"/>
                      </a:lnTo>
                      <a:lnTo>
                        <a:pt x="6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77" name="Freeform 1573"/>
                <p:cNvSpPr>
                  <a:spLocks/>
                </p:cNvSpPr>
                <p:nvPr/>
              </p:nvSpPr>
              <p:spPr bwMode="auto">
                <a:xfrm>
                  <a:off x="788" y="2520"/>
                  <a:ext cx="32" cy="48"/>
                </a:xfrm>
                <a:custGeom>
                  <a:avLst/>
                  <a:gdLst/>
                  <a:ahLst/>
                  <a:cxnLst>
                    <a:cxn ang="0">
                      <a:pos x="16" y="48"/>
                    </a:cxn>
                    <a:cxn ang="0">
                      <a:pos x="8" y="40"/>
                    </a:cxn>
                    <a:cxn ang="0">
                      <a:pos x="0" y="24"/>
                    </a:cxn>
                    <a:cxn ang="0">
                      <a:pos x="0" y="24"/>
                    </a:cxn>
                    <a:cxn ang="0">
                      <a:pos x="8" y="8"/>
                    </a:cxn>
                    <a:cxn ang="0">
                      <a:pos x="16" y="0"/>
                    </a:cxn>
                    <a:cxn ang="0">
                      <a:pos x="16" y="0"/>
                    </a:cxn>
                    <a:cxn ang="0">
                      <a:pos x="32" y="8"/>
                    </a:cxn>
                    <a:cxn ang="0">
                      <a:pos x="32" y="24"/>
                    </a:cxn>
                    <a:cxn ang="0">
                      <a:pos x="32" y="24"/>
                    </a:cxn>
                    <a:cxn ang="0">
                      <a:pos x="32" y="40"/>
                    </a:cxn>
                    <a:cxn ang="0">
                      <a:pos x="16" y="48"/>
                    </a:cxn>
                  </a:cxnLst>
                  <a:rect l="0" t="0" r="r" b="b"/>
                  <a:pathLst>
                    <a:path w="32" h="48">
                      <a:moveTo>
                        <a:pt x="16" y="48"/>
                      </a:moveTo>
                      <a:lnTo>
                        <a:pt x="8" y="40"/>
                      </a:lnTo>
                      <a:lnTo>
                        <a:pt x="0" y="24"/>
                      </a:lnTo>
                      <a:lnTo>
                        <a:pt x="0" y="24"/>
                      </a:lnTo>
                      <a:lnTo>
                        <a:pt x="8" y="8"/>
                      </a:lnTo>
                      <a:lnTo>
                        <a:pt x="16" y="0"/>
                      </a:lnTo>
                      <a:lnTo>
                        <a:pt x="16" y="0"/>
                      </a:lnTo>
                      <a:lnTo>
                        <a:pt x="32" y="8"/>
                      </a:lnTo>
                      <a:lnTo>
                        <a:pt x="32" y="24"/>
                      </a:lnTo>
                      <a:lnTo>
                        <a:pt x="32" y="24"/>
                      </a:lnTo>
                      <a:lnTo>
                        <a:pt x="32" y="40"/>
                      </a:lnTo>
                      <a:lnTo>
                        <a:pt x="16"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78" name="Freeform 1574"/>
                <p:cNvSpPr>
                  <a:spLocks/>
                </p:cNvSpPr>
                <p:nvPr/>
              </p:nvSpPr>
              <p:spPr bwMode="auto">
                <a:xfrm>
                  <a:off x="660" y="2352"/>
                  <a:ext cx="48" cy="40"/>
                </a:xfrm>
                <a:custGeom>
                  <a:avLst/>
                  <a:gdLst/>
                  <a:ahLst/>
                  <a:cxnLst>
                    <a:cxn ang="0">
                      <a:pos x="48" y="32"/>
                    </a:cxn>
                    <a:cxn ang="0">
                      <a:pos x="32" y="40"/>
                    </a:cxn>
                    <a:cxn ang="0">
                      <a:pos x="16" y="24"/>
                    </a:cxn>
                    <a:cxn ang="0">
                      <a:pos x="16" y="24"/>
                    </a:cxn>
                    <a:cxn ang="0">
                      <a:pos x="0" y="16"/>
                    </a:cxn>
                    <a:cxn ang="0">
                      <a:pos x="0" y="0"/>
                    </a:cxn>
                    <a:cxn ang="0">
                      <a:pos x="0" y="0"/>
                    </a:cxn>
                    <a:cxn ang="0">
                      <a:pos x="16" y="0"/>
                    </a:cxn>
                    <a:cxn ang="0">
                      <a:pos x="32" y="8"/>
                    </a:cxn>
                    <a:cxn ang="0">
                      <a:pos x="32" y="8"/>
                    </a:cxn>
                    <a:cxn ang="0">
                      <a:pos x="48" y="24"/>
                    </a:cxn>
                    <a:cxn ang="0">
                      <a:pos x="48" y="32"/>
                    </a:cxn>
                  </a:cxnLst>
                  <a:rect l="0" t="0" r="r" b="b"/>
                  <a:pathLst>
                    <a:path w="48" h="40">
                      <a:moveTo>
                        <a:pt x="48" y="32"/>
                      </a:moveTo>
                      <a:lnTo>
                        <a:pt x="32" y="40"/>
                      </a:lnTo>
                      <a:lnTo>
                        <a:pt x="16" y="24"/>
                      </a:lnTo>
                      <a:lnTo>
                        <a:pt x="16" y="24"/>
                      </a:lnTo>
                      <a:lnTo>
                        <a:pt x="0" y="16"/>
                      </a:lnTo>
                      <a:lnTo>
                        <a:pt x="0" y="0"/>
                      </a:lnTo>
                      <a:lnTo>
                        <a:pt x="0" y="0"/>
                      </a:lnTo>
                      <a:lnTo>
                        <a:pt x="16" y="0"/>
                      </a:lnTo>
                      <a:lnTo>
                        <a:pt x="32" y="8"/>
                      </a:lnTo>
                      <a:lnTo>
                        <a:pt x="32" y="8"/>
                      </a:lnTo>
                      <a:lnTo>
                        <a:pt x="48" y="24"/>
                      </a:lnTo>
                      <a:lnTo>
                        <a:pt x="48"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79" name="Freeform 1575"/>
                <p:cNvSpPr>
                  <a:spLocks/>
                </p:cNvSpPr>
                <p:nvPr/>
              </p:nvSpPr>
              <p:spPr bwMode="auto">
                <a:xfrm>
                  <a:off x="892" y="2344"/>
                  <a:ext cx="48" cy="32"/>
                </a:xfrm>
                <a:custGeom>
                  <a:avLst/>
                  <a:gdLst/>
                  <a:ahLst/>
                  <a:cxnLst>
                    <a:cxn ang="0">
                      <a:pos x="0" y="32"/>
                    </a:cxn>
                    <a:cxn ang="0">
                      <a:pos x="0" y="24"/>
                    </a:cxn>
                    <a:cxn ang="0">
                      <a:pos x="8" y="8"/>
                    </a:cxn>
                    <a:cxn ang="0">
                      <a:pos x="8" y="8"/>
                    </a:cxn>
                    <a:cxn ang="0">
                      <a:pos x="32" y="0"/>
                    </a:cxn>
                    <a:cxn ang="0">
                      <a:pos x="48" y="0"/>
                    </a:cxn>
                    <a:cxn ang="0">
                      <a:pos x="48" y="0"/>
                    </a:cxn>
                    <a:cxn ang="0">
                      <a:pos x="48" y="8"/>
                    </a:cxn>
                    <a:cxn ang="0">
                      <a:pos x="32" y="24"/>
                    </a:cxn>
                    <a:cxn ang="0">
                      <a:pos x="32" y="24"/>
                    </a:cxn>
                    <a:cxn ang="0">
                      <a:pos x="16" y="32"/>
                    </a:cxn>
                    <a:cxn ang="0">
                      <a:pos x="0" y="32"/>
                    </a:cxn>
                  </a:cxnLst>
                  <a:rect l="0" t="0" r="r" b="b"/>
                  <a:pathLst>
                    <a:path w="48" h="32">
                      <a:moveTo>
                        <a:pt x="0" y="32"/>
                      </a:moveTo>
                      <a:lnTo>
                        <a:pt x="0" y="24"/>
                      </a:lnTo>
                      <a:lnTo>
                        <a:pt x="8" y="8"/>
                      </a:lnTo>
                      <a:lnTo>
                        <a:pt x="8" y="8"/>
                      </a:lnTo>
                      <a:lnTo>
                        <a:pt x="32" y="0"/>
                      </a:lnTo>
                      <a:lnTo>
                        <a:pt x="48" y="0"/>
                      </a:lnTo>
                      <a:lnTo>
                        <a:pt x="48" y="0"/>
                      </a:lnTo>
                      <a:lnTo>
                        <a:pt x="48" y="8"/>
                      </a:lnTo>
                      <a:lnTo>
                        <a:pt x="32" y="24"/>
                      </a:lnTo>
                      <a:lnTo>
                        <a:pt x="32" y="24"/>
                      </a:lnTo>
                      <a:lnTo>
                        <a:pt x="16" y="32"/>
                      </a:lnTo>
                      <a:lnTo>
                        <a:pt x="0"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80" name="Freeform 1576"/>
                <p:cNvSpPr>
                  <a:spLocks/>
                </p:cNvSpPr>
                <p:nvPr/>
              </p:nvSpPr>
              <p:spPr bwMode="auto">
                <a:xfrm>
                  <a:off x="876" y="2400"/>
                  <a:ext cx="48" cy="24"/>
                </a:xfrm>
                <a:custGeom>
                  <a:avLst/>
                  <a:gdLst/>
                  <a:ahLst/>
                  <a:cxnLst>
                    <a:cxn ang="0">
                      <a:pos x="0" y="24"/>
                    </a:cxn>
                    <a:cxn ang="0">
                      <a:pos x="0" y="8"/>
                    </a:cxn>
                    <a:cxn ang="0">
                      <a:pos x="16" y="0"/>
                    </a:cxn>
                    <a:cxn ang="0">
                      <a:pos x="16" y="0"/>
                    </a:cxn>
                    <a:cxn ang="0">
                      <a:pos x="32" y="0"/>
                    </a:cxn>
                    <a:cxn ang="0">
                      <a:pos x="48" y="8"/>
                    </a:cxn>
                    <a:cxn ang="0">
                      <a:pos x="48" y="8"/>
                    </a:cxn>
                    <a:cxn ang="0">
                      <a:pos x="48" y="16"/>
                    </a:cxn>
                    <a:cxn ang="0">
                      <a:pos x="32" y="24"/>
                    </a:cxn>
                    <a:cxn ang="0">
                      <a:pos x="32" y="24"/>
                    </a:cxn>
                    <a:cxn ang="0">
                      <a:pos x="8" y="24"/>
                    </a:cxn>
                    <a:cxn ang="0">
                      <a:pos x="0" y="24"/>
                    </a:cxn>
                  </a:cxnLst>
                  <a:rect l="0" t="0" r="r" b="b"/>
                  <a:pathLst>
                    <a:path w="48" h="24">
                      <a:moveTo>
                        <a:pt x="0" y="24"/>
                      </a:moveTo>
                      <a:lnTo>
                        <a:pt x="0" y="8"/>
                      </a:lnTo>
                      <a:lnTo>
                        <a:pt x="16" y="0"/>
                      </a:lnTo>
                      <a:lnTo>
                        <a:pt x="16" y="0"/>
                      </a:lnTo>
                      <a:lnTo>
                        <a:pt x="32" y="0"/>
                      </a:lnTo>
                      <a:lnTo>
                        <a:pt x="48" y="8"/>
                      </a:lnTo>
                      <a:lnTo>
                        <a:pt x="48" y="8"/>
                      </a:lnTo>
                      <a:lnTo>
                        <a:pt x="48" y="16"/>
                      </a:lnTo>
                      <a:lnTo>
                        <a:pt x="32" y="24"/>
                      </a:lnTo>
                      <a:lnTo>
                        <a:pt x="32" y="24"/>
                      </a:lnTo>
                      <a:lnTo>
                        <a:pt x="8" y="24"/>
                      </a:lnTo>
                      <a:lnTo>
                        <a:pt x="0" y="2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81" name="Freeform 1577"/>
                <p:cNvSpPr>
                  <a:spLocks/>
                </p:cNvSpPr>
                <p:nvPr/>
              </p:nvSpPr>
              <p:spPr bwMode="auto">
                <a:xfrm>
                  <a:off x="660" y="2480"/>
                  <a:ext cx="48" cy="24"/>
                </a:xfrm>
                <a:custGeom>
                  <a:avLst/>
                  <a:gdLst/>
                  <a:ahLst/>
                  <a:cxnLst>
                    <a:cxn ang="0">
                      <a:pos x="0" y="16"/>
                    </a:cxn>
                    <a:cxn ang="0">
                      <a:pos x="0" y="8"/>
                    </a:cxn>
                    <a:cxn ang="0">
                      <a:pos x="16" y="0"/>
                    </a:cxn>
                    <a:cxn ang="0">
                      <a:pos x="16" y="0"/>
                    </a:cxn>
                    <a:cxn ang="0">
                      <a:pos x="40" y="0"/>
                    </a:cxn>
                    <a:cxn ang="0">
                      <a:pos x="48" y="0"/>
                    </a:cxn>
                    <a:cxn ang="0">
                      <a:pos x="48" y="0"/>
                    </a:cxn>
                    <a:cxn ang="0">
                      <a:pos x="48" y="16"/>
                    </a:cxn>
                    <a:cxn ang="0">
                      <a:pos x="32" y="24"/>
                    </a:cxn>
                    <a:cxn ang="0">
                      <a:pos x="32" y="24"/>
                    </a:cxn>
                    <a:cxn ang="0">
                      <a:pos x="8" y="24"/>
                    </a:cxn>
                    <a:cxn ang="0">
                      <a:pos x="0" y="16"/>
                    </a:cxn>
                  </a:cxnLst>
                  <a:rect l="0" t="0" r="r" b="b"/>
                  <a:pathLst>
                    <a:path w="48" h="24">
                      <a:moveTo>
                        <a:pt x="0" y="16"/>
                      </a:moveTo>
                      <a:lnTo>
                        <a:pt x="0" y="8"/>
                      </a:lnTo>
                      <a:lnTo>
                        <a:pt x="16" y="0"/>
                      </a:lnTo>
                      <a:lnTo>
                        <a:pt x="16" y="0"/>
                      </a:lnTo>
                      <a:lnTo>
                        <a:pt x="40" y="0"/>
                      </a:lnTo>
                      <a:lnTo>
                        <a:pt x="48" y="0"/>
                      </a:lnTo>
                      <a:lnTo>
                        <a:pt x="48" y="0"/>
                      </a:lnTo>
                      <a:lnTo>
                        <a:pt x="48" y="16"/>
                      </a:lnTo>
                      <a:lnTo>
                        <a:pt x="32" y="24"/>
                      </a:lnTo>
                      <a:lnTo>
                        <a:pt x="32" y="24"/>
                      </a:lnTo>
                      <a:lnTo>
                        <a:pt x="8" y="24"/>
                      </a:lnTo>
                      <a:lnTo>
                        <a:pt x="0"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82" name="Freeform 1578"/>
                <p:cNvSpPr>
                  <a:spLocks/>
                </p:cNvSpPr>
                <p:nvPr/>
              </p:nvSpPr>
              <p:spPr bwMode="auto">
                <a:xfrm>
                  <a:off x="732" y="2456"/>
                  <a:ext cx="48" cy="40"/>
                </a:xfrm>
                <a:custGeom>
                  <a:avLst/>
                  <a:gdLst/>
                  <a:ahLst/>
                  <a:cxnLst>
                    <a:cxn ang="0">
                      <a:pos x="8" y="40"/>
                    </a:cxn>
                    <a:cxn ang="0">
                      <a:pos x="0" y="24"/>
                    </a:cxn>
                    <a:cxn ang="0">
                      <a:pos x="16" y="16"/>
                    </a:cxn>
                    <a:cxn ang="0">
                      <a:pos x="16" y="16"/>
                    </a:cxn>
                    <a:cxn ang="0">
                      <a:pos x="32" y="0"/>
                    </a:cxn>
                    <a:cxn ang="0">
                      <a:pos x="48" y="8"/>
                    </a:cxn>
                    <a:cxn ang="0">
                      <a:pos x="48" y="8"/>
                    </a:cxn>
                    <a:cxn ang="0">
                      <a:pos x="48" y="16"/>
                    </a:cxn>
                    <a:cxn ang="0">
                      <a:pos x="40" y="32"/>
                    </a:cxn>
                    <a:cxn ang="0">
                      <a:pos x="40" y="32"/>
                    </a:cxn>
                    <a:cxn ang="0">
                      <a:pos x="16" y="40"/>
                    </a:cxn>
                    <a:cxn ang="0">
                      <a:pos x="8" y="40"/>
                    </a:cxn>
                  </a:cxnLst>
                  <a:rect l="0" t="0" r="r" b="b"/>
                  <a:pathLst>
                    <a:path w="48" h="40">
                      <a:moveTo>
                        <a:pt x="8" y="40"/>
                      </a:moveTo>
                      <a:lnTo>
                        <a:pt x="0" y="24"/>
                      </a:lnTo>
                      <a:lnTo>
                        <a:pt x="16" y="16"/>
                      </a:lnTo>
                      <a:lnTo>
                        <a:pt x="16" y="16"/>
                      </a:lnTo>
                      <a:lnTo>
                        <a:pt x="32" y="0"/>
                      </a:lnTo>
                      <a:lnTo>
                        <a:pt x="48" y="8"/>
                      </a:lnTo>
                      <a:lnTo>
                        <a:pt x="48" y="8"/>
                      </a:lnTo>
                      <a:lnTo>
                        <a:pt x="48" y="16"/>
                      </a:lnTo>
                      <a:lnTo>
                        <a:pt x="40" y="32"/>
                      </a:lnTo>
                      <a:lnTo>
                        <a:pt x="40" y="32"/>
                      </a:lnTo>
                      <a:lnTo>
                        <a:pt x="16" y="40"/>
                      </a:lnTo>
                      <a:lnTo>
                        <a:pt x="8" y="4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83" name="Freeform 1579"/>
                <p:cNvSpPr>
                  <a:spLocks/>
                </p:cNvSpPr>
                <p:nvPr/>
              </p:nvSpPr>
              <p:spPr bwMode="auto">
                <a:xfrm>
                  <a:off x="924" y="2472"/>
                  <a:ext cx="56" cy="32"/>
                </a:xfrm>
                <a:custGeom>
                  <a:avLst/>
                  <a:gdLst/>
                  <a:ahLst/>
                  <a:cxnLst>
                    <a:cxn ang="0">
                      <a:pos x="0" y="8"/>
                    </a:cxn>
                    <a:cxn ang="0">
                      <a:pos x="16" y="0"/>
                    </a:cxn>
                    <a:cxn ang="0">
                      <a:pos x="32" y="8"/>
                    </a:cxn>
                    <a:cxn ang="0">
                      <a:pos x="32" y="8"/>
                    </a:cxn>
                    <a:cxn ang="0">
                      <a:pos x="56" y="16"/>
                    </a:cxn>
                    <a:cxn ang="0">
                      <a:pos x="56" y="24"/>
                    </a:cxn>
                    <a:cxn ang="0">
                      <a:pos x="56" y="24"/>
                    </a:cxn>
                    <a:cxn ang="0">
                      <a:pos x="48" y="32"/>
                    </a:cxn>
                    <a:cxn ang="0">
                      <a:pos x="24" y="24"/>
                    </a:cxn>
                    <a:cxn ang="0">
                      <a:pos x="24" y="24"/>
                    </a:cxn>
                    <a:cxn ang="0">
                      <a:pos x="0" y="16"/>
                    </a:cxn>
                    <a:cxn ang="0">
                      <a:pos x="0" y="8"/>
                    </a:cxn>
                  </a:cxnLst>
                  <a:rect l="0" t="0" r="r" b="b"/>
                  <a:pathLst>
                    <a:path w="56" h="32">
                      <a:moveTo>
                        <a:pt x="0" y="8"/>
                      </a:moveTo>
                      <a:lnTo>
                        <a:pt x="16" y="0"/>
                      </a:lnTo>
                      <a:lnTo>
                        <a:pt x="32" y="8"/>
                      </a:lnTo>
                      <a:lnTo>
                        <a:pt x="32" y="8"/>
                      </a:lnTo>
                      <a:lnTo>
                        <a:pt x="56" y="16"/>
                      </a:lnTo>
                      <a:lnTo>
                        <a:pt x="56" y="24"/>
                      </a:lnTo>
                      <a:lnTo>
                        <a:pt x="56" y="24"/>
                      </a:lnTo>
                      <a:lnTo>
                        <a:pt x="48" y="32"/>
                      </a:lnTo>
                      <a:lnTo>
                        <a:pt x="24" y="24"/>
                      </a:lnTo>
                      <a:lnTo>
                        <a:pt x="24"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84" name="Freeform 1580"/>
                <p:cNvSpPr>
                  <a:spLocks/>
                </p:cNvSpPr>
                <p:nvPr/>
              </p:nvSpPr>
              <p:spPr bwMode="auto">
                <a:xfrm>
                  <a:off x="636" y="2392"/>
                  <a:ext cx="64" cy="32"/>
                </a:xfrm>
                <a:custGeom>
                  <a:avLst/>
                  <a:gdLst/>
                  <a:ahLst/>
                  <a:cxnLst>
                    <a:cxn ang="0">
                      <a:pos x="0" y="8"/>
                    </a:cxn>
                    <a:cxn ang="0">
                      <a:pos x="16" y="0"/>
                    </a:cxn>
                    <a:cxn ang="0">
                      <a:pos x="40" y="8"/>
                    </a:cxn>
                    <a:cxn ang="0">
                      <a:pos x="40" y="8"/>
                    </a:cxn>
                    <a:cxn ang="0">
                      <a:pos x="56" y="16"/>
                    </a:cxn>
                    <a:cxn ang="0">
                      <a:pos x="64" y="24"/>
                    </a:cxn>
                    <a:cxn ang="0">
                      <a:pos x="64" y="24"/>
                    </a:cxn>
                    <a:cxn ang="0">
                      <a:pos x="48" y="32"/>
                    </a:cxn>
                    <a:cxn ang="0">
                      <a:pos x="24" y="32"/>
                    </a:cxn>
                    <a:cxn ang="0">
                      <a:pos x="24" y="32"/>
                    </a:cxn>
                    <a:cxn ang="0">
                      <a:pos x="8" y="16"/>
                    </a:cxn>
                    <a:cxn ang="0">
                      <a:pos x="0" y="8"/>
                    </a:cxn>
                  </a:cxnLst>
                  <a:rect l="0" t="0" r="r" b="b"/>
                  <a:pathLst>
                    <a:path w="64" h="32">
                      <a:moveTo>
                        <a:pt x="0" y="8"/>
                      </a:moveTo>
                      <a:lnTo>
                        <a:pt x="16" y="0"/>
                      </a:lnTo>
                      <a:lnTo>
                        <a:pt x="40" y="8"/>
                      </a:lnTo>
                      <a:lnTo>
                        <a:pt x="40" y="8"/>
                      </a:lnTo>
                      <a:lnTo>
                        <a:pt x="56" y="16"/>
                      </a:lnTo>
                      <a:lnTo>
                        <a:pt x="64" y="24"/>
                      </a:lnTo>
                      <a:lnTo>
                        <a:pt x="64" y="24"/>
                      </a:lnTo>
                      <a:lnTo>
                        <a:pt x="48" y="32"/>
                      </a:lnTo>
                      <a:lnTo>
                        <a:pt x="24" y="32"/>
                      </a:lnTo>
                      <a:lnTo>
                        <a:pt x="24" y="32"/>
                      </a:lnTo>
                      <a:lnTo>
                        <a:pt x="8"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85" name="Freeform 1581"/>
                <p:cNvSpPr>
                  <a:spLocks/>
                </p:cNvSpPr>
                <p:nvPr/>
              </p:nvSpPr>
              <p:spPr bwMode="auto">
                <a:xfrm>
                  <a:off x="716" y="2320"/>
                  <a:ext cx="40" cy="48"/>
                </a:xfrm>
                <a:custGeom>
                  <a:avLst/>
                  <a:gdLst/>
                  <a:ahLst/>
                  <a:cxnLst>
                    <a:cxn ang="0">
                      <a:pos x="8" y="0"/>
                    </a:cxn>
                    <a:cxn ang="0">
                      <a:pos x="24" y="0"/>
                    </a:cxn>
                    <a:cxn ang="0">
                      <a:pos x="32" y="16"/>
                    </a:cxn>
                    <a:cxn ang="0">
                      <a:pos x="32" y="16"/>
                    </a:cxn>
                    <a:cxn ang="0">
                      <a:pos x="40" y="40"/>
                    </a:cxn>
                    <a:cxn ang="0">
                      <a:pos x="32" y="48"/>
                    </a:cxn>
                    <a:cxn ang="0">
                      <a:pos x="32" y="48"/>
                    </a:cxn>
                    <a:cxn ang="0">
                      <a:pos x="16" y="40"/>
                    </a:cxn>
                    <a:cxn ang="0">
                      <a:pos x="8" y="24"/>
                    </a:cxn>
                    <a:cxn ang="0">
                      <a:pos x="8" y="24"/>
                    </a:cxn>
                    <a:cxn ang="0">
                      <a:pos x="0" y="8"/>
                    </a:cxn>
                    <a:cxn ang="0">
                      <a:pos x="8" y="0"/>
                    </a:cxn>
                  </a:cxnLst>
                  <a:rect l="0" t="0" r="r" b="b"/>
                  <a:pathLst>
                    <a:path w="40" h="48">
                      <a:moveTo>
                        <a:pt x="8" y="0"/>
                      </a:moveTo>
                      <a:lnTo>
                        <a:pt x="24" y="0"/>
                      </a:lnTo>
                      <a:lnTo>
                        <a:pt x="32" y="16"/>
                      </a:lnTo>
                      <a:lnTo>
                        <a:pt x="32" y="16"/>
                      </a:lnTo>
                      <a:lnTo>
                        <a:pt x="40" y="40"/>
                      </a:lnTo>
                      <a:lnTo>
                        <a:pt x="32" y="48"/>
                      </a:lnTo>
                      <a:lnTo>
                        <a:pt x="32" y="48"/>
                      </a:lnTo>
                      <a:lnTo>
                        <a:pt x="16" y="40"/>
                      </a:lnTo>
                      <a:lnTo>
                        <a:pt x="8" y="24"/>
                      </a:lnTo>
                      <a:lnTo>
                        <a:pt x="8" y="24"/>
                      </a:lnTo>
                      <a:lnTo>
                        <a:pt x="0" y="8"/>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86" name="Freeform 1582"/>
                <p:cNvSpPr>
                  <a:spLocks/>
                </p:cNvSpPr>
                <p:nvPr/>
              </p:nvSpPr>
              <p:spPr bwMode="auto">
                <a:xfrm>
                  <a:off x="820" y="2480"/>
                  <a:ext cx="40" cy="40"/>
                </a:xfrm>
                <a:custGeom>
                  <a:avLst/>
                  <a:gdLst/>
                  <a:ahLst/>
                  <a:cxnLst>
                    <a:cxn ang="0">
                      <a:pos x="8" y="0"/>
                    </a:cxn>
                    <a:cxn ang="0">
                      <a:pos x="24" y="0"/>
                    </a:cxn>
                    <a:cxn ang="0">
                      <a:pos x="40" y="16"/>
                    </a:cxn>
                    <a:cxn ang="0">
                      <a:pos x="40" y="16"/>
                    </a:cxn>
                    <a:cxn ang="0">
                      <a:pos x="40" y="32"/>
                    </a:cxn>
                    <a:cxn ang="0">
                      <a:pos x="32" y="40"/>
                    </a:cxn>
                    <a:cxn ang="0">
                      <a:pos x="32" y="40"/>
                    </a:cxn>
                    <a:cxn ang="0">
                      <a:pos x="24" y="40"/>
                    </a:cxn>
                    <a:cxn ang="0">
                      <a:pos x="8" y="24"/>
                    </a:cxn>
                    <a:cxn ang="0">
                      <a:pos x="8" y="24"/>
                    </a:cxn>
                    <a:cxn ang="0">
                      <a:pos x="0" y="8"/>
                    </a:cxn>
                    <a:cxn ang="0">
                      <a:pos x="8" y="0"/>
                    </a:cxn>
                  </a:cxnLst>
                  <a:rect l="0" t="0" r="r" b="b"/>
                  <a:pathLst>
                    <a:path w="40" h="40">
                      <a:moveTo>
                        <a:pt x="8" y="0"/>
                      </a:moveTo>
                      <a:lnTo>
                        <a:pt x="24" y="0"/>
                      </a:lnTo>
                      <a:lnTo>
                        <a:pt x="40" y="16"/>
                      </a:lnTo>
                      <a:lnTo>
                        <a:pt x="40" y="16"/>
                      </a:lnTo>
                      <a:lnTo>
                        <a:pt x="40" y="32"/>
                      </a:lnTo>
                      <a:lnTo>
                        <a:pt x="32" y="40"/>
                      </a:lnTo>
                      <a:lnTo>
                        <a:pt x="32" y="40"/>
                      </a:lnTo>
                      <a:lnTo>
                        <a:pt x="24" y="40"/>
                      </a:lnTo>
                      <a:lnTo>
                        <a:pt x="8" y="24"/>
                      </a:lnTo>
                      <a:lnTo>
                        <a:pt x="8" y="24"/>
                      </a:lnTo>
                      <a:lnTo>
                        <a:pt x="0" y="8"/>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87" name="Freeform 1583"/>
                <p:cNvSpPr>
                  <a:spLocks/>
                </p:cNvSpPr>
                <p:nvPr/>
              </p:nvSpPr>
              <p:spPr bwMode="auto">
                <a:xfrm>
                  <a:off x="836" y="2320"/>
                  <a:ext cx="40" cy="48"/>
                </a:xfrm>
                <a:custGeom>
                  <a:avLst/>
                  <a:gdLst/>
                  <a:ahLst/>
                  <a:cxnLst>
                    <a:cxn ang="0">
                      <a:pos x="32" y="0"/>
                    </a:cxn>
                    <a:cxn ang="0">
                      <a:pos x="40" y="8"/>
                    </a:cxn>
                    <a:cxn ang="0">
                      <a:pos x="40" y="24"/>
                    </a:cxn>
                    <a:cxn ang="0">
                      <a:pos x="40" y="24"/>
                    </a:cxn>
                    <a:cxn ang="0">
                      <a:pos x="24" y="40"/>
                    </a:cxn>
                    <a:cxn ang="0">
                      <a:pos x="8" y="48"/>
                    </a:cxn>
                    <a:cxn ang="0">
                      <a:pos x="8" y="48"/>
                    </a:cxn>
                    <a:cxn ang="0">
                      <a:pos x="0" y="32"/>
                    </a:cxn>
                    <a:cxn ang="0">
                      <a:pos x="8" y="16"/>
                    </a:cxn>
                    <a:cxn ang="0">
                      <a:pos x="8" y="16"/>
                    </a:cxn>
                    <a:cxn ang="0">
                      <a:pos x="24" y="0"/>
                    </a:cxn>
                    <a:cxn ang="0">
                      <a:pos x="32" y="0"/>
                    </a:cxn>
                  </a:cxnLst>
                  <a:rect l="0" t="0" r="r" b="b"/>
                  <a:pathLst>
                    <a:path w="40" h="48">
                      <a:moveTo>
                        <a:pt x="32" y="0"/>
                      </a:moveTo>
                      <a:lnTo>
                        <a:pt x="40" y="8"/>
                      </a:lnTo>
                      <a:lnTo>
                        <a:pt x="40" y="24"/>
                      </a:lnTo>
                      <a:lnTo>
                        <a:pt x="40" y="24"/>
                      </a:lnTo>
                      <a:lnTo>
                        <a:pt x="24" y="40"/>
                      </a:lnTo>
                      <a:lnTo>
                        <a:pt x="8" y="48"/>
                      </a:lnTo>
                      <a:lnTo>
                        <a:pt x="8" y="48"/>
                      </a:lnTo>
                      <a:lnTo>
                        <a:pt x="0" y="32"/>
                      </a:lnTo>
                      <a:lnTo>
                        <a:pt x="8" y="16"/>
                      </a:lnTo>
                      <a:lnTo>
                        <a:pt x="8" y="16"/>
                      </a:lnTo>
                      <a:lnTo>
                        <a:pt x="24" y="0"/>
                      </a:lnTo>
                      <a:lnTo>
                        <a:pt x="32"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88" name="Freeform 1584"/>
                <p:cNvSpPr>
                  <a:spLocks/>
                </p:cNvSpPr>
                <p:nvPr/>
              </p:nvSpPr>
              <p:spPr bwMode="auto">
                <a:xfrm>
                  <a:off x="732" y="2504"/>
                  <a:ext cx="40" cy="48"/>
                </a:xfrm>
                <a:custGeom>
                  <a:avLst/>
                  <a:gdLst/>
                  <a:ahLst/>
                  <a:cxnLst>
                    <a:cxn ang="0">
                      <a:pos x="32" y="0"/>
                    </a:cxn>
                    <a:cxn ang="0">
                      <a:pos x="40" y="8"/>
                    </a:cxn>
                    <a:cxn ang="0">
                      <a:pos x="32" y="32"/>
                    </a:cxn>
                    <a:cxn ang="0">
                      <a:pos x="32" y="32"/>
                    </a:cxn>
                    <a:cxn ang="0">
                      <a:pos x="24" y="40"/>
                    </a:cxn>
                    <a:cxn ang="0">
                      <a:pos x="8" y="48"/>
                    </a:cxn>
                    <a:cxn ang="0">
                      <a:pos x="8" y="48"/>
                    </a:cxn>
                    <a:cxn ang="0">
                      <a:pos x="0" y="40"/>
                    </a:cxn>
                    <a:cxn ang="0">
                      <a:pos x="8" y="16"/>
                    </a:cxn>
                    <a:cxn ang="0">
                      <a:pos x="8" y="16"/>
                    </a:cxn>
                    <a:cxn ang="0">
                      <a:pos x="16" y="8"/>
                    </a:cxn>
                    <a:cxn ang="0">
                      <a:pos x="32" y="0"/>
                    </a:cxn>
                  </a:cxnLst>
                  <a:rect l="0" t="0" r="r" b="b"/>
                  <a:pathLst>
                    <a:path w="40" h="48">
                      <a:moveTo>
                        <a:pt x="32" y="0"/>
                      </a:moveTo>
                      <a:lnTo>
                        <a:pt x="40" y="8"/>
                      </a:lnTo>
                      <a:lnTo>
                        <a:pt x="32" y="32"/>
                      </a:lnTo>
                      <a:lnTo>
                        <a:pt x="32" y="32"/>
                      </a:lnTo>
                      <a:lnTo>
                        <a:pt x="24" y="40"/>
                      </a:lnTo>
                      <a:lnTo>
                        <a:pt x="8" y="48"/>
                      </a:lnTo>
                      <a:lnTo>
                        <a:pt x="8" y="48"/>
                      </a:lnTo>
                      <a:lnTo>
                        <a:pt x="0" y="40"/>
                      </a:lnTo>
                      <a:lnTo>
                        <a:pt x="8" y="16"/>
                      </a:lnTo>
                      <a:lnTo>
                        <a:pt x="8" y="16"/>
                      </a:lnTo>
                      <a:lnTo>
                        <a:pt x="16" y="8"/>
                      </a:lnTo>
                      <a:lnTo>
                        <a:pt x="32"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sp>
          <p:nvSpPr>
            <p:cNvPr id="1661489" name="Text Box 1585"/>
            <p:cNvSpPr txBox="1">
              <a:spLocks noChangeArrowheads="1"/>
            </p:cNvSpPr>
            <p:nvPr/>
          </p:nvSpPr>
          <p:spPr bwMode="auto">
            <a:xfrm>
              <a:off x="3536" y="1001"/>
              <a:ext cx="1009" cy="446"/>
            </a:xfrm>
            <a:prstGeom prst="rect">
              <a:avLst/>
            </a:prstGeom>
            <a:noFill/>
            <a:ln w="19050">
              <a:noFill/>
              <a:miter lim="800000"/>
              <a:headEnd/>
              <a:tailEnd/>
            </a:ln>
            <a:effectLst/>
          </p:spPr>
          <p:txBody>
            <a:bodyPr wrap="none" anchor="ctr">
              <a:prstTxWarp prst="textNoShape">
                <a:avLst/>
              </a:prstTxWarp>
              <a:spAutoFit/>
            </a:bodyPr>
            <a:lstStyle/>
            <a:p>
              <a:r>
                <a:rPr lang="tr-TR" sz="2000" i="1" dirty="0" smtClean="0">
                  <a:latin typeface="Arial"/>
                  <a:cs typeface="Arial"/>
                </a:rPr>
                <a:t>Yetersiz</a:t>
              </a:r>
            </a:p>
            <a:p>
              <a:r>
                <a:rPr lang="tr-TR" sz="2000" i="1" dirty="0" smtClean="0">
                  <a:latin typeface="Arial"/>
                  <a:cs typeface="Arial"/>
                </a:rPr>
                <a:t> </a:t>
              </a:r>
              <a:r>
                <a:rPr lang="en-US" sz="2000" i="1" dirty="0">
                  <a:latin typeface="Arial"/>
                  <a:cs typeface="Arial"/>
                </a:rPr>
                <a:t>ADAMTS13</a:t>
              </a:r>
            </a:p>
          </p:txBody>
        </p:sp>
        <p:grpSp>
          <p:nvGrpSpPr>
            <p:cNvPr id="1661537" name="Group 1586"/>
            <p:cNvGrpSpPr>
              <a:grpSpLocks/>
            </p:cNvGrpSpPr>
            <p:nvPr/>
          </p:nvGrpSpPr>
          <p:grpSpPr bwMode="auto">
            <a:xfrm>
              <a:off x="3545" y="2386"/>
              <a:ext cx="536" cy="384"/>
              <a:chOff x="540" y="1270"/>
              <a:chExt cx="536" cy="384"/>
            </a:xfrm>
          </p:grpSpPr>
          <p:grpSp>
            <p:nvGrpSpPr>
              <p:cNvPr id="1661538" name="Group 1587"/>
              <p:cNvGrpSpPr>
                <a:grpSpLocks/>
              </p:cNvGrpSpPr>
              <p:nvPr/>
            </p:nvGrpSpPr>
            <p:grpSpPr bwMode="auto">
              <a:xfrm>
                <a:off x="540" y="1270"/>
                <a:ext cx="536" cy="384"/>
                <a:chOff x="540" y="2248"/>
                <a:chExt cx="536" cy="384"/>
              </a:xfrm>
            </p:grpSpPr>
            <p:sp>
              <p:nvSpPr>
                <p:cNvPr id="1661492" name="Freeform 1588"/>
                <p:cNvSpPr>
                  <a:spLocks/>
                </p:cNvSpPr>
                <p:nvPr/>
              </p:nvSpPr>
              <p:spPr bwMode="invGray">
                <a:xfrm>
                  <a:off x="932" y="2416"/>
                  <a:ext cx="144" cy="40"/>
                </a:xfrm>
                <a:custGeom>
                  <a:avLst/>
                  <a:gdLst/>
                  <a:ahLst/>
                  <a:cxnLst>
                    <a:cxn ang="0">
                      <a:pos x="144" y="16"/>
                    </a:cxn>
                    <a:cxn ang="0">
                      <a:pos x="144" y="24"/>
                    </a:cxn>
                    <a:cxn ang="0">
                      <a:pos x="128" y="32"/>
                    </a:cxn>
                    <a:cxn ang="0">
                      <a:pos x="104" y="32"/>
                    </a:cxn>
                    <a:cxn ang="0">
                      <a:pos x="72" y="40"/>
                    </a:cxn>
                    <a:cxn ang="0">
                      <a:pos x="72" y="40"/>
                    </a:cxn>
                    <a:cxn ang="0">
                      <a:pos x="40" y="32"/>
                    </a:cxn>
                    <a:cxn ang="0">
                      <a:pos x="16" y="32"/>
                    </a:cxn>
                    <a:cxn ang="0">
                      <a:pos x="0" y="24"/>
                    </a:cxn>
                    <a:cxn ang="0">
                      <a:pos x="0" y="16"/>
                    </a:cxn>
                    <a:cxn ang="0">
                      <a:pos x="0" y="16"/>
                    </a:cxn>
                    <a:cxn ang="0">
                      <a:pos x="0" y="8"/>
                    </a:cxn>
                    <a:cxn ang="0">
                      <a:pos x="16" y="0"/>
                    </a:cxn>
                    <a:cxn ang="0">
                      <a:pos x="40" y="0"/>
                    </a:cxn>
                    <a:cxn ang="0">
                      <a:pos x="72" y="0"/>
                    </a:cxn>
                    <a:cxn ang="0">
                      <a:pos x="72" y="0"/>
                    </a:cxn>
                    <a:cxn ang="0">
                      <a:pos x="104" y="0"/>
                    </a:cxn>
                    <a:cxn ang="0">
                      <a:pos x="128" y="0"/>
                    </a:cxn>
                    <a:cxn ang="0">
                      <a:pos x="144" y="8"/>
                    </a:cxn>
                    <a:cxn ang="0">
                      <a:pos x="144" y="16"/>
                    </a:cxn>
                  </a:cxnLst>
                  <a:rect l="0" t="0" r="r" b="b"/>
                  <a:pathLst>
                    <a:path w="144" h="40">
                      <a:moveTo>
                        <a:pt x="144" y="16"/>
                      </a:moveTo>
                      <a:lnTo>
                        <a:pt x="144" y="24"/>
                      </a:lnTo>
                      <a:lnTo>
                        <a:pt x="128" y="32"/>
                      </a:lnTo>
                      <a:lnTo>
                        <a:pt x="104" y="32"/>
                      </a:lnTo>
                      <a:lnTo>
                        <a:pt x="72" y="40"/>
                      </a:lnTo>
                      <a:lnTo>
                        <a:pt x="72" y="40"/>
                      </a:lnTo>
                      <a:lnTo>
                        <a:pt x="40" y="32"/>
                      </a:lnTo>
                      <a:lnTo>
                        <a:pt x="16" y="32"/>
                      </a:lnTo>
                      <a:lnTo>
                        <a:pt x="0" y="24"/>
                      </a:lnTo>
                      <a:lnTo>
                        <a:pt x="0" y="16"/>
                      </a:lnTo>
                      <a:lnTo>
                        <a:pt x="0" y="16"/>
                      </a:lnTo>
                      <a:lnTo>
                        <a:pt x="0" y="8"/>
                      </a:lnTo>
                      <a:lnTo>
                        <a:pt x="16" y="0"/>
                      </a:lnTo>
                      <a:lnTo>
                        <a:pt x="40" y="0"/>
                      </a:lnTo>
                      <a:lnTo>
                        <a:pt x="72" y="0"/>
                      </a:lnTo>
                      <a:lnTo>
                        <a:pt x="72" y="0"/>
                      </a:lnTo>
                      <a:lnTo>
                        <a:pt x="104" y="0"/>
                      </a:lnTo>
                      <a:lnTo>
                        <a:pt x="128" y="0"/>
                      </a:lnTo>
                      <a:lnTo>
                        <a:pt x="144" y="8"/>
                      </a:lnTo>
                      <a:lnTo>
                        <a:pt x="14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93" name="Freeform 1589"/>
                <p:cNvSpPr>
                  <a:spLocks/>
                </p:cNvSpPr>
                <p:nvPr/>
              </p:nvSpPr>
              <p:spPr bwMode="invGray">
                <a:xfrm>
                  <a:off x="892" y="2496"/>
                  <a:ext cx="112" cy="80"/>
                </a:xfrm>
                <a:custGeom>
                  <a:avLst/>
                  <a:gdLst/>
                  <a:ahLst/>
                  <a:cxnLst>
                    <a:cxn ang="0">
                      <a:pos x="112" y="80"/>
                    </a:cxn>
                    <a:cxn ang="0">
                      <a:pos x="80" y="80"/>
                    </a:cxn>
                    <a:cxn ang="0">
                      <a:pos x="40" y="56"/>
                    </a:cxn>
                    <a:cxn ang="0">
                      <a:pos x="40" y="56"/>
                    </a:cxn>
                    <a:cxn ang="0">
                      <a:pos x="16" y="40"/>
                    </a:cxn>
                    <a:cxn ang="0">
                      <a:pos x="8" y="24"/>
                    </a:cxn>
                    <a:cxn ang="0">
                      <a:pos x="0" y="8"/>
                    </a:cxn>
                    <a:cxn ang="0">
                      <a:pos x="8" y="0"/>
                    </a:cxn>
                    <a:cxn ang="0">
                      <a:pos x="8" y="0"/>
                    </a:cxn>
                    <a:cxn ang="0">
                      <a:pos x="32" y="0"/>
                    </a:cxn>
                    <a:cxn ang="0">
                      <a:pos x="72" y="24"/>
                    </a:cxn>
                    <a:cxn ang="0">
                      <a:pos x="72" y="24"/>
                    </a:cxn>
                    <a:cxn ang="0">
                      <a:pos x="96" y="40"/>
                    </a:cxn>
                    <a:cxn ang="0">
                      <a:pos x="104" y="56"/>
                    </a:cxn>
                    <a:cxn ang="0">
                      <a:pos x="112" y="72"/>
                    </a:cxn>
                    <a:cxn ang="0">
                      <a:pos x="112" y="80"/>
                    </a:cxn>
                  </a:cxnLst>
                  <a:rect l="0" t="0" r="r" b="b"/>
                  <a:pathLst>
                    <a:path w="112" h="80">
                      <a:moveTo>
                        <a:pt x="112" y="80"/>
                      </a:moveTo>
                      <a:lnTo>
                        <a:pt x="80" y="80"/>
                      </a:lnTo>
                      <a:lnTo>
                        <a:pt x="40" y="56"/>
                      </a:lnTo>
                      <a:lnTo>
                        <a:pt x="40" y="56"/>
                      </a:lnTo>
                      <a:lnTo>
                        <a:pt x="16" y="40"/>
                      </a:lnTo>
                      <a:lnTo>
                        <a:pt x="8" y="24"/>
                      </a:lnTo>
                      <a:lnTo>
                        <a:pt x="0" y="8"/>
                      </a:lnTo>
                      <a:lnTo>
                        <a:pt x="8" y="0"/>
                      </a:lnTo>
                      <a:lnTo>
                        <a:pt x="8" y="0"/>
                      </a:lnTo>
                      <a:lnTo>
                        <a:pt x="32" y="0"/>
                      </a:lnTo>
                      <a:lnTo>
                        <a:pt x="72" y="24"/>
                      </a:lnTo>
                      <a:lnTo>
                        <a:pt x="72" y="24"/>
                      </a:lnTo>
                      <a:lnTo>
                        <a:pt x="96" y="40"/>
                      </a:lnTo>
                      <a:lnTo>
                        <a:pt x="104" y="56"/>
                      </a:lnTo>
                      <a:lnTo>
                        <a:pt x="112" y="72"/>
                      </a:lnTo>
                      <a:lnTo>
                        <a:pt x="112"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94" name="Freeform 1590"/>
                <p:cNvSpPr>
                  <a:spLocks/>
                </p:cNvSpPr>
                <p:nvPr/>
              </p:nvSpPr>
              <p:spPr bwMode="invGray">
                <a:xfrm>
                  <a:off x="780" y="2248"/>
                  <a:ext cx="48" cy="104"/>
                </a:xfrm>
                <a:custGeom>
                  <a:avLst/>
                  <a:gdLst/>
                  <a:ahLst/>
                  <a:cxnLst>
                    <a:cxn ang="0">
                      <a:pos x="24" y="104"/>
                    </a:cxn>
                    <a:cxn ang="0">
                      <a:pos x="8" y="88"/>
                    </a:cxn>
                    <a:cxn ang="0">
                      <a:pos x="0" y="56"/>
                    </a:cxn>
                    <a:cxn ang="0">
                      <a:pos x="0" y="56"/>
                    </a:cxn>
                    <a:cxn ang="0">
                      <a:pos x="8" y="16"/>
                    </a:cxn>
                    <a:cxn ang="0">
                      <a:pos x="24" y="0"/>
                    </a:cxn>
                    <a:cxn ang="0">
                      <a:pos x="24" y="0"/>
                    </a:cxn>
                    <a:cxn ang="0">
                      <a:pos x="40" y="16"/>
                    </a:cxn>
                    <a:cxn ang="0">
                      <a:pos x="48" y="56"/>
                    </a:cxn>
                    <a:cxn ang="0">
                      <a:pos x="48" y="56"/>
                    </a:cxn>
                    <a:cxn ang="0">
                      <a:pos x="40" y="88"/>
                    </a:cxn>
                    <a:cxn ang="0">
                      <a:pos x="24" y="104"/>
                    </a:cxn>
                  </a:cxnLst>
                  <a:rect l="0" t="0" r="r" b="b"/>
                  <a:pathLst>
                    <a:path w="48" h="104">
                      <a:moveTo>
                        <a:pt x="24" y="104"/>
                      </a:moveTo>
                      <a:lnTo>
                        <a:pt x="8" y="88"/>
                      </a:lnTo>
                      <a:lnTo>
                        <a:pt x="0" y="56"/>
                      </a:lnTo>
                      <a:lnTo>
                        <a:pt x="0" y="56"/>
                      </a:lnTo>
                      <a:lnTo>
                        <a:pt x="8" y="16"/>
                      </a:lnTo>
                      <a:lnTo>
                        <a:pt x="24" y="0"/>
                      </a:lnTo>
                      <a:lnTo>
                        <a:pt x="24" y="0"/>
                      </a:lnTo>
                      <a:lnTo>
                        <a:pt x="40" y="16"/>
                      </a:lnTo>
                      <a:lnTo>
                        <a:pt x="48" y="56"/>
                      </a:lnTo>
                      <a:lnTo>
                        <a:pt x="48" y="56"/>
                      </a:lnTo>
                      <a:lnTo>
                        <a:pt x="40" y="88"/>
                      </a:lnTo>
                      <a:lnTo>
                        <a:pt x="24" y="10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95" name="Freeform 1591"/>
                <p:cNvSpPr>
                  <a:spLocks/>
                </p:cNvSpPr>
                <p:nvPr/>
              </p:nvSpPr>
              <p:spPr bwMode="invGray">
                <a:xfrm>
                  <a:off x="540" y="2416"/>
                  <a:ext cx="152" cy="40"/>
                </a:xfrm>
                <a:custGeom>
                  <a:avLst/>
                  <a:gdLst/>
                  <a:ahLst/>
                  <a:cxnLst>
                    <a:cxn ang="0">
                      <a:pos x="152" y="24"/>
                    </a:cxn>
                    <a:cxn ang="0">
                      <a:pos x="144" y="32"/>
                    </a:cxn>
                    <a:cxn ang="0">
                      <a:pos x="128" y="32"/>
                    </a:cxn>
                    <a:cxn ang="0">
                      <a:pos x="104" y="40"/>
                    </a:cxn>
                    <a:cxn ang="0">
                      <a:pos x="80" y="40"/>
                    </a:cxn>
                    <a:cxn ang="0">
                      <a:pos x="80" y="40"/>
                    </a:cxn>
                    <a:cxn ang="0">
                      <a:pos x="48" y="40"/>
                    </a:cxn>
                    <a:cxn ang="0">
                      <a:pos x="24" y="32"/>
                    </a:cxn>
                    <a:cxn ang="0">
                      <a:pos x="8" y="32"/>
                    </a:cxn>
                    <a:cxn ang="0">
                      <a:pos x="0" y="24"/>
                    </a:cxn>
                    <a:cxn ang="0">
                      <a:pos x="0" y="24"/>
                    </a:cxn>
                    <a:cxn ang="0">
                      <a:pos x="8" y="16"/>
                    </a:cxn>
                    <a:cxn ang="0">
                      <a:pos x="24" y="8"/>
                    </a:cxn>
                    <a:cxn ang="0">
                      <a:pos x="48" y="0"/>
                    </a:cxn>
                    <a:cxn ang="0">
                      <a:pos x="80" y="0"/>
                    </a:cxn>
                    <a:cxn ang="0">
                      <a:pos x="80" y="0"/>
                    </a:cxn>
                    <a:cxn ang="0">
                      <a:pos x="104" y="0"/>
                    </a:cxn>
                    <a:cxn ang="0">
                      <a:pos x="128" y="8"/>
                    </a:cxn>
                    <a:cxn ang="0">
                      <a:pos x="144" y="16"/>
                    </a:cxn>
                    <a:cxn ang="0">
                      <a:pos x="152" y="24"/>
                    </a:cxn>
                  </a:cxnLst>
                  <a:rect l="0" t="0" r="r" b="b"/>
                  <a:pathLst>
                    <a:path w="152" h="40">
                      <a:moveTo>
                        <a:pt x="152" y="24"/>
                      </a:moveTo>
                      <a:lnTo>
                        <a:pt x="144" y="32"/>
                      </a:lnTo>
                      <a:lnTo>
                        <a:pt x="128" y="32"/>
                      </a:lnTo>
                      <a:lnTo>
                        <a:pt x="104" y="40"/>
                      </a:lnTo>
                      <a:lnTo>
                        <a:pt x="80" y="40"/>
                      </a:lnTo>
                      <a:lnTo>
                        <a:pt x="80" y="40"/>
                      </a:lnTo>
                      <a:lnTo>
                        <a:pt x="48" y="40"/>
                      </a:lnTo>
                      <a:lnTo>
                        <a:pt x="24" y="32"/>
                      </a:lnTo>
                      <a:lnTo>
                        <a:pt x="8" y="32"/>
                      </a:lnTo>
                      <a:lnTo>
                        <a:pt x="0" y="24"/>
                      </a:lnTo>
                      <a:lnTo>
                        <a:pt x="0" y="24"/>
                      </a:lnTo>
                      <a:lnTo>
                        <a:pt x="8" y="16"/>
                      </a:lnTo>
                      <a:lnTo>
                        <a:pt x="24" y="8"/>
                      </a:lnTo>
                      <a:lnTo>
                        <a:pt x="48" y="0"/>
                      </a:lnTo>
                      <a:lnTo>
                        <a:pt x="80" y="0"/>
                      </a:lnTo>
                      <a:lnTo>
                        <a:pt x="80" y="0"/>
                      </a:lnTo>
                      <a:lnTo>
                        <a:pt x="104" y="0"/>
                      </a:lnTo>
                      <a:lnTo>
                        <a:pt x="128" y="8"/>
                      </a:lnTo>
                      <a:lnTo>
                        <a:pt x="144" y="16"/>
                      </a:lnTo>
                      <a:lnTo>
                        <a:pt x="152" y="2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96" name="Freeform 1592"/>
                <p:cNvSpPr>
                  <a:spLocks/>
                </p:cNvSpPr>
                <p:nvPr/>
              </p:nvSpPr>
              <p:spPr bwMode="invGray">
                <a:xfrm>
                  <a:off x="780" y="2520"/>
                  <a:ext cx="48" cy="112"/>
                </a:xfrm>
                <a:custGeom>
                  <a:avLst/>
                  <a:gdLst/>
                  <a:ahLst/>
                  <a:cxnLst>
                    <a:cxn ang="0">
                      <a:pos x="24" y="112"/>
                    </a:cxn>
                    <a:cxn ang="0">
                      <a:pos x="8" y="96"/>
                    </a:cxn>
                    <a:cxn ang="0">
                      <a:pos x="0" y="56"/>
                    </a:cxn>
                    <a:cxn ang="0">
                      <a:pos x="0" y="56"/>
                    </a:cxn>
                    <a:cxn ang="0">
                      <a:pos x="8" y="16"/>
                    </a:cxn>
                    <a:cxn ang="0">
                      <a:pos x="24" y="0"/>
                    </a:cxn>
                    <a:cxn ang="0">
                      <a:pos x="24" y="0"/>
                    </a:cxn>
                    <a:cxn ang="0">
                      <a:pos x="40" y="16"/>
                    </a:cxn>
                    <a:cxn ang="0">
                      <a:pos x="48" y="56"/>
                    </a:cxn>
                    <a:cxn ang="0">
                      <a:pos x="48" y="56"/>
                    </a:cxn>
                    <a:cxn ang="0">
                      <a:pos x="40" y="96"/>
                    </a:cxn>
                    <a:cxn ang="0">
                      <a:pos x="24" y="112"/>
                    </a:cxn>
                  </a:cxnLst>
                  <a:rect l="0" t="0" r="r" b="b"/>
                  <a:pathLst>
                    <a:path w="48" h="112">
                      <a:moveTo>
                        <a:pt x="24" y="112"/>
                      </a:moveTo>
                      <a:lnTo>
                        <a:pt x="8" y="96"/>
                      </a:lnTo>
                      <a:lnTo>
                        <a:pt x="0" y="56"/>
                      </a:lnTo>
                      <a:lnTo>
                        <a:pt x="0" y="56"/>
                      </a:lnTo>
                      <a:lnTo>
                        <a:pt x="8" y="16"/>
                      </a:lnTo>
                      <a:lnTo>
                        <a:pt x="24" y="0"/>
                      </a:lnTo>
                      <a:lnTo>
                        <a:pt x="24" y="0"/>
                      </a:lnTo>
                      <a:lnTo>
                        <a:pt x="40" y="16"/>
                      </a:lnTo>
                      <a:lnTo>
                        <a:pt x="48" y="56"/>
                      </a:lnTo>
                      <a:lnTo>
                        <a:pt x="48" y="56"/>
                      </a:lnTo>
                      <a:lnTo>
                        <a:pt x="40" y="96"/>
                      </a:lnTo>
                      <a:lnTo>
                        <a:pt x="24" y="11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97" name="Freeform 1593"/>
                <p:cNvSpPr>
                  <a:spLocks/>
                </p:cNvSpPr>
                <p:nvPr/>
              </p:nvSpPr>
              <p:spPr bwMode="invGray">
                <a:xfrm>
                  <a:off x="612" y="2304"/>
                  <a:ext cx="112" cy="80"/>
                </a:xfrm>
                <a:custGeom>
                  <a:avLst/>
                  <a:gdLst/>
                  <a:ahLst/>
                  <a:cxnLst>
                    <a:cxn ang="0">
                      <a:pos x="112" y="80"/>
                    </a:cxn>
                    <a:cxn ang="0">
                      <a:pos x="80" y="80"/>
                    </a:cxn>
                    <a:cxn ang="0">
                      <a:pos x="40" y="56"/>
                    </a:cxn>
                    <a:cxn ang="0">
                      <a:pos x="40" y="56"/>
                    </a:cxn>
                    <a:cxn ang="0">
                      <a:pos x="16" y="40"/>
                    </a:cxn>
                    <a:cxn ang="0">
                      <a:pos x="8" y="24"/>
                    </a:cxn>
                    <a:cxn ang="0">
                      <a:pos x="0" y="8"/>
                    </a:cxn>
                    <a:cxn ang="0">
                      <a:pos x="0" y="0"/>
                    </a:cxn>
                    <a:cxn ang="0">
                      <a:pos x="0" y="0"/>
                    </a:cxn>
                    <a:cxn ang="0">
                      <a:pos x="32" y="8"/>
                    </a:cxn>
                    <a:cxn ang="0">
                      <a:pos x="72" y="24"/>
                    </a:cxn>
                    <a:cxn ang="0">
                      <a:pos x="72" y="24"/>
                    </a:cxn>
                    <a:cxn ang="0">
                      <a:pos x="96" y="40"/>
                    </a:cxn>
                    <a:cxn ang="0">
                      <a:pos x="104" y="56"/>
                    </a:cxn>
                    <a:cxn ang="0">
                      <a:pos x="112" y="72"/>
                    </a:cxn>
                    <a:cxn ang="0">
                      <a:pos x="112" y="80"/>
                    </a:cxn>
                  </a:cxnLst>
                  <a:rect l="0" t="0" r="r" b="b"/>
                  <a:pathLst>
                    <a:path w="112" h="80">
                      <a:moveTo>
                        <a:pt x="112" y="80"/>
                      </a:moveTo>
                      <a:lnTo>
                        <a:pt x="80" y="80"/>
                      </a:lnTo>
                      <a:lnTo>
                        <a:pt x="40" y="56"/>
                      </a:lnTo>
                      <a:lnTo>
                        <a:pt x="40" y="56"/>
                      </a:lnTo>
                      <a:lnTo>
                        <a:pt x="16" y="40"/>
                      </a:lnTo>
                      <a:lnTo>
                        <a:pt x="8" y="24"/>
                      </a:lnTo>
                      <a:lnTo>
                        <a:pt x="0" y="8"/>
                      </a:lnTo>
                      <a:lnTo>
                        <a:pt x="0" y="0"/>
                      </a:lnTo>
                      <a:lnTo>
                        <a:pt x="0" y="0"/>
                      </a:lnTo>
                      <a:lnTo>
                        <a:pt x="32" y="8"/>
                      </a:lnTo>
                      <a:lnTo>
                        <a:pt x="72" y="24"/>
                      </a:lnTo>
                      <a:lnTo>
                        <a:pt x="72" y="24"/>
                      </a:lnTo>
                      <a:lnTo>
                        <a:pt x="96" y="40"/>
                      </a:lnTo>
                      <a:lnTo>
                        <a:pt x="104" y="56"/>
                      </a:lnTo>
                      <a:lnTo>
                        <a:pt x="112" y="72"/>
                      </a:lnTo>
                      <a:lnTo>
                        <a:pt x="112"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98" name="Freeform 1594"/>
                <p:cNvSpPr>
                  <a:spLocks/>
                </p:cNvSpPr>
                <p:nvPr/>
              </p:nvSpPr>
              <p:spPr bwMode="invGray">
                <a:xfrm>
                  <a:off x="876" y="2296"/>
                  <a:ext cx="112" cy="80"/>
                </a:xfrm>
                <a:custGeom>
                  <a:avLst/>
                  <a:gdLst/>
                  <a:ahLst/>
                  <a:cxnLst>
                    <a:cxn ang="0">
                      <a:pos x="8" y="80"/>
                    </a:cxn>
                    <a:cxn ang="0">
                      <a:pos x="0" y="72"/>
                    </a:cxn>
                    <a:cxn ang="0">
                      <a:pos x="8" y="56"/>
                    </a:cxn>
                    <a:cxn ang="0">
                      <a:pos x="24" y="40"/>
                    </a:cxn>
                    <a:cxn ang="0">
                      <a:pos x="40" y="24"/>
                    </a:cxn>
                    <a:cxn ang="0">
                      <a:pos x="40" y="24"/>
                    </a:cxn>
                    <a:cxn ang="0">
                      <a:pos x="80" y="8"/>
                    </a:cxn>
                    <a:cxn ang="0">
                      <a:pos x="112" y="0"/>
                    </a:cxn>
                    <a:cxn ang="0">
                      <a:pos x="112" y="0"/>
                    </a:cxn>
                    <a:cxn ang="0">
                      <a:pos x="112" y="8"/>
                    </a:cxn>
                    <a:cxn ang="0">
                      <a:pos x="112" y="24"/>
                    </a:cxn>
                    <a:cxn ang="0">
                      <a:pos x="96" y="40"/>
                    </a:cxn>
                    <a:cxn ang="0">
                      <a:pos x="80" y="56"/>
                    </a:cxn>
                    <a:cxn ang="0">
                      <a:pos x="80" y="56"/>
                    </a:cxn>
                    <a:cxn ang="0">
                      <a:pos x="32" y="80"/>
                    </a:cxn>
                    <a:cxn ang="0">
                      <a:pos x="8" y="80"/>
                    </a:cxn>
                  </a:cxnLst>
                  <a:rect l="0" t="0" r="r" b="b"/>
                  <a:pathLst>
                    <a:path w="112" h="80">
                      <a:moveTo>
                        <a:pt x="8" y="80"/>
                      </a:moveTo>
                      <a:lnTo>
                        <a:pt x="0" y="72"/>
                      </a:lnTo>
                      <a:lnTo>
                        <a:pt x="8" y="56"/>
                      </a:lnTo>
                      <a:lnTo>
                        <a:pt x="24" y="40"/>
                      </a:lnTo>
                      <a:lnTo>
                        <a:pt x="40" y="24"/>
                      </a:lnTo>
                      <a:lnTo>
                        <a:pt x="40" y="24"/>
                      </a:lnTo>
                      <a:lnTo>
                        <a:pt x="80" y="8"/>
                      </a:lnTo>
                      <a:lnTo>
                        <a:pt x="112" y="0"/>
                      </a:lnTo>
                      <a:lnTo>
                        <a:pt x="112" y="0"/>
                      </a:lnTo>
                      <a:lnTo>
                        <a:pt x="112" y="8"/>
                      </a:lnTo>
                      <a:lnTo>
                        <a:pt x="112" y="24"/>
                      </a:lnTo>
                      <a:lnTo>
                        <a:pt x="96" y="40"/>
                      </a:lnTo>
                      <a:lnTo>
                        <a:pt x="80" y="56"/>
                      </a:lnTo>
                      <a:lnTo>
                        <a:pt x="80" y="56"/>
                      </a:lnTo>
                      <a:lnTo>
                        <a:pt x="32" y="80"/>
                      </a:lnTo>
                      <a:lnTo>
                        <a:pt x="8"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99" name="Freeform 1595"/>
                <p:cNvSpPr>
                  <a:spLocks/>
                </p:cNvSpPr>
                <p:nvPr/>
              </p:nvSpPr>
              <p:spPr bwMode="invGray">
                <a:xfrm>
                  <a:off x="916" y="2352"/>
                  <a:ext cx="136" cy="56"/>
                </a:xfrm>
                <a:custGeom>
                  <a:avLst/>
                  <a:gdLst/>
                  <a:ahLst/>
                  <a:cxnLst>
                    <a:cxn ang="0">
                      <a:pos x="0" y="48"/>
                    </a:cxn>
                    <a:cxn ang="0">
                      <a:pos x="0" y="40"/>
                    </a:cxn>
                    <a:cxn ang="0">
                      <a:pos x="16" y="32"/>
                    </a:cxn>
                    <a:cxn ang="0">
                      <a:pos x="32" y="16"/>
                    </a:cxn>
                    <a:cxn ang="0">
                      <a:pos x="56" y="8"/>
                    </a:cxn>
                    <a:cxn ang="0">
                      <a:pos x="56" y="8"/>
                    </a:cxn>
                    <a:cxn ang="0">
                      <a:pos x="88" y="0"/>
                    </a:cxn>
                    <a:cxn ang="0">
                      <a:pos x="112" y="0"/>
                    </a:cxn>
                    <a:cxn ang="0">
                      <a:pos x="128" y="0"/>
                    </a:cxn>
                    <a:cxn ang="0">
                      <a:pos x="136" y="8"/>
                    </a:cxn>
                    <a:cxn ang="0">
                      <a:pos x="136" y="8"/>
                    </a:cxn>
                    <a:cxn ang="0">
                      <a:pos x="136" y="16"/>
                    </a:cxn>
                    <a:cxn ang="0">
                      <a:pos x="128" y="24"/>
                    </a:cxn>
                    <a:cxn ang="0">
                      <a:pos x="104" y="32"/>
                    </a:cxn>
                    <a:cxn ang="0">
                      <a:pos x="80" y="48"/>
                    </a:cxn>
                    <a:cxn ang="0">
                      <a:pos x="80" y="48"/>
                    </a:cxn>
                    <a:cxn ang="0">
                      <a:pos x="48" y="48"/>
                    </a:cxn>
                    <a:cxn ang="0">
                      <a:pos x="24" y="56"/>
                    </a:cxn>
                    <a:cxn ang="0">
                      <a:pos x="8" y="56"/>
                    </a:cxn>
                    <a:cxn ang="0">
                      <a:pos x="0" y="48"/>
                    </a:cxn>
                  </a:cxnLst>
                  <a:rect l="0" t="0" r="r" b="b"/>
                  <a:pathLst>
                    <a:path w="136" h="56">
                      <a:moveTo>
                        <a:pt x="0" y="48"/>
                      </a:moveTo>
                      <a:lnTo>
                        <a:pt x="0" y="40"/>
                      </a:lnTo>
                      <a:lnTo>
                        <a:pt x="16" y="32"/>
                      </a:lnTo>
                      <a:lnTo>
                        <a:pt x="32" y="16"/>
                      </a:lnTo>
                      <a:lnTo>
                        <a:pt x="56" y="8"/>
                      </a:lnTo>
                      <a:lnTo>
                        <a:pt x="56" y="8"/>
                      </a:lnTo>
                      <a:lnTo>
                        <a:pt x="88" y="0"/>
                      </a:lnTo>
                      <a:lnTo>
                        <a:pt x="112" y="0"/>
                      </a:lnTo>
                      <a:lnTo>
                        <a:pt x="128" y="0"/>
                      </a:lnTo>
                      <a:lnTo>
                        <a:pt x="136" y="8"/>
                      </a:lnTo>
                      <a:lnTo>
                        <a:pt x="136" y="8"/>
                      </a:lnTo>
                      <a:lnTo>
                        <a:pt x="136" y="16"/>
                      </a:lnTo>
                      <a:lnTo>
                        <a:pt x="128" y="24"/>
                      </a:lnTo>
                      <a:lnTo>
                        <a:pt x="104" y="32"/>
                      </a:lnTo>
                      <a:lnTo>
                        <a:pt x="80" y="48"/>
                      </a:lnTo>
                      <a:lnTo>
                        <a:pt x="80" y="48"/>
                      </a:lnTo>
                      <a:lnTo>
                        <a:pt x="48" y="48"/>
                      </a:lnTo>
                      <a:lnTo>
                        <a:pt x="24" y="56"/>
                      </a:lnTo>
                      <a:lnTo>
                        <a:pt x="8" y="56"/>
                      </a:lnTo>
                      <a:lnTo>
                        <a:pt x="0"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00" name="Freeform 1596"/>
                <p:cNvSpPr>
                  <a:spLocks/>
                </p:cNvSpPr>
                <p:nvPr/>
              </p:nvSpPr>
              <p:spPr bwMode="invGray">
                <a:xfrm>
                  <a:off x="564" y="2472"/>
                  <a:ext cx="136" cy="56"/>
                </a:xfrm>
                <a:custGeom>
                  <a:avLst/>
                  <a:gdLst/>
                  <a:ahLst/>
                  <a:cxnLst>
                    <a:cxn ang="0">
                      <a:pos x="0" y="48"/>
                    </a:cxn>
                    <a:cxn ang="0">
                      <a:pos x="0" y="40"/>
                    </a:cxn>
                    <a:cxn ang="0">
                      <a:pos x="8" y="32"/>
                    </a:cxn>
                    <a:cxn ang="0">
                      <a:pos x="32" y="16"/>
                    </a:cxn>
                    <a:cxn ang="0">
                      <a:pos x="56" y="8"/>
                    </a:cxn>
                    <a:cxn ang="0">
                      <a:pos x="56" y="8"/>
                    </a:cxn>
                    <a:cxn ang="0">
                      <a:pos x="88" y="0"/>
                    </a:cxn>
                    <a:cxn ang="0">
                      <a:pos x="112" y="0"/>
                    </a:cxn>
                    <a:cxn ang="0">
                      <a:pos x="128" y="0"/>
                    </a:cxn>
                    <a:cxn ang="0">
                      <a:pos x="136" y="8"/>
                    </a:cxn>
                    <a:cxn ang="0">
                      <a:pos x="136" y="8"/>
                    </a:cxn>
                    <a:cxn ang="0">
                      <a:pos x="136" y="16"/>
                    </a:cxn>
                    <a:cxn ang="0">
                      <a:pos x="120" y="24"/>
                    </a:cxn>
                    <a:cxn ang="0">
                      <a:pos x="104" y="32"/>
                    </a:cxn>
                    <a:cxn ang="0">
                      <a:pos x="80" y="48"/>
                    </a:cxn>
                    <a:cxn ang="0">
                      <a:pos x="80" y="48"/>
                    </a:cxn>
                    <a:cxn ang="0">
                      <a:pos x="48" y="48"/>
                    </a:cxn>
                    <a:cxn ang="0">
                      <a:pos x="24" y="56"/>
                    </a:cxn>
                    <a:cxn ang="0">
                      <a:pos x="8" y="56"/>
                    </a:cxn>
                    <a:cxn ang="0">
                      <a:pos x="0" y="48"/>
                    </a:cxn>
                  </a:cxnLst>
                  <a:rect l="0" t="0" r="r" b="b"/>
                  <a:pathLst>
                    <a:path w="136" h="56">
                      <a:moveTo>
                        <a:pt x="0" y="48"/>
                      </a:moveTo>
                      <a:lnTo>
                        <a:pt x="0" y="40"/>
                      </a:lnTo>
                      <a:lnTo>
                        <a:pt x="8" y="32"/>
                      </a:lnTo>
                      <a:lnTo>
                        <a:pt x="32" y="16"/>
                      </a:lnTo>
                      <a:lnTo>
                        <a:pt x="56" y="8"/>
                      </a:lnTo>
                      <a:lnTo>
                        <a:pt x="56" y="8"/>
                      </a:lnTo>
                      <a:lnTo>
                        <a:pt x="88" y="0"/>
                      </a:lnTo>
                      <a:lnTo>
                        <a:pt x="112" y="0"/>
                      </a:lnTo>
                      <a:lnTo>
                        <a:pt x="128" y="0"/>
                      </a:lnTo>
                      <a:lnTo>
                        <a:pt x="136" y="8"/>
                      </a:lnTo>
                      <a:lnTo>
                        <a:pt x="136" y="8"/>
                      </a:lnTo>
                      <a:lnTo>
                        <a:pt x="136" y="16"/>
                      </a:lnTo>
                      <a:lnTo>
                        <a:pt x="120" y="24"/>
                      </a:lnTo>
                      <a:lnTo>
                        <a:pt x="104" y="32"/>
                      </a:lnTo>
                      <a:lnTo>
                        <a:pt x="80" y="48"/>
                      </a:lnTo>
                      <a:lnTo>
                        <a:pt x="80" y="48"/>
                      </a:lnTo>
                      <a:lnTo>
                        <a:pt x="48" y="48"/>
                      </a:lnTo>
                      <a:lnTo>
                        <a:pt x="24" y="56"/>
                      </a:lnTo>
                      <a:lnTo>
                        <a:pt x="8" y="56"/>
                      </a:lnTo>
                      <a:lnTo>
                        <a:pt x="0"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01" name="Freeform 1597"/>
                <p:cNvSpPr>
                  <a:spLocks/>
                </p:cNvSpPr>
                <p:nvPr/>
              </p:nvSpPr>
              <p:spPr bwMode="invGray">
                <a:xfrm>
                  <a:off x="628" y="2504"/>
                  <a:ext cx="112" cy="72"/>
                </a:xfrm>
                <a:custGeom>
                  <a:avLst/>
                  <a:gdLst/>
                  <a:ahLst/>
                  <a:cxnLst>
                    <a:cxn ang="0">
                      <a:pos x="8" y="72"/>
                    </a:cxn>
                    <a:cxn ang="0">
                      <a:pos x="0" y="64"/>
                    </a:cxn>
                    <a:cxn ang="0">
                      <a:pos x="8" y="56"/>
                    </a:cxn>
                    <a:cxn ang="0">
                      <a:pos x="16" y="40"/>
                    </a:cxn>
                    <a:cxn ang="0">
                      <a:pos x="40" y="24"/>
                    </a:cxn>
                    <a:cxn ang="0">
                      <a:pos x="40" y="24"/>
                    </a:cxn>
                    <a:cxn ang="0">
                      <a:pos x="80" y="0"/>
                    </a:cxn>
                    <a:cxn ang="0">
                      <a:pos x="112" y="0"/>
                    </a:cxn>
                    <a:cxn ang="0">
                      <a:pos x="112" y="0"/>
                    </a:cxn>
                    <a:cxn ang="0">
                      <a:pos x="112" y="8"/>
                    </a:cxn>
                    <a:cxn ang="0">
                      <a:pos x="112" y="16"/>
                    </a:cxn>
                    <a:cxn ang="0">
                      <a:pos x="96" y="32"/>
                    </a:cxn>
                    <a:cxn ang="0">
                      <a:pos x="80" y="48"/>
                    </a:cxn>
                    <a:cxn ang="0">
                      <a:pos x="80" y="48"/>
                    </a:cxn>
                    <a:cxn ang="0">
                      <a:pos x="32" y="72"/>
                    </a:cxn>
                    <a:cxn ang="0">
                      <a:pos x="8" y="72"/>
                    </a:cxn>
                  </a:cxnLst>
                  <a:rect l="0" t="0" r="r" b="b"/>
                  <a:pathLst>
                    <a:path w="112" h="72">
                      <a:moveTo>
                        <a:pt x="8" y="72"/>
                      </a:moveTo>
                      <a:lnTo>
                        <a:pt x="0" y="64"/>
                      </a:lnTo>
                      <a:lnTo>
                        <a:pt x="8" y="56"/>
                      </a:lnTo>
                      <a:lnTo>
                        <a:pt x="16" y="40"/>
                      </a:lnTo>
                      <a:lnTo>
                        <a:pt x="40" y="24"/>
                      </a:lnTo>
                      <a:lnTo>
                        <a:pt x="40" y="24"/>
                      </a:lnTo>
                      <a:lnTo>
                        <a:pt x="80" y="0"/>
                      </a:lnTo>
                      <a:lnTo>
                        <a:pt x="112" y="0"/>
                      </a:lnTo>
                      <a:lnTo>
                        <a:pt x="112" y="0"/>
                      </a:lnTo>
                      <a:lnTo>
                        <a:pt x="112" y="8"/>
                      </a:lnTo>
                      <a:lnTo>
                        <a:pt x="112" y="16"/>
                      </a:lnTo>
                      <a:lnTo>
                        <a:pt x="96" y="32"/>
                      </a:lnTo>
                      <a:lnTo>
                        <a:pt x="80" y="48"/>
                      </a:lnTo>
                      <a:lnTo>
                        <a:pt x="80" y="48"/>
                      </a:lnTo>
                      <a:lnTo>
                        <a:pt x="32" y="72"/>
                      </a:lnTo>
                      <a:lnTo>
                        <a:pt x="8" y="7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02" name="Freeform 1598"/>
                <p:cNvSpPr>
                  <a:spLocks/>
                </p:cNvSpPr>
                <p:nvPr/>
              </p:nvSpPr>
              <p:spPr bwMode="invGray">
                <a:xfrm>
                  <a:off x="932" y="2464"/>
                  <a:ext cx="136" cy="56"/>
                </a:xfrm>
                <a:custGeom>
                  <a:avLst/>
                  <a:gdLst/>
                  <a:ahLst/>
                  <a:cxnLst>
                    <a:cxn ang="0">
                      <a:pos x="0" y="8"/>
                    </a:cxn>
                    <a:cxn ang="0">
                      <a:pos x="8" y="0"/>
                    </a:cxn>
                    <a:cxn ang="0">
                      <a:pos x="32" y="0"/>
                    </a:cxn>
                    <a:cxn ang="0">
                      <a:pos x="56" y="0"/>
                    </a:cxn>
                    <a:cxn ang="0">
                      <a:pos x="80" y="8"/>
                    </a:cxn>
                    <a:cxn ang="0">
                      <a:pos x="80" y="8"/>
                    </a:cxn>
                    <a:cxn ang="0">
                      <a:pos x="104" y="16"/>
                    </a:cxn>
                    <a:cxn ang="0">
                      <a:pos x="128" y="32"/>
                    </a:cxn>
                    <a:cxn ang="0">
                      <a:pos x="136" y="40"/>
                    </a:cxn>
                    <a:cxn ang="0">
                      <a:pos x="136" y="48"/>
                    </a:cxn>
                    <a:cxn ang="0">
                      <a:pos x="136" y="48"/>
                    </a:cxn>
                    <a:cxn ang="0">
                      <a:pos x="128" y="56"/>
                    </a:cxn>
                    <a:cxn ang="0">
                      <a:pos x="112" y="56"/>
                    </a:cxn>
                    <a:cxn ang="0">
                      <a:pos x="88" y="56"/>
                    </a:cxn>
                    <a:cxn ang="0">
                      <a:pos x="64" y="48"/>
                    </a:cxn>
                    <a:cxn ang="0">
                      <a:pos x="64" y="48"/>
                    </a:cxn>
                    <a:cxn ang="0">
                      <a:pos x="32" y="40"/>
                    </a:cxn>
                    <a:cxn ang="0">
                      <a:pos x="16" y="24"/>
                    </a:cxn>
                    <a:cxn ang="0">
                      <a:pos x="0" y="16"/>
                    </a:cxn>
                    <a:cxn ang="0">
                      <a:pos x="0" y="8"/>
                    </a:cxn>
                  </a:cxnLst>
                  <a:rect l="0" t="0" r="r" b="b"/>
                  <a:pathLst>
                    <a:path w="136" h="56">
                      <a:moveTo>
                        <a:pt x="0" y="8"/>
                      </a:moveTo>
                      <a:lnTo>
                        <a:pt x="8" y="0"/>
                      </a:lnTo>
                      <a:lnTo>
                        <a:pt x="32" y="0"/>
                      </a:lnTo>
                      <a:lnTo>
                        <a:pt x="56" y="0"/>
                      </a:lnTo>
                      <a:lnTo>
                        <a:pt x="80" y="8"/>
                      </a:lnTo>
                      <a:lnTo>
                        <a:pt x="80" y="8"/>
                      </a:lnTo>
                      <a:lnTo>
                        <a:pt x="104" y="16"/>
                      </a:lnTo>
                      <a:lnTo>
                        <a:pt x="128" y="32"/>
                      </a:lnTo>
                      <a:lnTo>
                        <a:pt x="136" y="40"/>
                      </a:lnTo>
                      <a:lnTo>
                        <a:pt x="136" y="48"/>
                      </a:lnTo>
                      <a:lnTo>
                        <a:pt x="136" y="48"/>
                      </a:lnTo>
                      <a:lnTo>
                        <a:pt x="128" y="56"/>
                      </a:lnTo>
                      <a:lnTo>
                        <a:pt x="112" y="56"/>
                      </a:lnTo>
                      <a:lnTo>
                        <a:pt x="88" y="56"/>
                      </a:lnTo>
                      <a:lnTo>
                        <a:pt x="64" y="48"/>
                      </a:lnTo>
                      <a:lnTo>
                        <a:pt x="64" y="48"/>
                      </a:lnTo>
                      <a:lnTo>
                        <a:pt x="32" y="40"/>
                      </a:lnTo>
                      <a:lnTo>
                        <a:pt x="16"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03" name="Freeform 1599"/>
                <p:cNvSpPr>
                  <a:spLocks/>
                </p:cNvSpPr>
                <p:nvPr/>
              </p:nvSpPr>
              <p:spPr bwMode="invGray">
                <a:xfrm>
                  <a:off x="564" y="2360"/>
                  <a:ext cx="136" cy="56"/>
                </a:xfrm>
                <a:custGeom>
                  <a:avLst/>
                  <a:gdLst/>
                  <a:ahLst/>
                  <a:cxnLst>
                    <a:cxn ang="0">
                      <a:pos x="0" y="8"/>
                    </a:cxn>
                    <a:cxn ang="0">
                      <a:pos x="8" y="0"/>
                    </a:cxn>
                    <a:cxn ang="0">
                      <a:pos x="24" y="0"/>
                    </a:cxn>
                    <a:cxn ang="0">
                      <a:pos x="48" y="0"/>
                    </a:cxn>
                    <a:cxn ang="0">
                      <a:pos x="80" y="8"/>
                    </a:cxn>
                    <a:cxn ang="0">
                      <a:pos x="80" y="8"/>
                    </a:cxn>
                    <a:cxn ang="0">
                      <a:pos x="104" y="16"/>
                    </a:cxn>
                    <a:cxn ang="0">
                      <a:pos x="120" y="24"/>
                    </a:cxn>
                    <a:cxn ang="0">
                      <a:pos x="136" y="40"/>
                    </a:cxn>
                    <a:cxn ang="0">
                      <a:pos x="136" y="48"/>
                    </a:cxn>
                    <a:cxn ang="0">
                      <a:pos x="136" y="48"/>
                    </a:cxn>
                    <a:cxn ang="0">
                      <a:pos x="128" y="48"/>
                    </a:cxn>
                    <a:cxn ang="0">
                      <a:pos x="112" y="56"/>
                    </a:cxn>
                    <a:cxn ang="0">
                      <a:pos x="88" y="48"/>
                    </a:cxn>
                    <a:cxn ang="0">
                      <a:pos x="56" y="40"/>
                    </a:cxn>
                    <a:cxn ang="0">
                      <a:pos x="56" y="40"/>
                    </a:cxn>
                    <a:cxn ang="0">
                      <a:pos x="32" y="32"/>
                    </a:cxn>
                    <a:cxn ang="0">
                      <a:pos x="8" y="24"/>
                    </a:cxn>
                    <a:cxn ang="0">
                      <a:pos x="0" y="16"/>
                    </a:cxn>
                    <a:cxn ang="0">
                      <a:pos x="0" y="8"/>
                    </a:cxn>
                  </a:cxnLst>
                  <a:rect l="0" t="0" r="r" b="b"/>
                  <a:pathLst>
                    <a:path w="136" h="56">
                      <a:moveTo>
                        <a:pt x="0" y="8"/>
                      </a:moveTo>
                      <a:lnTo>
                        <a:pt x="8" y="0"/>
                      </a:lnTo>
                      <a:lnTo>
                        <a:pt x="24" y="0"/>
                      </a:lnTo>
                      <a:lnTo>
                        <a:pt x="48" y="0"/>
                      </a:lnTo>
                      <a:lnTo>
                        <a:pt x="80" y="8"/>
                      </a:lnTo>
                      <a:lnTo>
                        <a:pt x="80" y="8"/>
                      </a:lnTo>
                      <a:lnTo>
                        <a:pt x="104" y="16"/>
                      </a:lnTo>
                      <a:lnTo>
                        <a:pt x="120" y="24"/>
                      </a:lnTo>
                      <a:lnTo>
                        <a:pt x="136" y="40"/>
                      </a:lnTo>
                      <a:lnTo>
                        <a:pt x="136" y="48"/>
                      </a:lnTo>
                      <a:lnTo>
                        <a:pt x="136" y="48"/>
                      </a:lnTo>
                      <a:lnTo>
                        <a:pt x="128" y="48"/>
                      </a:lnTo>
                      <a:lnTo>
                        <a:pt x="112" y="56"/>
                      </a:lnTo>
                      <a:lnTo>
                        <a:pt x="88" y="48"/>
                      </a:lnTo>
                      <a:lnTo>
                        <a:pt x="56" y="40"/>
                      </a:lnTo>
                      <a:lnTo>
                        <a:pt x="56" y="40"/>
                      </a:lnTo>
                      <a:lnTo>
                        <a:pt x="32" y="32"/>
                      </a:lnTo>
                      <a:lnTo>
                        <a:pt x="8"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04" name="Freeform 1600"/>
                <p:cNvSpPr>
                  <a:spLocks/>
                </p:cNvSpPr>
                <p:nvPr/>
              </p:nvSpPr>
              <p:spPr bwMode="invGray">
                <a:xfrm>
                  <a:off x="692" y="2256"/>
                  <a:ext cx="72" cy="104"/>
                </a:xfrm>
                <a:custGeom>
                  <a:avLst/>
                  <a:gdLst/>
                  <a:ahLst/>
                  <a:cxnLst>
                    <a:cxn ang="0">
                      <a:pos x="8" y="0"/>
                    </a:cxn>
                    <a:cxn ang="0">
                      <a:pos x="32" y="8"/>
                    </a:cxn>
                    <a:cxn ang="0">
                      <a:pos x="64" y="48"/>
                    </a:cxn>
                    <a:cxn ang="0">
                      <a:pos x="64" y="48"/>
                    </a:cxn>
                    <a:cxn ang="0">
                      <a:pos x="72" y="80"/>
                    </a:cxn>
                    <a:cxn ang="0">
                      <a:pos x="64" y="104"/>
                    </a:cxn>
                    <a:cxn ang="0">
                      <a:pos x="64" y="104"/>
                    </a:cxn>
                    <a:cxn ang="0">
                      <a:pos x="40" y="96"/>
                    </a:cxn>
                    <a:cxn ang="0">
                      <a:pos x="16" y="56"/>
                    </a:cxn>
                    <a:cxn ang="0">
                      <a:pos x="16" y="56"/>
                    </a:cxn>
                    <a:cxn ang="0">
                      <a:pos x="0" y="24"/>
                    </a:cxn>
                    <a:cxn ang="0">
                      <a:pos x="8" y="0"/>
                    </a:cxn>
                  </a:cxnLst>
                  <a:rect l="0" t="0" r="r" b="b"/>
                  <a:pathLst>
                    <a:path w="72" h="104">
                      <a:moveTo>
                        <a:pt x="8" y="0"/>
                      </a:moveTo>
                      <a:lnTo>
                        <a:pt x="32" y="8"/>
                      </a:lnTo>
                      <a:lnTo>
                        <a:pt x="64" y="48"/>
                      </a:lnTo>
                      <a:lnTo>
                        <a:pt x="64" y="48"/>
                      </a:lnTo>
                      <a:lnTo>
                        <a:pt x="72" y="80"/>
                      </a:lnTo>
                      <a:lnTo>
                        <a:pt x="64" y="104"/>
                      </a:lnTo>
                      <a:lnTo>
                        <a:pt x="64" y="104"/>
                      </a:lnTo>
                      <a:lnTo>
                        <a:pt x="40" y="96"/>
                      </a:lnTo>
                      <a:lnTo>
                        <a:pt x="16" y="56"/>
                      </a:lnTo>
                      <a:lnTo>
                        <a:pt x="16" y="56"/>
                      </a:lnTo>
                      <a:lnTo>
                        <a:pt x="0" y="24"/>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05" name="Freeform 1601"/>
                <p:cNvSpPr>
                  <a:spLocks/>
                </p:cNvSpPr>
                <p:nvPr/>
              </p:nvSpPr>
              <p:spPr bwMode="invGray">
                <a:xfrm>
                  <a:off x="852" y="2520"/>
                  <a:ext cx="72" cy="96"/>
                </a:xfrm>
                <a:custGeom>
                  <a:avLst/>
                  <a:gdLst/>
                  <a:ahLst/>
                  <a:cxnLst>
                    <a:cxn ang="0">
                      <a:pos x="8" y="0"/>
                    </a:cxn>
                    <a:cxn ang="0">
                      <a:pos x="32" y="8"/>
                    </a:cxn>
                    <a:cxn ang="0">
                      <a:pos x="56" y="40"/>
                    </a:cxn>
                    <a:cxn ang="0">
                      <a:pos x="56" y="40"/>
                    </a:cxn>
                    <a:cxn ang="0">
                      <a:pos x="72" y="80"/>
                    </a:cxn>
                    <a:cxn ang="0">
                      <a:pos x="64" y="96"/>
                    </a:cxn>
                    <a:cxn ang="0">
                      <a:pos x="64" y="96"/>
                    </a:cxn>
                    <a:cxn ang="0">
                      <a:pos x="40" y="88"/>
                    </a:cxn>
                    <a:cxn ang="0">
                      <a:pos x="8" y="56"/>
                    </a:cxn>
                    <a:cxn ang="0">
                      <a:pos x="8" y="56"/>
                    </a:cxn>
                    <a:cxn ang="0">
                      <a:pos x="0" y="16"/>
                    </a:cxn>
                    <a:cxn ang="0">
                      <a:pos x="8" y="0"/>
                    </a:cxn>
                  </a:cxnLst>
                  <a:rect l="0" t="0" r="r" b="b"/>
                  <a:pathLst>
                    <a:path w="72" h="96">
                      <a:moveTo>
                        <a:pt x="8" y="0"/>
                      </a:moveTo>
                      <a:lnTo>
                        <a:pt x="32" y="8"/>
                      </a:lnTo>
                      <a:lnTo>
                        <a:pt x="56" y="40"/>
                      </a:lnTo>
                      <a:lnTo>
                        <a:pt x="56" y="40"/>
                      </a:lnTo>
                      <a:lnTo>
                        <a:pt x="72" y="80"/>
                      </a:lnTo>
                      <a:lnTo>
                        <a:pt x="64" y="96"/>
                      </a:lnTo>
                      <a:lnTo>
                        <a:pt x="64" y="96"/>
                      </a:lnTo>
                      <a:lnTo>
                        <a:pt x="40" y="88"/>
                      </a:lnTo>
                      <a:lnTo>
                        <a:pt x="8" y="56"/>
                      </a:lnTo>
                      <a:lnTo>
                        <a:pt x="8" y="56"/>
                      </a:lnTo>
                      <a:lnTo>
                        <a:pt x="0" y="16"/>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06" name="Freeform 1602"/>
                <p:cNvSpPr>
                  <a:spLocks/>
                </p:cNvSpPr>
                <p:nvPr/>
              </p:nvSpPr>
              <p:spPr bwMode="invGray">
                <a:xfrm>
                  <a:off x="844" y="2256"/>
                  <a:ext cx="72" cy="104"/>
                </a:xfrm>
                <a:custGeom>
                  <a:avLst/>
                  <a:gdLst/>
                  <a:ahLst/>
                  <a:cxnLst>
                    <a:cxn ang="0">
                      <a:pos x="64" y="0"/>
                    </a:cxn>
                    <a:cxn ang="0">
                      <a:pos x="72" y="24"/>
                    </a:cxn>
                    <a:cxn ang="0">
                      <a:pos x="56" y="56"/>
                    </a:cxn>
                    <a:cxn ang="0">
                      <a:pos x="56" y="56"/>
                    </a:cxn>
                    <a:cxn ang="0">
                      <a:pos x="32" y="88"/>
                    </a:cxn>
                    <a:cxn ang="0">
                      <a:pos x="8" y="104"/>
                    </a:cxn>
                    <a:cxn ang="0">
                      <a:pos x="8" y="104"/>
                    </a:cxn>
                    <a:cxn ang="0">
                      <a:pos x="0" y="80"/>
                    </a:cxn>
                    <a:cxn ang="0">
                      <a:pos x="8" y="40"/>
                    </a:cxn>
                    <a:cxn ang="0">
                      <a:pos x="8" y="40"/>
                    </a:cxn>
                    <a:cxn ang="0">
                      <a:pos x="40" y="8"/>
                    </a:cxn>
                    <a:cxn ang="0">
                      <a:pos x="64" y="0"/>
                    </a:cxn>
                  </a:cxnLst>
                  <a:rect l="0" t="0" r="r" b="b"/>
                  <a:pathLst>
                    <a:path w="72" h="104">
                      <a:moveTo>
                        <a:pt x="64" y="0"/>
                      </a:moveTo>
                      <a:lnTo>
                        <a:pt x="72" y="24"/>
                      </a:lnTo>
                      <a:lnTo>
                        <a:pt x="56" y="56"/>
                      </a:lnTo>
                      <a:lnTo>
                        <a:pt x="56" y="56"/>
                      </a:lnTo>
                      <a:lnTo>
                        <a:pt x="32" y="88"/>
                      </a:lnTo>
                      <a:lnTo>
                        <a:pt x="8" y="104"/>
                      </a:lnTo>
                      <a:lnTo>
                        <a:pt x="8" y="104"/>
                      </a:lnTo>
                      <a:lnTo>
                        <a:pt x="0" y="80"/>
                      </a:lnTo>
                      <a:lnTo>
                        <a:pt x="8" y="40"/>
                      </a:lnTo>
                      <a:lnTo>
                        <a:pt x="8" y="40"/>
                      </a:lnTo>
                      <a:lnTo>
                        <a:pt x="40" y="8"/>
                      </a:lnTo>
                      <a:lnTo>
                        <a:pt x="64"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07" name="Freeform 1603"/>
                <p:cNvSpPr>
                  <a:spLocks/>
                </p:cNvSpPr>
                <p:nvPr/>
              </p:nvSpPr>
              <p:spPr bwMode="invGray">
                <a:xfrm>
                  <a:off x="700" y="2520"/>
                  <a:ext cx="80" cy="96"/>
                </a:xfrm>
                <a:custGeom>
                  <a:avLst/>
                  <a:gdLst/>
                  <a:ahLst/>
                  <a:cxnLst>
                    <a:cxn ang="0">
                      <a:pos x="64" y="0"/>
                    </a:cxn>
                    <a:cxn ang="0">
                      <a:pos x="80" y="16"/>
                    </a:cxn>
                    <a:cxn ang="0">
                      <a:pos x="64" y="56"/>
                    </a:cxn>
                    <a:cxn ang="0">
                      <a:pos x="64" y="56"/>
                    </a:cxn>
                    <a:cxn ang="0">
                      <a:pos x="40" y="88"/>
                    </a:cxn>
                    <a:cxn ang="0">
                      <a:pos x="8" y="96"/>
                    </a:cxn>
                    <a:cxn ang="0">
                      <a:pos x="8" y="96"/>
                    </a:cxn>
                    <a:cxn ang="0">
                      <a:pos x="0" y="80"/>
                    </a:cxn>
                    <a:cxn ang="0">
                      <a:pos x="16" y="40"/>
                    </a:cxn>
                    <a:cxn ang="0">
                      <a:pos x="16" y="40"/>
                    </a:cxn>
                    <a:cxn ang="0">
                      <a:pos x="40" y="8"/>
                    </a:cxn>
                    <a:cxn ang="0">
                      <a:pos x="64" y="0"/>
                    </a:cxn>
                  </a:cxnLst>
                  <a:rect l="0" t="0" r="r" b="b"/>
                  <a:pathLst>
                    <a:path w="80" h="96">
                      <a:moveTo>
                        <a:pt x="64" y="0"/>
                      </a:moveTo>
                      <a:lnTo>
                        <a:pt x="80" y="16"/>
                      </a:lnTo>
                      <a:lnTo>
                        <a:pt x="64" y="56"/>
                      </a:lnTo>
                      <a:lnTo>
                        <a:pt x="64" y="56"/>
                      </a:lnTo>
                      <a:lnTo>
                        <a:pt x="40" y="88"/>
                      </a:lnTo>
                      <a:lnTo>
                        <a:pt x="8" y="96"/>
                      </a:lnTo>
                      <a:lnTo>
                        <a:pt x="8" y="96"/>
                      </a:lnTo>
                      <a:lnTo>
                        <a:pt x="0" y="80"/>
                      </a:lnTo>
                      <a:lnTo>
                        <a:pt x="16" y="40"/>
                      </a:lnTo>
                      <a:lnTo>
                        <a:pt x="16" y="40"/>
                      </a:lnTo>
                      <a:lnTo>
                        <a:pt x="40" y="8"/>
                      </a:lnTo>
                      <a:lnTo>
                        <a:pt x="64"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sp>
            <p:nvSpPr>
              <p:cNvPr id="1661508" name="Freeform 1604"/>
              <p:cNvSpPr>
                <a:spLocks/>
              </p:cNvSpPr>
              <p:nvPr/>
            </p:nvSpPr>
            <p:spPr bwMode="invGray">
              <a:xfrm>
                <a:off x="572" y="1295"/>
                <a:ext cx="472" cy="334"/>
              </a:xfrm>
              <a:custGeom>
                <a:avLst/>
                <a:gdLst/>
                <a:ahLst/>
                <a:cxnLst>
                  <a:cxn ang="0">
                    <a:pos x="672" y="216"/>
                  </a:cxn>
                  <a:cxn ang="0">
                    <a:pos x="664" y="256"/>
                  </a:cxn>
                  <a:cxn ang="0">
                    <a:pos x="648" y="296"/>
                  </a:cxn>
                  <a:cxn ang="0">
                    <a:pos x="616" y="328"/>
                  </a:cxn>
                  <a:cxn ang="0">
                    <a:pos x="576" y="360"/>
                  </a:cxn>
                  <a:cxn ang="0">
                    <a:pos x="464" y="408"/>
                  </a:cxn>
                  <a:cxn ang="0">
                    <a:pos x="336" y="424"/>
                  </a:cxn>
                  <a:cxn ang="0">
                    <a:pos x="336" y="424"/>
                  </a:cxn>
                  <a:cxn ang="0">
                    <a:pos x="208" y="408"/>
                  </a:cxn>
                  <a:cxn ang="0">
                    <a:pos x="96" y="360"/>
                  </a:cxn>
                  <a:cxn ang="0">
                    <a:pos x="56" y="328"/>
                  </a:cxn>
                  <a:cxn ang="0">
                    <a:pos x="24" y="296"/>
                  </a:cxn>
                  <a:cxn ang="0">
                    <a:pos x="8" y="256"/>
                  </a:cxn>
                  <a:cxn ang="0">
                    <a:pos x="0" y="216"/>
                  </a:cxn>
                  <a:cxn ang="0">
                    <a:pos x="0" y="216"/>
                  </a:cxn>
                  <a:cxn ang="0">
                    <a:pos x="8" y="168"/>
                  </a:cxn>
                  <a:cxn ang="0">
                    <a:pos x="24" y="128"/>
                  </a:cxn>
                  <a:cxn ang="0">
                    <a:pos x="56" y="96"/>
                  </a:cxn>
                  <a:cxn ang="0">
                    <a:pos x="96" y="64"/>
                  </a:cxn>
                  <a:cxn ang="0">
                    <a:pos x="208" y="16"/>
                  </a:cxn>
                  <a:cxn ang="0">
                    <a:pos x="336" y="0"/>
                  </a:cxn>
                  <a:cxn ang="0">
                    <a:pos x="336" y="0"/>
                  </a:cxn>
                  <a:cxn ang="0">
                    <a:pos x="464" y="16"/>
                  </a:cxn>
                  <a:cxn ang="0">
                    <a:pos x="576" y="64"/>
                  </a:cxn>
                  <a:cxn ang="0">
                    <a:pos x="616" y="96"/>
                  </a:cxn>
                  <a:cxn ang="0">
                    <a:pos x="648" y="128"/>
                  </a:cxn>
                  <a:cxn ang="0">
                    <a:pos x="664" y="168"/>
                  </a:cxn>
                  <a:cxn ang="0">
                    <a:pos x="672" y="216"/>
                  </a:cxn>
                </a:cxnLst>
                <a:rect l="0" t="0" r="r" b="b"/>
                <a:pathLst>
                  <a:path w="672" h="424">
                    <a:moveTo>
                      <a:pt x="672" y="216"/>
                    </a:moveTo>
                    <a:lnTo>
                      <a:pt x="664" y="256"/>
                    </a:lnTo>
                    <a:lnTo>
                      <a:pt x="648" y="296"/>
                    </a:lnTo>
                    <a:lnTo>
                      <a:pt x="616" y="328"/>
                    </a:lnTo>
                    <a:lnTo>
                      <a:pt x="576" y="360"/>
                    </a:lnTo>
                    <a:lnTo>
                      <a:pt x="464" y="408"/>
                    </a:lnTo>
                    <a:lnTo>
                      <a:pt x="336" y="424"/>
                    </a:lnTo>
                    <a:lnTo>
                      <a:pt x="336" y="424"/>
                    </a:lnTo>
                    <a:lnTo>
                      <a:pt x="208" y="408"/>
                    </a:lnTo>
                    <a:lnTo>
                      <a:pt x="96" y="360"/>
                    </a:lnTo>
                    <a:lnTo>
                      <a:pt x="56" y="328"/>
                    </a:lnTo>
                    <a:lnTo>
                      <a:pt x="24" y="296"/>
                    </a:lnTo>
                    <a:lnTo>
                      <a:pt x="8" y="256"/>
                    </a:lnTo>
                    <a:lnTo>
                      <a:pt x="0" y="216"/>
                    </a:lnTo>
                    <a:lnTo>
                      <a:pt x="0" y="216"/>
                    </a:lnTo>
                    <a:lnTo>
                      <a:pt x="8" y="168"/>
                    </a:lnTo>
                    <a:lnTo>
                      <a:pt x="24" y="128"/>
                    </a:lnTo>
                    <a:lnTo>
                      <a:pt x="56" y="96"/>
                    </a:lnTo>
                    <a:lnTo>
                      <a:pt x="96" y="64"/>
                    </a:lnTo>
                    <a:lnTo>
                      <a:pt x="208" y="16"/>
                    </a:lnTo>
                    <a:lnTo>
                      <a:pt x="336" y="0"/>
                    </a:lnTo>
                    <a:lnTo>
                      <a:pt x="336" y="0"/>
                    </a:lnTo>
                    <a:lnTo>
                      <a:pt x="464" y="16"/>
                    </a:lnTo>
                    <a:lnTo>
                      <a:pt x="576" y="64"/>
                    </a:lnTo>
                    <a:lnTo>
                      <a:pt x="616" y="96"/>
                    </a:lnTo>
                    <a:lnTo>
                      <a:pt x="648" y="128"/>
                    </a:lnTo>
                    <a:lnTo>
                      <a:pt x="664" y="168"/>
                    </a:lnTo>
                    <a:lnTo>
                      <a:pt x="672" y="216"/>
                    </a:lnTo>
                    <a:close/>
                  </a:path>
                </a:pathLst>
              </a:custGeom>
              <a:gradFill rotWithShape="0">
                <a:gsLst>
                  <a:gs pos="0">
                    <a:srgbClr val="808080">
                      <a:gamma/>
                      <a:tint val="59608"/>
                      <a:invGamma/>
                    </a:srgbClr>
                  </a:gs>
                  <a:gs pos="100000">
                    <a:srgbClr val="808080"/>
                  </a:gs>
                </a:gsLst>
                <a:path path="rect">
                  <a:fillToRect l="50000" t="50000" r="50000" b="50000"/>
                </a:path>
              </a:gradFill>
              <a:ln w="3175" cmpd="sng">
                <a:solidFill>
                  <a:srgbClr val="808080"/>
                </a:solidFill>
                <a:round/>
                <a:headEnd/>
                <a:tailEnd/>
              </a:ln>
            </p:spPr>
            <p:txBody>
              <a:bodyPr>
                <a:prstTxWarp prst="textNoShape">
                  <a:avLst/>
                </a:prstTxWarp>
              </a:bodyPr>
              <a:lstStyle/>
              <a:p>
                <a:endParaRPr lang="en-US">
                  <a:latin typeface="Arial"/>
                  <a:cs typeface="Arial"/>
                </a:endParaRPr>
              </a:p>
            </p:txBody>
          </p:sp>
          <p:grpSp>
            <p:nvGrpSpPr>
              <p:cNvPr id="1661556" name="Group 1605"/>
              <p:cNvGrpSpPr>
                <a:grpSpLocks/>
              </p:cNvGrpSpPr>
              <p:nvPr/>
            </p:nvGrpSpPr>
            <p:grpSpPr bwMode="auto">
              <a:xfrm>
                <a:off x="632" y="1338"/>
                <a:ext cx="352" cy="248"/>
                <a:chOff x="636" y="2320"/>
                <a:chExt cx="352" cy="248"/>
              </a:xfrm>
            </p:grpSpPr>
            <p:sp>
              <p:nvSpPr>
                <p:cNvPr id="1661510" name="Freeform 1606"/>
                <p:cNvSpPr>
                  <a:spLocks/>
                </p:cNvSpPr>
                <p:nvPr/>
              </p:nvSpPr>
              <p:spPr bwMode="invGray">
                <a:xfrm>
                  <a:off x="788" y="2424"/>
                  <a:ext cx="32" cy="16"/>
                </a:xfrm>
                <a:custGeom>
                  <a:avLst/>
                  <a:gdLst/>
                  <a:ahLst/>
                  <a:cxnLst>
                    <a:cxn ang="0">
                      <a:pos x="32" y="8"/>
                    </a:cxn>
                    <a:cxn ang="0">
                      <a:pos x="32" y="16"/>
                    </a:cxn>
                    <a:cxn ang="0">
                      <a:pos x="16" y="16"/>
                    </a:cxn>
                    <a:cxn ang="0">
                      <a:pos x="16" y="16"/>
                    </a:cxn>
                    <a:cxn ang="0">
                      <a:pos x="8" y="16"/>
                    </a:cxn>
                    <a:cxn ang="0">
                      <a:pos x="0" y="8"/>
                    </a:cxn>
                    <a:cxn ang="0">
                      <a:pos x="0" y="8"/>
                    </a:cxn>
                    <a:cxn ang="0">
                      <a:pos x="8" y="0"/>
                    </a:cxn>
                    <a:cxn ang="0">
                      <a:pos x="16" y="0"/>
                    </a:cxn>
                    <a:cxn ang="0">
                      <a:pos x="16" y="0"/>
                    </a:cxn>
                    <a:cxn ang="0">
                      <a:pos x="32" y="0"/>
                    </a:cxn>
                    <a:cxn ang="0">
                      <a:pos x="32" y="8"/>
                    </a:cxn>
                  </a:cxnLst>
                  <a:rect l="0" t="0" r="r" b="b"/>
                  <a:pathLst>
                    <a:path w="32" h="16">
                      <a:moveTo>
                        <a:pt x="32" y="8"/>
                      </a:moveTo>
                      <a:lnTo>
                        <a:pt x="32" y="16"/>
                      </a:lnTo>
                      <a:lnTo>
                        <a:pt x="16" y="16"/>
                      </a:lnTo>
                      <a:lnTo>
                        <a:pt x="16" y="16"/>
                      </a:lnTo>
                      <a:lnTo>
                        <a:pt x="8" y="16"/>
                      </a:lnTo>
                      <a:lnTo>
                        <a:pt x="0" y="8"/>
                      </a:lnTo>
                      <a:lnTo>
                        <a:pt x="0" y="8"/>
                      </a:lnTo>
                      <a:lnTo>
                        <a:pt x="8" y="0"/>
                      </a:lnTo>
                      <a:lnTo>
                        <a:pt x="16" y="0"/>
                      </a:lnTo>
                      <a:lnTo>
                        <a:pt x="16" y="0"/>
                      </a:lnTo>
                      <a:lnTo>
                        <a:pt x="32" y="0"/>
                      </a:lnTo>
                      <a:lnTo>
                        <a:pt x="32"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11" name="Freeform 1607"/>
                <p:cNvSpPr>
                  <a:spLocks/>
                </p:cNvSpPr>
                <p:nvPr/>
              </p:nvSpPr>
              <p:spPr bwMode="invGray">
                <a:xfrm>
                  <a:off x="924" y="2416"/>
                  <a:ext cx="64" cy="24"/>
                </a:xfrm>
                <a:custGeom>
                  <a:avLst/>
                  <a:gdLst/>
                  <a:ahLst/>
                  <a:cxnLst>
                    <a:cxn ang="0">
                      <a:pos x="64" y="16"/>
                    </a:cxn>
                    <a:cxn ang="0">
                      <a:pos x="56" y="24"/>
                    </a:cxn>
                    <a:cxn ang="0">
                      <a:pos x="32" y="24"/>
                    </a:cxn>
                    <a:cxn ang="0">
                      <a:pos x="32" y="24"/>
                    </a:cxn>
                    <a:cxn ang="0">
                      <a:pos x="16" y="24"/>
                    </a:cxn>
                    <a:cxn ang="0">
                      <a:pos x="0" y="16"/>
                    </a:cxn>
                    <a:cxn ang="0">
                      <a:pos x="0" y="16"/>
                    </a:cxn>
                    <a:cxn ang="0">
                      <a:pos x="16" y="8"/>
                    </a:cxn>
                    <a:cxn ang="0">
                      <a:pos x="32" y="0"/>
                    </a:cxn>
                    <a:cxn ang="0">
                      <a:pos x="32" y="0"/>
                    </a:cxn>
                    <a:cxn ang="0">
                      <a:pos x="56" y="8"/>
                    </a:cxn>
                    <a:cxn ang="0">
                      <a:pos x="64" y="16"/>
                    </a:cxn>
                  </a:cxnLst>
                  <a:rect l="0" t="0" r="r" b="b"/>
                  <a:pathLst>
                    <a:path w="64" h="24">
                      <a:moveTo>
                        <a:pt x="64" y="16"/>
                      </a:moveTo>
                      <a:lnTo>
                        <a:pt x="56" y="24"/>
                      </a:lnTo>
                      <a:lnTo>
                        <a:pt x="32" y="24"/>
                      </a:lnTo>
                      <a:lnTo>
                        <a:pt x="32" y="24"/>
                      </a:lnTo>
                      <a:lnTo>
                        <a:pt x="16" y="24"/>
                      </a:lnTo>
                      <a:lnTo>
                        <a:pt x="0" y="16"/>
                      </a:lnTo>
                      <a:lnTo>
                        <a:pt x="0" y="16"/>
                      </a:lnTo>
                      <a:lnTo>
                        <a:pt x="16" y="8"/>
                      </a:lnTo>
                      <a:lnTo>
                        <a:pt x="32" y="0"/>
                      </a:lnTo>
                      <a:lnTo>
                        <a:pt x="32" y="0"/>
                      </a:lnTo>
                      <a:lnTo>
                        <a:pt x="56" y="8"/>
                      </a:lnTo>
                      <a:lnTo>
                        <a:pt x="6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12" name="Freeform 1608"/>
                <p:cNvSpPr>
                  <a:spLocks/>
                </p:cNvSpPr>
                <p:nvPr/>
              </p:nvSpPr>
              <p:spPr bwMode="invGray">
                <a:xfrm>
                  <a:off x="908" y="2512"/>
                  <a:ext cx="40" cy="32"/>
                </a:xfrm>
                <a:custGeom>
                  <a:avLst/>
                  <a:gdLst/>
                  <a:ahLst/>
                  <a:cxnLst>
                    <a:cxn ang="0">
                      <a:pos x="40" y="32"/>
                    </a:cxn>
                    <a:cxn ang="0">
                      <a:pos x="24" y="32"/>
                    </a:cxn>
                    <a:cxn ang="0">
                      <a:pos x="8" y="24"/>
                    </a:cxn>
                    <a:cxn ang="0">
                      <a:pos x="8" y="24"/>
                    </a:cxn>
                    <a:cxn ang="0">
                      <a:pos x="0" y="8"/>
                    </a:cxn>
                    <a:cxn ang="0">
                      <a:pos x="0" y="0"/>
                    </a:cxn>
                    <a:cxn ang="0">
                      <a:pos x="0" y="0"/>
                    </a:cxn>
                    <a:cxn ang="0">
                      <a:pos x="16" y="0"/>
                    </a:cxn>
                    <a:cxn ang="0">
                      <a:pos x="32" y="8"/>
                    </a:cxn>
                    <a:cxn ang="0">
                      <a:pos x="32" y="8"/>
                    </a:cxn>
                    <a:cxn ang="0">
                      <a:pos x="40" y="24"/>
                    </a:cxn>
                    <a:cxn ang="0">
                      <a:pos x="40" y="32"/>
                    </a:cxn>
                  </a:cxnLst>
                  <a:rect l="0" t="0" r="r" b="b"/>
                  <a:pathLst>
                    <a:path w="40" h="32">
                      <a:moveTo>
                        <a:pt x="40" y="32"/>
                      </a:moveTo>
                      <a:lnTo>
                        <a:pt x="24" y="32"/>
                      </a:lnTo>
                      <a:lnTo>
                        <a:pt x="8" y="24"/>
                      </a:lnTo>
                      <a:lnTo>
                        <a:pt x="8" y="24"/>
                      </a:lnTo>
                      <a:lnTo>
                        <a:pt x="0" y="8"/>
                      </a:lnTo>
                      <a:lnTo>
                        <a:pt x="0" y="0"/>
                      </a:lnTo>
                      <a:lnTo>
                        <a:pt x="0" y="0"/>
                      </a:lnTo>
                      <a:lnTo>
                        <a:pt x="16" y="0"/>
                      </a:lnTo>
                      <a:lnTo>
                        <a:pt x="32" y="8"/>
                      </a:lnTo>
                      <a:lnTo>
                        <a:pt x="32" y="8"/>
                      </a:lnTo>
                      <a:lnTo>
                        <a:pt x="40" y="24"/>
                      </a:lnTo>
                      <a:lnTo>
                        <a:pt x="40"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13" name="Freeform 1609"/>
                <p:cNvSpPr>
                  <a:spLocks/>
                </p:cNvSpPr>
                <p:nvPr/>
              </p:nvSpPr>
              <p:spPr bwMode="invGray">
                <a:xfrm>
                  <a:off x="780" y="2328"/>
                  <a:ext cx="32" cy="48"/>
                </a:xfrm>
                <a:custGeom>
                  <a:avLst/>
                  <a:gdLst/>
                  <a:ahLst/>
                  <a:cxnLst>
                    <a:cxn ang="0">
                      <a:pos x="16" y="48"/>
                    </a:cxn>
                    <a:cxn ang="0">
                      <a:pos x="8" y="48"/>
                    </a:cxn>
                    <a:cxn ang="0">
                      <a:pos x="0" y="24"/>
                    </a:cxn>
                    <a:cxn ang="0">
                      <a:pos x="0" y="24"/>
                    </a:cxn>
                    <a:cxn ang="0">
                      <a:pos x="8" y="8"/>
                    </a:cxn>
                    <a:cxn ang="0">
                      <a:pos x="16" y="0"/>
                    </a:cxn>
                    <a:cxn ang="0">
                      <a:pos x="16" y="0"/>
                    </a:cxn>
                    <a:cxn ang="0">
                      <a:pos x="24" y="8"/>
                    </a:cxn>
                    <a:cxn ang="0">
                      <a:pos x="32" y="24"/>
                    </a:cxn>
                    <a:cxn ang="0">
                      <a:pos x="32" y="24"/>
                    </a:cxn>
                    <a:cxn ang="0">
                      <a:pos x="24" y="48"/>
                    </a:cxn>
                    <a:cxn ang="0">
                      <a:pos x="16" y="48"/>
                    </a:cxn>
                  </a:cxnLst>
                  <a:rect l="0" t="0" r="r" b="b"/>
                  <a:pathLst>
                    <a:path w="32" h="48">
                      <a:moveTo>
                        <a:pt x="16" y="48"/>
                      </a:moveTo>
                      <a:lnTo>
                        <a:pt x="8" y="48"/>
                      </a:lnTo>
                      <a:lnTo>
                        <a:pt x="0" y="24"/>
                      </a:lnTo>
                      <a:lnTo>
                        <a:pt x="0" y="24"/>
                      </a:lnTo>
                      <a:lnTo>
                        <a:pt x="8" y="8"/>
                      </a:lnTo>
                      <a:lnTo>
                        <a:pt x="16" y="0"/>
                      </a:lnTo>
                      <a:lnTo>
                        <a:pt x="16" y="0"/>
                      </a:lnTo>
                      <a:lnTo>
                        <a:pt x="24" y="8"/>
                      </a:lnTo>
                      <a:lnTo>
                        <a:pt x="32" y="24"/>
                      </a:lnTo>
                      <a:lnTo>
                        <a:pt x="32" y="24"/>
                      </a:lnTo>
                      <a:lnTo>
                        <a:pt x="24" y="48"/>
                      </a:lnTo>
                      <a:lnTo>
                        <a:pt x="16"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14" name="Freeform 1610"/>
                <p:cNvSpPr>
                  <a:spLocks/>
                </p:cNvSpPr>
                <p:nvPr/>
              </p:nvSpPr>
              <p:spPr bwMode="invGray">
                <a:xfrm>
                  <a:off x="676" y="2432"/>
                  <a:ext cx="64" cy="24"/>
                </a:xfrm>
                <a:custGeom>
                  <a:avLst/>
                  <a:gdLst/>
                  <a:ahLst/>
                  <a:cxnLst>
                    <a:cxn ang="0">
                      <a:pos x="64" y="16"/>
                    </a:cxn>
                    <a:cxn ang="0">
                      <a:pos x="56" y="24"/>
                    </a:cxn>
                    <a:cxn ang="0">
                      <a:pos x="32" y="24"/>
                    </a:cxn>
                    <a:cxn ang="0">
                      <a:pos x="32" y="24"/>
                    </a:cxn>
                    <a:cxn ang="0">
                      <a:pos x="8" y="24"/>
                    </a:cxn>
                    <a:cxn ang="0">
                      <a:pos x="0" y="16"/>
                    </a:cxn>
                    <a:cxn ang="0">
                      <a:pos x="0" y="16"/>
                    </a:cxn>
                    <a:cxn ang="0">
                      <a:pos x="8" y="8"/>
                    </a:cxn>
                    <a:cxn ang="0">
                      <a:pos x="32" y="0"/>
                    </a:cxn>
                    <a:cxn ang="0">
                      <a:pos x="32" y="0"/>
                    </a:cxn>
                    <a:cxn ang="0">
                      <a:pos x="56" y="8"/>
                    </a:cxn>
                    <a:cxn ang="0">
                      <a:pos x="64" y="16"/>
                    </a:cxn>
                  </a:cxnLst>
                  <a:rect l="0" t="0" r="r" b="b"/>
                  <a:pathLst>
                    <a:path w="64" h="24">
                      <a:moveTo>
                        <a:pt x="64" y="16"/>
                      </a:moveTo>
                      <a:lnTo>
                        <a:pt x="56" y="24"/>
                      </a:lnTo>
                      <a:lnTo>
                        <a:pt x="32" y="24"/>
                      </a:lnTo>
                      <a:lnTo>
                        <a:pt x="32" y="24"/>
                      </a:lnTo>
                      <a:lnTo>
                        <a:pt x="8" y="24"/>
                      </a:lnTo>
                      <a:lnTo>
                        <a:pt x="0" y="16"/>
                      </a:lnTo>
                      <a:lnTo>
                        <a:pt x="0" y="16"/>
                      </a:lnTo>
                      <a:lnTo>
                        <a:pt x="8" y="8"/>
                      </a:lnTo>
                      <a:lnTo>
                        <a:pt x="32" y="0"/>
                      </a:lnTo>
                      <a:lnTo>
                        <a:pt x="32" y="0"/>
                      </a:lnTo>
                      <a:lnTo>
                        <a:pt x="56" y="8"/>
                      </a:lnTo>
                      <a:lnTo>
                        <a:pt x="6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15" name="Freeform 1611"/>
                <p:cNvSpPr>
                  <a:spLocks/>
                </p:cNvSpPr>
                <p:nvPr/>
              </p:nvSpPr>
              <p:spPr bwMode="invGray">
                <a:xfrm>
                  <a:off x="788" y="2520"/>
                  <a:ext cx="32" cy="48"/>
                </a:xfrm>
                <a:custGeom>
                  <a:avLst/>
                  <a:gdLst/>
                  <a:ahLst/>
                  <a:cxnLst>
                    <a:cxn ang="0">
                      <a:pos x="16" y="48"/>
                    </a:cxn>
                    <a:cxn ang="0">
                      <a:pos x="8" y="40"/>
                    </a:cxn>
                    <a:cxn ang="0">
                      <a:pos x="0" y="24"/>
                    </a:cxn>
                    <a:cxn ang="0">
                      <a:pos x="0" y="24"/>
                    </a:cxn>
                    <a:cxn ang="0">
                      <a:pos x="8" y="8"/>
                    </a:cxn>
                    <a:cxn ang="0">
                      <a:pos x="16" y="0"/>
                    </a:cxn>
                    <a:cxn ang="0">
                      <a:pos x="16" y="0"/>
                    </a:cxn>
                    <a:cxn ang="0">
                      <a:pos x="32" y="8"/>
                    </a:cxn>
                    <a:cxn ang="0">
                      <a:pos x="32" y="24"/>
                    </a:cxn>
                    <a:cxn ang="0">
                      <a:pos x="32" y="24"/>
                    </a:cxn>
                    <a:cxn ang="0">
                      <a:pos x="32" y="40"/>
                    </a:cxn>
                    <a:cxn ang="0">
                      <a:pos x="16" y="48"/>
                    </a:cxn>
                  </a:cxnLst>
                  <a:rect l="0" t="0" r="r" b="b"/>
                  <a:pathLst>
                    <a:path w="32" h="48">
                      <a:moveTo>
                        <a:pt x="16" y="48"/>
                      </a:moveTo>
                      <a:lnTo>
                        <a:pt x="8" y="40"/>
                      </a:lnTo>
                      <a:lnTo>
                        <a:pt x="0" y="24"/>
                      </a:lnTo>
                      <a:lnTo>
                        <a:pt x="0" y="24"/>
                      </a:lnTo>
                      <a:lnTo>
                        <a:pt x="8" y="8"/>
                      </a:lnTo>
                      <a:lnTo>
                        <a:pt x="16" y="0"/>
                      </a:lnTo>
                      <a:lnTo>
                        <a:pt x="16" y="0"/>
                      </a:lnTo>
                      <a:lnTo>
                        <a:pt x="32" y="8"/>
                      </a:lnTo>
                      <a:lnTo>
                        <a:pt x="32" y="24"/>
                      </a:lnTo>
                      <a:lnTo>
                        <a:pt x="32" y="24"/>
                      </a:lnTo>
                      <a:lnTo>
                        <a:pt x="32" y="40"/>
                      </a:lnTo>
                      <a:lnTo>
                        <a:pt x="16"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16" name="Freeform 1612"/>
                <p:cNvSpPr>
                  <a:spLocks/>
                </p:cNvSpPr>
                <p:nvPr/>
              </p:nvSpPr>
              <p:spPr bwMode="invGray">
                <a:xfrm>
                  <a:off x="660" y="2352"/>
                  <a:ext cx="48" cy="40"/>
                </a:xfrm>
                <a:custGeom>
                  <a:avLst/>
                  <a:gdLst/>
                  <a:ahLst/>
                  <a:cxnLst>
                    <a:cxn ang="0">
                      <a:pos x="48" y="32"/>
                    </a:cxn>
                    <a:cxn ang="0">
                      <a:pos x="32" y="40"/>
                    </a:cxn>
                    <a:cxn ang="0">
                      <a:pos x="16" y="24"/>
                    </a:cxn>
                    <a:cxn ang="0">
                      <a:pos x="16" y="24"/>
                    </a:cxn>
                    <a:cxn ang="0">
                      <a:pos x="0" y="16"/>
                    </a:cxn>
                    <a:cxn ang="0">
                      <a:pos x="0" y="0"/>
                    </a:cxn>
                    <a:cxn ang="0">
                      <a:pos x="0" y="0"/>
                    </a:cxn>
                    <a:cxn ang="0">
                      <a:pos x="16" y="0"/>
                    </a:cxn>
                    <a:cxn ang="0">
                      <a:pos x="32" y="8"/>
                    </a:cxn>
                    <a:cxn ang="0">
                      <a:pos x="32" y="8"/>
                    </a:cxn>
                    <a:cxn ang="0">
                      <a:pos x="48" y="24"/>
                    </a:cxn>
                    <a:cxn ang="0">
                      <a:pos x="48" y="32"/>
                    </a:cxn>
                  </a:cxnLst>
                  <a:rect l="0" t="0" r="r" b="b"/>
                  <a:pathLst>
                    <a:path w="48" h="40">
                      <a:moveTo>
                        <a:pt x="48" y="32"/>
                      </a:moveTo>
                      <a:lnTo>
                        <a:pt x="32" y="40"/>
                      </a:lnTo>
                      <a:lnTo>
                        <a:pt x="16" y="24"/>
                      </a:lnTo>
                      <a:lnTo>
                        <a:pt x="16" y="24"/>
                      </a:lnTo>
                      <a:lnTo>
                        <a:pt x="0" y="16"/>
                      </a:lnTo>
                      <a:lnTo>
                        <a:pt x="0" y="0"/>
                      </a:lnTo>
                      <a:lnTo>
                        <a:pt x="0" y="0"/>
                      </a:lnTo>
                      <a:lnTo>
                        <a:pt x="16" y="0"/>
                      </a:lnTo>
                      <a:lnTo>
                        <a:pt x="32" y="8"/>
                      </a:lnTo>
                      <a:lnTo>
                        <a:pt x="32" y="8"/>
                      </a:lnTo>
                      <a:lnTo>
                        <a:pt x="48" y="24"/>
                      </a:lnTo>
                      <a:lnTo>
                        <a:pt x="48"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17" name="Freeform 1613"/>
                <p:cNvSpPr>
                  <a:spLocks/>
                </p:cNvSpPr>
                <p:nvPr/>
              </p:nvSpPr>
              <p:spPr bwMode="invGray">
                <a:xfrm>
                  <a:off x="892" y="2344"/>
                  <a:ext cx="48" cy="32"/>
                </a:xfrm>
                <a:custGeom>
                  <a:avLst/>
                  <a:gdLst/>
                  <a:ahLst/>
                  <a:cxnLst>
                    <a:cxn ang="0">
                      <a:pos x="0" y="32"/>
                    </a:cxn>
                    <a:cxn ang="0">
                      <a:pos x="0" y="24"/>
                    </a:cxn>
                    <a:cxn ang="0">
                      <a:pos x="8" y="8"/>
                    </a:cxn>
                    <a:cxn ang="0">
                      <a:pos x="8" y="8"/>
                    </a:cxn>
                    <a:cxn ang="0">
                      <a:pos x="32" y="0"/>
                    </a:cxn>
                    <a:cxn ang="0">
                      <a:pos x="48" y="0"/>
                    </a:cxn>
                    <a:cxn ang="0">
                      <a:pos x="48" y="0"/>
                    </a:cxn>
                    <a:cxn ang="0">
                      <a:pos x="48" y="8"/>
                    </a:cxn>
                    <a:cxn ang="0">
                      <a:pos x="32" y="24"/>
                    </a:cxn>
                    <a:cxn ang="0">
                      <a:pos x="32" y="24"/>
                    </a:cxn>
                    <a:cxn ang="0">
                      <a:pos x="16" y="32"/>
                    </a:cxn>
                    <a:cxn ang="0">
                      <a:pos x="0" y="32"/>
                    </a:cxn>
                  </a:cxnLst>
                  <a:rect l="0" t="0" r="r" b="b"/>
                  <a:pathLst>
                    <a:path w="48" h="32">
                      <a:moveTo>
                        <a:pt x="0" y="32"/>
                      </a:moveTo>
                      <a:lnTo>
                        <a:pt x="0" y="24"/>
                      </a:lnTo>
                      <a:lnTo>
                        <a:pt x="8" y="8"/>
                      </a:lnTo>
                      <a:lnTo>
                        <a:pt x="8" y="8"/>
                      </a:lnTo>
                      <a:lnTo>
                        <a:pt x="32" y="0"/>
                      </a:lnTo>
                      <a:lnTo>
                        <a:pt x="48" y="0"/>
                      </a:lnTo>
                      <a:lnTo>
                        <a:pt x="48" y="0"/>
                      </a:lnTo>
                      <a:lnTo>
                        <a:pt x="48" y="8"/>
                      </a:lnTo>
                      <a:lnTo>
                        <a:pt x="32" y="24"/>
                      </a:lnTo>
                      <a:lnTo>
                        <a:pt x="32" y="24"/>
                      </a:lnTo>
                      <a:lnTo>
                        <a:pt x="16" y="32"/>
                      </a:lnTo>
                      <a:lnTo>
                        <a:pt x="0"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18" name="Freeform 1614"/>
                <p:cNvSpPr>
                  <a:spLocks/>
                </p:cNvSpPr>
                <p:nvPr/>
              </p:nvSpPr>
              <p:spPr bwMode="invGray">
                <a:xfrm>
                  <a:off x="876" y="2400"/>
                  <a:ext cx="48" cy="24"/>
                </a:xfrm>
                <a:custGeom>
                  <a:avLst/>
                  <a:gdLst/>
                  <a:ahLst/>
                  <a:cxnLst>
                    <a:cxn ang="0">
                      <a:pos x="0" y="24"/>
                    </a:cxn>
                    <a:cxn ang="0">
                      <a:pos x="0" y="8"/>
                    </a:cxn>
                    <a:cxn ang="0">
                      <a:pos x="16" y="0"/>
                    </a:cxn>
                    <a:cxn ang="0">
                      <a:pos x="16" y="0"/>
                    </a:cxn>
                    <a:cxn ang="0">
                      <a:pos x="32" y="0"/>
                    </a:cxn>
                    <a:cxn ang="0">
                      <a:pos x="48" y="8"/>
                    </a:cxn>
                    <a:cxn ang="0">
                      <a:pos x="48" y="8"/>
                    </a:cxn>
                    <a:cxn ang="0">
                      <a:pos x="48" y="16"/>
                    </a:cxn>
                    <a:cxn ang="0">
                      <a:pos x="32" y="24"/>
                    </a:cxn>
                    <a:cxn ang="0">
                      <a:pos x="32" y="24"/>
                    </a:cxn>
                    <a:cxn ang="0">
                      <a:pos x="8" y="24"/>
                    </a:cxn>
                    <a:cxn ang="0">
                      <a:pos x="0" y="24"/>
                    </a:cxn>
                  </a:cxnLst>
                  <a:rect l="0" t="0" r="r" b="b"/>
                  <a:pathLst>
                    <a:path w="48" h="24">
                      <a:moveTo>
                        <a:pt x="0" y="24"/>
                      </a:moveTo>
                      <a:lnTo>
                        <a:pt x="0" y="8"/>
                      </a:lnTo>
                      <a:lnTo>
                        <a:pt x="16" y="0"/>
                      </a:lnTo>
                      <a:lnTo>
                        <a:pt x="16" y="0"/>
                      </a:lnTo>
                      <a:lnTo>
                        <a:pt x="32" y="0"/>
                      </a:lnTo>
                      <a:lnTo>
                        <a:pt x="48" y="8"/>
                      </a:lnTo>
                      <a:lnTo>
                        <a:pt x="48" y="8"/>
                      </a:lnTo>
                      <a:lnTo>
                        <a:pt x="48" y="16"/>
                      </a:lnTo>
                      <a:lnTo>
                        <a:pt x="32" y="24"/>
                      </a:lnTo>
                      <a:lnTo>
                        <a:pt x="32" y="24"/>
                      </a:lnTo>
                      <a:lnTo>
                        <a:pt x="8" y="24"/>
                      </a:lnTo>
                      <a:lnTo>
                        <a:pt x="0" y="2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19" name="Freeform 1615"/>
                <p:cNvSpPr>
                  <a:spLocks/>
                </p:cNvSpPr>
                <p:nvPr/>
              </p:nvSpPr>
              <p:spPr bwMode="invGray">
                <a:xfrm>
                  <a:off x="660" y="2480"/>
                  <a:ext cx="48" cy="24"/>
                </a:xfrm>
                <a:custGeom>
                  <a:avLst/>
                  <a:gdLst/>
                  <a:ahLst/>
                  <a:cxnLst>
                    <a:cxn ang="0">
                      <a:pos x="0" y="16"/>
                    </a:cxn>
                    <a:cxn ang="0">
                      <a:pos x="0" y="8"/>
                    </a:cxn>
                    <a:cxn ang="0">
                      <a:pos x="16" y="0"/>
                    </a:cxn>
                    <a:cxn ang="0">
                      <a:pos x="16" y="0"/>
                    </a:cxn>
                    <a:cxn ang="0">
                      <a:pos x="40" y="0"/>
                    </a:cxn>
                    <a:cxn ang="0">
                      <a:pos x="48" y="0"/>
                    </a:cxn>
                    <a:cxn ang="0">
                      <a:pos x="48" y="0"/>
                    </a:cxn>
                    <a:cxn ang="0">
                      <a:pos x="48" y="16"/>
                    </a:cxn>
                    <a:cxn ang="0">
                      <a:pos x="32" y="24"/>
                    </a:cxn>
                    <a:cxn ang="0">
                      <a:pos x="32" y="24"/>
                    </a:cxn>
                    <a:cxn ang="0">
                      <a:pos x="8" y="24"/>
                    </a:cxn>
                    <a:cxn ang="0">
                      <a:pos x="0" y="16"/>
                    </a:cxn>
                  </a:cxnLst>
                  <a:rect l="0" t="0" r="r" b="b"/>
                  <a:pathLst>
                    <a:path w="48" h="24">
                      <a:moveTo>
                        <a:pt x="0" y="16"/>
                      </a:moveTo>
                      <a:lnTo>
                        <a:pt x="0" y="8"/>
                      </a:lnTo>
                      <a:lnTo>
                        <a:pt x="16" y="0"/>
                      </a:lnTo>
                      <a:lnTo>
                        <a:pt x="16" y="0"/>
                      </a:lnTo>
                      <a:lnTo>
                        <a:pt x="40" y="0"/>
                      </a:lnTo>
                      <a:lnTo>
                        <a:pt x="48" y="0"/>
                      </a:lnTo>
                      <a:lnTo>
                        <a:pt x="48" y="0"/>
                      </a:lnTo>
                      <a:lnTo>
                        <a:pt x="48" y="16"/>
                      </a:lnTo>
                      <a:lnTo>
                        <a:pt x="32" y="24"/>
                      </a:lnTo>
                      <a:lnTo>
                        <a:pt x="32" y="24"/>
                      </a:lnTo>
                      <a:lnTo>
                        <a:pt x="8" y="24"/>
                      </a:lnTo>
                      <a:lnTo>
                        <a:pt x="0"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20" name="Freeform 1616"/>
                <p:cNvSpPr>
                  <a:spLocks/>
                </p:cNvSpPr>
                <p:nvPr/>
              </p:nvSpPr>
              <p:spPr bwMode="invGray">
                <a:xfrm>
                  <a:off x="732" y="2456"/>
                  <a:ext cx="48" cy="40"/>
                </a:xfrm>
                <a:custGeom>
                  <a:avLst/>
                  <a:gdLst/>
                  <a:ahLst/>
                  <a:cxnLst>
                    <a:cxn ang="0">
                      <a:pos x="8" y="40"/>
                    </a:cxn>
                    <a:cxn ang="0">
                      <a:pos x="0" y="24"/>
                    </a:cxn>
                    <a:cxn ang="0">
                      <a:pos x="16" y="16"/>
                    </a:cxn>
                    <a:cxn ang="0">
                      <a:pos x="16" y="16"/>
                    </a:cxn>
                    <a:cxn ang="0">
                      <a:pos x="32" y="0"/>
                    </a:cxn>
                    <a:cxn ang="0">
                      <a:pos x="48" y="8"/>
                    </a:cxn>
                    <a:cxn ang="0">
                      <a:pos x="48" y="8"/>
                    </a:cxn>
                    <a:cxn ang="0">
                      <a:pos x="48" y="16"/>
                    </a:cxn>
                    <a:cxn ang="0">
                      <a:pos x="40" y="32"/>
                    </a:cxn>
                    <a:cxn ang="0">
                      <a:pos x="40" y="32"/>
                    </a:cxn>
                    <a:cxn ang="0">
                      <a:pos x="16" y="40"/>
                    </a:cxn>
                    <a:cxn ang="0">
                      <a:pos x="8" y="40"/>
                    </a:cxn>
                  </a:cxnLst>
                  <a:rect l="0" t="0" r="r" b="b"/>
                  <a:pathLst>
                    <a:path w="48" h="40">
                      <a:moveTo>
                        <a:pt x="8" y="40"/>
                      </a:moveTo>
                      <a:lnTo>
                        <a:pt x="0" y="24"/>
                      </a:lnTo>
                      <a:lnTo>
                        <a:pt x="16" y="16"/>
                      </a:lnTo>
                      <a:lnTo>
                        <a:pt x="16" y="16"/>
                      </a:lnTo>
                      <a:lnTo>
                        <a:pt x="32" y="0"/>
                      </a:lnTo>
                      <a:lnTo>
                        <a:pt x="48" y="8"/>
                      </a:lnTo>
                      <a:lnTo>
                        <a:pt x="48" y="8"/>
                      </a:lnTo>
                      <a:lnTo>
                        <a:pt x="48" y="16"/>
                      </a:lnTo>
                      <a:lnTo>
                        <a:pt x="40" y="32"/>
                      </a:lnTo>
                      <a:lnTo>
                        <a:pt x="40" y="32"/>
                      </a:lnTo>
                      <a:lnTo>
                        <a:pt x="16" y="40"/>
                      </a:lnTo>
                      <a:lnTo>
                        <a:pt x="8" y="4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21" name="Freeform 1617"/>
                <p:cNvSpPr>
                  <a:spLocks/>
                </p:cNvSpPr>
                <p:nvPr/>
              </p:nvSpPr>
              <p:spPr bwMode="invGray">
                <a:xfrm>
                  <a:off x="924" y="2472"/>
                  <a:ext cx="56" cy="32"/>
                </a:xfrm>
                <a:custGeom>
                  <a:avLst/>
                  <a:gdLst/>
                  <a:ahLst/>
                  <a:cxnLst>
                    <a:cxn ang="0">
                      <a:pos x="0" y="8"/>
                    </a:cxn>
                    <a:cxn ang="0">
                      <a:pos x="16" y="0"/>
                    </a:cxn>
                    <a:cxn ang="0">
                      <a:pos x="32" y="8"/>
                    </a:cxn>
                    <a:cxn ang="0">
                      <a:pos x="32" y="8"/>
                    </a:cxn>
                    <a:cxn ang="0">
                      <a:pos x="56" y="16"/>
                    </a:cxn>
                    <a:cxn ang="0">
                      <a:pos x="56" y="24"/>
                    </a:cxn>
                    <a:cxn ang="0">
                      <a:pos x="56" y="24"/>
                    </a:cxn>
                    <a:cxn ang="0">
                      <a:pos x="48" y="32"/>
                    </a:cxn>
                    <a:cxn ang="0">
                      <a:pos x="24" y="24"/>
                    </a:cxn>
                    <a:cxn ang="0">
                      <a:pos x="24" y="24"/>
                    </a:cxn>
                    <a:cxn ang="0">
                      <a:pos x="0" y="16"/>
                    </a:cxn>
                    <a:cxn ang="0">
                      <a:pos x="0" y="8"/>
                    </a:cxn>
                  </a:cxnLst>
                  <a:rect l="0" t="0" r="r" b="b"/>
                  <a:pathLst>
                    <a:path w="56" h="32">
                      <a:moveTo>
                        <a:pt x="0" y="8"/>
                      </a:moveTo>
                      <a:lnTo>
                        <a:pt x="16" y="0"/>
                      </a:lnTo>
                      <a:lnTo>
                        <a:pt x="32" y="8"/>
                      </a:lnTo>
                      <a:lnTo>
                        <a:pt x="32" y="8"/>
                      </a:lnTo>
                      <a:lnTo>
                        <a:pt x="56" y="16"/>
                      </a:lnTo>
                      <a:lnTo>
                        <a:pt x="56" y="24"/>
                      </a:lnTo>
                      <a:lnTo>
                        <a:pt x="56" y="24"/>
                      </a:lnTo>
                      <a:lnTo>
                        <a:pt x="48" y="32"/>
                      </a:lnTo>
                      <a:lnTo>
                        <a:pt x="24" y="24"/>
                      </a:lnTo>
                      <a:lnTo>
                        <a:pt x="24"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22" name="Freeform 1618"/>
                <p:cNvSpPr>
                  <a:spLocks/>
                </p:cNvSpPr>
                <p:nvPr/>
              </p:nvSpPr>
              <p:spPr bwMode="invGray">
                <a:xfrm>
                  <a:off x="636" y="2392"/>
                  <a:ext cx="64" cy="32"/>
                </a:xfrm>
                <a:custGeom>
                  <a:avLst/>
                  <a:gdLst/>
                  <a:ahLst/>
                  <a:cxnLst>
                    <a:cxn ang="0">
                      <a:pos x="0" y="8"/>
                    </a:cxn>
                    <a:cxn ang="0">
                      <a:pos x="16" y="0"/>
                    </a:cxn>
                    <a:cxn ang="0">
                      <a:pos x="40" y="8"/>
                    </a:cxn>
                    <a:cxn ang="0">
                      <a:pos x="40" y="8"/>
                    </a:cxn>
                    <a:cxn ang="0">
                      <a:pos x="56" y="16"/>
                    </a:cxn>
                    <a:cxn ang="0">
                      <a:pos x="64" y="24"/>
                    </a:cxn>
                    <a:cxn ang="0">
                      <a:pos x="64" y="24"/>
                    </a:cxn>
                    <a:cxn ang="0">
                      <a:pos x="48" y="32"/>
                    </a:cxn>
                    <a:cxn ang="0">
                      <a:pos x="24" y="32"/>
                    </a:cxn>
                    <a:cxn ang="0">
                      <a:pos x="24" y="32"/>
                    </a:cxn>
                    <a:cxn ang="0">
                      <a:pos x="8" y="16"/>
                    </a:cxn>
                    <a:cxn ang="0">
                      <a:pos x="0" y="8"/>
                    </a:cxn>
                  </a:cxnLst>
                  <a:rect l="0" t="0" r="r" b="b"/>
                  <a:pathLst>
                    <a:path w="64" h="32">
                      <a:moveTo>
                        <a:pt x="0" y="8"/>
                      </a:moveTo>
                      <a:lnTo>
                        <a:pt x="16" y="0"/>
                      </a:lnTo>
                      <a:lnTo>
                        <a:pt x="40" y="8"/>
                      </a:lnTo>
                      <a:lnTo>
                        <a:pt x="40" y="8"/>
                      </a:lnTo>
                      <a:lnTo>
                        <a:pt x="56" y="16"/>
                      </a:lnTo>
                      <a:lnTo>
                        <a:pt x="64" y="24"/>
                      </a:lnTo>
                      <a:lnTo>
                        <a:pt x="64" y="24"/>
                      </a:lnTo>
                      <a:lnTo>
                        <a:pt x="48" y="32"/>
                      </a:lnTo>
                      <a:lnTo>
                        <a:pt x="24" y="32"/>
                      </a:lnTo>
                      <a:lnTo>
                        <a:pt x="24" y="32"/>
                      </a:lnTo>
                      <a:lnTo>
                        <a:pt x="8"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23" name="Freeform 1619"/>
                <p:cNvSpPr>
                  <a:spLocks/>
                </p:cNvSpPr>
                <p:nvPr/>
              </p:nvSpPr>
              <p:spPr bwMode="invGray">
                <a:xfrm>
                  <a:off x="716" y="2320"/>
                  <a:ext cx="40" cy="48"/>
                </a:xfrm>
                <a:custGeom>
                  <a:avLst/>
                  <a:gdLst/>
                  <a:ahLst/>
                  <a:cxnLst>
                    <a:cxn ang="0">
                      <a:pos x="8" y="0"/>
                    </a:cxn>
                    <a:cxn ang="0">
                      <a:pos x="24" y="0"/>
                    </a:cxn>
                    <a:cxn ang="0">
                      <a:pos x="32" y="16"/>
                    </a:cxn>
                    <a:cxn ang="0">
                      <a:pos x="32" y="16"/>
                    </a:cxn>
                    <a:cxn ang="0">
                      <a:pos x="40" y="40"/>
                    </a:cxn>
                    <a:cxn ang="0">
                      <a:pos x="32" y="48"/>
                    </a:cxn>
                    <a:cxn ang="0">
                      <a:pos x="32" y="48"/>
                    </a:cxn>
                    <a:cxn ang="0">
                      <a:pos x="16" y="40"/>
                    </a:cxn>
                    <a:cxn ang="0">
                      <a:pos x="8" y="24"/>
                    </a:cxn>
                    <a:cxn ang="0">
                      <a:pos x="8" y="24"/>
                    </a:cxn>
                    <a:cxn ang="0">
                      <a:pos x="0" y="8"/>
                    </a:cxn>
                    <a:cxn ang="0">
                      <a:pos x="8" y="0"/>
                    </a:cxn>
                  </a:cxnLst>
                  <a:rect l="0" t="0" r="r" b="b"/>
                  <a:pathLst>
                    <a:path w="40" h="48">
                      <a:moveTo>
                        <a:pt x="8" y="0"/>
                      </a:moveTo>
                      <a:lnTo>
                        <a:pt x="24" y="0"/>
                      </a:lnTo>
                      <a:lnTo>
                        <a:pt x="32" y="16"/>
                      </a:lnTo>
                      <a:lnTo>
                        <a:pt x="32" y="16"/>
                      </a:lnTo>
                      <a:lnTo>
                        <a:pt x="40" y="40"/>
                      </a:lnTo>
                      <a:lnTo>
                        <a:pt x="32" y="48"/>
                      </a:lnTo>
                      <a:lnTo>
                        <a:pt x="32" y="48"/>
                      </a:lnTo>
                      <a:lnTo>
                        <a:pt x="16" y="40"/>
                      </a:lnTo>
                      <a:lnTo>
                        <a:pt x="8" y="24"/>
                      </a:lnTo>
                      <a:lnTo>
                        <a:pt x="8" y="24"/>
                      </a:lnTo>
                      <a:lnTo>
                        <a:pt x="0" y="8"/>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24" name="Freeform 1620"/>
                <p:cNvSpPr>
                  <a:spLocks/>
                </p:cNvSpPr>
                <p:nvPr/>
              </p:nvSpPr>
              <p:spPr bwMode="invGray">
                <a:xfrm>
                  <a:off x="820" y="2480"/>
                  <a:ext cx="40" cy="40"/>
                </a:xfrm>
                <a:custGeom>
                  <a:avLst/>
                  <a:gdLst/>
                  <a:ahLst/>
                  <a:cxnLst>
                    <a:cxn ang="0">
                      <a:pos x="8" y="0"/>
                    </a:cxn>
                    <a:cxn ang="0">
                      <a:pos x="24" y="0"/>
                    </a:cxn>
                    <a:cxn ang="0">
                      <a:pos x="40" y="16"/>
                    </a:cxn>
                    <a:cxn ang="0">
                      <a:pos x="40" y="16"/>
                    </a:cxn>
                    <a:cxn ang="0">
                      <a:pos x="40" y="32"/>
                    </a:cxn>
                    <a:cxn ang="0">
                      <a:pos x="32" y="40"/>
                    </a:cxn>
                    <a:cxn ang="0">
                      <a:pos x="32" y="40"/>
                    </a:cxn>
                    <a:cxn ang="0">
                      <a:pos x="24" y="40"/>
                    </a:cxn>
                    <a:cxn ang="0">
                      <a:pos x="8" y="24"/>
                    </a:cxn>
                    <a:cxn ang="0">
                      <a:pos x="8" y="24"/>
                    </a:cxn>
                    <a:cxn ang="0">
                      <a:pos x="0" y="8"/>
                    </a:cxn>
                    <a:cxn ang="0">
                      <a:pos x="8" y="0"/>
                    </a:cxn>
                  </a:cxnLst>
                  <a:rect l="0" t="0" r="r" b="b"/>
                  <a:pathLst>
                    <a:path w="40" h="40">
                      <a:moveTo>
                        <a:pt x="8" y="0"/>
                      </a:moveTo>
                      <a:lnTo>
                        <a:pt x="24" y="0"/>
                      </a:lnTo>
                      <a:lnTo>
                        <a:pt x="40" y="16"/>
                      </a:lnTo>
                      <a:lnTo>
                        <a:pt x="40" y="16"/>
                      </a:lnTo>
                      <a:lnTo>
                        <a:pt x="40" y="32"/>
                      </a:lnTo>
                      <a:lnTo>
                        <a:pt x="32" y="40"/>
                      </a:lnTo>
                      <a:lnTo>
                        <a:pt x="32" y="40"/>
                      </a:lnTo>
                      <a:lnTo>
                        <a:pt x="24" y="40"/>
                      </a:lnTo>
                      <a:lnTo>
                        <a:pt x="8" y="24"/>
                      </a:lnTo>
                      <a:lnTo>
                        <a:pt x="8" y="24"/>
                      </a:lnTo>
                      <a:lnTo>
                        <a:pt x="0" y="8"/>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25" name="Freeform 1621"/>
                <p:cNvSpPr>
                  <a:spLocks/>
                </p:cNvSpPr>
                <p:nvPr/>
              </p:nvSpPr>
              <p:spPr bwMode="invGray">
                <a:xfrm>
                  <a:off x="836" y="2320"/>
                  <a:ext cx="40" cy="48"/>
                </a:xfrm>
                <a:custGeom>
                  <a:avLst/>
                  <a:gdLst/>
                  <a:ahLst/>
                  <a:cxnLst>
                    <a:cxn ang="0">
                      <a:pos x="32" y="0"/>
                    </a:cxn>
                    <a:cxn ang="0">
                      <a:pos x="40" y="8"/>
                    </a:cxn>
                    <a:cxn ang="0">
                      <a:pos x="40" y="24"/>
                    </a:cxn>
                    <a:cxn ang="0">
                      <a:pos x="40" y="24"/>
                    </a:cxn>
                    <a:cxn ang="0">
                      <a:pos x="24" y="40"/>
                    </a:cxn>
                    <a:cxn ang="0">
                      <a:pos x="8" y="48"/>
                    </a:cxn>
                    <a:cxn ang="0">
                      <a:pos x="8" y="48"/>
                    </a:cxn>
                    <a:cxn ang="0">
                      <a:pos x="0" y="32"/>
                    </a:cxn>
                    <a:cxn ang="0">
                      <a:pos x="8" y="16"/>
                    </a:cxn>
                    <a:cxn ang="0">
                      <a:pos x="8" y="16"/>
                    </a:cxn>
                    <a:cxn ang="0">
                      <a:pos x="24" y="0"/>
                    </a:cxn>
                    <a:cxn ang="0">
                      <a:pos x="32" y="0"/>
                    </a:cxn>
                  </a:cxnLst>
                  <a:rect l="0" t="0" r="r" b="b"/>
                  <a:pathLst>
                    <a:path w="40" h="48">
                      <a:moveTo>
                        <a:pt x="32" y="0"/>
                      </a:moveTo>
                      <a:lnTo>
                        <a:pt x="40" y="8"/>
                      </a:lnTo>
                      <a:lnTo>
                        <a:pt x="40" y="24"/>
                      </a:lnTo>
                      <a:lnTo>
                        <a:pt x="40" y="24"/>
                      </a:lnTo>
                      <a:lnTo>
                        <a:pt x="24" y="40"/>
                      </a:lnTo>
                      <a:lnTo>
                        <a:pt x="8" y="48"/>
                      </a:lnTo>
                      <a:lnTo>
                        <a:pt x="8" y="48"/>
                      </a:lnTo>
                      <a:lnTo>
                        <a:pt x="0" y="32"/>
                      </a:lnTo>
                      <a:lnTo>
                        <a:pt x="8" y="16"/>
                      </a:lnTo>
                      <a:lnTo>
                        <a:pt x="8" y="16"/>
                      </a:lnTo>
                      <a:lnTo>
                        <a:pt x="24" y="0"/>
                      </a:lnTo>
                      <a:lnTo>
                        <a:pt x="32"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26" name="Freeform 1622"/>
                <p:cNvSpPr>
                  <a:spLocks/>
                </p:cNvSpPr>
                <p:nvPr/>
              </p:nvSpPr>
              <p:spPr bwMode="invGray">
                <a:xfrm>
                  <a:off x="732" y="2504"/>
                  <a:ext cx="40" cy="48"/>
                </a:xfrm>
                <a:custGeom>
                  <a:avLst/>
                  <a:gdLst/>
                  <a:ahLst/>
                  <a:cxnLst>
                    <a:cxn ang="0">
                      <a:pos x="32" y="0"/>
                    </a:cxn>
                    <a:cxn ang="0">
                      <a:pos x="40" y="8"/>
                    </a:cxn>
                    <a:cxn ang="0">
                      <a:pos x="32" y="32"/>
                    </a:cxn>
                    <a:cxn ang="0">
                      <a:pos x="32" y="32"/>
                    </a:cxn>
                    <a:cxn ang="0">
                      <a:pos x="24" y="40"/>
                    </a:cxn>
                    <a:cxn ang="0">
                      <a:pos x="8" y="48"/>
                    </a:cxn>
                    <a:cxn ang="0">
                      <a:pos x="8" y="48"/>
                    </a:cxn>
                    <a:cxn ang="0">
                      <a:pos x="0" y="40"/>
                    </a:cxn>
                    <a:cxn ang="0">
                      <a:pos x="8" y="16"/>
                    </a:cxn>
                    <a:cxn ang="0">
                      <a:pos x="8" y="16"/>
                    </a:cxn>
                    <a:cxn ang="0">
                      <a:pos x="16" y="8"/>
                    </a:cxn>
                    <a:cxn ang="0">
                      <a:pos x="32" y="0"/>
                    </a:cxn>
                  </a:cxnLst>
                  <a:rect l="0" t="0" r="r" b="b"/>
                  <a:pathLst>
                    <a:path w="40" h="48">
                      <a:moveTo>
                        <a:pt x="32" y="0"/>
                      </a:moveTo>
                      <a:lnTo>
                        <a:pt x="40" y="8"/>
                      </a:lnTo>
                      <a:lnTo>
                        <a:pt x="32" y="32"/>
                      </a:lnTo>
                      <a:lnTo>
                        <a:pt x="32" y="32"/>
                      </a:lnTo>
                      <a:lnTo>
                        <a:pt x="24" y="40"/>
                      </a:lnTo>
                      <a:lnTo>
                        <a:pt x="8" y="48"/>
                      </a:lnTo>
                      <a:lnTo>
                        <a:pt x="8" y="48"/>
                      </a:lnTo>
                      <a:lnTo>
                        <a:pt x="0" y="40"/>
                      </a:lnTo>
                      <a:lnTo>
                        <a:pt x="8" y="16"/>
                      </a:lnTo>
                      <a:lnTo>
                        <a:pt x="8" y="16"/>
                      </a:lnTo>
                      <a:lnTo>
                        <a:pt x="16" y="8"/>
                      </a:lnTo>
                      <a:lnTo>
                        <a:pt x="32"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1661574" name="Group 1623"/>
            <p:cNvGrpSpPr>
              <a:grpSpLocks/>
            </p:cNvGrpSpPr>
            <p:nvPr/>
          </p:nvGrpSpPr>
          <p:grpSpPr bwMode="auto">
            <a:xfrm rot="20911106" flipH="1">
              <a:off x="3511" y="2842"/>
              <a:ext cx="598" cy="112"/>
              <a:chOff x="290" y="1936"/>
              <a:chExt cx="598" cy="112"/>
            </a:xfrm>
          </p:grpSpPr>
          <p:sp>
            <p:nvSpPr>
              <p:cNvPr id="1661528" name="Freeform 1624"/>
              <p:cNvSpPr>
                <a:spLocks/>
              </p:cNvSpPr>
              <p:nvPr/>
            </p:nvSpPr>
            <p:spPr bwMode="auto">
              <a:xfrm>
                <a:off x="290" y="1968"/>
                <a:ext cx="598" cy="36"/>
              </a:xfrm>
              <a:custGeom>
                <a:avLst/>
                <a:gdLst/>
                <a:ahLst/>
                <a:cxnLst>
                  <a:cxn ang="0">
                    <a:pos x="0" y="36"/>
                  </a:cxn>
                  <a:cxn ang="0">
                    <a:pos x="136" y="6"/>
                  </a:cxn>
                  <a:cxn ang="0">
                    <a:pos x="224" y="4"/>
                  </a:cxn>
                  <a:cxn ang="0">
                    <a:pos x="316" y="18"/>
                  </a:cxn>
                  <a:cxn ang="0">
                    <a:pos x="408" y="34"/>
                  </a:cxn>
                  <a:cxn ang="0">
                    <a:pos x="478" y="30"/>
                  </a:cxn>
                  <a:cxn ang="0">
                    <a:pos x="598" y="20"/>
                  </a:cxn>
                </a:cxnLst>
                <a:rect l="0" t="0" r="r" b="b"/>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cmpd="sng">
                <a:solidFill>
                  <a:schemeClr val="tx1"/>
                </a:solidFill>
                <a:round/>
                <a:headEnd/>
                <a:tailEnd/>
              </a:ln>
              <a:effectLst/>
            </p:spPr>
            <p:txBody>
              <a:bodyPr wrap="none">
                <a:prstTxWarp prst="textNoShape">
                  <a:avLst/>
                </a:prstTxWarp>
              </a:bodyPr>
              <a:lstStyle/>
              <a:p>
                <a:endParaRPr lang="en-US">
                  <a:latin typeface="Arial"/>
                  <a:cs typeface="Arial"/>
                </a:endParaRPr>
              </a:p>
            </p:txBody>
          </p:sp>
          <p:grpSp>
            <p:nvGrpSpPr>
              <p:cNvPr id="1661576" name="Group 1625"/>
              <p:cNvGrpSpPr>
                <a:grpSpLocks/>
              </p:cNvGrpSpPr>
              <p:nvPr/>
            </p:nvGrpSpPr>
            <p:grpSpPr bwMode="auto">
              <a:xfrm>
                <a:off x="324" y="1936"/>
                <a:ext cx="544" cy="112"/>
                <a:chOff x="324" y="1872"/>
                <a:chExt cx="544" cy="112"/>
              </a:xfrm>
            </p:grpSpPr>
            <p:sp>
              <p:nvSpPr>
                <p:cNvPr id="1661530" name="Freeform 1626"/>
                <p:cNvSpPr>
                  <a:spLocks/>
                </p:cNvSpPr>
                <p:nvPr/>
              </p:nvSpPr>
              <p:spPr bwMode="auto">
                <a:xfrm>
                  <a:off x="492" y="1872"/>
                  <a:ext cx="48" cy="56"/>
                </a:xfrm>
                <a:custGeom>
                  <a:avLst/>
                  <a:gdLst/>
                  <a:ahLst/>
                  <a:cxnLst>
                    <a:cxn ang="0">
                      <a:pos x="48" y="32"/>
                    </a:cxn>
                    <a:cxn ang="0">
                      <a:pos x="40" y="48"/>
                    </a:cxn>
                    <a:cxn ang="0">
                      <a:pos x="24" y="56"/>
                    </a:cxn>
                    <a:cxn ang="0">
                      <a:pos x="24" y="56"/>
                    </a:cxn>
                    <a:cxn ang="0">
                      <a:pos x="8" y="48"/>
                    </a:cxn>
                    <a:cxn ang="0">
                      <a:pos x="0" y="24"/>
                    </a:cxn>
                    <a:cxn ang="0">
                      <a:pos x="0" y="24"/>
                    </a:cxn>
                    <a:cxn ang="0">
                      <a:pos x="8" y="8"/>
                    </a:cxn>
                    <a:cxn ang="0">
                      <a:pos x="24" y="0"/>
                    </a:cxn>
                    <a:cxn ang="0">
                      <a:pos x="24" y="0"/>
                    </a:cxn>
                    <a:cxn ang="0">
                      <a:pos x="48" y="8"/>
                    </a:cxn>
                    <a:cxn ang="0">
                      <a:pos x="48" y="32"/>
                    </a:cxn>
                  </a:cxnLst>
                  <a:rect l="0" t="0" r="r" b="b"/>
                  <a:pathLst>
                    <a:path w="48" h="56">
                      <a:moveTo>
                        <a:pt x="48" y="32"/>
                      </a:moveTo>
                      <a:lnTo>
                        <a:pt x="40" y="48"/>
                      </a:lnTo>
                      <a:lnTo>
                        <a:pt x="24" y="56"/>
                      </a:lnTo>
                      <a:lnTo>
                        <a:pt x="24" y="56"/>
                      </a:lnTo>
                      <a:lnTo>
                        <a:pt x="8" y="48"/>
                      </a:lnTo>
                      <a:lnTo>
                        <a:pt x="0" y="24"/>
                      </a:lnTo>
                      <a:lnTo>
                        <a:pt x="0" y="24"/>
                      </a:lnTo>
                      <a:lnTo>
                        <a:pt x="8" y="8"/>
                      </a:lnTo>
                      <a:lnTo>
                        <a:pt x="24" y="0"/>
                      </a:lnTo>
                      <a:lnTo>
                        <a:pt x="24" y="0"/>
                      </a:lnTo>
                      <a:lnTo>
                        <a:pt x="48"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31" name="Freeform 1627"/>
                <p:cNvSpPr>
                  <a:spLocks/>
                </p:cNvSpPr>
                <p:nvPr/>
              </p:nvSpPr>
              <p:spPr bwMode="auto">
                <a:xfrm>
                  <a:off x="652" y="192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16"/>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16"/>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32" name="Freeform 1628"/>
                <p:cNvSpPr>
                  <a:spLocks/>
                </p:cNvSpPr>
                <p:nvPr/>
              </p:nvSpPr>
              <p:spPr bwMode="auto">
                <a:xfrm>
                  <a:off x="820" y="188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8"/>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33" name="Freeform 1629"/>
                <p:cNvSpPr>
                  <a:spLocks/>
                </p:cNvSpPr>
                <p:nvPr/>
              </p:nvSpPr>
              <p:spPr bwMode="auto">
                <a:xfrm>
                  <a:off x="412" y="1888"/>
                  <a:ext cx="48" cy="48"/>
                </a:xfrm>
                <a:custGeom>
                  <a:avLst/>
                  <a:gdLst/>
                  <a:ahLst/>
                  <a:cxnLst>
                    <a:cxn ang="0">
                      <a:pos x="48" y="24"/>
                    </a:cxn>
                    <a:cxn ang="0">
                      <a:pos x="40" y="40"/>
                    </a:cxn>
                    <a:cxn ang="0">
                      <a:pos x="16" y="48"/>
                    </a:cxn>
                    <a:cxn ang="0">
                      <a:pos x="16" y="48"/>
                    </a:cxn>
                    <a:cxn ang="0">
                      <a:pos x="0" y="40"/>
                    </a:cxn>
                    <a:cxn ang="0">
                      <a:pos x="0" y="24"/>
                    </a:cxn>
                    <a:cxn ang="0">
                      <a:pos x="0" y="24"/>
                    </a:cxn>
                    <a:cxn ang="0">
                      <a:pos x="8" y="0"/>
                    </a:cxn>
                    <a:cxn ang="0">
                      <a:pos x="24" y="0"/>
                    </a:cxn>
                    <a:cxn ang="0">
                      <a:pos x="24" y="0"/>
                    </a:cxn>
                    <a:cxn ang="0">
                      <a:pos x="40" y="8"/>
                    </a:cxn>
                    <a:cxn ang="0">
                      <a:pos x="48" y="24"/>
                    </a:cxn>
                  </a:cxnLst>
                  <a:rect l="0" t="0" r="r" b="b"/>
                  <a:pathLst>
                    <a:path w="48" h="48">
                      <a:moveTo>
                        <a:pt x="48" y="24"/>
                      </a:moveTo>
                      <a:lnTo>
                        <a:pt x="40" y="40"/>
                      </a:lnTo>
                      <a:lnTo>
                        <a:pt x="16" y="48"/>
                      </a:lnTo>
                      <a:lnTo>
                        <a:pt x="16" y="48"/>
                      </a:lnTo>
                      <a:lnTo>
                        <a:pt x="0" y="40"/>
                      </a:lnTo>
                      <a:lnTo>
                        <a:pt x="0" y="24"/>
                      </a:lnTo>
                      <a:lnTo>
                        <a:pt x="0" y="24"/>
                      </a:lnTo>
                      <a:lnTo>
                        <a:pt x="8" y="0"/>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34" name="Freeform 1630"/>
                <p:cNvSpPr>
                  <a:spLocks/>
                </p:cNvSpPr>
                <p:nvPr/>
              </p:nvSpPr>
              <p:spPr bwMode="auto">
                <a:xfrm>
                  <a:off x="572" y="1912"/>
                  <a:ext cx="48" cy="48"/>
                </a:xfrm>
                <a:custGeom>
                  <a:avLst/>
                  <a:gdLst/>
                  <a:ahLst/>
                  <a:cxnLst>
                    <a:cxn ang="0">
                      <a:pos x="48" y="24"/>
                    </a:cxn>
                    <a:cxn ang="0">
                      <a:pos x="40" y="48"/>
                    </a:cxn>
                    <a:cxn ang="0">
                      <a:pos x="24" y="48"/>
                    </a:cxn>
                    <a:cxn ang="0">
                      <a:pos x="24" y="48"/>
                    </a:cxn>
                    <a:cxn ang="0">
                      <a:pos x="0" y="40"/>
                    </a:cxn>
                    <a:cxn ang="0">
                      <a:pos x="0" y="24"/>
                    </a:cxn>
                    <a:cxn ang="0">
                      <a:pos x="0" y="24"/>
                    </a:cxn>
                    <a:cxn ang="0">
                      <a:pos x="8" y="8"/>
                    </a:cxn>
                    <a:cxn ang="0">
                      <a:pos x="24" y="0"/>
                    </a:cxn>
                    <a:cxn ang="0">
                      <a:pos x="24" y="0"/>
                    </a:cxn>
                    <a:cxn ang="0">
                      <a:pos x="40" y="8"/>
                    </a:cxn>
                    <a:cxn ang="0">
                      <a:pos x="48" y="24"/>
                    </a:cxn>
                  </a:cxnLst>
                  <a:rect l="0" t="0" r="r" b="b"/>
                  <a:pathLst>
                    <a:path w="48" h="48">
                      <a:moveTo>
                        <a:pt x="48" y="24"/>
                      </a:moveTo>
                      <a:lnTo>
                        <a:pt x="40" y="48"/>
                      </a:lnTo>
                      <a:lnTo>
                        <a:pt x="24" y="48"/>
                      </a:lnTo>
                      <a:lnTo>
                        <a:pt x="24" y="48"/>
                      </a:lnTo>
                      <a:lnTo>
                        <a:pt x="0" y="40"/>
                      </a:lnTo>
                      <a:lnTo>
                        <a:pt x="0" y="24"/>
                      </a:lnTo>
                      <a:lnTo>
                        <a:pt x="0" y="24"/>
                      </a:lnTo>
                      <a:lnTo>
                        <a:pt x="8" y="8"/>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35" name="Freeform 1631"/>
                <p:cNvSpPr>
                  <a:spLocks/>
                </p:cNvSpPr>
                <p:nvPr/>
              </p:nvSpPr>
              <p:spPr bwMode="auto">
                <a:xfrm>
                  <a:off x="324" y="1912"/>
                  <a:ext cx="48" cy="48"/>
                </a:xfrm>
                <a:custGeom>
                  <a:avLst/>
                  <a:gdLst/>
                  <a:ahLst/>
                  <a:cxnLst>
                    <a:cxn ang="0">
                      <a:pos x="48" y="24"/>
                    </a:cxn>
                    <a:cxn ang="0">
                      <a:pos x="40" y="40"/>
                    </a:cxn>
                    <a:cxn ang="0">
                      <a:pos x="24" y="48"/>
                    </a:cxn>
                    <a:cxn ang="0">
                      <a:pos x="24" y="48"/>
                    </a:cxn>
                    <a:cxn ang="0">
                      <a:pos x="8" y="40"/>
                    </a:cxn>
                    <a:cxn ang="0">
                      <a:pos x="0" y="24"/>
                    </a:cxn>
                    <a:cxn ang="0">
                      <a:pos x="0" y="24"/>
                    </a:cxn>
                    <a:cxn ang="0">
                      <a:pos x="8" y="0"/>
                    </a:cxn>
                    <a:cxn ang="0">
                      <a:pos x="32" y="0"/>
                    </a:cxn>
                    <a:cxn ang="0">
                      <a:pos x="32" y="0"/>
                    </a:cxn>
                    <a:cxn ang="0">
                      <a:pos x="48" y="8"/>
                    </a:cxn>
                    <a:cxn ang="0">
                      <a:pos x="48" y="24"/>
                    </a:cxn>
                  </a:cxnLst>
                  <a:rect l="0" t="0" r="r" b="b"/>
                  <a:pathLst>
                    <a:path w="48" h="48">
                      <a:moveTo>
                        <a:pt x="48" y="24"/>
                      </a:moveTo>
                      <a:lnTo>
                        <a:pt x="40" y="40"/>
                      </a:lnTo>
                      <a:lnTo>
                        <a:pt x="24" y="48"/>
                      </a:lnTo>
                      <a:lnTo>
                        <a:pt x="24" y="48"/>
                      </a:lnTo>
                      <a:lnTo>
                        <a:pt x="8" y="40"/>
                      </a:lnTo>
                      <a:lnTo>
                        <a:pt x="0" y="24"/>
                      </a:lnTo>
                      <a:lnTo>
                        <a:pt x="0" y="24"/>
                      </a:lnTo>
                      <a:lnTo>
                        <a:pt x="8" y="0"/>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36" name="Freeform 1632"/>
                <p:cNvSpPr>
                  <a:spLocks/>
                </p:cNvSpPr>
                <p:nvPr/>
              </p:nvSpPr>
              <p:spPr bwMode="auto">
                <a:xfrm>
                  <a:off x="732" y="1920"/>
                  <a:ext cx="48" cy="48"/>
                </a:xfrm>
                <a:custGeom>
                  <a:avLst/>
                  <a:gdLst/>
                  <a:ahLst/>
                  <a:cxnLst>
                    <a:cxn ang="0">
                      <a:pos x="48" y="24"/>
                    </a:cxn>
                    <a:cxn ang="0">
                      <a:pos x="40" y="48"/>
                    </a:cxn>
                    <a:cxn ang="0">
                      <a:pos x="24" y="48"/>
                    </a:cxn>
                    <a:cxn ang="0">
                      <a:pos x="24" y="48"/>
                    </a:cxn>
                    <a:cxn ang="0">
                      <a:pos x="8" y="40"/>
                    </a:cxn>
                    <a:cxn ang="0">
                      <a:pos x="0" y="24"/>
                    </a:cxn>
                    <a:cxn ang="0">
                      <a:pos x="0" y="24"/>
                    </a:cxn>
                    <a:cxn ang="0">
                      <a:pos x="8" y="8"/>
                    </a:cxn>
                    <a:cxn ang="0">
                      <a:pos x="32" y="0"/>
                    </a:cxn>
                    <a:cxn ang="0">
                      <a:pos x="32" y="0"/>
                    </a:cxn>
                    <a:cxn ang="0">
                      <a:pos x="48" y="8"/>
                    </a:cxn>
                    <a:cxn ang="0">
                      <a:pos x="48" y="24"/>
                    </a:cxn>
                  </a:cxnLst>
                  <a:rect l="0" t="0" r="r" b="b"/>
                  <a:pathLst>
                    <a:path w="48" h="48">
                      <a:moveTo>
                        <a:pt x="48" y="24"/>
                      </a:moveTo>
                      <a:lnTo>
                        <a:pt x="40" y="48"/>
                      </a:lnTo>
                      <a:lnTo>
                        <a:pt x="24" y="48"/>
                      </a:lnTo>
                      <a:lnTo>
                        <a:pt x="24" y="48"/>
                      </a:lnTo>
                      <a:lnTo>
                        <a:pt x="8" y="40"/>
                      </a:lnTo>
                      <a:lnTo>
                        <a:pt x="0" y="24"/>
                      </a:lnTo>
                      <a:lnTo>
                        <a:pt x="0" y="24"/>
                      </a:lnTo>
                      <a:lnTo>
                        <a:pt x="8" y="8"/>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1661584" name="Group 1633"/>
            <p:cNvGrpSpPr>
              <a:grpSpLocks/>
            </p:cNvGrpSpPr>
            <p:nvPr/>
          </p:nvGrpSpPr>
          <p:grpSpPr bwMode="auto">
            <a:xfrm>
              <a:off x="3691" y="2766"/>
              <a:ext cx="672" cy="96"/>
              <a:chOff x="540" y="1270"/>
              <a:chExt cx="536" cy="384"/>
            </a:xfrm>
          </p:grpSpPr>
          <p:grpSp>
            <p:nvGrpSpPr>
              <p:cNvPr id="1661586" name="Group 1634"/>
              <p:cNvGrpSpPr>
                <a:grpSpLocks/>
              </p:cNvGrpSpPr>
              <p:nvPr/>
            </p:nvGrpSpPr>
            <p:grpSpPr bwMode="auto">
              <a:xfrm>
                <a:off x="540" y="1270"/>
                <a:ext cx="536" cy="384"/>
                <a:chOff x="540" y="2248"/>
                <a:chExt cx="536" cy="384"/>
              </a:xfrm>
            </p:grpSpPr>
            <p:sp>
              <p:nvSpPr>
                <p:cNvPr id="1661539" name="Freeform 1635"/>
                <p:cNvSpPr>
                  <a:spLocks/>
                </p:cNvSpPr>
                <p:nvPr/>
              </p:nvSpPr>
              <p:spPr bwMode="auto">
                <a:xfrm>
                  <a:off x="932" y="2416"/>
                  <a:ext cx="144" cy="40"/>
                </a:xfrm>
                <a:custGeom>
                  <a:avLst/>
                  <a:gdLst/>
                  <a:ahLst/>
                  <a:cxnLst>
                    <a:cxn ang="0">
                      <a:pos x="144" y="16"/>
                    </a:cxn>
                    <a:cxn ang="0">
                      <a:pos x="144" y="24"/>
                    </a:cxn>
                    <a:cxn ang="0">
                      <a:pos x="128" y="32"/>
                    </a:cxn>
                    <a:cxn ang="0">
                      <a:pos x="104" y="32"/>
                    </a:cxn>
                    <a:cxn ang="0">
                      <a:pos x="72" y="40"/>
                    </a:cxn>
                    <a:cxn ang="0">
                      <a:pos x="72" y="40"/>
                    </a:cxn>
                    <a:cxn ang="0">
                      <a:pos x="40" y="32"/>
                    </a:cxn>
                    <a:cxn ang="0">
                      <a:pos x="16" y="32"/>
                    </a:cxn>
                    <a:cxn ang="0">
                      <a:pos x="0" y="24"/>
                    </a:cxn>
                    <a:cxn ang="0">
                      <a:pos x="0" y="16"/>
                    </a:cxn>
                    <a:cxn ang="0">
                      <a:pos x="0" y="16"/>
                    </a:cxn>
                    <a:cxn ang="0">
                      <a:pos x="0" y="8"/>
                    </a:cxn>
                    <a:cxn ang="0">
                      <a:pos x="16" y="0"/>
                    </a:cxn>
                    <a:cxn ang="0">
                      <a:pos x="40" y="0"/>
                    </a:cxn>
                    <a:cxn ang="0">
                      <a:pos x="72" y="0"/>
                    </a:cxn>
                    <a:cxn ang="0">
                      <a:pos x="72" y="0"/>
                    </a:cxn>
                    <a:cxn ang="0">
                      <a:pos x="104" y="0"/>
                    </a:cxn>
                    <a:cxn ang="0">
                      <a:pos x="128" y="0"/>
                    </a:cxn>
                    <a:cxn ang="0">
                      <a:pos x="144" y="8"/>
                    </a:cxn>
                    <a:cxn ang="0">
                      <a:pos x="144" y="16"/>
                    </a:cxn>
                  </a:cxnLst>
                  <a:rect l="0" t="0" r="r" b="b"/>
                  <a:pathLst>
                    <a:path w="144" h="40">
                      <a:moveTo>
                        <a:pt x="144" y="16"/>
                      </a:moveTo>
                      <a:lnTo>
                        <a:pt x="144" y="24"/>
                      </a:lnTo>
                      <a:lnTo>
                        <a:pt x="128" y="32"/>
                      </a:lnTo>
                      <a:lnTo>
                        <a:pt x="104" y="32"/>
                      </a:lnTo>
                      <a:lnTo>
                        <a:pt x="72" y="40"/>
                      </a:lnTo>
                      <a:lnTo>
                        <a:pt x="72" y="40"/>
                      </a:lnTo>
                      <a:lnTo>
                        <a:pt x="40" y="32"/>
                      </a:lnTo>
                      <a:lnTo>
                        <a:pt x="16" y="32"/>
                      </a:lnTo>
                      <a:lnTo>
                        <a:pt x="0" y="24"/>
                      </a:lnTo>
                      <a:lnTo>
                        <a:pt x="0" y="16"/>
                      </a:lnTo>
                      <a:lnTo>
                        <a:pt x="0" y="16"/>
                      </a:lnTo>
                      <a:lnTo>
                        <a:pt x="0" y="8"/>
                      </a:lnTo>
                      <a:lnTo>
                        <a:pt x="16" y="0"/>
                      </a:lnTo>
                      <a:lnTo>
                        <a:pt x="40" y="0"/>
                      </a:lnTo>
                      <a:lnTo>
                        <a:pt x="72" y="0"/>
                      </a:lnTo>
                      <a:lnTo>
                        <a:pt x="72" y="0"/>
                      </a:lnTo>
                      <a:lnTo>
                        <a:pt x="104" y="0"/>
                      </a:lnTo>
                      <a:lnTo>
                        <a:pt x="128" y="0"/>
                      </a:lnTo>
                      <a:lnTo>
                        <a:pt x="144" y="8"/>
                      </a:lnTo>
                      <a:lnTo>
                        <a:pt x="14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40" name="Freeform 1636"/>
                <p:cNvSpPr>
                  <a:spLocks/>
                </p:cNvSpPr>
                <p:nvPr/>
              </p:nvSpPr>
              <p:spPr bwMode="auto">
                <a:xfrm>
                  <a:off x="892" y="2496"/>
                  <a:ext cx="112" cy="80"/>
                </a:xfrm>
                <a:custGeom>
                  <a:avLst/>
                  <a:gdLst/>
                  <a:ahLst/>
                  <a:cxnLst>
                    <a:cxn ang="0">
                      <a:pos x="112" y="80"/>
                    </a:cxn>
                    <a:cxn ang="0">
                      <a:pos x="80" y="80"/>
                    </a:cxn>
                    <a:cxn ang="0">
                      <a:pos x="40" y="56"/>
                    </a:cxn>
                    <a:cxn ang="0">
                      <a:pos x="40" y="56"/>
                    </a:cxn>
                    <a:cxn ang="0">
                      <a:pos x="16" y="40"/>
                    </a:cxn>
                    <a:cxn ang="0">
                      <a:pos x="8" y="24"/>
                    </a:cxn>
                    <a:cxn ang="0">
                      <a:pos x="0" y="8"/>
                    </a:cxn>
                    <a:cxn ang="0">
                      <a:pos x="8" y="0"/>
                    </a:cxn>
                    <a:cxn ang="0">
                      <a:pos x="8" y="0"/>
                    </a:cxn>
                    <a:cxn ang="0">
                      <a:pos x="32" y="0"/>
                    </a:cxn>
                    <a:cxn ang="0">
                      <a:pos x="72" y="24"/>
                    </a:cxn>
                    <a:cxn ang="0">
                      <a:pos x="72" y="24"/>
                    </a:cxn>
                    <a:cxn ang="0">
                      <a:pos x="96" y="40"/>
                    </a:cxn>
                    <a:cxn ang="0">
                      <a:pos x="104" y="56"/>
                    </a:cxn>
                    <a:cxn ang="0">
                      <a:pos x="112" y="72"/>
                    </a:cxn>
                    <a:cxn ang="0">
                      <a:pos x="112" y="80"/>
                    </a:cxn>
                  </a:cxnLst>
                  <a:rect l="0" t="0" r="r" b="b"/>
                  <a:pathLst>
                    <a:path w="112" h="80">
                      <a:moveTo>
                        <a:pt x="112" y="80"/>
                      </a:moveTo>
                      <a:lnTo>
                        <a:pt x="80" y="80"/>
                      </a:lnTo>
                      <a:lnTo>
                        <a:pt x="40" y="56"/>
                      </a:lnTo>
                      <a:lnTo>
                        <a:pt x="40" y="56"/>
                      </a:lnTo>
                      <a:lnTo>
                        <a:pt x="16" y="40"/>
                      </a:lnTo>
                      <a:lnTo>
                        <a:pt x="8" y="24"/>
                      </a:lnTo>
                      <a:lnTo>
                        <a:pt x="0" y="8"/>
                      </a:lnTo>
                      <a:lnTo>
                        <a:pt x="8" y="0"/>
                      </a:lnTo>
                      <a:lnTo>
                        <a:pt x="8" y="0"/>
                      </a:lnTo>
                      <a:lnTo>
                        <a:pt x="32" y="0"/>
                      </a:lnTo>
                      <a:lnTo>
                        <a:pt x="72" y="24"/>
                      </a:lnTo>
                      <a:lnTo>
                        <a:pt x="72" y="24"/>
                      </a:lnTo>
                      <a:lnTo>
                        <a:pt x="96" y="40"/>
                      </a:lnTo>
                      <a:lnTo>
                        <a:pt x="104" y="56"/>
                      </a:lnTo>
                      <a:lnTo>
                        <a:pt x="112" y="72"/>
                      </a:lnTo>
                      <a:lnTo>
                        <a:pt x="112"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41" name="Freeform 1637"/>
                <p:cNvSpPr>
                  <a:spLocks/>
                </p:cNvSpPr>
                <p:nvPr/>
              </p:nvSpPr>
              <p:spPr bwMode="auto">
                <a:xfrm>
                  <a:off x="780" y="2248"/>
                  <a:ext cx="48" cy="104"/>
                </a:xfrm>
                <a:custGeom>
                  <a:avLst/>
                  <a:gdLst/>
                  <a:ahLst/>
                  <a:cxnLst>
                    <a:cxn ang="0">
                      <a:pos x="24" y="104"/>
                    </a:cxn>
                    <a:cxn ang="0">
                      <a:pos x="8" y="88"/>
                    </a:cxn>
                    <a:cxn ang="0">
                      <a:pos x="0" y="56"/>
                    </a:cxn>
                    <a:cxn ang="0">
                      <a:pos x="0" y="56"/>
                    </a:cxn>
                    <a:cxn ang="0">
                      <a:pos x="8" y="16"/>
                    </a:cxn>
                    <a:cxn ang="0">
                      <a:pos x="24" y="0"/>
                    </a:cxn>
                    <a:cxn ang="0">
                      <a:pos x="24" y="0"/>
                    </a:cxn>
                    <a:cxn ang="0">
                      <a:pos x="40" y="16"/>
                    </a:cxn>
                    <a:cxn ang="0">
                      <a:pos x="48" y="56"/>
                    </a:cxn>
                    <a:cxn ang="0">
                      <a:pos x="48" y="56"/>
                    </a:cxn>
                    <a:cxn ang="0">
                      <a:pos x="40" y="88"/>
                    </a:cxn>
                    <a:cxn ang="0">
                      <a:pos x="24" y="104"/>
                    </a:cxn>
                  </a:cxnLst>
                  <a:rect l="0" t="0" r="r" b="b"/>
                  <a:pathLst>
                    <a:path w="48" h="104">
                      <a:moveTo>
                        <a:pt x="24" y="104"/>
                      </a:moveTo>
                      <a:lnTo>
                        <a:pt x="8" y="88"/>
                      </a:lnTo>
                      <a:lnTo>
                        <a:pt x="0" y="56"/>
                      </a:lnTo>
                      <a:lnTo>
                        <a:pt x="0" y="56"/>
                      </a:lnTo>
                      <a:lnTo>
                        <a:pt x="8" y="16"/>
                      </a:lnTo>
                      <a:lnTo>
                        <a:pt x="24" y="0"/>
                      </a:lnTo>
                      <a:lnTo>
                        <a:pt x="24" y="0"/>
                      </a:lnTo>
                      <a:lnTo>
                        <a:pt x="40" y="16"/>
                      </a:lnTo>
                      <a:lnTo>
                        <a:pt x="48" y="56"/>
                      </a:lnTo>
                      <a:lnTo>
                        <a:pt x="48" y="56"/>
                      </a:lnTo>
                      <a:lnTo>
                        <a:pt x="40" y="88"/>
                      </a:lnTo>
                      <a:lnTo>
                        <a:pt x="24" y="10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42" name="Freeform 1638"/>
                <p:cNvSpPr>
                  <a:spLocks/>
                </p:cNvSpPr>
                <p:nvPr/>
              </p:nvSpPr>
              <p:spPr bwMode="auto">
                <a:xfrm>
                  <a:off x="540" y="2416"/>
                  <a:ext cx="152" cy="40"/>
                </a:xfrm>
                <a:custGeom>
                  <a:avLst/>
                  <a:gdLst/>
                  <a:ahLst/>
                  <a:cxnLst>
                    <a:cxn ang="0">
                      <a:pos x="152" y="24"/>
                    </a:cxn>
                    <a:cxn ang="0">
                      <a:pos x="144" y="32"/>
                    </a:cxn>
                    <a:cxn ang="0">
                      <a:pos x="128" y="32"/>
                    </a:cxn>
                    <a:cxn ang="0">
                      <a:pos x="104" y="40"/>
                    </a:cxn>
                    <a:cxn ang="0">
                      <a:pos x="80" y="40"/>
                    </a:cxn>
                    <a:cxn ang="0">
                      <a:pos x="80" y="40"/>
                    </a:cxn>
                    <a:cxn ang="0">
                      <a:pos x="48" y="40"/>
                    </a:cxn>
                    <a:cxn ang="0">
                      <a:pos x="24" y="32"/>
                    </a:cxn>
                    <a:cxn ang="0">
                      <a:pos x="8" y="32"/>
                    </a:cxn>
                    <a:cxn ang="0">
                      <a:pos x="0" y="24"/>
                    </a:cxn>
                    <a:cxn ang="0">
                      <a:pos x="0" y="24"/>
                    </a:cxn>
                    <a:cxn ang="0">
                      <a:pos x="8" y="16"/>
                    </a:cxn>
                    <a:cxn ang="0">
                      <a:pos x="24" y="8"/>
                    </a:cxn>
                    <a:cxn ang="0">
                      <a:pos x="48" y="0"/>
                    </a:cxn>
                    <a:cxn ang="0">
                      <a:pos x="80" y="0"/>
                    </a:cxn>
                    <a:cxn ang="0">
                      <a:pos x="80" y="0"/>
                    </a:cxn>
                    <a:cxn ang="0">
                      <a:pos x="104" y="0"/>
                    </a:cxn>
                    <a:cxn ang="0">
                      <a:pos x="128" y="8"/>
                    </a:cxn>
                    <a:cxn ang="0">
                      <a:pos x="144" y="16"/>
                    </a:cxn>
                    <a:cxn ang="0">
                      <a:pos x="152" y="24"/>
                    </a:cxn>
                  </a:cxnLst>
                  <a:rect l="0" t="0" r="r" b="b"/>
                  <a:pathLst>
                    <a:path w="152" h="40">
                      <a:moveTo>
                        <a:pt x="152" y="24"/>
                      </a:moveTo>
                      <a:lnTo>
                        <a:pt x="144" y="32"/>
                      </a:lnTo>
                      <a:lnTo>
                        <a:pt x="128" y="32"/>
                      </a:lnTo>
                      <a:lnTo>
                        <a:pt x="104" y="40"/>
                      </a:lnTo>
                      <a:lnTo>
                        <a:pt x="80" y="40"/>
                      </a:lnTo>
                      <a:lnTo>
                        <a:pt x="80" y="40"/>
                      </a:lnTo>
                      <a:lnTo>
                        <a:pt x="48" y="40"/>
                      </a:lnTo>
                      <a:lnTo>
                        <a:pt x="24" y="32"/>
                      </a:lnTo>
                      <a:lnTo>
                        <a:pt x="8" y="32"/>
                      </a:lnTo>
                      <a:lnTo>
                        <a:pt x="0" y="24"/>
                      </a:lnTo>
                      <a:lnTo>
                        <a:pt x="0" y="24"/>
                      </a:lnTo>
                      <a:lnTo>
                        <a:pt x="8" y="16"/>
                      </a:lnTo>
                      <a:lnTo>
                        <a:pt x="24" y="8"/>
                      </a:lnTo>
                      <a:lnTo>
                        <a:pt x="48" y="0"/>
                      </a:lnTo>
                      <a:lnTo>
                        <a:pt x="80" y="0"/>
                      </a:lnTo>
                      <a:lnTo>
                        <a:pt x="80" y="0"/>
                      </a:lnTo>
                      <a:lnTo>
                        <a:pt x="104" y="0"/>
                      </a:lnTo>
                      <a:lnTo>
                        <a:pt x="128" y="8"/>
                      </a:lnTo>
                      <a:lnTo>
                        <a:pt x="144" y="16"/>
                      </a:lnTo>
                      <a:lnTo>
                        <a:pt x="152" y="2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43" name="Freeform 1639"/>
                <p:cNvSpPr>
                  <a:spLocks/>
                </p:cNvSpPr>
                <p:nvPr/>
              </p:nvSpPr>
              <p:spPr bwMode="auto">
                <a:xfrm>
                  <a:off x="780" y="2520"/>
                  <a:ext cx="48" cy="112"/>
                </a:xfrm>
                <a:custGeom>
                  <a:avLst/>
                  <a:gdLst/>
                  <a:ahLst/>
                  <a:cxnLst>
                    <a:cxn ang="0">
                      <a:pos x="24" y="112"/>
                    </a:cxn>
                    <a:cxn ang="0">
                      <a:pos x="8" y="96"/>
                    </a:cxn>
                    <a:cxn ang="0">
                      <a:pos x="0" y="56"/>
                    </a:cxn>
                    <a:cxn ang="0">
                      <a:pos x="0" y="56"/>
                    </a:cxn>
                    <a:cxn ang="0">
                      <a:pos x="8" y="16"/>
                    </a:cxn>
                    <a:cxn ang="0">
                      <a:pos x="24" y="0"/>
                    </a:cxn>
                    <a:cxn ang="0">
                      <a:pos x="24" y="0"/>
                    </a:cxn>
                    <a:cxn ang="0">
                      <a:pos x="40" y="16"/>
                    </a:cxn>
                    <a:cxn ang="0">
                      <a:pos x="48" y="56"/>
                    </a:cxn>
                    <a:cxn ang="0">
                      <a:pos x="48" y="56"/>
                    </a:cxn>
                    <a:cxn ang="0">
                      <a:pos x="40" y="96"/>
                    </a:cxn>
                    <a:cxn ang="0">
                      <a:pos x="24" y="112"/>
                    </a:cxn>
                  </a:cxnLst>
                  <a:rect l="0" t="0" r="r" b="b"/>
                  <a:pathLst>
                    <a:path w="48" h="112">
                      <a:moveTo>
                        <a:pt x="24" y="112"/>
                      </a:moveTo>
                      <a:lnTo>
                        <a:pt x="8" y="96"/>
                      </a:lnTo>
                      <a:lnTo>
                        <a:pt x="0" y="56"/>
                      </a:lnTo>
                      <a:lnTo>
                        <a:pt x="0" y="56"/>
                      </a:lnTo>
                      <a:lnTo>
                        <a:pt x="8" y="16"/>
                      </a:lnTo>
                      <a:lnTo>
                        <a:pt x="24" y="0"/>
                      </a:lnTo>
                      <a:lnTo>
                        <a:pt x="24" y="0"/>
                      </a:lnTo>
                      <a:lnTo>
                        <a:pt x="40" y="16"/>
                      </a:lnTo>
                      <a:lnTo>
                        <a:pt x="48" y="56"/>
                      </a:lnTo>
                      <a:lnTo>
                        <a:pt x="48" y="56"/>
                      </a:lnTo>
                      <a:lnTo>
                        <a:pt x="40" y="96"/>
                      </a:lnTo>
                      <a:lnTo>
                        <a:pt x="24" y="11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44" name="Freeform 1640"/>
                <p:cNvSpPr>
                  <a:spLocks/>
                </p:cNvSpPr>
                <p:nvPr/>
              </p:nvSpPr>
              <p:spPr bwMode="auto">
                <a:xfrm>
                  <a:off x="612" y="2304"/>
                  <a:ext cx="112" cy="80"/>
                </a:xfrm>
                <a:custGeom>
                  <a:avLst/>
                  <a:gdLst/>
                  <a:ahLst/>
                  <a:cxnLst>
                    <a:cxn ang="0">
                      <a:pos x="112" y="80"/>
                    </a:cxn>
                    <a:cxn ang="0">
                      <a:pos x="80" y="80"/>
                    </a:cxn>
                    <a:cxn ang="0">
                      <a:pos x="40" y="56"/>
                    </a:cxn>
                    <a:cxn ang="0">
                      <a:pos x="40" y="56"/>
                    </a:cxn>
                    <a:cxn ang="0">
                      <a:pos x="16" y="40"/>
                    </a:cxn>
                    <a:cxn ang="0">
                      <a:pos x="8" y="24"/>
                    </a:cxn>
                    <a:cxn ang="0">
                      <a:pos x="0" y="8"/>
                    </a:cxn>
                    <a:cxn ang="0">
                      <a:pos x="0" y="0"/>
                    </a:cxn>
                    <a:cxn ang="0">
                      <a:pos x="0" y="0"/>
                    </a:cxn>
                    <a:cxn ang="0">
                      <a:pos x="32" y="8"/>
                    </a:cxn>
                    <a:cxn ang="0">
                      <a:pos x="72" y="24"/>
                    </a:cxn>
                    <a:cxn ang="0">
                      <a:pos x="72" y="24"/>
                    </a:cxn>
                    <a:cxn ang="0">
                      <a:pos x="96" y="40"/>
                    </a:cxn>
                    <a:cxn ang="0">
                      <a:pos x="104" y="56"/>
                    </a:cxn>
                    <a:cxn ang="0">
                      <a:pos x="112" y="72"/>
                    </a:cxn>
                    <a:cxn ang="0">
                      <a:pos x="112" y="80"/>
                    </a:cxn>
                  </a:cxnLst>
                  <a:rect l="0" t="0" r="r" b="b"/>
                  <a:pathLst>
                    <a:path w="112" h="80">
                      <a:moveTo>
                        <a:pt x="112" y="80"/>
                      </a:moveTo>
                      <a:lnTo>
                        <a:pt x="80" y="80"/>
                      </a:lnTo>
                      <a:lnTo>
                        <a:pt x="40" y="56"/>
                      </a:lnTo>
                      <a:lnTo>
                        <a:pt x="40" y="56"/>
                      </a:lnTo>
                      <a:lnTo>
                        <a:pt x="16" y="40"/>
                      </a:lnTo>
                      <a:lnTo>
                        <a:pt x="8" y="24"/>
                      </a:lnTo>
                      <a:lnTo>
                        <a:pt x="0" y="8"/>
                      </a:lnTo>
                      <a:lnTo>
                        <a:pt x="0" y="0"/>
                      </a:lnTo>
                      <a:lnTo>
                        <a:pt x="0" y="0"/>
                      </a:lnTo>
                      <a:lnTo>
                        <a:pt x="32" y="8"/>
                      </a:lnTo>
                      <a:lnTo>
                        <a:pt x="72" y="24"/>
                      </a:lnTo>
                      <a:lnTo>
                        <a:pt x="72" y="24"/>
                      </a:lnTo>
                      <a:lnTo>
                        <a:pt x="96" y="40"/>
                      </a:lnTo>
                      <a:lnTo>
                        <a:pt x="104" y="56"/>
                      </a:lnTo>
                      <a:lnTo>
                        <a:pt x="112" y="72"/>
                      </a:lnTo>
                      <a:lnTo>
                        <a:pt x="112"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45" name="Freeform 1641"/>
                <p:cNvSpPr>
                  <a:spLocks/>
                </p:cNvSpPr>
                <p:nvPr/>
              </p:nvSpPr>
              <p:spPr bwMode="auto">
                <a:xfrm>
                  <a:off x="876" y="2296"/>
                  <a:ext cx="112" cy="80"/>
                </a:xfrm>
                <a:custGeom>
                  <a:avLst/>
                  <a:gdLst/>
                  <a:ahLst/>
                  <a:cxnLst>
                    <a:cxn ang="0">
                      <a:pos x="8" y="80"/>
                    </a:cxn>
                    <a:cxn ang="0">
                      <a:pos x="0" y="72"/>
                    </a:cxn>
                    <a:cxn ang="0">
                      <a:pos x="8" y="56"/>
                    </a:cxn>
                    <a:cxn ang="0">
                      <a:pos x="24" y="40"/>
                    </a:cxn>
                    <a:cxn ang="0">
                      <a:pos x="40" y="24"/>
                    </a:cxn>
                    <a:cxn ang="0">
                      <a:pos x="40" y="24"/>
                    </a:cxn>
                    <a:cxn ang="0">
                      <a:pos x="80" y="8"/>
                    </a:cxn>
                    <a:cxn ang="0">
                      <a:pos x="112" y="0"/>
                    </a:cxn>
                    <a:cxn ang="0">
                      <a:pos x="112" y="0"/>
                    </a:cxn>
                    <a:cxn ang="0">
                      <a:pos x="112" y="8"/>
                    </a:cxn>
                    <a:cxn ang="0">
                      <a:pos x="112" y="24"/>
                    </a:cxn>
                    <a:cxn ang="0">
                      <a:pos x="96" y="40"/>
                    </a:cxn>
                    <a:cxn ang="0">
                      <a:pos x="80" y="56"/>
                    </a:cxn>
                    <a:cxn ang="0">
                      <a:pos x="80" y="56"/>
                    </a:cxn>
                    <a:cxn ang="0">
                      <a:pos x="32" y="80"/>
                    </a:cxn>
                    <a:cxn ang="0">
                      <a:pos x="8" y="80"/>
                    </a:cxn>
                  </a:cxnLst>
                  <a:rect l="0" t="0" r="r" b="b"/>
                  <a:pathLst>
                    <a:path w="112" h="80">
                      <a:moveTo>
                        <a:pt x="8" y="80"/>
                      </a:moveTo>
                      <a:lnTo>
                        <a:pt x="0" y="72"/>
                      </a:lnTo>
                      <a:lnTo>
                        <a:pt x="8" y="56"/>
                      </a:lnTo>
                      <a:lnTo>
                        <a:pt x="24" y="40"/>
                      </a:lnTo>
                      <a:lnTo>
                        <a:pt x="40" y="24"/>
                      </a:lnTo>
                      <a:lnTo>
                        <a:pt x="40" y="24"/>
                      </a:lnTo>
                      <a:lnTo>
                        <a:pt x="80" y="8"/>
                      </a:lnTo>
                      <a:lnTo>
                        <a:pt x="112" y="0"/>
                      </a:lnTo>
                      <a:lnTo>
                        <a:pt x="112" y="0"/>
                      </a:lnTo>
                      <a:lnTo>
                        <a:pt x="112" y="8"/>
                      </a:lnTo>
                      <a:lnTo>
                        <a:pt x="112" y="24"/>
                      </a:lnTo>
                      <a:lnTo>
                        <a:pt x="96" y="40"/>
                      </a:lnTo>
                      <a:lnTo>
                        <a:pt x="80" y="56"/>
                      </a:lnTo>
                      <a:lnTo>
                        <a:pt x="80" y="56"/>
                      </a:lnTo>
                      <a:lnTo>
                        <a:pt x="32" y="80"/>
                      </a:lnTo>
                      <a:lnTo>
                        <a:pt x="8"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46" name="Freeform 1642"/>
                <p:cNvSpPr>
                  <a:spLocks/>
                </p:cNvSpPr>
                <p:nvPr/>
              </p:nvSpPr>
              <p:spPr bwMode="auto">
                <a:xfrm>
                  <a:off x="916" y="2352"/>
                  <a:ext cx="136" cy="56"/>
                </a:xfrm>
                <a:custGeom>
                  <a:avLst/>
                  <a:gdLst/>
                  <a:ahLst/>
                  <a:cxnLst>
                    <a:cxn ang="0">
                      <a:pos x="0" y="48"/>
                    </a:cxn>
                    <a:cxn ang="0">
                      <a:pos x="0" y="40"/>
                    </a:cxn>
                    <a:cxn ang="0">
                      <a:pos x="16" y="32"/>
                    </a:cxn>
                    <a:cxn ang="0">
                      <a:pos x="32" y="16"/>
                    </a:cxn>
                    <a:cxn ang="0">
                      <a:pos x="56" y="8"/>
                    </a:cxn>
                    <a:cxn ang="0">
                      <a:pos x="56" y="8"/>
                    </a:cxn>
                    <a:cxn ang="0">
                      <a:pos x="88" y="0"/>
                    </a:cxn>
                    <a:cxn ang="0">
                      <a:pos x="112" y="0"/>
                    </a:cxn>
                    <a:cxn ang="0">
                      <a:pos x="128" y="0"/>
                    </a:cxn>
                    <a:cxn ang="0">
                      <a:pos x="136" y="8"/>
                    </a:cxn>
                    <a:cxn ang="0">
                      <a:pos x="136" y="8"/>
                    </a:cxn>
                    <a:cxn ang="0">
                      <a:pos x="136" y="16"/>
                    </a:cxn>
                    <a:cxn ang="0">
                      <a:pos x="128" y="24"/>
                    </a:cxn>
                    <a:cxn ang="0">
                      <a:pos x="104" y="32"/>
                    </a:cxn>
                    <a:cxn ang="0">
                      <a:pos x="80" y="48"/>
                    </a:cxn>
                    <a:cxn ang="0">
                      <a:pos x="80" y="48"/>
                    </a:cxn>
                    <a:cxn ang="0">
                      <a:pos x="48" y="48"/>
                    </a:cxn>
                    <a:cxn ang="0">
                      <a:pos x="24" y="56"/>
                    </a:cxn>
                    <a:cxn ang="0">
                      <a:pos x="8" y="56"/>
                    </a:cxn>
                    <a:cxn ang="0">
                      <a:pos x="0" y="48"/>
                    </a:cxn>
                  </a:cxnLst>
                  <a:rect l="0" t="0" r="r" b="b"/>
                  <a:pathLst>
                    <a:path w="136" h="56">
                      <a:moveTo>
                        <a:pt x="0" y="48"/>
                      </a:moveTo>
                      <a:lnTo>
                        <a:pt x="0" y="40"/>
                      </a:lnTo>
                      <a:lnTo>
                        <a:pt x="16" y="32"/>
                      </a:lnTo>
                      <a:lnTo>
                        <a:pt x="32" y="16"/>
                      </a:lnTo>
                      <a:lnTo>
                        <a:pt x="56" y="8"/>
                      </a:lnTo>
                      <a:lnTo>
                        <a:pt x="56" y="8"/>
                      </a:lnTo>
                      <a:lnTo>
                        <a:pt x="88" y="0"/>
                      </a:lnTo>
                      <a:lnTo>
                        <a:pt x="112" y="0"/>
                      </a:lnTo>
                      <a:lnTo>
                        <a:pt x="128" y="0"/>
                      </a:lnTo>
                      <a:lnTo>
                        <a:pt x="136" y="8"/>
                      </a:lnTo>
                      <a:lnTo>
                        <a:pt x="136" y="8"/>
                      </a:lnTo>
                      <a:lnTo>
                        <a:pt x="136" y="16"/>
                      </a:lnTo>
                      <a:lnTo>
                        <a:pt x="128" y="24"/>
                      </a:lnTo>
                      <a:lnTo>
                        <a:pt x="104" y="32"/>
                      </a:lnTo>
                      <a:lnTo>
                        <a:pt x="80" y="48"/>
                      </a:lnTo>
                      <a:lnTo>
                        <a:pt x="80" y="48"/>
                      </a:lnTo>
                      <a:lnTo>
                        <a:pt x="48" y="48"/>
                      </a:lnTo>
                      <a:lnTo>
                        <a:pt x="24" y="56"/>
                      </a:lnTo>
                      <a:lnTo>
                        <a:pt x="8" y="56"/>
                      </a:lnTo>
                      <a:lnTo>
                        <a:pt x="0"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47" name="Freeform 1643"/>
                <p:cNvSpPr>
                  <a:spLocks/>
                </p:cNvSpPr>
                <p:nvPr/>
              </p:nvSpPr>
              <p:spPr bwMode="auto">
                <a:xfrm>
                  <a:off x="564" y="2472"/>
                  <a:ext cx="136" cy="56"/>
                </a:xfrm>
                <a:custGeom>
                  <a:avLst/>
                  <a:gdLst/>
                  <a:ahLst/>
                  <a:cxnLst>
                    <a:cxn ang="0">
                      <a:pos x="0" y="48"/>
                    </a:cxn>
                    <a:cxn ang="0">
                      <a:pos x="0" y="40"/>
                    </a:cxn>
                    <a:cxn ang="0">
                      <a:pos x="8" y="32"/>
                    </a:cxn>
                    <a:cxn ang="0">
                      <a:pos x="32" y="16"/>
                    </a:cxn>
                    <a:cxn ang="0">
                      <a:pos x="56" y="8"/>
                    </a:cxn>
                    <a:cxn ang="0">
                      <a:pos x="56" y="8"/>
                    </a:cxn>
                    <a:cxn ang="0">
                      <a:pos x="88" y="0"/>
                    </a:cxn>
                    <a:cxn ang="0">
                      <a:pos x="112" y="0"/>
                    </a:cxn>
                    <a:cxn ang="0">
                      <a:pos x="128" y="0"/>
                    </a:cxn>
                    <a:cxn ang="0">
                      <a:pos x="136" y="8"/>
                    </a:cxn>
                    <a:cxn ang="0">
                      <a:pos x="136" y="8"/>
                    </a:cxn>
                    <a:cxn ang="0">
                      <a:pos x="136" y="16"/>
                    </a:cxn>
                    <a:cxn ang="0">
                      <a:pos x="120" y="24"/>
                    </a:cxn>
                    <a:cxn ang="0">
                      <a:pos x="104" y="32"/>
                    </a:cxn>
                    <a:cxn ang="0">
                      <a:pos x="80" y="48"/>
                    </a:cxn>
                    <a:cxn ang="0">
                      <a:pos x="80" y="48"/>
                    </a:cxn>
                    <a:cxn ang="0">
                      <a:pos x="48" y="48"/>
                    </a:cxn>
                    <a:cxn ang="0">
                      <a:pos x="24" y="56"/>
                    </a:cxn>
                    <a:cxn ang="0">
                      <a:pos x="8" y="56"/>
                    </a:cxn>
                    <a:cxn ang="0">
                      <a:pos x="0" y="48"/>
                    </a:cxn>
                  </a:cxnLst>
                  <a:rect l="0" t="0" r="r" b="b"/>
                  <a:pathLst>
                    <a:path w="136" h="56">
                      <a:moveTo>
                        <a:pt x="0" y="48"/>
                      </a:moveTo>
                      <a:lnTo>
                        <a:pt x="0" y="40"/>
                      </a:lnTo>
                      <a:lnTo>
                        <a:pt x="8" y="32"/>
                      </a:lnTo>
                      <a:lnTo>
                        <a:pt x="32" y="16"/>
                      </a:lnTo>
                      <a:lnTo>
                        <a:pt x="56" y="8"/>
                      </a:lnTo>
                      <a:lnTo>
                        <a:pt x="56" y="8"/>
                      </a:lnTo>
                      <a:lnTo>
                        <a:pt x="88" y="0"/>
                      </a:lnTo>
                      <a:lnTo>
                        <a:pt x="112" y="0"/>
                      </a:lnTo>
                      <a:lnTo>
                        <a:pt x="128" y="0"/>
                      </a:lnTo>
                      <a:lnTo>
                        <a:pt x="136" y="8"/>
                      </a:lnTo>
                      <a:lnTo>
                        <a:pt x="136" y="8"/>
                      </a:lnTo>
                      <a:lnTo>
                        <a:pt x="136" y="16"/>
                      </a:lnTo>
                      <a:lnTo>
                        <a:pt x="120" y="24"/>
                      </a:lnTo>
                      <a:lnTo>
                        <a:pt x="104" y="32"/>
                      </a:lnTo>
                      <a:lnTo>
                        <a:pt x="80" y="48"/>
                      </a:lnTo>
                      <a:lnTo>
                        <a:pt x="80" y="48"/>
                      </a:lnTo>
                      <a:lnTo>
                        <a:pt x="48" y="48"/>
                      </a:lnTo>
                      <a:lnTo>
                        <a:pt x="24" y="56"/>
                      </a:lnTo>
                      <a:lnTo>
                        <a:pt x="8" y="56"/>
                      </a:lnTo>
                      <a:lnTo>
                        <a:pt x="0"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48" name="Freeform 1644"/>
                <p:cNvSpPr>
                  <a:spLocks/>
                </p:cNvSpPr>
                <p:nvPr/>
              </p:nvSpPr>
              <p:spPr bwMode="auto">
                <a:xfrm>
                  <a:off x="628" y="2504"/>
                  <a:ext cx="112" cy="72"/>
                </a:xfrm>
                <a:custGeom>
                  <a:avLst/>
                  <a:gdLst/>
                  <a:ahLst/>
                  <a:cxnLst>
                    <a:cxn ang="0">
                      <a:pos x="8" y="72"/>
                    </a:cxn>
                    <a:cxn ang="0">
                      <a:pos x="0" y="64"/>
                    </a:cxn>
                    <a:cxn ang="0">
                      <a:pos x="8" y="56"/>
                    </a:cxn>
                    <a:cxn ang="0">
                      <a:pos x="16" y="40"/>
                    </a:cxn>
                    <a:cxn ang="0">
                      <a:pos x="40" y="24"/>
                    </a:cxn>
                    <a:cxn ang="0">
                      <a:pos x="40" y="24"/>
                    </a:cxn>
                    <a:cxn ang="0">
                      <a:pos x="80" y="0"/>
                    </a:cxn>
                    <a:cxn ang="0">
                      <a:pos x="112" y="0"/>
                    </a:cxn>
                    <a:cxn ang="0">
                      <a:pos x="112" y="0"/>
                    </a:cxn>
                    <a:cxn ang="0">
                      <a:pos x="112" y="8"/>
                    </a:cxn>
                    <a:cxn ang="0">
                      <a:pos x="112" y="16"/>
                    </a:cxn>
                    <a:cxn ang="0">
                      <a:pos x="96" y="32"/>
                    </a:cxn>
                    <a:cxn ang="0">
                      <a:pos x="80" y="48"/>
                    </a:cxn>
                    <a:cxn ang="0">
                      <a:pos x="80" y="48"/>
                    </a:cxn>
                    <a:cxn ang="0">
                      <a:pos x="32" y="72"/>
                    </a:cxn>
                    <a:cxn ang="0">
                      <a:pos x="8" y="72"/>
                    </a:cxn>
                  </a:cxnLst>
                  <a:rect l="0" t="0" r="r" b="b"/>
                  <a:pathLst>
                    <a:path w="112" h="72">
                      <a:moveTo>
                        <a:pt x="8" y="72"/>
                      </a:moveTo>
                      <a:lnTo>
                        <a:pt x="0" y="64"/>
                      </a:lnTo>
                      <a:lnTo>
                        <a:pt x="8" y="56"/>
                      </a:lnTo>
                      <a:lnTo>
                        <a:pt x="16" y="40"/>
                      </a:lnTo>
                      <a:lnTo>
                        <a:pt x="40" y="24"/>
                      </a:lnTo>
                      <a:lnTo>
                        <a:pt x="40" y="24"/>
                      </a:lnTo>
                      <a:lnTo>
                        <a:pt x="80" y="0"/>
                      </a:lnTo>
                      <a:lnTo>
                        <a:pt x="112" y="0"/>
                      </a:lnTo>
                      <a:lnTo>
                        <a:pt x="112" y="0"/>
                      </a:lnTo>
                      <a:lnTo>
                        <a:pt x="112" y="8"/>
                      </a:lnTo>
                      <a:lnTo>
                        <a:pt x="112" y="16"/>
                      </a:lnTo>
                      <a:lnTo>
                        <a:pt x="96" y="32"/>
                      </a:lnTo>
                      <a:lnTo>
                        <a:pt x="80" y="48"/>
                      </a:lnTo>
                      <a:lnTo>
                        <a:pt x="80" y="48"/>
                      </a:lnTo>
                      <a:lnTo>
                        <a:pt x="32" y="72"/>
                      </a:lnTo>
                      <a:lnTo>
                        <a:pt x="8" y="7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49" name="Freeform 1645"/>
                <p:cNvSpPr>
                  <a:spLocks/>
                </p:cNvSpPr>
                <p:nvPr/>
              </p:nvSpPr>
              <p:spPr bwMode="auto">
                <a:xfrm>
                  <a:off x="932" y="2464"/>
                  <a:ext cx="136" cy="56"/>
                </a:xfrm>
                <a:custGeom>
                  <a:avLst/>
                  <a:gdLst/>
                  <a:ahLst/>
                  <a:cxnLst>
                    <a:cxn ang="0">
                      <a:pos x="0" y="8"/>
                    </a:cxn>
                    <a:cxn ang="0">
                      <a:pos x="8" y="0"/>
                    </a:cxn>
                    <a:cxn ang="0">
                      <a:pos x="32" y="0"/>
                    </a:cxn>
                    <a:cxn ang="0">
                      <a:pos x="56" y="0"/>
                    </a:cxn>
                    <a:cxn ang="0">
                      <a:pos x="80" y="8"/>
                    </a:cxn>
                    <a:cxn ang="0">
                      <a:pos x="80" y="8"/>
                    </a:cxn>
                    <a:cxn ang="0">
                      <a:pos x="104" y="16"/>
                    </a:cxn>
                    <a:cxn ang="0">
                      <a:pos x="128" y="32"/>
                    </a:cxn>
                    <a:cxn ang="0">
                      <a:pos x="136" y="40"/>
                    </a:cxn>
                    <a:cxn ang="0">
                      <a:pos x="136" y="48"/>
                    </a:cxn>
                    <a:cxn ang="0">
                      <a:pos x="136" y="48"/>
                    </a:cxn>
                    <a:cxn ang="0">
                      <a:pos x="128" y="56"/>
                    </a:cxn>
                    <a:cxn ang="0">
                      <a:pos x="112" y="56"/>
                    </a:cxn>
                    <a:cxn ang="0">
                      <a:pos x="88" y="56"/>
                    </a:cxn>
                    <a:cxn ang="0">
                      <a:pos x="64" y="48"/>
                    </a:cxn>
                    <a:cxn ang="0">
                      <a:pos x="64" y="48"/>
                    </a:cxn>
                    <a:cxn ang="0">
                      <a:pos x="32" y="40"/>
                    </a:cxn>
                    <a:cxn ang="0">
                      <a:pos x="16" y="24"/>
                    </a:cxn>
                    <a:cxn ang="0">
                      <a:pos x="0" y="16"/>
                    </a:cxn>
                    <a:cxn ang="0">
                      <a:pos x="0" y="8"/>
                    </a:cxn>
                  </a:cxnLst>
                  <a:rect l="0" t="0" r="r" b="b"/>
                  <a:pathLst>
                    <a:path w="136" h="56">
                      <a:moveTo>
                        <a:pt x="0" y="8"/>
                      </a:moveTo>
                      <a:lnTo>
                        <a:pt x="8" y="0"/>
                      </a:lnTo>
                      <a:lnTo>
                        <a:pt x="32" y="0"/>
                      </a:lnTo>
                      <a:lnTo>
                        <a:pt x="56" y="0"/>
                      </a:lnTo>
                      <a:lnTo>
                        <a:pt x="80" y="8"/>
                      </a:lnTo>
                      <a:lnTo>
                        <a:pt x="80" y="8"/>
                      </a:lnTo>
                      <a:lnTo>
                        <a:pt x="104" y="16"/>
                      </a:lnTo>
                      <a:lnTo>
                        <a:pt x="128" y="32"/>
                      </a:lnTo>
                      <a:lnTo>
                        <a:pt x="136" y="40"/>
                      </a:lnTo>
                      <a:lnTo>
                        <a:pt x="136" y="48"/>
                      </a:lnTo>
                      <a:lnTo>
                        <a:pt x="136" y="48"/>
                      </a:lnTo>
                      <a:lnTo>
                        <a:pt x="128" y="56"/>
                      </a:lnTo>
                      <a:lnTo>
                        <a:pt x="112" y="56"/>
                      </a:lnTo>
                      <a:lnTo>
                        <a:pt x="88" y="56"/>
                      </a:lnTo>
                      <a:lnTo>
                        <a:pt x="64" y="48"/>
                      </a:lnTo>
                      <a:lnTo>
                        <a:pt x="64" y="48"/>
                      </a:lnTo>
                      <a:lnTo>
                        <a:pt x="32" y="40"/>
                      </a:lnTo>
                      <a:lnTo>
                        <a:pt x="16"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50" name="Freeform 1646"/>
                <p:cNvSpPr>
                  <a:spLocks/>
                </p:cNvSpPr>
                <p:nvPr/>
              </p:nvSpPr>
              <p:spPr bwMode="auto">
                <a:xfrm>
                  <a:off x="564" y="2360"/>
                  <a:ext cx="136" cy="56"/>
                </a:xfrm>
                <a:custGeom>
                  <a:avLst/>
                  <a:gdLst/>
                  <a:ahLst/>
                  <a:cxnLst>
                    <a:cxn ang="0">
                      <a:pos x="0" y="8"/>
                    </a:cxn>
                    <a:cxn ang="0">
                      <a:pos x="8" y="0"/>
                    </a:cxn>
                    <a:cxn ang="0">
                      <a:pos x="24" y="0"/>
                    </a:cxn>
                    <a:cxn ang="0">
                      <a:pos x="48" y="0"/>
                    </a:cxn>
                    <a:cxn ang="0">
                      <a:pos x="80" y="8"/>
                    </a:cxn>
                    <a:cxn ang="0">
                      <a:pos x="80" y="8"/>
                    </a:cxn>
                    <a:cxn ang="0">
                      <a:pos x="104" y="16"/>
                    </a:cxn>
                    <a:cxn ang="0">
                      <a:pos x="120" y="24"/>
                    </a:cxn>
                    <a:cxn ang="0">
                      <a:pos x="136" y="40"/>
                    </a:cxn>
                    <a:cxn ang="0">
                      <a:pos x="136" y="48"/>
                    </a:cxn>
                    <a:cxn ang="0">
                      <a:pos x="136" y="48"/>
                    </a:cxn>
                    <a:cxn ang="0">
                      <a:pos x="128" y="48"/>
                    </a:cxn>
                    <a:cxn ang="0">
                      <a:pos x="112" y="56"/>
                    </a:cxn>
                    <a:cxn ang="0">
                      <a:pos x="88" y="48"/>
                    </a:cxn>
                    <a:cxn ang="0">
                      <a:pos x="56" y="40"/>
                    </a:cxn>
                    <a:cxn ang="0">
                      <a:pos x="56" y="40"/>
                    </a:cxn>
                    <a:cxn ang="0">
                      <a:pos x="32" y="32"/>
                    </a:cxn>
                    <a:cxn ang="0">
                      <a:pos x="8" y="24"/>
                    </a:cxn>
                    <a:cxn ang="0">
                      <a:pos x="0" y="16"/>
                    </a:cxn>
                    <a:cxn ang="0">
                      <a:pos x="0" y="8"/>
                    </a:cxn>
                  </a:cxnLst>
                  <a:rect l="0" t="0" r="r" b="b"/>
                  <a:pathLst>
                    <a:path w="136" h="56">
                      <a:moveTo>
                        <a:pt x="0" y="8"/>
                      </a:moveTo>
                      <a:lnTo>
                        <a:pt x="8" y="0"/>
                      </a:lnTo>
                      <a:lnTo>
                        <a:pt x="24" y="0"/>
                      </a:lnTo>
                      <a:lnTo>
                        <a:pt x="48" y="0"/>
                      </a:lnTo>
                      <a:lnTo>
                        <a:pt x="80" y="8"/>
                      </a:lnTo>
                      <a:lnTo>
                        <a:pt x="80" y="8"/>
                      </a:lnTo>
                      <a:lnTo>
                        <a:pt x="104" y="16"/>
                      </a:lnTo>
                      <a:lnTo>
                        <a:pt x="120" y="24"/>
                      </a:lnTo>
                      <a:lnTo>
                        <a:pt x="136" y="40"/>
                      </a:lnTo>
                      <a:lnTo>
                        <a:pt x="136" y="48"/>
                      </a:lnTo>
                      <a:lnTo>
                        <a:pt x="136" y="48"/>
                      </a:lnTo>
                      <a:lnTo>
                        <a:pt x="128" y="48"/>
                      </a:lnTo>
                      <a:lnTo>
                        <a:pt x="112" y="56"/>
                      </a:lnTo>
                      <a:lnTo>
                        <a:pt x="88" y="48"/>
                      </a:lnTo>
                      <a:lnTo>
                        <a:pt x="56" y="40"/>
                      </a:lnTo>
                      <a:lnTo>
                        <a:pt x="56" y="40"/>
                      </a:lnTo>
                      <a:lnTo>
                        <a:pt x="32" y="32"/>
                      </a:lnTo>
                      <a:lnTo>
                        <a:pt x="8"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51" name="Freeform 1647"/>
                <p:cNvSpPr>
                  <a:spLocks/>
                </p:cNvSpPr>
                <p:nvPr/>
              </p:nvSpPr>
              <p:spPr bwMode="auto">
                <a:xfrm>
                  <a:off x="692" y="2256"/>
                  <a:ext cx="72" cy="104"/>
                </a:xfrm>
                <a:custGeom>
                  <a:avLst/>
                  <a:gdLst/>
                  <a:ahLst/>
                  <a:cxnLst>
                    <a:cxn ang="0">
                      <a:pos x="8" y="0"/>
                    </a:cxn>
                    <a:cxn ang="0">
                      <a:pos x="32" y="8"/>
                    </a:cxn>
                    <a:cxn ang="0">
                      <a:pos x="64" y="48"/>
                    </a:cxn>
                    <a:cxn ang="0">
                      <a:pos x="64" y="48"/>
                    </a:cxn>
                    <a:cxn ang="0">
                      <a:pos x="72" y="80"/>
                    </a:cxn>
                    <a:cxn ang="0">
                      <a:pos x="64" y="104"/>
                    </a:cxn>
                    <a:cxn ang="0">
                      <a:pos x="64" y="104"/>
                    </a:cxn>
                    <a:cxn ang="0">
                      <a:pos x="40" y="96"/>
                    </a:cxn>
                    <a:cxn ang="0">
                      <a:pos x="16" y="56"/>
                    </a:cxn>
                    <a:cxn ang="0">
                      <a:pos x="16" y="56"/>
                    </a:cxn>
                    <a:cxn ang="0">
                      <a:pos x="0" y="24"/>
                    </a:cxn>
                    <a:cxn ang="0">
                      <a:pos x="8" y="0"/>
                    </a:cxn>
                  </a:cxnLst>
                  <a:rect l="0" t="0" r="r" b="b"/>
                  <a:pathLst>
                    <a:path w="72" h="104">
                      <a:moveTo>
                        <a:pt x="8" y="0"/>
                      </a:moveTo>
                      <a:lnTo>
                        <a:pt x="32" y="8"/>
                      </a:lnTo>
                      <a:lnTo>
                        <a:pt x="64" y="48"/>
                      </a:lnTo>
                      <a:lnTo>
                        <a:pt x="64" y="48"/>
                      </a:lnTo>
                      <a:lnTo>
                        <a:pt x="72" y="80"/>
                      </a:lnTo>
                      <a:lnTo>
                        <a:pt x="64" y="104"/>
                      </a:lnTo>
                      <a:lnTo>
                        <a:pt x="64" y="104"/>
                      </a:lnTo>
                      <a:lnTo>
                        <a:pt x="40" y="96"/>
                      </a:lnTo>
                      <a:lnTo>
                        <a:pt x="16" y="56"/>
                      </a:lnTo>
                      <a:lnTo>
                        <a:pt x="16" y="56"/>
                      </a:lnTo>
                      <a:lnTo>
                        <a:pt x="0" y="24"/>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52" name="Freeform 1648"/>
                <p:cNvSpPr>
                  <a:spLocks/>
                </p:cNvSpPr>
                <p:nvPr/>
              </p:nvSpPr>
              <p:spPr bwMode="auto">
                <a:xfrm>
                  <a:off x="852" y="2520"/>
                  <a:ext cx="72" cy="96"/>
                </a:xfrm>
                <a:custGeom>
                  <a:avLst/>
                  <a:gdLst/>
                  <a:ahLst/>
                  <a:cxnLst>
                    <a:cxn ang="0">
                      <a:pos x="8" y="0"/>
                    </a:cxn>
                    <a:cxn ang="0">
                      <a:pos x="32" y="8"/>
                    </a:cxn>
                    <a:cxn ang="0">
                      <a:pos x="56" y="40"/>
                    </a:cxn>
                    <a:cxn ang="0">
                      <a:pos x="56" y="40"/>
                    </a:cxn>
                    <a:cxn ang="0">
                      <a:pos x="72" y="80"/>
                    </a:cxn>
                    <a:cxn ang="0">
                      <a:pos x="64" y="96"/>
                    </a:cxn>
                    <a:cxn ang="0">
                      <a:pos x="64" y="96"/>
                    </a:cxn>
                    <a:cxn ang="0">
                      <a:pos x="40" y="88"/>
                    </a:cxn>
                    <a:cxn ang="0">
                      <a:pos x="8" y="56"/>
                    </a:cxn>
                    <a:cxn ang="0">
                      <a:pos x="8" y="56"/>
                    </a:cxn>
                    <a:cxn ang="0">
                      <a:pos x="0" y="16"/>
                    </a:cxn>
                    <a:cxn ang="0">
                      <a:pos x="8" y="0"/>
                    </a:cxn>
                  </a:cxnLst>
                  <a:rect l="0" t="0" r="r" b="b"/>
                  <a:pathLst>
                    <a:path w="72" h="96">
                      <a:moveTo>
                        <a:pt x="8" y="0"/>
                      </a:moveTo>
                      <a:lnTo>
                        <a:pt x="32" y="8"/>
                      </a:lnTo>
                      <a:lnTo>
                        <a:pt x="56" y="40"/>
                      </a:lnTo>
                      <a:lnTo>
                        <a:pt x="56" y="40"/>
                      </a:lnTo>
                      <a:lnTo>
                        <a:pt x="72" y="80"/>
                      </a:lnTo>
                      <a:lnTo>
                        <a:pt x="64" y="96"/>
                      </a:lnTo>
                      <a:lnTo>
                        <a:pt x="64" y="96"/>
                      </a:lnTo>
                      <a:lnTo>
                        <a:pt x="40" y="88"/>
                      </a:lnTo>
                      <a:lnTo>
                        <a:pt x="8" y="56"/>
                      </a:lnTo>
                      <a:lnTo>
                        <a:pt x="8" y="56"/>
                      </a:lnTo>
                      <a:lnTo>
                        <a:pt x="0" y="16"/>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53" name="Freeform 1649"/>
                <p:cNvSpPr>
                  <a:spLocks/>
                </p:cNvSpPr>
                <p:nvPr/>
              </p:nvSpPr>
              <p:spPr bwMode="auto">
                <a:xfrm>
                  <a:off x="844" y="2256"/>
                  <a:ext cx="72" cy="104"/>
                </a:xfrm>
                <a:custGeom>
                  <a:avLst/>
                  <a:gdLst/>
                  <a:ahLst/>
                  <a:cxnLst>
                    <a:cxn ang="0">
                      <a:pos x="64" y="0"/>
                    </a:cxn>
                    <a:cxn ang="0">
                      <a:pos x="72" y="24"/>
                    </a:cxn>
                    <a:cxn ang="0">
                      <a:pos x="56" y="56"/>
                    </a:cxn>
                    <a:cxn ang="0">
                      <a:pos x="56" y="56"/>
                    </a:cxn>
                    <a:cxn ang="0">
                      <a:pos x="32" y="88"/>
                    </a:cxn>
                    <a:cxn ang="0">
                      <a:pos x="8" y="104"/>
                    </a:cxn>
                    <a:cxn ang="0">
                      <a:pos x="8" y="104"/>
                    </a:cxn>
                    <a:cxn ang="0">
                      <a:pos x="0" y="80"/>
                    </a:cxn>
                    <a:cxn ang="0">
                      <a:pos x="8" y="40"/>
                    </a:cxn>
                    <a:cxn ang="0">
                      <a:pos x="8" y="40"/>
                    </a:cxn>
                    <a:cxn ang="0">
                      <a:pos x="40" y="8"/>
                    </a:cxn>
                    <a:cxn ang="0">
                      <a:pos x="64" y="0"/>
                    </a:cxn>
                  </a:cxnLst>
                  <a:rect l="0" t="0" r="r" b="b"/>
                  <a:pathLst>
                    <a:path w="72" h="104">
                      <a:moveTo>
                        <a:pt x="64" y="0"/>
                      </a:moveTo>
                      <a:lnTo>
                        <a:pt x="72" y="24"/>
                      </a:lnTo>
                      <a:lnTo>
                        <a:pt x="56" y="56"/>
                      </a:lnTo>
                      <a:lnTo>
                        <a:pt x="56" y="56"/>
                      </a:lnTo>
                      <a:lnTo>
                        <a:pt x="32" y="88"/>
                      </a:lnTo>
                      <a:lnTo>
                        <a:pt x="8" y="104"/>
                      </a:lnTo>
                      <a:lnTo>
                        <a:pt x="8" y="104"/>
                      </a:lnTo>
                      <a:lnTo>
                        <a:pt x="0" y="80"/>
                      </a:lnTo>
                      <a:lnTo>
                        <a:pt x="8" y="40"/>
                      </a:lnTo>
                      <a:lnTo>
                        <a:pt x="8" y="40"/>
                      </a:lnTo>
                      <a:lnTo>
                        <a:pt x="40" y="8"/>
                      </a:lnTo>
                      <a:lnTo>
                        <a:pt x="64"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54" name="Freeform 1650"/>
                <p:cNvSpPr>
                  <a:spLocks/>
                </p:cNvSpPr>
                <p:nvPr/>
              </p:nvSpPr>
              <p:spPr bwMode="auto">
                <a:xfrm>
                  <a:off x="700" y="2520"/>
                  <a:ext cx="80" cy="96"/>
                </a:xfrm>
                <a:custGeom>
                  <a:avLst/>
                  <a:gdLst/>
                  <a:ahLst/>
                  <a:cxnLst>
                    <a:cxn ang="0">
                      <a:pos x="64" y="0"/>
                    </a:cxn>
                    <a:cxn ang="0">
                      <a:pos x="80" y="16"/>
                    </a:cxn>
                    <a:cxn ang="0">
                      <a:pos x="64" y="56"/>
                    </a:cxn>
                    <a:cxn ang="0">
                      <a:pos x="64" y="56"/>
                    </a:cxn>
                    <a:cxn ang="0">
                      <a:pos x="40" y="88"/>
                    </a:cxn>
                    <a:cxn ang="0">
                      <a:pos x="8" y="96"/>
                    </a:cxn>
                    <a:cxn ang="0">
                      <a:pos x="8" y="96"/>
                    </a:cxn>
                    <a:cxn ang="0">
                      <a:pos x="0" y="80"/>
                    </a:cxn>
                    <a:cxn ang="0">
                      <a:pos x="16" y="40"/>
                    </a:cxn>
                    <a:cxn ang="0">
                      <a:pos x="16" y="40"/>
                    </a:cxn>
                    <a:cxn ang="0">
                      <a:pos x="40" y="8"/>
                    </a:cxn>
                    <a:cxn ang="0">
                      <a:pos x="64" y="0"/>
                    </a:cxn>
                  </a:cxnLst>
                  <a:rect l="0" t="0" r="r" b="b"/>
                  <a:pathLst>
                    <a:path w="80" h="96">
                      <a:moveTo>
                        <a:pt x="64" y="0"/>
                      </a:moveTo>
                      <a:lnTo>
                        <a:pt x="80" y="16"/>
                      </a:lnTo>
                      <a:lnTo>
                        <a:pt x="64" y="56"/>
                      </a:lnTo>
                      <a:lnTo>
                        <a:pt x="64" y="56"/>
                      </a:lnTo>
                      <a:lnTo>
                        <a:pt x="40" y="88"/>
                      </a:lnTo>
                      <a:lnTo>
                        <a:pt x="8" y="96"/>
                      </a:lnTo>
                      <a:lnTo>
                        <a:pt x="8" y="96"/>
                      </a:lnTo>
                      <a:lnTo>
                        <a:pt x="0" y="80"/>
                      </a:lnTo>
                      <a:lnTo>
                        <a:pt x="16" y="40"/>
                      </a:lnTo>
                      <a:lnTo>
                        <a:pt x="16" y="40"/>
                      </a:lnTo>
                      <a:lnTo>
                        <a:pt x="40" y="8"/>
                      </a:lnTo>
                      <a:lnTo>
                        <a:pt x="64"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sp>
            <p:nvSpPr>
              <p:cNvPr id="1661555" name="Freeform 1651"/>
              <p:cNvSpPr>
                <a:spLocks/>
              </p:cNvSpPr>
              <p:nvPr/>
            </p:nvSpPr>
            <p:spPr bwMode="auto">
              <a:xfrm>
                <a:off x="572" y="1295"/>
                <a:ext cx="472" cy="334"/>
              </a:xfrm>
              <a:custGeom>
                <a:avLst/>
                <a:gdLst/>
                <a:ahLst/>
                <a:cxnLst>
                  <a:cxn ang="0">
                    <a:pos x="672" y="216"/>
                  </a:cxn>
                  <a:cxn ang="0">
                    <a:pos x="664" y="256"/>
                  </a:cxn>
                  <a:cxn ang="0">
                    <a:pos x="648" y="296"/>
                  </a:cxn>
                  <a:cxn ang="0">
                    <a:pos x="616" y="328"/>
                  </a:cxn>
                  <a:cxn ang="0">
                    <a:pos x="576" y="360"/>
                  </a:cxn>
                  <a:cxn ang="0">
                    <a:pos x="464" y="408"/>
                  </a:cxn>
                  <a:cxn ang="0">
                    <a:pos x="336" y="424"/>
                  </a:cxn>
                  <a:cxn ang="0">
                    <a:pos x="336" y="424"/>
                  </a:cxn>
                  <a:cxn ang="0">
                    <a:pos x="208" y="408"/>
                  </a:cxn>
                  <a:cxn ang="0">
                    <a:pos x="96" y="360"/>
                  </a:cxn>
                  <a:cxn ang="0">
                    <a:pos x="56" y="328"/>
                  </a:cxn>
                  <a:cxn ang="0">
                    <a:pos x="24" y="296"/>
                  </a:cxn>
                  <a:cxn ang="0">
                    <a:pos x="8" y="256"/>
                  </a:cxn>
                  <a:cxn ang="0">
                    <a:pos x="0" y="216"/>
                  </a:cxn>
                  <a:cxn ang="0">
                    <a:pos x="0" y="216"/>
                  </a:cxn>
                  <a:cxn ang="0">
                    <a:pos x="8" y="168"/>
                  </a:cxn>
                  <a:cxn ang="0">
                    <a:pos x="24" y="128"/>
                  </a:cxn>
                  <a:cxn ang="0">
                    <a:pos x="56" y="96"/>
                  </a:cxn>
                  <a:cxn ang="0">
                    <a:pos x="96" y="64"/>
                  </a:cxn>
                  <a:cxn ang="0">
                    <a:pos x="208" y="16"/>
                  </a:cxn>
                  <a:cxn ang="0">
                    <a:pos x="336" y="0"/>
                  </a:cxn>
                  <a:cxn ang="0">
                    <a:pos x="336" y="0"/>
                  </a:cxn>
                  <a:cxn ang="0">
                    <a:pos x="464" y="16"/>
                  </a:cxn>
                  <a:cxn ang="0">
                    <a:pos x="576" y="64"/>
                  </a:cxn>
                  <a:cxn ang="0">
                    <a:pos x="616" y="96"/>
                  </a:cxn>
                  <a:cxn ang="0">
                    <a:pos x="648" y="128"/>
                  </a:cxn>
                  <a:cxn ang="0">
                    <a:pos x="664" y="168"/>
                  </a:cxn>
                  <a:cxn ang="0">
                    <a:pos x="672" y="216"/>
                  </a:cxn>
                </a:cxnLst>
                <a:rect l="0" t="0" r="r" b="b"/>
                <a:pathLst>
                  <a:path w="672" h="424">
                    <a:moveTo>
                      <a:pt x="672" y="216"/>
                    </a:moveTo>
                    <a:lnTo>
                      <a:pt x="664" y="256"/>
                    </a:lnTo>
                    <a:lnTo>
                      <a:pt x="648" y="296"/>
                    </a:lnTo>
                    <a:lnTo>
                      <a:pt x="616" y="328"/>
                    </a:lnTo>
                    <a:lnTo>
                      <a:pt x="576" y="360"/>
                    </a:lnTo>
                    <a:lnTo>
                      <a:pt x="464" y="408"/>
                    </a:lnTo>
                    <a:lnTo>
                      <a:pt x="336" y="424"/>
                    </a:lnTo>
                    <a:lnTo>
                      <a:pt x="336" y="424"/>
                    </a:lnTo>
                    <a:lnTo>
                      <a:pt x="208" y="408"/>
                    </a:lnTo>
                    <a:lnTo>
                      <a:pt x="96" y="360"/>
                    </a:lnTo>
                    <a:lnTo>
                      <a:pt x="56" y="328"/>
                    </a:lnTo>
                    <a:lnTo>
                      <a:pt x="24" y="296"/>
                    </a:lnTo>
                    <a:lnTo>
                      <a:pt x="8" y="256"/>
                    </a:lnTo>
                    <a:lnTo>
                      <a:pt x="0" y="216"/>
                    </a:lnTo>
                    <a:lnTo>
                      <a:pt x="0" y="216"/>
                    </a:lnTo>
                    <a:lnTo>
                      <a:pt x="8" y="168"/>
                    </a:lnTo>
                    <a:lnTo>
                      <a:pt x="24" y="128"/>
                    </a:lnTo>
                    <a:lnTo>
                      <a:pt x="56" y="96"/>
                    </a:lnTo>
                    <a:lnTo>
                      <a:pt x="96" y="64"/>
                    </a:lnTo>
                    <a:lnTo>
                      <a:pt x="208" y="16"/>
                    </a:lnTo>
                    <a:lnTo>
                      <a:pt x="336" y="0"/>
                    </a:lnTo>
                    <a:lnTo>
                      <a:pt x="336" y="0"/>
                    </a:lnTo>
                    <a:lnTo>
                      <a:pt x="464" y="16"/>
                    </a:lnTo>
                    <a:lnTo>
                      <a:pt x="576" y="64"/>
                    </a:lnTo>
                    <a:lnTo>
                      <a:pt x="616" y="96"/>
                    </a:lnTo>
                    <a:lnTo>
                      <a:pt x="648" y="128"/>
                    </a:lnTo>
                    <a:lnTo>
                      <a:pt x="664" y="168"/>
                    </a:lnTo>
                    <a:lnTo>
                      <a:pt x="672" y="216"/>
                    </a:lnTo>
                    <a:close/>
                  </a:path>
                </a:pathLst>
              </a:custGeom>
              <a:gradFill rotWithShape="0">
                <a:gsLst>
                  <a:gs pos="0">
                    <a:srgbClr val="808080">
                      <a:gamma/>
                      <a:tint val="59608"/>
                      <a:invGamma/>
                    </a:srgbClr>
                  </a:gs>
                  <a:gs pos="100000">
                    <a:srgbClr val="808080"/>
                  </a:gs>
                </a:gsLst>
                <a:path path="rect">
                  <a:fillToRect l="50000" t="50000" r="50000" b="50000"/>
                </a:path>
              </a:gradFill>
              <a:ln w="3175" cmpd="sng">
                <a:solidFill>
                  <a:srgbClr val="808080"/>
                </a:solidFill>
                <a:round/>
                <a:headEnd/>
                <a:tailEnd/>
              </a:ln>
            </p:spPr>
            <p:txBody>
              <a:bodyPr>
                <a:prstTxWarp prst="textNoShape">
                  <a:avLst/>
                </a:prstTxWarp>
              </a:bodyPr>
              <a:lstStyle/>
              <a:p>
                <a:endParaRPr lang="en-US">
                  <a:latin typeface="Arial"/>
                  <a:cs typeface="Arial"/>
                </a:endParaRPr>
              </a:p>
            </p:txBody>
          </p:sp>
          <p:grpSp>
            <p:nvGrpSpPr>
              <p:cNvPr id="1661594" name="Group 1652"/>
              <p:cNvGrpSpPr>
                <a:grpSpLocks/>
              </p:cNvGrpSpPr>
              <p:nvPr/>
            </p:nvGrpSpPr>
            <p:grpSpPr bwMode="auto">
              <a:xfrm>
                <a:off x="632" y="1338"/>
                <a:ext cx="352" cy="248"/>
                <a:chOff x="636" y="2320"/>
                <a:chExt cx="352" cy="248"/>
              </a:xfrm>
            </p:grpSpPr>
            <p:sp>
              <p:nvSpPr>
                <p:cNvPr id="1661557" name="Freeform 1653"/>
                <p:cNvSpPr>
                  <a:spLocks/>
                </p:cNvSpPr>
                <p:nvPr/>
              </p:nvSpPr>
              <p:spPr bwMode="auto">
                <a:xfrm>
                  <a:off x="788" y="2424"/>
                  <a:ext cx="32" cy="16"/>
                </a:xfrm>
                <a:custGeom>
                  <a:avLst/>
                  <a:gdLst/>
                  <a:ahLst/>
                  <a:cxnLst>
                    <a:cxn ang="0">
                      <a:pos x="32" y="8"/>
                    </a:cxn>
                    <a:cxn ang="0">
                      <a:pos x="32" y="16"/>
                    </a:cxn>
                    <a:cxn ang="0">
                      <a:pos x="16" y="16"/>
                    </a:cxn>
                    <a:cxn ang="0">
                      <a:pos x="16" y="16"/>
                    </a:cxn>
                    <a:cxn ang="0">
                      <a:pos x="8" y="16"/>
                    </a:cxn>
                    <a:cxn ang="0">
                      <a:pos x="0" y="8"/>
                    </a:cxn>
                    <a:cxn ang="0">
                      <a:pos x="0" y="8"/>
                    </a:cxn>
                    <a:cxn ang="0">
                      <a:pos x="8" y="0"/>
                    </a:cxn>
                    <a:cxn ang="0">
                      <a:pos x="16" y="0"/>
                    </a:cxn>
                    <a:cxn ang="0">
                      <a:pos x="16" y="0"/>
                    </a:cxn>
                    <a:cxn ang="0">
                      <a:pos x="32" y="0"/>
                    </a:cxn>
                    <a:cxn ang="0">
                      <a:pos x="32" y="8"/>
                    </a:cxn>
                  </a:cxnLst>
                  <a:rect l="0" t="0" r="r" b="b"/>
                  <a:pathLst>
                    <a:path w="32" h="16">
                      <a:moveTo>
                        <a:pt x="32" y="8"/>
                      </a:moveTo>
                      <a:lnTo>
                        <a:pt x="32" y="16"/>
                      </a:lnTo>
                      <a:lnTo>
                        <a:pt x="16" y="16"/>
                      </a:lnTo>
                      <a:lnTo>
                        <a:pt x="16" y="16"/>
                      </a:lnTo>
                      <a:lnTo>
                        <a:pt x="8" y="16"/>
                      </a:lnTo>
                      <a:lnTo>
                        <a:pt x="0" y="8"/>
                      </a:lnTo>
                      <a:lnTo>
                        <a:pt x="0" y="8"/>
                      </a:lnTo>
                      <a:lnTo>
                        <a:pt x="8" y="0"/>
                      </a:lnTo>
                      <a:lnTo>
                        <a:pt x="16" y="0"/>
                      </a:lnTo>
                      <a:lnTo>
                        <a:pt x="16" y="0"/>
                      </a:lnTo>
                      <a:lnTo>
                        <a:pt x="32" y="0"/>
                      </a:lnTo>
                      <a:lnTo>
                        <a:pt x="32"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58" name="Freeform 1654"/>
                <p:cNvSpPr>
                  <a:spLocks/>
                </p:cNvSpPr>
                <p:nvPr/>
              </p:nvSpPr>
              <p:spPr bwMode="auto">
                <a:xfrm>
                  <a:off x="924" y="2416"/>
                  <a:ext cx="64" cy="24"/>
                </a:xfrm>
                <a:custGeom>
                  <a:avLst/>
                  <a:gdLst/>
                  <a:ahLst/>
                  <a:cxnLst>
                    <a:cxn ang="0">
                      <a:pos x="64" y="16"/>
                    </a:cxn>
                    <a:cxn ang="0">
                      <a:pos x="56" y="24"/>
                    </a:cxn>
                    <a:cxn ang="0">
                      <a:pos x="32" y="24"/>
                    </a:cxn>
                    <a:cxn ang="0">
                      <a:pos x="32" y="24"/>
                    </a:cxn>
                    <a:cxn ang="0">
                      <a:pos x="16" y="24"/>
                    </a:cxn>
                    <a:cxn ang="0">
                      <a:pos x="0" y="16"/>
                    </a:cxn>
                    <a:cxn ang="0">
                      <a:pos x="0" y="16"/>
                    </a:cxn>
                    <a:cxn ang="0">
                      <a:pos x="16" y="8"/>
                    </a:cxn>
                    <a:cxn ang="0">
                      <a:pos x="32" y="0"/>
                    </a:cxn>
                    <a:cxn ang="0">
                      <a:pos x="32" y="0"/>
                    </a:cxn>
                    <a:cxn ang="0">
                      <a:pos x="56" y="8"/>
                    </a:cxn>
                    <a:cxn ang="0">
                      <a:pos x="64" y="16"/>
                    </a:cxn>
                  </a:cxnLst>
                  <a:rect l="0" t="0" r="r" b="b"/>
                  <a:pathLst>
                    <a:path w="64" h="24">
                      <a:moveTo>
                        <a:pt x="64" y="16"/>
                      </a:moveTo>
                      <a:lnTo>
                        <a:pt x="56" y="24"/>
                      </a:lnTo>
                      <a:lnTo>
                        <a:pt x="32" y="24"/>
                      </a:lnTo>
                      <a:lnTo>
                        <a:pt x="32" y="24"/>
                      </a:lnTo>
                      <a:lnTo>
                        <a:pt x="16" y="24"/>
                      </a:lnTo>
                      <a:lnTo>
                        <a:pt x="0" y="16"/>
                      </a:lnTo>
                      <a:lnTo>
                        <a:pt x="0" y="16"/>
                      </a:lnTo>
                      <a:lnTo>
                        <a:pt x="16" y="8"/>
                      </a:lnTo>
                      <a:lnTo>
                        <a:pt x="32" y="0"/>
                      </a:lnTo>
                      <a:lnTo>
                        <a:pt x="32" y="0"/>
                      </a:lnTo>
                      <a:lnTo>
                        <a:pt x="56" y="8"/>
                      </a:lnTo>
                      <a:lnTo>
                        <a:pt x="6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59" name="Freeform 1655"/>
                <p:cNvSpPr>
                  <a:spLocks/>
                </p:cNvSpPr>
                <p:nvPr/>
              </p:nvSpPr>
              <p:spPr bwMode="auto">
                <a:xfrm>
                  <a:off x="908" y="2512"/>
                  <a:ext cx="40" cy="32"/>
                </a:xfrm>
                <a:custGeom>
                  <a:avLst/>
                  <a:gdLst/>
                  <a:ahLst/>
                  <a:cxnLst>
                    <a:cxn ang="0">
                      <a:pos x="40" y="32"/>
                    </a:cxn>
                    <a:cxn ang="0">
                      <a:pos x="24" y="32"/>
                    </a:cxn>
                    <a:cxn ang="0">
                      <a:pos x="8" y="24"/>
                    </a:cxn>
                    <a:cxn ang="0">
                      <a:pos x="8" y="24"/>
                    </a:cxn>
                    <a:cxn ang="0">
                      <a:pos x="0" y="8"/>
                    </a:cxn>
                    <a:cxn ang="0">
                      <a:pos x="0" y="0"/>
                    </a:cxn>
                    <a:cxn ang="0">
                      <a:pos x="0" y="0"/>
                    </a:cxn>
                    <a:cxn ang="0">
                      <a:pos x="16" y="0"/>
                    </a:cxn>
                    <a:cxn ang="0">
                      <a:pos x="32" y="8"/>
                    </a:cxn>
                    <a:cxn ang="0">
                      <a:pos x="32" y="8"/>
                    </a:cxn>
                    <a:cxn ang="0">
                      <a:pos x="40" y="24"/>
                    </a:cxn>
                    <a:cxn ang="0">
                      <a:pos x="40" y="32"/>
                    </a:cxn>
                  </a:cxnLst>
                  <a:rect l="0" t="0" r="r" b="b"/>
                  <a:pathLst>
                    <a:path w="40" h="32">
                      <a:moveTo>
                        <a:pt x="40" y="32"/>
                      </a:moveTo>
                      <a:lnTo>
                        <a:pt x="24" y="32"/>
                      </a:lnTo>
                      <a:lnTo>
                        <a:pt x="8" y="24"/>
                      </a:lnTo>
                      <a:lnTo>
                        <a:pt x="8" y="24"/>
                      </a:lnTo>
                      <a:lnTo>
                        <a:pt x="0" y="8"/>
                      </a:lnTo>
                      <a:lnTo>
                        <a:pt x="0" y="0"/>
                      </a:lnTo>
                      <a:lnTo>
                        <a:pt x="0" y="0"/>
                      </a:lnTo>
                      <a:lnTo>
                        <a:pt x="16" y="0"/>
                      </a:lnTo>
                      <a:lnTo>
                        <a:pt x="32" y="8"/>
                      </a:lnTo>
                      <a:lnTo>
                        <a:pt x="32" y="8"/>
                      </a:lnTo>
                      <a:lnTo>
                        <a:pt x="40" y="24"/>
                      </a:lnTo>
                      <a:lnTo>
                        <a:pt x="40"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60" name="Freeform 1656"/>
                <p:cNvSpPr>
                  <a:spLocks/>
                </p:cNvSpPr>
                <p:nvPr/>
              </p:nvSpPr>
              <p:spPr bwMode="auto">
                <a:xfrm>
                  <a:off x="780" y="2328"/>
                  <a:ext cx="32" cy="48"/>
                </a:xfrm>
                <a:custGeom>
                  <a:avLst/>
                  <a:gdLst/>
                  <a:ahLst/>
                  <a:cxnLst>
                    <a:cxn ang="0">
                      <a:pos x="16" y="48"/>
                    </a:cxn>
                    <a:cxn ang="0">
                      <a:pos x="8" y="48"/>
                    </a:cxn>
                    <a:cxn ang="0">
                      <a:pos x="0" y="24"/>
                    </a:cxn>
                    <a:cxn ang="0">
                      <a:pos x="0" y="24"/>
                    </a:cxn>
                    <a:cxn ang="0">
                      <a:pos x="8" y="8"/>
                    </a:cxn>
                    <a:cxn ang="0">
                      <a:pos x="16" y="0"/>
                    </a:cxn>
                    <a:cxn ang="0">
                      <a:pos x="16" y="0"/>
                    </a:cxn>
                    <a:cxn ang="0">
                      <a:pos x="24" y="8"/>
                    </a:cxn>
                    <a:cxn ang="0">
                      <a:pos x="32" y="24"/>
                    </a:cxn>
                    <a:cxn ang="0">
                      <a:pos x="32" y="24"/>
                    </a:cxn>
                    <a:cxn ang="0">
                      <a:pos x="24" y="48"/>
                    </a:cxn>
                    <a:cxn ang="0">
                      <a:pos x="16" y="48"/>
                    </a:cxn>
                  </a:cxnLst>
                  <a:rect l="0" t="0" r="r" b="b"/>
                  <a:pathLst>
                    <a:path w="32" h="48">
                      <a:moveTo>
                        <a:pt x="16" y="48"/>
                      </a:moveTo>
                      <a:lnTo>
                        <a:pt x="8" y="48"/>
                      </a:lnTo>
                      <a:lnTo>
                        <a:pt x="0" y="24"/>
                      </a:lnTo>
                      <a:lnTo>
                        <a:pt x="0" y="24"/>
                      </a:lnTo>
                      <a:lnTo>
                        <a:pt x="8" y="8"/>
                      </a:lnTo>
                      <a:lnTo>
                        <a:pt x="16" y="0"/>
                      </a:lnTo>
                      <a:lnTo>
                        <a:pt x="16" y="0"/>
                      </a:lnTo>
                      <a:lnTo>
                        <a:pt x="24" y="8"/>
                      </a:lnTo>
                      <a:lnTo>
                        <a:pt x="32" y="24"/>
                      </a:lnTo>
                      <a:lnTo>
                        <a:pt x="32" y="24"/>
                      </a:lnTo>
                      <a:lnTo>
                        <a:pt x="24" y="48"/>
                      </a:lnTo>
                      <a:lnTo>
                        <a:pt x="16"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61" name="Freeform 1657"/>
                <p:cNvSpPr>
                  <a:spLocks/>
                </p:cNvSpPr>
                <p:nvPr/>
              </p:nvSpPr>
              <p:spPr bwMode="auto">
                <a:xfrm>
                  <a:off x="676" y="2432"/>
                  <a:ext cx="64" cy="24"/>
                </a:xfrm>
                <a:custGeom>
                  <a:avLst/>
                  <a:gdLst/>
                  <a:ahLst/>
                  <a:cxnLst>
                    <a:cxn ang="0">
                      <a:pos x="64" y="16"/>
                    </a:cxn>
                    <a:cxn ang="0">
                      <a:pos x="56" y="24"/>
                    </a:cxn>
                    <a:cxn ang="0">
                      <a:pos x="32" y="24"/>
                    </a:cxn>
                    <a:cxn ang="0">
                      <a:pos x="32" y="24"/>
                    </a:cxn>
                    <a:cxn ang="0">
                      <a:pos x="8" y="24"/>
                    </a:cxn>
                    <a:cxn ang="0">
                      <a:pos x="0" y="16"/>
                    </a:cxn>
                    <a:cxn ang="0">
                      <a:pos x="0" y="16"/>
                    </a:cxn>
                    <a:cxn ang="0">
                      <a:pos x="8" y="8"/>
                    </a:cxn>
                    <a:cxn ang="0">
                      <a:pos x="32" y="0"/>
                    </a:cxn>
                    <a:cxn ang="0">
                      <a:pos x="32" y="0"/>
                    </a:cxn>
                    <a:cxn ang="0">
                      <a:pos x="56" y="8"/>
                    </a:cxn>
                    <a:cxn ang="0">
                      <a:pos x="64" y="16"/>
                    </a:cxn>
                  </a:cxnLst>
                  <a:rect l="0" t="0" r="r" b="b"/>
                  <a:pathLst>
                    <a:path w="64" h="24">
                      <a:moveTo>
                        <a:pt x="64" y="16"/>
                      </a:moveTo>
                      <a:lnTo>
                        <a:pt x="56" y="24"/>
                      </a:lnTo>
                      <a:lnTo>
                        <a:pt x="32" y="24"/>
                      </a:lnTo>
                      <a:lnTo>
                        <a:pt x="32" y="24"/>
                      </a:lnTo>
                      <a:lnTo>
                        <a:pt x="8" y="24"/>
                      </a:lnTo>
                      <a:lnTo>
                        <a:pt x="0" y="16"/>
                      </a:lnTo>
                      <a:lnTo>
                        <a:pt x="0" y="16"/>
                      </a:lnTo>
                      <a:lnTo>
                        <a:pt x="8" y="8"/>
                      </a:lnTo>
                      <a:lnTo>
                        <a:pt x="32" y="0"/>
                      </a:lnTo>
                      <a:lnTo>
                        <a:pt x="32" y="0"/>
                      </a:lnTo>
                      <a:lnTo>
                        <a:pt x="56" y="8"/>
                      </a:lnTo>
                      <a:lnTo>
                        <a:pt x="6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62" name="Freeform 1658"/>
                <p:cNvSpPr>
                  <a:spLocks/>
                </p:cNvSpPr>
                <p:nvPr/>
              </p:nvSpPr>
              <p:spPr bwMode="auto">
                <a:xfrm>
                  <a:off x="788" y="2520"/>
                  <a:ext cx="32" cy="48"/>
                </a:xfrm>
                <a:custGeom>
                  <a:avLst/>
                  <a:gdLst/>
                  <a:ahLst/>
                  <a:cxnLst>
                    <a:cxn ang="0">
                      <a:pos x="16" y="48"/>
                    </a:cxn>
                    <a:cxn ang="0">
                      <a:pos x="8" y="40"/>
                    </a:cxn>
                    <a:cxn ang="0">
                      <a:pos x="0" y="24"/>
                    </a:cxn>
                    <a:cxn ang="0">
                      <a:pos x="0" y="24"/>
                    </a:cxn>
                    <a:cxn ang="0">
                      <a:pos x="8" y="8"/>
                    </a:cxn>
                    <a:cxn ang="0">
                      <a:pos x="16" y="0"/>
                    </a:cxn>
                    <a:cxn ang="0">
                      <a:pos x="16" y="0"/>
                    </a:cxn>
                    <a:cxn ang="0">
                      <a:pos x="32" y="8"/>
                    </a:cxn>
                    <a:cxn ang="0">
                      <a:pos x="32" y="24"/>
                    </a:cxn>
                    <a:cxn ang="0">
                      <a:pos x="32" y="24"/>
                    </a:cxn>
                    <a:cxn ang="0">
                      <a:pos x="32" y="40"/>
                    </a:cxn>
                    <a:cxn ang="0">
                      <a:pos x="16" y="48"/>
                    </a:cxn>
                  </a:cxnLst>
                  <a:rect l="0" t="0" r="r" b="b"/>
                  <a:pathLst>
                    <a:path w="32" h="48">
                      <a:moveTo>
                        <a:pt x="16" y="48"/>
                      </a:moveTo>
                      <a:lnTo>
                        <a:pt x="8" y="40"/>
                      </a:lnTo>
                      <a:lnTo>
                        <a:pt x="0" y="24"/>
                      </a:lnTo>
                      <a:lnTo>
                        <a:pt x="0" y="24"/>
                      </a:lnTo>
                      <a:lnTo>
                        <a:pt x="8" y="8"/>
                      </a:lnTo>
                      <a:lnTo>
                        <a:pt x="16" y="0"/>
                      </a:lnTo>
                      <a:lnTo>
                        <a:pt x="16" y="0"/>
                      </a:lnTo>
                      <a:lnTo>
                        <a:pt x="32" y="8"/>
                      </a:lnTo>
                      <a:lnTo>
                        <a:pt x="32" y="24"/>
                      </a:lnTo>
                      <a:lnTo>
                        <a:pt x="32" y="24"/>
                      </a:lnTo>
                      <a:lnTo>
                        <a:pt x="32" y="40"/>
                      </a:lnTo>
                      <a:lnTo>
                        <a:pt x="16"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63" name="Freeform 1659"/>
                <p:cNvSpPr>
                  <a:spLocks/>
                </p:cNvSpPr>
                <p:nvPr/>
              </p:nvSpPr>
              <p:spPr bwMode="auto">
                <a:xfrm>
                  <a:off x="660" y="2352"/>
                  <a:ext cx="48" cy="40"/>
                </a:xfrm>
                <a:custGeom>
                  <a:avLst/>
                  <a:gdLst/>
                  <a:ahLst/>
                  <a:cxnLst>
                    <a:cxn ang="0">
                      <a:pos x="48" y="32"/>
                    </a:cxn>
                    <a:cxn ang="0">
                      <a:pos x="32" y="40"/>
                    </a:cxn>
                    <a:cxn ang="0">
                      <a:pos x="16" y="24"/>
                    </a:cxn>
                    <a:cxn ang="0">
                      <a:pos x="16" y="24"/>
                    </a:cxn>
                    <a:cxn ang="0">
                      <a:pos x="0" y="16"/>
                    </a:cxn>
                    <a:cxn ang="0">
                      <a:pos x="0" y="0"/>
                    </a:cxn>
                    <a:cxn ang="0">
                      <a:pos x="0" y="0"/>
                    </a:cxn>
                    <a:cxn ang="0">
                      <a:pos x="16" y="0"/>
                    </a:cxn>
                    <a:cxn ang="0">
                      <a:pos x="32" y="8"/>
                    </a:cxn>
                    <a:cxn ang="0">
                      <a:pos x="32" y="8"/>
                    </a:cxn>
                    <a:cxn ang="0">
                      <a:pos x="48" y="24"/>
                    </a:cxn>
                    <a:cxn ang="0">
                      <a:pos x="48" y="32"/>
                    </a:cxn>
                  </a:cxnLst>
                  <a:rect l="0" t="0" r="r" b="b"/>
                  <a:pathLst>
                    <a:path w="48" h="40">
                      <a:moveTo>
                        <a:pt x="48" y="32"/>
                      </a:moveTo>
                      <a:lnTo>
                        <a:pt x="32" y="40"/>
                      </a:lnTo>
                      <a:lnTo>
                        <a:pt x="16" y="24"/>
                      </a:lnTo>
                      <a:lnTo>
                        <a:pt x="16" y="24"/>
                      </a:lnTo>
                      <a:lnTo>
                        <a:pt x="0" y="16"/>
                      </a:lnTo>
                      <a:lnTo>
                        <a:pt x="0" y="0"/>
                      </a:lnTo>
                      <a:lnTo>
                        <a:pt x="0" y="0"/>
                      </a:lnTo>
                      <a:lnTo>
                        <a:pt x="16" y="0"/>
                      </a:lnTo>
                      <a:lnTo>
                        <a:pt x="32" y="8"/>
                      </a:lnTo>
                      <a:lnTo>
                        <a:pt x="32" y="8"/>
                      </a:lnTo>
                      <a:lnTo>
                        <a:pt x="48" y="24"/>
                      </a:lnTo>
                      <a:lnTo>
                        <a:pt x="48"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64" name="Freeform 1660"/>
                <p:cNvSpPr>
                  <a:spLocks/>
                </p:cNvSpPr>
                <p:nvPr/>
              </p:nvSpPr>
              <p:spPr bwMode="auto">
                <a:xfrm>
                  <a:off x="892" y="2344"/>
                  <a:ext cx="48" cy="32"/>
                </a:xfrm>
                <a:custGeom>
                  <a:avLst/>
                  <a:gdLst/>
                  <a:ahLst/>
                  <a:cxnLst>
                    <a:cxn ang="0">
                      <a:pos x="0" y="32"/>
                    </a:cxn>
                    <a:cxn ang="0">
                      <a:pos x="0" y="24"/>
                    </a:cxn>
                    <a:cxn ang="0">
                      <a:pos x="8" y="8"/>
                    </a:cxn>
                    <a:cxn ang="0">
                      <a:pos x="8" y="8"/>
                    </a:cxn>
                    <a:cxn ang="0">
                      <a:pos x="32" y="0"/>
                    </a:cxn>
                    <a:cxn ang="0">
                      <a:pos x="48" y="0"/>
                    </a:cxn>
                    <a:cxn ang="0">
                      <a:pos x="48" y="0"/>
                    </a:cxn>
                    <a:cxn ang="0">
                      <a:pos x="48" y="8"/>
                    </a:cxn>
                    <a:cxn ang="0">
                      <a:pos x="32" y="24"/>
                    </a:cxn>
                    <a:cxn ang="0">
                      <a:pos x="32" y="24"/>
                    </a:cxn>
                    <a:cxn ang="0">
                      <a:pos x="16" y="32"/>
                    </a:cxn>
                    <a:cxn ang="0">
                      <a:pos x="0" y="32"/>
                    </a:cxn>
                  </a:cxnLst>
                  <a:rect l="0" t="0" r="r" b="b"/>
                  <a:pathLst>
                    <a:path w="48" h="32">
                      <a:moveTo>
                        <a:pt x="0" y="32"/>
                      </a:moveTo>
                      <a:lnTo>
                        <a:pt x="0" y="24"/>
                      </a:lnTo>
                      <a:lnTo>
                        <a:pt x="8" y="8"/>
                      </a:lnTo>
                      <a:lnTo>
                        <a:pt x="8" y="8"/>
                      </a:lnTo>
                      <a:lnTo>
                        <a:pt x="32" y="0"/>
                      </a:lnTo>
                      <a:lnTo>
                        <a:pt x="48" y="0"/>
                      </a:lnTo>
                      <a:lnTo>
                        <a:pt x="48" y="0"/>
                      </a:lnTo>
                      <a:lnTo>
                        <a:pt x="48" y="8"/>
                      </a:lnTo>
                      <a:lnTo>
                        <a:pt x="32" y="24"/>
                      </a:lnTo>
                      <a:lnTo>
                        <a:pt x="32" y="24"/>
                      </a:lnTo>
                      <a:lnTo>
                        <a:pt x="16" y="32"/>
                      </a:lnTo>
                      <a:lnTo>
                        <a:pt x="0"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65" name="Freeform 1661"/>
                <p:cNvSpPr>
                  <a:spLocks/>
                </p:cNvSpPr>
                <p:nvPr/>
              </p:nvSpPr>
              <p:spPr bwMode="auto">
                <a:xfrm>
                  <a:off x="876" y="2400"/>
                  <a:ext cx="48" cy="24"/>
                </a:xfrm>
                <a:custGeom>
                  <a:avLst/>
                  <a:gdLst/>
                  <a:ahLst/>
                  <a:cxnLst>
                    <a:cxn ang="0">
                      <a:pos x="0" y="24"/>
                    </a:cxn>
                    <a:cxn ang="0">
                      <a:pos x="0" y="8"/>
                    </a:cxn>
                    <a:cxn ang="0">
                      <a:pos x="16" y="0"/>
                    </a:cxn>
                    <a:cxn ang="0">
                      <a:pos x="16" y="0"/>
                    </a:cxn>
                    <a:cxn ang="0">
                      <a:pos x="32" y="0"/>
                    </a:cxn>
                    <a:cxn ang="0">
                      <a:pos x="48" y="8"/>
                    </a:cxn>
                    <a:cxn ang="0">
                      <a:pos x="48" y="8"/>
                    </a:cxn>
                    <a:cxn ang="0">
                      <a:pos x="48" y="16"/>
                    </a:cxn>
                    <a:cxn ang="0">
                      <a:pos x="32" y="24"/>
                    </a:cxn>
                    <a:cxn ang="0">
                      <a:pos x="32" y="24"/>
                    </a:cxn>
                    <a:cxn ang="0">
                      <a:pos x="8" y="24"/>
                    </a:cxn>
                    <a:cxn ang="0">
                      <a:pos x="0" y="24"/>
                    </a:cxn>
                  </a:cxnLst>
                  <a:rect l="0" t="0" r="r" b="b"/>
                  <a:pathLst>
                    <a:path w="48" h="24">
                      <a:moveTo>
                        <a:pt x="0" y="24"/>
                      </a:moveTo>
                      <a:lnTo>
                        <a:pt x="0" y="8"/>
                      </a:lnTo>
                      <a:lnTo>
                        <a:pt x="16" y="0"/>
                      </a:lnTo>
                      <a:lnTo>
                        <a:pt x="16" y="0"/>
                      </a:lnTo>
                      <a:lnTo>
                        <a:pt x="32" y="0"/>
                      </a:lnTo>
                      <a:lnTo>
                        <a:pt x="48" y="8"/>
                      </a:lnTo>
                      <a:lnTo>
                        <a:pt x="48" y="8"/>
                      </a:lnTo>
                      <a:lnTo>
                        <a:pt x="48" y="16"/>
                      </a:lnTo>
                      <a:lnTo>
                        <a:pt x="32" y="24"/>
                      </a:lnTo>
                      <a:lnTo>
                        <a:pt x="32" y="24"/>
                      </a:lnTo>
                      <a:lnTo>
                        <a:pt x="8" y="24"/>
                      </a:lnTo>
                      <a:lnTo>
                        <a:pt x="0" y="2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66" name="Freeform 1662"/>
                <p:cNvSpPr>
                  <a:spLocks/>
                </p:cNvSpPr>
                <p:nvPr/>
              </p:nvSpPr>
              <p:spPr bwMode="auto">
                <a:xfrm>
                  <a:off x="660" y="2480"/>
                  <a:ext cx="48" cy="24"/>
                </a:xfrm>
                <a:custGeom>
                  <a:avLst/>
                  <a:gdLst/>
                  <a:ahLst/>
                  <a:cxnLst>
                    <a:cxn ang="0">
                      <a:pos x="0" y="16"/>
                    </a:cxn>
                    <a:cxn ang="0">
                      <a:pos x="0" y="8"/>
                    </a:cxn>
                    <a:cxn ang="0">
                      <a:pos x="16" y="0"/>
                    </a:cxn>
                    <a:cxn ang="0">
                      <a:pos x="16" y="0"/>
                    </a:cxn>
                    <a:cxn ang="0">
                      <a:pos x="40" y="0"/>
                    </a:cxn>
                    <a:cxn ang="0">
                      <a:pos x="48" y="0"/>
                    </a:cxn>
                    <a:cxn ang="0">
                      <a:pos x="48" y="0"/>
                    </a:cxn>
                    <a:cxn ang="0">
                      <a:pos x="48" y="16"/>
                    </a:cxn>
                    <a:cxn ang="0">
                      <a:pos x="32" y="24"/>
                    </a:cxn>
                    <a:cxn ang="0">
                      <a:pos x="32" y="24"/>
                    </a:cxn>
                    <a:cxn ang="0">
                      <a:pos x="8" y="24"/>
                    </a:cxn>
                    <a:cxn ang="0">
                      <a:pos x="0" y="16"/>
                    </a:cxn>
                  </a:cxnLst>
                  <a:rect l="0" t="0" r="r" b="b"/>
                  <a:pathLst>
                    <a:path w="48" h="24">
                      <a:moveTo>
                        <a:pt x="0" y="16"/>
                      </a:moveTo>
                      <a:lnTo>
                        <a:pt x="0" y="8"/>
                      </a:lnTo>
                      <a:lnTo>
                        <a:pt x="16" y="0"/>
                      </a:lnTo>
                      <a:lnTo>
                        <a:pt x="16" y="0"/>
                      </a:lnTo>
                      <a:lnTo>
                        <a:pt x="40" y="0"/>
                      </a:lnTo>
                      <a:lnTo>
                        <a:pt x="48" y="0"/>
                      </a:lnTo>
                      <a:lnTo>
                        <a:pt x="48" y="0"/>
                      </a:lnTo>
                      <a:lnTo>
                        <a:pt x="48" y="16"/>
                      </a:lnTo>
                      <a:lnTo>
                        <a:pt x="32" y="24"/>
                      </a:lnTo>
                      <a:lnTo>
                        <a:pt x="32" y="24"/>
                      </a:lnTo>
                      <a:lnTo>
                        <a:pt x="8" y="24"/>
                      </a:lnTo>
                      <a:lnTo>
                        <a:pt x="0"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67" name="Freeform 1663"/>
                <p:cNvSpPr>
                  <a:spLocks/>
                </p:cNvSpPr>
                <p:nvPr/>
              </p:nvSpPr>
              <p:spPr bwMode="auto">
                <a:xfrm>
                  <a:off x="732" y="2456"/>
                  <a:ext cx="48" cy="40"/>
                </a:xfrm>
                <a:custGeom>
                  <a:avLst/>
                  <a:gdLst/>
                  <a:ahLst/>
                  <a:cxnLst>
                    <a:cxn ang="0">
                      <a:pos x="8" y="40"/>
                    </a:cxn>
                    <a:cxn ang="0">
                      <a:pos x="0" y="24"/>
                    </a:cxn>
                    <a:cxn ang="0">
                      <a:pos x="16" y="16"/>
                    </a:cxn>
                    <a:cxn ang="0">
                      <a:pos x="16" y="16"/>
                    </a:cxn>
                    <a:cxn ang="0">
                      <a:pos x="32" y="0"/>
                    </a:cxn>
                    <a:cxn ang="0">
                      <a:pos x="48" y="8"/>
                    </a:cxn>
                    <a:cxn ang="0">
                      <a:pos x="48" y="8"/>
                    </a:cxn>
                    <a:cxn ang="0">
                      <a:pos x="48" y="16"/>
                    </a:cxn>
                    <a:cxn ang="0">
                      <a:pos x="40" y="32"/>
                    </a:cxn>
                    <a:cxn ang="0">
                      <a:pos x="40" y="32"/>
                    </a:cxn>
                    <a:cxn ang="0">
                      <a:pos x="16" y="40"/>
                    </a:cxn>
                    <a:cxn ang="0">
                      <a:pos x="8" y="40"/>
                    </a:cxn>
                  </a:cxnLst>
                  <a:rect l="0" t="0" r="r" b="b"/>
                  <a:pathLst>
                    <a:path w="48" h="40">
                      <a:moveTo>
                        <a:pt x="8" y="40"/>
                      </a:moveTo>
                      <a:lnTo>
                        <a:pt x="0" y="24"/>
                      </a:lnTo>
                      <a:lnTo>
                        <a:pt x="16" y="16"/>
                      </a:lnTo>
                      <a:lnTo>
                        <a:pt x="16" y="16"/>
                      </a:lnTo>
                      <a:lnTo>
                        <a:pt x="32" y="0"/>
                      </a:lnTo>
                      <a:lnTo>
                        <a:pt x="48" y="8"/>
                      </a:lnTo>
                      <a:lnTo>
                        <a:pt x="48" y="8"/>
                      </a:lnTo>
                      <a:lnTo>
                        <a:pt x="48" y="16"/>
                      </a:lnTo>
                      <a:lnTo>
                        <a:pt x="40" y="32"/>
                      </a:lnTo>
                      <a:lnTo>
                        <a:pt x="40" y="32"/>
                      </a:lnTo>
                      <a:lnTo>
                        <a:pt x="16" y="40"/>
                      </a:lnTo>
                      <a:lnTo>
                        <a:pt x="8" y="4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68" name="Freeform 1664"/>
                <p:cNvSpPr>
                  <a:spLocks/>
                </p:cNvSpPr>
                <p:nvPr/>
              </p:nvSpPr>
              <p:spPr bwMode="auto">
                <a:xfrm>
                  <a:off x="924" y="2472"/>
                  <a:ext cx="56" cy="32"/>
                </a:xfrm>
                <a:custGeom>
                  <a:avLst/>
                  <a:gdLst/>
                  <a:ahLst/>
                  <a:cxnLst>
                    <a:cxn ang="0">
                      <a:pos x="0" y="8"/>
                    </a:cxn>
                    <a:cxn ang="0">
                      <a:pos x="16" y="0"/>
                    </a:cxn>
                    <a:cxn ang="0">
                      <a:pos x="32" y="8"/>
                    </a:cxn>
                    <a:cxn ang="0">
                      <a:pos x="32" y="8"/>
                    </a:cxn>
                    <a:cxn ang="0">
                      <a:pos x="56" y="16"/>
                    </a:cxn>
                    <a:cxn ang="0">
                      <a:pos x="56" y="24"/>
                    </a:cxn>
                    <a:cxn ang="0">
                      <a:pos x="56" y="24"/>
                    </a:cxn>
                    <a:cxn ang="0">
                      <a:pos x="48" y="32"/>
                    </a:cxn>
                    <a:cxn ang="0">
                      <a:pos x="24" y="24"/>
                    </a:cxn>
                    <a:cxn ang="0">
                      <a:pos x="24" y="24"/>
                    </a:cxn>
                    <a:cxn ang="0">
                      <a:pos x="0" y="16"/>
                    </a:cxn>
                    <a:cxn ang="0">
                      <a:pos x="0" y="8"/>
                    </a:cxn>
                  </a:cxnLst>
                  <a:rect l="0" t="0" r="r" b="b"/>
                  <a:pathLst>
                    <a:path w="56" h="32">
                      <a:moveTo>
                        <a:pt x="0" y="8"/>
                      </a:moveTo>
                      <a:lnTo>
                        <a:pt x="16" y="0"/>
                      </a:lnTo>
                      <a:lnTo>
                        <a:pt x="32" y="8"/>
                      </a:lnTo>
                      <a:lnTo>
                        <a:pt x="32" y="8"/>
                      </a:lnTo>
                      <a:lnTo>
                        <a:pt x="56" y="16"/>
                      </a:lnTo>
                      <a:lnTo>
                        <a:pt x="56" y="24"/>
                      </a:lnTo>
                      <a:lnTo>
                        <a:pt x="56" y="24"/>
                      </a:lnTo>
                      <a:lnTo>
                        <a:pt x="48" y="32"/>
                      </a:lnTo>
                      <a:lnTo>
                        <a:pt x="24" y="24"/>
                      </a:lnTo>
                      <a:lnTo>
                        <a:pt x="24"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69" name="Freeform 1665"/>
                <p:cNvSpPr>
                  <a:spLocks/>
                </p:cNvSpPr>
                <p:nvPr/>
              </p:nvSpPr>
              <p:spPr bwMode="auto">
                <a:xfrm>
                  <a:off x="636" y="2392"/>
                  <a:ext cx="64" cy="32"/>
                </a:xfrm>
                <a:custGeom>
                  <a:avLst/>
                  <a:gdLst/>
                  <a:ahLst/>
                  <a:cxnLst>
                    <a:cxn ang="0">
                      <a:pos x="0" y="8"/>
                    </a:cxn>
                    <a:cxn ang="0">
                      <a:pos x="16" y="0"/>
                    </a:cxn>
                    <a:cxn ang="0">
                      <a:pos x="40" y="8"/>
                    </a:cxn>
                    <a:cxn ang="0">
                      <a:pos x="40" y="8"/>
                    </a:cxn>
                    <a:cxn ang="0">
                      <a:pos x="56" y="16"/>
                    </a:cxn>
                    <a:cxn ang="0">
                      <a:pos x="64" y="24"/>
                    </a:cxn>
                    <a:cxn ang="0">
                      <a:pos x="64" y="24"/>
                    </a:cxn>
                    <a:cxn ang="0">
                      <a:pos x="48" y="32"/>
                    </a:cxn>
                    <a:cxn ang="0">
                      <a:pos x="24" y="32"/>
                    </a:cxn>
                    <a:cxn ang="0">
                      <a:pos x="24" y="32"/>
                    </a:cxn>
                    <a:cxn ang="0">
                      <a:pos x="8" y="16"/>
                    </a:cxn>
                    <a:cxn ang="0">
                      <a:pos x="0" y="8"/>
                    </a:cxn>
                  </a:cxnLst>
                  <a:rect l="0" t="0" r="r" b="b"/>
                  <a:pathLst>
                    <a:path w="64" h="32">
                      <a:moveTo>
                        <a:pt x="0" y="8"/>
                      </a:moveTo>
                      <a:lnTo>
                        <a:pt x="16" y="0"/>
                      </a:lnTo>
                      <a:lnTo>
                        <a:pt x="40" y="8"/>
                      </a:lnTo>
                      <a:lnTo>
                        <a:pt x="40" y="8"/>
                      </a:lnTo>
                      <a:lnTo>
                        <a:pt x="56" y="16"/>
                      </a:lnTo>
                      <a:lnTo>
                        <a:pt x="64" y="24"/>
                      </a:lnTo>
                      <a:lnTo>
                        <a:pt x="64" y="24"/>
                      </a:lnTo>
                      <a:lnTo>
                        <a:pt x="48" y="32"/>
                      </a:lnTo>
                      <a:lnTo>
                        <a:pt x="24" y="32"/>
                      </a:lnTo>
                      <a:lnTo>
                        <a:pt x="24" y="32"/>
                      </a:lnTo>
                      <a:lnTo>
                        <a:pt x="8"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70" name="Freeform 1666"/>
                <p:cNvSpPr>
                  <a:spLocks/>
                </p:cNvSpPr>
                <p:nvPr/>
              </p:nvSpPr>
              <p:spPr bwMode="auto">
                <a:xfrm>
                  <a:off x="716" y="2320"/>
                  <a:ext cx="40" cy="48"/>
                </a:xfrm>
                <a:custGeom>
                  <a:avLst/>
                  <a:gdLst/>
                  <a:ahLst/>
                  <a:cxnLst>
                    <a:cxn ang="0">
                      <a:pos x="8" y="0"/>
                    </a:cxn>
                    <a:cxn ang="0">
                      <a:pos x="24" y="0"/>
                    </a:cxn>
                    <a:cxn ang="0">
                      <a:pos x="32" y="16"/>
                    </a:cxn>
                    <a:cxn ang="0">
                      <a:pos x="32" y="16"/>
                    </a:cxn>
                    <a:cxn ang="0">
                      <a:pos x="40" y="40"/>
                    </a:cxn>
                    <a:cxn ang="0">
                      <a:pos x="32" y="48"/>
                    </a:cxn>
                    <a:cxn ang="0">
                      <a:pos x="32" y="48"/>
                    </a:cxn>
                    <a:cxn ang="0">
                      <a:pos x="16" y="40"/>
                    </a:cxn>
                    <a:cxn ang="0">
                      <a:pos x="8" y="24"/>
                    </a:cxn>
                    <a:cxn ang="0">
                      <a:pos x="8" y="24"/>
                    </a:cxn>
                    <a:cxn ang="0">
                      <a:pos x="0" y="8"/>
                    </a:cxn>
                    <a:cxn ang="0">
                      <a:pos x="8" y="0"/>
                    </a:cxn>
                  </a:cxnLst>
                  <a:rect l="0" t="0" r="r" b="b"/>
                  <a:pathLst>
                    <a:path w="40" h="48">
                      <a:moveTo>
                        <a:pt x="8" y="0"/>
                      </a:moveTo>
                      <a:lnTo>
                        <a:pt x="24" y="0"/>
                      </a:lnTo>
                      <a:lnTo>
                        <a:pt x="32" y="16"/>
                      </a:lnTo>
                      <a:lnTo>
                        <a:pt x="32" y="16"/>
                      </a:lnTo>
                      <a:lnTo>
                        <a:pt x="40" y="40"/>
                      </a:lnTo>
                      <a:lnTo>
                        <a:pt x="32" y="48"/>
                      </a:lnTo>
                      <a:lnTo>
                        <a:pt x="32" y="48"/>
                      </a:lnTo>
                      <a:lnTo>
                        <a:pt x="16" y="40"/>
                      </a:lnTo>
                      <a:lnTo>
                        <a:pt x="8" y="24"/>
                      </a:lnTo>
                      <a:lnTo>
                        <a:pt x="8" y="24"/>
                      </a:lnTo>
                      <a:lnTo>
                        <a:pt x="0" y="8"/>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71" name="Freeform 1667"/>
                <p:cNvSpPr>
                  <a:spLocks/>
                </p:cNvSpPr>
                <p:nvPr/>
              </p:nvSpPr>
              <p:spPr bwMode="auto">
                <a:xfrm>
                  <a:off x="820" y="2480"/>
                  <a:ext cx="40" cy="40"/>
                </a:xfrm>
                <a:custGeom>
                  <a:avLst/>
                  <a:gdLst/>
                  <a:ahLst/>
                  <a:cxnLst>
                    <a:cxn ang="0">
                      <a:pos x="8" y="0"/>
                    </a:cxn>
                    <a:cxn ang="0">
                      <a:pos x="24" y="0"/>
                    </a:cxn>
                    <a:cxn ang="0">
                      <a:pos x="40" y="16"/>
                    </a:cxn>
                    <a:cxn ang="0">
                      <a:pos x="40" y="16"/>
                    </a:cxn>
                    <a:cxn ang="0">
                      <a:pos x="40" y="32"/>
                    </a:cxn>
                    <a:cxn ang="0">
                      <a:pos x="32" y="40"/>
                    </a:cxn>
                    <a:cxn ang="0">
                      <a:pos x="32" y="40"/>
                    </a:cxn>
                    <a:cxn ang="0">
                      <a:pos x="24" y="40"/>
                    </a:cxn>
                    <a:cxn ang="0">
                      <a:pos x="8" y="24"/>
                    </a:cxn>
                    <a:cxn ang="0">
                      <a:pos x="8" y="24"/>
                    </a:cxn>
                    <a:cxn ang="0">
                      <a:pos x="0" y="8"/>
                    </a:cxn>
                    <a:cxn ang="0">
                      <a:pos x="8" y="0"/>
                    </a:cxn>
                  </a:cxnLst>
                  <a:rect l="0" t="0" r="r" b="b"/>
                  <a:pathLst>
                    <a:path w="40" h="40">
                      <a:moveTo>
                        <a:pt x="8" y="0"/>
                      </a:moveTo>
                      <a:lnTo>
                        <a:pt x="24" y="0"/>
                      </a:lnTo>
                      <a:lnTo>
                        <a:pt x="40" y="16"/>
                      </a:lnTo>
                      <a:lnTo>
                        <a:pt x="40" y="16"/>
                      </a:lnTo>
                      <a:lnTo>
                        <a:pt x="40" y="32"/>
                      </a:lnTo>
                      <a:lnTo>
                        <a:pt x="32" y="40"/>
                      </a:lnTo>
                      <a:lnTo>
                        <a:pt x="32" y="40"/>
                      </a:lnTo>
                      <a:lnTo>
                        <a:pt x="24" y="40"/>
                      </a:lnTo>
                      <a:lnTo>
                        <a:pt x="8" y="24"/>
                      </a:lnTo>
                      <a:lnTo>
                        <a:pt x="8" y="24"/>
                      </a:lnTo>
                      <a:lnTo>
                        <a:pt x="0" y="8"/>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72" name="Freeform 1668"/>
                <p:cNvSpPr>
                  <a:spLocks/>
                </p:cNvSpPr>
                <p:nvPr/>
              </p:nvSpPr>
              <p:spPr bwMode="auto">
                <a:xfrm>
                  <a:off x="836" y="2320"/>
                  <a:ext cx="40" cy="48"/>
                </a:xfrm>
                <a:custGeom>
                  <a:avLst/>
                  <a:gdLst/>
                  <a:ahLst/>
                  <a:cxnLst>
                    <a:cxn ang="0">
                      <a:pos x="32" y="0"/>
                    </a:cxn>
                    <a:cxn ang="0">
                      <a:pos x="40" y="8"/>
                    </a:cxn>
                    <a:cxn ang="0">
                      <a:pos x="40" y="24"/>
                    </a:cxn>
                    <a:cxn ang="0">
                      <a:pos x="40" y="24"/>
                    </a:cxn>
                    <a:cxn ang="0">
                      <a:pos x="24" y="40"/>
                    </a:cxn>
                    <a:cxn ang="0">
                      <a:pos x="8" y="48"/>
                    </a:cxn>
                    <a:cxn ang="0">
                      <a:pos x="8" y="48"/>
                    </a:cxn>
                    <a:cxn ang="0">
                      <a:pos x="0" y="32"/>
                    </a:cxn>
                    <a:cxn ang="0">
                      <a:pos x="8" y="16"/>
                    </a:cxn>
                    <a:cxn ang="0">
                      <a:pos x="8" y="16"/>
                    </a:cxn>
                    <a:cxn ang="0">
                      <a:pos x="24" y="0"/>
                    </a:cxn>
                    <a:cxn ang="0">
                      <a:pos x="32" y="0"/>
                    </a:cxn>
                  </a:cxnLst>
                  <a:rect l="0" t="0" r="r" b="b"/>
                  <a:pathLst>
                    <a:path w="40" h="48">
                      <a:moveTo>
                        <a:pt x="32" y="0"/>
                      </a:moveTo>
                      <a:lnTo>
                        <a:pt x="40" y="8"/>
                      </a:lnTo>
                      <a:lnTo>
                        <a:pt x="40" y="24"/>
                      </a:lnTo>
                      <a:lnTo>
                        <a:pt x="40" y="24"/>
                      </a:lnTo>
                      <a:lnTo>
                        <a:pt x="24" y="40"/>
                      </a:lnTo>
                      <a:lnTo>
                        <a:pt x="8" y="48"/>
                      </a:lnTo>
                      <a:lnTo>
                        <a:pt x="8" y="48"/>
                      </a:lnTo>
                      <a:lnTo>
                        <a:pt x="0" y="32"/>
                      </a:lnTo>
                      <a:lnTo>
                        <a:pt x="8" y="16"/>
                      </a:lnTo>
                      <a:lnTo>
                        <a:pt x="8" y="16"/>
                      </a:lnTo>
                      <a:lnTo>
                        <a:pt x="24" y="0"/>
                      </a:lnTo>
                      <a:lnTo>
                        <a:pt x="32"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73" name="Freeform 1669"/>
                <p:cNvSpPr>
                  <a:spLocks/>
                </p:cNvSpPr>
                <p:nvPr/>
              </p:nvSpPr>
              <p:spPr bwMode="auto">
                <a:xfrm>
                  <a:off x="732" y="2504"/>
                  <a:ext cx="40" cy="48"/>
                </a:xfrm>
                <a:custGeom>
                  <a:avLst/>
                  <a:gdLst/>
                  <a:ahLst/>
                  <a:cxnLst>
                    <a:cxn ang="0">
                      <a:pos x="32" y="0"/>
                    </a:cxn>
                    <a:cxn ang="0">
                      <a:pos x="40" y="8"/>
                    </a:cxn>
                    <a:cxn ang="0">
                      <a:pos x="32" y="32"/>
                    </a:cxn>
                    <a:cxn ang="0">
                      <a:pos x="32" y="32"/>
                    </a:cxn>
                    <a:cxn ang="0">
                      <a:pos x="24" y="40"/>
                    </a:cxn>
                    <a:cxn ang="0">
                      <a:pos x="8" y="48"/>
                    </a:cxn>
                    <a:cxn ang="0">
                      <a:pos x="8" y="48"/>
                    </a:cxn>
                    <a:cxn ang="0">
                      <a:pos x="0" y="40"/>
                    </a:cxn>
                    <a:cxn ang="0">
                      <a:pos x="8" y="16"/>
                    </a:cxn>
                    <a:cxn ang="0">
                      <a:pos x="8" y="16"/>
                    </a:cxn>
                    <a:cxn ang="0">
                      <a:pos x="16" y="8"/>
                    </a:cxn>
                    <a:cxn ang="0">
                      <a:pos x="32" y="0"/>
                    </a:cxn>
                  </a:cxnLst>
                  <a:rect l="0" t="0" r="r" b="b"/>
                  <a:pathLst>
                    <a:path w="40" h="48">
                      <a:moveTo>
                        <a:pt x="32" y="0"/>
                      </a:moveTo>
                      <a:lnTo>
                        <a:pt x="40" y="8"/>
                      </a:lnTo>
                      <a:lnTo>
                        <a:pt x="32" y="32"/>
                      </a:lnTo>
                      <a:lnTo>
                        <a:pt x="32" y="32"/>
                      </a:lnTo>
                      <a:lnTo>
                        <a:pt x="24" y="40"/>
                      </a:lnTo>
                      <a:lnTo>
                        <a:pt x="8" y="48"/>
                      </a:lnTo>
                      <a:lnTo>
                        <a:pt x="8" y="48"/>
                      </a:lnTo>
                      <a:lnTo>
                        <a:pt x="0" y="40"/>
                      </a:lnTo>
                      <a:lnTo>
                        <a:pt x="8" y="16"/>
                      </a:lnTo>
                      <a:lnTo>
                        <a:pt x="8" y="16"/>
                      </a:lnTo>
                      <a:lnTo>
                        <a:pt x="16" y="8"/>
                      </a:lnTo>
                      <a:lnTo>
                        <a:pt x="32"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1661595" name="Group 1670"/>
            <p:cNvGrpSpPr>
              <a:grpSpLocks/>
            </p:cNvGrpSpPr>
            <p:nvPr/>
          </p:nvGrpSpPr>
          <p:grpSpPr bwMode="auto">
            <a:xfrm>
              <a:off x="3599" y="2693"/>
              <a:ext cx="598" cy="112"/>
              <a:chOff x="290" y="1936"/>
              <a:chExt cx="598" cy="112"/>
            </a:xfrm>
          </p:grpSpPr>
          <p:sp>
            <p:nvSpPr>
              <p:cNvPr id="1661575" name="Freeform 1671"/>
              <p:cNvSpPr>
                <a:spLocks/>
              </p:cNvSpPr>
              <p:nvPr/>
            </p:nvSpPr>
            <p:spPr bwMode="auto">
              <a:xfrm>
                <a:off x="290" y="1968"/>
                <a:ext cx="598" cy="36"/>
              </a:xfrm>
              <a:custGeom>
                <a:avLst/>
                <a:gdLst/>
                <a:ahLst/>
                <a:cxnLst>
                  <a:cxn ang="0">
                    <a:pos x="0" y="36"/>
                  </a:cxn>
                  <a:cxn ang="0">
                    <a:pos x="136" y="6"/>
                  </a:cxn>
                  <a:cxn ang="0">
                    <a:pos x="224" y="4"/>
                  </a:cxn>
                  <a:cxn ang="0">
                    <a:pos x="316" y="18"/>
                  </a:cxn>
                  <a:cxn ang="0">
                    <a:pos x="408" y="34"/>
                  </a:cxn>
                  <a:cxn ang="0">
                    <a:pos x="478" y="30"/>
                  </a:cxn>
                  <a:cxn ang="0">
                    <a:pos x="598" y="20"/>
                  </a:cxn>
                </a:cxnLst>
                <a:rect l="0" t="0" r="r" b="b"/>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cmpd="sng">
                <a:solidFill>
                  <a:schemeClr val="tx1"/>
                </a:solidFill>
                <a:round/>
                <a:headEnd/>
                <a:tailEnd/>
              </a:ln>
              <a:effectLst/>
            </p:spPr>
            <p:txBody>
              <a:bodyPr wrap="none">
                <a:prstTxWarp prst="textNoShape">
                  <a:avLst/>
                </a:prstTxWarp>
              </a:bodyPr>
              <a:lstStyle/>
              <a:p>
                <a:endParaRPr lang="en-US">
                  <a:latin typeface="Arial"/>
                  <a:cs typeface="Arial"/>
                </a:endParaRPr>
              </a:p>
            </p:txBody>
          </p:sp>
          <p:grpSp>
            <p:nvGrpSpPr>
              <p:cNvPr id="1661613" name="Group 1672"/>
              <p:cNvGrpSpPr>
                <a:grpSpLocks/>
              </p:cNvGrpSpPr>
              <p:nvPr/>
            </p:nvGrpSpPr>
            <p:grpSpPr bwMode="auto">
              <a:xfrm>
                <a:off x="324" y="1936"/>
                <a:ext cx="544" cy="112"/>
                <a:chOff x="324" y="1872"/>
                <a:chExt cx="544" cy="112"/>
              </a:xfrm>
            </p:grpSpPr>
            <p:sp>
              <p:nvSpPr>
                <p:cNvPr id="1661577" name="Freeform 1673"/>
                <p:cNvSpPr>
                  <a:spLocks/>
                </p:cNvSpPr>
                <p:nvPr/>
              </p:nvSpPr>
              <p:spPr bwMode="auto">
                <a:xfrm>
                  <a:off x="492" y="1872"/>
                  <a:ext cx="48" cy="56"/>
                </a:xfrm>
                <a:custGeom>
                  <a:avLst/>
                  <a:gdLst/>
                  <a:ahLst/>
                  <a:cxnLst>
                    <a:cxn ang="0">
                      <a:pos x="48" y="32"/>
                    </a:cxn>
                    <a:cxn ang="0">
                      <a:pos x="40" y="48"/>
                    </a:cxn>
                    <a:cxn ang="0">
                      <a:pos x="24" y="56"/>
                    </a:cxn>
                    <a:cxn ang="0">
                      <a:pos x="24" y="56"/>
                    </a:cxn>
                    <a:cxn ang="0">
                      <a:pos x="8" y="48"/>
                    </a:cxn>
                    <a:cxn ang="0">
                      <a:pos x="0" y="24"/>
                    </a:cxn>
                    <a:cxn ang="0">
                      <a:pos x="0" y="24"/>
                    </a:cxn>
                    <a:cxn ang="0">
                      <a:pos x="8" y="8"/>
                    </a:cxn>
                    <a:cxn ang="0">
                      <a:pos x="24" y="0"/>
                    </a:cxn>
                    <a:cxn ang="0">
                      <a:pos x="24" y="0"/>
                    </a:cxn>
                    <a:cxn ang="0">
                      <a:pos x="48" y="8"/>
                    </a:cxn>
                    <a:cxn ang="0">
                      <a:pos x="48" y="32"/>
                    </a:cxn>
                  </a:cxnLst>
                  <a:rect l="0" t="0" r="r" b="b"/>
                  <a:pathLst>
                    <a:path w="48" h="56">
                      <a:moveTo>
                        <a:pt x="48" y="32"/>
                      </a:moveTo>
                      <a:lnTo>
                        <a:pt x="40" y="48"/>
                      </a:lnTo>
                      <a:lnTo>
                        <a:pt x="24" y="56"/>
                      </a:lnTo>
                      <a:lnTo>
                        <a:pt x="24" y="56"/>
                      </a:lnTo>
                      <a:lnTo>
                        <a:pt x="8" y="48"/>
                      </a:lnTo>
                      <a:lnTo>
                        <a:pt x="0" y="24"/>
                      </a:lnTo>
                      <a:lnTo>
                        <a:pt x="0" y="24"/>
                      </a:lnTo>
                      <a:lnTo>
                        <a:pt x="8" y="8"/>
                      </a:lnTo>
                      <a:lnTo>
                        <a:pt x="24" y="0"/>
                      </a:lnTo>
                      <a:lnTo>
                        <a:pt x="24" y="0"/>
                      </a:lnTo>
                      <a:lnTo>
                        <a:pt x="48"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78" name="Freeform 1674"/>
                <p:cNvSpPr>
                  <a:spLocks/>
                </p:cNvSpPr>
                <p:nvPr/>
              </p:nvSpPr>
              <p:spPr bwMode="auto">
                <a:xfrm>
                  <a:off x="652" y="192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16"/>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16"/>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79" name="Freeform 1675"/>
                <p:cNvSpPr>
                  <a:spLocks/>
                </p:cNvSpPr>
                <p:nvPr/>
              </p:nvSpPr>
              <p:spPr bwMode="auto">
                <a:xfrm>
                  <a:off x="820" y="188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8"/>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80" name="Freeform 1676"/>
                <p:cNvSpPr>
                  <a:spLocks/>
                </p:cNvSpPr>
                <p:nvPr/>
              </p:nvSpPr>
              <p:spPr bwMode="auto">
                <a:xfrm>
                  <a:off x="412" y="1888"/>
                  <a:ext cx="48" cy="48"/>
                </a:xfrm>
                <a:custGeom>
                  <a:avLst/>
                  <a:gdLst/>
                  <a:ahLst/>
                  <a:cxnLst>
                    <a:cxn ang="0">
                      <a:pos x="48" y="24"/>
                    </a:cxn>
                    <a:cxn ang="0">
                      <a:pos x="40" y="40"/>
                    </a:cxn>
                    <a:cxn ang="0">
                      <a:pos x="16" y="48"/>
                    </a:cxn>
                    <a:cxn ang="0">
                      <a:pos x="16" y="48"/>
                    </a:cxn>
                    <a:cxn ang="0">
                      <a:pos x="0" y="40"/>
                    </a:cxn>
                    <a:cxn ang="0">
                      <a:pos x="0" y="24"/>
                    </a:cxn>
                    <a:cxn ang="0">
                      <a:pos x="0" y="24"/>
                    </a:cxn>
                    <a:cxn ang="0">
                      <a:pos x="8" y="0"/>
                    </a:cxn>
                    <a:cxn ang="0">
                      <a:pos x="24" y="0"/>
                    </a:cxn>
                    <a:cxn ang="0">
                      <a:pos x="24" y="0"/>
                    </a:cxn>
                    <a:cxn ang="0">
                      <a:pos x="40" y="8"/>
                    </a:cxn>
                    <a:cxn ang="0">
                      <a:pos x="48" y="24"/>
                    </a:cxn>
                  </a:cxnLst>
                  <a:rect l="0" t="0" r="r" b="b"/>
                  <a:pathLst>
                    <a:path w="48" h="48">
                      <a:moveTo>
                        <a:pt x="48" y="24"/>
                      </a:moveTo>
                      <a:lnTo>
                        <a:pt x="40" y="40"/>
                      </a:lnTo>
                      <a:lnTo>
                        <a:pt x="16" y="48"/>
                      </a:lnTo>
                      <a:lnTo>
                        <a:pt x="16" y="48"/>
                      </a:lnTo>
                      <a:lnTo>
                        <a:pt x="0" y="40"/>
                      </a:lnTo>
                      <a:lnTo>
                        <a:pt x="0" y="24"/>
                      </a:lnTo>
                      <a:lnTo>
                        <a:pt x="0" y="24"/>
                      </a:lnTo>
                      <a:lnTo>
                        <a:pt x="8" y="0"/>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81" name="Freeform 1677"/>
                <p:cNvSpPr>
                  <a:spLocks/>
                </p:cNvSpPr>
                <p:nvPr/>
              </p:nvSpPr>
              <p:spPr bwMode="auto">
                <a:xfrm>
                  <a:off x="572" y="1912"/>
                  <a:ext cx="48" cy="48"/>
                </a:xfrm>
                <a:custGeom>
                  <a:avLst/>
                  <a:gdLst/>
                  <a:ahLst/>
                  <a:cxnLst>
                    <a:cxn ang="0">
                      <a:pos x="48" y="24"/>
                    </a:cxn>
                    <a:cxn ang="0">
                      <a:pos x="40" y="48"/>
                    </a:cxn>
                    <a:cxn ang="0">
                      <a:pos x="24" y="48"/>
                    </a:cxn>
                    <a:cxn ang="0">
                      <a:pos x="24" y="48"/>
                    </a:cxn>
                    <a:cxn ang="0">
                      <a:pos x="0" y="40"/>
                    </a:cxn>
                    <a:cxn ang="0">
                      <a:pos x="0" y="24"/>
                    </a:cxn>
                    <a:cxn ang="0">
                      <a:pos x="0" y="24"/>
                    </a:cxn>
                    <a:cxn ang="0">
                      <a:pos x="8" y="8"/>
                    </a:cxn>
                    <a:cxn ang="0">
                      <a:pos x="24" y="0"/>
                    </a:cxn>
                    <a:cxn ang="0">
                      <a:pos x="24" y="0"/>
                    </a:cxn>
                    <a:cxn ang="0">
                      <a:pos x="40" y="8"/>
                    </a:cxn>
                    <a:cxn ang="0">
                      <a:pos x="48" y="24"/>
                    </a:cxn>
                  </a:cxnLst>
                  <a:rect l="0" t="0" r="r" b="b"/>
                  <a:pathLst>
                    <a:path w="48" h="48">
                      <a:moveTo>
                        <a:pt x="48" y="24"/>
                      </a:moveTo>
                      <a:lnTo>
                        <a:pt x="40" y="48"/>
                      </a:lnTo>
                      <a:lnTo>
                        <a:pt x="24" y="48"/>
                      </a:lnTo>
                      <a:lnTo>
                        <a:pt x="24" y="48"/>
                      </a:lnTo>
                      <a:lnTo>
                        <a:pt x="0" y="40"/>
                      </a:lnTo>
                      <a:lnTo>
                        <a:pt x="0" y="24"/>
                      </a:lnTo>
                      <a:lnTo>
                        <a:pt x="0" y="24"/>
                      </a:lnTo>
                      <a:lnTo>
                        <a:pt x="8" y="8"/>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82" name="Freeform 1678"/>
                <p:cNvSpPr>
                  <a:spLocks/>
                </p:cNvSpPr>
                <p:nvPr/>
              </p:nvSpPr>
              <p:spPr bwMode="auto">
                <a:xfrm>
                  <a:off x="324" y="1912"/>
                  <a:ext cx="48" cy="48"/>
                </a:xfrm>
                <a:custGeom>
                  <a:avLst/>
                  <a:gdLst/>
                  <a:ahLst/>
                  <a:cxnLst>
                    <a:cxn ang="0">
                      <a:pos x="48" y="24"/>
                    </a:cxn>
                    <a:cxn ang="0">
                      <a:pos x="40" y="40"/>
                    </a:cxn>
                    <a:cxn ang="0">
                      <a:pos x="24" y="48"/>
                    </a:cxn>
                    <a:cxn ang="0">
                      <a:pos x="24" y="48"/>
                    </a:cxn>
                    <a:cxn ang="0">
                      <a:pos x="8" y="40"/>
                    </a:cxn>
                    <a:cxn ang="0">
                      <a:pos x="0" y="24"/>
                    </a:cxn>
                    <a:cxn ang="0">
                      <a:pos x="0" y="24"/>
                    </a:cxn>
                    <a:cxn ang="0">
                      <a:pos x="8" y="0"/>
                    </a:cxn>
                    <a:cxn ang="0">
                      <a:pos x="32" y="0"/>
                    </a:cxn>
                    <a:cxn ang="0">
                      <a:pos x="32" y="0"/>
                    </a:cxn>
                    <a:cxn ang="0">
                      <a:pos x="48" y="8"/>
                    </a:cxn>
                    <a:cxn ang="0">
                      <a:pos x="48" y="24"/>
                    </a:cxn>
                  </a:cxnLst>
                  <a:rect l="0" t="0" r="r" b="b"/>
                  <a:pathLst>
                    <a:path w="48" h="48">
                      <a:moveTo>
                        <a:pt x="48" y="24"/>
                      </a:moveTo>
                      <a:lnTo>
                        <a:pt x="40" y="40"/>
                      </a:lnTo>
                      <a:lnTo>
                        <a:pt x="24" y="48"/>
                      </a:lnTo>
                      <a:lnTo>
                        <a:pt x="24" y="48"/>
                      </a:lnTo>
                      <a:lnTo>
                        <a:pt x="8" y="40"/>
                      </a:lnTo>
                      <a:lnTo>
                        <a:pt x="0" y="24"/>
                      </a:lnTo>
                      <a:lnTo>
                        <a:pt x="0" y="24"/>
                      </a:lnTo>
                      <a:lnTo>
                        <a:pt x="8" y="0"/>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83" name="Freeform 1679"/>
                <p:cNvSpPr>
                  <a:spLocks/>
                </p:cNvSpPr>
                <p:nvPr/>
              </p:nvSpPr>
              <p:spPr bwMode="auto">
                <a:xfrm>
                  <a:off x="732" y="1920"/>
                  <a:ext cx="48" cy="48"/>
                </a:xfrm>
                <a:custGeom>
                  <a:avLst/>
                  <a:gdLst/>
                  <a:ahLst/>
                  <a:cxnLst>
                    <a:cxn ang="0">
                      <a:pos x="48" y="24"/>
                    </a:cxn>
                    <a:cxn ang="0">
                      <a:pos x="40" y="48"/>
                    </a:cxn>
                    <a:cxn ang="0">
                      <a:pos x="24" y="48"/>
                    </a:cxn>
                    <a:cxn ang="0">
                      <a:pos x="24" y="48"/>
                    </a:cxn>
                    <a:cxn ang="0">
                      <a:pos x="8" y="40"/>
                    </a:cxn>
                    <a:cxn ang="0">
                      <a:pos x="0" y="24"/>
                    </a:cxn>
                    <a:cxn ang="0">
                      <a:pos x="0" y="24"/>
                    </a:cxn>
                    <a:cxn ang="0">
                      <a:pos x="8" y="8"/>
                    </a:cxn>
                    <a:cxn ang="0">
                      <a:pos x="32" y="0"/>
                    </a:cxn>
                    <a:cxn ang="0">
                      <a:pos x="32" y="0"/>
                    </a:cxn>
                    <a:cxn ang="0">
                      <a:pos x="48" y="8"/>
                    </a:cxn>
                    <a:cxn ang="0">
                      <a:pos x="48" y="24"/>
                    </a:cxn>
                  </a:cxnLst>
                  <a:rect l="0" t="0" r="r" b="b"/>
                  <a:pathLst>
                    <a:path w="48" h="48">
                      <a:moveTo>
                        <a:pt x="48" y="24"/>
                      </a:moveTo>
                      <a:lnTo>
                        <a:pt x="40" y="48"/>
                      </a:lnTo>
                      <a:lnTo>
                        <a:pt x="24" y="48"/>
                      </a:lnTo>
                      <a:lnTo>
                        <a:pt x="24" y="48"/>
                      </a:lnTo>
                      <a:lnTo>
                        <a:pt x="8" y="40"/>
                      </a:lnTo>
                      <a:lnTo>
                        <a:pt x="0" y="24"/>
                      </a:lnTo>
                      <a:lnTo>
                        <a:pt x="0" y="24"/>
                      </a:lnTo>
                      <a:lnTo>
                        <a:pt x="8" y="8"/>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1661631" name="Group 1680"/>
            <p:cNvGrpSpPr>
              <a:grpSpLocks/>
            </p:cNvGrpSpPr>
            <p:nvPr/>
          </p:nvGrpSpPr>
          <p:grpSpPr bwMode="auto">
            <a:xfrm rot="18882521" flipH="1">
              <a:off x="3529" y="2197"/>
              <a:ext cx="598" cy="112"/>
              <a:chOff x="290" y="1936"/>
              <a:chExt cx="598" cy="112"/>
            </a:xfrm>
          </p:grpSpPr>
          <p:sp>
            <p:nvSpPr>
              <p:cNvPr id="1661585" name="Freeform 1681"/>
              <p:cNvSpPr>
                <a:spLocks/>
              </p:cNvSpPr>
              <p:nvPr/>
            </p:nvSpPr>
            <p:spPr bwMode="auto">
              <a:xfrm>
                <a:off x="290" y="1968"/>
                <a:ext cx="598" cy="36"/>
              </a:xfrm>
              <a:custGeom>
                <a:avLst/>
                <a:gdLst/>
                <a:ahLst/>
                <a:cxnLst>
                  <a:cxn ang="0">
                    <a:pos x="0" y="36"/>
                  </a:cxn>
                  <a:cxn ang="0">
                    <a:pos x="136" y="6"/>
                  </a:cxn>
                  <a:cxn ang="0">
                    <a:pos x="224" y="4"/>
                  </a:cxn>
                  <a:cxn ang="0">
                    <a:pos x="316" y="18"/>
                  </a:cxn>
                  <a:cxn ang="0">
                    <a:pos x="408" y="34"/>
                  </a:cxn>
                  <a:cxn ang="0">
                    <a:pos x="478" y="30"/>
                  </a:cxn>
                  <a:cxn ang="0">
                    <a:pos x="598" y="20"/>
                  </a:cxn>
                </a:cxnLst>
                <a:rect l="0" t="0" r="r" b="b"/>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cmpd="sng">
                <a:solidFill>
                  <a:schemeClr val="tx1"/>
                </a:solidFill>
                <a:round/>
                <a:headEnd/>
                <a:tailEnd/>
              </a:ln>
              <a:effectLst/>
            </p:spPr>
            <p:txBody>
              <a:bodyPr wrap="none" anchor="ctr">
                <a:prstTxWarp prst="textNoShape">
                  <a:avLst/>
                </a:prstTxWarp>
              </a:bodyPr>
              <a:lstStyle/>
              <a:p>
                <a:endParaRPr lang="en-US">
                  <a:latin typeface="Arial"/>
                  <a:cs typeface="Arial"/>
                </a:endParaRPr>
              </a:p>
            </p:txBody>
          </p:sp>
          <p:grpSp>
            <p:nvGrpSpPr>
              <p:cNvPr id="1661633" name="Group 1682"/>
              <p:cNvGrpSpPr>
                <a:grpSpLocks/>
              </p:cNvGrpSpPr>
              <p:nvPr/>
            </p:nvGrpSpPr>
            <p:grpSpPr bwMode="auto">
              <a:xfrm>
                <a:off x="324" y="1936"/>
                <a:ext cx="544" cy="112"/>
                <a:chOff x="324" y="1872"/>
                <a:chExt cx="544" cy="112"/>
              </a:xfrm>
            </p:grpSpPr>
            <p:sp>
              <p:nvSpPr>
                <p:cNvPr id="1661587" name="Freeform 1683"/>
                <p:cNvSpPr>
                  <a:spLocks/>
                </p:cNvSpPr>
                <p:nvPr/>
              </p:nvSpPr>
              <p:spPr bwMode="auto">
                <a:xfrm>
                  <a:off x="492" y="1872"/>
                  <a:ext cx="48" cy="56"/>
                </a:xfrm>
                <a:custGeom>
                  <a:avLst/>
                  <a:gdLst/>
                  <a:ahLst/>
                  <a:cxnLst>
                    <a:cxn ang="0">
                      <a:pos x="48" y="32"/>
                    </a:cxn>
                    <a:cxn ang="0">
                      <a:pos x="40" y="48"/>
                    </a:cxn>
                    <a:cxn ang="0">
                      <a:pos x="24" y="56"/>
                    </a:cxn>
                    <a:cxn ang="0">
                      <a:pos x="24" y="56"/>
                    </a:cxn>
                    <a:cxn ang="0">
                      <a:pos x="8" y="48"/>
                    </a:cxn>
                    <a:cxn ang="0">
                      <a:pos x="0" y="24"/>
                    </a:cxn>
                    <a:cxn ang="0">
                      <a:pos x="0" y="24"/>
                    </a:cxn>
                    <a:cxn ang="0">
                      <a:pos x="8" y="8"/>
                    </a:cxn>
                    <a:cxn ang="0">
                      <a:pos x="24" y="0"/>
                    </a:cxn>
                    <a:cxn ang="0">
                      <a:pos x="24" y="0"/>
                    </a:cxn>
                    <a:cxn ang="0">
                      <a:pos x="48" y="8"/>
                    </a:cxn>
                    <a:cxn ang="0">
                      <a:pos x="48" y="32"/>
                    </a:cxn>
                  </a:cxnLst>
                  <a:rect l="0" t="0" r="r" b="b"/>
                  <a:pathLst>
                    <a:path w="48" h="56">
                      <a:moveTo>
                        <a:pt x="48" y="32"/>
                      </a:moveTo>
                      <a:lnTo>
                        <a:pt x="40" y="48"/>
                      </a:lnTo>
                      <a:lnTo>
                        <a:pt x="24" y="56"/>
                      </a:lnTo>
                      <a:lnTo>
                        <a:pt x="24" y="56"/>
                      </a:lnTo>
                      <a:lnTo>
                        <a:pt x="8" y="48"/>
                      </a:lnTo>
                      <a:lnTo>
                        <a:pt x="0" y="24"/>
                      </a:lnTo>
                      <a:lnTo>
                        <a:pt x="0" y="24"/>
                      </a:lnTo>
                      <a:lnTo>
                        <a:pt x="8" y="8"/>
                      </a:lnTo>
                      <a:lnTo>
                        <a:pt x="24" y="0"/>
                      </a:lnTo>
                      <a:lnTo>
                        <a:pt x="24" y="0"/>
                      </a:lnTo>
                      <a:lnTo>
                        <a:pt x="48"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88" name="Freeform 1684"/>
                <p:cNvSpPr>
                  <a:spLocks/>
                </p:cNvSpPr>
                <p:nvPr/>
              </p:nvSpPr>
              <p:spPr bwMode="auto">
                <a:xfrm>
                  <a:off x="652" y="192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16"/>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16"/>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89" name="Freeform 1685"/>
                <p:cNvSpPr>
                  <a:spLocks/>
                </p:cNvSpPr>
                <p:nvPr/>
              </p:nvSpPr>
              <p:spPr bwMode="auto">
                <a:xfrm>
                  <a:off x="820" y="188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8"/>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90" name="Freeform 1686"/>
                <p:cNvSpPr>
                  <a:spLocks/>
                </p:cNvSpPr>
                <p:nvPr/>
              </p:nvSpPr>
              <p:spPr bwMode="auto">
                <a:xfrm>
                  <a:off x="412" y="1888"/>
                  <a:ext cx="48" cy="48"/>
                </a:xfrm>
                <a:custGeom>
                  <a:avLst/>
                  <a:gdLst/>
                  <a:ahLst/>
                  <a:cxnLst>
                    <a:cxn ang="0">
                      <a:pos x="48" y="24"/>
                    </a:cxn>
                    <a:cxn ang="0">
                      <a:pos x="40" y="40"/>
                    </a:cxn>
                    <a:cxn ang="0">
                      <a:pos x="16" y="48"/>
                    </a:cxn>
                    <a:cxn ang="0">
                      <a:pos x="16" y="48"/>
                    </a:cxn>
                    <a:cxn ang="0">
                      <a:pos x="0" y="40"/>
                    </a:cxn>
                    <a:cxn ang="0">
                      <a:pos x="0" y="24"/>
                    </a:cxn>
                    <a:cxn ang="0">
                      <a:pos x="0" y="24"/>
                    </a:cxn>
                    <a:cxn ang="0">
                      <a:pos x="8" y="0"/>
                    </a:cxn>
                    <a:cxn ang="0">
                      <a:pos x="24" y="0"/>
                    </a:cxn>
                    <a:cxn ang="0">
                      <a:pos x="24" y="0"/>
                    </a:cxn>
                    <a:cxn ang="0">
                      <a:pos x="40" y="8"/>
                    </a:cxn>
                    <a:cxn ang="0">
                      <a:pos x="48" y="24"/>
                    </a:cxn>
                  </a:cxnLst>
                  <a:rect l="0" t="0" r="r" b="b"/>
                  <a:pathLst>
                    <a:path w="48" h="48">
                      <a:moveTo>
                        <a:pt x="48" y="24"/>
                      </a:moveTo>
                      <a:lnTo>
                        <a:pt x="40" y="40"/>
                      </a:lnTo>
                      <a:lnTo>
                        <a:pt x="16" y="48"/>
                      </a:lnTo>
                      <a:lnTo>
                        <a:pt x="16" y="48"/>
                      </a:lnTo>
                      <a:lnTo>
                        <a:pt x="0" y="40"/>
                      </a:lnTo>
                      <a:lnTo>
                        <a:pt x="0" y="24"/>
                      </a:lnTo>
                      <a:lnTo>
                        <a:pt x="0" y="24"/>
                      </a:lnTo>
                      <a:lnTo>
                        <a:pt x="8" y="0"/>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91" name="Freeform 1687"/>
                <p:cNvSpPr>
                  <a:spLocks/>
                </p:cNvSpPr>
                <p:nvPr/>
              </p:nvSpPr>
              <p:spPr bwMode="auto">
                <a:xfrm>
                  <a:off x="572" y="1912"/>
                  <a:ext cx="48" cy="48"/>
                </a:xfrm>
                <a:custGeom>
                  <a:avLst/>
                  <a:gdLst/>
                  <a:ahLst/>
                  <a:cxnLst>
                    <a:cxn ang="0">
                      <a:pos x="48" y="24"/>
                    </a:cxn>
                    <a:cxn ang="0">
                      <a:pos x="40" y="48"/>
                    </a:cxn>
                    <a:cxn ang="0">
                      <a:pos x="24" y="48"/>
                    </a:cxn>
                    <a:cxn ang="0">
                      <a:pos x="24" y="48"/>
                    </a:cxn>
                    <a:cxn ang="0">
                      <a:pos x="0" y="40"/>
                    </a:cxn>
                    <a:cxn ang="0">
                      <a:pos x="0" y="24"/>
                    </a:cxn>
                    <a:cxn ang="0">
                      <a:pos x="0" y="24"/>
                    </a:cxn>
                    <a:cxn ang="0">
                      <a:pos x="8" y="8"/>
                    </a:cxn>
                    <a:cxn ang="0">
                      <a:pos x="24" y="0"/>
                    </a:cxn>
                    <a:cxn ang="0">
                      <a:pos x="24" y="0"/>
                    </a:cxn>
                    <a:cxn ang="0">
                      <a:pos x="40" y="8"/>
                    </a:cxn>
                    <a:cxn ang="0">
                      <a:pos x="48" y="24"/>
                    </a:cxn>
                  </a:cxnLst>
                  <a:rect l="0" t="0" r="r" b="b"/>
                  <a:pathLst>
                    <a:path w="48" h="48">
                      <a:moveTo>
                        <a:pt x="48" y="24"/>
                      </a:moveTo>
                      <a:lnTo>
                        <a:pt x="40" y="48"/>
                      </a:lnTo>
                      <a:lnTo>
                        <a:pt x="24" y="48"/>
                      </a:lnTo>
                      <a:lnTo>
                        <a:pt x="24" y="48"/>
                      </a:lnTo>
                      <a:lnTo>
                        <a:pt x="0" y="40"/>
                      </a:lnTo>
                      <a:lnTo>
                        <a:pt x="0" y="24"/>
                      </a:lnTo>
                      <a:lnTo>
                        <a:pt x="0" y="24"/>
                      </a:lnTo>
                      <a:lnTo>
                        <a:pt x="8" y="8"/>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92" name="Freeform 1688"/>
                <p:cNvSpPr>
                  <a:spLocks/>
                </p:cNvSpPr>
                <p:nvPr/>
              </p:nvSpPr>
              <p:spPr bwMode="auto">
                <a:xfrm>
                  <a:off x="324" y="1912"/>
                  <a:ext cx="48" cy="48"/>
                </a:xfrm>
                <a:custGeom>
                  <a:avLst/>
                  <a:gdLst/>
                  <a:ahLst/>
                  <a:cxnLst>
                    <a:cxn ang="0">
                      <a:pos x="48" y="24"/>
                    </a:cxn>
                    <a:cxn ang="0">
                      <a:pos x="40" y="40"/>
                    </a:cxn>
                    <a:cxn ang="0">
                      <a:pos x="24" y="48"/>
                    </a:cxn>
                    <a:cxn ang="0">
                      <a:pos x="24" y="48"/>
                    </a:cxn>
                    <a:cxn ang="0">
                      <a:pos x="8" y="40"/>
                    </a:cxn>
                    <a:cxn ang="0">
                      <a:pos x="0" y="24"/>
                    </a:cxn>
                    <a:cxn ang="0">
                      <a:pos x="0" y="24"/>
                    </a:cxn>
                    <a:cxn ang="0">
                      <a:pos x="8" y="0"/>
                    </a:cxn>
                    <a:cxn ang="0">
                      <a:pos x="32" y="0"/>
                    </a:cxn>
                    <a:cxn ang="0">
                      <a:pos x="32" y="0"/>
                    </a:cxn>
                    <a:cxn ang="0">
                      <a:pos x="48" y="8"/>
                    </a:cxn>
                    <a:cxn ang="0">
                      <a:pos x="48" y="24"/>
                    </a:cxn>
                  </a:cxnLst>
                  <a:rect l="0" t="0" r="r" b="b"/>
                  <a:pathLst>
                    <a:path w="48" h="48">
                      <a:moveTo>
                        <a:pt x="48" y="24"/>
                      </a:moveTo>
                      <a:lnTo>
                        <a:pt x="40" y="40"/>
                      </a:lnTo>
                      <a:lnTo>
                        <a:pt x="24" y="48"/>
                      </a:lnTo>
                      <a:lnTo>
                        <a:pt x="24" y="48"/>
                      </a:lnTo>
                      <a:lnTo>
                        <a:pt x="8" y="40"/>
                      </a:lnTo>
                      <a:lnTo>
                        <a:pt x="0" y="24"/>
                      </a:lnTo>
                      <a:lnTo>
                        <a:pt x="0" y="24"/>
                      </a:lnTo>
                      <a:lnTo>
                        <a:pt x="8" y="0"/>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93" name="Freeform 1689"/>
                <p:cNvSpPr>
                  <a:spLocks/>
                </p:cNvSpPr>
                <p:nvPr/>
              </p:nvSpPr>
              <p:spPr bwMode="auto">
                <a:xfrm>
                  <a:off x="732" y="1920"/>
                  <a:ext cx="48" cy="48"/>
                </a:xfrm>
                <a:custGeom>
                  <a:avLst/>
                  <a:gdLst/>
                  <a:ahLst/>
                  <a:cxnLst>
                    <a:cxn ang="0">
                      <a:pos x="48" y="24"/>
                    </a:cxn>
                    <a:cxn ang="0">
                      <a:pos x="40" y="48"/>
                    </a:cxn>
                    <a:cxn ang="0">
                      <a:pos x="24" y="48"/>
                    </a:cxn>
                    <a:cxn ang="0">
                      <a:pos x="24" y="48"/>
                    </a:cxn>
                    <a:cxn ang="0">
                      <a:pos x="8" y="40"/>
                    </a:cxn>
                    <a:cxn ang="0">
                      <a:pos x="0" y="24"/>
                    </a:cxn>
                    <a:cxn ang="0">
                      <a:pos x="0" y="24"/>
                    </a:cxn>
                    <a:cxn ang="0">
                      <a:pos x="8" y="8"/>
                    </a:cxn>
                    <a:cxn ang="0">
                      <a:pos x="32" y="0"/>
                    </a:cxn>
                    <a:cxn ang="0">
                      <a:pos x="32" y="0"/>
                    </a:cxn>
                    <a:cxn ang="0">
                      <a:pos x="48" y="8"/>
                    </a:cxn>
                    <a:cxn ang="0">
                      <a:pos x="48" y="24"/>
                    </a:cxn>
                  </a:cxnLst>
                  <a:rect l="0" t="0" r="r" b="b"/>
                  <a:pathLst>
                    <a:path w="48" h="48">
                      <a:moveTo>
                        <a:pt x="48" y="24"/>
                      </a:moveTo>
                      <a:lnTo>
                        <a:pt x="40" y="48"/>
                      </a:lnTo>
                      <a:lnTo>
                        <a:pt x="24" y="48"/>
                      </a:lnTo>
                      <a:lnTo>
                        <a:pt x="24" y="48"/>
                      </a:lnTo>
                      <a:lnTo>
                        <a:pt x="8" y="40"/>
                      </a:lnTo>
                      <a:lnTo>
                        <a:pt x="0" y="24"/>
                      </a:lnTo>
                      <a:lnTo>
                        <a:pt x="0" y="24"/>
                      </a:lnTo>
                      <a:lnTo>
                        <a:pt x="8" y="8"/>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1661641" name="Group 1690"/>
            <p:cNvGrpSpPr>
              <a:grpSpLocks/>
            </p:cNvGrpSpPr>
            <p:nvPr/>
          </p:nvGrpSpPr>
          <p:grpSpPr bwMode="auto">
            <a:xfrm>
              <a:off x="3485" y="1920"/>
              <a:ext cx="536" cy="384"/>
              <a:chOff x="540" y="1270"/>
              <a:chExt cx="536" cy="384"/>
            </a:xfrm>
          </p:grpSpPr>
          <p:grpSp>
            <p:nvGrpSpPr>
              <p:cNvPr id="1661643" name="Group 1691"/>
              <p:cNvGrpSpPr>
                <a:grpSpLocks/>
              </p:cNvGrpSpPr>
              <p:nvPr/>
            </p:nvGrpSpPr>
            <p:grpSpPr bwMode="auto">
              <a:xfrm>
                <a:off x="540" y="1270"/>
                <a:ext cx="536" cy="384"/>
                <a:chOff x="540" y="2248"/>
                <a:chExt cx="536" cy="384"/>
              </a:xfrm>
            </p:grpSpPr>
            <p:sp>
              <p:nvSpPr>
                <p:cNvPr id="1661596" name="Freeform 1692"/>
                <p:cNvSpPr>
                  <a:spLocks/>
                </p:cNvSpPr>
                <p:nvPr/>
              </p:nvSpPr>
              <p:spPr bwMode="invGray">
                <a:xfrm>
                  <a:off x="932" y="2416"/>
                  <a:ext cx="144" cy="40"/>
                </a:xfrm>
                <a:custGeom>
                  <a:avLst/>
                  <a:gdLst/>
                  <a:ahLst/>
                  <a:cxnLst>
                    <a:cxn ang="0">
                      <a:pos x="144" y="16"/>
                    </a:cxn>
                    <a:cxn ang="0">
                      <a:pos x="144" y="24"/>
                    </a:cxn>
                    <a:cxn ang="0">
                      <a:pos x="128" y="32"/>
                    </a:cxn>
                    <a:cxn ang="0">
                      <a:pos x="104" y="32"/>
                    </a:cxn>
                    <a:cxn ang="0">
                      <a:pos x="72" y="40"/>
                    </a:cxn>
                    <a:cxn ang="0">
                      <a:pos x="72" y="40"/>
                    </a:cxn>
                    <a:cxn ang="0">
                      <a:pos x="40" y="32"/>
                    </a:cxn>
                    <a:cxn ang="0">
                      <a:pos x="16" y="32"/>
                    </a:cxn>
                    <a:cxn ang="0">
                      <a:pos x="0" y="24"/>
                    </a:cxn>
                    <a:cxn ang="0">
                      <a:pos x="0" y="16"/>
                    </a:cxn>
                    <a:cxn ang="0">
                      <a:pos x="0" y="16"/>
                    </a:cxn>
                    <a:cxn ang="0">
                      <a:pos x="0" y="8"/>
                    </a:cxn>
                    <a:cxn ang="0">
                      <a:pos x="16" y="0"/>
                    </a:cxn>
                    <a:cxn ang="0">
                      <a:pos x="40" y="0"/>
                    </a:cxn>
                    <a:cxn ang="0">
                      <a:pos x="72" y="0"/>
                    </a:cxn>
                    <a:cxn ang="0">
                      <a:pos x="72" y="0"/>
                    </a:cxn>
                    <a:cxn ang="0">
                      <a:pos x="104" y="0"/>
                    </a:cxn>
                    <a:cxn ang="0">
                      <a:pos x="128" y="0"/>
                    </a:cxn>
                    <a:cxn ang="0">
                      <a:pos x="144" y="8"/>
                    </a:cxn>
                    <a:cxn ang="0">
                      <a:pos x="144" y="16"/>
                    </a:cxn>
                  </a:cxnLst>
                  <a:rect l="0" t="0" r="r" b="b"/>
                  <a:pathLst>
                    <a:path w="144" h="40">
                      <a:moveTo>
                        <a:pt x="144" y="16"/>
                      </a:moveTo>
                      <a:lnTo>
                        <a:pt x="144" y="24"/>
                      </a:lnTo>
                      <a:lnTo>
                        <a:pt x="128" y="32"/>
                      </a:lnTo>
                      <a:lnTo>
                        <a:pt x="104" y="32"/>
                      </a:lnTo>
                      <a:lnTo>
                        <a:pt x="72" y="40"/>
                      </a:lnTo>
                      <a:lnTo>
                        <a:pt x="72" y="40"/>
                      </a:lnTo>
                      <a:lnTo>
                        <a:pt x="40" y="32"/>
                      </a:lnTo>
                      <a:lnTo>
                        <a:pt x="16" y="32"/>
                      </a:lnTo>
                      <a:lnTo>
                        <a:pt x="0" y="24"/>
                      </a:lnTo>
                      <a:lnTo>
                        <a:pt x="0" y="16"/>
                      </a:lnTo>
                      <a:lnTo>
                        <a:pt x="0" y="16"/>
                      </a:lnTo>
                      <a:lnTo>
                        <a:pt x="0" y="8"/>
                      </a:lnTo>
                      <a:lnTo>
                        <a:pt x="16" y="0"/>
                      </a:lnTo>
                      <a:lnTo>
                        <a:pt x="40" y="0"/>
                      </a:lnTo>
                      <a:lnTo>
                        <a:pt x="72" y="0"/>
                      </a:lnTo>
                      <a:lnTo>
                        <a:pt x="72" y="0"/>
                      </a:lnTo>
                      <a:lnTo>
                        <a:pt x="104" y="0"/>
                      </a:lnTo>
                      <a:lnTo>
                        <a:pt x="128" y="0"/>
                      </a:lnTo>
                      <a:lnTo>
                        <a:pt x="144" y="8"/>
                      </a:lnTo>
                      <a:lnTo>
                        <a:pt x="14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97" name="Freeform 1693"/>
                <p:cNvSpPr>
                  <a:spLocks/>
                </p:cNvSpPr>
                <p:nvPr/>
              </p:nvSpPr>
              <p:spPr bwMode="invGray">
                <a:xfrm>
                  <a:off x="892" y="2496"/>
                  <a:ext cx="112" cy="80"/>
                </a:xfrm>
                <a:custGeom>
                  <a:avLst/>
                  <a:gdLst/>
                  <a:ahLst/>
                  <a:cxnLst>
                    <a:cxn ang="0">
                      <a:pos x="112" y="80"/>
                    </a:cxn>
                    <a:cxn ang="0">
                      <a:pos x="80" y="80"/>
                    </a:cxn>
                    <a:cxn ang="0">
                      <a:pos x="40" y="56"/>
                    </a:cxn>
                    <a:cxn ang="0">
                      <a:pos x="40" y="56"/>
                    </a:cxn>
                    <a:cxn ang="0">
                      <a:pos x="16" y="40"/>
                    </a:cxn>
                    <a:cxn ang="0">
                      <a:pos x="8" y="24"/>
                    </a:cxn>
                    <a:cxn ang="0">
                      <a:pos x="0" y="8"/>
                    </a:cxn>
                    <a:cxn ang="0">
                      <a:pos x="8" y="0"/>
                    </a:cxn>
                    <a:cxn ang="0">
                      <a:pos x="8" y="0"/>
                    </a:cxn>
                    <a:cxn ang="0">
                      <a:pos x="32" y="0"/>
                    </a:cxn>
                    <a:cxn ang="0">
                      <a:pos x="72" y="24"/>
                    </a:cxn>
                    <a:cxn ang="0">
                      <a:pos x="72" y="24"/>
                    </a:cxn>
                    <a:cxn ang="0">
                      <a:pos x="96" y="40"/>
                    </a:cxn>
                    <a:cxn ang="0">
                      <a:pos x="104" y="56"/>
                    </a:cxn>
                    <a:cxn ang="0">
                      <a:pos x="112" y="72"/>
                    </a:cxn>
                    <a:cxn ang="0">
                      <a:pos x="112" y="80"/>
                    </a:cxn>
                  </a:cxnLst>
                  <a:rect l="0" t="0" r="r" b="b"/>
                  <a:pathLst>
                    <a:path w="112" h="80">
                      <a:moveTo>
                        <a:pt x="112" y="80"/>
                      </a:moveTo>
                      <a:lnTo>
                        <a:pt x="80" y="80"/>
                      </a:lnTo>
                      <a:lnTo>
                        <a:pt x="40" y="56"/>
                      </a:lnTo>
                      <a:lnTo>
                        <a:pt x="40" y="56"/>
                      </a:lnTo>
                      <a:lnTo>
                        <a:pt x="16" y="40"/>
                      </a:lnTo>
                      <a:lnTo>
                        <a:pt x="8" y="24"/>
                      </a:lnTo>
                      <a:lnTo>
                        <a:pt x="0" y="8"/>
                      </a:lnTo>
                      <a:lnTo>
                        <a:pt x="8" y="0"/>
                      </a:lnTo>
                      <a:lnTo>
                        <a:pt x="8" y="0"/>
                      </a:lnTo>
                      <a:lnTo>
                        <a:pt x="32" y="0"/>
                      </a:lnTo>
                      <a:lnTo>
                        <a:pt x="72" y="24"/>
                      </a:lnTo>
                      <a:lnTo>
                        <a:pt x="72" y="24"/>
                      </a:lnTo>
                      <a:lnTo>
                        <a:pt x="96" y="40"/>
                      </a:lnTo>
                      <a:lnTo>
                        <a:pt x="104" y="56"/>
                      </a:lnTo>
                      <a:lnTo>
                        <a:pt x="112" y="72"/>
                      </a:lnTo>
                      <a:lnTo>
                        <a:pt x="112"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98" name="Freeform 1694"/>
                <p:cNvSpPr>
                  <a:spLocks/>
                </p:cNvSpPr>
                <p:nvPr/>
              </p:nvSpPr>
              <p:spPr bwMode="invGray">
                <a:xfrm>
                  <a:off x="780" y="2248"/>
                  <a:ext cx="48" cy="104"/>
                </a:xfrm>
                <a:custGeom>
                  <a:avLst/>
                  <a:gdLst/>
                  <a:ahLst/>
                  <a:cxnLst>
                    <a:cxn ang="0">
                      <a:pos x="24" y="104"/>
                    </a:cxn>
                    <a:cxn ang="0">
                      <a:pos x="8" y="88"/>
                    </a:cxn>
                    <a:cxn ang="0">
                      <a:pos x="0" y="56"/>
                    </a:cxn>
                    <a:cxn ang="0">
                      <a:pos x="0" y="56"/>
                    </a:cxn>
                    <a:cxn ang="0">
                      <a:pos x="8" y="16"/>
                    </a:cxn>
                    <a:cxn ang="0">
                      <a:pos x="24" y="0"/>
                    </a:cxn>
                    <a:cxn ang="0">
                      <a:pos x="24" y="0"/>
                    </a:cxn>
                    <a:cxn ang="0">
                      <a:pos x="40" y="16"/>
                    </a:cxn>
                    <a:cxn ang="0">
                      <a:pos x="48" y="56"/>
                    </a:cxn>
                    <a:cxn ang="0">
                      <a:pos x="48" y="56"/>
                    </a:cxn>
                    <a:cxn ang="0">
                      <a:pos x="40" y="88"/>
                    </a:cxn>
                    <a:cxn ang="0">
                      <a:pos x="24" y="104"/>
                    </a:cxn>
                  </a:cxnLst>
                  <a:rect l="0" t="0" r="r" b="b"/>
                  <a:pathLst>
                    <a:path w="48" h="104">
                      <a:moveTo>
                        <a:pt x="24" y="104"/>
                      </a:moveTo>
                      <a:lnTo>
                        <a:pt x="8" y="88"/>
                      </a:lnTo>
                      <a:lnTo>
                        <a:pt x="0" y="56"/>
                      </a:lnTo>
                      <a:lnTo>
                        <a:pt x="0" y="56"/>
                      </a:lnTo>
                      <a:lnTo>
                        <a:pt x="8" y="16"/>
                      </a:lnTo>
                      <a:lnTo>
                        <a:pt x="24" y="0"/>
                      </a:lnTo>
                      <a:lnTo>
                        <a:pt x="24" y="0"/>
                      </a:lnTo>
                      <a:lnTo>
                        <a:pt x="40" y="16"/>
                      </a:lnTo>
                      <a:lnTo>
                        <a:pt x="48" y="56"/>
                      </a:lnTo>
                      <a:lnTo>
                        <a:pt x="48" y="56"/>
                      </a:lnTo>
                      <a:lnTo>
                        <a:pt x="40" y="88"/>
                      </a:lnTo>
                      <a:lnTo>
                        <a:pt x="24" y="10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99" name="Freeform 1695"/>
                <p:cNvSpPr>
                  <a:spLocks/>
                </p:cNvSpPr>
                <p:nvPr/>
              </p:nvSpPr>
              <p:spPr bwMode="invGray">
                <a:xfrm>
                  <a:off x="540" y="2416"/>
                  <a:ext cx="152" cy="40"/>
                </a:xfrm>
                <a:custGeom>
                  <a:avLst/>
                  <a:gdLst/>
                  <a:ahLst/>
                  <a:cxnLst>
                    <a:cxn ang="0">
                      <a:pos x="152" y="24"/>
                    </a:cxn>
                    <a:cxn ang="0">
                      <a:pos x="144" y="32"/>
                    </a:cxn>
                    <a:cxn ang="0">
                      <a:pos x="128" y="32"/>
                    </a:cxn>
                    <a:cxn ang="0">
                      <a:pos x="104" y="40"/>
                    </a:cxn>
                    <a:cxn ang="0">
                      <a:pos x="80" y="40"/>
                    </a:cxn>
                    <a:cxn ang="0">
                      <a:pos x="80" y="40"/>
                    </a:cxn>
                    <a:cxn ang="0">
                      <a:pos x="48" y="40"/>
                    </a:cxn>
                    <a:cxn ang="0">
                      <a:pos x="24" y="32"/>
                    </a:cxn>
                    <a:cxn ang="0">
                      <a:pos x="8" y="32"/>
                    </a:cxn>
                    <a:cxn ang="0">
                      <a:pos x="0" y="24"/>
                    </a:cxn>
                    <a:cxn ang="0">
                      <a:pos x="0" y="24"/>
                    </a:cxn>
                    <a:cxn ang="0">
                      <a:pos x="8" y="16"/>
                    </a:cxn>
                    <a:cxn ang="0">
                      <a:pos x="24" y="8"/>
                    </a:cxn>
                    <a:cxn ang="0">
                      <a:pos x="48" y="0"/>
                    </a:cxn>
                    <a:cxn ang="0">
                      <a:pos x="80" y="0"/>
                    </a:cxn>
                    <a:cxn ang="0">
                      <a:pos x="80" y="0"/>
                    </a:cxn>
                    <a:cxn ang="0">
                      <a:pos x="104" y="0"/>
                    </a:cxn>
                    <a:cxn ang="0">
                      <a:pos x="128" y="8"/>
                    </a:cxn>
                    <a:cxn ang="0">
                      <a:pos x="144" y="16"/>
                    </a:cxn>
                    <a:cxn ang="0">
                      <a:pos x="152" y="24"/>
                    </a:cxn>
                  </a:cxnLst>
                  <a:rect l="0" t="0" r="r" b="b"/>
                  <a:pathLst>
                    <a:path w="152" h="40">
                      <a:moveTo>
                        <a:pt x="152" y="24"/>
                      </a:moveTo>
                      <a:lnTo>
                        <a:pt x="144" y="32"/>
                      </a:lnTo>
                      <a:lnTo>
                        <a:pt x="128" y="32"/>
                      </a:lnTo>
                      <a:lnTo>
                        <a:pt x="104" y="40"/>
                      </a:lnTo>
                      <a:lnTo>
                        <a:pt x="80" y="40"/>
                      </a:lnTo>
                      <a:lnTo>
                        <a:pt x="80" y="40"/>
                      </a:lnTo>
                      <a:lnTo>
                        <a:pt x="48" y="40"/>
                      </a:lnTo>
                      <a:lnTo>
                        <a:pt x="24" y="32"/>
                      </a:lnTo>
                      <a:lnTo>
                        <a:pt x="8" y="32"/>
                      </a:lnTo>
                      <a:lnTo>
                        <a:pt x="0" y="24"/>
                      </a:lnTo>
                      <a:lnTo>
                        <a:pt x="0" y="24"/>
                      </a:lnTo>
                      <a:lnTo>
                        <a:pt x="8" y="16"/>
                      </a:lnTo>
                      <a:lnTo>
                        <a:pt x="24" y="8"/>
                      </a:lnTo>
                      <a:lnTo>
                        <a:pt x="48" y="0"/>
                      </a:lnTo>
                      <a:lnTo>
                        <a:pt x="80" y="0"/>
                      </a:lnTo>
                      <a:lnTo>
                        <a:pt x="80" y="0"/>
                      </a:lnTo>
                      <a:lnTo>
                        <a:pt x="104" y="0"/>
                      </a:lnTo>
                      <a:lnTo>
                        <a:pt x="128" y="8"/>
                      </a:lnTo>
                      <a:lnTo>
                        <a:pt x="144" y="16"/>
                      </a:lnTo>
                      <a:lnTo>
                        <a:pt x="152" y="2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00" name="Freeform 1696"/>
                <p:cNvSpPr>
                  <a:spLocks/>
                </p:cNvSpPr>
                <p:nvPr/>
              </p:nvSpPr>
              <p:spPr bwMode="invGray">
                <a:xfrm>
                  <a:off x="780" y="2520"/>
                  <a:ext cx="48" cy="112"/>
                </a:xfrm>
                <a:custGeom>
                  <a:avLst/>
                  <a:gdLst/>
                  <a:ahLst/>
                  <a:cxnLst>
                    <a:cxn ang="0">
                      <a:pos x="24" y="112"/>
                    </a:cxn>
                    <a:cxn ang="0">
                      <a:pos x="8" y="96"/>
                    </a:cxn>
                    <a:cxn ang="0">
                      <a:pos x="0" y="56"/>
                    </a:cxn>
                    <a:cxn ang="0">
                      <a:pos x="0" y="56"/>
                    </a:cxn>
                    <a:cxn ang="0">
                      <a:pos x="8" y="16"/>
                    </a:cxn>
                    <a:cxn ang="0">
                      <a:pos x="24" y="0"/>
                    </a:cxn>
                    <a:cxn ang="0">
                      <a:pos x="24" y="0"/>
                    </a:cxn>
                    <a:cxn ang="0">
                      <a:pos x="40" y="16"/>
                    </a:cxn>
                    <a:cxn ang="0">
                      <a:pos x="48" y="56"/>
                    </a:cxn>
                    <a:cxn ang="0">
                      <a:pos x="48" y="56"/>
                    </a:cxn>
                    <a:cxn ang="0">
                      <a:pos x="40" y="96"/>
                    </a:cxn>
                    <a:cxn ang="0">
                      <a:pos x="24" y="112"/>
                    </a:cxn>
                  </a:cxnLst>
                  <a:rect l="0" t="0" r="r" b="b"/>
                  <a:pathLst>
                    <a:path w="48" h="112">
                      <a:moveTo>
                        <a:pt x="24" y="112"/>
                      </a:moveTo>
                      <a:lnTo>
                        <a:pt x="8" y="96"/>
                      </a:lnTo>
                      <a:lnTo>
                        <a:pt x="0" y="56"/>
                      </a:lnTo>
                      <a:lnTo>
                        <a:pt x="0" y="56"/>
                      </a:lnTo>
                      <a:lnTo>
                        <a:pt x="8" y="16"/>
                      </a:lnTo>
                      <a:lnTo>
                        <a:pt x="24" y="0"/>
                      </a:lnTo>
                      <a:lnTo>
                        <a:pt x="24" y="0"/>
                      </a:lnTo>
                      <a:lnTo>
                        <a:pt x="40" y="16"/>
                      </a:lnTo>
                      <a:lnTo>
                        <a:pt x="48" y="56"/>
                      </a:lnTo>
                      <a:lnTo>
                        <a:pt x="48" y="56"/>
                      </a:lnTo>
                      <a:lnTo>
                        <a:pt x="40" y="96"/>
                      </a:lnTo>
                      <a:lnTo>
                        <a:pt x="24" y="11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01" name="Freeform 1697"/>
                <p:cNvSpPr>
                  <a:spLocks/>
                </p:cNvSpPr>
                <p:nvPr/>
              </p:nvSpPr>
              <p:spPr bwMode="invGray">
                <a:xfrm>
                  <a:off x="612" y="2304"/>
                  <a:ext cx="112" cy="80"/>
                </a:xfrm>
                <a:custGeom>
                  <a:avLst/>
                  <a:gdLst/>
                  <a:ahLst/>
                  <a:cxnLst>
                    <a:cxn ang="0">
                      <a:pos x="112" y="80"/>
                    </a:cxn>
                    <a:cxn ang="0">
                      <a:pos x="80" y="80"/>
                    </a:cxn>
                    <a:cxn ang="0">
                      <a:pos x="40" y="56"/>
                    </a:cxn>
                    <a:cxn ang="0">
                      <a:pos x="40" y="56"/>
                    </a:cxn>
                    <a:cxn ang="0">
                      <a:pos x="16" y="40"/>
                    </a:cxn>
                    <a:cxn ang="0">
                      <a:pos x="8" y="24"/>
                    </a:cxn>
                    <a:cxn ang="0">
                      <a:pos x="0" y="8"/>
                    </a:cxn>
                    <a:cxn ang="0">
                      <a:pos x="0" y="0"/>
                    </a:cxn>
                    <a:cxn ang="0">
                      <a:pos x="0" y="0"/>
                    </a:cxn>
                    <a:cxn ang="0">
                      <a:pos x="32" y="8"/>
                    </a:cxn>
                    <a:cxn ang="0">
                      <a:pos x="72" y="24"/>
                    </a:cxn>
                    <a:cxn ang="0">
                      <a:pos x="72" y="24"/>
                    </a:cxn>
                    <a:cxn ang="0">
                      <a:pos x="96" y="40"/>
                    </a:cxn>
                    <a:cxn ang="0">
                      <a:pos x="104" y="56"/>
                    </a:cxn>
                    <a:cxn ang="0">
                      <a:pos x="112" y="72"/>
                    </a:cxn>
                    <a:cxn ang="0">
                      <a:pos x="112" y="80"/>
                    </a:cxn>
                  </a:cxnLst>
                  <a:rect l="0" t="0" r="r" b="b"/>
                  <a:pathLst>
                    <a:path w="112" h="80">
                      <a:moveTo>
                        <a:pt x="112" y="80"/>
                      </a:moveTo>
                      <a:lnTo>
                        <a:pt x="80" y="80"/>
                      </a:lnTo>
                      <a:lnTo>
                        <a:pt x="40" y="56"/>
                      </a:lnTo>
                      <a:lnTo>
                        <a:pt x="40" y="56"/>
                      </a:lnTo>
                      <a:lnTo>
                        <a:pt x="16" y="40"/>
                      </a:lnTo>
                      <a:lnTo>
                        <a:pt x="8" y="24"/>
                      </a:lnTo>
                      <a:lnTo>
                        <a:pt x="0" y="8"/>
                      </a:lnTo>
                      <a:lnTo>
                        <a:pt x="0" y="0"/>
                      </a:lnTo>
                      <a:lnTo>
                        <a:pt x="0" y="0"/>
                      </a:lnTo>
                      <a:lnTo>
                        <a:pt x="32" y="8"/>
                      </a:lnTo>
                      <a:lnTo>
                        <a:pt x="72" y="24"/>
                      </a:lnTo>
                      <a:lnTo>
                        <a:pt x="72" y="24"/>
                      </a:lnTo>
                      <a:lnTo>
                        <a:pt x="96" y="40"/>
                      </a:lnTo>
                      <a:lnTo>
                        <a:pt x="104" y="56"/>
                      </a:lnTo>
                      <a:lnTo>
                        <a:pt x="112" y="72"/>
                      </a:lnTo>
                      <a:lnTo>
                        <a:pt x="112"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02" name="Freeform 1698"/>
                <p:cNvSpPr>
                  <a:spLocks/>
                </p:cNvSpPr>
                <p:nvPr/>
              </p:nvSpPr>
              <p:spPr bwMode="invGray">
                <a:xfrm>
                  <a:off x="876" y="2296"/>
                  <a:ext cx="112" cy="80"/>
                </a:xfrm>
                <a:custGeom>
                  <a:avLst/>
                  <a:gdLst/>
                  <a:ahLst/>
                  <a:cxnLst>
                    <a:cxn ang="0">
                      <a:pos x="8" y="80"/>
                    </a:cxn>
                    <a:cxn ang="0">
                      <a:pos x="0" y="72"/>
                    </a:cxn>
                    <a:cxn ang="0">
                      <a:pos x="8" y="56"/>
                    </a:cxn>
                    <a:cxn ang="0">
                      <a:pos x="24" y="40"/>
                    </a:cxn>
                    <a:cxn ang="0">
                      <a:pos x="40" y="24"/>
                    </a:cxn>
                    <a:cxn ang="0">
                      <a:pos x="40" y="24"/>
                    </a:cxn>
                    <a:cxn ang="0">
                      <a:pos x="80" y="8"/>
                    </a:cxn>
                    <a:cxn ang="0">
                      <a:pos x="112" y="0"/>
                    </a:cxn>
                    <a:cxn ang="0">
                      <a:pos x="112" y="0"/>
                    </a:cxn>
                    <a:cxn ang="0">
                      <a:pos x="112" y="8"/>
                    </a:cxn>
                    <a:cxn ang="0">
                      <a:pos x="112" y="24"/>
                    </a:cxn>
                    <a:cxn ang="0">
                      <a:pos x="96" y="40"/>
                    </a:cxn>
                    <a:cxn ang="0">
                      <a:pos x="80" y="56"/>
                    </a:cxn>
                    <a:cxn ang="0">
                      <a:pos x="80" y="56"/>
                    </a:cxn>
                    <a:cxn ang="0">
                      <a:pos x="32" y="80"/>
                    </a:cxn>
                    <a:cxn ang="0">
                      <a:pos x="8" y="80"/>
                    </a:cxn>
                  </a:cxnLst>
                  <a:rect l="0" t="0" r="r" b="b"/>
                  <a:pathLst>
                    <a:path w="112" h="80">
                      <a:moveTo>
                        <a:pt x="8" y="80"/>
                      </a:moveTo>
                      <a:lnTo>
                        <a:pt x="0" y="72"/>
                      </a:lnTo>
                      <a:lnTo>
                        <a:pt x="8" y="56"/>
                      </a:lnTo>
                      <a:lnTo>
                        <a:pt x="24" y="40"/>
                      </a:lnTo>
                      <a:lnTo>
                        <a:pt x="40" y="24"/>
                      </a:lnTo>
                      <a:lnTo>
                        <a:pt x="40" y="24"/>
                      </a:lnTo>
                      <a:lnTo>
                        <a:pt x="80" y="8"/>
                      </a:lnTo>
                      <a:lnTo>
                        <a:pt x="112" y="0"/>
                      </a:lnTo>
                      <a:lnTo>
                        <a:pt x="112" y="0"/>
                      </a:lnTo>
                      <a:lnTo>
                        <a:pt x="112" y="8"/>
                      </a:lnTo>
                      <a:lnTo>
                        <a:pt x="112" y="24"/>
                      </a:lnTo>
                      <a:lnTo>
                        <a:pt x="96" y="40"/>
                      </a:lnTo>
                      <a:lnTo>
                        <a:pt x="80" y="56"/>
                      </a:lnTo>
                      <a:lnTo>
                        <a:pt x="80" y="56"/>
                      </a:lnTo>
                      <a:lnTo>
                        <a:pt x="32" y="80"/>
                      </a:lnTo>
                      <a:lnTo>
                        <a:pt x="8"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03" name="Freeform 1699"/>
                <p:cNvSpPr>
                  <a:spLocks/>
                </p:cNvSpPr>
                <p:nvPr/>
              </p:nvSpPr>
              <p:spPr bwMode="invGray">
                <a:xfrm>
                  <a:off x="916" y="2352"/>
                  <a:ext cx="136" cy="56"/>
                </a:xfrm>
                <a:custGeom>
                  <a:avLst/>
                  <a:gdLst/>
                  <a:ahLst/>
                  <a:cxnLst>
                    <a:cxn ang="0">
                      <a:pos x="0" y="48"/>
                    </a:cxn>
                    <a:cxn ang="0">
                      <a:pos x="0" y="40"/>
                    </a:cxn>
                    <a:cxn ang="0">
                      <a:pos x="16" y="32"/>
                    </a:cxn>
                    <a:cxn ang="0">
                      <a:pos x="32" y="16"/>
                    </a:cxn>
                    <a:cxn ang="0">
                      <a:pos x="56" y="8"/>
                    </a:cxn>
                    <a:cxn ang="0">
                      <a:pos x="56" y="8"/>
                    </a:cxn>
                    <a:cxn ang="0">
                      <a:pos x="88" y="0"/>
                    </a:cxn>
                    <a:cxn ang="0">
                      <a:pos x="112" y="0"/>
                    </a:cxn>
                    <a:cxn ang="0">
                      <a:pos x="128" y="0"/>
                    </a:cxn>
                    <a:cxn ang="0">
                      <a:pos x="136" y="8"/>
                    </a:cxn>
                    <a:cxn ang="0">
                      <a:pos x="136" y="8"/>
                    </a:cxn>
                    <a:cxn ang="0">
                      <a:pos x="136" y="16"/>
                    </a:cxn>
                    <a:cxn ang="0">
                      <a:pos x="128" y="24"/>
                    </a:cxn>
                    <a:cxn ang="0">
                      <a:pos x="104" y="32"/>
                    </a:cxn>
                    <a:cxn ang="0">
                      <a:pos x="80" y="48"/>
                    </a:cxn>
                    <a:cxn ang="0">
                      <a:pos x="80" y="48"/>
                    </a:cxn>
                    <a:cxn ang="0">
                      <a:pos x="48" y="48"/>
                    </a:cxn>
                    <a:cxn ang="0">
                      <a:pos x="24" y="56"/>
                    </a:cxn>
                    <a:cxn ang="0">
                      <a:pos x="8" y="56"/>
                    </a:cxn>
                    <a:cxn ang="0">
                      <a:pos x="0" y="48"/>
                    </a:cxn>
                  </a:cxnLst>
                  <a:rect l="0" t="0" r="r" b="b"/>
                  <a:pathLst>
                    <a:path w="136" h="56">
                      <a:moveTo>
                        <a:pt x="0" y="48"/>
                      </a:moveTo>
                      <a:lnTo>
                        <a:pt x="0" y="40"/>
                      </a:lnTo>
                      <a:lnTo>
                        <a:pt x="16" y="32"/>
                      </a:lnTo>
                      <a:lnTo>
                        <a:pt x="32" y="16"/>
                      </a:lnTo>
                      <a:lnTo>
                        <a:pt x="56" y="8"/>
                      </a:lnTo>
                      <a:lnTo>
                        <a:pt x="56" y="8"/>
                      </a:lnTo>
                      <a:lnTo>
                        <a:pt x="88" y="0"/>
                      </a:lnTo>
                      <a:lnTo>
                        <a:pt x="112" y="0"/>
                      </a:lnTo>
                      <a:lnTo>
                        <a:pt x="128" y="0"/>
                      </a:lnTo>
                      <a:lnTo>
                        <a:pt x="136" y="8"/>
                      </a:lnTo>
                      <a:lnTo>
                        <a:pt x="136" y="8"/>
                      </a:lnTo>
                      <a:lnTo>
                        <a:pt x="136" y="16"/>
                      </a:lnTo>
                      <a:lnTo>
                        <a:pt x="128" y="24"/>
                      </a:lnTo>
                      <a:lnTo>
                        <a:pt x="104" y="32"/>
                      </a:lnTo>
                      <a:lnTo>
                        <a:pt x="80" y="48"/>
                      </a:lnTo>
                      <a:lnTo>
                        <a:pt x="80" y="48"/>
                      </a:lnTo>
                      <a:lnTo>
                        <a:pt x="48" y="48"/>
                      </a:lnTo>
                      <a:lnTo>
                        <a:pt x="24" y="56"/>
                      </a:lnTo>
                      <a:lnTo>
                        <a:pt x="8" y="56"/>
                      </a:lnTo>
                      <a:lnTo>
                        <a:pt x="0"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04" name="Freeform 1700"/>
                <p:cNvSpPr>
                  <a:spLocks/>
                </p:cNvSpPr>
                <p:nvPr/>
              </p:nvSpPr>
              <p:spPr bwMode="invGray">
                <a:xfrm>
                  <a:off x="564" y="2472"/>
                  <a:ext cx="136" cy="56"/>
                </a:xfrm>
                <a:custGeom>
                  <a:avLst/>
                  <a:gdLst/>
                  <a:ahLst/>
                  <a:cxnLst>
                    <a:cxn ang="0">
                      <a:pos x="0" y="48"/>
                    </a:cxn>
                    <a:cxn ang="0">
                      <a:pos x="0" y="40"/>
                    </a:cxn>
                    <a:cxn ang="0">
                      <a:pos x="8" y="32"/>
                    </a:cxn>
                    <a:cxn ang="0">
                      <a:pos x="32" y="16"/>
                    </a:cxn>
                    <a:cxn ang="0">
                      <a:pos x="56" y="8"/>
                    </a:cxn>
                    <a:cxn ang="0">
                      <a:pos x="56" y="8"/>
                    </a:cxn>
                    <a:cxn ang="0">
                      <a:pos x="88" y="0"/>
                    </a:cxn>
                    <a:cxn ang="0">
                      <a:pos x="112" y="0"/>
                    </a:cxn>
                    <a:cxn ang="0">
                      <a:pos x="128" y="0"/>
                    </a:cxn>
                    <a:cxn ang="0">
                      <a:pos x="136" y="8"/>
                    </a:cxn>
                    <a:cxn ang="0">
                      <a:pos x="136" y="8"/>
                    </a:cxn>
                    <a:cxn ang="0">
                      <a:pos x="136" y="16"/>
                    </a:cxn>
                    <a:cxn ang="0">
                      <a:pos x="120" y="24"/>
                    </a:cxn>
                    <a:cxn ang="0">
                      <a:pos x="104" y="32"/>
                    </a:cxn>
                    <a:cxn ang="0">
                      <a:pos x="80" y="48"/>
                    </a:cxn>
                    <a:cxn ang="0">
                      <a:pos x="80" y="48"/>
                    </a:cxn>
                    <a:cxn ang="0">
                      <a:pos x="48" y="48"/>
                    </a:cxn>
                    <a:cxn ang="0">
                      <a:pos x="24" y="56"/>
                    </a:cxn>
                    <a:cxn ang="0">
                      <a:pos x="8" y="56"/>
                    </a:cxn>
                    <a:cxn ang="0">
                      <a:pos x="0" y="48"/>
                    </a:cxn>
                  </a:cxnLst>
                  <a:rect l="0" t="0" r="r" b="b"/>
                  <a:pathLst>
                    <a:path w="136" h="56">
                      <a:moveTo>
                        <a:pt x="0" y="48"/>
                      </a:moveTo>
                      <a:lnTo>
                        <a:pt x="0" y="40"/>
                      </a:lnTo>
                      <a:lnTo>
                        <a:pt x="8" y="32"/>
                      </a:lnTo>
                      <a:lnTo>
                        <a:pt x="32" y="16"/>
                      </a:lnTo>
                      <a:lnTo>
                        <a:pt x="56" y="8"/>
                      </a:lnTo>
                      <a:lnTo>
                        <a:pt x="56" y="8"/>
                      </a:lnTo>
                      <a:lnTo>
                        <a:pt x="88" y="0"/>
                      </a:lnTo>
                      <a:lnTo>
                        <a:pt x="112" y="0"/>
                      </a:lnTo>
                      <a:lnTo>
                        <a:pt x="128" y="0"/>
                      </a:lnTo>
                      <a:lnTo>
                        <a:pt x="136" y="8"/>
                      </a:lnTo>
                      <a:lnTo>
                        <a:pt x="136" y="8"/>
                      </a:lnTo>
                      <a:lnTo>
                        <a:pt x="136" y="16"/>
                      </a:lnTo>
                      <a:lnTo>
                        <a:pt x="120" y="24"/>
                      </a:lnTo>
                      <a:lnTo>
                        <a:pt x="104" y="32"/>
                      </a:lnTo>
                      <a:lnTo>
                        <a:pt x="80" y="48"/>
                      </a:lnTo>
                      <a:lnTo>
                        <a:pt x="80" y="48"/>
                      </a:lnTo>
                      <a:lnTo>
                        <a:pt x="48" y="48"/>
                      </a:lnTo>
                      <a:lnTo>
                        <a:pt x="24" y="56"/>
                      </a:lnTo>
                      <a:lnTo>
                        <a:pt x="8" y="56"/>
                      </a:lnTo>
                      <a:lnTo>
                        <a:pt x="0"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05" name="Freeform 1701"/>
                <p:cNvSpPr>
                  <a:spLocks/>
                </p:cNvSpPr>
                <p:nvPr/>
              </p:nvSpPr>
              <p:spPr bwMode="invGray">
                <a:xfrm>
                  <a:off x="628" y="2504"/>
                  <a:ext cx="112" cy="72"/>
                </a:xfrm>
                <a:custGeom>
                  <a:avLst/>
                  <a:gdLst/>
                  <a:ahLst/>
                  <a:cxnLst>
                    <a:cxn ang="0">
                      <a:pos x="8" y="72"/>
                    </a:cxn>
                    <a:cxn ang="0">
                      <a:pos x="0" y="64"/>
                    </a:cxn>
                    <a:cxn ang="0">
                      <a:pos x="8" y="56"/>
                    </a:cxn>
                    <a:cxn ang="0">
                      <a:pos x="16" y="40"/>
                    </a:cxn>
                    <a:cxn ang="0">
                      <a:pos x="40" y="24"/>
                    </a:cxn>
                    <a:cxn ang="0">
                      <a:pos x="40" y="24"/>
                    </a:cxn>
                    <a:cxn ang="0">
                      <a:pos x="80" y="0"/>
                    </a:cxn>
                    <a:cxn ang="0">
                      <a:pos x="112" y="0"/>
                    </a:cxn>
                    <a:cxn ang="0">
                      <a:pos x="112" y="0"/>
                    </a:cxn>
                    <a:cxn ang="0">
                      <a:pos x="112" y="8"/>
                    </a:cxn>
                    <a:cxn ang="0">
                      <a:pos x="112" y="16"/>
                    </a:cxn>
                    <a:cxn ang="0">
                      <a:pos x="96" y="32"/>
                    </a:cxn>
                    <a:cxn ang="0">
                      <a:pos x="80" y="48"/>
                    </a:cxn>
                    <a:cxn ang="0">
                      <a:pos x="80" y="48"/>
                    </a:cxn>
                    <a:cxn ang="0">
                      <a:pos x="32" y="72"/>
                    </a:cxn>
                    <a:cxn ang="0">
                      <a:pos x="8" y="72"/>
                    </a:cxn>
                  </a:cxnLst>
                  <a:rect l="0" t="0" r="r" b="b"/>
                  <a:pathLst>
                    <a:path w="112" h="72">
                      <a:moveTo>
                        <a:pt x="8" y="72"/>
                      </a:moveTo>
                      <a:lnTo>
                        <a:pt x="0" y="64"/>
                      </a:lnTo>
                      <a:lnTo>
                        <a:pt x="8" y="56"/>
                      </a:lnTo>
                      <a:lnTo>
                        <a:pt x="16" y="40"/>
                      </a:lnTo>
                      <a:lnTo>
                        <a:pt x="40" y="24"/>
                      </a:lnTo>
                      <a:lnTo>
                        <a:pt x="40" y="24"/>
                      </a:lnTo>
                      <a:lnTo>
                        <a:pt x="80" y="0"/>
                      </a:lnTo>
                      <a:lnTo>
                        <a:pt x="112" y="0"/>
                      </a:lnTo>
                      <a:lnTo>
                        <a:pt x="112" y="0"/>
                      </a:lnTo>
                      <a:lnTo>
                        <a:pt x="112" y="8"/>
                      </a:lnTo>
                      <a:lnTo>
                        <a:pt x="112" y="16"/>
                      </a:lnTo>
                      <a:lnTo>
                        <a:pt x="96" y="32"/>
                      </a:lnTo>
                      <a:lnTo>
                        <a:pt x="80" y="48"/>
                      </a:lnTo>
                      <a:lnTo>
                        <a:pt x="80" y="48"/>
                      </a:lnTo>
                      <a:lnTo>
                        <a:pt x="32" y="72"/>
                      </a:lnTo>
                      <a:lnTo>
                        <a:pt x="8" y="7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06" name="Freeform 1702"/>
                <p:cNvSpPr>
                  <a:spLocks/>
                </p:cNvSpPr>
                <p:nvPr/>
              </p:nvSpPr>
              <p:spPr bwMode="invGray">
                <a:xfrm>
                  <a:off x="932" y="2464"/>
                  <a:ext cx="136" cy="56"/>
                </a:xfrm>
                <a:custGeom>
                  <a:avLst/>
                  <a:gdLst/>
                  <a:ahLst/>
                  <a:cxnLst>
                    <a:cxn ang="0">
                      <a:pos x="0" y="8"/>
                    </a:cxn>
                    <a:cxn ang="0">
                      <a:pos x="8" y="0"/>
                    </a:cxn>
                    <a:cxn ang="0">
                      <a:pos x="32" y="0"/>
                    </a:cxn>
                    <a:cxn ang="0">
                      <a:pos x="56" y="0"/>
                    </a:cxn>
                    <a:cxn ang="0">
                      <a:pos x="80" y="8"/>
                    </a:cxn>
                    <a:cxn ang="0">
                      <a:pos x="80" y="8"/>
                    </a:cxn>
                    <a:cxn ang="0">
                      <a:pos x="104" y="16"/>
                    </a:cxn>
                    <a:cxn ang="0">
                      <a:pos x="128" y="32"/>
                    </a:cxn>
                    <a:cxn ang="0">
                      <a:pos x="136" y="40"/>
                    </a:cxn>
                    <a:cxn ang="0">
                      <a:pos x="136" y="48"/>
                    </a:cxn>
                    <a:cxn ang="0">
                      <a:pos x="136" y="48"/>
                    </a:cxn>
                    <a:cxn ang="0">
                      <a:pos x="128" y="56"/>
                    </a:cxn>
                    <a:cxn ang="0">
                      <a:pos x="112" y="56"/>
                    </a:cxn>
                    <a:cxn ang="0">
                      <a:pos x="88" y="56"/>
                    </a:cxn>
                    <a:cxn ang="0">
                      <a:pos x="64" y="48"/>
                    </a:cxn>
                    <a:cxn ang="0">
                      <a:pos x="64" y="48"/>
                    </a:cxn>
                    <a:cxn ang="0">
                      <a:pos x="32" y="40"/>
                    </a:cxn>
                    <a:cxn ang="0">
                      <a:pos x="16" y="24"/>
                    </a:cxn>
                    <a:cxn ang="0">
                      <a:pos x="0" y="16"/>
                    </a:cxn>
                    <a:cxn ang="0">
                      <a:pos x="0" y="8"/>
                    </a:cxn>
                  </a:cxnLst>
                  <a:rect l="0" t="0" r="r" b="b"/>
                  <a:pathLst>
                    <a:path w="136" h="56">
                      <a:moveTo>
                        <a:pt x="0" y="8"/>
                      </a:moveTo>
                      <a:lnTo>
                        <a:pt x="8" y="0"/>
                      </a:lnTo>
                      <a:lnTo>
                        <a:pt x="32" y="0"/>
                      </a:lnTo>
                      <a:lnTo>
                        <a:pt x="56" y="0"/>
                      </a:lnTo>
                      <a:lnTo>
                        <a:pt x="80" y="8"/>
                      </a:lnTo>
                      <a:lnTo>
                        <a:pt x="80" y="8"/>
                      </a:lnTo>
                      <a:lnTo>
                        <a:pt x="104" y="16"/>
                      </a:lnTo>
                      <a:lnTo>
                        <a:pt x="128" y="32"/>
                      </a:lnTo>
                      <a:lnTo>
                        <a:pt x="136" y="40"/>
                      </a:lnTo>
                      <a:lnTo>
                        <a:pt x="136" y="48"/>
                      </a:lnTo>
                      <a:lnTo>
                        <a:pt x="136" y="48"/>
                      </a:lnTo>
                      <a:lnTo>
                        <a:pt x="128" y="56"/>
                      </a:lnTo>
                      <a:lnTo>
                        <a:pt x="112" y="56"/>
                      </a:lnTo>
                      <a:lnTo>
                        <a:pt x="88" y="56"/>
                      </a:lnTo>
                      <a:lnTo>
                        <a:pt x="64" y="48"/>
                      </a:lnTo>
                      <a:lnTo>
                        <a:pt x="64" y="48"/>
                      </a:lnTo>
                      <a:lnTo>
                        <a:pt x="32" y="40"/>
                      </a:lnTo>
                      <a:lnTo>
                        <a:pt x="16"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07" name="Freeform 1703"/>
                <p:cNvSpPr>
                  <a:spLocks/>
                </p:cNvSpPr>
                <p:nvPr/>
              </p:nvSpPr>
              <p:spPr bwMode="invGray">
                <a:xfrm>
                  <a:off x="564" y="2360"/>
                  <a:ext cx="136" cy="56"/>
                </a:xfrm>
                <a:custGeom>
                  <a:avLst/>
                  <a:gdLst/>
                  <a:ahLst/>
                  <a:cxnLst>
                    <a:cxn ang="0">
                      <a:pos x="0" y="8"/>
                    </a:cxn>
                    <a:cxn ang="0">
                      <a:pos x="8" y="0"/>
                    </a:cxn>
                    <a:cxn ang="0">
                      <a:pos x="24" y="0"/>
                    </a:cxn>
                    <a:cxn ang="0">
                      <a:pos x="48" y="0"/>
                    </a:cxn>
                    <a:cxn ang="0">
                      <a:pos x="80" y="8"/>
                    </a:cxn>
                    <a:cxn ang="0">
                      <a:pos x="80" y="8"/>
                    </a:cxn>
                    <a:cxn ang="0">
                      <a:pos x="104" y="16"/>
                    </a:cxn>
                    <a:cxn ang="0">
                      <a:pos x="120" y="24"/>
                    </a:cxn>
                    <a:cxn ang="0">
                      <a:pos x="136" y="40"/>
                    </a:cxn>
                    <a:cxn ang="0">
                      <a:pos x="136" y="48"/>
                    </a:cxn>
                    <a:cxn ang="0">
                      <a:pos x="136" y="48"/>
                    </a:cxn>
                    <a:cxn ang="0">
                      <a:pos x="128" y="48"/>
                    </a:cxn>
                    <a:cxn ang="0">
                      <a:pos x="112" y="56"/>
                    </a:cxn>
                    <a:cxn ang="0">
                      <a:pos x="88" y="48"/>
                    </a:cxn>
                    <a:cxn ang="0">
                      <a:pos x="56" y="40"/>
                    </a:cxn>
                    <a:cxn ang="0">
                      <a:pos x="56" y="40"/>
                    </a:cxn>
                    <a:cxn ang="0">
                      <a:pos x="32" y="32"/>
                    </a:cxn>
                    <a:cxn ang="0">
                      <a:pos x="8" y="24"/>
                    </a:cxn>
                    <a:cxn ang="0">
                      <a:pos x="0" y="16"/>
                    </a:cxn>
                    <a:cxn ang="0">
                      <a:pos x="0" y="8"/>
                    </a:cxn>
                  </a:cxnLst>
                  <a:rect l="0" t="0" r="r" b="b"/>
                  <a:pathLst>
                    <a:path w="136" h="56">
                      <a:moveTo>
                        <a:pt x="0" y="8"/>
                      </a:moveTo>
                      <a:lnTo>
                        <a:pt x="8" y="0"/>
                      </a:lnTo>
                      <a:lnTo>
                        <a:pt x="24" y="0"/>
                      </a:lnTo>
                      <a:lnTo>
                        <a:pt x="48" y="0"/>
                      </a:lnTo>
                      <a:lnTo>
                        <a:pt x="80" y="8"/>
                      </a:lnTo>
                      <a:lnTo>
                        <a:pt x="80" y="8"/>
                      </a:lnTo>
                      <a:lnTo>
                        <a:pt x="104" y="16"/>
                      </a:lnTo>
                      <a:lnTo>
                        <a:pt x="120" y="24"/>
                      </a:lnTo>
                      <a:lnTo>
                        <a:pt x="136" y="40"/>
                      </a:lnTo>
                      <a:lnTo>
                        <a:pt x="136" y="48"/>
                      </a:lnTo>
                      <a:lnTo>
                        <a:pt x="136" y="48"/>
                      </a:lnTo>
                      <a:lnTo>
                        <a:pt x="128" y="48"/>
                      </a:lnTo>
                      <a:lnTo>
                        <a:pt x="112" y="56"/>
                      </a:lnTo>
                      <a:lnTo>
                        <a:pt x="88" y="48"/>
                      </a:lnTo>
                      <a:lnTo>
                        <a:pt x="56" y="40"/>
                      </a:lnTo>
                      <a:lnTo>
                        <a:pt x="56" y="40"/>
                      </a:lnTo>
                      <a:lnTo>
                        <a:pt x="32" y="32"/>
                      </a:lnTo>
                      <a:lnTo>
                        <a:pt x="8"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08" name="Freeform 1704"/>
                <p:cNvSpPr>
                  <a:spLocks/>
                </p:cNvSpPr>
                <p:nvPr/>
              </p:nvSpPr>
              <p:spPr bwMode="invGray">
                <a:xfrm>
                  <a:off x="692" y="2256"/>
                  <a:ext cx="72" cy="104"/>
                </a:xfrm>
                <a:custGeom>
                  <a:avLst/>
                  <a:gdLst/>
                  <a:ahLst/>
                  <a:cxnLst>
                    <a:cxn ang="0">
                      <a:pos x="8" y="0"/>
                    </a:cxn>
                    <a:cxn ang="0">
                      <a:pos x="32" y="8"/>
                    </a:cxn>
                    <a:cxn ang="0">
                      <a:pos x="64" y="48"/>
                    </a:cxn>
                    <a:cxn ang="0">
                      <a:pos x="64" y="48"/>
                    </a:cxn>
                    <a:cxn ang="0">
                      <a:pos x="72" y="80"/>
                    </a:cxn>
                    <a:cxn ang="0">
                      <a:pos x="64" y="104"/>
                    </a:cxn>
                    <a:cxn ang="0">
                      <a:pos x="64" y="104"/>
                    </a:cxn>
                    <a:cxn ang="0">
                      <a:pos x="40" y="96"/>
                    </a:cxn>
                    <a:cxn ang="0">
                      <a:pos x="16" y="56"/>
                    </a:cxn>
                    <a:cxn ang="0">
                      <a:pos x="16" y="56"/>
                    </a:cxn>
                    <a:cxn ang="0">
                      <a:pos x="0" y="24"/>
                    </a:cxn>
                    <a:cxn ang="0">
                      <a:pos x="8" y="0"/>
                    </a:cxn>
                  </a:cxnLst>
                  <a:rect l="0" t="0" r="r" b="b"/>
                  <a:pathLst>
                    <a:path w="72" h="104">
                      <a:moveTo>
                        <a:pt x="8" y="0"/>
                      </a:moveTo>
                      <a:lnTo>
                        <a:pt x="32" y="8"/>
                      </a:lnTo>
                      <a:lnTo>
                        <a:pt x="64" y="48"/>
                      </a:lnTo>
                      <a:lnTo>
                        <a:pt x="64" y="48"/>
                      </a:lnTo>
                      <a:lnTo>
                        <a:pt x="72" y="80"/>
                      </a:lnTo>
                      <a:lnTo>
                        <a:pt x="64" y="104"/>
                      </a:lnTo>
                      <a:lnTo>
                        <a:pt x="64" y="104"/>
                      </a:lnTo>
                      <a:lnTo>
                        <a:pt x="40" y="96"/>
                      </a:lnTo>
                      <a:lnTo>
                        <a:pt x="16" y="56"/>
                      </a:lnTo>
                      <a:lnTo>
                        <a:pt x="16" y="56"/>
                      </a:lnTo>
                      <a:lnTo>
                        <a:pt x="0" y="24"/>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09" name="Freeform 1705"/>
                <p:cNvSpPr>
                  <a:spLocks/>
                </p:cNvSpPr>
                <p:nvPr/>
              </p:nvSpPr>
              <p:spPr bwMode="invGray">
                <a:xfrm>
                  <a:off x="852" y="2520"/>
                  <a:ext cx="72" cy="96"/>
                </a:xfrm>
                <a:custGeom>
                  <a:avLst/>
                  <a:gdLst/>
                  <a:ahLst/>
                  <a:cxnLst>
                    <a:cxn ang="0">
                      <a:pos x="8" y="0"/>
                    </a:cxn>
                    <a:cxn ang="0">
                      <a:pos x="32" y="8"/>
                    </a:cxn>
                    <a:cxn ang="0">
                      <a:pos x="56" y="40"/>
                    </a:cxn>
                    <a:cxn ang="0">
                      <a:pos x="56" y="40"/>
                    </a:cxn>
                    <a:cxn ang="0">
                      <a:pos x="72" y="80"/>
                    </a:cxn>
                    <a:cxn ang="0">
                      <a:pos x="64" y="96"/>
                    </a:cxn>
                    <a:cxn ang="0">
                      <a:pos x="64" y="96"/>
                    </a:cxn>
                    <a:cxn ang="0">
                      <a:pos x="40" y="88"/>
                    </a:cxn>
                    <a:cxn ang="0">
                      <a:pos x="8" y="56"/>
                    </a:cxn>
                    <a:cxn ang="0">
                      <a:pos x="8" y="56"/>
                    </a:cxn>
                    <a:cxn ang="0">
                      <a:pos x="0" y="16"/>
                    </a:cxn>
                    <a:cxn ang="0">
                      <a:pos x="8" y="0"/>
                    </a:cxn>
                  </a:cxnLst>
                  <a:rect l="0" t="0" r="r" b="b"/>
                  <a:pathLst>
                    <a:path w="72" h="96">
                      <a:moveTo>
                        <a:pt x="8" y="0"/>
                      </a:moveTo>
                      <a:lnTo>
                        <a:pt x="32" y="8"/>
                      </a:lnTo>
                      <a:lnTo>
                        <a:pt x="56" y="40"/>
                      </a:lnTo>
                      <a:lnTo>
                        <a:pt x="56" y="40"/>
                      </a:lnTo>
                      <a:lnTo>
                        <a:pt x="72" y="80"/>
                      </a:lnTo>
                      <a:lnTo>
                        <a:pt x="64" y="96"/>
                      </a:lnTo>
                      <a:lnTo>
                        <a:pt x="64" y="96"/>
                      </a:lnTo>
                      <a:lnTo>
                        <a:pt x="40" y="88"/>
                      </a:lnTo>
                      <a:lnTo>
                        <a:pt x="8" y="56"/>
                      </a:lnTo>
                      <a:lnTo>
                        <a:pt x="8" y="56"/>
                      </a:lnTo>
                      <a:lnTo>
                        <a:pt x="0" y="16"/>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10" name="Freeform 1706"/>
                <p:cNvSpPr>
                  <a:spLocks/>
                </p:cNvSpPr>
                <p:nvPr/>
              </p:nvSpPr>
              <p:spPr bwMode="invGray">
                <a:xfrm>
                  <a:off x="844" y="2256"/>
                  <a:ext cx="72" cy="104"/>
                </a:xfrm>
                <a:custGeom>
                  <a:avLst/>
                  <a:gdLst/>
                  <a:ahLst/>
                  <a:cxnLst>
                    <a:cxn ang="0">
                      <a:pos x="64" y="0"/>
                    </a:cxn>
                    <a:cxn ang="0">
                      <a:pos x="72" y="24"/>
                    </a:cxn>
                    <a:cxn ang="0">
                      <a:pos x="56" y="56"/>
                    </a:cxn>
                    <a:cxn ang="0">
                      <a:pos x="56" y="56"/>
                    </a:cxn>
                    <a:cxn ang="0">
                      <a:pos x="32" y="88"/>
                    </a:cxn>
                    <a:cxn ang="0">
                      <a:pos x="8" y="104"/>
                    </a:cxn>
                    <a:cxn ang="0">
                      <a:pos x="8" y="104"/>
                    </a:cxn>
                    <a:cxn ang="0">
                      <a:pos x="0" y="80"/>
                    </a:cxn>
                    <a:cxn ang="0">
                      <a:pos x="8" y="40"/>
                    </a:cxn>
                    <a:cxn ang="0">
                      <a:pos x="8" y="40"/>
                    </a:cxn>
                    <a:cxn ang="0">
                      <a:pos x="40" y="8"/>
                    </a:cxn>
                    <a:cxn ang="0">
                      <a:pos x="64" y="0"/>
                    </a:cxn>
                  </a:cxnLst>
                  <a:rect l="0" t="0" r="r" b="b"/>
                  <a:pathLst>
                    <a:path w="72" h="104">
                      <a:moveTo>
                        <a:pt x="64" y="0"/>
                      </a:moveTo>
                      <a:lnTo>
                        <a:pt x="72" y="24"/>
                      </a:lnTo>
                      <a:lnTo>
                        <a:pt x="56" y="56"/>
                      </a:lnTo>
                      <a:lnTo>
                        <a:pt x="56" y="56"/>
                      </a:lnTo>
                      <a:lnTo>
                        <a:pt x="32" y="88"/>
                      </a:lnTo>
                      <a:lnTo>
                        <a:pt x="8" y="104"/>
                      </a:lnTo>
                      <a:lnTo>
                        <a:pt x="8" y="104"/>
                      </a:lnTo>
                      <a:lnTo>
                        <a:pt x="0" y="80"/>
                      </a:lnTo>
                      <a:lnTo>
                        <a:pt x="8" y="40"/>
                      </a:lnTo>
                      <a:lnTo>
                        <a:pt x="8" y="40"/>
                      </a:lnTo>
                      <a:lnTo>
                        <a:pt x="40" y="8"/>
                      </a:lnTo>
                      <a:lnTo>
                        <a:pt x="64"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11" name="Freeform 1707"/>
                <p:cNvSpPr>
                  <a:spLocks/>
                </p:cNvSpPr>
                <p:nvPr/>
              </p:nvSpPr>
              <p:spPr bwMode="invGray">
                <a:xfrm>
                  <a:off x="700" y="2520"/>
                  <a:ext cx="80" cy="96"/>
                </a:xfrm>
                <a:custGeom>
                  <a:avLst/>
                  <a:gdLst/>
                  <a:ahLst/>
                  <a:cxnLst>
                    <a:cxn ang="0">
                      <a:pos x="64" y="0"/>
                    </a:cxn>
                    <a:cxn ang="0">
                      <a:pos x="80" y="16"/>
                    </a:cxn>
                    <a:cxn ang="0">
                      <a:pos x="64" y="56"/>
                    </a:cxn>
                    <a:cxn ang="0">
                      <a:pos x="64" y="56"/>
                    </a:cxn>
                    <a:cxn ang="0">
                      <a:pos x="40" y="88"/>
                    </a:cxn>
                    <a:cxn ang="0">
                      <a:pos x="8" y="96"/>
                    </a:cxn>
                    <a:cxn ang="0">
                      <a:pos x="8" y="96"/>
                    </a:cxn>
                    <a:cxn ang="0">
                      <a:pos x="0" y="80"/>
                    </a:cxn>
                    <a:cxn ang="0">
                      <a:pos x="16" y="40"/>
                    </a:cxn>
                    <a:cxn ang="0">
                      <a:pos x="16" y="40"/>
                    </a:cxn>
                    <a:cxn ang="0">
                      <a:pos x="40" y="8"/>
                    </a:cxn>
                    <a:cxn ang="0">
                      <a:pos x="64" y="0"/>
                    </a:cxn>
                  </a:cxnLst>
                  <a:rect l="0" t="0" r="r" b="b"/>
                  <a:pathLst>
                    <a:path w="80" h="96">
                      <a:moveTo>
                        <a:pt x="64" y="0"/>
                      </a:moveTo>
                      <a:lnTo>
                        <a:pt x="80" y="16"/>
                      </a:lnTo>
                      <a:lnTo>
                        <a:pt x="64" y="56"/>
                      </a:lnTo>
                      <a:lnTo>
                        <a:pt x="64" y="56"/>
                      </a:lnTo>
                      <a:lnTo>
                        <a:pt x="40" y="88"/>
                      </a:lnTo>
                      <a:lnTo>
                        <a:pt x="8" y="96"/>
                      </a:lnTo>
                      <a:lnTo>
                        <a:pt x="8" y="96"/>
                      </a:lnTo>
                      <a:lnTo>
                        <a:pt x="0" y="80"/>
                      </a:lnTo>
                      <a:lnTo>
                        <a:pt x="16" y="40"/>
                      </a:lnTo>
                      <a:lnTo>
                        <a:pt x="16" y="40"/>
                      </a:lnTo>
                      <a:lnTo>
                        <a:pt x="40" y="8"/>
                      </a:lnTo>
                      <a:lnTo>
                        <a:pt x="64"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sp>
            <p:nvSpPr>
              <p:cNvPr id="1661612" name="Freeform 1708"/>
              <p:cNvSpPr>
                <a:spLocks/>
              </p:cNvSpPr>
              <p:nvPr/>
            </p:nvSpPr>
            <p:spPr bwMode="invGray">
              <a:xfrm>
                <a:off x="572" y="1295"/>
                <a:ext cx="472" cy="334"/>
              </a:xfrm>
              <a:custGeom>
                <a:avLst/>
                <a:gdLst/>
                <a:ahLst/>
                <a:cxnLst>
                  <a:cxn ang="0">
                    <a:pos x="672" y="216"/>
                  </a:cxn>
                  <a:cxn ang="0">
                    <a:pos x="664" y="256"/>
                  </a:cxn>
                  <a:cxn ang="0">
                    <a:pos x="648" y="296"/>
                  </a:cxn>
                  <a:cxn ang="0">
                    <a:pos x="616" y="328"/>
                  </a:cxn>
                  <a:cxn ang="0">
                    <a:pos x="576" y="360"/>
                  </a:cxn>
                  <a:cxn ang="0">
                    <a:pos x="464" y="408"/>
                  </a:cxn>
                  <a:cxn ang="0">
                    <a:pos x="336" y="424"/>
                  </a:cxn>
                  <a:cxn ang="0">
                    <a:pos x="336" y="424"/>
                  </a:cxn>
                  <a:cxn ang="0">
                    <a:pos x="208" y="408"/>
                  </a:cxn>
                  <a:cxn ang="0">
                    <a:pos x="96" y="360"/>
                  </a:cxn>
                  <a:cxn ang="0">
                    <a:pos x="56" y="328"/>
                  </a:cxn>
                  <a:cxn ang="0">
                    <a:pos x="24" y="296"/>
                  </a:cxn>
                  <a:cxn ang="0">
                    <a:pos x="8" y="256"/>
                  </a:cxn>
                  <a:cxn ang="0">
                    <a:pos x="0" y="216"/>
                  </a:cxn>
                  <a:cxn ang="0">
                    <a:pos x="0" y="216"/>
                  </a:cxn>
                  <a:cxn ang="0">
                    <a:pos x="8" y="168"/>
                  </a:cxn>
                  <a:cxn ang="0">
                    <a:pos x="24" y="128"/>
                  </a:cxn>
                  <a:cxn ang="0">
                    <a:pos x="56" y="96"/>
                  </a:cxn>
                  <a:cxn ang="0">
                    <a:pos x="96" y="64"/>
                  </a:cxn>
                  <a:cxn ang="0">
                    <a:pos x="208" y="16"/>
                  </a:cxn>
                  <a:cxn ang="0">
                    <a:pos x="336" y="0"/>
                  </a:cxn>
                  <a:cxn ang="0">
                    <a:pos x="336" y="0"/>
                  </a:cxn>
                  <a:cxn ang="0">
                    <a:pos x="464" y="16"/>
                  </a:cxn>
                  <a:cxn ang="0">
                    <a:pos x="576" y="64"/>
                  </a:cxn>
                  <a:cxn ang="0">
                    <a:pos x="616" y="96"/>
                  </a:cxn>
                  <a:cxn ang="0">
                    <a:pos x="648" y="128"/>
                  </a:cxn>
                  <a:cxn ang="0">
                    <a:pos x="664" y="168"/>
                  </a:cxn>
                  <a:cxn ang="0">
                    <a:pos x="672" y="216"/>
                  </a:cxn>
                </a:cxnLst>
                <a:rect l="0" t="0" r="r" b="b"/>
                <a:pathLst>
                  <a:path w="672" h="424">
                    <a:moveTo>
                      <a:pt x="672" y="216"/>
                    </a:moveTo>
                    <a:lnTo>
                      <a:pt x="664" y="256"/>
                    </a:lnTo>
                    <a:lnTo>
                      <a:pt x="648" y="296"/>
                    </a:lnTo>
                    <a:lnTo>
                      <a:pt x="616" y="328"/>
                    </a:lnTo>
                    <a:lnTo>
                      <a:pt x="576" y="360"/>
                    </a:lnTo>
                    <a:lnTo>
                      <a:pt x="464" y="408"/>
                    </a:lnTo>
                    <a:lnTo>
                      <a:pt x="336" y="424"/>
                    </a:lnTo>
                    <a:lnTo>
                      <a:pt x="336" y="424"/>
                    </a:lnTo>
                    <a:lnTo>
                      <a:pt x="208" y="408"/>
                    </a:lnTo>
                    <a:lnTo>
                      <a:pt x="96" y="360"/>
                    </a:lnTo>
                    <a:lnTo>
                      <a:pt x="56" y="328"/>
                    </a:lnTo>
                    <a:lnTo>
                      <a:pt x="24" y="296"/>
                    </a:lnTo>
                    <a:lnTo>
                      <a:pt x="8" y="256"/>
                    </a:lnTo>
                    <a:lnTo>
                      <a:pt x="0" y="216"/>
                    </a:lnTo>
                    <a:lnTo>
                      <a:pt x="0" y="216"/>
                    </a:lnTo>
                    <a:lnTo>
                      <a:pt x="8" y="168"/>
                    </a:lnTo>
                    <a:lnTo>
                      <a:pt x="24" y="128"/>
                    </a:lnTo>
                    <a:lnTo>
                      <a:pt x="56" y="96"/>
                    </a:lnTo>
                    <a:lnTo>
                      <a:pt x="96" y="64"/>
                    </a:lnTo>
                    <a:lnTo>
                      <a:pt x="208" y="16"/>
                    </a:lnTo>
                    <a:lnTo>
                      <a:pt x="336" y="0"/>
                    </a:lnTo>
                    <a:lnTo>
                      <a:pt x="336" y="0"/>
                    </a:lnTo>
                    <a:lnTo>
                      <a:pt x="464" y="16"/>
                    </a:lnTo>
                    <a:lnTo>
                      <a:pt x="576" y="64"/>
                    </a:lnTo>
                    <a:lnTo>
                      <a:pt x="616" y="96"/>
                    </a:lnTo>
                    <a:lnTo>
                      <a:pt x="648" y="128"/>
                    </a:lnTo>
                    <a:lnTo>
                      <a:pt x="664" y="168"/>
                    </a:lnTo>
                    <a:lnTo>
                      <a:pt x="672" y="216"/>
                    </a:lnTo>
                    <a:close/>
                  </a:path>
                </a:pathLst>
              </a:custGeom>
              <a:gradFill rotWithShape="0">
                <a:gsLst>
                  <a:gs pos="0">
                    <a:srgbClr val="808080">
                      <a:gamma/>
                      <a:tint val="59608"/>
                      <a:invGamma/>
                    </a:srgbClr>
                  </a:gs>
                  <a:gs pos="100000">
                    <a:srgbClr val="808080"/>
                  </a:gs>
                </a:gsLst>
                <a:path path="rect">
                  <a:fillToRect l="50000" t="50000" r="50000" b="50000"/>
                </a:path>
              </a:gradFill>
              <a:ln w="3175" cmpd="sng">
                <a:solidFill>
                  <a:srgbClr val="808080"/>
                </a:solidFill>
                <a:round/>
                <a:headEnd/>
                <a:tailEnd/>
              </a:ln>
            </p:spPr>
            <p:txBody>
              <a:bodyPr>
                <a:prstTxWarp prst="textNoShape">
                  <a:avLst/>
                </a:prstTxWarp>
              </a:bodyPr>
              <a:lstStyle/>
              <a:p>
                <a:endParaRPr lang="en-US">
                  <a:latin typeface="Arial"/>
                  <a:cs typeface="Arial"/>
                </a:endParaRPr>
              </a:p>
            </p:txBody>
          </p:sp>
          <p:grpSp>
            <p:nvGrpSpPr>
              <p:cNvPr id="1661651" name="Group 1709"/>
              <p:cNvGrpSpPr>
                <a:grpSpLocks/>
              </p:cNvGrpSpPr>
              <p:nvPr/>
            </p:nvGrpSpPr>
            <p:grpSpPr bwMode="auto">
              <a:xfrm>
                <a:off x="632" y="1338"/>
                <a:ext cx="352" cy="248"/>
                <a:chOff x="636" y="2320"/>
                <a:chExt cx="352" cy="248"/>
              </a:xfrm>
            </p:grpSpPr>
            <p:sp>
              <p:nvSpPr>
                <p:cNvPr id="1661614" name="Freeform 1710"/>
                <p:cNvSpPr>
                  <a:spLocks/>
                </p:cNvSpPr>
                <p:nvPr/>
              </p:nvSpPr>
              <p:spPr bwMode="invGray">
                <a:xfrm>
                  <a:off x="788" y="2424"/>
                  <a:ext cx="32" cy="16"/>
                </a:xfrm>
                <a:custGeom>
                  <a:avLst/>
                  <a:gdLst/>
                  <a:ahLst/>
                  <a:cxnLst>
                    <a:cxn ang="0">
                      <a:pos x="32" y="8"/>
                    </a:cxn>
                    <a:cxn ang="0">
                      <a:pos x="32" y="16"/>
                    </a:cxn>
                    <a:cxn ang="0">
                      <a:pos x="16" y="16"/>
                    </a:cxn>
                    <a:cxn ang="0">
                      <a:pos x="16" y="16"/>
                    </a:cxn>
                    <a:cxn ang="0">
                      <a:pos x="8" y="16"/>
                    </a:cxn>
                    <a:cxn ang="0">
                      <a:pos x="0" y="8"/>
                    </a:cxn>
                    <a:cxn ang="0">
                      <a:pos x="0" y="8"/>
                    </a:cxn>
                    <a:cxn ang="0">
                      <a:pos x="8" y="0"/>
                    </a:cxn>
                    <a:cxn ang="0">
                      <a:pos x="16" y="0"/>
                    </a:cxn>
                    <a:cxn ang="0">
                      <a:pos x="16" y="0"/>
                    </a:cxn>
                    <a:cxn ang="0">
                      <a:pos x="32" y="0"/>
                    </a:cxn>
                    <a:cxn ang="0">
                      <a:pos x="32" y="8"/>
                    </a:cxn>
                  </a:cxnLst>
                  <a:rect l="0" t="0" r="r" b="b"/>
                  <a:pathLst>
                    <a:path w="32" h="16">
                      <a:moveTo>
                        <a:pt x="32" y="8"/>
                      </a:moveTo>
                      <a:lnTo>
                        <a:pt x="32" y="16"/>
                      </a:lnTo>
                      <a:lnTo>
                        <a:pt x="16" y="16"/>
                      </a:lnTo>
                      <a:lnTo>
                        <a:pt x="16" y="16"/>
                      </a:lnTo>
                      <a:lnTo>
                        <a:pt x="8" y="16"/>
                      </a:lnTo>
                      <a:lnTo>
                        <a:pt x="0" y="8"/>
                      </a:lnTo>
                      <a:lnTo>
                        <a:pt x="0" y="8"/>
                      </a:lnTo>
                      <a:lnTo>
                        <a:pt x="8" y="0"/>
                      </a:lnTo>
                      <a:lnTo>
                        <a:pt x="16" y="0"/>
                      </a:lnTo>
                      <a:lnTo>
                        <a:pt x="16" y="0"/>
                      </a:lnTo>
                      <a:lnTo>
                        <a:pt x="32" y="0"/>
                      </a:lnTo>
                      <a:lnTo>
                        <a:pt x="32"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15" name="Freeform 1711"/>
                <p:cNvSpPr>
                  <a:spLocks/>
                </p:cNvSpPr>
                <p:nvPr/>
              </p:nvSpPr>
              <p:spPr bwMode="invGray">
                <a:xfrm>
                  <a:off x="924" y="2416"/>
                  <a:ext cx="64" cy="24"/>
                </a:xfrm>
                <a:custGeom>
                  <a:avLst/>
                  <a:gdLst/>
                  <a:ahLst/>
                  <a:cxnLst>
                    <a:cxn ang="0">
                      <a:pos x="64" y="16"/>
                    </a:cxn>
                    <a:cxn ang="0">
                      <a:pos x="56" y="24"/>
                    </a:cxn>
                    <a:cxn ang="0">
                      <a:pos x="32" y="24"/>
                    </a:cxn>
                    <a:cxn ang="0">
                      <a:pos x="32" y="24"/>
                    </a:cxn>
                    <a:cxn ang="0">
                      <a:pos x="16" y="24"/>
                    </a:cxn>
                    <a:cxn ang="0">
                      <a:pos x="0" y="16"/>
                    </a:cxn>
                    <a:cxn ang="0">
                      <a:pos x="0" y="16"/>
                    </a:cxn>
                    <a:cxn ang="0">
                      <a:pos x="16" y="8"/>
                    </a:cxn>
                    <a:cxn ang="0">
                      <a:pos x="32" y="0"/>
                    </a:cxn>
                    <a:cxn ang="0">
                      <a:pos x="32" y="0"/>
                    </a:cxn>
                    <a:cxn ang="0">
                      <a:pos x="56" y="8"/>
                    </a:cxn>
                    <a:cxn ang="0">
                      <a:pos x="64" y="16"/>
                    </a:cxn>
                  </a:cxnLst>
                  <a:rect l="0" t="0" r="r" b="b"/>
                  <a:pathLst>
                    <a:path w="64" h="24">
                      <a:moveTo>
                        <a:pt x="64" y="16"/>
                      </a:moveTo>
                      <a:lnTo>
                        <a:pt x="56" y="24"/>
                      </a:lnTo>
                      <a:lnTo>
                        <a:pt x="32" y="24"/>
                      </a:lnTo>
                      <a:lnTo>
                        <a:pt x="32" y="24"/>
                      </a:lnTo>
                      <a:lnTo>
                        <a:pt x="16" y="24"/>
                      </a:lnTo>
                      <a:lnTo>
                        <a:pt x="0" y="16"/>
                      </a:lnTo>
                      <a:lnTo>
                        <a:pt x="0" y="16"/>
                      </a:lnTo>
                      <a:lnTo>
                        <a:pt x="16" y="8"/>
                      </a:lnTo>
                      <a:lnTo>
                        <a:pt x="32" y="0"/>
                      </a:lnTo>
                      <a:lnTo>
                        <a:pt x="32" y="0"/>
                      </a:lnTo>
                      <a:lnTo>
                        <a:pt x="56" y="8"/>
                      </a:lnTo>
                      <a:lnTo>
                        <a:pt x="6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16" name="Freeform 1712"/>
                <p:cNvSpPr>
                  <a:spLocks/>
                </p:cNvSpPr>
                <p:nvPr/>
              </p:nvSpPr>
              <p:spPr bwMode="invGray">
                <a:xfrm>
                  <a:off x="908" y="2512"/>
                  <a:ext cx="40" cy="32"/>
                </a:xfrm>
                <a:custGeom>
                  <a:avLst/>
                  <a:gdLst/>
                  <a:ahLst/>
                  <a:cxnLst>
                    <a:cxn ang="0">
                      <a:pos x="40" y="32"/>
                    </a:cxn>
                    <a:cxn ang="0">
                      <a:pos x="24" y="32"/>
                    </a:cxn>
                    <a:cxn ang="0">
                      <a:pos x="8" y="24"/>
                    </a:cxn>
                    <a:cxn ang="0">
                      <a:pos x="8" y="24"/>
                    </a:cxn>
                    <a:cxn ang="0">
                      <a:pos x="0" y="8"/>
                    </a:cxn>
                    <a:cxn ang="0">
                      <a:pos x="0" y="0"/>
                    </a:cxn>
                    <a:cxn ang="0">
                      <a:pos x="0" y="0"/>
                    </a:cxn>
                    <a:cxn ang="0">
                      <a:pos x="16" y="0"/>
                    </a:cxn>
                    <a:cxn ang="0">
                      <a:pos x="32" y="8"/>
                    </a:cxn>
                    <a:cxn ang="0">
                      <a:pos x="32" y="8"/>
                    </a:cxn>
                    <a:cxn ang="0">
                      <a:pos x="40" y="24"/>
                    </a:cxn>
                    <a:cxn ang="0">
                      <a:pos x="40" y="32"/>
                    </a:cxn>
                  </a:cxnLst>
                  <a:rect l="0" t="0" r="r" b="b"/>
                  <a:pathLst>
                    <a:path w="40" h="32">
                      <a:moveTo>
                        <a:pt x="40" y="32"/>
                      </a:moveTo>
                      <a:lnTo>
                        <a:pt x="24" y="32"/>
                      </a:lnTo>
                      <a:lnTo>
                        <a:pt x="8" y="24"/>
                      </a:lnTo>
                      <a:lnTo>
                        <a:pt x="8" y="24"/>
                      </a:lnTo>
                      <a:lnTo>
                        <a:pt x="0" y="8"/>
                      </a:lnTo>
                      <a:lnTo>
                        <a:pt x="0" y="0"/>
                      </a:lnTo>
                      <a:lnTo>
                        <a:pt x="0" y="0"/>
                      </a:lnTo>
                      <a:lnTo>
                        <a:pt x="16" y="0"/>
                      </a:lnTo>
                      <a:lnTo>
                        <a:pt x="32" y="8"/>
                      </a:lnTo>
                      <a:lnTo>
                        <a:pt x="32" y="8"/>
                      </a:lnTo>
                      <a:lnTo>
                        <a:pt x="40" y="24"/>
                      </a:lnTo>
                      <a:lnTo>
                        <a:pt x="40"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17" name="Freeform 1713"/>
                <p:cNvSpPr>
                  <a:spLocks/>
                </p:cNvSpPr>
                <p:nvPr/>
              </p:nvSpPr>
              <p:spPr bwMode="invGray">
                <a:xfrm>
                  <a:off x="780" y="2328"/>
                  <a:ext cx="32" cy="48"/>
                </a:xfrm>
                <a:custGeom>
                  <a:avLst/>
                  <a:gdLst/>
                  <a:ahLst/>
                  <a:cxnLst>
                    <a:cxn ang="0">
                      <a:pos x="16" y="48"/>
                    </a:cxn>
                    <a:cxn ang="0">
                      <a:pos x="8" y="48"/>
                    </a:cxn>
                    <a:cxn ang="0">
                      <a:pos x="0" y="24"/>
                    </a:cxn>
                    <a:cxn ang="0">
                      <a:pos x="0" y="24"/>
                    </a:cxn>
                    <a:cxn ang="0">
                      <a:pos x="8" y="8"/>
                    </a:cxn>
                    <a:cxn ang="0">
                      <a:pos x="16" y="0"/>
                    </a:cxn>
                    <a:cxn ang="0">
                      <a:pos x="16" y="0"/>
                    </a:cxn>
                    <a:cxn ang="0">
                      <a:pos x="24" y="8"/>
                    </a:cxn>
                    <a:cxn ang="0">
                      <a:pos x="32" y="24"/>
                    </a:cxn>
                    <a:cxn ang="0">
                      <a:pos x="32" y="24"/>
                    </a:cxn>
                    <a:cxn ang="0">
                      <a:pos x="24" y="48"/>
                    </a:cxn>
                    <a:cxn ang="0">
                      <a:pos x="16" y="48"/>
                    </a:cxn>
                  </a:cxnLst>
                  <a:rect l="0" t="0" r="r" b="b"/>
                  <a:pathLst>
                    <a:path w="32" h="48">
                      <a:moveTo>
                        <a:pt x="16" y="48"/>
                      </a:moveTo>
                      <a:lnTo>
                        <a:pt x="8" y="48"/>
                      </a:lnTo>
                      <a:lnTo>
                        <a:pt x="0" y="24"/>
                      </a:lnTo>
                      <a:lnTo>
                        <a:pt x="0" y="24"/>
                      </a:lnTo>
                      <a:lnTo>
                        <a:pt x="8" y="8"/>
                      </a:lnTo>
                      <a:lnTo>
                        <a:pt x="16" y="0"/>
                      </a:lnTo>
                      <a:lnTo>
                        <a:pt x="16" y="0"/>
                      </a:lnTo>
                      <a:lnTo>
                        <a:pt x="24" y="8"/>
                      </a:lnTo>
                      <a:lnTo>
                        <a:pt x="32" y="24"/>
                      </a:lnTo>
                      <a:lnTo>
                        <a:pt x="32" y="24"/>
                      </a:lnTo>
                      <a:lnTo>
                        <a:pt x="24" y="48"/>
                      </a:lnTo>
                      <a:lnTo>
                        <a:pt x="16"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18" name="Freeform 1714"/>
                <p:cNvSpPr>
                  <a:spLocks/>
                </p:cNvSpPr>
                <p:nvPr/>
              </p:nvSpPr>
              <p:spPr bwMode="invGray">
                <a:xfrm>
                  <a:off x="676" y="2432"/>
                  <a:ext cx="64" cy="24"/>
                </a:xfrm>
                <a:custGeom>
                  <a:avLst/>
                  <a:gdLst/>
                  <a:ahLst/>
                  <a:cxnLst>
                    <a:cxn ang="0">
                      <a:pos x="64" y="16"/>
                    </a:cxn>
                    <a:cxn ang="0">
                      <a:pos x="56" y="24"/>
                    </a:cxn>
                    <a:cxn ang="0">
                      <a:pos x="32" y="24"/>
                    </a:cxn>
                    <a:cxn ang="0">
                      <a:pos x="32" y="24"/>
                    </a:cxn>
                    <a:cxn ang="0">
                      <a:pos x="8" y="24"/>
                    </a:cxn>
                    <a:cxn ang="0">
                      <a:pos x="0" y="16"/>
                    </a:cxn>
                    <a:cxn ang="0">
                      <a:pos x="0" y="16"/>
                    </a:cxn>
                    <a:cxn ang="0">
                      <a:pos x="8" y="8"/>
                    </a:cxn>
                    <a:cxn ang="0">
                      <a:pos x="32" y="0"/>
                    </a:cxn>
                    <a:cxn ang="0">
                      <a:pos x="32" y="0"/>
                    </a:cxn>
                    <a:cxn ang="0">
                      <a:pos x="56" y="8"/>
                    </a:cxn>
                    <a:cxn ang="0">
                      <a:pos x="64" y="16"/>
                    </a:cxn>
                  </a:cxnLst>
                  <a:rect l="0" t="0" r="r" b="b"/>
                  <a:pathLst>
                    <a:path w="64" h="24">
                      <a:moveTo>
                        <a:pt x="64" y="16"/>
                      </a:moveTo>
                      <a:lnTo>
                        <a:pt x="56" y="24"/>
                      </a:lnTo>
                      <a:lnTo>
                        <a:pt x="32" y="24"/>
                      </a:lnTo>
                      <a:lnTo>
                        <a:pt x="32" y="24"/>
                      </a:lnTo>
                      <a:lnTo>
                        <a:pt x="8" y="24"/>
                      </a:lnTo>
                      <a:lnTo>
                        <a:pt x="0" y="16"/>
                      </a:lnTo>
                      <a:lnTo>
                        <a:pt x="0" y="16"/>
                      </a:lnTo>
                      <a:lnTo>
                        <a:pt x="8" y="8"/>
                      </a:lnTo>
                      <a:lnTo>
                        <a:pt x="32" y="0"/>
                      </a:lnTo>
                      <a:lnTo>
                        <a:pt x="32" y="0"/>
                      </a:lnTo>
                      <a:lnTo>
                        <a:pt x="56" y="8"/>
                      </a:lnTo>
                      <a:lnTo>
                        <a:pt x="6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19" name="Freeform 1715"/>
                <p:cNvSpPr>
                  <a:spLocks/>
                </p:cNvSpPr>
                <p:nvPr/>
              </p:nvSpPr>
              <p:spPr bwMode="invGray">
                <a:xfrm>
                  <a:off x="788" y="2520"/>
                  <a:ext cx="32" cy="48"/>
                </a:xfrm>
                <a:custGeom>
                  <a:avLst/>
                  <a:gdLst/>
                  <a:ahLst/>
                  <a:cxnLst>
                    <a:cxn ang="0">
                      <a:pos x="16" y="48"/>
                    </a:cxn>
                    <a:cxn ang="0">
                      <a:pos x="8" y="40"/>
                    </a:cxn>
                    <a:cxn ang="0">
                      <a:pos x="0" y="24"/>
                    </a:cxn>
                    <a:cxn ang="0">
                      <a:pos x="0" y="24"/>
                    </a:cxn>
                    <a:cxn ang="0">
                      <a:pos x="8" y="8"/>
                    </a:cxn>
                    <a:cxn ang="0">
                      <a:pos x="16" y="0"/>
                    </a:cxn>
                    <a:cxn ang="0">
                      <a:pos x="16" y="0"/>
                    </a:cxn>
                    <a:cxn ang="0">
                      <a:pos x="32" y="8"/>
                    </a:cxn>
                    <a:cxn ang="0">
                      <a:pos x="32" y="24"/>
                    </a:cxn>
                    <a:cxn ang="0">
                      <a:pos x="32" y="24"/>
                    </a:cxn>
                    <a:cxn ang="0">
                      <a:pos x="32" y="40"/>
                    </a:cxn>
                    <a:cxn ang="0">
                      <a:pos x="16" y="48"/>
                    </a:cxn>
                  </a:cxnLst>
                  <a:rect l="0" t="0" r="r" b="b"/>
                  <a:pathLst>
                    <a:path w="32" h="48">
                      <a:moveTo>
                        <a:pt x="16" y="48"/>
                      </a:moveTo>
                      <a:lnTo>
                        <a:pt x="8" y="40"/>
                      </a:lnTo>
                      <a:lnTo>
                        <a:pt x="0" y="24"/>
                      </a:lnTo>
                      <a:lnTo>
                        <a:pt x="0" y="24"/>
                      </a:lnTo>
                      <a:lnTo>
                        <a:pt x="8" y="8"/>
                      </a:lnTo>
                      <a:lnTo>
                        <a:pt x="16" y="0"/>
                      </a:lnTo>
                      <a:lnTo>
                        <a:pt x="16" y="0"/>
                      </a:lnTo>
                      <a:lnTo>
                        <a:pt x="32" y="8"/>
                      </a:lnTo>
                      <a:lnTo>
                        <a:pt x="32" y="24"/>
                      </a:lnTo>
                      <a:lnTo>
                        <a:pt x="32" y="24"/>
                      </a:lnTo>
                      <a:lnTo>
                        <a:pt x="32" y="40"/>
                      </a:lnTo>
                      <a:lnTo>
                        <a:pt x="16"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20" name="Freeform 1716"/>
                <p:cNvSpPr>
                  <a:spLocks/>
                </p:cNvSpPr>
                <p:nvPr/>
              </p:nvSpPr>
              <p:spPr bwMode="invGray">
                <a:xfrm>
                  <a:off x="660" y="2352"/>
                  <a:ext cx="48" cy="40"/>
                </a:xfrm>
                <a:custGeom>
                  <a:avLst/>
                  <a:gdLst/>
                  <a:ahLst/>
                  <a:cxnLst>
                    <a:cxn ang="0">
                      <a:pos x="48" y="32"/>
                    </a:cxn>
                    <a:cxn ang="0">
                      <a:pos x="32" y="40"/>
                    </a:cxn>
                    <a:cxn ang="0">
                      <a:pos x="16" y="24"/>
                    </a:cxn>
                    <a:cxn ang="0">
                      <a:pos x="16" y="24"/>
                    </a:cxn>
                    <a:cxn ang="0">
                      <a:pos x="0" y="16"/>
                    </a:cxn>
                    <a:cxn ang="0">
                      <a:pos x="0" y="0"/>
                    </a:cxn>
                    <a:cxn ang="0">
                      <a:pos x="0" y="0"/>
                    </a:cxn>
                    <a:cxn ang="0">
                      <a:pos x="16" y="0"/>
                    </a:cxn>
                    <a:cxn ang="0">
                      <a:pos x="32" y="8"/>
                    </a:cxn>
                    <a:cxn ang="0">
                      <a:pos x="32" y="8"/>
                    </a:cxn>
                    <a:cxn ang="0">
                      <a:pos x="48" y="24"/>
                    </a:cxn>
                    <a:cxn ang="0">
                      <a:pos x="48" y="32"/>
                    </a:cxn>
                  </a:cxnLst>
                  <a:rect l="0" t="0" r="r" b="b"/>
                  <a:pathLst>
                    <a:path w="48" h="40">
                      <a:moveTo>
                        <a:pt x="48" y="32"/>
                      </a:moveTo>
                      <a:lnTo>
                        <a:pt x="32" y="40"/>
                      </a:lnTo>
                      <a:lnTo>
                        <a:pt x="16" y="24"/>
                      </a:lnTo>
                      <a:lnTo>
                        <a:pt x="16" y="24"/>
                      </a:lnTo>
                      <a:lnTo>
                        <a:pt x="0" y="16"/>
                      </a:lnTo>
                      <a:lnTo>
                        <a:pt x="0" y="0"/>
                      </a:lnTo>
                      <a:lnTo>
                        <a:pt x="0" y="0"/>
                      </a:lnTo>
                      <a:lnTo>
                        <a:pt x="16" y="0"/>
                      </a:lnTo>
                      <a:lnTo>
                        <a:pt x="32" y="8"/>
                      </a:lnTo>
                      <a:lnTo>
                        <a:pt x="32" y="8"/>
                      </a:lnTo>
                      <a:lnTo>
                        <a:pt x="48" y="24"/>
                      </a:lnTo>
                      <a:lnTo>
                        <a:pt x="48"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21" name="Freeform 1717"/>
                <p:cNvSpPr>
                  <a:spLocks/>
                </p:cNvSpPr>
                <p:nvPr/>
              </p:nvSpPr>
              <p:spPr bwMode="invGray">
                <a:xfrm>
                  <a:off x="892" y="2344"/>
                  <a:ext cx="48" cy="32"/>
                </a:xfrm>
                <a:custGeom>
                  <a:avLst/>
                  <a:gdLst/>
                  <a:ahLst/>
                  <a:cxnLst>
                    <a:cxn ang="0">
                      <a:pos x="0" y="32"/>
                    </a:cxn>
                    <a:cxn ang="0">
                      <a:pos x="0" y="24"/>
                    </a:cxn>
                    <a:cxn ang="0">
                      <a:pos x="8" y="8"/>
                    </a:cxn>
                    <a:cxn ang="0">
                      <a:pos x="8" y="8"/>
                    </a:cxn>
                    <a:cxn ang="0">
                      <a:pos x="32" y="0"/>
                    </a:cxn>
                    <a:cxn ang="0">
                      <a:pos x="48" y="0"/>
                    </a:cxn>
                    <a:cxn ang="0">
                      <a:pos x="48" y="0"/>
                    </a:cxn>
                    <a:cxn ang="0">
                      <a:pos x="48" y="8"/>
                    </a:cxn>
                    <a:cxn ang="0">
                      <a:pos x="32" y="24"/>
                    </a:cxn>
                    <a:cxn ang="0">
                      <a:pos x="32" y="24"/>
                    </a:cxn>
                    <a:cxn ang="0">
                      <a:pos x="16" y="32"/>
                    </a:cxn>
                    <a:cxn ang="0">
                      <a:pos x="0" y="32"/>
                    </a:cxn>
                  </a:cxnLst>
                  <a:rect l="0" t="0" r="r" b="b"/>
                  <a:pathLst>
                    <a:path w="48" h="32">
                      <a:moveTo>
                        <a:pt x="0" y="32"/>
                      </a:moveTo>
                      <a:lnTo>
                        <a:pt x="0" y="24"/>
                      </a:lnTo>
                      <a:lnTo>
                        <a:pt x="8" y="8"/>
                      </a:lnTo>
                      <a:lnTo>
                        <a:pt x="8" y="8"/>
                      </a:lnTo>
                      <a:lnTo>
                        <a:pt x="32" y="0"/>
                      </a:lnTo>
                      <a:lnTo>
                        <a:pt x="48" y="0"/>
                      </a:lnTo>
                      <a:lnTo>
                        <a:pt x="48" y="0"/>
                      </a:lnTo>
                      <a:lnTo>
                        <a:pt x="48" y="8"/>
                      </a:lnTo>
                      <a:lnTo>
                        <a:pt x="32" y="24"/>
                      </a:lnTo>
                      <a:lnTo>
                        <a:pt x="32" y="24"/>
                      </a:lnTo>
                      <a:lnTo>
                        <a:pt x="16" y="32"/>
                      </a:lnTo>
                      <a:lnTo>
                        <a:pt x="0"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22" name="Freeform 1718"/>
                <p:cNvSpPr>
                  <a:spLocks/>
                </p:cNvSpPr>
                <p:nvPr/>
              </p:nvSpPr>
              <p:spPr bwMode="invGray">
                <a:xfrm>
                  <a:off x="876" y="2400"/>
                  <a:ext cx="48" cy="24"/>
                </a:xfrm>
                <a:custGeom>
                  <a:avLst/>
                  <a:gdLst/>
                  <a:ahLst/>
                  <a:cxnLst>
                    <a:cxn ang="0">
                      <a:pos x="0" y="24"/>
                    </a:cxn>
                    <a:cxn ang="0">
                      <a:pos x="0" y="8"/>
                    </a:cxn>
                    <a:cxn ang="0">
                      <a:pos x="16" y="0"/>
                    </a:cxn>
                    <a:cxn ang="0">
                      <a:pos x="16" y="0"/>
                    </a:cxn>
                    <a:cxn ang="0">
                      <a:pos x="32" y="0"/>
                    </a:cxn>
                    <a:cxn ang="0">
                      <a:pos x="48" y="8"/>
                    </a:cxn>
                    <a:cxn ang="0">
                      <a:pos x="48" y="8"/>
                    </a:cxn>
                    <a:cxn ang="0">
                      <a:pos x="48" y="16"/>
                    </a:cxn>
                    <a:cxn ang="0">
                      <a:pos x="32" y="24"/>
                    </a:cxn>
                    <a:cxn ang="0">
                      <a:pos x="32" y="24"/>
                    </a:cxn>
                    <a:cxn ang="0">
                      <a:pos x="8" y="24"/>
                    </a:cxn>
                    <a:cxn ang="0">
                      <a:pos x="0" y="24"/>
                    </a:cxn>
                  </a:cxnLst>
                  <a:rect l="0" t="0" r="r" b="b"/>
                  <a:pathLst>
                    <a:path w="48" h="24">
                      <a:moveTo>
                        <a:pt x="0" y="24"/>
                      </a:moveTo>
                      <a:lnTo>
                        <a:pt x="0" y="8"/>
                      </a:lnTo>
                      <a:lnTo>
                        <a:pt x="16" y="0"/>
                      </a:lnTo>
                      <a:lnTo>
                        <a:pt x="16" y="0"/>
                      </a:lnTo>
                      <a:lnTo>
                        <a:pt x="32" y="0"/>
                      </a:lnTo>
                      <a:lnTo>
                        <a:pt x="48" y="8"/>
                      </a:lnTo>
                      <a:lnTo>
                        <a:pt x="48" y="8"/>
                      </a:lnTo>
                      <a:lnTo>
                        <a:pt x="48" y="16"/>
                      </a:lnTo>
                      <a:lnTo>
                        <a:pt x="32" y="24"/>
                      </a:lnTo>
                      <a:lnTo>
                        <a:pt x="32" y="24"/>
                      </a:lnTo>
                      <a:lnTo>
                        <a:pt x="8" y="24"/>
                      </a:lnTo>
                      <a:lnTo>
                        <a:pt x="0" y="2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23" name="Freeform 1719"/>
                <p:cNvSpPr>
                  <a:spLocks/>
                </p:cNvSpPr>
                <p:nvPr/>
              </p:nvSpPr>
              <p:spPr bwMode="invGray">
                <a:xfrm>
                  <a:off x="660" y="2480"/>
                  <a:ext cx="48" cy="24"/>
                </a:xfrm>
                <a:custGeom>
                  <a:avLst/>
                  <a:gdLst/>
                  <a:ahLst/>
                  <a:cxnLst>
                    <a:cxn ang="0">
                      <a:pos x="0" y="16"/>
                    </a:cxn>
                    <a:cxn ang="0">
                      <a:pos x="0" y="8"/>
                    </a:cxn>
                    <a:cxn ang="0">
                      <a:pos x="16" y="0"/>
                    </a:cxn>
                    <a:cxn ang="0">
                      <a:pos x="16" y="0"/>
                    </a:cxn>
                    <a:cxn ang="0">
                      <a:pos x="40" y="0"/>
                    </a:cxn>
                    <a:cxn ang="0">
                      <a:pos x="48" y="0"/>
                    </a:cxn>
                    <a:cxn ang="0">
                      <a:pos x="48" y="0"/>
                    </a:cxn>
                    <a:cxn ang="0">
                      <a:pos x="48" y="16"/>
                    </a:cxn>
                    <a:cxn ang="0">
                      <a:pos x="32" y="24"/>
                    </a:cxn>
                    <a:cxn ang="0">
                      <a:pos x="32" y="24"/>
                    </a:cxn>
                    <a:cxn ang="0">
                      <a:pos x="8" y="24"/>
                    </a:cxn>
                    <a:cxn ang="0">
                      <a:pos x="0" y="16"/>
                    </a:cxn>
                  </a:cxnLst>
                  <a:rect l="0" t="0" r="r" b="b"/>
                  <a:pathLst>
                    <a:path w="48" h="24">
                      <a:moveTo>
                        <a:pt x="0" y="16"/>
                      </a:moveTo>
                      <a:lnTo>
                        <a:pt x="0" y="8"/>
                      </a:lnTo>
                      <a:lnTo>
                        <a:pt x="16" y="0"/>
                      </a:lnTo>
                      <a:lnTo>
                        <a:pt x="16" y="0"/>
                      </a:lnTo>
                      <a:lnTo>
                        <a:pt x="40" y="0"/>
                      </a:lnTo>
                      <a:lnTo>
                        <a:pt x="48" y="0"/>
                      </a:lnTo>
                      <a:lnTo>
                        <a:pt x="48" y="0"/>
                      </a:lnTo>
                      <a:lnTo>
                        <a:pt x="48" y="16"/>
                      </a:lnTo>
                      <a:lnTo>
                        <a:pt x="32" y="24"/>
                      </a:lnTo>
                      <a:lnTo>
                        <a:pt x="32" y="24"/>
                      </a:lnTo>
                      <a:lnTo>
                        <a:pt x="8" y="24"/>
                      </a:lnTo>
                      <a:lnTo>
                        <a:pt x="0"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24" name="Freeform 1720"/>
                <p:cNvSpPr>
                  <a:spLocks/>
                </p:cNvSpPr>
                <p:nvPr/>
              </p:nvSpPr>
              <p:spPr bwMode="invGray">
                <a:xfrm>
                  <a:off x="732" y="2456"/>
                  <a:ext cx="48" cy="40"/>
                </a:xfrm>
                <a:custGeom>
                  <a:avLst/>
                  <a:gdLst/>
                  <a:ahLst/>
                  <a:cxnLst>
                    <a:cxn ang="0">
                      <a:pos x="8" y="40"/>
                    </a:cxn>
                    <a:cxn ang="0">
                      <a:pos x="0" y="24"/>
                    </a:cxn>
                    <a:cxn ang="0">
                      <a:pos x="16" y="16"/>
                    </a:cxn>
                    <a:cxn ang="0">
                      <a:pos x="16" y="16"/>
                    </a:cxn>
                    <a:cxn ang="0">
                      <a:pos x="32" y="0"/>
                    </a:cxn>
                    <a:cxn ang="0">
                      <a:pos x="48" y="8"/>
                    </a:cxn>
                    <a:cxn ang="0">
                      <a:pos x="48" y="8"/>
                    </a:cxn>
                    <a:cxn ang="0">
                      <a:pos x="48" y="16"/>
                    </a:cxn>
                    <a:cxn ang="0">
                      <a:pos x="40" y="32"/>
                    </a:cxn>
                    <a:cxn ang="0">
                      <a:pos x="40" y="32"/>
                    </a:cxn>
                    <a:cxn ang="0">
                      <a:pos x="16" y="40"/>
                    </a:cxn>
                    <a:cxn ang="0">
                      <a:pos x="8" y="40"/>
                    </a:cxn>
                  </a:cxnLst>
                  <a:rect l="0" t="0" r="r" b="b"/>
                  <a:pathLst>
                    <a:path w="48" h="40">
                      <a:moveTo>
                        <a:pt x="8" y="40"/>
                      </a:moveTo>
                      <a:lnTo>
                        <a:pt x="0" y="24"/>
                      </a:lnTo>
                      <a:lnTo>
                        <a:pt x="16" y="16"/>
                      </a:lnTo>
                      <a:lnTo>
                        <a:pt x="16" y="16"/>
                      </a:lnTo>
                      <a:lnTo>
                        <a:pt x="32" y="0"/>
                      </a:lnTo>
                      <a:lnTo>
                        <a:pt x="48" y="8"/>
                      </a:lnTo>
                      <a:lnTo>
                        <a:pt x="48" y="8"/>
                      </a:lnTo>
                      <a:lnTo>
                        <a:pt x="48" y="16"/>
                      </a:lnTo>
                      <a:lnTo>
                        <a:pt x="40" y="32"/>
                      </a:lnTo>
                      <a:lnTo>
                        <a:pt x="40" y="32"/>
                      </a:lnTo>
                      <a:lnTo>
                        <a:pt x="16" y="40"/>
                      </a:lnTo>
                      <a:lnTo>
                        <a:pt x="8" y="4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25" name="Freeform 1721"/>
                <p:cNvSpPr>
                  <a:spLocks/>
                </p:cNvSpPr>
                <p:nvPr/>
              </p:nvSpPr>
              <p:spPr bwMode="invGray">
                <a:xfrm>
                  <a:off x="924" y="2472"/>
                  <a:ext cx="56" cy="32"/>
                </a:xfrm>
                <a:custGeom>
                  <a:avLst/>
                  <a:gdLst/>
                  <a:ahLst/>
                  <a:cxnLst>
                    <a:cxn ang="0">
                      <a:pos x="0" y="8"/>
                    </a:cxn>
                    <a:cxn ang="0">
                      <a:pos x="16" y="0"/>
                    </a:cxn>
                    <a:cxn ang="0">
                      <a:pos x="32" y="8"/>
                    </a:cxn>
                    <a:cxn ang="0">
                      <a:pos x="32" y="8"/>
                    </a:cxn>
                    <a:cxn ang="0">
                      <a:pos x="56" y="16"/>
                    </a:cxn>
                    <a:cxn ang="0">
                      <a:pos x="56" y="24"/>
                    </a:cxn>
                    <a:cxn ang="0">
                      <a:pos x="56" y="24"/>
                    </a:cxn>
                    <a:cxn ang="0">
                      <a:pos x="48" y="32"/>
                    </a:cxn>
                    <a:cxn ang="0">
                      <a:pos x="24" y="24"/>
                    </a:cxn>
                    <a:cxn ang="0">
                      <a:pos x="24" y="24"/>
                    </a:cxn>
                    <a:cxn ang="0">
                      <a:pos x="0" y="16"/>
                    </a:cxn>
                    <a:cxn ang="0">
                      <a:pos x="0" y="8"/>
                    </a:cxn>
                  </a:cxnLst>
                  <a:rect l="0" t="0" r="r" b="b"/>
                  <a:pathLst>
                    <a:path w="56" h="32">
                      <a:moveTo>
                        <a:pt x="0" y="8"/>
                      </a:moveTo>
                      <a:lnTo>
                        <a:pt x="16" y="0"/>
                      </a:lnTo>
                      <a:lnTo>
                        <a:pt x="32" y="8"/>
                      </a:lnTo>
                      <a:lnTo>
                        <a:pt x="32" y="8"/>
                      </a:lnTo>
                      <a:lnTo>
                        <a:pt x="56" y="16"/>
                      </a:lnTo>
                      <a:lnTo>
                        <a:pt x="56" y="24"/>
                      </a:lnTo>
                      <a:lnTo>
                        <a:pt x="56" y="24"/>
                      </a:lnTo>
                      <a:lnTo>
                        <a:pt x="48" y="32"/>
                      </a:lnTo>
                      <a:lnTo>
                        <a:pt x="24" y="24"/>
                      </a:lnTo>
                      <a:lnTo>
                        <a:pt x="24"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26" name="Freeform 1722"/>
                <p:cNvSpPr>
                  <a:spLocks/>
                </p:cNvSpPr>
                <p:nvPr/>
              </p:nvSpPr>
              <p:spPr bwMode="invGray">
                <a:xfrm>
                  <a:off x="636" y="2392"/>
                  <a:ext cx="64" cy="32"/>
                </a:xfrm>
                <a:custGeom>
                  <a:avLst/>
                  <a:gdLst/>
                  <a:ahLst/>
                  <a:cxnLst>
                    <a:cxn ang="0">
                      <a:pos x="0" y="8"/>
                    </a:cxn>
                    <a:cxn ang="0">
                      <a:pos x="16" y="0"/>
                    </a:cxn>
                    <a:cxn ang="0">
                      <a:pos x="40" y="8"/>
                    </a:cxn>
                    <a:cxn ang="0">
                      <a:pos x="40" y="8"/>
                    </a:cxn>
                    <a:cxn ang="0">
                      <a:pos x="56" y="16"/>
                    </a:cxn>
                    <a:cxn ang="0">
                      <a:pos x="64" y="24"/>
                    </a:cxn>
                    <a:cxn ang="0">
                      <a:pos x="64" y="24"/>
                    </a:cxn>
                    <a:cxn ang="0">
                      <a:pos x="48" y="32"/>
                    </a:cxn>
                    <a:cxn ang="0">
                      <a:pos x="24" y="32"/>
                    </a:cxn>
                    <a:cxn ang="0">
                      <a:pos x="24" y="32"/>
                    </a:cxn>
                    <a:cxn ang="0">
                      <a:pos x="8" y="16"/>
                    </a:cxn>
                    <a:cxn ang="0">
                      <a:pos x="0" y="8"/>
                    </a:cxn>
                  </a:cxnLst>
                  <a:rect l="0" t="0" r="r" b="b"/>
                  <a:pathLst>
                    <a:path w="64" h="32">
                      <a:moveTo>
                        <a:pt x="0" y="8"/>
                      </a:moveTo>
                      <a:lnTo>
                        <a:pt x="16" y="0"/>
                      </a:lnTo>
                      <a:lnTo>
                        <a:pt x="40" y="8"/>
                      </a:lnTo>
                      <a:lnTo>
                        <a:pt x="40" y="8"/>
                      </a:lnTo>
                      <a:lnTo>
                        <a:pt x="56" y="16"/>
                      </a:lnTo>
                      <a:lnTo>
                        <a:pt x="64" y="24"/>
                      </a:lnTo>
                      <a:lnTo>
                        <a:pt x="64" y="24"/>
                      </a:lnTo>
                      <a:lnTo>
                        <a:pt x="48" y="32"/>
                      </a:lnTo>
                      <a:lnTo>
                        <a:pt x="24" y="32"/>
                      </a:lnTo>
                      <a:lnTo>
                        <a:pt x="24" y="32"/>
                      </a:lnTo>
                      <a:lnTo>
                        <a:pt x="8"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27" name="Freeform 1723"/>
                <p:cNvSpPr>
                  <a:spLocks/>
                </p:cNvSpPr>
                <p:nvPr/>
              </p:nvSpPr>
              <p:spPr bwMode="invGray">
                <a:xfrm>
                  <a:off x="716" y="2320"/>
                  <a:ext cx="40" cy="48"/>
                </a:xfrm>
                <a:custGeom>
                  <a:avLst/>
                  <a:gdLst/>
                  <a:ahLst/>
                  <a:cxnLst>
                    <a:cxn ang="0">
                      <a:pos x="8" y="0"/>
                    </a:cxn>
                    <a:cxn ang="0">
                      <a:pos x="24" y="0"/>
                    </a:cxn>
                    <a:cxn ang="0">
                      <a:pos x="32" y="16"/>
                    </a:cxn>
                    <a:cxn ang="0">
                      <a:pos x="32" y="16"/>
                    </a:cxn>
                    <a:cxn ang="0">
                      <a:pos x="40" y="40"/>
                    </a:cxn>
                    <a:cxn ang="0">
                      <a:pos x="32" y="48"/>
                    </a:cxn>
                    <a:cxn ang="0">
                      <a:pos x="32" y="48"/>
                    </a:cxn>
                    <a:cxn ang="0">
                      <a:pos x="16" y="40"/>
                    </a:cxn>
                    <a:cxn ang="0">
                      <a:pos x="8" y="24"/>
                    </a:cxn>
                    <a:cxn ang="0">
                      <a:pos x="8" y="24"/>
                    </a:cxn>
                    <a:cxn ang="0">
                      <a:pos x="0" y="8"/>
                    </a:cxn>
                    <a:cxn ang="0">
                      <a:pos x="8" y="0"/>
                    </a:cxn>
                  </a:cxnLst>
                  <a:rect l="0" t="0" r="r" b="b"/>
                  <a:pathLst>
                    <a:path w="40" h="48">
                      <a:moveTo>
                        <a:pt x="8" y="0"/>
                      </a:moveTo>
                      <a:lnTo>
                        <a:pt x="24" y="0"/>
                      </a:lnTo>
                      <a:lnTo>
                        <a:pt x="32" y="16"/>
                      </a:lnTo>
                      <a:lnTo>
                        <a:pt x="32" y="16"/>
                      </a:lnTo>
                      <a:lnTo>
                        <a:pt x="40" y="40"/>
                      </a:lnTo>
                      <a:lnTo>
                        <a:pt x="32" y="48"/>
                      </a:lnTo>
                      <a:lnTo>
                        <a:pt x="32" y="48"/>
                      </a:lnTo>
                      <a:lnTo>
                        <a:pt x="16" y="40"/>
                      </a:lnTo>
                      <a:lnTo>
                        <a:pt x="8" y="24"/>
                      </a:lnTo>
                      <a:lnTo>
                        <a:pt x="8" y="24"/>
                      </a:lnTo>
                      <a:lnTo>
                        <a:pt x="0" y="8"/>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28" name="Freeform 1724"/>
                <p:cNvSpPr>
                  <a:spLocks/>
                </p:cNvSpPr>
                <p:nvPr/>
              </p:nvSpPr>
              <p:spPr bwMode="invGray">
                <a:xfrm>
                  <a:off x="820" y="2480"/>
                  <a:ext cx="40" cy="40"/>
                </a:xfrm>
                <a:custGeom>
                  <a:avLst/>
                  <a:gdLst/>
                  <a:ahLst/>
                  <a:cxnLst>
                    <a:cxn ang="0">
                      <a:pos x="8" y="0"/>
                    </a:cxn>
                    <a:cxn ang="0">
                      <a:pos x="24" y="0"/>
                    </a:cxn>
                    <a:cxn ang="0">
                      <a:pos x="40" y="16"/>
                    </a:cxn>
                    <a:cxn ang="0">
                      <a:pos x="40" y="16"/>
                    </a:cxn>
                    <a:cxn ang="0">
                      <a:pos x="40" y="32"/>
                    </a:cxn>
                    <a:cxn ang="0">
                      <a:pos x="32" y="40"/>
                    </a:cxn>
                    <a:cxn ang="0">
                      <a:pos x="32" y="40"/>
                    </a:cxn>
                    <a:cxn ang="0">
                      <a:pos x="24" y="40"/>
                    </a:cxn>
                    <a:cxn ang="0">
                      <a:pos x="8" y="24"/>
                    </a:cxn>
                    <a:cxn ang="0">
                      <a:pos x="8" y="24"/>
                    </a:cxn>
                    <a:cxn ang="0">
                      <a:pos x="0" y="8"/>
                    </a:cxn>
                    <a:cxn ang="0">
                      <a:pos x="8" y="0"/>
                    </a:cxn>
                  </a:cxnLst>
                  <a:rect l="0" t="0" r="r" b="b"/>
                  <a:pathLst>
                    <a:path w="40" h="40">
                      <a:moveTo>
                        <a:pt x="8" y="0"/>
                      </a:moveTo>
                      <a:lnTo>
                        <a:pt x="24" y="0"/>
                      </a:lnTo>
                      <a:lnTo>
                        <a:pt x="40" y="16"/>
                      </a:lnTo>
                      <a:lnTo>
                        <a:pt x="40" y="16"/>
                      </a:lnTo>
                      <a:lnTo>
                        <a:pt x="40" y="32"/>
                      </a:lnTo>
                      <a:lnTo>
                        <a:pt x="32" y="40"/>
                      </a:lnTo>
                      <a:lnTo>
                        <a:pt x="32" y="40"/>
                      </a:lnTo>
                      <a:lnTo>
                        <a:pt x="24" y="40"/>
                      </a:lnTo>
                      <a:lnTo>
                        <a:pt x="8" y="24"/>
                      </a:lnTo>
                      <a:lnTo>
                        <a:pt x="8" y="24"/>
                      </a:lnTo>
                      <a:lnTo>
                        <a:pt x="0" y="8"/>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29" name="Freeform 1725"/>
                <p:cNvSpPr>
                  <a:spLocks/>
                </p:cNvSpPr>
                <p:nvPr/>
              </p:nvSpPr>
              <p:spPr bwMode="invGray">
                <a:xfrm>
                  <a:off x="836" y="2320"/>
                  <a:ext cx="40" cy="48"/>
                </a:xfrm>
                <a:custGeom>
                  <a:avLst/>
                  <a:gdLst/>
                  <a:ahLst/>
                  <a:cxnLst>
                    <a:cxn ang="0">
                      <a:pos x="32" y="0"/>
                    </a:cxn>
                    <a:cxn ang="0">
                      <a:pos x="40" y="8"/>
                    </a:cxn>
                    <a:cxn ang="0">
                      <a:pos x="40" y="24"/>
                    </a:cxn>
                    <a:cxn ang="0">
                      <a:pos x="40" y="24"/>
                    </a:cxn>
                    <a:cxn ang="0">
                      <a:pos x="24" y="40"/>
                    </a:cxn>
                    <a:cxn ang="0">
                      <a:pos x="8" y="48"/>
                    </a:cxn>
                    <a:cxn ang="0">
                      <a:pos x="8" y="48"/>
                    </a:cxn>
                    <a:cxn ang="0">
                      <a:pos x="0" y="32"/>
                    </a:cxn>
                    <a:cxn ang="0">
                      <a:pos x="8" y="16"/>
                    </a:cxn>
                    <a:cxn ang="0">
                      <a:pos x="8" y="16"/>
                    </a:cxn>
                    <a:cxn ang="0">
                      <a:pos x="24" y="0"/>
                    </a:cxn>
                    <a:cxn ang="0">
                      <a:pos x="32" y="0"/>
                    </a:cxn>
                  </a:cxnLst>
                  <a:rect l="0" t="0" r="r" b="b"/>
                  <a:pathLst>
                    <a:path w="40" h="48">
                      <a:moveTo>
                        <a:pt x="32" y="0"/>
                      </a:moveTo>
                      <a:lnTo>
                        <a:pt x="40" y="8"/>
                      </a:lnTo>
                      <a:lnTo>
                        <a:pt x="40" y="24"/>
                      </a:lnTo>
                      <a:lnTo>
                        <a:pt x="40" y="24"/>
                      </a:lnTo>
                      <a:lnTo>
                        <a:pt x="24" y="40"/>
                      </a:lnTo>
                      <a:lnTo>
                        <a:pt x="8" y="48"/>
                      </a:lnTo>
                      <a:lnTo>
                        <a:pt x="8" y="48"/>
                      </a:lnTo>
                      <a:lnTo>
                        <a:pt x="0" y="32"/>
                      </a:lnTo>
                      <a:lnTo>
                        <a:pt x="8" y="16"/>
                      </a:lnTo>
                      <a:lnTo>
                        <a:pt x="8" y="16"/>
                      </a:lnTo>
                      <a:lnTo>
                        <a:pt x="24" y="0"/>
                      </a:lnTo>
                      <a:lnTo>
                        <a:pt x="32"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30" name="Freeform 1726"/>
                <p:cNvSpPr>
                  <a:spLocks/>
                </p:cNvSpPr>
                <p:nvPr/>
              </p:nvSpPr>
              <p:spPr bwMode="invGray">
                <a:xfrm>
                  <a:off x="732" y="2504"/>
                  <a:ext cx="40" cy="48"/>
                </a:xfrm>
                <a:custGeom>
                  <a:avLst/>
                  <a:gdLst/>
                  <a:ahLst/>
                  <a:cxnLst>
                    <a:cxn ang="0">
                      <a:pos x="32" y="0"/>
                    </a:cxn>
                    <a:cxn ang="0">
                      <a:pos x="40" y="8"/>
                    </a:cxn>
                    <a:cxn ang="0">
                      <a:pos x="32" y="32"/>
                    </a:cxn>
                    <a:cxn ang="0">
                      <a:pos x="32" y="32"/>
                    </a:cxn>
                    <a:cxn ang="0">
                      <a:pos x="24" y="40"/>
                    </a:cxn>
                    <a:cxn ang="0">
                      <a:pos x="8" y="48"/>
                    </a:cxn>
                    <a:cxn ang="0">
                      <a:pos x="8" y="48"/>
                    </a:cxn>
                    <a:cxn ang="0">
                      <a:pos x="0" y="40"/>
                    </a:cxn>
                    <a:cxn ang="0">
                      <a:pos x="8" y="16"/>
                    </a:cxn>
                    <a:cxn ang="0">
                      <a:pos x="8" y="16"/>
                    </a:cxn>
                    <a:cxn ang="0">
                      <a:pos x="16" y="8"/>
                    </a:cxn>
                    <a:cxn ang="0">
                      <a:pos x="32" y="0"/>
                    </a:cxn>
                  </a:cxnLst>
                  <a:rect l="0" t="0" r="r" b="b"/>
                  <a:pathLst>
                    <a:path w="40" h="48">
                      <a:moveTo>
                        <a:pt x="32" y="0"/>
                      </a:moveTo>
                      <a:lnTo>
                        <a:pt x="40" y="8"/>
                      </a:lnTo>
                      <a:lnTo>
                        <a:pt x="32" y="32"/>
                      </a:lnTo>
                      <a:lnTo>
                        <a:pt x="32" y="32"/>
                      </a:lnTo>
                      <a:lnTo>
                        <a:pt x="24" y="40"/>
                      </a:lnTo>
                      <a:lnTo>
                        <a:pt x="8" y="48"/>
                      </a:lnTo>
                      <a:lnTo>
                        <a:pt x="8" y="48"/>
                      </a:lnTo>
                      <a:lnTo>
                        <a:pt x="0" y="40"/>
                      </a:lnTo>
                      <a:lnTo>
                        <a:pt x="8" y="16"/>
                      </a:lnTo>
                      <a:lnTo>
                        <a:pt x="8" y="16"/>
                      </a:lnTo>
                      <a:lnTo>
                        <a:pt x="16" y="8"/>
                      </a:lnTo>
                      <a:lnTo>
                        <a:pt x="32"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1661652" name="Group 1727"/>
            <p:cNvGrpSpPr>
              <a:grpSpLocks/>
            </p:cNvGrpSpPr>
            <p:nvPr/>
          </p:nvGrpSpPr>
          <p:grpSpPr bwMode="auto">
            <a:xfrm>
              <a:off x="4009" y="1961"/>
              <a:ext cx="598" cy="112"/>
              <a:chOff x="290" y="1936"/>
              <a:chExt cx="598" cy="112"/>
            </a:xfrm>
          </p:grpSpPr>
          <p:sp>
            <p:nvSpPr>
              <p:cNvPr id="1661632" name="Freeform 1728"/>
              <p:cNvSpPr>
                <a:spLocks/>
              </p:cNvSpPr>
              <p:nvPr/>
            </p:nvSpPr>
            <p:spPr bwMode="auto">
              <a:xfrm>
                <a:off x="290" y="1968"/>
                <a:ext cx="598" cy="36"/>
              </a:xfrm>
              <a:custGeom>
                <a:avLst/>
                <a:gdLst/>
                <a:ahLst/>
                <a:cxnLst>
                  <a:cxn ang="0">
                    <a:pos x="0" y="36"/>
                  </a:cxn>
                  <a:cxn ang="0">
                    <a:pos x="136" y="6"/>
                  </a:cxn>
                  <a:cxn ang="0">
                    <a:pos x="224" y="4"/>
                  </a:cxn>
                  <a:cxn ang="0">
                    <a:pos x="316" y="18"/>
                  </a:cxn>
                  <a:cxn ang="0">
                    <a:pos x="408" y="34"/>
                  </a:cxn>
                  <a:cxn ang="0">
                    <a:pos x="478" y="30"/>
                  </a:cxn>
                  <a:cxn ang="0">
                    <a:pos x="598" y="20"/>
                  </a:cxn>
                </a:cxnLst>
                <a:rect l="0" t="0" r="r" b="b"/>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cmpd="sng">
                <a:solidFill>
                  <a:schemeClr val="tx1"/>
                </a:solidFill>
                <a:round/>
                <a:headEnd/>
                <a:tailEnd/>
              </a:ln>
              <a:effectLst/>
            </p:spPr>
            <p:txBody>
              <a:bodyPr wrap="none">
                <a:prstTxWarp prst="textNoShape">
                  <a:avLst/>
                </a:prstTxWarp>
              </a:bodyPr>
              <a:lstStyle/>
              <a:p>
                <a:endParaRPr lang="en-US">
                  <a:latin typeface="Arial"/>
                  <a:cs typeface="Arial"/>
                </a:endParaRPr>
              </a:p>
            </p:txBody>
          </p:sp>
          <p:grpSp>
            <p:nvGrpSpPr>
              <p:cNvPr id="1661670" name="Group 1729"/>
              <p:cNvGrpSpPr>
                <a:grpSpLocks/>
              </p:cNvGrpSpPr>
              <p:nvPr/>
            </p:nvGrpSpPr>
            <p:grpSpPr bwMode="auto">
              <a:xfrm>
                <a:off x="324" y="1936"/>
                <a:ext cx="544" cy="112"/>
                <a:chOff x="324" y="1872"/>
                <a:chExt cx="544" cy="112"/>
              </a:xfrm>
            </p:grpSpPr>
            <p:sp>
              <p:nvSpPr>
                <p:cNvPr id="1661634" name="Freeform 1730"/>
                <p:cNvSpPr>
                  <a:spLocks/>
                </p:cNvSpPr>
                <p:nvPr/>
              </p:nvSpPr>
              <p:spPr bwMode="auto">
                <a:xfrm>
                  <a:off x="492" y="1872"/>
                  <a:ext cx="48" cy="56"/>
                </a:xfrm>
                <a:custGeom>
                  <a:avLst/>
                  <a:gdLst/>
                  <a:ahLst/>
                  <a:cxnLst>
                    <a:cxn ang="0">
                      <a:pos x="48" y="32"/>
                    </a:cxn>
                    <a:cxn ang="0">
                      <a:pos x="40" y="48"/>
                    </a:cxn>
                    <a:cxn ang="0">
                      <a:pos x="24" y="56"/>
                    </a:cxn>
                    <a:cxn ang="0">
                      <a:pos x="24" y="56"/>
                    </a:cxn>
                    <a:cxn ang="0">
                      <a:pos x="8" y="48"/>
                    </a:cxn>
                    <a:cxn ang="0">
                      <a:pos x="0" y="24"/>
                    </a:cxn>
                    <a:cxn ang="0">
                      <a:pos x="0" y="24"/>
                    </a:cxn>
                    <a:cxn ang="0">
                      <a:pos x="8" y="8"/>
                    </a:cxn>
                    <a:cxn ang="0">
                      <a:pos x="24" y="0"/>
                    </a:cxn>
                    <a:cxn ang="0">
                      <a:pos x="24" y="0"/>
                    </a:cxn>
                    <a:cxn ang="0">
                      <a:pos x="48" y="8"/>
                    </a:cxn>
                    <a:cxn ang="0">
                      <a:pos x="48" y="32"/>
                    </a:cxn>
                  </a:cxnLst>
                  <a:rect l="0" t="0" r="r" b="b"/>
                  <a:pathLst>
                    <a:path w="48" h="56">
                      <a:moveTo>
                        <a:pt x="48" y="32"/>
                      </a:moveTo>
                      <a:lnTo>
                        <a:pt x="40" y="48"/>
                      </a:lnTo>
                      <a:lnTo>
                        <a:pt x="24" y="56"/>
                      </a:lnTo>
                      <a:lnTo>
                        <a:pt x="24" y="56"/>
                      </a:lnTo>
                      <a:lnTo>
                        <a:pt x="8" y="48"/>
                      </a:lnTo>
                      <a:lnTo>
                        <a:pt x="0" y="24"/>
                      </a:lnTo>
                      <a:lnTo>
                        <a:pt x="0" y="24"/>
                      </a:lnTo>
                      <a:lnTo>
                        <a:pt x="8" y="8"/>
                      </a:lnTo>
                      <a:lnTo>
                        <a:pt x="24" y="0"/>
                      </a:lnTo>
                      <a:lnTo>
                        <a:pt x="24" y="0"/>
                      </a:lnTo>
                      <a:lnTo>
                        <a:pt x="48"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35" name="Freeform 1731"/>
                <p:cNvSpPr>
                  <a:spLocks/>
                </p:cNvSpPr>
                <p:nvPr/>
              </p:nvSpPr>
              <p:spPr bwMode="auto">
                <a:xfrm>
                  <a:off x="652" y="192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16"/>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16"/>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36" name="Freeform 1732"/>
                <p:cNvSpPr>
                  <a:spLocks/>
                </p:cNvSpPr>
                <p:nvPr/>
              </p:nvSpPr>
              <p:spPr bwMode="auto">
                <a:xfrm>
                  <a:off x="820" y="188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8"/>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37" name="Freeform 1733"/>
                <p:cNvSpPr>
                  <a:spLocks/>
                </p:cNvSpPr>
                <p:nvPr/>
              </p:nvSpPr>
              <p:spPr bwMode="auto">
                <a:xfrm>
                  <a:off x="412" y="1888"/>
                  <a:ext cx="48" cy="48"/>
                </a:xfrm>
                <a:custGeom>
                  <a:avLst/>
                  <a:gdLst/>
                  <a:ahLst/>
                  <a:cxnLst>
                    <a:cxn ang="0">
                      <a:pos x="48" y="24"/>
                    </a:cxn>
                    <a:cxn ang="0">
                      <a:pos x="40" y="40"/>
                    </a:cxn>
                    <a:cxn ang="0">
                      <a:pos x="16" y="48"/>
                    </a:cxn>
                    <a:cxn ang="0">
                      <a:pos x="16" y="48"/>
                    </a:cxn>
                    <a:cxn ang="0">
                      <a:pos x="0" y="40"/>
                    </a:cxn>
                    <a:cxn ang="0">
                      <a:pos x="0" y="24"/>
                    </a:cxn>
                    <a:cxn ang="0">
                      <a:pos x="0" y="24"/>
                    </a:cxn>
                    <a:cxn ang="0">
                      <a:pos x="8" y="0"/>
                    </a:cxn>
                    <a:cxn ang="0">
                      <a:pos x="24" y="0"/>
                    </a:cxn>
                    <a:cxn ang="0">
                      <a:pos x="24" y="0"/>
                    </a:cxn>
                    <a:cxn ang="0">
                      <a:pos x="40" y="8"/>
                    </a:cxn>
                    <a:cxn ang="0">
                      <a:pos x="48" y="24"/>
                    </a:cxn>
                  </a:cxnLst>
                  <a:rect l="0" t="0" r="r" b="b"/>
                  <a:pathLst>
                    <a:path w="48" h="48">
                      <a:moveTo>
                        <a:pt x="48" y="24"/>
                      </a:moveTo>
                      <a:lnTo>
                        <a:pt x="40" y="40"/>
                      </a:lnTo>
                      <a:lnTo>
                        <a:pt x="16" y="48"/>
                      </a:lnTo>
                      <a:lnTo>
                        <a:pt x="16" y="48"/>
                      </a:lnTo>
                      <a:lnTo>
                        <a:pt x="0" y="40"/>
                      </a:lnTo>
                      <a:lnTo>
                        <a:pt x="0" y="24"/>
                      </a:lnTo>
                      <a:lnTo>
                        <a:pt x="0" y="24"/>
                      </a:lnTo>
                      <a:lnTo>
                        <a:pt x="8" y="0"/>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38" name="Freeform 1734"/>
                <p:cNvSpPr>
                  <a:spLocks/>
                </p:cNvSpPr>
                <p:nvPr/>
              </p:nvSpPr>
              <p:spPr bwMode="auto">
                <a:xfrm>
                  <a:off x="572" y="1912"/>
                  <a:ext cx="48" cy="48"/>
                </a:xfrm>
                <a:custGeom>
                  <a:avLst/>
                  <a:gdLst/>
                  <a:ahLst/>
                  <a:cxnLst>
                    <a:cxn ang="0">
                      <a:pos x="48" y="24"/>
                    </a:cxn>
                    <a:cxn ang="0">
                      <a:pos x="40" y="48"/>
                    </a:cxn>
                    <a:cxn ang="0">
                      <a:pos x="24" y="48"/>
                    </a:cxn>
                    <a:cxn ang="0">
                      <a:pos x="24" y="48"/>
                    </a:cxn>
                    <a:cxn ang="0">
                      <a:pos x="0" y="40"/>
                    </a:cxn>
                    <a:cxn ang="0">
                      <a:pos x="0" y="24"/>
                    </a:cxn>
                    <a:cxn ang="0">
                      <a:pos x="0" y="24"/>
                    </a:cxn>
                    <a:cxn ang="0">
                      <a:pos x="8" y="8"/>
                    </a:cxn>
                    <a:cxn ang="0">
                      <a:pos x="24" y="0"/>
                    </a:cxn>
                    <a:cxn ang="0">
                      <a:pos x="24" y="0"/>
                    </a:cxn>
                    <a:cxn ang="0">
                      <a:pos x="40" y="8"/>
                    </a:cxn>
                    <a:cxn ang="0">
                      <a:pos x="48" y="24"/>
                    </a:cxn>
                  </a:cxnLst>
                  <a:rect l="0" t="0" r="r" b="b"/>
                  <a:pathLst>
                    <a:path w="48" h="48">
                      <a:moveTo>
                        <a:pt x="48" y="24"/>
                      </a:moveTo>
                      <a:lnTo>
                        <a:pt x="40" y="48"/>
                      </a:lnTo>
                      <a:lnTo>
                        <a:pt x="24" y="48"/>
                      </a:lnTo>
                      <a:lnTo>
                        <a:pt x="24" y="48"/>
                      </a:lnTo>
                      <a:lnTo>
                        <a:pt x="0" y="40"/>
                      </a:lnTo>
                      <a:lnTo>
                        <a:pt x="0" y="24"/>
                      </a:lnTo>
                      <a:lnTo>
                        <a:pt x="0" y="24"/>
                      </a:lnTo>
                      <a:lnTo>
                        <a:pt x="8" y="8"/>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39" name="Freeform 1735"/>
                <p:cNvSpPr>
                  <a:spLocks/>
                </p:cNvSpPr>
                <p:nvPr/>
              </p:nvSpPr>
              <p:spPr bwMode="auto">
                <a:xfrm>
                  <a:off x="324" y="1912"/>
                  <a:ext cx="48" cy="48"/>
                </a:xfrm>
                <a:custGeom>
                  <a:avLst/>
                  <a:gdLst/>
                  <a:ahLst/>
                  <a:cxnLst>
                    <a:cxn ang="0">
                      <a:pos x="48" y="24"/>
                    </a:cxn>
                    <a:cxn ang="0">
                      <a:pos x="40" y="40"/>
                    </a:cxn>
                    <a:cxn ang="0">
                      <a:pos x="24" y="48"/>
                    </a:cxn>
                    <a:cxn ang="0">
                      <a:pos x="24" y="48"/>
                    </a:cxn>
                    <a:cxn ang="0">
                      <a:pos x="8" y="40"/>
                    </a:cxn>
                    <a:cxn ang="0">
                      <a:pos x="0" y="24"/>
                    </a:cxn>
                    <a:cxn ang="0">
                      <a:pos x="0" y="24"/>
                    </a:cxn>
                    <a:cxn ang="0">
                      <a:pos x="8" y="0"/>
                    </a:cxn>
                    <a:cxn ang="0">
                      <a:pos x="32" y="0"/>
                    </a:cxn>
                    <a:cxn ang="0">
                      <a:pos x="32" y="0"/>
                    </a:cxn>
                    <a:cxn ang="0">
                      <a:pos x="48" y="8"/>
                    </a:cxn>
                    <a:cxn ang="0">
                      <a:pos x="48" y="24"/>
                    </a:cxn>
                  </a:cxnLst>
                  <a:rect l="0" t="0" r="r" b="b"/>
                  <a:pathLst>
                    <a:path w="48" h="48">
                      <a:moveTo>
                        <a:pt x="48" y="24"/>
                      </a:moveTo>
                      <a:lnTo>
                        <a:pt x="40" y="40"/>
                      </a:lnTo>
                      <a:lnTo>
                        <a:pt x="24" y="48"/>
                      </a:lnTo>
                      <a:lnTo>
                        <a:pt x="24" y="48"/>
                      </a:lnTo>
                      <a:lnTo>
                        <a:pt x="8" y="40"/>
                      </a:lnTo>
                      <a:lnTo>
                        <a:pt x="0" y="24"/>
                      </a:lnTo>
                      <a:lnTo>
                        <a:pt x="0" y="24"/>
                      </a:lnTo>
                      <a:lnTo>
                        <a:pt x="8" y="0"/>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40" name="Freeform 1736"/>
                <p:cNvSpPr>
                  <a:spLocks/>
                </p:cNvSpPr>
                <p:nvPr/>
              </p:nvSpPr>
              <p:spPr bwMode="auto">
                <a:xfrm>
                  <a:off x="732" y="1920"/>
                  <a:ext cx="48" cy="48"/>
                </a:xfrm>
                <a:custGeom>
                  <a:avLst/>
                  <a:gdLst/>
                  <a:ahLst/>
                  <a:cxnLst>
                    <a:cxn ang="0">
                      <a:pos x="48" y="24"/>
                    </a:cxn>
                    <a:cxn ang="0">
                      <a:pos x="40" y="48"/>
                    </a:cxn>
                    <a:cxn ang="0">
                      <a:pos x="24" y="48"/>
                    </a:cxn>
                    <a:cxn ang="0">
                      <a:pos x="24" y="48"/>
                    </a:cxn>
                    <a:cxn ang="0">
                      <a:pos x="8" y="40"/>
                    </a:cxn>
                    <a:cxn ang="0">
                      <a:pos x="0" y="24"/>
                    </a:cxn>
                    <a:cxn ang="0">
                      <a:pos x="0" y="24"/>
                    </a:cxn>
                    <a:cxn ang="0">
                      <a:pos x="8" y="8"/>
                    </a:cxn>
                    <a:cxn ang="0">
                      <a:pos x="32" y="0"/>
                    </a:cxn>
                    <a:cxn ang="0">
                      <a:pos x="32" y="0"/>
                    </a:cxn>
                    <a:cxn ang="0">
                      <a:pos x="48" y="8"/>
                    </a:cxn>
                    <a:cxn ang="0">
                      <a:pos x="48" y="24"/>
                    </a:cxn>
                  </a:cxnLst>
                  <a:rect l="0" t="0" r="r" b="b"/>
                  <a:pathLst>
                    <a:path w="48" h="48">
                      <a:moveTo>
                        <a:pt x="48" y="24"/>
                      </a:moveTo>
                      <a:lnTo>
                        <a:pt x="40" y="48"/>
                      </a:lnTo>
                      <a:lnTo>
                        <a:pt x="24" y="48"/>
                      </a:lnTo>
                      <a:lnTo>
                        <a:pt x="24" y="48"/>
                      </a:lnTo>
                      <a:lnTo>
                        <a:pt x="8" y="40"/>
                      </a:lnTo>
                      <a:lnTo>
                        <a:pt x="0" y="24"/>
                      </a:lnTo>
                      <a:lnTo>
                        <a:pt x="0" y="24"/>
                      </a:lnTo>
                      <a:lnTo>
                        <a:pt x="8" y="8"/>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1661688" name="Group 1737"/>
            <p:cNvGrpSpPr>
              <a:grpSpLocks/>
            </p:cNvGrpSpPr>
            <p:nvPr/>
          </p:nvGrpSpPr>
          <p:grpSpPr bwMode="auto">
            <a:xfrm rot="2717479">
              <a:off x="4287" y="2735"/>
              <a:ext cx="598" cy="112"/>
              <a:chOff x="290" y="1936"/>
              <a:chExt cx="598" cy="112"/>
            </a:xfrm>
          </p:grpSpPr>
          <p:sp>
            <p:nvSpPr>
              <p:cNvPr id="1661642" name="Freeform 1738"/>
              <p:cNvSpPr>
                <a:spLocks/>
              </p:cNvSpPr>
              <p:nvPr/>
            </p:nvSpPr>
            <p:spPr bwMode="auto">
              <a:xfrm>
                <a:off x="290" y="1968"/>
                <a:ext cx="598" cy="36"/>
              </a:xfrm>
              <a:custGeom>
                <a:avLst/>
                <a:gdLst/>
                <a:ahLst/>
                <a:cxnLst>
                  <a:cxn ang="0">
                    <a:pos x="0" y="36"/>
                  </a:cxn>
                  <a:cxn ang="0">
                    <a:pos x="136" y="6"/>
                  </a:cxn>
                  <a:cxn ang="0">
                    <a:pos x="224" y="4"/>
                  </a:cxn>
                  <a:cxn ang="0">
                    <a:pos x="316" y="18"/>
                  </a:cxn>
                  <a:cxn ang="0">
                    <a:pos x="408" y="34"/>
                  </a:cxn>
                  <a:cxn ang="0">
                    <a:pos x="478" y="30"/>
                  </a:cxn>
                  <a:cxn ang="0">
                    <a:pos x="598" y="20"/>
                  </a:cxn>
                </a:cxnLst>
                <a:rect l="0" t="0" r="r" b="b"/>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cmpd="sng">
                <a:solidFill>
                  <a:schemeClr val="tx1"/>
                </a:solidFill>
                <a:round/>
                <a:headEnd/>
                <a:tailEnd/>
              </a:ln>
              <a:effectLst/>
            </p:spPr>
            <p:txBody>
              <a:bodyPr wrap="none" anchor="ctr">
                <a:prstTxWarp prst="textNoShape">
                  <a:avLst/>
                </a:prstTxWarp>
              </a:bodyPr>
              <a:lstStyle/>
              <a:p>
                <a:endParaRPr lang="en-US">
                  <a:latin typeface="Arial"/>
                  <a:cs typeface="Arial"/>
                </a:endParaRPr>
              </a:p>
            </p:txBody>
          </p:sp>
          <p:grpSp>
            <p:nvGrpSpPr>
              <p:cNvPr id="1661689" name="Group 1739"/>
              <p:cNvGrpSpPr>
                <a:grpSpLocks/>
              </p:cNvGrpSpPr>
              <p:nvPr/>
            </p:nvGrpSpPr>
            <p:grpSpPr bwMode="auto">
              <a:xfrm>
                <a:off x="324" y="1936"/>
                <a:ext cx="544" cy="112"/>
                <a:chOff x="324" y="1872"/>
                <a:chExt cx="544" cy="112"/>
              </a:xfrm>
            </p:grpSpPr>
            <p:sp>
              <p:nvSpPr>
                <p:cNvPr id="1661644" name="Freeform 1740"/>
                <p:cNvSpPr>
                  <a:spLocks/>
                </p:cNvSpPr>
                <p:nvPr/>
              </p:nvSpPr>
              <p:spPr bwMode="auto">
                <a:xfrm>
                  <a:off x="492" y="1872"/>
                  <a:ext cx="48" cy="56"/>
                </a:xfrm>
                <a:custGeom>
                  <a:avLst/>
                  <a:gdLst/>
                  <a:ahLst/>
                  <a:cxnLst>
                    <a:cxn ang="0">
                      <a:pos x="48" y="32"/>
                    </a:cxn>
                    <a:cxn ang="0">
                      <a:pos x="40" y="48"/>
                    </a:cxn>
                    <a:cxn ang="0">
                      <a:pos x="24" y="56"/>
                    </a:cxn>
                    <a:cxn ang="0">
                      <a:pos x="24" y="56"/>
                    </a:cxn>
                    <a:cxn ang="0">
                      <a:pos x="8" y="48"/>
                    </a:cxn>
                    <a:cxn ang="0">
                      <a:pos x="0" y="24"/>
                    </a:cxn>
                    <a:cxn ang="0">
                      <a:pos x="0" y="24"/>
                    </a:cxn>
                    <a:cxn ang="0">
                      <a:pos x="8" y="8"/>
                    </a:cxn>
                    <a:cxn ang="0">
                      <a:pos x="24" y="0"/>
                    </a:cxn>
                    <a:cxn ang="0">
                      <a:pos x="24" y="0"/>
                    </a:cxn>
                    <a:cxn ang="0">
                      <a:pos x="48" y="8"/>
                    </a:cxn>
                    <a:cxn ang="0">
                      <a:pos x="48" y="32"/>
                    </a:cxn>
                  </a:cxnLst>
                  <a:rect l="0" t="0" r="r" b="b"/>
                  <a:pathLst>
                    <a:path w="48" h="56">
                      <a:moveTo>
                        <a:pt x="48" y="32"/>
                      </a:moveTo>
                      <a:lnTo>
                        <a:pt x="40" y="48"/>
                      </a:lnTo>
                      <a:lnTo>
                        <a:pt x="24" y="56"/>
                      </a:lnTo>
                      <a:lnTo>
                        <a:pt x="24" y="56"/>
                      </a:lnTo>
                      <a:lnTo>
                        <a:pt x="8" y="48"/>
                      </a:lnTo>
                      <a:lnTo>
                        <a:pt x="0" y="24"/>
                      </a:lnTo>
                      <a:lnTo>
                        <a:pt x="0" y="24"/>
                      </a:lnTo>
                      <a:lnTo>
                        <a:pt x="8" y="8"/>
                      </a:lnTo>
                      <a:lnTo>
                        <a:pt x="24" y="0"/>
                      </a:lnTo>
                      <a:lnTo>
                        <a:pt x="24" y="0"/>
                      </a:lnTo>
                      <a:lnTo>
                        <a:pt x="48"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45" name="Freeform 1741"/>
                <p:cNvSpPr>
                  <a:spLocks/>
                </p:cNvSpPr>
                <p:nvPr/>
              </p:nvSpPr>
              <p:spPr bwMode="auto">
                <a:xfrm>
                  <a:off x="652" y="192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16"/>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16"/>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46" name="Freeform 1742"/>
                <p:cNvSpPr>
                  <a:spLocks/>
                </p:cNvSpPr>
                <p:nvPr/>
              </p:nvSpPr>
              <p:spPr bwMode="auto">
                <a:xfrm>
                  <a:off x="820" y="188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8"/>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47" name="Freeform 1743"/>
                <p:cNvSpPr>
                  <a:spLocks/>
                </p:cNvSpPr>
                <p:nvPr/>
              </p:nvSpPr>
              <p:spPr bwMode="auto">
                <a:xfrm>
                  <a:off x="412" y="1888"/>
                  <a:ext cx="48" cy="48"/>
                </a:xfrm>
                <a:custGeom>
                  <a:avLst/>
                  <a:gdLst/>
                  <a:ahLst/>
                  <a:cxnLst>
                    <a:cxn ang="0">
                      <a:pos x="48" y="24"/>
                    </a:cxn>
                    <a:cxn ang="0">
                      <a:pos x="40" y="40"/>
                    </a:cxn>
                    <a:cxn ang="0">
                      <a:pos x="16" y="48"/>
                    </a:cxn>
                    <a:cxn ang="0">
                      <a:pos x="16" y="48"/>
                    </a:cxn>
                    <a:cxn ang="0">
                      <a:pos x="0" y="40"/>
                    </a:cxn>
                    <a:cxn ang="0">
                      <a:pos x="0" y="24"/>
                    </a:cxn>
                    <a:cxn ang="0">
                      <a:pos x="0" y="24"/>
                    </a:cxn>
                    <a:cxn ang="0">
                      <a:pos x="8" y="0"/>
                    </a:cxn>
                    <a:cxn ang="0">
                      <a:pos x="24" y="0"/>
                    </a:cxn>
                    <a:cxn ang="0">
                      <a:pos x="24" y="0"/>
                    </a:cxn>
                    <a:cxn ang="0">
                      <a:pos x="40" y="8"/>
                    </a:cxn>
                    <a:cxn ang="0">
                      <a:pos x="48" y="24"/>
                    </a:cxn>
                  </a:cxnLst>
                  <a:rect l="0" t="0" r="r" b="b"/>
                  <a:pathLst>
                    <a:path w="48" h="48">
                      <a:moveTo>
                        <a:pt x="48" y="24"/>
                      </a:moveTo>
                      <a:lnTo>
                        <a:pt x="40" y="40"/>
                      </a:lnTo>
                      <a:lnTo>
                        <a:pt x="16" y="48"/>
                      </a:lnTo>
                      <a:lnTo>
                        <a:pt x="16" y="48"/>
                      </a:lnTo>
                      <a:lnTo>
                        <a:pt x="0" y="40"/>
                      </a:lnTo>
                      <a:lnTo>
                        <a:pt x="0" y="24"/>
                      </a:lnTo>
                      <a:lnTo>
                        <a:pt x="0" y="24"/>
                      </a:lnTo>
                      <a:lnTo>
                        <a:pt x="8" y="0"/>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48" name="Freeform 1744"/>
                <p:cNvSpPr>
                  <a:spLocks/>
                </p:cNvSpPr>
                <p:nvPr/>
              </p:nvSpPr>
              <p:spPr bwMode="auto">
                <a:xfrm>
                  <a:off x="572" y="1912"/>
                  <a:ext cx="48" cy="48"/>
                </a:xfrm>
                <a:custGeom>
                  <a:avLst/>
                  <a:gdLst/>
                  <a:ahLst/>
                  <a:cxnLst>
                    <a:cxn ang="0">
                      <a:pos x="48" y="24"/>
                    </a:cxn>
                    <a:cxn ang="0">
                      <a:pos x="40" y="48"/>
                    </a:cxn>
                    <a:cxn ang="0">
                      <a:pos x="24" y="48"/>
                    </a:cxn>
                    <a:cxn ang="0">
                      <a:pos x="24" y="48"/>
                    </a:cxn>
                    <a:cxn ang="0">
                      <a:pos x="0" y="40"/>
                    </a:cxn>
                    <a:cxn ang="0">
                      <a:pos x="0" y="24"/>
                    </a:cxn>
                    <a:cxn ang="0">
                      <a:pos x="0" y="24"/>
                    </a:cxn>
                    <a:cxn ang="0">
                      <a:pos x="8" y="8"/>
                    </a:cxn>
                    <a:cxn ang="0">
                      <a:pos x="24" y="0"/>
                    </a:cxn>
                    <a:cxn ang="0">
                      <a:pos x="24" y="0"/>
                    </a:cxn>
                    <a:cxn ang="0">
                      <a:pos x="40" y="8"/>
                    </a:cxn>
                    <a:cxn ang="0">
                      <a:pos x="48" y="24"/>
                    </a:cxn>
                  </a:cxnLst>
                  <a:rect l="0" t="0" r="r" b="b"/>
                  <a:pathLst>
                    <a:path w="48" h="48">
                      <a:moveTo>
                        <a:pt x="48" y="24"/>
                      </a:moveTo>
                      <a:lnTo>
                        <a:pt x="40" y="48"/>
                      </a:lnTo>
                      <a:lnTo>
                        <a:pt x="24" y="48"/>
                      </a:lnTo>
                      <a:lnTo>
                        <a:pt x="24" y="48"/>
                      </a:lnTo>
                      <a:lnTo>
                        <a:pt x="0" y="40"/>
                      </a:lnTo>
                      <a:lnTo>
                        <a:pt x="0" y="24"/>
                      </a:lnTo>
                      <a:lnTo>
                        <a:pt x="0" y="24"/>
                      </a:lnTo>
                      <a:lnTo>
                        <a:pt x="8" y="8"/>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49" name="Freeform 1745"/>
                <p:cNvSpPr>
                  <a:spLocks/>
                </p:cNvSpPr>
                <p:nvPr/>
              </p:nvSpPr>
              <p:spPr bwMode="auto">
                <a:xfrm>
                  <a:off x="324" y="1912"/>
                  <a:ext cx="48" cy="48"/>
                </a:xfrm>
                <a:custGeom>
                  <a:avLst/>
                  <a:gdLst/>
                  <a:ahLst/>
                  <a:cxnLst>
                    <a:cxn ang="0">
                      <a:pos x="48" y="24"/>
                    </a:cxn>
                    <a:cxn ang="0">
                      <a:pos x="40" y="40"/>
                    </a:cxn>
                    <a:cxn ang="0">
                      <a:pos x="24" y="48"/>
                    </a:cxn>
                    <a:cxn ang="0">
                      <a:pos x="24" y="48"/>
                    </a:cxn>
                    <a:cxn ang="0">
                      <a:pos x="8" y="40"/>
                    </a:cxn>
                    <a:cxn ang="0">
                      <a:pos x="0" y="24"/>
                    </a:cxn>
                    <a:cxn ang="0">
                      <a:pos x="0" y="24"/>
                    </a:cxn>
                    <a:cxn ang="0">
                      <a:pos x="8" y="0"/>
                    </a:cxn>
                    <a:cxn ang="0">
                      <a:pos x="32" y="0"/>
                    </a:cxn>
                    <a:cxn ang="0">
                      <a:pos x="32" y="0"/>
                    </a:cxn>
                    <a:cxn ang="0">
                      <a:pos x="48" y="8"/>
                    </a:cxn>
                    <a:cxn ang="0">
                      <a:pos x="48" y="24"/>
                    </a:cxn>
                  </a:cxnLst>
                  <a:rect l="0" t="0" r="r" b="b"/>
                  <a:pathLst>
                    <a:path w="48" h="48">
                      <a:moveTo>
                        <a:pt x="48" y="24"/>
                      </a:moveTo>
                      <a:lnTo>
                        <a:pt x="40" y="40"/>
                      </a:lnTo>
                      <a:lnTo>
                        <a:pt x="24" y="48"/>
                      </a:lnTo>
                      <a:lnTo>
                        <a:pt x="24" y="48"/>
                      </a:lnTo>
                      <a:lnTo>
                        <a:pt x="8" y="40"/>
                      </a:lnTo>
                      <a:lnTo>
                        <a:pt x="0" y="24"/>
                      </a:lnTo>
                      <a:lnTo>
                        <a:pt x="0" y="24"/>
                      </a:lnTo>
                      <a:lnTo>
                        <a:pt x="8" y="0"/>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50" name="Freeform 1746"/>
                <p:cNvSpPr>
                  <a:spLocks/>
                </p:cNvSpPr>
                <p:nvPr/>
              </p:nvSpPr>
              <p:spPr bwMode="auto">
                <a:xfrm>
                  <a:off x="732" y="1920"/>
                  <a:ext cx="48" cy="48"/>
                </a:xfrm>
                <a:custGeom>
                  <a:avLst/>
                  <a:gdLst/>
                  <a:ahLst/>
                  <a:cxnLst>
                    <a:cxn ang="0">
                      <a:pos x="48" y="24"/>
                    </a:cxn>
                    <a:cxn ang="0">
                      <a:pos x="40" y="48"/>
                    </a:cxn>
                    <a:cxn ang="0">
                      <a:pos x="24" y="48"/>
                    </a:cxn>
                    <a:cxn ang="0">
                      <a:pos x="24" y="48"/>
                    </a:cxn>
                    <a:cxn ang="0">
                      <a:pos x="8" y="40"/>
                    </a:cxn>
                    <a:cxn ang="0">
                      <a:pos x="0" y="24"/>
                    </a:cxn>
                    <a:cxn ang="0">
                      <a:pos x="0" y="24"/>
                    </a:cxn>
                    <a:cxn ang="0">
                      <a:pos x="8" y="8"/>
                    </a:cxn>
                    <a:cxn ang="0">
                      <a:pos x="32" y="0"/>
                    </a:cxn>
                    <a:cxn ang="0">
                      <a:pos x="32" y="0"/>
                    </a:cxn>
                    <a:cxn ang="0">
                      <a:pos x="48" y="8"/>
                    </a:cxn>
                    <a:cxn ang="0">
                      <a:pos x="48" y="24"/>
                    </a:cxn>
                  </a:cxnLst>
                  <a:rect l="0" t="0" r="r" b="b"/>
                  <a:pathLst>
                    <a:path w="48" h="48">
                      <a:moveTo>
                        <a:pt x="48" y="24"/>
                      </a:moveTo>
                      <a:lnTo>
                        <a:pt x="40" y="48"/>
                      </a:lnTo>
                      <a:lnTo>
                        <a:pt x="24" y="48"/>
                      </a:lnTo>
                      <a:lnTo>
                        <a:pt x="24" y="48"/>
                      </a:lnTo>
                      <a:lnTo>
                        <a:pt x="8" y="40"/>
                      </a:lnTo>
                      <a:lnTo>
                        <a:pt x="0" y="24"/>
                      </a:lnTo>
                      <a:lnTo>
                        <a:pt x="0" y="24"/>
                      </a:lnTo>
                      <a:lnTo>
                        <a:pt x="8" y="8"/>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1660928" name="Group 1747"/>
            <p:cNvGrpSpPr>
              <a:grpSpLocks/>
            </p:cNvGrpSpPr>
            <p:nvPr/>
          </p:nvGrpSpPr>
          <p:grpSpPr bwMode="auto">
            <a:xfrm>
              <a:off x="4493" y="2546"/>
              <a:ext cx="536" cy="384"/>
              <a:chOff x="540" y="1270"/>
              <a:chExt cx="536" cy="384"/>
            </a:xfrm>
          </p:grpSpPr>
          <p:grpSp>
            <p:nvGrpSpPr>
              <p:cNvPr id="1660929" name="Group 1748"/>
              <p:cNvGrpSpPr>
                <a:grpSpLocks/>
              </p:cNvGrpSpPr>
              <p:nvPr/>
            </p:nvGrpSpPr>
            <p:grpSpPr bwMode="auto">
              <a:xfrm>
                <a:off x="540" y="1270"/>
                <a:ext cx="536" cy="384"/>
                <a:chOff x="540" y="2248"/>
                <a:chExt cx="536" cy="384"/>
              </a:xfrm>
            </p:grpSpPr>
            <p:sp>
              <p:nvSpPr>
                <p:cNvPr id="1661653" name="Freeform 1749"/>
                <p:cNvSpPr>
                  <a:spLocks/>
                </p:cNvSpPr>
                <p:nvPr/>
              </p:nvSpPr>
              <p:spPr bwMode="invGray">
                <a:xfrm>
                  <a:off x="932" y="2416"/>
                  <a:ext cx="144" cy="40"/>
                </a:xfrm>
                <a:custGeom>
                  <a:avLst/>
                  <a:gdLst/>
                  <a:ahLst/>
                  <a:cxnLst>
                    <a:cxn ang="0">
                      <a:pos x="144" y="16"/>
                    </a:cxn>
                    <a:cxn ang="0">
                      <a:pos x="144" y="24"/>
                    </a:cxn>
                    <a:cxn ang="0">
                      <a:pos x="128" y="32"/>
                    </a:cxn>
                    <a:cxn ang="0">
                      <a:pos x="104" y="32"/>
                    </a:cxn>
                    <a:cxn ang="0">
                      <a:pos x="72" y="40"/>
                    </a:cxn>
                    <a:cxn ang="0">
                      <a:pos x="72" y="40"/>
                    </a:cxn>
                    <a:cxn ang="0">
                      <a:pos x="40" y="32"/>
                    </a:cxn>
                    <a:cxn ang="0">
                      <a:pos x="16" y="32"/>
                    </a:cxn>
                    <a:cxn ang="0">
                      <a:pos x="0" y="24"/>
                    </a:cxn>
                    <a:cxn ang="0">
                      <a:pos x="0" y="16"/>
                    </a:cxn>
                    <a:cxn ang="0">
                      <a:pos x="0" y="16"/>
                    </a:cxn>
                    <a:cxn ang="0">
                      <a:pos x="0" y="8"/>
                    </a:cxn>
                    <a:cxn ang="0">
                      <a:pos x="16" y="0"/>
                    </a:cxn>
                    <a:cxn ang="0">
                      <a:pos x="40" y="0"/>
                    </a:cxn>
                    <a:cxn ang="0">
                      <a:pos x="72" y="0"/>
                    </a:cxn>
                    <a:cxn ang="0">
                      <a:pos x="72" y="0"/>
                    </a:cxn>
                    <a:cxn ang="0">
                      <a:pos x="104" y="0"/>
                    </a:cxn>
                    <a:cxn ang="0">
                      <a:pos x="128" y="0"/>
                    </a:cxn>
                    <a:cxn ang="0">
                      <a:pos x="144" y="8"/>
                    </a:cxn>
                    <a:cxn ang="0">
                      <a:pos x="144" y="16"/>
                    </a:cxn>
                  </a:cxnLst>
                  <a:rect l="0" t="0" r="r" b="b"/>
                  <a:pathLst>
                    <a:path w="144" h="40">
                      <a:moveTo>
                        <a:pt x="144" y="16"/>
                      </a:moveTo>
                      <a:lnTo>
                        <a:pt x="144" y="24"/>
                      </a:lnTo>
                      <a:lnTo>
                        <a:pt x="128" y="32"/>
                      </a:lnTo>
                      <a:lnTo>
                        <a:pt x="104" y="32"/>
                      </a:lnTo>
                      <a:lnTo>
                        <a:pt x="72" y="40"/>
                      </a:lnTo>
                      <a:lnTo>
                        <a:pt x="72" y="40"/>
                      </a:lnTo>
                      <a:lnTo>
                        <a:pt x="40" y="32"/>
                      </a:lnTo>
                      <a:lnTo>
                        <a:pt x="16" y="32"/>
                      </a:lnTo>
                      <a:lnTo>
                        <a:pt x="0" y="24"/>
                      </a:lnTo>
                      <a:lnTo>
                        <a:pt x="0" y="16"/>
                      </a:lnTo>
                      <a:lnTo>
                        <a:pt x="0" y="16"/>
                      </a:lnTo>
                      <a:lnTo>
                        <a:pt x="0" y="8"/>
                      </a:lnTo>
                      <a:lnTo>
                        <a:pt x="16" y="0"/>
                      </a:lnTo>
                      <a:lnTo>
                        <a:pt x="40" y="0"/>
                      </a:lnTo>
                      <a:lnTo>
                        <a:pt x="72" y="0"/>
                      </a:lnTo>
                      <a:lnTo>
                        <a:pt x="72" y="0"/>
                      </a:lnTo>
                      <a:lnTo>
                        <a:pt x="104" y="0"/>
                      </a:lnTo>
                      <a:lnTo>
                        <a:pt x="128" y="0"/>
                      </a:lnTo>
                      <a:lnTo>
                        <a:pt x="144" y="8"/>
                      </a:lnTo>
                      <a:lnTo>
                        <a:pt x="14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54" name="Freeform 1750"/>
                <p:cNvSpPr>
                  <a:spLocks/>
                </p:cNvSpPr>
                <p:nvPr/>
              </p:nvSpPr>
              <p:spPr bwMode="invGray">
                <a:xfrm>
                  <a:off x="892" y="2496"/>
                  <a:ext cx="112" cy="80"/>
                </a:xfrm>
                <a:custGeom>
                  <a:avLst/>
                  <a:gdLst/>
                  <a:ahLst/>
                  <a:cxnLst>
                    <a:cxn ang="0">
                      <a:pos x="112" y="80"/>
                    </a:cxn>
                    <a:cxn ang="0">
                      <a:pos x="80" y="80"/>
                    </a:cxn>
                    <a:cxn ang="0">
                      <a:pos x="40" y="56"/>
                    </a:cxn>
                    <a:cxn ang="0">
                      <a:pos x="40" y="56"/>
                    </a:cxn>
                    <a:cxn ang="0">
                      <a:pos x="16" y="40"/>
                    </a:cxn>
                    <a:cxn ang="0">
                      <a:pos x="8" y="24"/>
                    </a:cxn>
                    <a:cxn ang="0">
                      <a:pos x="0" y="8"/>
                    </a:cxn>
                    <a:cxn ang="0">
                      <a:pos x="8" y="0"/>
                    </a:cxn>
                    <a:cxn ang="0">
                      <a:pos x="8" y="0"/>
                    </a:cxn>
                    <a:cxn ang="0">
                      <a:pos x="32" y="0"/>
                    </a:cxn>
                    <a:cxn ang="0">
                      <a:pos x="72" y="24"/>
                    </a:cxn>
                    <a:cxn ang="0">
                      <a:pos x="72" y="24"/>
                    </a:cxn>
                    <a:cxn ang="0">
                      <a:pos x="96" y="40"/>
                    </a:cxn>
                    <a:cxn ang="0">
                      <a:pos x="104" y="56"/>
                    </a:cxn>
                    <a:cxn ang="0">
                      <a:pos x="112" y="72"/>
                    </a:cxn>
                    <a:cxn ang="0">
                      <a:pos x="112" y="80"/>
                    </a:cxn>
                  </a:cxnLst>
                  <a:rect l="0" t="0" r="r" b="b"/>
                  <a:pathLst>
                    <a:path w="112" h="80">
                      <a:moveTo>
                        <a:pt x="112" y="80"/>
                      </a:moveTo>
                      <a:lnTo>
                        <a:pt x="80" y="80"/>
                      </a:lnTo>
                      <a:lnTo>
                        <a:pt x="40" y="56"/>
                      </a:lnTo>
                      <a:lnTo>
                        <a:pt x="40" y="56"/>
                      </a:lnTo>
                      <a:lnTo>
                        <a:pt x="16" y="40"/>
                      </a:lnTo>
                      <a:lnTo>
                        <a:pt x="8" y="24"/>
                      </a:lnTo>
                      <a:lnTo>
                        <a:pt x="0" y="8"/>
                      </a:lnTo>
                      <a:lnTo>
                        <a:pt x="8" y="0"/>
                      </a:lnTo>
                      <a:lnTo>
                        <a:pt x="8" y="0"/>
                      </a:lnTo>
                      <a:lnTo>
                        <a:pt x="32" y="0"/>
                      </a:lnTo>
                      <a:lnTo>
                        <a:pt x="72" y="24"/>
                      </a:lnTo>
                      <a:lnTo>
                        <a:pt x="72" y="24"/>
                      </a:lnTo>
                      <a:lnTo>
                        <a:pt x="96" y="40"/>
                      </a:lnTo>
                      <a:lnTo>
                        <a:pt x="104" y="56"/>
                      </a:lnTo>
                      <a:lnTo>
                        <a:pt x="112" y="72"/>
                      </a:lnTo>
                      <a:lnTo>
                        <a:pt x="112"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55" name="Freeform 1751"/>
                <p:cNvSpPr>
                  <a:spLocks/>
                </p:cNvSpPr>
                <p:nvPr/>
              </p:nvSpPr>
              <p:spPr bwMode="invGray">
                <a:xfrm>
                  <a:off x="780" y="2248"/>
                  <a:ext cx="48" cy="104"/>
                </a:xfrm>
                <a:custGeom>
                  <a:avLst/>
                  <a:gdLst/>
                  <a:ahLst/>
                  <a:cxnLst>
                    <a:cxn ang="0">
                      <a:pos x="24" y="104"/>
                    </a:cxn>
                    <a:cxn ang="0">
                      <a:pos x="8" y="88"/>
                    </a:cxn>
                    <a:cxn ang="0">
                      <a:pos x="0" y="56"/>
                    </a:cxn>
                    <a:cxn ang="0">
                      <a:pos x="0" y="56"/>
                    </a:cxn>
                    <a:cxn ang="0">
                      <a:pos x="8" y="16"/>
                    </a:cxn>
                    <a:cxn ang="0">
                      <a:pos x="24" y="0"/>
                    </a:cxn>
                    <a:cxn ang="0">
                      <a:pos x="24" y="0"/>
                    </a:cxn>
                    <a:cxn ang="0">
                      <a:pos x="40" y="16"/>
                    </a:cxn>
                    <a:cxn ang="0">
                      <a:pos x="48" y="56"/>
                    </a:cxn>
                    <a:cxn ang="0">
                      <a:pos x="48" y="56"/>
                    </a:cxn>
                    <a:cxn ang="0">
                      <a:pos x="40" y="88"/>
                    </a:cxn>
                    <a:cxn ang="0">
                      <a:pos x="24" y="104"/>
                    </a:cxn>
                  </a:cxnLst>
                  <a:rect l="0" t="0" r="r" b="b"/>
                  <a:pathLst>
                    <a:path w="48" h="104">
                      <a:moveTo>
                        <a:pt x="24" y="104"/>
                      </a:moveTo>
                      <a:lnTo>
                        <a:pt x="8" y="88"/>
                      </a:lnTo>
                      <a:lnTo>
                        <a:pt x="0" y="56"/>
                      </a:lnTo>
                      <a:lnTo>
                        <a:pt x="0" y="56"/>
                      </a:lnTo>
                      <a:lnTo>
                        <a:pt x="8" y="16"/>
                      </a:lnTo>
                      <a:lnTo>
                        <a:pt x="24" y="0"/>
                      </a:lnTo>
                      <a:lnTo>
                        <a:pt x="24" y="0"/>
                      </a:lnTo>
                      <a:lnTo>
                        <a:pt x="40" y="16"/>
                      </a:lnTo>
                      <a:lnTo>
                        <a:pt x="48" y="56"/>
                      </a:lnTo>
                      <a:lnTo>
                        <a:pt x="48" y="56"/>
                      </a:lnTo>
                      <a:lnTo>
                        <a:pt x="40" y="88"/>
                      </a:lnTo>
                      <a:lnTo>
                        <a:pt x="24" y="10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56" name="Freeform 1752"/>
                <p:cNvSpPr>
                  <a:spLocks/>
                </p:cNvSpPr>
                <p:nvPr/>
              </p:nvSpPr>
              <p:spPr bwMode="invGray">
                <a:xfrm>
                  <a:off x="540" y="2416"/>
                  <a:ext cx="152" cy="40"/>
                </a:xfrm>
                <a:custGeom>
                  <a:avLst/>
                  <a:gdLst/>
                  <a:ahLst/>
                  <a:cxnLst>
                    <a:cxn ang="0">
                      <a:pos x="152" y="24"/>
                    </a:cxn>
                    <a:cxn ang="0">
                      <a:pos x="144" y="32"/>
                    </a:cxn>
                    <a:cxn ang="0">
                      <a:pos x="128" y="32"/>
                    </a:cxn>
                    <a:cxn ang="0">
                      <a:pos x="104" y="40"/>
                    </a:cxn>
                    <a:cxn ang="0">
                      <a:pos x="80" y="40"/>
                    </a:cxn>
                    <a:cxn ang="0">
                      <a:pos x="80" y="40"/>
                    </a:cxn>
                    <a:cxn ang="0">
                      <a:pos x="48" y="40"/>
                    </a:cxn>
                    <a:cxn ang="0">
                      <a:pos x="24" y="32"/>
                    </a:cxn>
                    <a:cxn ang="0">
                      <a:pos x="8" y="32"/>
                    </a:cxn>
                    <a:cxn ang="0">
                      <a:pos x="0" y="24"/>
                    </a:cxn>
                    <a:cxn ang="0">
                      <a:pos x="0" y="24"/>
                    </a:cxn>
                    <a:cxn ang="0">
                      <a:pos x="8" y="16"/>
                    </a:cxn>
                    <a:cxn ang="0">
                      <a:pos x="24" y="8"/>
                    </a:cxn>
                    <a:cxn ang="0">
                      <a:pos x="48" y="0"/>
                    </a:cxn>
                    <a:cxn ang="0">
                      <a:pos x="80" y="0"/>
                    </a:cxn>
                    <a:cxn ang="0">
                      <a:pos x="80" y="0"/>
                    </a:cxn>
                    <a:cxn ang="0">
                      <a:pos x="104" y="0"/>
                    </a:cxn>
                    <a:cxn ang="0">
                      <a:pos x="128" y="8"/>
                    </a:cxn>
                    <a:cxn ang="0">
                      <a:pos x="144" y="16"/>
                    </a:cxn>
                    <a:cxn ang="0">
                      <a:pos x="152" y="24"/>
                    </a:cxn>
                  </a:cxnLst>
                  <a:rect l="0" t="0" r="r" b="b"/>
                  <a:pathLst>
                    <a:path w="152" h="40">
                      <a:moveTo>
                        <a:pt x="152" y="24"/>
                      </a:moveTo>
                      <a:lnTo>
                        <a:pt x="144" y="32"/>
                      </a:lnTo>
                      <a:lnTo>
                        <a:pt x="128" y="32"/>
                      </a:lnTo>
                      <a:lnTo>
                        <a:pt x="104" y="40"/>
                      </a:lnTo>
                      <a:lnTo>
                        <a:pt x="80" y="40"/>
                      </a:lnTo>
                      <a:lnTo>
                        <a:pt x="80" y="40"/>
                      </a:lnTo>
                      <a:lnTo>
                        <a:pt x="48" y="40"/>
                      </a:lnTo>
                      <a:lnTo>
                        <a:pt x="24" y="32"/>
                      </a:lnTo>
                      <a:lnTo>
                        <a:pt x="8" y="32"/>
                      </a:lnTo>
                      <a:lnTo>
                        <a:pt x="0" y="24"/>
                      </a:lnTo>
                      <a:lnTo>
                        <a:pt x="0" y="24"/>
                      </a:lnTo>
                      <a:lnTo>
                        <a:pt x="8" y="16"/>
                      </a:lnTo>
                      <a:lnTo>
                        <a:pt x="24" y="8"/>
                      </a:lnTo>
                      <a:lnTo>
                        <a:pt x="48" y="0"/>
                      </a:lnTo>
                      <a:lnTo>
                        <a:pt x="80" y="0"/>
                      </a:lnTo>
                      <a:lnTo>
                        <a:pt x="80" y="0"/>
                      </a:lnTo>
                      <a:lnTo>
                        <a:pt x="104" y="0"/>
                      </a:lnTo>
                      <a:lnTo>
                        <a:pt x="128" y="8"/>
                      </a:lnTo>
                      <a:lnTo>
                        <a:pt x="144" y="16"/>
                      </a:lnTo>
                      <a:lnTo>
                        <a:pt x="152" y="2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57" name="Freeform 1753"/>
                <p:cNvSpPr>
                  <a:spLocks/>
                </p:cNvSpPr>
                <p:nvPr/>
              </p:nvSpPr>
              <p:spPr bwMode="invGray">
                <a:xfrm>
                  <a:off x="780" y="2520"/>
                  <a:ext cx="48" cy="112"/>
                </a:xfrm>
                <a:custGeom>
                  <a:avLst/>
                  <a:gdLst/>
                  <a:ahLst/>
                  <a:cxnLst>
                    <a:cxn ang="0">
                      <a:pos x="24" y="112"/>
                    </a:cxn>
                    <a:cxn ang="0">
                      <a:pos x="8" y="96"/>
                    </a:cxn>
                    <a:cxn ang="0">
                      <a:pos x="0" y="56"/>
                    </a:cxn>
                    <a:cxn ang="0">
                      <a:pos x="0" y="56"/>
                    </a:cxn>
                    <a:cxn ang="0">
                      <a:pos x="8" y="16"/>
                    </a:cxn>
                    <a:cxn ang="0">
                      <a:pos x="24" y="0"/>
                    </a:cxn>
                    <a:cxn ang="0">
                      <a:pos x="24" y="0"/>
                    </a:cxn>
                    <a:cxn ang="0">
                      <a:pos x="40" y="16"/>
                    </a:cxn>
                    <a:cxn ang="0">
                      <a:pos x="48" y="56"/>
                    </a:cxn>
                    <a:cxn ang="0">
                      <a:pos x="48" y="56"/>
                    </a:cxn>
                    <a:cxn ang="0">
                      <a:pos x="40" y="96"/>
                    </a:cxn>
                    <a:cxn ang="0">
                      <a:pos x="24" y="112"/>
                    </a:cxn>
                  </a:cxnLst>
                  <a:rect l="0" t="0" r="r" b="b"/>
                  <a:pathLst>
                    <a:path w="48" h="112">
                      <a:moveTo>
                        <a:pt x="24" y="112"/>
                      </a:moveTo>
                      <a:lnTo>
                        <a:pt x="8" y="96"/>
                      </a:lnTo>
                      <a:lnTo>
                        <a:pt x="0" y="56"/>
                      </a:lnTo>
                      <a:lnTo>
                        <a:pt x="0" y="56"/>
                      </a:lnTo>
                      <a:lnTo>
                        <a:pt x="8" y="16"/>
                      </a:lnTo>
                      <a:lnTo>
                        <a:pt x="24" y="0"/>
                      </a:lnTo>
                      <a:lnTo>
                        <a:pt x="24" y="0"/>
                      </a:lnTo>
                      <a:lnTo>
                        <a:pt x="40" y="16"/>
                      </a:lnTo>
                      <a:lnTo>
                        <a:pt x="48" y="56"/>
                      </a:lnTo>
                      <a:lnTo>
                        <a:pt x="48" y="56"/>
                      </a:lnTo>
                      <a:lnTo>
                        <a:pt x="40" y="96"/>
                      </a:lnTo>
                      <a:lnTo>
                        <a:pt x="24" y="11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58" name="Freeform 1754"/>
                <p:cNvSpPr>
                  <a:spLocks/>
                </p:cNvSpPr>
                <p:nvPr/>
              </p:nvSpPr>
              <p:spPr bwMode="invGray">
                <a:xfrm>
                  <a:off x="612" y="2304"/>
                  <a:ext cx="112" cy="80"/>
                </a:xfrm>
                <a:custGeom>
                  <a:avLst/>
                  <a:gdLst/>
                  <a:ahLst/>
                  <a:cxnLst>
                    <a:cxn ang="0">
                      <a:pos x="112" y="80"/>
                    </a:cxn>
                    <a:cxn ang="0">
                      <a:pos x="80" y="80"/>
                    </a:cxn>
                    <a:cxn ang="0">
                      <a:pos x="40" y="56"/>
                    </a:cxn>
                    <a:cxn ang="0">
                      <a:pos x="40" y="56"/>
                    </a:cxn>
                    <a:cxn ang="0">
                      <a:pos x="16" y="40"/>
                    </a:cxn>
                    <a:cxn ang="0">
                      <a:pos x="8" y="24"/>
                    </a:cxn>
                    <a:cxn ang="0">
                      <a:pos x="0" y="8"/>
                    </a:cxn>
                    <a:cxn ang="0">
                      <a:pos x="0" y="0"/>
                    </a:cxn>
                    <a:cxn ang="0">
                      <a:pos x="0" y="0"/>
                    </a:cxn>
                    <a:cxn ang="0">
                      <a:pos x="32" y="8"/>
                    </a:cxn>
                    <a:cxn ang="0">
                      <a:pos x="72" y="24"/>
                    </a:cxn>
                    <a:cxn ang="0">
                      <a:pos x="72" y="24"/>
                    </a:cxn>
                    <a:cxn ang="0">
                      <a:pos x="96" y="40"/>
                    </a:cxn>
                    <a:cxn ang="0">
                      <a:pos x="104" y="56"/>
                    </a:cxn>
                    <a:cxn ang="0">
                      <a:pos x="112" y="72"/>
                    </a:cxn>
                    <a:cxn ang="0">
                      <a:pos x="112" y="80"/>
                    </a:cxn>
                  </a:cxnLst>
                  <a:rect l="0" t="0" r="r" b="b"/>
                  <a:pathLst>
                    <a:path w="112" h="80">
                      <a:moveTo>
                        <a:pt x="112" y="80"/>
                      </a:moveTo>
                      <a:lnTo>
                        <a:pt x="80" y="80"/>
                      </a:lnTo>
                      <a:lnTo>
                        <a:pt x="40" y="56"/>
                      </a:lnTo>
                      <a:lnTo>
                        <a:pt x="40" y="56"/>
                      </a:lnTo>
                      <a:lnTo>
                        <a:pt x="16" y="40"/>
                      </a:lnTo>
                      <a:lnTo>
                        <a:pt x="8" y="24"/>
                      </a:lnTo>
                      <a:lnTo>
                        <a:pt x="0" y="8"/>
                      </a:lnTo>
                      <a:lnTo>
                        <a:pt x="0" y="0"/>
                      </a:lnTo>
                      <a:lnTo>
                        <a:pt x="0" y="0"/>
                      </a:lnTo>
                      <a:lnTo>
                        <a:pt x="32" y="8"/>
                      </a:lnTo>
                      <a:lnTo>
                        <a:pt x="72" y="24"/>
                      </a:lnTo>
                      <a:lnTo>
                        <a:pt x="72" y="24"/>
                      </a:lnTo>
                      <a:lnTo>
                        <a:pt x="96" y="40"/>
                      </a:lnTo>
                      <a:lnTo>
                        <a:pt x="104" y="56"/>
                      </a:lnTo>
                      <a:lnTo>
                        <a:pt x="112" y="72"/>
                      </a:lnTo>
                      <a:lnTo>
                        <a:pt x="112"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59" name="Freeform 1755"/>
                <p:cNvSpPr>
                  <a:spLocks/>
                </p:cNvSpPr>
                <p:nvPr/>
              </p:nvSpPr>
              <p:spPr bwMode="invGray">
                <a:xfrm>
                  <a:off x="876" y="2296"/>
                  <a:ext cx="112" cy="80"/>
                </a:xfrm>
                <a:custGeom>
                  <a:avLst/>
                  <a:gdLst/>
                  <a:ahLst/>
                  <a:cxnLst>
                    <a:cxn ang="0">
                      <a:pos x="8" y="80"/>
                    </a:cxn>
                    <a:cxn ang="0">
                      <a:pos x="0" y="72"/>
                    </a:cxn>
                    <a:cxn ang="0">
                      <a:pos x="8" y="56"/>
                    </a:cxn>
                    <a:cxn ang="0">
                      <a:pos x="24" y="40"/>
                    </a:cxn>
                    <a:cxn ang="0">
                      <a:pos x="40" y="24"/>
                    </a:cxn>
                    <a:cxn ang="0">
                      <a:pos x="40" y="24"/>
                    </a:cxn>
                    <a:cxn ang="0">
                      <a:pos x="80" y="8"/>
                    </a:cxn>
                    <a:cxn ang="0">
                      <a:pos x="112" y="0"/>
                    </a:cxn>
                    <a:cxn ang="0">
                      <a:pos x="112" y="0"/>
                    </a:cxn>
                    <a:cxn ang="0">
                      <a:pos x="112" y="8"/>
                    </a:cxn>
                    <a:cxn ang="0">
                      <a:pos x="112" y="24"/>
                    </a:cxn>
                    <a:cxn ang="0">
                      <a:pos x="96" y="40"/>
                    </a:cxn>
                    <a:cxn ang="0">
                      <a:pos x="80" y="56"/>
                    </a:cxn>
                    <a:cxn ang="0">
                      <a:pos x="80" y="56"/>
                    </a:cxn>
                    <a:cxn ang="0">
                      <a:pos x="32" y="80"/>
                    </a:cxn>
                    <a:cxn ang="0">
                      <a:pos x="8" y="80"/>
                    </a:cxn>
                  </a:cxnLst>
                  <a:rect l="0" t="0" r="r" b="b"/>
                  <a:pathLst>
                    <a:path w="112" h="80">
                      <a:moveTo>
                        <a:pt x="8" y="80"/>
                      </a:moveTo>
                      <a:lnTo>
                        <a:pt x="0" y="72"/>
                      </a:lnTo>
                      <a:lnTo>
                        <a:pt x="8" y="56"/>
                      </a:lnTo>
                      <a:lnTo>
                        <a:pt x="24" y="40"/>
                      </a:lnTo>
                      <a:lnTo>
                        <a:pt x="40" y="24"/>
                      </a:lnTo>
                      <a:lnTo>
                        <a:pt x="40" y="24"/>
                      </a:lnTo>
                      <a:lnTo>
                        <a:pt x="80" y="8"/>
                      </a:lnTo>
                      <a:lnTo>
                        <a:pt x="112" y="0"/>
                      </a:lnTo>
                      <a:lnTo>
                        <a:pt x="112" y="0"/>
                      </a:lnTo>
                      <a:lnTo>
                        <a:pt x="112" y="8"/>
                      </a:lnTo>
                      <a:lnTo>
                        <a:pt x="112" y="24"/>
                      </a:lnTo>
                      <a:lnTo>
                        <a:pt x="96" y="40"/>
                      </a:lnTo>
                      <a:lnTo>
                        <a:pt x="80" y="56"/>
                      </a:lnTo>
                      <a:lnTo>
                        <a:pt x="80" y="56"/>
                      </a:lnTo>
                      <a:lnTo>
                        <a:pt x="32" y="80"/>
                      </a:lnTo>
                      <a:lnTo>
                        <a:pt x="8"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60" name="Freeform 1756"/>
                <p:cNvSpPr>
                  <a:spLocks/>
                </p:cNvSpPr>
                <p:nvPr/>
              </p:nvSpPr>
              <p:spPr bwMode="invGray">
                <a:xfrm>
                  <a:off x="916" y="2352"/>
                  <a:ext cx="136" cy="56"/>
                </a:xfrm>
                <a:custGeom>
                  <a:avLst/>
                  <a:gdLst/>
                  <a:ahLst/>
                  <a:cxnLst>
                    <a:cxn ang="0">
                      <a:pos x="0" y="48"/>
                    </a:cxn>
                    <a:cxn ang="0">
                      <a:pos x="0" y="40"/>
                    </a:cxn>
                    <a:cxn ang="0">
                      <a:pos x="16" y="32"/>
                    </a:cxn>
                    <a:cxn ang="0">
                      <a:pos x="32" y="16"/>
                    </a:cxn>
                    <a:cxn ang="0">
                      <a:pos x="56" y="8"/>
                    </a:cxn>
                    <a:cxn ang="0">
                      <a:pos x="56" y="8"/>
                    </a:cxn>
                    <a:cxn ang="0">
                      <a:pos x="88" y="0"/>
                    </a:cxn>
                    <a:cxn ang="0">
                      <a:pos x="112" y="0"/>
                    </a:cxn>
                    <a:cxn ang="0">
                      <a:pos x="128" y="0"/>
                    </a:cxn>
                    <a:cxn ang="0">
                      <a:pos x="136" y="8"/>
                    </a:cxn>
                    <a:cxn ang="0">
                      <a:pos x="136" y="8"/>
                    </a:cxn>
                    <a:cxn ang="0">
                      <a:pos x="136" y="16"/>
                    </a:cxn>
                    <a:cxn ang="0">
                      <a:pos x="128" y="24"/>
                    </a:cxn>
                    <a:cxn ang="0">
                      <a:pos x="104" y="32"/>
                    </a:cxn>
                    <a:cxn ang="0">
                      <a:pos x="80" y="48"/>
                    </a:cxn>
                    <a:cxn ang="0">
                      <a:pos x="80" y="48"/>
                    </a:cxn>
                    <a:cxn ang="0">
                      <a:pos x="48" y="48"/>
                    </a:cxn>
                    <a:cxn ang="0">
                      <a:pos x="24" y="56"/>
                    </a:cxn>
                    <a:cxn ang="0">
                      <a:pos x="8" y="56"/>
                    </a:cxn>
                    <a:cxn ang="0">
                      <a:pos x="0" y="48"/>
                    </a:cxn>
                  </a:cxnLst>
                  <a:rect l="0" t="0" r="r" b="b"/>
                  <a:pathLst>
                    <a:path w="136" h="56">
                      <a:moveTo>
                        <a:pt x="0" y="48"/>
                      </a:moveTo>
                      <a:lnTo>
                        <a:pt x="0" y="40"/>
                      </a:lnTo>
                      <a:lnTo>
                        <a:pt x="16" y="32"/>
                      </a:lnTo>
                      <a:lnTo>
                        <a:pt x="32" y="16"/>
                      </a:lnTo>
                      <a:lnTo>
                        <a:pt x="56" y="8"/>
                      </a:lnTo>
                      <a:lnTo>
                        <a:pt x="56" y="8"/>
                      </a:lnTo>
                      <a:lnTo>
                        <a:pt x="88" y="0"/>
                      </a:lnTo>
                      <a:lnTo>
                        <a:pt x="112" y="0"/>
                      </a:lnTo>
                      <a:lnTo>
                        <a:pt x="128" y="0"/>
                      </a:lnTo>
                      <a:lnTo>
                        <a:pt x="136" y="8"/>
                      </a:lnTo>
                      <a:lnTo>
                        <a:pt x="136" y="8"/>
                      </a:lnTo>
                      <a:lnTo>
                        <a:pt x="136" y="16"/>
                      </a:lnTo>
                      <a:lnTo>
                        <a:pt x="128" y="24"/>
                      </a:lnTo>
                      <a:lnTo>
                        <a:pt x="104" y="32"/>
                      </a:lnTo>
                      <a:lnTo>
                        <a:pt x="80" y="48"/>
                      </a:lnTo>
                      <a:lnTo>
                        <a:pt x="80" y="48"/>
                      </a:lnTo>
                      <a:lnTo>
                        <a:pt x="48" y="48"/>
                      </a:lnTo>
                      <a:lnTo>
                        <a:pt x="24" y="56"/>
                      </a:lnTo>
                      <a:lnTo>
                        <a:pt x="8" y="56"/>
                      </a:lnTo>
                      <a:lnTo>
                        <a:pt x="0"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61" name="Freeform 1757"/>
                <p:cNvSpPr>
                  <a:spLocks/>
                </p:cNvSpPr>
                <p:nvPr/>
              </p:nvSpPr>
              <p:spPr bwMode="invGray">
                <a:xfrm>
                  <a:off x="564" y="2472"/>
                  <a:ext cx="136" cy="56"/>
                </a:xfrm>
                <a:custGeom>
                  <a:avLst/>
                  <a:gdLst/>
                  <a:ahLst/>
                  <a:cxnLst>
                    <a:cxn ang="0">
                      <a:pos x="0" y="48"/>
                    </a:cxn>
                    <a:cxn ang="0">
                      <a:pos x="0" y="40"/>
                    </a:cxn>
                    <a:cxn ang="0">
                      <a:pos x="8" y="32"/>
                    </a:cxn>
                    <a:cxn ang="0">
                      <a:pos x="32" y="16"/>
                    </a:cxn>
                    <a:cxn ang="0">
                      <a:pos x="56" y="8"/>
                    </a:cxn>
                    <a:cxn ang="0">
                      <a:pos x="56" y="8"/>
                    </a:cxn>
                    <a:cxn ang="0">
                      <a:pos x="88" y="0"/>
                    </a:cxn>
                    <a:cxn ang="0">
                      <a:pos x="112" y="0"/>
                    </a:cxn>
                    <a:cxn ang="0">
                      <a:pos x="128" y="0"/>
                    </a:cxn>
                    <a:cxn ang="0">
                      <a:pos x="136" y="8"/>
                    </a:cxn>
                    <a:cxn ang="0">
                      <a:pos x="136" y="8"/>
                    </a:cxn>
                    <a:cxn ang="0">
                      <a:pos x="136" y="16"/>
                    </a:cxn>
                    <a:cxn ang="0">
                      <a:pos x="120" y="24"/>
                    </a:cxn>
                    <a:cxn ang="0">
                      <a:pos x="104" y="32"/>
                    </a:cxn>
                    <a:cxn ang="0">
                      <a:pos x="80" y="48"/>
                    </a:cxn>
                    <a:cxn ang="0">
                      <a:pos x="80" y="48"/>
                    </a:cxn>
                    <a:cxn ang="0">
                      <a:pos x="48" y="48"/>
                    </a:cxn>
                    <a:cxn ang="0">
                      <a:pos x="24" y="56"/>
                    </a:cxn>
                    <a:cxn ang="0">
                      <a:pos x="8" y="56"/>
                    </a:cxn>
                    <a:cxn ang="0">
                      <a:pos x="0" y="48"/>
                    </a:cxn>
                  </a:cxnLst>
                  <a:rect l="0" t="0" r="r" b="b"/>
                  <a:pathLst>
                    <a:path w="136" h="56">
                      <a:moveTo>
                        <a:pt x="0" y="48"/>
                      </a:moveTo>
                      <a:lnTo>
                        <a:pt x="0" y="40"/>
                      </a:lnTo>
                      <a:lnTo>
                        <a:pt x="8" y="32"/>
                      </a:lnTo>
                      <a:lnTo>
                        <a:pt x="32" y="16"/>
                      </a:lnTo>
                      <a:lnTo>
                        <a:pt x="56" y="8"/>
                      </a:lnTo>
                      <a:lnTo>
                        <a:pt x="56" y="8"/>
                      </a:lnTo>
                      <a:lnTo>
                        <a:pt x="88" y="0"/>
                      </a:lnTo>
                      <a:lnTo>
                        <a:pt x="112" y="0"/>
                      </a:lnTo>
                      <a:lnTo>
                        <a:pt x="128" y="0"/>
                      </a:lnTo>
                      <a:lnTo>
                        <a:pt x="136" y="8"/>
                      </a:lnTo>
                      <a:lnTo>
                        <a:pt x="136" y="8"/>
                      </a:lnTo>
                      <a:lnTo>
                        <a:pt x="136" y="16"/>
                      </a:lnTo>
                      <a:lnTo>
                        <a:pt x="120" y="24"/>
                      </a:lnTo>
                      <a:lnTo>
                        <a:pt x="104" y="32"/>
                      </a:lnTo>
                      <a:lnTo>
                        <a:pt x="80" y="48"/>
                      </a:lnTo>
                      <a:lnTo>
                        <a:pt x="80" y="48"/>
                      </a:lnTo>
                      <a:lnTo>
                        <a:pt x="48" y="48"/>
                      </a:lnTo>
                      <a:lnTo>
                        <a:pt x="24" y="56"/>
                      </a:lnTo>
                      <a:lnTo>
                        <a:pt x="8" y="56"/>
                      </a:lnTo>
                      <a:lnTo>
                        <a:pt x="0"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62" name="Freeform 1758"/>
                <p:cNvSpPr>
                  <a:spLocks/>
                </p:cNvSpPr>
                <p:nvPr/>
              </p:nvSpPr>
              <p:spPr bwMode="invGray">
                <a:xfrm>
                  <a:off x="628" y="2504"/>
                  <a:ext cx="112" cy="72"/>
                </a:xfrm>
                <a:custGeom>
                  <a:avLst/>
                  <a:gdLst/>
                  <a:ahLst/>
                  <a:cxnLst>
                    <a:cxn ang="0">
                      <a:pos x="8" y="72"/>
                    </a:cxn>
                    <a:cxn ang="0">
                      <a:pos x="0" y="64"/>
                    </a:cxn>
                    <a:cxn ang="0">
                      <a:pos x="8" y="56"/>
                    </a:cxn>
                    <a:cxn ang="0">
                      <a:pos x="16" y="40"/>
                    </a:cxn>
                    <a:cxn ang="0">
                      <a:pos x="40" y="24"/>
                    </a:cxn>
                    <a:cxn ang="0">
                      <a:pos x="40" y="24"/>
                    </a:cxn>
                    <a:cxn ang="0">
                      <a:pos x="80" y="0"/>
                    </a:cxn>
                    <a:cxn ang="0">
                      <a:pos x="112" y="0"/>
                    </a:cxn>
                    <a:cxn ang="0">
                      <a:pos x="112" y="0"/>
                    </a:cxn>
                    <a:cxn ang="0">
                      <a:pos x="112" y="8"/>
                    </a:cxn>
                    <a:cxn ang="0">
                      <a:pos x="112" y="16"/>
                    </a:cxn>
                    <a:cxn ang="0">
                      <a:pos x="96" y="32"/>
                    </a:cxn>
                    <a:cxn ang="0">
                      <a:pos x="80" y="48"/>
                    </a:cxn>
                    <a:cxn ang="0">
                      <a:pos x="80" y="48"/>
                    </a:cxn>
                    <a:cxn ang="0">
                      <a:pos x="32" y="72"/>
                    </a:cxn>
                    <a:cxn ang="0">
                      <a:pos x="8" y="72"/>
                    </a:cxn>
                  </a:cxnLst>
                  <a:rect l="0" t="0" r="r" b="b"/>
                  <a:pathLst>
                    <a:path w="112" h="72">
                      <a:moveTo>
                        <a:pt x="8" y="72"/>
                      </a:moveTo>
                      <a:lnTo>
                        <a:pt x="0" y="64"/>
                      </a:lnTo>
                      <a:lnTo>
                        <a:pt x="8" y="56"/>
                      </a:lnTo>
                      <a:lnTo>
                        <a:pt x="16" y="40"/>
                      </a:lnTo>
                      <a:lnTo>
                        <a:pt x="40" y="24"/>
                      </a:lnTo>
                      <a:lnTo>
                        <a:pt x="40" y="24"/>
                      </a:lnTo>
                      <a:lnTo>
                        <a:pt x="80" y="0"/>
                      </a:lnTo>
                      <a:lnTo>
                        <a:pt x="112" y="0"/>
                      </a:lnTo>
                      <a:lnTo>
                        <a:pt x="112" y="0"/>
                      </a:lnTo>
                      <a:lnTo>
                        <a:pt x="112" y="8"/>
                      </a:lnTo>
                      <a:lnTo>
                        <a:pt x="112" y="16"/>
                      </a:lnTo>
                      <a:lnTo>
                        <a:pt x="96" y="32"/>
                      </a:lnTo>
                      <a:lnTo>
                        <a:pt x="80" y="48"/>
                      </a:lnTo>
                      <a:lnTo>
                        <a:pt x="80" y="48"/>
                      </a:lnTo>
                      <a:lnTo>
                        <a:pt x="32" y="72"/>
                      </a:lnTo>
                      <a:lnTo>
                        <a:pt x="8" y="7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63" name="Freeform 1759"/>
                <p:cNvSpPr>
                  <a:spLocks/>
                </p:cNvSpPr>
                <p:nvPr/>
              </p:nvSpPr>
              <p:spPr bwMode="invGray">
                <a:xfrm>
                  <a:off x="932" y="2464"/>
                  <a:ext cx="136" cy="56"/>
                </a:xfrm>
                <a:custGeom>
                  <a:avLst/>
                  <a:gdLst/>
                  <a:ahLst/>
                  <a:cxnLst>
                    <a:cxn ang="0">
                      <a:pos x="0" y="8"/>
                    </a:cxn>
                    <a:cxn ang="0">
                      <a:pos x="8" y="0"/>
                    </a:cxn>
                    <a:cxn ang="0">
                      <a:pos x="32" y="0"/>
                    </a:cxn>
                    <a:cxn ang="0">
                      <a:pos x="56" y="0"/>
                    </a:cxn>
                    <a:cxn ang="0">
                      <a:pos x="80" y="8"/>
                    </a:cxn>
                    <a:cxn ang="0">
                      <a:pos x="80" y="8"/>
                    </a:cxn>
                    <a:cxn ang="0">
                      <a:pos x="104" y="16"/>
                    </a:cxn>
                    <a:cxn ang="0">
                      <a:pos x="128" y="32"/>
                    </a:cxn>
                    <a:cxn ang="0">
                      <a:pos x="136" y="40"/>
                    </a:cxn>
                    <a:cxn ang="0">
                      <a:pos x="136" y="48"/>
                    </a:cxn>
                    <a:cxn ang="0">
                      <a:pos x="136" y="48"/>
                    </a:cxn>
                    <a:cxn ang="0">
                      <a:pos x="128" y="56"/>
                    </a:cxn>
                    <a:cxn ang="0">
                      <a:pos x="112" y="56"/>
                    </a:cxn>
                    <a:cxn ang="0">
                      <a:pos x="88" y="56"/>
                    </a:cxn>
                    <a:cxn ang="0">
                      <a:pos x="64" y="48"/>
                    </a:cxn>
                    <a:cxn ang="0">
                      <a:pos x="64" y="48"/>
                    </a:cxn>
                    <a:cxn ang="0">
                      <a:pos x="32" y="40"/>
                    </a:cxn>
                    <a:cxn ang="0">
                      <a:pos x="16" y="24"/>
                    </a:cxn>
                    <a:cxn ang="0">
                      <a:pos x="0" y="16"/>
                    </a:cxn>
                    <a:cxn ang="0">
                      <a:pos x="0" y="8"/>
                    </a:cxn>
                  </a:cxnLst>
                  <a:rect l="0" t="0" r="r" b="b"/>
                  <a:pathLst>
                    <a:path w="136" h="56">
                      <a:moveTo>
                        <a:pt x="0" y="8"/>
                      </a:moveTo>
                      <a:lnTo>
                        <a:pt x="8" y="0"/>
                      </a:lnTo>
                      <a:lnTo>
                        <a:pt x="32" y="0"/>
                      </a:lnTo>
                      <a:lnTo>
                        <a:pt x="56" y="0"/>
                      </a:lnTo>
                      <a:lnTo>
                        <a:pt x="80" y="8"/>
                      </a:lnTo>
                      <a:lnTo>
                        <a:pt x="80" y="8"/>
                      </a:lnTo>
                      <a:lnTo>
                        <a:pt x="104" y="16"/>
                      </a:lnTo>
                      <a:lnTo>
                        <a:pt x="128" y="32"/>
                      </a:lnTo>
                      <a:lnTo>
                        <a:pt x="136" y="40"/>
                      </a:lnTo>
                      <a:lnTo>
                        <a:pt x="136" y="48"/>
                      </a:lnTo>
                      <a:lnTo>
                        <a:pt x="136" y="48"/>
                      </a:lnTo>
                      <a:lnTo>
                        <a:pt x="128" y="56"/>
                      </a:lnTo>
                      <a:lnTo>
                        <a:pt x="112" y="56"/>
                      </a:lnTo>
                      <a:lnTo>
                        <a:pt x="88" y="56"/>
                      </a:lnTo>
                      <a:lnTo>
                        <a:pt x="64" y="48"/>
                      </a:lnTo>
                      <a:lnTo>
                        <a:pt x="64" y="48"/>
                      </a:lnTo>
                      <a:lnTo>
                        <a:pt x="32" y="40"/>
                      </a:lnTo>
                      <a:lnTo>
                        <a:pt x="16"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64" name="Freeform 1760"/>
                <p:cNvSpPr>
                  <a:spLocks/>
                </p:cNvSpPr>
                <p:nvPr/>
              </p:nvSpPr>
              <p:spPr bwMode="invGray">
                <a:xfrm>
                  <a:off x="564" y="2360"/>
                  <a:ext cx="136" cy="56"/>
                </a:xfrm>
                <a:custGeom>
                  <a:avLst/>
                  <a:gdLst/>
                  <a:ahLst/>
                  <a:cxnLst>
                    <a:cxn ang="0">
                      <a:pos x="0" y="8"/>
                    </a:cxn>
                    <a:cxn ang="0">
                      <a:pos x="8" y="0"/>
                    </a:cxn>
                    <a:cxn ang="0">
                      <a:pos x="24" y="0"/>
                    </a:cxn>
                    <a:cxn ang="0">
                      <a:pos x="48" y="0"/>
                    </a:cxn>
                    <a:cxn ang="0">
                      <a:pos x="80" y="8"/>
                    </a:cxn>
                    <a:cxn ang="0">
                      <a:pos x="80" y="8"/>
                    </a:cxn>
                    <a:cxn ang="0">
                      <a:pos x="104" y="16"/>
                    </a:cxn>
                    <a:cxn ang="0">
                      <a:pos x="120" y="24"/>
                    </a:cxn>
                    <a:cxn ang="0">
                      <a:pos x="136" y="40"/>
                    </a:cxn>
                    <a:cxn ang="0">
                      <a:pos x="136" y="48"/>
                    </a:cxn>
                    <a:cxn ang="0">
                      <a:pos x="136" y="48"/>
                    </a:cxn>
                    <a:cxn ang="0">
                      <a:pos x="128" y="48"/>
                    </a:cxn>
                    <a:cxn ang="0">
                      <a:pos x="112" y="56"/>
                    </a:cxn>
                    <a:cxn ang="0">
                      <a:pos x="88" y="48"/>
                    </a:cxn>
                    <a:cxn ang="0">
                      <a:pos x="56" y="40"/>
                    </a:cxn>
                    <a:cxn ang="0">
                      <a:pos x="56" y="40"/>
                    </a:cxn>
                    <a:cxn ang="0">
                      <a:pos x="32" y="32"/>
                    </a:cxn>
                    <a:cxn ang="0">
                      <a:pos x="8" y="24"/>
                    </a:cxn>
                    <a:cxn ang="0">
                      <a:pos x="0" y="16"/>
                    </a:cxn>
                    <a:cxn ang="0">
                      <a:pos x="0" y="8"/>
                    </a:cxn>
                  </a:cxnLst>
                  <a:rect l="0" t="0" r="r" b="b"/>
                  <a:pathLst>
                    <a:path w="136" h="56">
                      <a:moveTo>
                        <a:pt x="0" y="8"/>
                      </a:moveTo>
                      <a:lnTo>
                        <a:pt x="8" y="0"/>
                      </a:lnTo>
                      <a:lnTo>
                        <a:pt x="24" y="0"/>
                      </a:lnTo>
                      <a:lnTo>
                        <a:pt x="48" y="0"/>
                      </a:lnTo>
                      <a:lnTo>
                        <a:pt x="80" y="8"/>
                      </a:lnTo>
                      <a:lnTo>
                        <a:pt x="80" y="8"/>
                      </a:lnTo>
                      <a:lnTo>
                        <a:pt x="104" y="16"/>
                      </a:lnTo>
                      <a:lnTo>
                        <a:pt x="120" y="24"/>
                      </a:lnTo>
                      <a:lnTo>
                        <a:pt x="136" y="40"/>
                      </a:lnTo>
                      <a:lnTo>
                        <a:pt x="136" y="48"/>
                      </a:lnTo>
                      <a:lnTo>
                        <a:pt x="136" y="48"/>
                      </a:lnTo>
                      <a:lnTo>
                        <a:pt x="128" y="48"/>
                      </a:lnTo>
                      <a:lnTo>
                        <a:pt x="112" y="56"/>
                      </a:lnTo>
                      <a:lnTo>
                        <a:pt x="88" y="48"/>
                      </a:lnTo>
                      <a:lnTo>
                        <a:pt x="56" y="40"/>
                      </a:lnTo>
                      <a:lnTo>
                        <a:pt x="56" y="40"/>
                      </a:lnTo>
                      <a:lnTo>
                        <a:pt x="32" y="32"/>
                      </a:lnTo>
                      <a:lnTo>
                        <a:pt x="8"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65" name="Freeform 1761"/>
                <p:cNvSpPr>
                  <a:spLocks/>
                </p:cNvSpPr>
                <p:nvPr/>
              </p:nvSpPr>
              <p:spPr bwMode="invGray">
                <a:xfrm>
                  <a:off x="692" y="2256"/>
                  <a:ext cx="72" cy="104"/>
                </a:xfrm>
                <a:custGeom>
                  <a:avLst/>
                  <a:gdLst/>
                  <a:ahLst/>
                  <a:cxnLst>
                    <a:cxn ang="0">
                      <a:pos x="8" y="0"/>
                    </a:cxn>
                    <a:cxn ang="0">
                      <a:pos x="32" y="8"/>
                    </a:cxn>
                    <a:cxn ang="0">
                      <a:pos x="64" y="48"/>
                    </a:cxn>
                    <a:cxn ang="0">
                      <a:pos x="64" y="48"/>
                    </a:cxn>
                    <a:cxn ang="0">
                      <a:pos x="72" y="80"/>
                    </a:cxn>
                    <a:cxn ang="0">
                      <a:pos x="64" y="104"/>
                    </a:cxn>
                    <a:cxn ang="0">
                      <a:pos x="64" y="104"/>
                    </a:cxn>
                    <a:cxn ang="0">
                      <a:pos x="40" y="96"/>
                    </a:cxn>
                    <a:cxn ang="0">
                      <a:pos x="16" y="56"/>
                    </a:cxn>
                    <a:cxn ang="0">
                      <a:pos x="16" y="56"/>
                    </a:cxn>
                    <a:cxn ang="0">
                      <a:pos x="0" y="24"/>
                    </a:cxn>
                    <a:cxn ang="0">
                      <a:pos x="8" y="0"/>
                    </a:cxn>
                  </a:cxnLst>
                  <a:rect l="0" t="0" r="r" b="b"/>
                  <a:pathLst>
                    <a:path w="72" h="104">
                      <a:moveTo>
                        <a:pt x="8" y="0"/>
                      </a:moveTo>
                      <a:lnTo>
                        <a:pt x="32" y="8"/>
                      </a:lnTo>
                      <a:lnTo>
                        <a:pt x="64" y="48"/>
                      </a:lnTo>
                      <a:lnTo>
                        <a:pt x="64" y="48"/>
                      </a:lnTo>
                      <a:lnTo>
                        <a:pt x="72" y="80"/>
                      </a:lnTo>
                      <a:lnTo>
                        <a:pt x="64" y="104"/>
                      </a:lnTo>
                      <a:lnTo>
                        <a:pt x="64" y="104"/>
                      </a:lnTo>
                      <a:lnTo>
                        <a:pt x="40" y="96"/>
                      </a:lnTo>
                      <a:lnTo>
                        <a:pt x="16" y="56"/>
                      </a:lnTo>
                      <a:lnTo>
                        <a:pt x="16" y="56"/>
                      </a:lnTo>
                      <a:lnTo>
                        <a:pt x="0" y="24"/>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66" name="Freeform 1762"/>
                <p:cNvSpPr>
                  <a:spLocks/>
                </p:cNvSpPr>
                <p:nvPr/>
              </p:nvSpPr>
              <p:spPr bwMode="invGray">
                <a:xfrm>
                  <a:off x="852" y="2520"/>
                  <a:ext cx="72" cy="96"/>
                </a:xfrm>
                <a:custGeom>
                  <a:avLst/>
                  <a:gdLst/>
                  <a:ahLst/>
                  <a:cxnLst>
                    <a:cxn ang="0">
                      <a:pos x="8" y="0"/>
                    </a:cxn>
                    <a:cxn ang="0">
                      <a:pos x="32" y="8"/>
                    </a:cxn>
                    <a:cxn ang="0">
                      <a:pos x="56" y="40"/>
                    </a:cxn>
                    <a:cxn ang="0">
                      <a:pos x="56" y="40"/>
                    </a:cxn>
                    <a:cxn ang="0">
                      <a:pos x="72" y="80"/>
                    </a:cxn>
                    <a:cxn ang="0">
                      <a:pos x="64" y="96"/>
                    </a:cxn>
                    <a:cxn ang="0">
                      <a:pos x="64" y="96"/>
                    </a:cxn>
                    <a:cxn ang="0">
                      <a:pos x="40" y="88"/>
                    </a:cxn>
                    <a:cxn ang="0">
                      <a:pos x="8" y="56"/>
                    </a:cxn>
                    <a:cxn ang="0">
                      <a:pos x="8" y="56"/>
                    </a:cxn>
                    <a:cxn ang="0">
                      <a:pos x="0" y="16"/>
                    </a:cxn>
                    <a:cxn ang="0">
                      <a:pos x="8" y="0"/>
                    </a:cxn>
                  </a:cxnLst>
                  <a:rect l="0" t="0" r="r" b="b"/>
                  <a:pathLst>
                    <a:path w="72" h="96">
                      <a:moveTo>
                        <a:pt x="8" y="0"/>
                      </a:moveTo>
                      <a:lnTo>
                        <a:pt x="32" y="8"/>
                      </a:lnTo>
                      <a:lnTo>
                        <a:pt x="56" y="40"/>
                      </a:lnTo>
                      <a:lnTo>
                        <a:pt x="56" y="40"/>
                      </a:lnTo>
                      <a:lnTo>
                        <a:pt x="72" y="80"/>
                      </a:lnTo>
                      <a:lnTo>
                        <a:pt x="64" y="96"/>
                      </a:lnTo>
                      <a:lnTo>
                        <a:pt x="64" y="96"/>
                      </a:lnTo>
                      <a:lnTo>
                        <a:pt x="40" y="88"/>
                      </a:lnTo>
                      <a:lnTo>
                        <a:pt x="8" y="56"/>
                      </a:lnTo>
                      <a:lnTo>
                        <a:pt x="8" y="56"/>
                      </a:lnTo>
                      <a:lnTo>
                        <a:pt x="0" y="16"/>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67" name="Freeform 1763"/>
                <p:cNvSpPr>
                  <a:spLocks/>
                </p:cNvSpPr>
                <p:nvPr/>
              </p:nvSpPr>
              <p:spPr bwMode="invGray">
                <a:xfrm>
                  <a:off x="844" y="2256"/>
                  <a:ext cx="72" cy="104"/>
                </a:xfrm>
                <a:custGeom>
                  <a:avLst/>
                  <a:gdLst/>
                  <a:ahLst/>
                  <a:cxnLst>
                    <a:cxn ang="0">
                      <a:pos x="64" y="0"/>
                    </a:cxn>
                    <a:cxn ang="0">
                      <a:pos x="72" y="24"/>
                    </a:cxn>
                    <a:cxn ang="0">
                      <a:pos x="56" y="56"/>
                    </a:cxn>
                    <a:cxn ang="0">
                      <a:pos x="56" y="56"/>
                    </a:cxn>
                    <a:cxn ang="0">
                      <a:pos x="32" y="88"/>
                    </a:cxn>
                    <a:cxn ang="0">
                      <a:pos x="8" y="104"/>
                    </a:cxn>
                    <a:cxn ang="0">
                      <a:pos x="8" y="104"/>
                    </a:cxn>
                    <a:cxn ang="0">
                      <a:pos x="0" y="80"/>
                    </a:cxn>
                    <a:cxn ang="0">
                      <a:pos x="8" y="40"/>
                    </a:cxn>
                    <a:cxn ang="0">
                      <a:pos x="8" y="40"/>
                    </a:cxn>
                    <a:cxn ang="0">
                      <a:pos x="40" y="8"/>
                    </a:cxn>
                    <a:cxn ang="0">
                      <a:pos x="64" y="0"/>
                    </a:cxn>
                  </a:cxnLst>
                  <a:rect l="0" t="0" r="r" b="b"/>
                  <a:pathLst>
                    <a:path w="72" h="104">
                      <a:moveTo>
                        <a:pt x="64" y="0"/>
                      </a:moveTo>
                      <a:lnTo>
                        <a:pt x="72" y="24"/>
                      </a:lnTo>
                      <a:lnTo>
                        <a:pt x="56" y="56"/>
                      </a:lnTo>
                      <a:lnTo>
                        <a:pt x="56" y="56"/>
                      </a:lnTo>
                      <a:lnTo>
                        <a:pt x="32" y="88"/>
                      </a:lnTo>
                      <a:lnTo>
                        <a:pt x="8" y="104"/>
                      </a:lnTo>
                      <a:lnTo>
                        <a:pt x="8" y="104"/>
                      </a:lnTo>
                      <a:lnTo>
                        <a:pt x="0" y="80"/>
                      </a:lnTo>
                      <a:lnTo>
                        <a:pt x="8" y="40"/>
                      </a:lnTo>
                      <a:lnTo>
                        <a:pt x="8" y="40"/>
                      </a:lnTo>
                      <a:lnTo>
                        <a:pt x="40" y="8"/>
                      </a:lnTo>
                      <a:lnTo>
                        <a:pt x="64"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68" name="Freeform 1764"/>
                <p:cNvSpPr>
                  <a:spLocks/>
                </p:cNvSpPr>
                <p:nvPr/>
              </p:nvSpPr>
              <p:spPr bwMode="invGray">
                <a:xfrm>
                  <a:off x="700" y="2520"/>
                  <a:ext cx="80" cy="96"/>
                </a:xfrm>
                <a:custGeom>
                  <a:avLst/>
                  <a:gdLst/>
                  <a:ahLst/>
                  <a:cxnLst>
                    <a:cxn ang="0">
                      <a:pos x="64" y="0"/>
                    </a:cxn>
                    <a:cxn ang="0">
                      <a:pos x="80" y="16"/>
                    </a:cxn>
                    <a:cxn ang="0">
                      <a:pos x="64" y="56"/>
                    </a:cxn>
                    <a:cxn ang="0">
                      <a:pos x="64" y="56"/>
                    </a:cxn>
                    <a:cxn ang="0">
                      <a:pos x="40" y="88"/>
                    </a:cxn>
                    <a:cxn ang="0">
                      <a:pos x="8" y="96"/>
                    </a:cxn>
                    <a:cxn ang="0">
                      <a:pos x="8" y="96"/>
                    </a:cxn>
                    <a:cxn ang="0">
                      <a:pos x="0" y="80"/>
                    </a:cxn>
                    <a:cxn ang="0">
                      <a:pos x="16" y="40"/>
                    </a:cxn>
                    <a:cxn ang="0">
                      <a:pos x="16" y="40"/>
                    </a:cxn>
                    <a:cxn ang="0">
                      <a:pos x="40" y="8"/>
                    </a:cxn>
                    <a:cxn ang="0">
                      <a:pos x="64" y="0"/>
                    </a:cxn>
                  </a:cxnLst>
                  <a:rect l="0" t="0" r="r" b="b"/>
                  <a:pathLst>
                    <a:path w="80" h="96">
                      <a:moveTo>
                        <a:pt x="64" y="0"/>
                      </a:moveTo>
                      <a:lnTo>
                        <a:pt x="80" y="16"/>
                      </a:lnTo>
                      <a:lnTo>
                        <a:pt x="64" y="56"/>
                      </a:lnTo>
                      <a:lnTo>
                        <a:pt x="64" y="56"/>
                      </a:lnTo>
                      <a:lnTo>
                        <a:pt x="40" y="88"/>
                      </a:lnTo>
                      <a:lnTo>
                        <a:pt x="8" y="96"/>
                      </a:lnTo>
                      <a:lnTo>
                        <a:pt x="8" y="96"/>
                      </a:lnTo>
                      <a:lnTo>
                        <a:pt x="0" y="80"/>
                      </a:lnTo>
                      <a:lnTo>
                        <a:pt x="16" y="40"/>
                      </a:lnTo>
                      <a:lnTo>
                        <a:pt x="16" y="40"/>
                      </a:lnTo>
                      <a:lnTo>
                        <a:pt x="40" y="8"/>
                      </a:lnTo>
                      <a:lnTo>
                        <a:pt x="64"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sp>
            <p:nvSpPr>
              <p:cNvPr id="1661669" name="Freeform 1765"/>
              <p:cNvSpPr>
                <a:spLocks/>
              </p:cNvSpPr>
              <p:nvPr/>
            </p:nvSpPr>
            <p:spPr bwMode="invGray">
              <a:xfrm>
                <a:off x="572" y="1295"/>
                <a:ext cx="472" cy="334"/>
              </a:xfrm>
              <a:custGeom>
                <a:avLst/>
                <a:gdLst/>
                <a:ahLst/>
                <a:cxnLst>
                  <a:cxn ang="0">
                    <a:pos x="672" y="216"/>
                  </a:cxn>
                  <a:cxn ang="0">
                    <a:pos x="664" y="256"/>
                  </a:cxn>
                  <a:cxn ang="0">
                    <a:pos x="648" y="296"/>
                  </a:cxn>
                  <a:cxn ang="0">
                    <a:pos x="616" y="328"/>
                  </a:cxn>
                  <a:cxn ang="0">
                    <a:pos x="576" y="360"/>
                  </a:cxn>
                  <a:cxn ang="0">
                    <a:pos x="464" y="408"/>
                  </a:cxn>
                  <a:cxn ang="0">
                    <a:pos x="336" y="424"/>
                  </a:cxn>
                  <a:cxn ang="0">
                    <a:pos x="336" y="424"/>
                  </a:cxn>
                  <a:cxn ang="0">
                    <a:pos x="208" y="408"/>
                  </a:cxn>
                  <a:cxn ang="0">
                    <a:pos x="96" y="360"/>
                  </a:cxn>
                  <a:cxn ang="0">
                    <a:pos x="56" y="328"/>
                  </a:cxn>
                  <a:cxn ang="0">
                    <a:pos x="24" y="296"/>
                  </a:cxn>
                  <a:cxn ang="0">
                    <a:pos x="8" y="256"/>
                  </a:cxn>
                  <a:cxn ang="0">
                    <a:pos x="0" y="216"/>
                  </a:cxn>
                  <a:cxn ang="0">
                    <a:pos x="0" y="216"/>
                  </a:cxn>
                  <a:cxn ang="0">
                    <a:pos x="8" y="168"/>
                  </a:cxn>
                  <a:cxn ang="0">
                    <a:pos x="24" y="128"/>
                  </a:cxn>
                  <a:cxn ang="0">
                    <a:pos x="56" y="96"/>
                  </a:cxn>
                  <a:cxn ang="0">
                    <a:pos x="96" y="64"/>
                  </a:cxn>
                  <a:cxn ang="0">
                    <a:pos x="208" y="16"/>
                  </a:cxn>
                  <a:cxn ang="0">
                    <a:pos x="336" y="0"/>
                  </a:cxn>
                  <a:cxn ang="0">
                    <a:pos x="336" y="0"/>
                  </a:cxn>
                  <a:cxn ang="0">
                    <a:pos x="464" y="16"/>
                  </a:cxn>
                  <a:cxn ang="0">
                    <a:pos x="576" y="64"/>
                  </a:cxn>
                  <a:cxn ang="0">
                    <a:pos x="616" y="96"/>
                  </a:cxn>
                  <a:cxn ang="0">
                    <a:pos x="648" y="128"/>
                  </a:cxn>
                  <a:cxn ang="0">
                    <a:pos x="664" y="168"/>
                  </a:cxn>
                  <a:cxn ang="0">
                    <a:pos x="672" y="216"/>
                  </a:cxn>
                </a:cxnLst>
                <a:rect l="0" t="0" r="r" b="b"/>
                <a:pathLst>
                  <a:path w="672" h="424">
                    <a:moveTo>
                      <a:pt x="672" y="216"/>
                    </a:moveTo>
                    <a:lnTo>
                      <a:pt x="664" y="256"/>
                    </a:lnTo>
                    <a:lnTo>
                      <a:pt x="648" y="296"/>
                    </a:lnTo>
                    <a:lnTo>
                      <a:pt x="616" y="328"/>
                    </a:lnTo>
                    <a:lnTo>
                      <a:pt x="576" y="360"/>
                    </a:lnTo>
                    <a:lnTo>
                      <a:pt x="464" y="408"/>
                    </a:lnTo>
                    <a:lnTo>
                      <a:pt x="336" y="424"/>
                    </a:lnTo>
                    <a:lnTo>
                      <a:pt x="336" y="424"/>
                    </a:lnTo>
                    <a:lnTo>
                      <a:pt x="208" y="408"/>
                    </a:lnTo>
                    <a:lnTo>
                      <a:pt x="96" y="360"/>
                    </a:lnTo>
                    <a:lnTo>
                      <a:pt x="56" y="328"/>
                    </a:lnTo>
                    <a:lnTo>
                      <a:pt x="24" y="296"/>
                    </a:lnTo>
                    <a:lnTo>
                      <a:pt x="8" y="256"/>
                    </a:lnTo>
                    <a:lnTo>
                      <a:pt x="0" y="216"/>
                    </a:lnTo>
                    <a:lnTo>
                      <a:pt x="0" y="216"/>
                    </a:lnTo>
                    <a:lnTo>
                      <a:pt x="8" y="168"/>
                    </a:lnTo>
                    <a:lnTo>
                      <a:pt x="24" y="128"/>
                    </a:lnTo>
                    <a:lnTo>
                      <a:pt x="56" y="96"/>
                    </a:lnTo>
                    <a:lnTo>
                      <a:pt x="96" y="64"/>
                    </a:lnTo>
                    <a:lnTo>
                      <a:pt x="208" y="16"/>
                    </a:lnTo>
                    <a:lnTo>
                      <a:pt x="336" y="0"/>
                    </a:lnTo>
                    <a:lnTo>
                      <a:pt x="336" y="0"/>
                    </a:lnTo>
                    <a:lnTo>
                      <a:pt x="464" y="16"/>
                    </a:lnTo>
                    <a:lnTo>
                      <a:pt x="576" y="64"/>
                    </a:lnTo>
                    <a:lnTo>
                      <a:pt x="616" y="96"/>
                    </a:lnTo>
                    <a:lnTo>
                      <a:pt x="648" y="128"/>
                    </a:lnTo>
                    <a:lnTo>
                      <a:pt x="664" y="168"/>
                    </a:lnTo>
                    <a:lnTo>
                      <a:pt x="672" y="216"/>
                    </a:lnTo>
                    <a:close/>
                  </a:path>
                </a:pathLst>
              </a:custGeom>
              <a:gradFill rotWithShape="0">
                <a:gsLst>
                  <a:gs pos="0">
                    <a:srgbClr val="808080">
                      <a:gamma/>
                      <a:tint val="59608"/>
                      <a:invGamma/>
                    </a:srgbClr>
                  </a:gs>
                  <a:gs pos="100000">
                    <a:srgbClr val="808080"/>
                  </a:gs>
                </a:gsLst>
                <a:path path="rect">
                  <a:fillToRect l="50000" t="50000" r="50000" b="50000"/>
                </a:path>
              </a:gradFill>
              <a:ln w="3175" cmpd="sng">
                <a:solidFill>
                  <a:srgbClr val="808080"/>
                </a:solidFill>
                <a:round/>
                <a:headEnd/>
                <a:tailEnd/>
              </a:ln>
            </p:spPr>
            <p:txBody>
              <a:bodyPr>
                <a:prstTxWarp prst="textNoShape">
                  <a:avLst/>
                </a:prstTxWarp>
              </a:bodyPr>
              <a:lstStyle/>
              <a:p>
                <a:endParaRPr lang="en-US">
                  <a:latin typeface="Arial"/>
                  <a:cs typeface="Arial"/>
                </a:endParaRPr>
              </a:p>
            </p:txBody>
          </p:sp>
          <p:grpSp>
            <p:nvGrpSpPr>
              <p:cNvPr id="1660930" name="Group 1766"/>
              <p:cNvGrpSpPr>
                <a:grpSpLocks/>
              </p:cNvGrpSpPr>
              <p:nvPr/>
            </p:nvGrpSpPr>
            <p:grpSpPr bwMode="auto">
              <a:xfrm>
                <a:off x="632" y="1338"/>
                <a:ext cx="352" cy="248"/>
                <a:chOff x="636" y="2320"/>
                <a:chExt cx="352" cy="248"/>
              </a:xfrm>
            </p:grpSpPr>
            <p:sp>
              <p:nvSpPr>
                <p:cNvPr id="1661671" name="Freeform 1767"/>
                <p:cNvSpPr>
                  <a:spLocks/>
                </p:cNvSpPr>
                <p:nvPr/>
              </p:nvSpPr>
              <p:spPr bwMode="invGray">
                <a:xfrm>
                  <a:off x="788" y="2424"/>
                  <a:ext cx="32" cy="16"/>
                </a:xfrm>
                <a:custGeom>
                  <a:avLst/>
                  <a:gdLst/>
                  <a:ahLst/>
                  <a:cxnLst>
                    <a:cxn ang="0">
                      <a:pos x="32" y="8"/>
                    </a:cxn>
                    <a:cxn ang="0">
                      <a:pos x="32" y="16"/>
                    </a:cxn>
                    <a:cxn ang="0">
                      <a:pos x="16" y="16"/>
                    </a:cxn>
                    <a:cxn ang="0">
                      <a:pos x="16" y="16"/>
                    </a:cxn>
                    <a:cxn ang="0">
                      <a:pos x="8" y="16"/>
                    </a:cxn>
                    <a:cxn ang="0">
                      <a:pos x="0" y="8"/>
                    </a:cxn>
                    <a:cxn ang="0">
                      <a:pos x="0" y="8"/>
                    </a:cxn>
                    <a:cxn ang="0">
                      <a:pos x="8" y="0"/>
                    </a:cxn>
                    <a:cxn ang="0">
                      <a:pos x="16" y="0"/>
                    </a:cxn>
                    <a:cxn ang="0">
                      <a:pos x="16" y="0"/>
                    </a:cxn>
                    <a:cxn ang="0">
                      <a:pos x="32" y="0"/>
                    </a:cxn>
                    <a:cxn ang="0">
                      <a:pos x="32" y="8"/>
                    </a:cxn>
                  </a:cxnLst>
                  <a:rect l="0" t="0" r="r" b="b"/>
                  <a:pathLst>
                    <a:path w="32" h="16">
                      <a:moveTo>
                        <a:pt x="32" y="8"/>
                      </a:moveTo>
                      <a:lnTo>
                        <a:pt x="32" y="16"/>
                      </a:lnTo>
                      <a:lnTo>
                        <a:pt x="16" y="16"/>
                      </a:lnTo>
                      <a:lnTo>
                        <a:pt x="16" y="16"/>
                      </a:lnTo>
                      <a:lnTo>
                        <a:pt x="8" y="16"/>
                      </a:lnTo>
                      <a:lnTo>
                        <a:pt x="0" y="8"/>
                      </a:lnTo>
                      <a:lnTo>
                        <a:pt x="0" y="8"/>
                      </a:lnTo>
                      <a:lnTo>
                        <a:pt x="8" y="0"/>
                      </a:lnTo>
                      <a:lnTo>
                        <a:pt x="16" y="0"/>
                      </a:lnTo>
                      <a:lnTo>
                        <a:pt x="16" y="0"/>
                      </a:lnTo>
                      <a:lnTo>
                        <a:pt x="32" y="0"/>
                      </a:lnTo>
                      <a:lnTo>
                        <a:pt x="32"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72" name="Freeform 1768"/>
                <p:cNvSpPr>
                  <a:spLocks/>
                </p:cNvSpPr>
                <p:nvPr/>
              </p:nvSpPr>
              <p:spPr bwMode="invGray">
                <a:xfrm>
                  <a:off x="924" y="2416"/>
                  <a:ext cx="64" cy="24"/>
                </a:xfrm>
                <a:custGeom>
                  <a:avLst/>
                  <a:gdLst/>
                  <a:ahLst/>
                  <a:cxnLst>
                    <a:cxn ang="0">
                      <a:pos x="64" y="16"/>
                    </a:cxn>
                    <a:cxn ang="0">
                      <a:pos x="56" y="24"/>
                    </a:cxn>
                    <a:cxn ang="0">
                      <a:pos x="32" y="24"/>
                    </a:cxn>
                    <a:cxn ang="0">
                      <a:pos x="32" y="24"/>
                    </a:cxn>
                    <a:cxn ang="0">
                      <a:pos x="16" y="24"/>
                    </a:cxn>
                    <a:cxn ang="0">
                      <a:pos x="0" y="16"/>
                    </a:cxn>
                    <a:cxn ang="0">
                      <a:pos x="0" y="16"/>
                    </a:cxn>
                    <a:cxn ang="0">
                      <a:pos x="16" y="8"/>
                    </a:cxn>
                    <a:cxn ang="0">
                      <a:pos x="32" y="0"/>
                    </a:cxn>
                    <a:cxn ang="0">
                      <a:pos x="32" y="0"/>
                    </a:cxn>
                    <a:cxn ang="0">
                      <a:pos x="56" y="8"/>
                    </a:cxn>
                    <a:cxn ang="0">
                      <a:pos x="64" y="16"/>
                    </a:cxn>
                  </a:cxnLst>
                  <a:rect l="0" t="0" r="r" b="b"/>
                  <a:pathLst>
                    <a:path w="64" h="24">
                      <a:moveTo>
                        <a:pt x="64" y="16"/>
                      </a:moveTo>
                      <a:lnTo>
                        <a:pt x="56" y="24"/>
                      </a:lnTo>
                      <a:lnTo>
                        <a:pt x="32" y="24"/>
                      </a:lnTo>
                      <a:lnTo>
                        <a:pt x="32" y="24"/>
                      </a:lnTo>
                      <a:lnTo>
                        <a:pt x="16" y="24"/>
                      </a:lnTo>
                      <a:lnTo>
                        <a:pt x="0" y="16"/>
                      </a:lnTo>
                      <a:lnTo>
                        <a:pt x="0" y="16"/>
                      </a:lnTo>
                      <a:lnTo>
                        <a:pt x="16" y="8"/>
                      </a:lnTo>
                      <a:lnTo>
                        <a:pt x="32" y="0"/>
                      </a:lnTo>
                      <a:lnTo>
                        <a:pt x="32" y="0"/>
                      </a:lnTo>
                      <a:lnTo>
                        <a:pt x="56" y="8"/>
                      </a:lnTo>
                      <a:lnTo>
                        <a:pt x="6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73" name="Freeform 1769"/>
                <p:cNvSpPr>
                  <a:spLocks/>
                </p:cNvSpPr>
                <p:nvPr/>
              </p:nvSpPr>
              <p:spPr bwMode="invGray">
                <a:xfrm>
                  <a:off x="908" y="2512"/>
                  <a:ext cx="40" cy="32"/>
                </a:xfrm>
                <a:custGeom>
                  <a:avLst/>
                  <a:gdLst/>
                  <a:ahLst/>
                  <a:cxnLst>
                    <a:cxn ang="0">
                      <a:pos x="40" y="32"/>
                    </a:cxn>
                    <a:cxn ang="0">
                      <a:pos x="24" y="32"/>
                    </a:cxn>
                    <a:cxn ang="0">
                      <a:pos x="8" y="24"/>
                    </a:cxn>
                    <a:cxn ang="0">
                      <a:pos x="8" y="24"/>
                    </a:cxn>
                    <a:cxn ang="0">
                      <a:pos x="0" y="8"/>
                    </a:cxn>
                    <a:cxn ang="0">
                      <a:pos x="0" y="0"/>
                    </a:cxn>
                    <a:cxn ang="0">
                      <a:pos x="0" y="0"/>
                    </a:cxn>
                    <a:cxn ang="0">
                      <a:pos x="16" y="0"/>
                    </a:cxn>
                    <a:cxn ang="0">
                      <a:pos x="32" y="8"/>
                    </a:cxn>
                    <a:cxn ang="0">
                      <a:pos x="32" y="8"/>
                    </a:cxn>
                    <a:cxn ang="0">
                      <a:pos x="40" y="24"/>
                    </a:cxn>
                    <a:cxn ang="0">
                      <a:pos x="40" y="32"/>
                    </a:cxn>
                  </a:cxnLst>
                  <a:rect l="0" t="0" r="r" b="b"/>
                  <a:pathLst>
                    <a:path w="40" h="32">
                      <a:moveTo>
                        <a:pt x="40" y="32"/>
                      </a:moveTo>
                      <a:lnTo>
                        <a:pt x="24" y="32"/>
                      </a:lnTo>
                      <a:lnTo>
                        <a:pt x="8" y="24"/>
                      </a:lnTo>
                      <a:lnTo>
                        <a:pt x="8" y="24"/>
                      </a:lnTo>
                      <a:lnTo>
                        <a:pt x="0" y="8"/>
                      </a:lnTo>
                      <a:lnTo>
                        <a:pt x="0" y="0"/>
                      </a:lnTo>
                      <a:lnTo>
                        <a:pt x="0" y="0"/>
                      </a:lnTo>
                      <a:lnTo>
                        <a:pt x="16" y="0"/>
                      </a:lnTo>
                      <a:lnTo>
                        <a:pt x="32" y="8"/>
                      </a:lnTo>
                      <a:lnTo>
                        <a:pt x="32" y="8"/>
                      </a:lnTo>
                      <a:lnTo>
                        <a:pt x="40" y="24"/>
                      </a:lnTo>
                      <a:lnTo>
                        <a:pt x="40"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74" name="Freeform 1770"/>
                <p:cNvSpPr>
                  <a:spLocks/>
                </p:cNvSpPr>
                <p:nvPr/>
              </p:nvSpPr>
              <p:spPr bwMode="invGray">
                <a:xfrm>
                  <a:off x="780" y="2328"/>
                  <a:ext cx="32" cy="48"/>
                </a:xfrm>
                <a:custGeom>
                  <a:avLst/>
                  <a:gdLst/>
                  <a:ahLst/>
                  <a:cxnLst>
                    <a:cxn ang="0">
                      <a:pos x="16" y="48"/>
                    </a:cxn>
                    <a:cxn ang="0">
                      <a:pos x="8" y="48"/>
                    </a:cxn>
                    <a:cxn ang="0">
                      <a:pos x="0" y="24"/>
                    </a:cxn>
                    <a:cxn ang="0">
                      <a:pos x="0" y="24"/>
                    </a:cxn>
                    <a:cxn ang="0">
                      <a:pos x="8" y="8"/>
                    </a:cxn>
                    <a:cxn ang="0">
                      <a:pos x="16" y="0"/>
                    </a:cxn>
                    <a:cxn ang="0">
                      <a:pos x="16" y="0"/>
                    </a:cxn>
                    <a:cxn ang="0">
                      <a:pos x="24" y="8"/>
                    </a:cxn>
                    <a:cxn ang="0">
                      <a:pos x="32" y="24"/>
                    </a:cxn>
                    <a:cxn ang="0">
                      <a:pos x="32" y="24"/>
                    </a:cxn>
                    <a:cxn ang="0">
                      <a:pos x="24" y="48"/>
                    </a:cxn>
                    <a:cxn ang="0">
                      <a:pos x="16" y="48"/>
                    </a:cxn>
                  </a:cxnLst>
                  <a:rect l="0" t="0" r="r" b="b"/>
                  <a:pathLst>
                    <a:path w="32" h="48">
                      <a:moveTo>
                        <a:pt x="16" y="48"/>
                      </a:moveTo>
                      <a:lnTo>
                        <a:pt x="8" y="48"/>
                      </a:lnTo>
                      <a:lnTo>
                        <a:pt x="0" y="24"/>
                      </a:lnTo>
                      <a:lnTo>
                        <a:pt x="0" y="24"/>
                      </a:lnTo>
                      <a:lnTo>
                        <a:pt x="8" y="8"/>
                      </a:lnTo>
                      <a:lnTo>
                        <a:pt x="16" y="0"/>
                      </a:lnTo>
                      <a:lnTo>
                        <a:pt x="16" y="0"/>
                      </a:lnTo>
                      <a:lnTo>
                        <a:pt x="24" y="8"/>
                      </a:lnTo>
                      <a:lnTo>
                        <a:pt x="32" y="24"/>
                      </a:lnTo>
                      <a:lnTo>
                        <a:pt x="32" y="24"/>
                      </a:lnTo>
                      <a:lnTo>
                        <a:pt x="24" y="48"/>
                      </a:lnTo>
                      <a:lnTo>
                        <a:pt x="16"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75" name="Freeform 1771"/>
                <p:cNvSpPr>
                  <a:spLocks/>
                </p:cNvSpPr>
                <p:nvPr/>
              </p:nvSpPr>
              <p:spPr bwMode="invGray">
                <a:xfrm>
                  <a:off x="676" y="2432"/>
                  <a:ext cx="64" cy="24"/>
                </a:xfrm>
                <a:custGeom>
                  <a:avLst/>
                  <a:gdLst/>
                  <a:ahLst/>
                  <a:cxnLst>
                    <a:cxn ang="0">
                      <a:pos x="64" y="16"/>
                    </a:cxn>
                    <a:cxn ang="0">
                      <a:pos x="56" y="24"/>
                    </a:cxn>
                    <a:cxn ang="0">
                      <a:pos x="32" y="24"/>
                    </a:cxn>
                    <a:cxn ang="0">
                      <a:pos x="32" y="24"/>
                    </a:cxn>
                    <a:cxn ang="0">
                      <a:pos x="8" y="24"/>
                    </a:cxn>
                    <a:cxn ang="0">
                      <a:pos x="0" y="16"/>
                    </a:cxn>
                    <a:cxn ang="0">
                      <a:pos x="0" y="16"/>
                    </a:cxn>
                    <a:cxn ang="0">
                      <a:pos x="8" y="8"/>
                    </a:cxn>
                    <a:cxn ang="0">
                      <a:pos x="32" y="0"/>
                    </a:cxn>
                    <a:cxn ang="0">
                      <a:pos x="32" y="0"/>
                    </a:cxn>
                    <a:cxn ang="0">
                      <a:pos x="56" y="8"/>
                    </a:cxn>
                    <a:cxn ang="0">
                      <a:pos x="64" y="16"/>
                    </a:cxn>
                  </a:cxnLst>
                  <a:rect l="0" t="0" r="r" b="b"/>
                  <a:pathLst>
                    <a:path w="64" h="24">
                      <a:moveTo>
                        <a:pt x="64" y="16"/>
                      </a:moveTo>
                      <a:lnTo>
                        <a:pt x="56" y="24"/>
                      </a:lnTo>
                      <a:lnTo>
                        <a:pt x="32" y="24"/>
                      </a:lnTo>
                      <a:lnTo>
                        <a:pt x="32" y="24"/>
                      </a:lnTo>
                      <a:lnTo>
                        <a:pt x="8" y="24"/>
                      </a:lnTo>
                      <a:lnTo>
                        <a:pt x="0" y="16"/>
                      </a:lnTo>
                      <a:lnTo>
                        <a:pt x="0" y="16"/>
                      </a:lnTo>
                      <a:lnTo>
                        <a:pt x="8" y="8"/>
                      </a:lnTo>
                      <a:lnTo>
                        <a:pt x="32" y="0"/>
                      </a:lnTo>
                      <a:lnTo>
                        <a:pt x="32" y="0"/>
                      </a:lnTo>
                      <a:lnTo>
                        <a:pt x="56" y="8"/>
                      </a:lnTo>
                      <a:lnTo>
                        <a:pt x="6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76" name="Freeform 1772"/>
                <p:cNvSpPr>
                  <a:spLocks/>
                </p:cNvSpPr>
                <p:nvPr/>
              </p:nvSpPr>
              <p:spPr bwMode="invGray">
                <a:xfrm>
                  <a:off x="788" y="2520"/>
                  <a:ext cx="32" cy="48"/>
                </a:xfrm>
                <a:custGeom>
                  <a:avLst/>
                  <a:gdLst/>
                  <a:ahLst/>
                  <a:cxnLst>
                    <a:cxn ang="0">
                      <a:pos x="16" y="48"/>
                    </a:cxn>
                    <a:cxn ang="0">
                      <a:pos x="8" y="40"/>
                    </a:cxn>
                    <a:cxn ang="0">
                      <a:pos x="0" y="24"/>
                    </a:cxn>
                    <a:cxn ang="0">
                      <a:pos x="0" y="24"/>
                    </a:cxn>
                    <a:cxn ang="0">
                      <a:pos x="8" y="8"/>
                    </a:cxn>
                    <a:cxn ang="0">
                      <a:pos x="16" y="0"/>
                    </a:cxn>
                    <a:cxn ang="0">
                      <a:pos x="16" y="0"/>
                    </a:cxn>
                    <a:cxn ang="0">
                      <a:pos x="32" y="8"/>
                    </a:cxn>
                    <a:cxn ang="0">
                      <a:pos x="32" y="24"/>
                    </a:cxn>
                    <a:cxn ang="0">
                      <a:pos x="32" y="24"/>
                    </a:cxn>
                    <a:cxn ang="0">
                      <a:pos x="32" y="40"/>
                    </a:cxn>
                    <a:cxn ang="0">
                      <a:pos x="16" y="48"/>
                    </a:cxn>
                  </a:cxnLst>
                  <a:rect l="0" t="0" r="r" b="b"/>
                  <a:pathLst>
                    <a:path w="32" h="48">
                      <a:moveTo>
                        <a:pt x="16" y="48"/>
                      </a:moveTo>
                      <a:lnTo>
                        <a:pt x="8" y="40"/>
                      </a:lnTo>
                      <a:lnTo>
                        <a:pt x="0" y="24"/>
                      </a:lnTo>
                      <a:lnTo>
                        <a:pt x="0" y="24"/>
                      </a:lnTo>
                      <a:lnTo>
                        <a:pt x="8" y="8"/>
                      </a:lnTo>
                      <a:lnTo>
                        <a:pt x="16" y="0"/>
                      </a:lnTo>
                      <a:lnTo>
                        <a:pt x="16" y="0"/>
                      </a:lnTo>
                      <a:lnTo>
                        <a:pt x="32" y="8"/>
                      </a:lnTo>
                      <a:lnTo>
                        <a:pt x="32" y="24"/>
                      </a:lnTo>
                      <a:lnTo>
                        <a:pt x="32" y="24"/>
                      </a:lnTo>
                      <a:lnTo>
                        <a:pt x="32" y="40"/>
                      </a:lnTo>
                      <a:lnTo>
                        <a:pt x="16"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77" name="Freeform 1773"/>
                <p:cNvSpPr>
                  <a:spLocks/>
                </p:cNvSpPr>
                <p:nvPr/>
              </p:nvSpPr>
              <p:spPr bwMode="invGray">
                <a:xfrm>
                  <a:off x="660" y="2352"/>
                  <a:ext cx="48" cy="40"/>
                </a:xfrm>
                <a:custGeom>
                  <a:avLst/>
                  <a:gdLst/>
                  <a:ahLst/>
                  <a:cxnLst>
                    <a:cxn ang="0">
                      <a:pos x="48" y="32"/>
                    </a:cxn>
                    <a:cxn ang="0">
                      <a:pos x="32" y="40"/>
                    </a:cxn>
                    <a:cxn ang="0">
                      <a:pos x="16" y="24"/>
                    </a:cxn>
                    <a:cxn ang="0">
                      <a:pos x="16" y="24"/>
                    </a:cxn>
                    <a:cxn ang="0">
                      <a:pos x="0" y="16"/>
                    </a:cxn>
                    <a:cxn ang="0">
                      <a:pos x="0" y="0"/>
                    </a:cxn>
                    <a:cxn ang="0">
                      <a:pos x="0" y="0"/>
                    </a:cxn>
                    <a:cxn ang="0">
                      <a:pos x="16" y="0"/>
                    </a:cxn>
                    <a:cxn ang="0">
                      <a:pos x="32" y="8"/>
                    </a:cxn>
                    <a:cxn ang="0">
                      <a:pos x="32" y="8"/>
                    </a:cxn>
                    <a:cxn ang="0">
                      <a:pos x="48" y="24"/>
                    </a:cxn>
                    <a:cxn ang="0">
                      <a:pos x="48" y="32"/>
                    </a:cxn>
                  </a:cxnLst>
                  <a:rect l="0" t="0" r="r" b="b"/>
                  <a:pathLst>
                    <a:path w="48" h="40">
                      <a:moveTo>
                        <a:pt x="48" y="32"/>
                      </a:moveTo>
                      <a:lnTo>
                        <a:pt x="32" y="40"/>
                      </a:lnTo>
                      <a:lnTo>
                        <a:pt x="16" y="24"/>
                      </a:lnTo>
                      <a:lnTo>
                        <a:pt x="16" y="24"/>
                      </a:lnTo>
                      <a:lnTo>
                        <a:pt x="0" y="16"/>
                      </a:lnTo>
                      <a:lnTo>
                        <a:pt x="0" y="0"/>
                      </a:lnTo>
                      <a:lnTo>
                        <a:pt x="0" y="0"/>
                      </a:lnTo>
                      <a:lnTo>
                        <a:pt x="16" y="0"/>
                      </a:lnTo>
                      <a:lnTo>
                        <a:pt x="32" y="8"/>
                      </a:lnTo>
                      <a:lnTo>
                        <a:pt x="32" y="8"/>
                      </a:lnTo>
                      <a:lnTo>
                        <a:pt x="48" y="24"/>
                      </a:lnTo>
                      <a:lnTo>
                        <a:pt x="48"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78" name="Freeform 1774"/>
                <p:cNvSpPr>
                  <a:spLocks/>
                </p:cNvSpPr>
                <p:nvPr/>
              </p:nvSpPr>
              <p:spPr bwMode="invGray">
                <a:xfrm>
                  <a:off x="892" y="2344"/>
                  <a:ext cx="48" cy="32"/>
                </a:xfrm>
                <a:custGeom>
                  <a:avLst/>
                  <a:gdLst/>
                  <a:ahLst/>
                  <a:cxnLst>
                    <a:cxn ang="0">
                      <a:pos x="0" y="32"/>
                    </a:cxn>
                    <a:cxn ang="0">
                      <a:pos x="0" y="24"/>
                    </a:cxn>
                    <a:cxn ang="0">
                      <a:pos x="8" y="8"/>
                    </a:cxn>
                    <a:cxn ang="0">
                      <a:pos x="8" y="8"/>
                    </a:cxn>
                    <a:cxn ang="0">
                      <a:pos x="32" y="0"/>
                    </a:cxn>
                    <a:cxn ang="0">
                      <a:pos x="48" y="0"/>
                    </a:cxn>
                    <a:cxn ang="0">
                      <a:pos x="48" y="0"/>
                    </a:cxn>
                    <a:cxn ang="0">
                      <a:pos x="48" y="8"/>
                    </a:cxn>
                    <a:cxn ang="0">
                      <a:pos x="32" y="24"/>
                    </a:cxn>
                    <a:cxn ang="0">
                      <a:pos x="32" y="24"/>
                    </a:cxn>
                    <a:cxn ang="0">
                      <a:pos x="16" y="32"/>
                    </a:cxn>
                    <a:cxn ang="0">
                      <a:pos x="0" y="32"/>
                    </a:cxn>
                  </a:cxnLst>
                  <a:rect l="0" t="0" r="r" b="b"/>
                  <a:pathLst>
                    <a:path w="48" h="32">
                      <a:moveTo>
                        <a:pt x="0" y="32"/>
                      </a:moveTo>
                      <a:lnTo>
                        <a:pt x="0" y="24"/>
                      </a:lnTo>
                      <a:lnTo>
                        <a:pt x="8" y="8"/>
                      </a:lnTo>
                      <a:lnTo>
                        <a:pt x="8" y="8"/>
                      </a:lnTo>
                      <a:lnTo>
                        <a:pt x="32" y="0"/>
                      </a:lnTo>
                      <a:lnTo>
                        <a:pt x="48" y="0"/>
                      </a:lnTo>
                      <a:lnTo>
                        <a:pt x="48" y="0"/>
                      </a:lnTo>
                      <a:lnTo>
                        <a:pt x="48" y="8"/>
                      </a:lnTo>
                      <a:lnTo>
                        <a:pt x="32" y="24"/>
                      </a:lnTo>
                      <a:lnTo>
                        <a:pt x="32" y="24"/>
                      </a:lnTo>
                      <a:lnTo>
                        <a:pt x="16" y="32"/>
                      </a:lnTo>
                      <a:lnTo>
                        <a:pt x="0"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79" name="Freeform 1775"/>
                <p:cNvSpPr>
                  <a:spLocks/>
                </p:cNvSpPr>
                <p:nvPr/>
              </p:nvSpPr>
              <p:spPr bwMode="invGray">
                <a:xfrm>
                  <a:off x="876" y="2400"/>
                  <a:ext cx="48" cy="24"/>
                </a:xfrm>
                <a:custGeom>
                  <a:avLst/>
                  <a:gdLst/>
                  <a:ahLst/>
                  <a:cxnLst>
                    <a:cxn ang="0">
                      <a:pos x="0" y="24"/>
                    </a:cxn>
                    <a:cxn ang="0">
                      <a:pos x="0" y="8"/>
                    </a:cxn>
                    <a:cxn ang="0">
                      <a:pos x="16" y="0"/>
                    </a:cxn>
                    <a:cxn ang="0">
                      <a:pos x="16" y="0"/>
                    </a:cxn>
                    <a:cxn ang="0">
                      <a:pos x="32" y="0"/>
                    </a:cxn>
                    <a:cxn ang="0">
                      <a:pos x="48" y="8"/>
                    </a:cxn>
                    <a:cxn ang="0">
                      <a:pos x="48" y="8"/>
                    </a:cxn>
                    <a:cxn ang="0">
                      <a:pos x="48" y="16"/>
                    </a:cxn>
                    <a:cxn ang="0">
                      <a:pos x="32" y="24"/>
                    </a:cxn>
                    <a:cxn ang="0">
                      <a:pos x="32" y="24"/>
                    </a:cxn>
                    <a:cxn ang="0">
                      <a:pos x="8" y="24"/>
                    </a:cxn>
                    <a:cxn ang="0">
                      <a:pos x="0" y="24"/>
                    </a:cxn>
                  </a:cxnLst>
                  <a:rect l="0" t="0" r="r" b="b"/>
                  <a:pathLst>
                    <a:path w="48" h="24">
                      <a:moveTo>
                        <a:pt x="0" y="24"/>
                      </a:moveTo>
                      <a:lnTo>
                        <a:pt x="0" y="8"/>
                      </a:lnTo>
                      <a:lnTo>
                        <a:pt x="16" y="0"/>
                      </a:lnTo>
                      <a:lnTo>
                        <a:pt x="16" y="0"/>
                      </a:lnTo>
                      <a:lnTo>
                        <a:pt x="32" y="0"/>
                      </a:lnTo>
                      <a:lnTo>
                        <a:pt x="48" y="8"/>
                      </a:lnTo>
                      <a:lnTo>
                        <a:pt x="48" y="8"/>
                      </a:lnTo>
                      <a:lnTo>
                        <a:pt x="48" y="16"/>
                      </a:lnTo>
                      <a:lnTo>
                        <a:pt x="32" y="24"/>
                      </a:lnTo>
                      <a:lnTo>
                        <a:pt x="32" y="24"/>
                      </a:lnTo>
                      <a:lnTo>
                        <a:pt x="8" y="24"/>
                      </a:lnTo>
                      <a:lnTo>
                        <a:pt x="0" y="2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80" name="Freeform 1776"/>
                <p:cNvSpPr>
                  <a:spLocks/>
                </p:cNvSpPr>
                <p:nvPr/>
              </p:nvSpPr>
              <p:spPr bwMode="invGray">
                <a:xfrm>
                  <a:off x="660" y="2480"/>
                  <a:ext cx="48" cy="24"/>
                </a:xfrm>
                <a:custGeom>
                  <a:avLst/>
                  <a:gdLst/>
                  <a:ahLst/>
                  <a:cxnLst>
                    <a:cxn ang="0">
                      <a:pos x="0" y="16"/>
                    </a:cxn>
                    <a:cxn ang="0">
                      <a:pos x="0" y="8"/>
                    </a:cxn>
                    <a:cxn ang="0">
                      <a:pos x="16" y="0"/>
                    </a:cxn>
                    <a:cxn ang="0">
                      <a:pos x="16" y="0"/>
                    </a:cxn>
                    <a:cxn ang="0">
                      <a:pos x="40" y="0"/>
                    </a:cxn>
                    <a:cxn ang="0">
                      <a:pos x="48" y="0"/>
                    </a:cxn>
                    <a:cxn ang="0">
                      <a:pos x="48" y="0"/>
                    </a:cxn>
                    <a:cxn ang="0">
                      <a:pos x="48" y="16"/>
                    </a:cxn>
                    <a:cxn ang="0">
                      <a:pos x="32" y="24"/>
                    </a:cxn>
                    <a:cxn ang="0">
                      <a:pos x="32" y="24"/>
                    </a:cxn>
                    <a:cxn ang="0">
                      <a:pos x="8" y="24"/>
                    </a:cxn>
                    <a:cxn ang="0">
                      <a:pos x="0" y="16"/>
                    </a:cxn>
                  </a:cxnLst>
                  <a:rect l="0" t="0" r="r" b="b"/>
                  <a:pathLst>
                    <a:path w="48" h="24">
                      <a:moveTo>
                        <a:pt x="0" y="16"/>
                      </a:moveTo>
                      <a:lnTo>
                        <a:pt x="0" y="8"/>
                      </a:lnTo>
                      <a:lnTo>
                        <a:pt x="16" y="0"/>
                      </a:lnTo>
                      <a:lnTo>
                        <a:pt x="16" y="0"/>
                      </a:lnTo>
                      <a:lnTo>
                        <a:pt x="40" y="0"/>
                      </a:lnTo>
                      <a:lnTo>
                        <a:pt x="48" y="0"/>
                      </a:lnTo>
                      <a:lnTo>
                        <a:pt x="48" y="0"/>
                      </a:lnTo>
                      <a:lnTo>
                        <a:pt x="48" y="16"/>
                      </a:lnTo>
                      <a:lnTo>
                        <a:pt x="32" y="24"/>
                      </a:lnTo>
                      <a:lnTo>
                        <a:pt x="32" y="24"/>
                      </a:lnTo>
                      <a:lnTo>
                        <a:pt x="8" y="24"/>
                      </a:lnTo>
                      <a:lnTo>
                        <a:pt x="0"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81" name="Freeform 1777"/>
                <p:cNvSpPr>
                  <a:spLocks/>
                </p:cNvSpPr>
                <p:nvPr/>
              </p:nvSpPr>
              <p:spPr bwMode="invGray">
                <a:xfrm>
                  <a:off x="732" y="2456"/>
                  <a:ext cx="48" cy="40"/>
                </a:xfrm>
                <a:custGeom>
                  <a:avLst/>
                  <a:gdLst/>
                  <a:ahLst/>
                  <a:cxnLst>
                    <a:cxn ang="0">
                      <a:pos x="8" y="40"/>
                    </a:cxn>
                    <a:cxn ang="0">
                      <a:pos x="0" y="24"/>
                    </a:cxn>
                    <a:cxn ang="0">
                      <a:pos x="16" y="16"/>
                    </a:cxn>
                    <a:cxn ang="0">
                      <a:pos x="16" y="16"/>
                    </a:cxn>
                    <a:cxn ang="0">
                      <a:pos x="32" y="0"/>
                    </a:cxn>
                    <a:cxn ang="0">
                      <a:pos x="48" y="8"/>
                    </a:cxn>
                    <a:cxn ang="0">
                      <a:pos x="48" y="8"/>
                    </a:cxn>
                    <a:cxn ang="0">
                      <a:pos x="48" y="16"/>
                    </a:cxn>
                    <a:cxn ang="0">
                      <a:pos x="40" y="32"/>
                    </a:cxn>
                    <a:cxn ang="0">
                      <a:pos x="40" y="32"/>
                    </a:cxn>
                    <a:cxn ang="0">
                      <a:pos x="16" y="40"/>
                    </a:cxn>
                    <a:cxn ang="0">
                      <a:pos x="8" y="40"/>
                    </a:cxn>
                  </a:cxnLst>
                  <a:rect l="0" t="0" r="r" b="b"/>
                  <a:pathLst>
                    <a:path w="48" h="40">
                      <a:moveTo>
                        <a:pt x="8" y="40"/>
                      </a:moveTo>
                      <a:lnTo>
                        <a:pt x="0" y="24"/>
                      </a:lnTo>
                      <a:lnTo>
                        <a:pt x="16" y="16"/>
                      </a:lnTo>
                      <a:lnTo>
                        <a:pt x="16" y="16"/>
                      </a:lnTo>
                      <a:lnTo>
                        <a:pt x="32" y="0"/>
                      </a:lnTo>
                      <a:lnTo>
                        <a:pt x="48" y="8"/>
                      </a:lnTo>
                      <a:lnTo>
                        <a:pt x="48" y="8"/>
                      </a:lnTo>
                      <a:lnTo>
                        <a:pt x="48" y="16"/>
                      </a:lnTo>
                      <a:lnTo>
                        <a:pt x="40" y="32"/>
                      </a:lnTo>
                      <a:lnTo>
                        <a:pt x="40" y="32"/>
                      </a:lnTo>
                      <a:lnTo>
                        <a:pt x="16" y="40"/>
                      </a:lnTo>
                      <a:lnTo>
                        <a:pt x="8" y="4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82" name="Freeform 1778"/>
                <p:cNvSpPr>
                  <a:spLocks/>
                </p:cNvSpPr>
                <p:nvPr/>
              </p:nvSpPr>
              <p:spPr bwMode="invGray">
                <a:xfrm>
                  <a:off x="924" y="2472"/>
                  <a:ext cx="56" cy="32"/>
                </a:xfrm>
                <a:custGeom>
                  <a:avLst/>
                  <a:gdLst/>
                  <a:ahLst/>
                  <a:cxnLst>
                    <a:cxn ang="0">
                      <a:pos x="0" y="8"/>
                    </a:cxn>
                    <a:cxn ang="0">
                      <a:pos x="16" y="0"/>
                    </a:cxn>
                    <a:cxn ang="0">
                      <a:pos x="32" y="8"/>
                    </a:cxn>
                    <a:cxn ang="0">
                      <a:pos x="32" y="8"/>
                    </a:cxn>
                    <a:cxn ang="0">
                      <a:pos x="56" y="16"/>
                    </a:cxn>
                    <a:cxn ang="0">
                      <a:pos x="56" y="24"/>
                    </a:cxn>
                    <a:cxn ang="0">
                      <a:pos x="56" y="24"/>
                    </a:cxn>
                    <a:cxn ang="0">
                      <a:pos x="48" y="32"/>
                    </a:cxn>
                    <a:cxn ang="0">
                      <a:pos x="24" y="24"/>
                    </a:cxn>
                    <a:cxn ang="0">
                      <a:pos x="24" y="24"/>
                    </a:cxn>
                    <a:cxn ang="0">
                      <a:pos x="0" y="16"/>
                    </a:cxn>
                    <a:cxn ang="0">
                      <a:pos x="0" y="8"/>
                    </a:cxn>
                  </a:cxnLst>
                  <a:rect l="0" t="0" r="r" b="b"/>
                  <a:pathLst>
                    <a:path w="56" h="32">
                      <a:moveTo>
                        <a:pt x="0" y="8"/>
                      </a:moveTo>
                      <a:lnTo>
                        <a:pt x="16" y="0"/>
                      </a:lnTo>
                      <a:lnTo>
                        <a:pt x="32" y="8"/>
                      </a:lnTo>
                      <a:lnTo>
                        <a:pt x="32" y="8"/>
                      </a:lnTo>
                      <a:lnTo>
                        <a:pt x="56" y="16"/>
                      </a:lnTo>
                      <a:lnTo>
                        <a:pt x="56" y="24"/>
                      </a:lnTo>
                      <a:lnTo>
                        <a:pt x="56" y="24"/>
                      </a:lnTo>
                      <a:lnTo>
                        <a:pt x="48" y="32"/>
                      </a:lnTo>
                      <a:lnTo>
                        <a:pt x="24" y="24"/>
                      </a:lnTo>
                      <a:lnTo>
                        <a:pt x="24"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83" name="Freeform 1779"/>
                <p:cNvSpPr>
                  <a:spLocks/>
                </p:cNvSpPr>
                <p:nvPr/>
              </p:nvSpPr>
              <p:spPr bwMode="invGray">
                <a:xfrm>
                  <a:off x="636" y="2392"/>
                  <a:ext cx="64" cy="32"/>
                </a:xfrm>
                <a:custGeom>
                  <a:avLst/>
                  <a:gdLst/>
                  <a:ahLst/>
                  <a:cxnLst>
                    <a:cxn ang="0">
                      <a:pos x="0" y="8"/>
                    </a:cxn>
                    <a:cxn ang="0">
                      <a:pos x="16" y="0"/>
                    </a:cxn>
                    <a:cxn ang="0">
                      <a:pos x="40" y="8"/>
                    </a:cxn>
                    <a:cxn ang="0">
                      <a:pos x="40" y="8"/>
                    </a:cxn>
                    <a:cxn ang="0">
                      <a:pos x="56" y="16"/>
                    </a:cxn>
                    <a:cxn ang="0">
                      <a:pos x="64" y="24"/>
                    </a:cxn>
                    <a:cxn ang="0">
                      <a:pos x="64" y="24"/>
                    </a:cxn>
                    <a:cxn ang="0">
                      <a:pos x="48" y="32"/>
                    </a:cxn>
                    <a:cxn ang="0">
                      <a:pos x="24" y="32"/>
                    </a:cxn>
                    <a:cxn ang="0">
                      <a:pos x="24" y="32"/>
                    </a:cxn>
                    <a:cxn ang="0">
                      <a:pos x="8" y="16"/>
                    </a:cxn>
                    <a:cxn ang="0">
                      <a:pos x="0" y="8"/>
                    </a:cxn>
                  </a:cxnLst>
                  <a:rect l="0" t="0" r="r" b="b"/>
                  <a:pathLst>
                    <a:path w="64" h="32">
                      <a:moveTo>
                        <a:pt x="0" y="8"/>
                      </a:moveTo>
                      <a:lnTo>
                        <a:pt x="16" y="0"/>
                      </a:lnTo>
                      <a:lnTo>
                        <a:pt x="40" y="8"/>
                      </a:lnTo>
                      <a:lnTo>
                        <a:pt x="40" y="8"/>
                      </a:lnTo>
                      <a:lnTo>
                        <a:pt x="56" y="16"/>
                      </a:lnTo>
                      <a:lnTo>
                        <a:pt x="64" y="24"/>
                      </a:lnTo>
                      <a:lnTo>
                        <a:pt x="64" y="24"/>
                      </a:lnTo>
                      <a:lnTo>
                        <a:pt x="48" y="32"/>
                      </a:lnTo>
                      <a:lnTo>
                        <a:pt x="24" y="32"/>
                      </a:lnTo>
                      <a:lnTo>
                        <a:pt x="24" y="32"/>
                      </a:lnTo>
                      <a:lnTo>
                        <a:pt x="8"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84" name="Freeform 1780"/>
                <p:cNvSpPr>
                  <a:spLocks/>
                </p:cNvSpPr>
                <p:nvPr/>
              </p:nvSpPr>
              <p:spPr bwMode="invGray">
                <a:xfrm>
                  <a:off x="716" y="2320"/>
                  <a:ext cx="40" cy="48"/>
                </a:xfrm>
                <a:custGeom>
                  <a:avLst/>
                  <a:gdLst/>
                  <a:ahLst/>
                  <a:cxnLst>
                    <a:cxn ang="0">
                      <a:pos x="8" y="0"/>
                    </a:cxn>
                    <a:cxn ang="0">
                      <a:pos x="24" y="0"/>
                    </a:cxn>
                    <a:cxn ang="0">
                      <a:pos x="32" y="16"/>
                    </a:cxn>
                    <a:cxn ang="0">
                      <a:pos x="32" y="16"/>
                    </a:cxn>
                    <a:cxn ang="0">
                      <a:pos x="40" y="40"/>
                    </a:cxn>
                    <a:cxn ang="0">
                      <a:pos x="32" y="48"/>
                    </a:cxn>
                    <a:cxn ang="0">
                      <a:pos x="32" y="48"/>
                    </a:cxn>
                    <a:cxn ang="0">
                      <a:pos x="16" y="40"/>
                    </a:cxn>
                    <a:cxn ang="0">
                      <a:pos x="8" y="24"/>
                    </a:cxn>
                    <a:cxn ang="0">
                      <a:pos x="8" y="24"/>
                    </a:cxn>
                    <a:cxn ang="0">
                      <a:pos x="0" y="8"/>
                    </a:cxn>
                    <a:cxn ang="0">
                      <a:pos x="8" y="0"/>
                    </a:cxn>
                  </a:cxnLst>
                  <a:rect l="0" t="0" r="r" b="b"/>
                  <a:pathLst>
                    <a:path w="40" h="48">
                      <a:moveTo>
                        <a:pt x="8" y="0"/>
                      </a:moveTo>
                      <a:lnTo>
                        <a:pt x="24" y="0"/>
                      </a:lnTo>
                      <a:lnTo>
                        <a:pt x="32" y="16"/>
                      </a:lnTo>
                      <a:lnTo>
                        <a:pt x="32" y="16"/>
                      </a:lnTo>
                      <a:lnTo>
                        <a:pt x="40" y="40"/>
                      </a:lnTo>
                      <a:lnTo>
                        <a:pt x="32" y="48"/>
                      </a:lnTo>
                      <a:lnTo>
                        <a:pt x="32" y="48"/>
                      </a:lnTo>
                      <a:lnTo>
                        <a:pt x="16" y="40"/>
                      </a:lnTo>
                      <a:lnTo>
                        <a:pt x="8" y="24"/>
                      </a:lnTo>
                      <a:lnTo>
                        <a:pt x="8" y="24"/>
                      </a:lnTo>
                      <a:lnTo>
                        <a:pt x="0" y="8"/>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85" name="Freeform 1781"/>
                <p:cNvSpPr>
                  <a:spLocks/>
                </p:cNvSpPr>
                <p:nvPr/>
              </p:nvSpPr>
              <p:spPr bwMode="invGray">
                <a:xfrm>
                  <a:off x="820" y="2480"/>
                  <a:ext cx="40" cy="40"/>
                </a:xfrm>
                <a:custGeom>
                  <a:avLst/>
                  <a:gdLst/>
                  <a:ahLst/>
                  <a:cxnLst>
                    <a:cxn ang="0">
                      <a:pos x="8" y="0"/>
                    </a:cxn>
                    <a:cxn ang="0">
                      <a:pos x="24" y="0"/>
                    </a:cxn>
                    <a:cxn ang="0">
                      <a:pos x="40" y="16"/>
                    </a:cxn>
                    <a:cxn ang="0">
                      <a:pos x="40" y="16"/>
                    </a:cxn>
                    <a:cxn ang="0">
                      <a:pos x="40" y="32"/>
                    </a:cxn>
                    <a:cxn ang="0">
                      <a:pos x="32" y="40"/>
                    </a:cxn>
                    <a:cxn ang="0">
                      <a:pos x="32" y="40"/>
                    </a:cxn>
                    <a:cxn ang="0">
                      <a:pos x="24" y="40"/>
                    </a:cxn>
                    <a:cxn ang="0">
                      <a:pos x="8" y="24"/>
                    </a:cxn>
                    <a:cxn ang="0">
                      <a:pos x="8" y="24"/>
                    </a:cxn>
                    <a:cxn ang="0">
                      <a:pos x="0" y="8"/>
                    </a:cxn>
                    <a:cxn ang="0">
                      <a:pos x="8" y="0"/>
                    </a:cxn>
                  </a:cxnLst>
                  <a:rect l="0" t="0" r="r" b="b"/>
                  <a:pathLst>
                    <a:path w="40" h="40">
                      <a:moveTo>
                        <a:pt x="8" y="0"/>
                      </a:moveTo>
                      <a:lnTo>
                        <a:pt x="24" y="0"/>
                      </a:lnTo>
                      <a:lnTo>
                        <a:pt x="40" y="16"/>
                      </a:lnTo>
                      <a:lnTo>
                        <a:pt x="40" y="16"/>
                      </a:lnTo>
                      <a:lnTo>
                        <a:pt x="40" y="32"/>
                      </a:lnTo>
                      <a:lnTo>
                        <a:pt x="32" y="40"/>
                      </a:lnTo>
                      <a:lnTo>
                        <a:pt x="32" y="40"/>
                      </a:lnTo>
                      <a:lnTo>
                        <a:pt x="24" y="40"/>
                      </a:lnTo>
                      <a:lnTo>
                        <a:pt x="8" y="24"/>
                      </a:lnTo>
                      <a:lnTo>
                        <a:pt x="8" y="24"/>
                      </a:lnTo>
                      <a:lnTo>
                        <a:pt x="0" y="8"/>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86" name="Freeform 1782"/>
                <p:cNvSpPr>
                  <a:spLocks/>
                </p:cNvSpPr>
                <p:nvPr/>
              </p:nvSpPr>
              <p:spPr bwMode="invGray">
                <a:xfrm>
                  <a:off x="836" y="2320"/>
                  <a:ext cx="40" cy="48"/>
                </a:xfrm>
                <a:custGeom>
                  <a:avLst/>
                  <a:gdLst/>
                  <a:ahLst/>
                  <a:cxnLst>
                    <a:cxn ang="0">
                      <a:pos x="32" y="0"/>
                    </a:cxn>
                    <a:cxn ang="0">
                      <a:pos x="40" y="8"/>
                    </a:cxn>
                    <a:cxn ang="0">
                      <a:pos x="40" y="24"/>
                    </a:cxn>
                    <a:cxn ang="0">
                      <a:pos x="40" y="24"/>
                    </a:cxn>
                    <a:cxn ang="0">
                      <a:pos x="24" y="40"/>
                    </a:cxn>
                    <a:cxn ang="0">
                      <a:pos x="8" y="48"/>
                    </a:cxn>
                    <a:cxn ang="0">
                      <a:pos x="8" y="48"/>
                    </a:cxn>
                    <a:cxn ang="0">
                      <a:pos x="0" y="32"/>
                    </a:cxn>
                    <a:cxn ang="0">
                      <a:pos x="8" y="16"/>
                    </a:cxn>
                    <a:cxn ang="0">
                      <a:pos x="8" y="16"/>
                    </a:cxn>
                    <a:cxn ang="0">
                      <a:pos x="24" y="0"/>
                    </a:cxn>
                    <a:cxn ang="0">
                      <a:pos x="32" y="0"/>
                    </a:cxn>
                  </a:cxnLst>
                  <a:rect l="0" t="0" r="r" b="b"/>
                  <a:pathLst>
                    <a:path w="40" h="48">
                      <a:moveTo>
                        <a:pt x="32" y="0"/>
                      </a:moveTo>
                      <a:lnTo>
                        <a:pt x="40" y="8"/>
                      </a:lnTo>
                      <a:lnTo>
                        <a:pt x="40" y="24"/>
                      </a:lnTo>
                      <a:lnTo>
                        <a:pt x="40" y="24"/>
                      </a:lnTo>
                      <a:lnTo>
                        <a:pt x="24" y="40"/>
                      </a:lnTo>
                      <a:lnTo>
                        <a:pt x="8" y="48"/>
                      </a:lnTo>
                      <a:lnTo>
                        <a:pt x="8" y="48"/>
                      </a:lnTo>
                      <a:lnTo>
                        <a:pt x="0" y="32"/>
                      </a:lnTo>
                      <a:lnTo>
                        <a:pt x="8" y="16"/>
                      </a:lnTo>
                      <a:lnTo>
                        <a:pt x="8" y="16"/>
                      </a:lnTo>
                      <a:lnTo>
                        <a:pt x="24" y="0"/>
                      </a:lnTo>
                      <a:lnTo>
                        <a:pt x="32"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87" name="Freeform 1783"/>
                <p:cNvSpPr>
                  <a:spLocks/>
                </p:cNvSpPr>
                <p:nvPr/>
              </p:nvSpPr>
              <p:spPr bwMode="invGray">
                <a:xfrm>
                  <a:off x="732" y="2504"/>
                  <a:ext cx="40" cy="48"/>
                </a:xfrm>
                <a:custGeom>
                  <a:avLst/>
                  <a:gdLst/>
                  <a:ahLst/>
                  <a:cxnLst>
                    <a:cxn ang="0">
                      <a:pos x="32" y="0"/>
                    </a:cxn>
                    <a:cxn ang="0">
                      <a:pos x="40" y="8"/>
                    </a:cxn>
                    <a:cxn ang="0">
                      <a:pos x="32" y="32"/>
                    </a:cxn>
                    <a:cxn ang="0">
                      <a:pos x="32" y="32"/>
                    </a:cxn>
                    <a:cxn ang="0">
                      <a:pos x="24" y="40"/>
                    </a:cxn>
                    <a:cxn ang="0">
                      <a:pos x="8" y="48"/>
                    </a:cxn>
                    <a:cxn ang="0">
                      <a:pos x="8" y="48"/>
                    </a:cxn>
                    <a:cxn ang="0">
                      <a:pos x="0" y="40"/>
                    </a:cxn>
                    <a:cxn ang="0">
                      <a:pos x="8" y="16"/>
                    </a:cxn>
                    <a:cxn ang="0">
                      <a:pos x="8" y="16"/>
                    </a:cxn>
                    <a:cxn ang="0">
                      <a:pos x="16" y="8"/>
                    </a:cxn>
                    <a:cxn ang="0">
                      <a:pos x="32" y="0"/>
                    </a:cxn>
                  </a:cxnLst>
                  <a:rect l="0" t="0" r="r" b="b"/>
                  <a:pathLst>
                    <a:path w="40" h="48">
                      <a:moveTo>
                        <a:pt x="32" y="0"/>
                      </a:moveTo>
                      <a:lnTo>
                        <a:pt x="40" y="8"/>
                      </a:lnTo>
                      <a:lnTo>
                        <a:pt x="32" y="32"/>
                      </a:lnTo>
                      <a:lnTo>
                        <a:pt x="32" y="32"/>
                      </a:lnTo>
                      <a:lnTo>
                        <a:pt x="24" y="40"/>
                      </a:lnTo>
                      <a:lnTo>
                        <a:pt x="8" y="48"/>
                      </a:lnTo>
                      <a:lnTo>
                        <a:pt x="8" y="48"/>
                      </a:lnTo>
                      <a:lnTo>
                        <a:pt x="0" y="40"/>
                      </a:lnTo>
                      <a:lnTo>
                        <a:pt x="8" y="16"/>
                      </a:lnTo>
                      <a:lnTo>
                        <a:pt x="8" y="16"/>
                      </a:lnTo>
                      <a:lnTo>
                        <a:pt x="16" y="8"/>
                      </a:lnTo>
                      <a:lnTo>
                        <a:pt x="32"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1660932" name="Group 1784"/>
            <p:cNvGrpSpPr>
              <a:grpSpLocks/>
            </p:cNvGrpSpPr>
            <p:nvPr/>
          </p:nvGrpSpPr>
          <p:grpSpPr bwMode="auto">
            <a:xfrm rot="-1949782">
              <a:off x="4490" y="2226"/>
              <a:ext cx="536" cy="384"/>
              <a:chOff x="540" y="1270"/>
              <a:chExt cx="536" cy="384"/>
            </a:xfrm>
          </p:grpSpPr>
          <p:grpSp>
            <p:nvGrpSpPr>
              <p:cNvPr id="1660933" name="Group 1785"/>
              <p:cNvGrpSpPr>
                <a:grpSpLocks/>
              </p:cNvGrpSpPr>
              <p:nvPr/>
            </p:nvGrpSpPr>
            <p:grpSpPr bwMode="auto">
              <a:xfrm>
                <a:off x="540" y="1270"/>
                <a:ext cx="536" cy="384"/>
                <a:chOff x="540" y="2248"/>
                <a:chExt cx="536" cy="384"/>
              </a:xfrm>
            </p:grpSpPr>
            <p:sp>
              <p:nvSpPr>
                <p:cNvPr id="1661690" name="Freeform 1786"/>
                <p:cNvSpPr>
                  <a:spLocks/>
                </p:cNvSpPr>
                <p:nvPr/>
              </p:nvSpPr>
              <p:spPr bwMode="invGray">
                <a:xfrm>
                  <a:off x="932" y="2416"/>
                  <a:ext cx="144" cy="40"/>
                </a:xfrm>
                <a:custGeom>
                  <a:avLst/>
                  <a:gdLst/>
                  <a:ahLst/>
                  <a:cxnLst>
                    <a:cxn ang="0">
                      <a:pos x="144" y="16"/>
                    </a:cxn>
                    <a:cxn ang="0">
                      <a:pos x="144" y="24"/>
                    </a:cxn>
                    <a:cxn ang="0">
                      <a:pos x="128" y="32"/>
                    </a:cxn>
                    <a:cxn ang="0">
                      <a:pos x="104" y="32"/>
                    </a:cxn>
                    <a:cxn ang="0">
                      <a:pos x="72" y="40"/>
                    </a:cxn>
                    <a:cxn ang="0">
                      <a:pos x="72" y="40"/>
                    </a:cxn>
                    <a:cxn ang="0">
                      <a:pos x="40" y="32"/>
                    </a:cxn>
                    <a:cxn ang="0">
                      <a:pos x="16" y="32"/>
                    </a:cxn>
                    <a:cxn ang="0">
                      <a:pos x="0" y="24"/>
                    </a:cxn>
                    <a:cxn ang="0">
                      <a:pos x="0" y="16"/>
                    </a:cxn>
                    <a:cxn ang="0">
                      <a:pos x="0" y="16"/>
                    </a:cxn>
                    <a:cxn ang="0">
                      <a:pos x="0" y="8"/>
                    </a:cxn>
                    <a:cxn ang="0">
                      <a:pos x="16" y="0"/>
                    </a:cxn>
                    <a:cxn ang="0">
                      <a:pos x="40" y="0"/>
                    </a:cxn>
                    <a:cxn ang="0">
                      <a:pos x="72" y="0"/>
                    </a:cxn>
                    <a:cxn ang="0">
                      <a:pos x="72" y="0"/>
                    </a:cxn>
                    <a:cxn ang="0">
                      <a:pos x="104" y="0"/>
                    </a:cxn>
                    <a:cxn ang="0">
                      <a:pos x="128" y="0"/>
                    </a:cxn>
                    <a:cxn ang="0">
                      <a:pos x="144" y="8"/>
                    </a:cxn>
                    <a:cxn ang="0">
                      <a:pos x="144" y="16"/>
                    </a:cxn>
                  </a:cxnLst>
                  <a:rect l="0" t="0" r="r" b="b"/>
                  <a:pathLst>
                    <a:path w="144" h="40">
                      <a:moveTo>
                        <a:pt x="144" y="16"/>
                      </a:moveTo>
                      <a:lnTo>
                        <a:pt x="144" y="24"/>
                      </a:lnTo>
                      <a:lnTo>
                        <a:pt x="128" y="32"/>
                      </a:lnTo>
                      <a:lnTo>
                        <a:pt x="104" y="32"/>
                      </a:lnTo>
                      <a:lnTo>
                        <a:pt x="72" y="40"/>
                      </a:lnTo>
                      <a:lnTo>
                        <a:pt x="72" y="40"/>
                      </a:lnTo>
                      <a:lnTo>
                        <a:pt x="40" y="32"/>
                      </a:lnTo>
                      <a:lnTo>
                        <a:pt x="16" y="32"/>
                      </a:lnTo>
                      <a:lnTo>
                        <a:pt x="0" y="24"/>
                      </a:lnTo>
                      <a:lnTo>
                        <a:pt x="0" y="16"/>
                      </a:lnTo>
                      <a:lnTo>
                        <a:pt x="0" y="16"/>
                      </a:lnTo>
                      <a:lnTo>
                        <a:pt x="0" y="8"/>
                      </a:lnTo>
                      <a:lnTo>
                        <a:pt x="16" y="0"/>
                      </a:lnTo>
                      <a:lnTo>
                        <a:pt x="40" y="0"/>
                      </a:lnTo>
                      <a:lnTo>
                        <a:pt x="72" y="0"/>
                      </a:lnTo>
                      <a:lnTo>
                        <a:pt x="72" y="0"/>
                      </a:lnTo>
                      <a:lnTo>
                        <a:pt x="104" y="0"/>
                      </a:lnTo>
                      <a:lnTo>
                        <a:pt x="128" y="0"/>
                      </a:lnTo>
                      <a:lnTo>
                        <a:pt x="144" y="8"/>
                      </a:lnTo>
                      <a:lnTo>
                        <a:pt x="14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91" name="Freeform 1787"/>
                <p:cNvSpPr>
                  <a:spLocks/>
                </p:cNvSpPr>
                <p:nvPr/>
              </p:nvSpPr>
              <p:spPr bwMode="invGray">
                <a:xfrm>
                  <a:off x="892" y="2496"/>
                  <a:ext cx="112" cy="80"/>
                </a:xfrm>
                <a:custGeom>
                  <a:avLst/>
                  <a:gdLst/>
                  <a:ahLst/>
                  <a:cxnLst>
                    <a:cxn ang="0">
                      <a:pos x="112" y="80"/>
                    </a:cxn>
                    <a:cxn ang="0">
                      <a:pos x="80" y="80"/>
                    </a:cxn>
                    <a:cxn ang="0">
                      <a:pos x="40" y="56"/>
                    </a:cxn>
                    <a:cxn ang="0">
                      <a:pos x="40" y="56"/>
                    </a:cxn>
                    <a:cxn ang="0">
                      <a:pos x="16" y="40"/>
                    </a:cxn>
                    <a:cxn ang="0">
                      <a:pos x="8" y="24"/>
                    </a:cxn>
                    <a:cxn ang="0">
                      <a:pos x="0" y="8"/>
                    </a:cxn>
                    <a:cxn ang="0">
                      <a:pos x="8" y="0"/>
                    </a:cxn>
                    <a:cxn ang="0">
                      <a:pos x="8" y="0"/>
                    </a:cxn>
                    <a:cxn ang="0">
                      <a:pos x="32" y="0"/>
                    </a:cxn>
                    <a:cxn ang="0">
                      <a:pos x="72" y="24"/>
                    </a:cxn>
                    <a:cxn ang="0">
                      <a:pos x="72" y="24"/>
                    </a:cxn>
                    <a:cxn ang="0">
                      <a:pos x="96" y="40"/>
                    </a:cxn>
                    <a:cxn ang="0">
                      <a:pos x="104" y="56"/>
                    </a:cxn>
                    <a:cxn ang="0">
                      <a:pos x="112" y="72"/>
                    </a:cxn>
                    <a:cxn ang="0">
                      <a:pos x="112" y="80"/>
                    </a:cxn>
                  </a:cxnLst>
                  <a:rect l="0" t="0" r="r" b="b"/>
                  <a:pathLst>
                    <a:path w="112" h="80">
                      <a:moveTo>
                        <a:pt x="112" y="80"/>
                      </a:moveTo>
                      <a:lnTo>
                        <a:pt x="80" y="80"/>
                      </a:lnTo>
                      <a:lnTo>
                        <a:pt x="40" y="56"/>
                      </a:lnTo>
                      <a:lnTo>
                        <a:pt x="40" y="56"/>
                      </a:lnTo>
                      <a:lnTo>
                        <a:pt x="16" y="40"/>
                      </a:lnTo>
                      <a:lnTo>
                        <a:pt x="8" y="24"/>
                      </a:lnTo>
                      <a:lnTo>
                        <a:pt x="0" y="8"/>
                      </a:lnTo>
                      <a:lnTo>
                        <a:pt x="8" y="0"/>
                      </a:lnTo>
                      <a:lnTo>
                        <a:pt x="8" y="0"/>
                      </a:lnTo>
                      <a:lnTo>
                        <a:pt x="32" y="0"/>
                      </a:lnTo>
                      <a:lnTo>
                        <a:pt x="72" y="24"/>
                      </a:lnTo>
                      <a:lnTo>
                        <a:pt x="72" y="24"/>
                      </a:lnTo>
                      <a:lnTo>
                        <a:pt x="96" y="40"/>
                      </a:lnTo>
                      <a:lnTo>
                        <a:pt x="104" y="56"/>
                      </a:lnTo>
                      <a:lnTo>
                        <a:pt x="112" y="72"/>
                      </a:lnTo>
                      <a:lnTo>
                        <a:pt x="112"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92" name="Freeform 1788"/>
                <p:cNvSpPr>
                  <a:spLocks/>
                </p:cNvSpPr>
                <p:nvPr/>
              </p:nvSpPr>
              <p:spPr bwMode="invGray">
                <a:xfrm>
                  <a:off x="780" y="2248"/>
                  <a:ext cx="48" cy="104"/>
                </a:xfrm>
                <a:custGeom>
                  <a:avLst/>
                  <a:gdLst/>
                  <a:ahLst/>
                  <a:cxnLst>
                    <a:cxn ang="0">
                      <a:pos x="24" y="104"/>
                    </a:cxn>
                    <a:cxn ang="0">
                      <a:pos x="8" y="88"/>
                    </a:cxn>
                    <a:cxn ang="0">
                      <a:pos x="0" y="56"/>
                    </a:cxn>
                    <a:cxn ang="0">
                      <a:pos x="0" y="56"/>
                    </a:cxn>
                    <a:cxn ang="0">
                      <a:pos x="8" y="16"/>
                    </a:cxn>
                    <a:cxn ang="0">
                      <a:pos x="24" y="0"/>
                    </a:cxn>
                    <a:cxn ang="0">
                      <a:pos x="24" y="0"/>
                    </a:cxn>
                    <a:cxn ang="0">
                      <a:pos x="40" y="16"/>
                    </a:cxn>
                    <a:cxn ang="0">
                      <a:pos x="48" y="56"/>
                    </a:cxn>
                    <a:cxn ang="0">
                      <a:pos x="48" y="56"/>
                    </a:cxn>
                    <a:cxn ang="0">
                      <a:pos x="40" y="88"/>
                    </a:cxn>
                    <a:cxn ang="0">
                      <a:pos x="24" y="104"/>
                    </a:cxn>
                  </a:cxnLst>
                  <a:rect l="0" t="0" r="r" b="b"/>
                  <a:pathLst>
                    <a:path w="48" h="104">
                      <a:moveTo>
                        <a:pt x="24" y="104"/>
                      </a:moveTo>
                      <a:lnTo>
                        <a:pt x="8" y="88"/>
                      </a:lnTo>
                      <a:lnTo>
                        <a:pt x="0" y="56"/>
                      </a:lnTo>
                      <a:lnTo>
                        <a:pt x="0" y="56"/>
                      </a:lnTo>
                      <a:lnTo>
                        <a:pt x="8" y="16"/>
                      </a:lnTo>
                      <a:lnTo>
                        <a:pt x="24" y="0"/>
                      </a:lnTo>
                      <a:lnTo>
                        <a:pt x="24" y="0"/>
                      </a:lnTo>
                      <a:lnTo>
                        <a:pt x="40" y="16"/>
                      </a:lnTo>
                      <a:lnTo>
                        <a:pt x="48" y="56"/>
                      </a:lnTo>
                      <a:lnTo>
                        <a:pt x="48" y="56"/>
                      </a:lnTo>
                      <a:lnTo>
                        <a:pt x="40" y="88"/>
                      </a:lnTo>
                      <a:lnTo>
                        <a:pt x="24" y="10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93" name="Freeform 1789"/>
                <p:cNvSpPr>
                  <a:spLocks/>
                </p:cNvSpPr>
                <p:nvPr/>
              </p:nvSpPr>
              <p:spPr bwMode="invGray">
                <a:xfrm>
                  <a:off x="540" y="2416"/>
                  <a:ext cx="152" cy="40"/>
                </a:xfrm>
                <a:custGeom>
                  <a:avLst/>
                  <a:gdLst/>
                  <a:ahLst/>
                  <a:cxnLst>
                    <a:cxn ang="0">
                      <a:pos x="152" y="24"/>
                    </a:cxn>
                    <a:cxn ang="0">
                      <a:pos x="144" y="32"/>
                    </a:cxn>
                    <a:cxn ang="0">
                      <a:pos x="128" y="32"/>
                    </a:cxn>
                    <a:cxn ang="0">
                      <a:pos x="104" y="40"/>
                    </a:cxn>
                    <a:cxn ang="0">
                      <a:pos x="80" y="40"/>
                    </a:cxn>
                    <a:cxn ang="0">
                      <a:pos x="80" y="40"/>
                    </a:cxn>
                    <a:cxn ang="0">
                      <a:pos x="48" y="40"/>
                    </a:cxn>
                    <a:cxn ang="0">
                      <a:pos x="24" y="32"/>
                    </a:cxn>
                    <a:cxn ang="0">
                      <a:pos x="8" y="32"/>
                    </a:cxn>
                    <a:cxn ang="0">
                      <a:pos x="0" y="24"/>
                    </a:cxn>
                    <a:cxn ang="0">
                      <a:pos x="0" y="24"/>
                    </a:cxn>
                    <a:cxn ang="0">
                      <a:pos x="8" y="16"/>
                    </a:cxn>
                    <a:cxn ang="0">
                      <a:pos x="24" y="8"/>
                    </a:cxn>
                    <a:cxn ang="0">
                      <a:pos x="48" y="0"/>
                    </a:cxn>
                    <a:cxn ang="0">
                      <a:pos x="80" y="0"/>
                    </a:cxn>
                    <a:cxn ang="0">
                      <a:pos x="80" y="0"/>
                    </a:cxn>
                    <a:cxn ang="0">
                      <a:pos x="104" y="0"/>
                    </a:cxn>
                    <a:cxn ang="0">
                      <a:pos x="128" y="8"/>
                    </a:cxn>
                    <a:cxn ang="0">
                      <a:pos x="144" y="16"/>
                    </a:cxn>
                    <a:cxn ang="0">
                      <a:pos x="152" y="24"/>
                    </a:cxn>
                  </a:cxnLst>
                  <a:rect l="0" t="0" r="r" b="b"/>
                  <a:pathLst>
                    <a:path w="152" h="40">
                      <a:moveTo>
                        <a:pt x="152" y="24"/>
                      </a:moveTo>
                      <a:lnTo>
                        <a:pt x="144" y="32"/>
                      </a:lnTo>
                      <a:lnTo>
                        <a:pt x="128" y="32"/>
                      </a:lnTo>
                      <a:lnTo>
                        <a:pt x="104" y="40"/>
                      </a:lnTo>
                      <a:lnTo>
                        <a:pt x="80" y="40"/>
                      </a:lnTo>
                      <a:lnTo>
                        <a:pt x="80" y="40"/>
                      </a:lnTo>
                      <a:lnTo>
                        <a:pt x="48" y="40"/>
                      </a:lnTo>
                      <a:lnTo>
                        <a:pt x="24" y="32"/>
                      </a:lnTo>
                      <a:lnTo>
                        <a:pt x="8" y="32"/>
                      </a:lnTo>
                      <a:lnTo>
                        <a:pt x="0" y="24"/>
                      </a:lnTo>
                      <a:lnTo>
                        <a:pt x="0" y="24"/>
                      </a:lnTo>
                      <a:lnTo>
                        <a:pt x="8" y="16"/>
                      </a:lnTo>
                      <a:lnTo>
                        <a:pt x="24" y="8"/>
                      </a:lnTo>
                      <a:lnTo>
                        <a:pt x="48" y="0"/>
                      </a:lnTo>
                      <a:lnTo>
                        <a:pt x="80" y="0"/>
                      </a:lnTo>
                      <a:lnTo>
                        <a:pt x="80" y="0"/>
                      </a:lnTo>
                      <a:lnTo>
                        <a:pt x="104" y="0"/>
                      </a:lnTo>
                      <a:lnTo>
                        <a:pt x="128" y="8"/>
                      </a:lnTo>
                      <a:lnTo>
                        <a:pt x="144" y="16"/>
                      </a:lnTo>
                      <a:lnTo>
                        <a:pt x="152" y="2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94" name="Freeform 1790"/>
                <p:cNvSpPr>
                  <a:spLocks/>
                </p:cNvSpPr>
                <p:nvPr/>
              </p:nvSpPr>
              <p:spPr bwMode="invGray">
                <a:xfrm>
                  <a:off x="780" y="2520"/>
                  <a:ext cx="48" cy="112"/>
                </a:xfrm>
                <a:custGeom>
                  <a:avLst/>
                  <a:gdLst/>
                  <a:ahLst/>
                  <a:cxnLst>
                    <a:cxn ang="0">
                      <a:pos x="24" y="112"/>
                    </a:cxn>
                    <a:cxn ang="0">
                      <a:pos x="8" y="96"/>
                    </a:cxn>
                    <a:cxn ang="0">
                      <a:pos x="0" y="56"/>
                    </a:cxn>
                    <a:cxn ang="0">
                      <a:pos x="0" y="56"/>
                    </a:cxn>
                    <a:cxn ang="0">
                      <a:pos x="8" y="16"/>
                    </a:cxn>
                    <a:cxn ang="0">
                      <a:pos x="24" y="0"/>
                    </a:cxn>
                    <a:cxn ang="0">
                      <a:pos x="24" y="0"/>
                    </a:cxn>
                    <a:cxn ang="0">
                      <a:pos x="40" y="16"/>
                    </a:cxn>
                    <a:cxn ang="0">
                      <a:pos x="48" y="56"/>
                    </a:cxn>
                    <a:cxn ang="0">
                      <a:pos x="48" y="56"/>
                    </a:cxn>
                    <a:cxn ang="0">
                      <a:pos x="40" y="96"/>
                    </a:cxn>
                    <a:cxn ang="0">
                      <a:pos x="24" y="112"/>
                    </a:cxn>
                  </a:cxnLst>
                  <a:rect l="0" t="0" r="r" b="b"/>
                  <a:pathLst>
                    <a:path w="48" h="112">
                      <a:moveTo>
                        <a:pt x="24" y="112"/>
                      </a:moveTo>
                      <a:lnTo>
                        <a:pt x="8" y="96"/>
                      </a:lnTo>
                      <a:lnTo>
                        <a:pt x="0" y="56"/>
                      </a:lnTo>
                      <a:lnTo>
                        <a:pt x="0" y="56"/>
                      </a:lnTo>
                      <a:lnTo>
                        <a:pt x="8" y="16"/>
                      </a:lnTo>
                      <a:lnTo>
                        <a:pt x="24" y="0"/>
                      </a:lnTo>
                      <a:lnTo>
                        <a:pt x="24" y="0"/>
                      </a:lnTo>
                      <a:lnTo>
                        <a:pt x="40" y="16"/>
                      </a:lnTo>
                      <a:lnTo>
                        <a:pt x="48" y="56"/>
                      </a:lnTo>
                      <a:lnTo>
                        <a:pt x="48" y="56"/>
                      </a:lnTo>
                      <a:lnTo>
                        <a:pt x="40" y="96"/>
                      </a:lnTo>
                      <a:lnTo>
                        <a:pt x="24" y="11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95" name="Freeform 1791"/>
                <p:cNvSpPr>
                  <a:spLocks/>
                </p:cNvSpPr>
                <p:nvPr/>
              </p:nvSpPr>
              <p:spPr bwMode="invGray">
                <a:xfrm>
                  <a:off x="612" y="2304"/>
                  <a:ext cx="112" cy="80"/>
                </a:xfrm>
                <a:custGeom>
                  <a:avLst/>
                  <a:gdLst/>
                  <a:ahLst/>
                  <a:cxnLst>
                    <a:cxn ang="0">
                      <a:pos x="112" y="80"/>
                    </a:cxn>
                    <a:cxn ang="0">
                      <a:pos x="80" y="80"/>
                    </a:cxn>
                    <a:cxn ang="0">
                      <a:pos x="40" y="56"/>
                    </a:cxn>
                    <a:cxn ang="0">
                      <a:pos x="40" y="56"/>
                    </a:cxn>
                    <a:cxn ang="0">
                      <a:pos x="16" y="40"/>
                    </a:cxn>
                    <a:cxn ang="0">
                      <a:pos x="8" y="24"/>
                    </a:cxn>
                    <a:cxn ang="0">
                      <a:pos x="0" y="8"/>
                    </a:cxn>
                    <a:cxn ang="0">
                      <a:pos x="0" y="0"/>
                    </a:cxn>
                    <a:cxn ang="0">
                      <a:pos x="0" y="0"/>
                    </a:cxn>
                    <a:cxn ang="0">
                      <a:pos x="32" y="8"/>
                    </a:cxn>
                    <a:cxn ang="0">
                      <a:pos x="72" y="24"/>
                    </a:cxn>
                    <a:cxn ang="0">
                      <a:pos x="72" y="24"/>
                    </a:cxn>
                    <a:cxn ang="0">
                      <a:pos x="96" y="40"/>
                    </a:cxn>
                    <a:cxn ang="0">
                      <a:pos x="104" y="56"/>
                    </a:cxn>
                    <a:cxn ang="0">
                      <a:pos x="112" y="72"/>
                    </a:cxn>
                    <a:cxn ang="0">
                      <a:pos x="112" y="80"/>
                    </a:cxn>
                  </a:cxnLst>
                  <a:rect l="0" t="0" r="r" b="b"/>
                  <a:pathLst>
                    <a:path w="112" h="80">
                      <a:moveTo>
                        <a:pt x="112" y="80"/>
                      </a:moveTo>
                      <a:lnTo>
                        <a:pt x="80" y="80"/>
                      </a:lnTo>
                      <a:lnTo>
                        <a:pt x="40" y="56"/>
                      </a:lnTo>
                      <a:lnTo>
                        <a:pt x="40" y="56"/>
                      </a:lnTo>
                      <a:lnTo>
                        <a:pt x="16" y="40"/>
                      </a:lnTo>
                      <a:lnTo>
                        <a:pt x="8" y="24"/>
                      </a:lnTo>
                      <a:lnTo>
                        <a:pt x="0" y="8"/>
                      </a:lnTo>
                      <a:lnTo>
                        <a:pt x="0" y="0"/>
                      </a:lnTo>
                      <a:lnTo>
                        <a:pt x="0" y="0"/>
                      </a:lnTo>
                      <a:lnTo>
                        <a:pt x="32" y="8"/>
                      </a:lnTo>
                      <a:lnTo>
                        <a:pt x="72" y="24"/>
                      </a:lnTo>
                      <a:lnTo>
                        <a:pt x="72" y="24"/>
                      </a:lnTo>
                      <a:lnTo>
                        <a:pt x="96" y="40"/>
                      </a:lnTo>
                      <a:lnTo>
                        <a:pt x="104" y="56"/>
                      </a:lnTo>
                      <a:lnTo>
                        <a:pt x="112" y="72"/>
                      </a:lnTo>
                      <a:lnTo>
                        <a:pt x="112"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96" name="Freeform 1792"/>
                <p:cNvSpPr>
                  <a:spLocks/>
                </p:cNvSpPr>
                <p:nvPr/>
              </p:nvSpPr>
              <p:spPr bwMode="invGray">
                <a:xfrm>
                  <a:off x="876" y="2296"/>
                  <a:ext cx="112" cy="80"/>
                </a:xfrm>
                <a:custGeom>
                  <a:avLst/>
                  <a:gdLst/>
                  <a:ahLst/>
                  <a:cxnLst>
                    <a:cxn ang="0">
                      <a:pos x="8" y="80"/>
                    </a:cxn>
                    <a:cxn ang="0">
                      <a:pos x="0" y="72"/>
                    </a:cxn>
                    <a:cxn ang="0">
                      <a:pos x="8" y="56"/>
                    </a:cxn>
                    <a:cxn ang="0">
                      <a:pos x="24" y="40"/>
                    </a:cxn>
                    <a:cxn ang="0">
                      <a:pos x="40" y="24"/>
                    </a:cxn>
                    <a:cxn ang="0">
                      <a:pos x="40" y="24"/>
                    </a:cxn>
                    <a:cxn ang="0">
                      <a:pos x="80" y="8"/>
                    </a:cxn>
                    <a:cxn ang="0">
                      <a:pos x="112" y="0"/>
                    </a:cxn>
                    <a:cxn ang="0">
                      <a:pos x="112" y="0"/>
                    </a:cxn>
                    <a:cxn ang="0">
                      <a:pos x="112" y="8"/>
                    </a:cxn>
                    <a:cxn ang="0">
                      <a:pos x="112" y="24"/>
                    </a:cxn>
                    <a:cxn ang="0">
                      <a:pos x="96" y="40"/>
                    </a:cxn>
                    <a:cxn ang="0">
                      <a:pos x="80" y="56"/>
                    </a:cxn>
                    <a:cxn ang="0">
                      <a:pos x="80" y="56"/>
                    </a:cxn>
                    <a:cxn ang="0">
                      <a:pos x="32" y="80"/>
                    </a:cxn>
                    <a:cxn ang="0">
                      <a:pos x="8" y="80"/>
                    </a:cxn>
                  </a:cxnLst>
                  <a:rect l="0" t="0" r="r" b="b"/>
                  <a:pathLst>
                    <a:path w="112" h="80">
                      <a:moveTo>
                        <a:pt x="8" y="80"/>
                      </a:moveTo>
                      <a:lnTo>
                        <a:pt x="0" y="72"/>
                      </a:lnTo>
                      <a:lnTo>
                        <a:pt x="8" y="56"/>
                      </a:lnTo>
                      <a:lnTo>
                        <a:pt x="24" y="40"/>
                      </a:lnTo>
                      <a:lnTo>
                        <a:pt x="40" y="24"/>
                      </a:lnTo>
                      <a:lnTo>
                        <a:pt x="40" y="24"/>
                      </a:lnTo>
                      <a:lnTo>
                        <a:pt x="80" y="8"/>
                      </a:lnTo>
                      <a:lnTo>
                        <a:pt x="112" y="0"/>
                      </a:lnTo>
                      <a:lnTo>
                        <a:pt x="112" y="0"/>
                      </a:lnTo>
                      <a:lnTo>
                        <a:pt x="112" y="8"/>
                      </a:lnTo>
                      <a:lnTo>
                        <a:pt x="112" y="24"/>
                      </a:lnTo>
                      <a:lnTo>
                        <a:pt x="96" y="40"/>
                      </a:lnTo>
                      <a:lnTo>
                        <a:pt x="80" y="56"/>
                      </a:lnTo>
                      <a:lnTo>
                        <a:pt x="80" y="56"/>
                      </a:lnTo>
                      <a:lnTo>
                        <a:pt x="32" y="80"/>
                      </a:lnTo>
                      <a:lnTo>
                        <a:pt x="8"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97" name="Freeform 1793"/>
                <p:cNvSpPr>
                  <a:spLocks/>
                </p:cNvSpPr>
                <p:nvPr/>
              </p:nvSpPr>
              <p:spPr bwMode="invGray">
                <a:xfrm>
                  <a:off x="916" y="2352"/>
                  <a:ext cx="136" cy="56"/>
                </a:xfrm>
                <a:custGeom>
                  <a:avLst/>
                  <a:gdLst/>
                  <a:ahLst/>
                  <a:cxnLst>
                    <a:cxn ang="0">
                      <a:pos x="0" y="48"/>
                    </a:cxn>
                    <a:cxn ang="0">
                      <a:pos x="0" y="40"/>
                    </a:cxn>
                    <a:cxn ang="0">
                      <a:pos x="16" y="32"/>
                    </a:cxn>
                    <a:cxn ang="0">
                      <a:pos x="32" y="16"/>
                    </a:cxn>
                    <a:cxn ang="0">
                      <a:pos x="56" y="8"/>
                    </a:cxn>
                    <a:cxn ang="0">
                      <a:pos x="56" y="8"/>
                    </a:cxn>
                    <a:cxn ang="0">
                      <a:pos x="88" y="0"/>
                    </a:cxn>
                    <a:cxn ang="0">
                      <a:pos x="112" y="0"/>
                    </a:cxn>
                    <a:cxn ang="0">
                      <a:pos x="128" y="0"/>
                    </a:cxn>
                    <a:cxn ang="0">
                      <a:pos x="136" y="8"/>
                    </a:cxn>
                    <a:cxn ang="0">
                      <a:pos x="136" y="8"/>
                    </a:cxn>
                    <a:cxn ang="0">
                      <a:pos x="136" y="16"/>
                    </a:cxn>
                    <a:cxn ang="0">
                      <a:pos x="128" y="24"/>
                    </a:cxn>
                    <a:cxn ang="0">
                      <a:pos x="104" y="32"/>
                    </a:cxn>
                    <a:cxn ang="0">
                      <a:pos x="80" y="48"/>
                    </a:cxn>
                    <a:cxn ang="0">
                      <a:pos x="80" y="48"/>
                    </a:cxn>
                    <a:cxn ang="0">
                      <a:pos x="48" y="48"/>
                    </a:cxn>
                    <a:cxn ang="0">
                      <a:pos x="24" y="56"/>
                    </a:cxn>
                    <a:cxn ang="0">
                      <a:pos x="8" y="56"/>
                    </a:cxn>
                    <a:cxn ang="0">
                      <a:pos x="0" y="48"/>
                    </a:cxn>
                  </a:cxnLst>
                  <a:rect l="0" t="0" r="r" b="b"/>
                  <a:pathLst>
                    <a:path w="136" h="56">
                      <a:moveTo>
                        <a:pt x="0" y="48"/>
                      </a:moveTo>
                      <a:lnTo>
                        <a:pt x="0" y="40"/>
                      </a:lnTo>
                      <a:lnTo>
                        <a:pt x="16" y="32"/>
                      </a:lnTo>
                      <a:lnTo>
                        <a:pt x="32" y="16"/>
                      </a:lnTo>
                      <a:lnTo>
                        <a:pt x="56" y="8"/>
                      </a:lnTo>
                      <a:lnTo>
                        <a:pt x="56" y="8"/>
                      </a:lnTo>
                      <a:lnTo>
                        <a:pt x="88" y="0"/>
                      </a:lnTo>
                      <a:lnTo>
                        <a:pt x="112" y="0"/>
                      </a:lnTo>
                      <a:lnTo>
                        <a:pt x="128" y="0"/>
                      </a:lnTo>
                      <a:lnTo>
                        <a:pt x="136" y="8"/>
                      </a:lnTo>
                      <a:lnTo>
                        <a:pt x="136" y="8"/>
                      </a:lnTo>
                      <a:lnTo>
                        <a:pt x="136" y="16"/>
                      </a:lnTo>
                      <a:lnTo>
                        <a:pt x="128" y="24"/>
                      </a:lnTo>
                      <a:lnTo>
                        <a:pt x="104" y="32"/>
                      </a:lnTo>
                      <a:lnTo>
                        <a:pt x="80" y="48"/>
                      </a:lnTo>
                      <a:lnTo>
                        <a:pt x="80" y="48"/>
                      </a:lnTo>
                      <a:lnTo>
                        <a:pt x="48" y="48"/>
                      </a:lnTo>
                      <a:lnTo>
                        <a:pt x="24" y="56"/>
                      </a:lnTo>
                      <a:lnTo>
                        <a:pt x="8" y="56"/>
                      </a:lnTo>
                      <a:lnTo>
                        <a:pt x="0"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98" name="Freeform 1794"/>
                <p:cNvSpPr>
                  <a:spLocks/>
                </p:cNvSpPr>
                <p:nvPr/>
              </p:nvSpPr>
              <p:spPr bwMode="invGray">
                <a:xfrm>
                  <a:off x="564" y="2472"/>
                  <a:ext cx="136" cy="56"/>
                </a:xfrm>
                <a:custGeom>
                  <a:avLst/>
                  <a:gdLst/>
                  <a:ahLst/>
                  <a:cxnLst>
                    <a:cxn ang="0">
                      <a:pos x="0" y="48"/>
                    </a:cxn>
                    <a:cxn ang="0">
                      <a:pos x="0" y="40"/>
                    </a:cxn>
                    <a:cxn ang="0">
                      <a:pos x="8" y="32"/>
                    </a:cxn>
                    <a:cxn ang="0">
                      <a:pos x="32" y="16"/>
                    </a:cxn>
                    <a:cxn ang="0">
                      <a:pos x="56" y="8"/>
                    </a:cxn>
                    <a:cxn ang="0">
                      <a:pos x="56" y="8"/>
                    </a:cxn>
                    <a:cxn ang="0">
                      <a:pos x="88" y="0"/>
                    </a:cxn>
                    <a:cxn ang="0">
                      <a:pos x="112" y="0"/>
                    </a:cxn>
                    <a:cxn ang="0">
                      <a:pos x="128" y="0"/>
                    </a:cxn>
                    <a:cxn ang="0">
                      <a:pos x="136" y="8"/>
                    </a:cxn>
                    <a:cxn ang="0">
                      <a:pos x="136" y="8"/>
                    </a:cxn>
                    <a:cxn ang="0">
                      <a:pos x="136" y="16"/>
                    </a:cxn>
                    <a:cxn ang="0">
                      <a:pos x="120" y="24"/>
                    </a:cxn>
                    <a:cxn ang="0">
                      <a:pos x="104" y="32"/>
                    </a:cxn>
                    <a:cxn ang="0">
                      <a:pos x="80" y="48"/>
                    </a:cxn>
                    <a:cxn ang="0">
                      <a:pos x="80" y="48"/>
                    </a:cxn>
                    <a:cxn ang="0">
                      <a:pos x="48" y="48"/>
                    </a:cxn>
                    <a:cxn ang="0">
                      <a:pos x="24" y="56"/>
                    </a:cxn>
                    <a:cxn ang="0">
                      <a:pos x="8" y="56"/>
                    </a:cxn>
                    <a:cxn ang="0">
                      <a:pos x="0" y="48"/>
                    </a:cxn>
                  </a:cxnLst>
                  <a:rect l="0" t="0" r="r" b="b"/>
                  <a:pathLst>
                    <a:path w="136" h="56">
                      <a:moveTo>
                        <a:pt x="0" y="48"/>
                      </a:moveTo>
                      <a:lnTo>
                        <a:pt x="0" y="40"/>
                      </a:lnTo>
                      <a:lnTo>
                        <a:pt x="8" y="32"/>
                      </a:lnTo>
                      <a:lnTo>
                        <a:pt x="32" y="16"/>
                      </a:lnTo>
                      <a:lnTo>
                        <a:pt x="56" y="8"/>
                      </a:lnTo>
                      <a:lnTo>
                        <a:pt x="56" y="8"/>
                      </a:lnTo>
                      <a:lnTo>
                        <a:pt x="88" y="0"/>
                      </a:lnTo>
                      <a:lnTo>
                        <a:pt x="112" y="0"/>
                      </a:lnTo>
                      <a:lnTo>
                        <a:pt x="128" y="0"/>
                      </a:lnTo>
                      <a:lnTo>
                        <a:pt x="136" y="8"/>
                      </a:lnTo>
                      <a:lnTo>
                        <a:pt x="136" y="8"/>
                      </a:lnTo>
                      <a:lnTo>
                        <a:pt x="136" y="16"/>
                      </a:lnTo>
                      <a:lnTo>
                        <a:pt x="120" y="24"/>
                      </a:lnTo>
                      <a:lnTo>
                        <a:pt x="104" y="32"/>
                      </a:lnTo>
                      <a:lnTo>
                        <a:pt x="80" y="48"/>
                      </a:lnTo>
                      <a:lnTo>
                        <a:pt x="80" y="48"/>
                      </a:lnTo>
                      <a:lnTo>
                        <a:pt x="48" y="48"/>
                      </a:lnTo>
                      <a:lnTo>
                        <a:pt x="24" y="56"/>
                      </a:lnTo>
                      <a:lnTo>
                        <a:pt x="8" y="56"/>
                      </a:lnTo>
                      <a:lnTo>
                        <a:pt x="0"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99" name="Freeform 1795"/>
                <p:cNvSpPr>
                  <a:spLocks/>
                </p:cNvSpPr>
                <p:nvPr/>
              </p:nvSpPr>
              <p:spPr bwMode="invGray">
                <a:xfrm>
                  <a:off x="628" y="2504"/>
                  <a:ext cx="112" cy="72"/>
                </a:xfrm>
                <a:custGeom>
                  <a:avLst/>
                  <a:gdLst/>
                  <a:ahLst/>
                  <a:cxnLst>
                    <a:cxn ang="0">
                      <a:pos x="8" y="72"/>
                    </a:cxn>
                    <a:cxn ang="0">
                      <a:pos x="0" y="64"/>
                    </a:cxn>
                    <a:cxn ang="0">
                      <a:pos x="8" y="56"/>
                    </a:cxn>
                    <a:cxn ang="0">
                      <a:pos x="16" y="40"/>
                    </a:cxn>
                    <a:cxn ang="0">
                      <a:pos x="40" y="24"/>
                    </a:cxn>
                    <a:cxn ang="0">
                      <a:pos x="40" y="24"/>
                    </a:cxn>
                    <a:cxn ang="0">
                      <a:pos x="80" y="0"/>
                    </a:cxn>
                    <a:cxn ang="0">
                      <a:pos x="112" y="0"/>
                    </a:cxn>
                    <a:cxn ang="0">
                      <a:pos x="112" y="0"/>
                    </a:cxn>
                    <a:cxn ang="0">
                      <a:pos x="112" y="8"/>
                    </a:cxn>
                    <a:cxn ang="0">
                      <a:pos x="112" y="16"/>
                    </a:cxn>
                    <a:cxn ang="0">
                      <a:pos x="96" y="32"/>
                    </a:cxn>
                    <a:cxn ang="0">
                      <a:pos x="80" y="48"/>
                    </a:cxn>
                    <a:cxn ang="0">
                      <a:pos x="80" y="48"/>
                    </a:cxn>
                    <a:cxn ang="0">
                      <a:pos x="32" y="72"/>
                    </a:cxn>
                    <a:cxn ang="0">
                      <a:pos x="8" y="72"/>
                    </a:cxn>
                  </a:cxnLst>
                  <a:rect l="0" t="0" r="r" b="b"/>
                  <a:pathLst>
                    <a:path w="112" h="72">
                      <a:moveTo>
                        <a:pt x="8" y="72"/>
                      </a:moveTo>
                      <a:lnTo>
                        <a:pt x="0" y="64"/>
                      </a:lnTo>
                      <a:lnTo>
                        <a:pt x="8" y="56"/>
                      </a:lnTo>
                      <a:lnTo>
                        <a:pt x="16" y="40"/>
                      </a:lnTo>
                      <a:lnTo>
                        <a:pt x="40" y="24"/>
                      </a:lnTo>
                      <a:lnTo>
                        <a:pt x="40" y="24"/>
                      </a:lnTo>
                      <a:lnTo>
                        <a:pt x="80" y="0"/>
                      </a:lnTo>
                      <a:lnTo>
                        <a:pt x="112" y="0"/>
                      </a:lnTo>
                      <a:lnTo>
                        <a:pt x="112" y="0"/>
                      </a:lnTo>
                      <a:lnTo>
                        <a:pt x="112" y="8"/>
                      </a:lnTo>
                      <a:lnTo>
                        <a:pt x="112" y="16"/>
                      </a:lnTo>
                      <a:lnTo>
                        <a:pt x="96" y="32"/>
                      </a:lnTo>
                      <a:lnTo>
                        <a:pt x="80" y="48"/>
                      </a:lnTo>
                      <a:lnTo>
                        <a:pt x="80" y="48"/>
                      </a:lnTo>
                      <a:lnTo>
                        <a:pt x="32" y="72"/>
                      </a:lnTo>
                      <a:lnTo>
                        <a:pt x="8" y="7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00" name="Freeform 1796"/>
                <p:cNvSpPr>
                  <a:spLocks/>
                </p:cNvSpPr>
                <p:nvPr/>
              </p:nvSpPr>
              <p:spPr bwMode="invGray">
                <a:xfrm>
                  <a:off x="932" y="2464"/>
                  <a:ext cx="136" cy="56"/>
                </a:xfrm>
                <a:custGeom>
                  <a:avLst/>
                  <a:gdLst/>
                  <a:ahLst/>
                  <a:cxnLst>
                    <a:cxn ang="0">
                      <a:pos x="0" y="8"/>
                    </a:cxn>
                    <a:cxn ang="0">
                      <a:pos x="8" y="0"/>
                    </a:cxn>
                    <a:cxn ang="0">
                      <a:pos x="32" y="0"/>
                    </a:cxn>
                    <a:cxn ang="0">
                      <a:pos x="56" y="0"/>
                    </a:cxn>
                    <a:cxn ang="0">
                      <a:pos x="80" y="8"/>
                    </a:cxn>
                    <a:cxn ang="0">
                      <a:pos x="80" y="8"/>
                    </a:cxn>
                    <a:cxn ang="0">
                      <a:pos x="104" y="16"/>
                    </a:cxn>
                    <a:cxn ang="0">
                      <a:pos x="128" y="32"/>
                    </a:cxn>
                    <a:cxn ang="0">
                      <a:pos x="136" y="40"/>
                    </a:cxn>
                    <a:cxn ang="0">
                      <a:pos x="136" y="48"/>
                    </a:cxn>
                    <a:cxn ang="0">
                      <a:pos x="136" y="48"/>
                    </a:cxn>
                    <a:cxn ang="0">
                      <a:pos x="128" y="56"/>
                    </a:cxn>
                    <a:cxn ang="0">
                      <a:pos x="112" y="56"/>
                    </a:cxn>
                    <a:cxn ang="0">
                      <a:pos x="88" y="56"/>
                    </a:cxn>
                    <a:cxn ang="0">
                      <a:pos x="64" y="48"/>
                    </a:cxn>
                    <a:cxn ang="0">
                      <a:pos x="64" y="48"/>
                    </a:cxn>
                    <a:cxn ang="0">
                      <a:pos x="32" y="40"/>
                    </a:cxn>
                    <a:cxn ang="0">
                      <a:pos x="16" y="24"/>
                    </a:cxn>
                    <a:cxn ang="0">
                      <a:pos x="0" y="16"/>
                    </a:cxn>
                    <a:cxn ang="0">
                      <a:pos x="0" y="8"/>
                    </a:cxn>
                  </a:cxnLst>
                  <a:rect l="0" t="0" r="r" b="b"/>
                  <a:pathLst>
                    <a:path w="136" h="56">
                      <a:moveTo>
                        <a:pt x="0" y="8"/>
                      </a:moveTo>
                      <a:lnTo>
                        <a:pt x="8" y="0"/>
                      </a:lnTo>
                      <a:lnTo>
                        <a:pt x="32" y="0"/>
                      </a:lnTo>
                      <a:lnTo>
                        <a:pt x="56" y="0"/>
                      </a:lnTo>
                      <a:lnTo>
                        <a:pt x="80" y="8"/>
                      </a:lnTo>
                      <a:lnTo>
                        <a:pt x="80" y="8"/>
                      </a:lnTo>
                      <a:lnTo>
                        <a:pt x="104" y="16"/>
                      </a:lnTo>
                      <a:lnTo>
                        <a:pt x="128" y="32"/>
                      </a:lnTo>
                      <a:lnTo>
                        <a:pt x="136" y="40"/>
                      </a:lnTo>
                      <a:lnTo>
                        <a:pt x="136" y="48"/>
                      </a:lnTo>
                      <a:lnTo>
                        <a:pt x="136" y="48"/>
                      </a:lnTo>
                      <a:lnTo>
                        <a:pt x="128" y="56"/>
                      </a:lnTo>
                      <a:lnTo>
                        <a:pt x="112" y="56"/>
                      </a:lnTo>
                      <a:lnTo>
                        <a:pt x="88" y="56"/>
                      </a:lnTo>
                      <a:lnTo>
                        <a:pt x="64" y="48"/>
                      </a:lnTo>
                      <a:lnTo>
                        <a:pt x="64" y="48"/>
                      </a:lnTo>
                      <a:lnTo>
                        <a:pt x="32" y="40"/>
                      </a:lnTo>
                      <a:lnTo>
                        <a:pt x="16"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01" name="Freeform 1797"/>
                <p:cNvSpPr>
                  <a:spLocks/>
                </p:cNvSpPr>
                <p:nvPr/>
              </p:nvSpPr>
              <p:spPr bwMode="invGray">
                <a:xfrm>
                  <a:off x="564" y="2360"/>
                  <a:ext cx="136" cy="56"/>
                </a:xfrm>
                <a:custGeom>
                  <a:avLst/>
                  <a:gdLst/>
                  <a:ahLst/>
                  <a:cxnLst>
                    <a:cxn ang="0">
                      <a:pos x="0" y="8"/>
                    </a:cxn>
                    <a:cxn ang="0">
                      <a:pos x="8" y="0"/>
                    </a:cxn>
                    <a:cxn ang="0">
                      <a:pos x="24" y="0"/>
                    </a:cxn>
                    <a:cxn ang="0">
                      <a:pos x="48" y="0"/>
                    </a:cxn>
                    <a:cxn ang="0">
                      <a:pos x="80" y="8"/>
                    </a:cxn>
                    <a:cxn ang="0">
                      <a:pos x="80" y="8"/>
                    </a:cxn>
                    <a:cxn ang="0">
                      <a:pos x="104" y="16"/>
                    </a:cxn>
                    <a:cxn ang="0">
                      <a:pos x="120" y="24"/>
                    </a:cxn>
                    <a:cxn ang="0">
                      <a:pos x="136" y="40"/>
                    </a:cxn>
                    <a:cxn ang="0">
                      <a:pos x="136" y="48"/>
                    </a:cxn>
                    <a:cxn ang="0">
                      <a:pos x="136" y="48"/>
                    </a:cxn>
                    <a:cxn ang="0">
                      <a:pos x="128" y="48"/>
                    </a:cxn>
                    <a:cxn ang="0">
                      <a:pos x="112" y="56"/>
                    </a:cxn>
                    <a:cxn ang="0">
                      <a:pos x="88" y="48"/>
                    </a:cxn>
                    <a:cxn ang="0">
                      <a:pos x="56" y="40"/>
                    </a:cxn>
                    <a:cxn ang="0">
                      <a:pos x="56" y="40"/>
                    </a:cxn>
                    <a:cxn ang="0">
                      <a:pos x="32" y="32"/>
                    </a:cxn>
                    <a:cxn ang="0">
                      <a:pos x="8" y="24"/>
                    </a:cxn>
                    <a:cxn ang="0">
                      <a:pos x="0" y="16"/>
                    </a:cxn>
                    <a:cxn ang="0">
                      <a:pos x="0" y="8"/>
                    </a:cxn>
                  </a:cxnLst>
                  <a:rect l="0" t="0" r="r" b="b"/>
                  <a:pathLst>
                    <a:path w="136" h="56">
                      <a:moveTo>
                        <a:pt x="0" y="8"/>
                      </a:moveTo>
                      <a:lnTo>
                        <a:pt x="8" y="0"/>
                      </a:lnTo>
                      <a:lnTo>
                        <a:pt x="24" y="0"/>
                      </a:lnTo>
                      <a:lnTo>
                        <a:pt x="48" y="0"/>
                      </a:lnTo>
                      <a:lnTo>
                        <a:pt x="80" y="8"/>
                      </a:lnTo>
                      <a:lnTo>
                        <a:pt x="80" y="8"/>
                      </a:lnTo>
                      <a:lnTo>
                        <a:pt x="104" y="16"/>
                      </a:lnTo>
                      <a:lnTo>
                        <a:pt x="120" y="24"/>
                      </a:lnTo>
                      <a:lnTo>
                        <a:pt x="136" y="40"/>
                      </a:lnTo>
                      <a:lnTo>
                        <a:pt x="136" y="48"/>
                      </a:lnTo>
                      <a:lnTo>
                        <a:pt x="136" y="48"/>
                      </a:lnTo>
                      <a:lnTo>
                        <a:pt x="128" y="48"/>
                      </a:lnTo>
                      <a:lnTo>
                        <a:pt x="112" y="56"/>
                      </a:lnTo>
                      <a:lnTo>
                        <a:pt x="88" y="48"/>
                      </a:lnTo>
                      <a:lnTo>
                        <a:pt x="56" y="40"/>
                      </a:lnTo>
                      <a:lnTo>
                        <a:pt x="56" y="40"/>
                      </a:lnTo>
                      <a:lnTo>
                        <a:pt x="32" y="32"/>
                      </a:lnTo>
                      <a:lnTo>
                        <a:pt x="8"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02" name="Freeform 1798"/>
                <p:cNvSpPr>
                  <a:spLocks/>
                </p:cNvSpPr>
                <p:nvPr/>
              </p:nvSpPr>
              <p:spPr bwMode="invGray">
                <a:xfrm>
                  <a:off x="692" y="2256"/>
                  <a:ext cx="72" cy="104"/>
                </a:xfrm>
                <a:custGeom>
                  <a:avLst/>
                  <a:gdLst/>
                  <a:ahLst/>
                  <a:cxnLst>
                    <a:cxn ang="0">
                      <a:pos x="8" y="0"/>
                    </a:cxn>
                    <a:cxn ang="0">
                      <a:pos x="32" y="8"/>
                    </a:cxn>
                    <a:cxn ang="0">
                      <a:pos x="64" y="48"/>
                    </a:cxn>
                    <a:cxn ang="0">
                      <a:pos x="64" y="48"/>
                    </a:cxn>
                    <a:cxn ang="0">
                      <a:pos x="72" y="80"/>
                    </a:cxn>
                    <a:cxn ang="0">
                      <a:pos x="64" y="104"/>
                    </a:cxn>
                    <a:cxn ang="0">
                      <a:pos x="64" y="104"/>
                    </a:cxn>
                    <a:cxn ang="0">
                      <a:pos x="40" y="96"/>
                    </a:cxn>
                    <a:cxn ang="0">
                      <a:pos x="16" y="56"/>
                    </a:cxn>
                    <a:cxn ang="0">
                      <a:pos x="16" y="56"/>
                    </a:cxn>
                    <a:cxn ang="0">
                      <a:pos x="0" y="24"/>
                    </a:cxn>
                    <a:cxn ang="0">
                      <a:pos x="8" y="0"/>
                    </a:cxn>
                  </a:cxnLst>
                  <a:rect l="0" t="0" r="r" b="b"/>
                  <a:pathLst>
                    <a:path w="72" h="104">
                      <a:moveTo>
                        <a:pt x="8" y="0"/>
                      </a:moveTo>
                      <a:lnTo>
                        <a:pt x="32" y="8"/>
                      </a:lnTo>
                      <a:lnTo>
                        <a:pt x="64" y="48"/>
                      </a:lnTo>
                      <a:lnTo>
                        <a:pt x="64" y="48"/>
                      </a:lnTo>
                      <a:lnTo>
                        <a:pt x="72" y="80"/>
                      </a:lnTo>
                      <a:lnTo>
                        <a:pt x="64" y="104"/>
                      </a:lnTo>
                      <a:lnTo>
                        <a:pt x="64" y="104"/>
                      </a:lnTo>
                      <a:lnTo>
                        <a:pt x="40" y="96"/>
                      </a:lnTo>
                      <a:lnTo>
                        <a:pt x="16" y="56"/>
                      </a:lnTo>
                      <a:lnTo>
                        <a:pt x="16" y="56"/>
                      </a:lnTo>
                      <a:lnTo>
                        <a:pt x="0" y="24"/>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03" name="Freeform 1799"/>
                <p:cNvSpPr>
                  <a:spLocks/>
                </p:cNvSpPr>
                <p:nvPr/>
              </p:nvSpPr>
              <p:spPr bwMode="invGray">
                <a:xfrm>
                  <a:off x="852" y="2520"/>
                  <a:ext cx="72" cy="96"/>
                </a:xfrm>
                <a:custGeom>
                  <a:avLst/>
                  <a:gdLst/>
                  <a:ahLst/>
                  <a:cxnLst>
                    <a:cxn ang="0">
                      <a:pos x="8" y="0"/>
                    </a:cxn>
                    <a:cxn ang="0">
                      <a:pos x="32" y="8"/>
                    </a:cxn>
                    <a:cxn ang="0">
                      <a:pos x="56" y="40"/>
                    </a:cxn>
                    <a:cxn ang="0">
                      <a:pos x="56" y="40"/>
                    </a:cxn>
                    <a:cxn ang="0">
                      <a:pos x="72" y="80"/>
                    </a:cxn>
                    <a:cxn ang="0">
                      <a:pos x="64" y="96"/>
                    </a:cxn>
                    <a:cxn ang="0">
                      <a:pos x="64" y="96"/>
                    </a:cxn>
                    <a:cxn ang="0">
                      <a:pos x="40" y="88"/>
                    </a:cxn>
                    <a:cxn ang="0">
                      <a:pos x="8" y="56"/>
                    </a:cxn>
                    <a:cxn ang="0">
                      <a:pos x="8" y="56"/>
                    </a:cxn>
                    <a:cxn ang="0">
                      <a:pos x="0" y="16"/>
                    </a:cxn>
                    <a:cxn ang="0">
                      <a:pos x="8" y="0"/>
                    </a:cxn>
                  </a:cxnLst>
                  <a:rect l="0" t="0" r="r" b="b"/>
                  <a:pathLst>
                    <a:path w="72" h="96">
                      <a:moveTo>
                        <a:pt x="8" y="0"/>
                      </a:moveTo>
                      <a:lnTo>
                        <a:pt x="32" y="8"/>
                      </a:lnTo>
                      <a:lnTo>
                        <a:pt x="56" y="40"/>
                      </a:lnTo>
                      <a:lnTo>
                        <a:pt x="56" y="40"/>
                      </a:lnTo>
                      <a:lnTo>
                        <a:pt x="72" y="80"/>
                      </a:lnTo>
                      <a:lnTo>
                        <a:pt x="64" y="96"/>
                      </a:lnTo>
                      <a:lnTo>
                        <a:pt x="64" y="96"/>
                      </a:lnTo>
                      <a:lnTo>
                        <a:pt x="40" y="88"/>
                      </a:lnTo>
                      <a:lnTo>
                        <a:pt x="8" y="56"/>
                      </a:lnTo>
                      <a:lnTo>
                        <a:pt x="8" y="56"/>
                      </a:lnTo>
                      <a:lnTo>
                        <a:pt x="0" y="16"/>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04" name="Freeform 1800"/>
                <p:cNvSpPr>
                  <a:spLocks/>
                </p:cNvSpPr>
                <p:nvPr/>
              </p:nvSpPr>
              <p:spPr bwMode="invGray">
                <a:xfrm>
                  <a:off x="844" y="2256"/>
                  <a:ext cx="72" cy="104"/>
                </a:xfrm>
                <a:custGeom>
                  <a:avLst/>
                  <a:gdLst/>
                  <a:ahLst/>
                  <a:cxnLst>
                    <a:cxn ang="0">
                      <a:pos x="64" y="0"/>
                    </a:cxn>
                    <a:cxn ang="0">
                      <a:pos x="72" y="24"/>
                    </a:cxn>
                    <a:cxn ang="0">
                      <a:pos x="56" y="56"/>
                    </a:cxn>
                    <a:cxn ang="0">
                      <a:pos x="56" y="56"/>
                    </a:cxn>
                    <a:cxn ang="0">
                      <a:pos x="32" y="88"/>
                    </a:cxn>
                    <a:cxn ang="0">
                      <a:pos x="8" y="104"/>
                    </a:cxn>
                    <a:cxn ang="0">
                      <a:pos x="8" y="104"/>
                    </a:cxn>
                    <a:cxn ang="0">
                      <a:pos x="0" y="80"/>
                    </a:cxn>
                    <a:cxn ang="0">
                      <a:pos x="8" y="40"/>
                    </a:cxn>
                    <a:cxn ang="0">
                      <a:pos x="8" y="40"/>
                    </a:cxn>
                    <a:cxn ang="0">
                      <a:pos x="40" y="8"/>
                    </a:cxn>
                    <a:cxn ang="0">
                      <a:pos x="64" y="0"/>
                    </a:cxn>
                  </a:cxnLst>
                  <a:rect l="0" t="0" r="r" b="b"/>
                  <a:pathLst>
                    <a:path w="72" h="104">
                      <a:moveTo>
                        <a:pt x="64" y="0"/>
                      </a:moveTo>
                      <a:lnTo>
                        <a:pt x="72" y="24"/>
                      </a:lnTo>
                      <a:lnTo>
                        <a:pt x="56" y="56"/>
                      </a:lnTo>
                      <a:lnTo>
                        <a:pt x="56" y="56"/>
                      </a:lnTo>
                      <a:lnTo>
                        <a:pt x="32" y="88"/>
                      </a:lnTo>
                      <a:lnTo>
                        <a:pt x="8" y="104"/>
                      </a:lnTo>
                      <a:lnTo>
                        <a:pt x="8" y="104"/>
                      </a:lnTo>
                      <a:lnTo>
                        <a:pt x="0" y="80"/>
                      </a:lnTo>
                      <a:lnTo>
                        <a:pt x="8" y="40"/>
                      </a:lnTo>
                      <a:lnTo>
                        <a:pt x="8" y="40"/>
                      </a:lnTo>
                      <a:lnTo>
                        <a:pt x="40" y="8"/>
                      </a:lnTo>
                      <a:lnTo>
                        <a:pt x="64"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05" name="Freeform 1801"/>
                <p:cNvSpPr>
                  <a:spLocks/>
                </p:cNvSpPr>
                <p:nvPr/>
              </p:nvSpPr>
              <p:spPr bwMode="invGray">
                <a:xfrm>
                  <a:off x="700" y="2520"/>
                  <a:ext cx="80" cy="96"/>
                </a:xfrm>
                <a:custGeom>
                  <a:avLst/>
                  <a:gdLst/>
                  <a:ahLst/>
                  <a:cxnLst>
                    <a:cxn ang="0">
                      <a:pos x="64" y="0"/>
                    </a:cxn>
                    <a:cxn ang="0">
                      <a:pos x="80" y="16"/>
                    </a:cxn>
                    <a:cxn ang="0">
                      <a:pos x="64" y="56"/>
                    </a:cxn>
                    <a:cxn ang="0">
                      <a:pos x="64" y="56"/>
                    </a:cxn>
                    <a:cxn ang="0">
                      <a:pos x="40" y="88"/>
                    </a:cxn>
                    <a:cxn ang="0">
                      <a:pos x="8" y="96"/>
                    </a:cxn>
                    <a:cxn ang="0">
                      <a:pos x="8" y="96"/>
                    </a:cxn>
                    <a:cxn ang="0">
                      <a:pos x="0" y="80"/>
                    </a:cxn>
                    <a:cxn ang="0">
                      <a:pos x="16" y="40"/>
                    </a:cxn>
                    <a:cxn ang="0">
                      <a:pos x="16" y="40"/>
                    </a:cxn>
                    <a:cxn ang="0">
                      <a:pos x="40" y="8"/>
                    </a:cxn>
                    <a:cxn ang="0">
                      <a:pos x="64" y="0"/>
                    </a:cxn>
                  </a:cxnLst>
                  <a:rect l="0" t="0" r="r" b="b"/>
                  <a:pathLst>
                    <a:path w="80" h="96">
                      <a:moveTo>
                        <a:pt x="64" y="0"/>
                      </a:moveTo>
                      <a:lnTo>
                        <a:pt x="80" y="16"/>
                      </a:lnTo>
                      <a:lnTo>
                        <a:pt x="64" y="56"/>
                      </a:lnTo>
                      <a:lnTo>
                        <a:pt x="64" y="56"/>
                      </a:lnTo>
                      <a:lnTo>
                        <a:pt x="40" y="88"/>
                      </a:lnTo>
                      <a:lnTo>
                        <a:pt x="8" y="96"/>
                      </a:lnTo>
                      <a:lnTo>
                        <a:pt x="8" y="96"/>
                      </a:lnTo>
                      <a:lnTo>
                        <a:pt x="0" y="80"/>
                      </a:lnTo>
                      <a:lnTo>
                        <a:pt x="16" y="40"/>
                      </a:lnTo>
                      <a:lnTo>
                        <a:pt x="16" y="40"/>
                      </a:lnTo>
                      <a:lnTo>
                        <a:pt x="40" y="8"/>
                      </a:lnTo>
                      <a:lnTo>
                        <a:pt x="64"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sp>
            <p:nvSpPr>
              <p:cNvPr id="1661706" name="Freeform 1802"/>
              <p:cNvSpPr>
                <a:spLocks/>
              </p:cNvSpPr>
              <p:nvPr/>
            </p:nvSpPr>
            <p:spPr bwMode="invGray">
              <a:xfrm>
                <a:off x="572" y="1295"/>
                <a:ext cx="472" cy="334"/>
              </a:xfrm>
              <a:custGeom>
                <a:avLst/>
                <a:gdLst/>
                <a:ahLst/>
                <a:cxnLst>
                  <a:cxn ang="0">
                    <a:pos x="672" y="216"/>
                  </a:cxn>
                  <a:cxn ang="0">
                    <a:pos x="664" y="256"/>
                  </a:cxn>
                  <a:cxn ang="0">
                    <a:pos x="648" y="296"/>
                  </a:cxn>
                  <a:cxn ang="0">
                    <a:pos x="616" y="328"/>
                  </a:cxn>
                  <a:cxn ang="0">
                    <a:pos x="576" y="360"/>
                  </a:cxn>
                  <a:cxn ang="0">
                    <a:pos x="464" y="408"/>
                  </a:cxn>
                  <a:cxn ang="0">
                    <a:pos x="336" y="424"/>
                  </a:cxn>
                  <a:cxn ang="0">
                    <a:pos x="336" y="424"/>
                  </a:cxn>
                  <a:cxn ang="0">
                    <a:pos x="208" y="408"/>
                  </a:cxn>
                  <a:cxn ang="0">
                    <a:pos x="96" y="360"/>
                  </a:cxn>
                  <a:cxn ang="0">
                    <a:pos x="56" y="328"/>
                  </a:cxn>
                  <a:cxn ang="0">
                    <a:pos x="24" y="296"/>
                  </a:cxn>
                  <a:cxn ang="0">
                    <a:pos x="8" y="256"/>
                  </a:cxn>
                  <a:cxn ang="0">
                    <a:pos x="0" y="216"/>
                  </a:cxn>
                  <a:cxn ang="0">
                    <a:pos x="0" y="216"/>
                  </a:cxn>
                  <a:cxn ang="0">
                    <a:pos x="8" y="168"/>
                  </a:cxn>
                  <a:cxn ang="0">
                    <a:pos x="24" y="128"/>
                  </a:cxn>
                  <a:cxn ang="0">
                    <a:pos x="56" y="96"/>
                  </a:cxn>
                  <a:cxn ang="0">
                    <a:pos x="96" y="64"/>
                  </a:cxn>
                  <a:cxn ang="0">
                    <a:pos x="208" y="16"/>
                  </a:cxn>
                  <a:cxn ang="0">
                    <a:pos x="336" y="0"/>
                  </a:cxn>
                  <a:cxn ang="0">
                    <a:pos x="336" y="0"/>
                  </a:cxn>
                  <a:cxn ang="0">
                    <a:pos x="464" y="16"/>
                  </a:cxn>
                  <a:cxn ang="0">
                    <a:pos x="576" y="64"/>
                  </a:cxn>
                  <a:cxn ang="0">
                    <a:pos x="616" y="96"/>
                  </a:cxn>
                  <a:cxn ang="0">
                    <a:pos x="648" y="128"/>
                  </a:cxn>
                  <a:cxn ang="0">
                    <a:pos x="664" y="168"/>
                  </a:cxn>
                  <a:cxn ang="0">
                    <a:pos x="672" y="216"/>
                  </a:cxn>
                </a:cxnLst>
                <a:rect l="0" t="0" r="r" b="b"/>
                <a:pathLst>
                  <a:path w="672" h="424">
                    <a:moveTo>
                      <a:pt x="672" y="216"/>
                    </a:moveTo>
                    <a:lnTo>
                      <a:pt x="664" y="256"/>
                    </a:lnTo>
                    <a:lnTo>
                      <a:pt x="648" y="296"/>
                    </a:lnTo>
                    <a:lnTo>
                      <a:pt x="616" y="328"/>
                    </a:lnTo>
                    <a:lnTo>
                      <a:pt x="576" y="360"/>
                    </a:lnTo>
                    <a:lnTo>
                      <a:pt x="464" y="408"/>
                    </a:lnTo>
                    <a:lnTo>
                      <a:pt x="336" y="424"/>
                    </a:lnTo>
                    <a:lnTo>
                      <a:pt x="336" y="424"/>
                    </a:lnTo>
                    <a:lnTo>
                      <a:pt x="208" y="408"/>
                    </a:lnTo>
                    <a:lnTo>
                      <a:pt x="96" y="360"/>
                    </a:lnTo>
                    <a:lnTo>
                      <a:pt x="56" y="328"/>
                    </a:lnTo>
                    <a:lnTo>
                      <a:pt x="24" y="296"/>
                    </a:lnTo>
                    <a:lnTo>
                      <a:pt x="8" y="256"/>
                    </a:lnTo>
                    <a:lnTo>
                      <a:pt x="0" y="216"/>
                    </a:lnTo>
                    <a:lnTo>
                      <a:pt x="0" y="216"/>
                    </a:lnTo>
                    <a:lnTo>
                      <a:pt x="8" y="168"/>
                    </a:lnTo>
                    <a:lnTo>
                      <a:pt x="24" y="128"/>
                    </a:lnTo>
                    <a:lnTo>
                      <a:pt x="56" y="96"/>
                    </a:lnTo>
                    <a:lnTo>
                      <a:pt x="96" y="64"/>
                    </a:lnTo>
                    <a:lnTo>
                      <a:pt x="208" y="16"/>
                    </a:lnTo>
                    <a:lnTo>
                      <a:pt x="336" y="0"/>
                    </a:lnTo>
                    <a:lnTo>
                      <a:pt x="336" y="0"/>
                    </a:lnTo>
                    <a:lnTo>
                      <a:pt x="464" y="16"/>
                    </a:lnTo>
                    <a:lnTo>
                      <a:pt x="576" y="64"/>
                    </a:lnTo>
                    <a:lnTo>
                      <a:pt x="616" y="96"/>
                    </a:lnTo>
                    <a:lnTo>
                      <a:pt x="648" y="128"/>
                    </a:lnTo>
                    <a:lnTo>
                      <a:pt x="664" y="168"/>
                    </a:lnTo>
                    <a:lnTo>
                      <a:pt x="672" y="216"/>
                    </a:lnTo>
                    <a:close/>
                  </a:path>
                </a:pathLst>
              </a:custGeom>
              <a:gradFill rotWithShape="0">
                <a:gsLst>
                  <a:gs pos="0">
                    <a:srgbClr val="808080">
                      <a:gamma/>
                      <a:tint val="59608"/>
                      <a:invGamma/>
                    </a:srgbClr>
                  </a:gs>
                  <a:gs pos="100000">
                    <a:srgbClr val="808080"/>
                  </a:gs>
                </a:gsLst>
                <a:path path="rect">
                  <a:fillToRect l="50000" t="50000" r="50000" b="50000"/>
                </a:path>
              </a:gradFill>
              <a:ln w="3175" cmpd="sng">
                <a:solidFill>
                  <a:srgbClr val="808080"/>
                </a:solidFill>
                <a:round/>
                <a:headEnd/>
                <a:tailEnd/>
              </a:ln>
            </p:spPr>
            <p:txBody>
              <a:bodyPr>
                <a:prstTxWarp prst="textNoShape">
                  <a:avLst/>
                </a:prstTxWarp>
              </a:bodyPr>
              <a:lstStyle/>
              <a:p>
                <a:endParaRPr lang="en-US">
                  <a:latin typeface="Arial"/>
                  <a:cs typeface="Arial"/>
                </a:endParaRPr>
              </a:p>
            </p:txBody>
          </p:sp>
          <p:grpSp>
            <p:nvGrpSpPr>
              <p:cNvPr id="1660934" name="Group 1803"/>
              <p:cNvGrpSpPr>
                <a:grpSpLocks/>
              </p:cNvGrpSpPr>
              <p:nvPr/>
            </p:nvGrpSpPr>
            <p:grpSpPr bwMode="auto">
              <a:xfrm>
                <a:off x="632" y="1338"/>
                <a:ext cx="352" cy="248"/>
                <a:chOff x="636" y="2320"/>
                <a:chExt cx="352" cy="248"/>
              </a:xfrm>
            </p:grpSpPr>
            <p:sp>
              <p:nvSpPr>
                <p:cNvPr id="1661708" name="Freeform 1804"/>
                <p:cNvSpPr>
                  <a:spLocks/>
                </p:cNvSpPr>
                <p:nvPr/>
              </p:nvSpPr>
              <p:spPr bwMode="invGray">
                <a:xfrm>
                  <a:off x="788" y="2424"/>
                  <a:ext cx="32" cy="16"/>
                </a:xfrm>
                <a:custGeom>
                  <a:avLst/>
                  <a:gdLst/>
                  <a:ahLst/>
                  <a:cxnLst>
                    <a:cxn ang="0">
                      <a:pos x="32" y="8"/>
                    </a:cxn>
                    <a:cxn ang="0">
                      <a:pos x="32" y="16"/>
                    </a:cxn>
                    <a:cxn ang="0">
                      <a:pos x="16" y="16"/>
                    </a:cxn>
                    <a:cxn ang="0">
                      <a:pos x="16" y="16"/>
                    </a:cxn>
                    <a:cxn ang="0">
                      <a:pos x="8" y="16"/>
                    </a:cxn>
                    <a:cxn ang="0">
                      <a:pos x="0" y="8"/>
                    </a:cxn>
                    <a:cxn ang="0">
                      <a:pos x="0" y="8"/>
                    </a:cxn>
                    <a:cxn ang="0">
                      <a:pos x="8" y="0"/>
                    </a:cxn>
                    <a:cxn ang="0">
                      <a:pos x="16" y="0"/>
                    </a:cxn>
                    <a:cxn ang="0">
                      <a:pos x="16" y="0"/>
                    </a:cxn>
                    <a:cxn ang="0">
                      <a:pos x="32" y="0"/>
                    </a:cxn>
                    <a:cxn ang="0">
                      <a:pos x="32" y="8"/>
                    </a:cxn>
                  </a:cxnLst>
                  <a:rect l="0" t="0" r="r" b="b"/>
                  <a:pathLst>
                    <a:path w="32" h="16">
                      <a:moveTo>
                        <a:pt x="32" y="8"/>
                      </a:moveTo>
                      <a:lnTo>
                        <a:pt x="32" y="16"/>
                      </a:lnTo>
                      <a:lnTo>
                        <a:pt x="16" y="16"/>
                      </a:lnTo>
                      <a:lnTo>
                        <a:pt x="16" y="16"/>
                      </a:lnTo>
                      <a:lnTo>
                        <a:pt x="8" y="16"/>
                      </a:lnTo>
                      <a:lnTo>
                        <a:pt x="0" y="8"/>
                      </a:lnTo>
                      <a:lnTo>
                        <a:pt x="0" y="8"/>
                      </a:lnTo>
                      <a:lnTo>
                        <a:pt x="8" y="0"/>
                      </a:lnTo>
                      <a:lnTo>
                        <a:pt x="16" y="0"/>
                      </a:lnTo>
                      <a:lnTo>
                        <a:pt x="16" y="0"/>
                      </a:lnTo>
                      <a:lnTo>
                        <a:pt x="32" y="0"/>
                      </a:lnTo>
                      <a:lnTo>
                        <a:pt x="32"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09" name="Freeform 1805"/>
                <p:cNvSpPr>
                  <a:spLocks/>
                </p:cNvSpPr>
                <p:nvPr/>
              </p:nvSpPr>
              <p:spPr bwMode="invGray">
                <a:xfrm>
                  <a:off x="924" y="2416"/>
                  <a:ext cx="64" cy="24"/>
                </a:xfrm>
                <a:custGeom>
                  <a:avLst/>
                  <a:gdLst/>
                  <a:ahLst/>
                  <a:cxnLst>
                    <a:cxn ang="0">
                      <a:pos x="64" y="16"/>
                    </a:cxn>
                    <a:cxn ang="0">
                      <a:pos x="56" y="24"/>
                    </a:cxn>
                    <a:cxn ang="0">
                      <a:pos x="32" y="24"/>
                    </a:cxn>
                    <a:cxn ang="0">
                      <a:pos x="32" y="24"/>
                    </a:cxn>
                    <a:cxn ang="0">
                      <a:pos x="16" y="24"/>
                    </a:cxn>
                    <a:cxn ang="0">
                      <a:pos x="0" y="16"/>
                    </a:cxn>
                    <a:cxn ang="0">
                      <a:pos x="0" y="16"/>
                    </a:cxn>
                    <a:cxn ang="0">
                      <a:pos x="16" y="8"/>
                    </a:cxn>
                    <a:cxn ang="0">
                      <a:pos x="32" y="0"/>
                    </a:cxn>
                    <a:cxn ang="0">
                      <a:pos x="32" y="0"/>
                    </a:cxn>
                    <a:cxn ang="0">
                      <a:pos x="56" y="8"/>
                    </a:cxn>
                    <a:cxn ang="0">
                      <a:pos x="64" y="16"/>
                    </a:cxn>
                  </a:cxnLst>
                  <a:rect l="0" t="0" r="r" b="b"/>
                  <a:pathLst>
                    <a:path w="64" h="24">
                      <a:moveTo>
                        <a:pt x="64" y="16"/>
                      </a:moveTo>
                      <a:lnTo>
                        <a:pt x="56" y="24"/>
                      </a:lnTo>
                      <a:lnTo>
                        <a:pt x="32" y="24"/>
                      </a:lnTo>
                      <a:lnTo>
                        <a:pt x="32" y="24"/>
                      </a:lnTo>
                      <a:lnTo>
                        <a:pt x="16" y="24"/>
                      </a:lnTo>
                      <a:lnTo>
                        <a:pt x="0" y="16"/>
                      </a:lnTo>
                      <a:lnTo>
                        <a:pt x="0" y="16"/>
                      </a:lnTo>
                      <a:lnTo>
                        <a:pt x="16" y="8"/>
                      </a:lnTo>
                      <a:lnTo>
                        <a:pt x="32" y="0"/>
                      </a:lnTo>
                      <a:lnTo>
                        <a:pt x="32" y="0"/>
                      </a:lnTo>
                      <a:lnTo>
                        <a:pt x="56" y="8"/>
                      </a:lnTo>
                      <a:lnTo>
                        <a:pt x="6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10" name="Freeform 1806"/>
                <p:cNvSpPr>
                  <a:spLocks/>
                </p:cNvSpPr>
                <p:nvPr/>
              </p:nvSpPr>
              <p:spPr bwMode="invGray">
                <a:xfrm>
                  <a:off x="908" y="2512"/>
                  <a:ext cx="40" cy="32"/>
                </a:xfrm>
                <a:custGeom>
                  <a:avLst/>
                  <a:gdLst/>
                  <a:ahLst/>
                  <a:cxnLst>
                    <a:cxn ang="0">
                      <a:pos x="40" y="32"/>
                    </a:cxn>
                    <a:cxn ang="0">
                      <a:pos x="24" y="32"/>
                    </a:cxn>
                    <a:cxn ang="0">
                      <a:pos x="8" y="24"/>
                    </a:cxn>
                    <a:cxn ang="0">
                      <a:pos x="8" y="24"/>
                    </a:cxn>
                    <a:cxn ang="0">
                      <a:pos x="0" y="8"/>
                    </a:cxn>
                    <a:cxn ang="0">
                      <a:pos x="0" y="0"/>
                    </a:cxn>
                    <a:cxn ang="0">
                      <a:pos x="0" y="0"/>
                    </a:cxn>
                    <a:cxn ang="0">
                      <a:pos x="16" y="0"/>
                    </a:cxn>
                    <a:cxn ang="0">
                      <a:pos x="32" y="8"/>
                    </a:cxn>
                    <a:cxn ang="0">
                      <a:pos x="32" y="8"/>
                    </a:cxn>
                    <a:cxn ang="0">
                      <a:pos x="40" y="24"/>
                    </a:cxn>
                    <a:cxn ang="0">
                      <a:pos x="40" y="32"/>
                    </a:cxn>
                  </a:cxnLst>
                  <a:rect l="0" t="0" r="r" b="b"/>
                  <a:pathLst>
                    <a:path w="40" h="32">
                      <a:moveTo>
                        <a:pt x="40" y="32"/>
                      </a:moveTo>
                      <a:lnTo>
                        <a:pt x="24" y="32"/>
                      </a:lnTo>
                      <a:lnTo>
                        <a:pt x="8" y="24"/>
                      </a:lnTo>
                      <a:lnTo>
                        <a:pt x="8" y="24"/>
                      </a:lnTo>
                      <a:lnTo>
                        <a:pt x="0" y="8"/>
                      </a:lnTo>
                      <a:lnTo>
                        <a:pt x="0" y="0"/>
                      </a:lnTo>
                      <a:lnTo>
                        <a:pt x="0" y="0"/>
                      </a:lnTo>
                      <a:lnTo>
                        <a:pt x="16" y="0"/>
                      </a:lnTo>
                      <a:lnTo>
                        <a:pt x="32" y="8"/>
                      </a:lnTo>
                      <a:lnTo>
                        <a:pt x="32" y="8"/>
                      </a:lnTo>
                      <a:lnTo>
                        <a:pt x="40" y="24"/>
                      </a:lnTo>
                      <a:lnTo>
                        <a:pt x="40"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11" name="Freeform 1807"/>
                <p:cNvSpPr>
                  <a:spLocks/>
                </p:cNvSpPr>
                <p:nvPr/>
              </p:nvSpPr>
              <p:spPr bwMode="invGray">
                <a:xfrm>
                  <a:off x="780" y="2328"/>
                  <a:ext cx="32" cy="48"/>
                </a:xfrm>
                <a:custGeom>
                  <a:avLst/>
                  <a:gdLst/>
                  <a:ahLst/>
                  <a:cxnLst>
                    <a:cxn ang="0">
                      <a:pos x="16" y="48"/>
                    </a:cxn>
                    <a:cxn ang="0">
                      <a:pos x="8" y="48"/>
                    </a:cxn>
                    <a:cxn ang="0">
                      <a:pos x="0" y="24"/>
                    </a:cxn>
                    <a:cxn ang="0">
                      <a:pos x="0" y="24"/>
                    </a:cxn>
                    <a:cxn ang="0">
                      <a:pos x="8" y="8"/>
                    </a:cxn>
                    <a:cxn ang="0">
                      <a:pos x="16" y="0"/>
                    </a:cxn>
                    <a:cxn ang="0">
                      <a:pos x="16" y="0"/>
                    </a:cxn>
                    <a:cxn ang="0">
                      <a:pos x="24" y="8"/>
                    </a:cxn>
                    <a:cxn ang="0">
                      <a:pos x="32" y="24"/>
                    </a:cxn>
                    <a:cxn ang="0">
                      <a:pos x="32" y="24"/>
                    </a:cxn>
                    <a:cxn ang="0">
                      <a:pos x="24" y="48"/>
                    </a:cxn>
                    <a:cxn ang="0">
                      <a:pos x="16" y="48"/>
                    </a:cxn>
                  </a:cxnLst>
                  <a:rect l="0" t="0" r="r" b="b"/>
                  <a:pathLst>
                    <a:path w="32" h="48">
                      <a:moveTo>
                        <a:pt x="16" y="48"/>
                      </a:moveTo>
                      <a:lnTo>
                        <a:pt x="8" y="48"/>
                      </a:lnTo>
                      <a:lnTo>
                        <a:pt x="0" y="24"/>
                      </a:lnTo>
                      <a:lnTo>
                        <a:pt x="0" y="24"/>
                      </a:lnTo>
                      <a:lnTo>
                        <a:pt x="8" y="8"/>
                      </a:lnTo>
                      <a:lnTo>
                        <a:pt x="16" y="0"/>
                      </a:lnTo>
                      <a:lnTo>
                        <a:pt x="16" y="0"/>
                      </a:lnTo>
                      <a:lnTo>
                        <a:pt x="24" y="8"/>
                      </a:lnTo>
                      <a:lnTo>
                        <a:pt x="32" y="24"/>
                      </a:lnTo>
                      <a:lnTo>
                        <a:pt x="32" y="24"/>
                      </a:lnTo>
                      <a:lnTo>
                        <a:pt x="24" y="48"/>
                      </a:lnTo>
                      <a:lnTo>
                        <a:pt x="16"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12" name="Freeform 1808"/>
                <p:cNvSpPr>
                  <a:spLocks/>
                </p:cNvSpPr>
                <p:nvPr/>
              </p:nvSpPr>
              <p:spPr bwMode="invGray">
                <a:xfrm>
                  <a:off x="676" y="2432"/>
                  <a:ext cx="64" cy="24"/>
                </a:xfrm>
                <a:custGeom>
                  <a:avLst/>
                  <a:gdLst/>
                  <a:ahLst/>
                  <a:cxnLst>
                    <a:cxn ang="0">
                      <a:pos x="64" y="16"/>
                    </a:cxn>
                    <a:cxn ang="0">
                      <a:pos x="56" y="24"/>
                    </a:cxn>
                    <a:cxn ang="0">
                      <a:pos x="32" y="24"/>
                    </a:cxn>
                    <a:cxn ang="0">
                      <a:pos x="32" y="24"/>
                    </a:cxn>
                    <a:cxn ang="0">
                      <a:pos x="8" y="24"/>
                    </a:cxn>
                    <a:cxn ang="0">
                      <a:pos x="0" y="16"/>
                    </a:cxn>
                    <a:cxn ang="0">
                      <a:pos x="0" y="16"/>
                    </a:cxn>
                    <a:cxn ang="0">
                      <a:pos x="8" y="8"/>
                    </a:cxn>
                    <a:cxn ang="0">
                      <a:pos x="32" y="0"/>
                    </a:cxn>
                    <a:cxn ang="0">
                      <a:pos x="32" y="0"/>
                    </a:cxn>
                    <a:cxn ang="0">
                      <a:pos x="56" y="8"/>
                    </a:cxn>
                    <a:cxn ang="0">
                      <a:pos x="64" y="16"/>
                    </a:cxn>
                  </a:cxnLst>
                  <a:rect l="0" t="0" r="r" b="b"/>
                  <a:pathLst>
                    <a:path w="64" h="24">
                      <a:moveTo>
                        <a:pt x="64" y="16"/>
                      </a:moveTo>
                      <a:lnTo>
                        <a:pt x="56" y="24"/>
                      </a:lnTo>
                      <a:lnTo>
                        <a:pt x="32" y="24"/>
                      </a:lnTo>
                      <a:lnTo>
                        <a:pt x="32" y="24"/>
                      </a:lnTo>
                      <a:lnTo>
                        <a:pt x="8" y="24"/>
                      </a:lnTo>
                      <a:lnTo>
                        <a:pt x="0" y="16"/>
                      </a:lnTo>
                      <a:lnTo>
                        <a:pt x="0" y="16"/>
                      </a:lnTo>
                      <a:lnTo>
                        <a:pt x="8" y="8"/>
                      </a:lnTo>
                      <a:lnTo>
                        <a:pt x="32" y="0"/>
                      </a:lnTo>
                      <a:lnTo>
                        <a:pt x="32" y="0"/>
                      </a:lnTo>
                      <a:lnTo>
                        <a:pt x="56" y="8"/>
                      </a:lnTo>
                      <a:lnTo>
                        <a:pt x="6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13" name="Freeform 1809"/>
                <p:cNvSpPr>
                  <a:spLocks/>
                </p:cNvSpPr>
                <p:nvPr/>
              </p:nvSpPr>
              <p:spPr bwMode="invGray">
                <a:xfrm>
                  <a:off x="788" y="2520"/>
                  <a:ext cx="32" cy="48"/>
                </a:xfrm>
                <a:custGeom>
                  <a:avLst/>
                  <a:gdLst/>
                  <a:ahLst/>
                  <a:cxnLst>
                    <a:cxn ang="0">
                      <a:pos x="16" y="48"/>
                    </a:cxn>
                    <a:cxn ang="0">
                      <a:pos x="8" y="40"/>
                    </a:cxn>
                    <a:cxn ang="0">
                      <a:pos x="0" y="24"/>
                    </a:cxn>
                    <a:cxn ang="0">
                      <a:pos x="0" y="24"/>
                    </a:cxn>
                    <a:cxn ang="0">
                      <a:pos x="8" y="8"/>
                    </a:cxn>
                    <a:cxn ang="0">
                      <a:pos x="16" y="0"/>
                    </a:cxn>
                    <a:cxn ang="0">
                      <a:pos x="16" y="0"/>
                    </a:cxn>
                    <a:cxn ang="0">
                      <a:pos x="32" y="8"/>
                    </a:cxn>
                    <a:cxn ang="0">
                      <a:pos x="32" y="24"/>
                    </a:cxn>
                    <a:cxn ang="0">
                      <a:pos x="32" y="24"/>
                    </a:cxn>
                    <a:cxn ang="0">
                      <a:pos x="32" y="40"/>
                    </a:cxn>
                    <a:cxn ang="0">
                      <a:pos x="16" y="48"/>
                    </a:cxn>
                  </a:cxnLst>
                  <a:rect l="0" t="0" r="r" b="b"/>
                  <a:pathLst>
                    <a:path w="32" h="48">
                      <a:moveTo>
                        <a:pt x="16" y="48"/>
                      </a:moveTo>
                      <a:lnTo>
                        <a:pt x="8" y="40"/>
                      </a:lnTo>
                      <a:lnTo>
                        <a:pt x="0" y="24"/>
                      </a:lnTo>
                      <a:lnTo>
                        <a:pt x="0" y="24"/>
                      </a:lnTo>
                      <a:lnTo>
                        <a:pt x="8" y="8"/>
                      </a:lnTo>
                      <a:lnTo>
                        <a:pt x="16" y="0"/>
                      </a:lnTo>
                      <a:lnTo>
                        <a:pt x="16" y="0"/>
                      </a:lnTo>
                      <a:lnTo>
                        <a:pt x="32" y="8"/>
                      </a:lnTo>
                      <a:lnTo>
                        <a:pt x="32" y="24"/>
                      </a:lnTo>
                      <a:lnTo>
                        <a:pt x="32" y="24"/>
                      </a:lnTo>
                      <a:lnTo>
                        <a:pt x="32" y="40"/>
                      </a:lnTo>
                      <a:lnTo>
                        <a:pt x="16"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14" name="Freeform 1810"/>
                <p:cNvSpPr>
                  <a:spLocks/>
                </p:cNvSpPr>
                <p:nvPr/>
              </p:nvSpPr>
              <p:spPr bwMode="invGray">
                <a:xfrm>
                  <a:off x="660" y="2352"/>
                  <a:ext cx="48" cy="40"/>
                </a:xfrm>
                <a:custGeom>
                  <a:avLst/>
                  <a:gdLst/>
                  <a:ahLst/>
                  <a:cxnLst>
                    <a:cxn ang="0">
                      <a:pos x="48" y="32"/>
                    </a:cxn>
                    <a:cxn ang="0">
                      <a:pos x="32" y="40"/>
                    </a:cxn>
                    <a:cxn ang="0">
                      <a:pos x="16" y="24"/>
                    </a:cxn>
                    <a:cxn ang="0">
                      <a:pos x="16" y="24"/>
                    </a:cxn>
                    <a:cxn ang="0">
                      <a:pos x="0" y="16"/>
                    </a:cxn>
                    <a:cxn ang="0">
                      <a:pos x="0" y="0"/>
                    </a:cxn>
                    <a:cxn ang="0">
                      <a:pos x="0" y="0"/>
                    </a:cxn>
                    <a:cxn ang="0">
                      <a:pos x="16" y="0"/>
                    </a:cxn>
                    <a:cxn ang="0">
                      <a:pos x="32" y="8"/>
                    </a:cxn>
                    <a:cxn ang="0">
                      <a:pos x="32" y="8"/>
                    </a:cxn>
                    <a:cxn ang="0">
                      <a:pos x="48" y="24"/>
                    </a:cxn>
                    <a:cxn ang="0">
                      <a:pos x="48" y="32"/>
                    </a:cxn>
                  </a:cxnLst>
                  <a:rect l="0" t="0" r="r" b="b"/>
                  <a:pathLst>
                    <a:path w="48" h="40">
                      <a:moveTo>
                        <a:pt x="48" y="32"/>
                      </a:moveTo>
                      <a:lnTo>
                        <a:pt x="32" y="40"/>
                      </a:lnTo>
                      <a:lnTo>
                        <a:pt x="16" y="24"/>
                      </a:lnTo>
                      <a:lnTo>
                        <a:pt x="16" y="24"/>
                      </a:lnTo>
                      <a:lnTo>
                        <a:pt x="0" y="16"/>
                      </a:lnTo>
                      <a:lnTo>
                        <a:pt x="0" y="0"/>
                      </a:lnTo>
                      <a:lnTo>
                        <a:pt x="0" y="0"/>
                      </a:lnTo>
                      <a:lnTo>
                        <a:pt x="16" y="0"/>
                      </a:lnTo>
                      <a:lnTo>
                        <a:pt x="32" y="8"/>
                      </a:lnTo>
                      <a:lnTo>
                        <a:pt x="32" y="8"/>
                      </a:lnTo>
                      <a:lnTo>
                        <a:pt x="48" y="24"/>
                      </a:lnTo>
                      <a:lnTo>
                        <a:pt x="48"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15" name="Freeform 1811"/>
                <p:cNvSpPr>
                  <a:spLocks/>
                </p:cNvSpPr>
                <p:nvPr/>
              </p:nvSpPr>
              <p:spPr bwMode="invGray">
                <a:xfrm>
                  <a:off x="892" y="2344"/>
                  <a:ext cx="48" cy="32"/>
                </a:xfrm>
                <a:custGeom>
                  <a:avLst/>
                  <a:gdLst/>
                  <a:ahLst/>
                  <a:cxnLst>
                    <a:cxn ang="0">
                      <a:pos x="0" y="32"/>
                    </a:cxn>
                    <a:cxn ang="0">
                      <a:pos x="0" y="24"/>
                    </a:cxn>
                    <a:cxn ang="0">
                      <a:pos x="8" y="8"/>
                    </a:cxn>
                    <a:cxn ang="0">
                      <a:pos x="8" y="8"/>
                    </a:cxn>
                    <a:cxn ang="0">
                      <a:pos x="32" y="0"/>
                    </a:cxn>
                    <a:cxn ang="0">
                      <a:pos x="48" y="0"/>
                    </a:cxn>
                    <a:cxn ang="0">
                      <a:pos x="48" y="0"/>
                    </a:cxn>
                    <a:cxn ang="0">
                      <a:pos x="48" y="8"/>
                    </a:cxn>
                    <a:cxn ang="0">
                      <a:pos x="32" y="24"/>
                    </a:cxn>
                    <a:cxn ang="0">
                      <a:pos x="32" y="24"/>
                    </a:cxn>
                    <a:cxn ang="0">
                      <a:pos x="16" y="32"/>
                    </a:cxn>
                    <a:cxn ang="0">
                      <a:pos x="0" y="32"/>
                    </a:cxn>
                  </a:cxnLst>
                  <a:rect l="0" t="0" r="r" b="b"/>
                  <a:pathLst>
                    <a:path w="48" h="32">
                      <a:moveTo>
                        <a:pt x="0" y="32"/>
                      </a:moveTo>
                      <a:lnTo>
                        <a:pt x="0" y="24"/>
                      </a:lnTo>
                      <a:lnTo>
                        <a:pt x="8" y="8"/>
                      </a:lnTo>
                      <a:lnTo>
                        <a:pt x="8" y="8"/>
                      </a:lnTo>
                      <a:lnTo>
                        <a:pt x="32" y="0"/>
                      </a:lnTo>
                      <a:lnTo>
                        <a:pt x="48" y="0"/>
                      </a:lnTo>
                      <a:lnTo>
                        <a:pt x="48" y="0"/>
                      </a:lnTo>
                      <a:lnTo>
                        <a:pt x="48" y="8"/>
                      </a:lnTo>
                      <a:lnTo>
                        <a:pt x="32" y="24"/>
                      </a:lnTo>
                      <a:lnTo>
                        <a:pt x="32" y="24"/>
                      </a:lnTo>
                      <a:lnTo>
                        <a:pt x="16" y="32"/>
                      </a:lnTo>
                      <a:lnTo>
                        <a:pt x="0"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16" name="Freeform 1812"/>
                <p:cNvSpPr>
                  <a:spLocks/>
                </p:cNvSpPr>
                <p:nvPr/>
              </p:nvSpPr>
              <p:spPr bwMode="invGray">
                <a:xfrm>
                  <a:off x="876" y="2400"/>
                  <a:ext cx="48" cy="24"/>
                </a:xfrm>
                <a:custGeom>
                  <a:avLst/>
                  <a:gdLst/>
                  <a:ahLst/>
                  <a:cxnLst>
                    <a:cxn ang="0">
                      <a:pos x="0" y="24"/>
                    </a:cxn>
                    <a:cxn ang="0">
                      <a:pos x="0" y="8"/>
                    </a:cxn>
                    <a:cxn ang="0">
                      <a:pos x="16" y="0"/>
                    </a:cxn>
                    <a:cxn ang="0">
                      <a:pos x="16" y="0"/>
                    </a:cxn>
                    <a:cxn ang="0">
                      <a:pos x="32" y="0"/>
                    </a:cxn>
                    <a:cxn ang="0">
                      <a:pos x="48" y="8"/>
                    </a:cxn>
                    <a:cxn ang="0">
                      <a:pos x="48" y="8"/>
                    </a:cxn>
                    <a:cxn ang="0">
                      <a:pos x="48" y="16"/>
                    </a:cxn>
                    <a:cxn ang="0">
                      <a:pos x="32" y="24"/>
                    </a:cxn>
                    <a:cxn ang="0">
                      <a:pos x="32" y="24"/>
                    </a:cxn>
                    <a:cxn ang="0">
                      <a:pos x="8" y="24"/>
                    </a:cxn>
                    <a:cxn ang="0">
                      <a:pos x="0" y="24"/>
                    </a:cxn>
                  </a:cxnLst>
                  <a:rect l="0" t="0" r="r" b="b"/>
                  <a:pathLst>
                    <a:path w="48" h="24">
                      <a:moveTo>
                        <a:pt x="0" y="24"/>
                      </a:moveTo>
                      <a:lnTo>
                        <a:pt x="0" y="8"/>
                      </a:lnTo>
                      <a:lnTo>
                        <a:pt x="16" y="0"/>
                      </a:lnTo>
                      <a:lnTo>
                        <a:pt x="16" y="0"/>
                      </a:lnTo>
                      <a:lnTo>
                        <a:pt x="32" y="0"/>
                      </a:lnTo>
                      <a:lnTo>
                        <a:pt x="48" y="8"/>
                      </a:lnTo>
                      <a:lnTo>
                        <a:pt x="48" y="8"/>
                      </a:lnTo>
                      <a:lnTo>
                        <a:pt x="48" y="16"/>
                      </a:lnTo>
                      <a:lnTo>
                        <a:pt x="32" y="24"/>
                      </a:lnTo>
                      <a:lnTo>
                        <a:pt x="32" y="24"/>
                      </a:lnTo>
                      <a:lnTo>
                        <a:pt x="8" y="24"/>
                      </a:lnTo>
                      <a:lnTo>
                        <a:pt x="0" y="2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17" name="Freeform 1813"/>
                <p:cNvSpPr>
                  <a:spLocks/>
                </p:cNvSpPr>
                <p:nvPr/>
              </p:nvSpPr>
              <p:spPr bwMode="invGray">
                <a:xfrm>
                  <a:off x="660" y="2480"/>
                  <a:ext cx="48" cy="24"/>
                </a:xfrm>
                <a:custGeom>
                  <a:avLst/>
                  <a:gdLst/>
                  <a:ahLst/>
                  <a:cxnLst>
                    <a:cxn ang="0">
                      <a:pos x="0" y="16"/>
                    </a:cxn>
                    <a:cxn ang="0">
                      <a:pos x="0" y="8"/>
                    </a:cxn>
                    <a:cxn ang="0">
                      <a:pos x="16" y="0"/>
                    </a:cxn>
                    <a:cxn ang="0">
                      <a:pos x="16" y="0"/>
                    </a:cxn>
                    <a:cxn ang="0">
                      <a:pos x="40" y="0"/>
                    </a:cxn>
                    <a:cxn ang="0">
                      <a:pos x="48" y="0"/>
                    </a:cxn>
                    <a:cxn ang="0">
                      <a:pos x="48" y="0"/>
                    </a:cxn>
                    <a:cxn ang="0">
                      <a:pos x="48" y="16"/>
                    </a:cxn>
                    <a:cxn ang="0">
                      <a:pos x="32" y="24"/>
                    </a:cxn>
                    <a:cxn ang="0">
                      <a:pos x="32" y="24"/>
                    </a:cxn>
                    <a:cxn ang="0">
                      <a:pos x="8" y="24"/>
                    </a:cxn>
                    <a:cxn ang="0">
                      <a:pos x="0" y="16"/>
                    </a:cxn>
                  </a:cxnLst>
                  <a:rect l="0" t="0" r="r" b="b"/>
                  <a:pathLst>
                    <a:path w="48" h="24">
                      <a:moveTo>
                        <a:pt x="0" y="16"/>
                      </a:moveTo>
                      <a:lnTo>
                        <a:pt x="0" y="8"/>
                      </a:lnTo>
                      <a:lnTo>
                        <a:pt x="16" y="0"/>
                      </a:lnTo>
                      <a:lnTo>
                        <a:pt x="16" y="0"/>
                      </a:lnTo>
                      <a:lnTo>
                        <a:pt x="40" y="0"/>
                      </a:lnTo>
                      <a:lnTo>
                        <a:pt x="48" y="0"/>
                      </a:lnTo>
                      <a:lnTo>
                        <a:pt x="48" y="0"/>
                      </a:lnTo>
                      <a:lnTo>
                        <a:pt x="48" y="16"/>
                      </a:lnTo>
                      <a:lnTo>
                        <a:pt x="32" y="24"/>
                      </a:lnTo>
                      <a:lnTo>
                        <a:pt x="32" y="24"/>
                      </a:lnTo>
                      <a:lnTo>
                        <a:pt x="8" y="24"/>
                      </a:lnTo>
                      <a:lnTo>
                        <a:pt x="0"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18" name="Freeform 1814"/>
                <p:cNvSpPr>
                  <a:spLocks/>
                </p:cNvSpPr>
                <p:nvPr/>
              </p:nvSpPr>
              <p:spPr bwMode="invGray">
                <a:xfrm>
                  <a:off x="732" y="2456"/>
                  <a:ext cx="48" cy="40"/>
                </a:xfrm>
                <a:custGeom>
                  <a:avLst/>
                  <a:gdLst/>
                  <a:ahLst/>
                  <a:cxnLst>
                    <a:cxn ang="0">
                      <a:pos x="8" y="40"/>
                    </a:cxn>
                    <a:cxn ang="0">
                      <a:pos x="0" y="24"/>
                    </a:cxn>
                    <a:cxn ang="0">
                      <a:pos x="16" y="16"/>
                    </a:cxn>
                    <a:cxn ang="0">
                      <a:pos x="16" y="16"/>
                    </a:cxn>
                    <a:cxn ang="0">
                      <a:pos x="32" y="0"/>
                    </a:cxn>
                    <a:cxn ang="0">
                      <a:pos x="48" y="8"/>
                    </a:cxn>
                    <a:cxn ang="0">
                      <a:pos x="48" y="8"/>
                    </a:cxn>
                    <a:cxn ang="0">
                      <a:pos x="48" y="16"/>
                    </a:cxn>
                    <a:cxn ang="0">
                      <a:pos x="40" y="32"/>
                    </a:cxn>
                    <a:cxn ang="0">
                      <a:pos x="40" y="32"/>
                    </a:cxn>
                    <a:cxn ang="0">
                      <a:pos x="16" y="40"/>
                    </a:cxn>
                    <a:cxn ang="0">
                      <a:pos x="8" y="40"/>
                    </a:cxn>
                  </a:cxnLst>
                  <a:rect l="0" t="0" r="r" b="b"/>
                  <a:pathLst>
                    <a:path w="48" h="40">
                      <a:moveTo>
                        <a:pt x="8" y="40"/>
                      </a:moveTo>
                      <a:lnTo>
                        <a:pt x="0" y="24"/>
                      </a:lnTo>
                      <a:lnTo>
                        <a:pt x="16" y="16"/>
                      </a:lnTo>
                      <a:lnTo>
                        <a:pt x="16" y="16"/>
                      </a:lnTo>
                      <a:lnTo>
                        <a:pt x="32" y="0"/>
                      </a:lnTo>
                      <a:lnTo>
                        <a:pt x="48" y="8"/>
                      </a:lnTo>
                      <a:lnTo>
                        <a:pt x="48" y="8"/>
                      </a:lnTo>
                      <a:lnTo>
                        <a:pt x="48" y="16"/>
                      </a:lnTo>
                      <a:lnTo>
                        <a:pt x="40" y="32"/>
                      </a:lnTo>
                      <a:lnTo>
                        <a:pt x="40" y="32"/>
                      </a:lnTo>
                      <a:lnTo>
                        <a:pt x="16" y="40"/>
                      </a:lnTo>
                      <a:lnTo>
                        <a:pt x="8" y="4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19" name="Freeform 1815"/>
                <p:cNvSpPr>
                  <a:spLocks/>
                </p:cNvSpPr>
                <p:nvPr/>
              </p:nvSpPr>
              <p:spPr bwMode="invGray">
                <a:xfrm>
                  <a:off x="924" y="2472"/>
                  <a:ext cx="56" cy="32"/>
                </a:xfrm>
                <a:custGeom>
                  <a:avLst/>
                  <a:gdLst/>
                  <a:ahLst/>
                  <a:cxnLst>
                    <a:cxn ang="0">
                      <a:pos x="0" y="8"/>
                    </a:cxn>
                    <a:cxn ang="0">
                      <a:pos x="16" y="0"/>
                    </a:cxn>
                    <a:cxn ang="0">
                      <a:pos x="32" y="8"/>
                    </a:cxn>
                    <a:cxn ang="0">
                      <a:pos x="32" y="8"/>
                    </a:cxn>
                    <a:cxn ang="0">
                      <a:pos x="56" y="16"/>
                    </a:cxn>
                    <a:cxn ang="0">
                      <a:pos x="56" y="24"/>
                    </a:cxn>
                    <a:cxn ang="0">
                      <a:pos x="56" y="24"/>
                    </a:cxn>
                    <a:cxn ang="0">
                      <a:pos x="48" y="32"/>
                    </a:cxn>
                    <a:cxn ang="0">
                      <a:pos x="24" y="24"/>
                    </a:cxn>
                    <a:cxn ang="0">
                      <a:pos x="24" y="24"/>
                    </a:cxn>
                    <a:cxn ang="0">
                      <a:pos x="0" y="16"/>
                    </a:cxn>
                    <a:cxn ang="0">
                      <a:pos x="0" y="8"/>
                    </a:cxn>
                  </a:cxnLst>
                  <a:rect l="0" t="0" r="r" b="b"/>
                  <a:pathLst>
                    <a:path w="56" h="32">
                      <a:moveTo>
                        <a:pt x="0" y="8"/>
                      </a:moveTo>
                      <a:lnTo>
                        <a:pt x="16" y="0"/>
                      </a:lnTo>
                      <a:lnTo>
                        <a:pt x="32" y="8"/>
                      </a:lnTo>
                      <a:lnTo>
                        <a:pt x="32" y="8"/>
                      </a:lnTo>
                      <a:lnTo>
                        <a:pt x="56" y="16"/>
                      </a:lnTo>
                      <a:lnTo>
                        <a:pt x="56" y="24"/>
                      </a:lnTo>
                      <a:lnTo>
                        <a:pt x="56" y="24"/>
                      </a:lnTo>
                      <a:lnTo>
                        <a:pt x="48" y="32"/>
                      </a:lnTo>
                      <a:lnTo>
                        <a:pt x="24" y="24"/>
                      </a:lnTo>
                      <a:lnTo>
                        <a:pt x="24"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20" name="Freeform 1816"/>
                <p:cNvSpPr>
                  <a:spLocks/>
                </p:cNvSpPr>
                <p:nvPr/>
              </p:nvSpPr>
              <p:spPr bwMode="invGray">
                <a:xfrm>
                  <a:off x="636" y="2392"/>
                  <a:ext cx="64" cy="32"/>
                </a:xfrm>
                <a:custGeom>
                  <a:avLst/>
                  <a:gdLst/>
                  <a:ahLst/>
                  <a:cxnLst>
                    <a:cxn ang="0">
                      <a:pos x="0" y="8"/>
                    </a:cxn>
                    <a:cxn ang="0">
                      <a:pos x="16" y="0"/>
                    </a:cxn>
                    <a:cxn ang="0">
                      <a:pos x="40" y="8"/>
                    </a:cxn>
                    <a:cxn ang="0">
                      <a:pos x="40" y="8"/>
                    </a:cxn>
                    <a:cxn ang="0">
                      <a:pos x="56" y="16"/>
                    </a:cxn>
                    <a:cxn ang="0">
                      <a:pos x="64" y="24"/>
                    </a:cxn>
                    <a:cxn ang="0">
                      <a:pos x="64" y="24"/>
                    </a:cxn>
                    <a:cxn ang="0">
                      <a:pos x="48" y="32"/>
                    </a:cxn>
                    <a:cxn ang="0">
                      <a:pos x="24" y="32"/>
                    </a:cxn>
                    <a:cxn ang="0">
                      <a:pos x="24" y="32"/>
                    </a:cxn>
                    <a:cxn ang="0">
                      <a:pos x="8" y="16"/>
                    </a:cxn>
                    <a:cxn ang="0">
                      <a:pos x="0" y="8"/>
                    </a:cxn>
                  </a:cxnLst>
                  <a:rect l="0" t="0" r="r" b="b"/>
                  <a:pathLst>
                    <a:path w="64" h="32">
                      <a:moveTo>
                        <a:pt x="0" y="8"/>
                      </a:moveTo>
                      <a:lnTo>
                        <a:pt x="16" y="0"/>
                      </a:lnTo>
                      <a:lnTo>
                        <a:pt x="40" y="8"/>
                      </a:lnTo>
                      <a:lnTo>
                        <a:pt x="40" y="8"/>
                      </a:lnTo>
                      <a:lnTo>
                        <a:pt x="56" y="16"/>
                      </a:lnTo>
                      <a:lnTo>
                        <a:pt x="64" y="24"/>
                      </a:lnTo>
                      <a:lnTo>
                        <a:pt x="64" y="24"/>
                      </a:lnTo>
                      <a:lnTo>
                        <a:pt x="48" y="32"/>
                      </a:lnTo>
                      <a:lnTo>
                        <a:pt x="24" y="32"/>
                      </a:lnTo>
                      <a:lnTo>
                        <a:pt x="24" y="32"/>
                      </a:lnTo>
                      <a:lnTo>
                        <a:pt x="8"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21" name="Freeform 1817"/>
                <p:cNvSpPr>
                  <a:spLocks/>
                </p:cNvSpPr>
                <p:nvPr/>
              </p:nvSpPr>
              <p:spPr bwMode="invGray">
                <a:xfrm>
                  <a:off x="716" y="2320"/>
                  <a:ext cx="40" cy="48"/>
                </a:xfrm>
                <a:custGeom>
                  <a:avLst/>
                  <a:gdLst/>
                  <a:ahLst/>
                  <a:cxnLst>
                    <a:cxn ang="0">
                      <a:pos x="8" y="0"/>
                    </a:cxn>
                    <a:cxn ang="0">
                      <a:pos x="24" y="0"/>
                    </a:cxn>
                    <a:cxn ang="0">
                      <a:pos x="32" y="16"/>
                    </a:cxn>
                    <a:cxn ang="0">
                      <a:pos x="32" y="16"/>
                    </a:cxn>
                    <a:cxn ang="0">
                      <a:pos x="40" y="40"/>
                    </a:cxn>
                    <a:cxn ang="0">
                      <a:pos x="32" y="48"/>
                    </a:cxn>
                    <a:cxn ang="0">
                      <a:pos x="32" y="48"/>
                    </a:cxn>
                    <a:cxn ang="0">
                      <a:pos x="16" y="40"/>
                    </a:cxn>
                    <a:cxn ang="0">
                      <a:pos x="8" y="24"/>
                    </a:cxn>
                    <a:cxn ang="0">
                      <a:pos x="8" y="24"/>
                    </a:cxn>
                    <a:cxn ang="0">
                      <a:pos x="0" y="8"/>
                    </a:cxn>
                    <a:cxn ang="0">
                      <a:pos x="8" y="0"/>
                    </a:cxn>
                  </a:cxnLst>
                  <a:rect l="0" t="0" r="r" b="b"/>
                  <a:pathLst>
                    <a:path w="40" h="48">
                      <a:moveTo>
                        <a:pt x="8" y="0"/>
                      </a:moveTo>
                      <a:lnTo>
                        <a:pt x="24" y="0"/>
                      </a:lnTo>
                      <a:lnTo>
                        <a:pt x="32" y="16"/>
                      </a:lnTo>
                      <a:lnTo>
                        <a:pt x="32" y="16"/>
                      </a:lnTo>
                      <a:lnTo>
                        <a:pt x="40" y="40"/>
                      </a:lnTo>
                      <a:lnTo>
                        <a:pt x="32" y="48"/>
                      </a:lnTo>
                      <a:lnTo>
                        <a:pt x="32" y="48"/>
                      </a:lnTo>
                      <a:lnTo>
                        <a:pt x="16" y="40"/>
                      </a:lnTo>
                      <a:lnTo>
                        <a:pt x="8" y="24"/>
                      </a:lnTo>
                      <a:lnTo>
                        <a:pt x="8" y="24"/>
                      </a:lnTo>
                      <a:lnTo>
                        <a:pt x="0" y="8"/>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22" name="Freeform 1818"/>
                <p:cNvSpPr>
                  <a:spLocks/>
                </p:cNvSpPr>
                <p:nvPr/>
              </p:nvSpPr>
              <p:spPr bwMode="invGray">
                <a:xfrm>
                  <a:off x="820" y="2480"/>
                  <a:ext cx="40" cy="40"/>
                </a:xfrm>
                <a:custGeom>
                  <a:avLst/>
                  <a:gdLst/>
                  <a:ahLst/>
                  <a:cxnLst>
                    <a:cxn ang="0">
                      <a:pos x="8" y="0"/>
                    </a:cxn>
                    <a:cxn ang="0">
                      <a:pos x="24" y="0"/>
                    </a:cxn>
                    <a:cxn ang="0">
                      <a:pos x="40" y="16"/>
                    </a:cxn>
                    <a:cxn ang="0">
                      <a:pos x="40" y="16"/>
                    </a:cxn>
                    <a:cxn ang="0">
                      <a:pos x="40" y="32"/>
                    </a:cxn>
                    <a:cxn ang="0">
                      <a:pos x="32" y="40"/>
                    </a:cxn>
                    <a:cxn ang="0">
                      <a:pos x="32" y="40"/>
                    </a:cxn>
                    <a:cxn ang="0">
                      <a:pos x="24" y="40"/>
                    </a:cxn>
                    <a:cxn ang="0">
                      <a:pos x="8" y="24"/>
                    </a:cxn>
                    <a:cxn ang="0">
                      <a:pos x="8" y="24"/>
                    </a:cxn>
                    <a:cxn ang="0">
                      <a:pos x="0" y="8"/>
                    </a:cxn>
                    <a:cxn ang="0">
                      <a:pos x="8" y="0"/>
                    </a:cxn>
                  </a:cxnLst>
                  <a:rect l="0" t="0" r="r" b="b"/>
                  <a:pathLst>
                    <a:path w="40" h="40">
                      <a:moveTo>
                        <a:pt x="8" y="0"/>
                      </a:moveTo>
                      <a:lnTo>
                        <a:pt x="24" y="0"/>
                      </a:lnTo>
                      <a:lnTo>
                        <a:pt x="40" y="16"/>
                      </a:lnTo>
                      <a:lnTo>
                        <a:pt x="40" y="16"/>
                      </a:lnTo>
                      <a:lnTo>
                        <a:pt x="40" y="32"/>
                      </a:lnTo>
                      <a:lnTo>
                        <a:pt x="32" y="40"/>
                      </a:lnTo>
                      <a:lnTo>
                        <a:pt x="32" y="40"/>
                      </a:lnTo>
                      <a:lnTo>
                        <a:pt x="24" y="40"/>
                      </a:lnTo>
                      <a:lnTo>
                        <a:pt x="8" y="24"/>
                      </a:lnTo>
                      <a:lnTo>
                        <a:pt x="8" y="24"/>
                      </a:lnTo>
                      <a:lnTo>
                        <a:pt x="0" y="8"/>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23" name="Freeform 1819"/>
                <p:cNvSpPr>
                  <a:spLocks/>
                </p:cNvSpPr>
                <p:nvPr/>
              </p:nvSpPr>
              <p:spPr bwMode="invGray">
                <a:xfrm>
                  <a:off x="836" y="2320"/>
                  <a:ext cx="40" cy="48"/>
                </a:xfrm>
                <a:custGeom>
                  <a:avLst/>
                  <a:gdLst/>
                  <a:ahLst/>
                  <a:cxnLst>
                    <a:cxn ang="0">
                      <a:pos x="32" y="0"/>
                    </a:cxn>
                    <a:cxn ang="0">
                      <a:pos x="40" y="8"/>
                    </a:cxn>
                    <a:cxn ang="0">
                      <a:pos x="40" y="24"/>
                    </a:cxn>
                    <a:cxn ang="0">
                      <a:pos x="40" y="24"/>
                    </a:cxn>
                    <a:cxn ang="0">
                      <a:pos x="24" y="40"/>
                    </a:cxn>
                    <a:cxn ang="0">
                      <a:pos x="8" y="48"/>
                    </a:cxn>
                    <a:cxn ang="0">
                      <a:pos x="8" y="48"/>
                    </a:cxn>
                    <a:cxn ang="0">
                      <a:pos x="0" y="32"/>
                    </a:cxn>
                    <a:cxn ang="0">
                      <a:pos x="8" y="16"/>
                    </a:cxn>
                    <a:cxn ang="0">
                      <a:pos x="8" y="16"/>
                    </a:cxn>
                    <a:cxn ang="0">
                      <a:pos x="24" y="0"/>
                    </a:cxn>
                    <a:cxn ang="0">
                      <a:pos x="32" y="0"/>
                    </a:cxn>
                  </a:cxnLst>
                  <a:rect l="0" t="0" r="r" b="b"/>
                  <a:pathLst>
                    <a:path w="40" h="48">
                      <a:moveTo>
                        <a:pt x="32" y="0"/>
                      </a:moveTo>
                      <a:lnTo>
                        <a:pt x="40" y="8"/>
                      </a:lnTo>
                      <a:lnTo>
                        <a:pt x="40" y="24"/>
                      </a:lnTo>
                      <a:lnTo>
                        <a:pt x="40" y="24"/>
                      </a:lnTo>
                      <a:lnTo>
                        <a:pt x="24" y="40"/>
                      </a:lnTo>
                      <a:lnTo>
                        <a:pt x="8" y="48"/>
                      </a:lnTo>
                      <a:lnTo>
                        <a:pt x="8" y="48"/>
                      </a:lnTo>
                      <a:lnTo>
                        <a:pt x="0" y="32"/>
                      </a:lnTo>
                      <a:lnTo>
                        <a:pt x="8" y="16"/>
                      </a:lnTo>
                      <a:lnTo>
                        <a:pt x="8" y="16"/>
                      </a:lnTo>
                      <a:lnTo>
                        <a:pt x="24" y="0"/>
                      </a:lnTo>
                      <a:lnTo>
                        <a:pt x="32"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24" name="Freeform 1820"/>
                <p:cNvSpPr>
                  <a:spLocks/>
                </p:cNvSpPr>
                <p:nvPr/>
              </p:nvSpPr>
              <p:spPr bwMode="invGray">
                <a:xfrm>
                  <a:off x="732" y="2504"/>
                  <a:ext cx="40" cy="48"/>
                </a:xfrm>
                <a:custGeom>
                  <a:avLst/>
                  <a:gdLst/>
                  <a:ahLst/>
                  <a:cxnLst>
                    <a:cxn ang="0">
                      <a:pos x="32" y="0"/>
                    </a:cxn>
                    <a:cxn ang="0">
                      <a:pos x="40" y="8"/>
                    </a:cxn>
                    <a:cxn ang="0">
                      <a:pos x="32" y="32"/>
                    </a:cxn>
                    <a:cxn ang="0">
                      <a:pos x="32" y="32"/>
                    </a:cxn>
                    <a:cxn ang="0">
                      <a:pos x="24" y="40"/>
                    </a:cxn>
                    <a:cxn ang="0">
                      <a:pos x="8" y="48"/>
                    </a:cxn>
                    <a:cxn ang="0">
                      <a:pos x="8" y="48"/>
                    </a:cxn>
                    <a:cxn ang="0">
                      <a:pos x="0" y="40"/>
                    </a:cxn>
                    <a:cxn ang="0">
                      <a:pos x="8" y="16"/>
                    </a:cxn>
                    <a:cxn ang="0">
                      <a:pos x="8" y="16"/>
                    </a:cxn>
                    <a:cxn ang="0">
                      <a:pos x="16" y="8"/>
                    </a:cxn>
                    <a:cxn ang="0">
                      <a:pos x="32" y="0"/>
                    </a:cxn>
                  </a:cxnLst>
                  <a:rect l="0" t="0" r="r" b="b"/>
                  <a:pathLst>
                    <a:path w="40" h="48">
                      <a:moveTo>
                        <a:pt x="32" y="0"/>
                      </a:moveTo>
                      <a:lnTo>
                        <a:pt x="40" y="8"/>
                      </a:lnTo>
                      <a:lnTo>
                        <a:pt x="32" y="32"/>
                      </a:lnTo>
                      <a:lnTo>
                        <a:pt x="32" y="32"/>
                      </a:lnTo>
                      <a:lnTo>
                        <a:pt x="24" y="40"/>
                      </a:lnTo>
                      <a:lnTo>
                        <a:pt x="8" y="48"/>
                      </a:lnTo>
                      <a:lnTo>
                        <a:pt x="8" y="48"/>
                      </a:lnTo>
                      <a:lnTo>
                        <a:pt x="0" y="40"/>
                      </a:lnTo>
                      <a:lnTo>
                        <a:pt x="8" y="16"/>
                      </a:lnTo>
                      <a:lnTo>
                        <a:pt x="8" y="16"/>
                      </a:lnTo>
                      <a:lnTo>
                        <a:pt x="16" y="8"/>
                      </a:lnTo>
                      <a:lnTo>
                        <a:pt x="32"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1660952" name="Group 1821"/>
            <p:cNvGrpSpPr>
              <a:grpSpLocks/>
            </p:cNvGrpSpPr>
            <p:nvPr/>
          </p:nvGrpSpPr>
          <p:grpSpPr bwMode="auto">
            <a:xfrm rot="18882521" flipH="1">
              <a:off x="4323" y="2510"/>
              <a:ext cx="598" cy="112"/>
              <a:chOff x="290" y="1936"/>
              <a:chExt cx="598" cy="112"/>
            </a:xfrm>
          </p:grpSpPr>
          <p:sp>
            <p:nvSpPr>
              <p:cNvPr id="1661726" name="Freeform 1822"/>
              <p:cNvSpPr>
                <a:spLocks/>
              </p:cNvSpPr>
              <p:nvPr/>
            </p:nvSpPr>
            <p:spPr bwMode="auto">
              <a:xfrm>
                <a:off x="290" y="1968"/>
                <a:ext cx="598" cy="36"/>
              </a:xfrm>
              <a:custGeom>
                <a:avLst/>
                <a:gdLst/>
                <a:ahLst/>
                <a:cxnLst>
                  <a:cxn ang="0">
                    <a:pos x="0" y="36"/>
                  </a:cxn>
                  <a:cxn ang="0">
                    <a:pos x="136" y="6"/>
                  </a:cxn>
                  <a:cxn ang="0">
                    <a:pos x="224" y="4"/>
                  </a:cxn>
                  <a:cxn ang="0">
                    <a:pos x="316" y="18"/>
                  </a:cxn>
                  <a:cxn ang="0">
                    <a:pos x="408" y="34"/>
                  </a:cxn>
                  <a:cxn ang="0">
                    <a:pos x="478" y="30"/>
                  </a:cxn>
                  <a:cxn ang="0">
                    <a:pos x="598" y="20"/>
                  </a:cxn>
                </a:cxnLst>
                <a:rect l="0" t="0" r="r" b="b"/>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cmpd="sng">
                <a:solidFill>
                  <a:schemeClr val="tx1"/>
                </a:solidFill>
                <a:round/>
                <a:headEnd/>
                <a:tailEnd/>
              </a:ln>
              <a:effectLst/>
            </p:spPr>
            <p:txBody>
              <a:bodyPr wrap="none" anchor="ctr">
                <a:prstTxWarp prst="textNoShape">
                  <a:avLst/>
                </a:prstTxWarp>
              </a:bodyPr>
              <a:lstStyle/>
              <a:p>
                <a:endParaRPr lang="en-US">
                  <a:latin typeface="Arial"/>
                  <a:cs typeface="Arial"/>
                </a:endParaRPr>
              </a:p>
            </p:txBody>
          </p:sp>
          <p:grpSp>
            <p:nvGrpSpPr>
              <p:cNvPr id="1660970" name="Group 1823"/>
              <p:cNvGrpSpPr>
                <a:grpSpLocks/>
              </p:cNvGrpSpPr>
              <p:nvPr/>
            </p:nvGrpSpPr>
            <p:grpSpPr bwMode="auto">
              <a:xfrm>
                <a:off x="324" y="1936"/>
                <a:ext cx="544" cy="112"/>
                <a:chOff x="324" y="1872"/>
                <a:chExt cx="544" cy="112"/>
              </a:xfrm>
            </p:grpSpPr>
            <p:sp>
              <p:nvSpPr>
                <p:cNvPr id="1661728" name="Freeform 1824"/>
                <p:cNvSpPr>
                  <a:spLocks/>
                </p:cNvSpPr>
                <p:nvPr/>
              </p:nvSpPr>
              <p:spPr bwMode="auto">
                <a:xfrm>
                  <a:off x="492" y="1872"/>
                  <a:ext cx="48" cy="56"/>
                </a:xfrm>
                <a:custGeom>
                  <a:avLst/>
                  <a:gdLst/>
                  <a:ahLst/>
                  <a:cxnLst>
                    <a:cxn ang="0">
                      <a:pos x="48" y="32"/>
                    </a:cxn>
                    <a:cxn ang="0">
                      <a:pos x="40" y="48"/>
                    </a:cxn>
                    <a:cxn ang="0">
                      <a:pos x="24" y="56"/>
                    </a:cxn>
                    <a:cxn ang="0">
                      <a:pos x="24" y="56"/>
                    </a:cxn>
                    <a:cxn ang="0">
                      <a:pos x="8" y="48"/>
                    </a:cxn>
                    <a:cxn ang="0">
                      <a:pos x="0" y="24"/>
                    </a:cxn>
                    <a:cxn ang="0">
                      <a:pos x="0" y="24"/>
                    </a:cxn>
                    <a:cxn ang="0">
                      <a:pos x="8" y="8"/>
                    </a:cxn>
                    <a:cxn ang="0">
                      <a:pos x="24" y="0"/>
                    </a:cxn>
                    <a:cxn ang="0">
                      <a:pos x="24" y="0"/>
                    </a:cxn>
                    <a:cxn ang="0">
                      <a:pos x="48" y="8"/>
                    </a:cxn>
                    <a:cxn ang="0">
                      <a:pos x="48" y="32"/>
                    </a:cxn>
                  </a:cxnLst>
                  <a:rect l="0" t="0" r="r" b="b"/>
                  <a:pathLst>
                    <a:path w="48" h="56">
                      <a:moveTo>
                        <a:pt x="48" y="32"/>
                      </a:moveTo>
                      <a:lnTo>
                        <a:pt x="40" y="48"/>
                      </a:lnTo>
                      <a:lnTo>
                        <a:pt x="24" y="56"/>
                      </a:lnTo>
                      <a:lnTo>
                        <a:pt x="24" y="56"/>
                      </a:lnTo>
                      <a:lnTo>
                        <a:pt x="8" y="48"/>
                      </a:lnTo>
                      <a:lnTo>
                        <a:pt x="0" y="24"/>
                      </a:lnTo>
                      <a:lnTo>
                        <a:pt x="0" y="24"/>
                      </a:lnTo>
                      <a:lnTo>
                        <a:pt x="8" y="8"/>
                      </a:lnTo>
                      <a:lnTo>
                        <a:pt x="24" y="0"/>
                      </a:lnTo>
                      <a:lnTo>
                        <a:pt x="24" y="0"/>
                      </a:lnTo>
                      <a:lnTo>
                        <a:pt x="48"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29" name="Freeform 1825"/>
                <p:cNvSpPr>
                  <a:spLocks/>
                </p:cNvSpPr>
                <p:nvPr/>
              </p:nvSpPr>
              <p:spPr bwMode="auto">
                <a:xfrm>
                  <a:off x="652" y="192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16"/>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16"/>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30" name="Freeform 1826"/>
                <p:cNvSpPr>
                  <a:spLocks/>
                </p:cNvSpPr>
                <p:nvPr/>
              </p:nvSpPr>
              <p:spPr bwMode="auto">
                <a:xfrm>
                  <a:off x="820" y="188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8"/>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31" name="Freeform 1827"/>
                <p:cNvSpPr>
                  <a:spLocks/>
                </p:cNvSpPr>
                <p:nvPr/>
              </p:nvSpPr>
              <p:spPr bwMode="auto">
                <a:xfrm>
                  <a:off x="412" y="1888"/>
                  <a:ext cx="48" cy="48"/>
                </a:xfrm>
                <a:custGeom>
                  <a:avLst/>
                  <a:gdLst/>
                  <a:ahLst/>
                  <a:cxnLst>
                    <a:cxn ang="0">
                      <a:pos x="48" y="24"/>
                    </a:cxn>
                    <a:cxn ang="0">
                      <a:pos x="40" y="40"/>
                    </a:cxn>
                    <a:cxn ang="0">
                      <a:pos x="16" y="48"/>
                    </a:cxn>
                    <a:cxn ang="0">
                      <a:pos x="16" y="48"/>
                    </a:cxn>
                    <a:cxn ang="0">
                      <a:pos x="0" y="40"/>
                    </a:cxn>
                    <a:cxn ang="0">
                      <a:pos x="0" y="24"/>
                    </a:cxn>
                    <a:cxn ang="0">
                      <a:pos x="0" y="24"/>
                    </a:cxn>
                    <a:cxn ang="0">
                      <a:pos x="8" y="0"/>
                    </a:cxn>
                    <a:cxn ang="0">
                      <a:pos x="24" y="0"/>
                    </a:cxn>
                    <a:cxn ang="0">
                      <a:pos x="24" y="0"/>
                    </a:cxn>
                    <a:cxn ang="0">
                      <a:pos x="40" y="8"/>
                    </a:cxn>
                    <a:cxn ang="0">
                      <a:pos x="48" y="24"/>
                    </a:cxn>
                  </a:cxnLst>
                  <a:rect l="0" t="0" r="r" b="b"/>
                  <a:pathLst>
                    <a:path w="48" h="48">
                      <a:moveTo>
                        <a:pt x="48" y="24"/>
                      </a:moveTo>
                      <a:lnTo>
                        <a:pt x="40" y="40"/>
                      </a:lnTo>
                      <a:lnTo>
                        <a:pt x="16" y="48"/>
                      </a:lnTo>
                      <a:lnTo>
                        <a:pt x="16" y="48"/>
                      </a:lnTo>
                      <a:lnTo>
                        <a:pt x="0" y="40"/>
                      </a:lnTo>
                      <a:lnTo>
                        <a:pt x="0" y="24"/>
                      </a:lnTo>
                      <a:lnTo>
                        <a:pt x="0" y="24"/>
                      </a:lnTo>
                      <a:lnTo>
                        <a:pt x="8" y="0"/>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32" name="Freeform 1828"/>
                <p:cNvSpPr>
                  <a:spLocks/>
                </p:cNvSpPr>
                <p:nvPr/>
              </p:nvSpPr>
              <p:spPr bwMode="auto">
                <a:xfrm>
                  <a:off x="572" y="1912"/>
                  <a:ext cx="48" cy="48"/>
                </a:xfrm>
                <a:custGeom>
                  <a:avLst/>
                  <a:gdLst/>
                  <a:ahLst/>
                  <a:cxnLst>
                    <a:cxn ang="0">
                      <a:pos x="48" y="24"/>
                    </a:cxn>
                    <a:cxn ang="0">
                      <a:pos x="40" y="48"/>
                    </a:cxn>
                    <a:cxn ang="0">
                      <a:pos x="24" y="48"/>
                    </a:cxn>
                    <a:cxn ang="0">
                      <a:pos x="24" y="48"/>
                    </a:cxn>
                    <a:cxn ang="0">
                      <a:pos x="0" y="40"/>
                    </a:cxn>
                    <a:cxn ang="0">
                      <a:pos x="0" y="24"/>
                    </a:cxn>
                    <a:cxn ang="0">
                      <a:pos x="0" y="24"/>
                    </a:cxn>
                    <a:cxn ang="0">
                      <a:pos x="8" y="8"/>
                    </a:cxn>
                    <a:cxn ang="0">
                      <a:pos x="24" y="0"/>
                    </a:cxn>
                    <a:cxn ang="0">
                      <a:pos x="24" y="0"/>
                    </a:cxn>
                    <a:cxn ang="0">
                      <a:pos x="40" y="8"/>
                    </a:cxn>
                    <a:cxn ang="0">
                      <a:pos x="48" y="24"/>
                    </a:cxn>
                  </a:cxnLst>
                  <a:rect l="0" t="0" r="r" b="b"/>
                  <a:pathLst>
                    <a:path w="48" h="48">
                      <a:moveTo>
                        <a:pt x="48" y="24"/>
                      </a:moveTo>
                      <a:lnTo>
                        <a:pt x="40" y="48"/>
                      </a:lnTo>
                      <a:lnTo>
                        <a:pt x="24" y="48"/>
                      </a:lnTo>
                      <a:lnTo>
                        <a:pt x="24" y="48"/>
                      </a:lnTo>
                      <a:lnTo>
                        <a:pt x="0" y="40"/>
                      </a:lnTo>
                      <a:lnTo>
                        <a:pt x="0" y="24"/>
                      </a:lnTo>
                      <a:lnTo>
                        <a:pt x="0" y="24"/>
                      </a:lnTo>
                      <a:lnTo>
                        <a:pt x="8" y="8"/>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33" name="Freeform 1829"/>
                <p:cNvSpPr>
                  <a:spLocks/>
                </p:cNvSpPr>
                <p:nvPr/>
              </p:nvSpPr>
              <p:spPr bwMode="auto">
                <a:xfrm>
                  <a:off x="324" y="1912"/>
                  <a:ext cx="48" cy="48"/>
                </a:xfrm>
                <a:custGeom>
                  <a:avLst/>
                  <a:gdLst/>
                  <a:ahLst/>
                  <a:cxnLst>
                    <a:cxn ang="0">
                      <a:pos x="48" y="24"/>
                    </a:cxn>
                    <a:cxn ang="0">
                      <a:pos x="40" y="40"/>
                    </a:cxn>
                    <a:cxn ang="0">
                      <a:pos x="24" y="48"/>
                    </a:cxn>
                    <a:cxn ang="0">
                      <a:pos x="24" y="48"/>
                    </a:cxn>
                    <a:cxn ang="0">
                      <a:pos x="8" y="40"/>
                    </a:cxn>
                    <a:cxn ang="0">
                      <a:pos x="0" y="24"/>
                    </a:cxn>
                    <a:cxn ang="0">
                      <a:pos x="0" y="24"/>
                    </a:cxn>
                    <a:cxn ang="0">
                      <a:pos x="8" y="0"/>
                    </a:cxn>
                    <a:cxn ang="0">
                      <a:pos x="32" y="0"/>
                    </a:cxn>
                    <a:cxn ang="0">
                      <a:pos x="32" y="0"/>
                    </a:cxn>
                    <a:cxn ang="0">
                      <a:pos x="48" y="8"/>
                    </a:cxn>
                    <a:cxn ang="0">
                      <a:pos x="48" y="24"/>
                    </a:cxn>
                  </a:cxnLst>
                  <a:rect l="0" t="0" r="r" b="b"/>
                  <a:pathLst>
                    <a:path w="48" h="48">
                      <a:moveTo>
                        <a:pt x="48" y="24"/>
                      </a:moveTo>
                      <a:lnTo>
                        <a:pt x="40" y="40"/>
                      </a:lnTo>
                      <a:lnTo>
                        <a:pt x="24" y="48"/>
                      </a:lnTo>
                      <a:lnTo>
                        <a:pt x="24" y="48"/>
                      </a:lnTo>
                      <a:lnTo>
                        <a:pt x="8" y="40"/>
                      </a:lnTo>
                      <a:lnTo>
                        <a:pt x="0" y="24"/>
                      </a:lnTo>
                      <a:lnTo>
                        <a:pt x="0" y="24"/>
                      </a:lnTo>
                      <a:lnTo>
                        <a:pt x="8" y="0"/>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34" name="Freeform 1830"/>
                <p:cNvSpPr>
                  <a:spLocks/>
                </p:cNvSpPr>
                <p:nvPr/>
              </p:nvSpPr>
              <p:spPr bwMode="auto">
                <a:xfrm>
                  <a:off x="732" y="1920"/>
                  <a:ext cx="48" cy="48"/>
                </a:xfrm>
                <a:custGeom>
                  <a:avLst/>
                  <a:gdLst/>
                  <a:ahLst/>
                  <a:cxnLst>
                    <a:cxn ang="0">
                      <a:pos x="48" y="24"/>
                    </a:cxn>
                    <a:cxn ang="0">
                      <a:pos x="40" y="48"/>
                    </a:cxn>
                    <a:cxn ang="0">
                      <a:pos x="24" y="48"/>
                    </a:cxn>
                    <a:cxn ang="0">
                      <a:pos x="24" y="48"/>
                    </a:cxn>
                    <a:cxn ang="0">
                      <a:pos x="8" y="40"/>
                    </a:cxn>
                    <a:cxn ang="0">
                      <a:pos x="0" y="24"/>
                    </a:cxn>
                    <a:cxn ang="0">
                      <a:pos x="0" y="24"/>
                    </a:cxn>
                    <a:cxn ang="0">
                      <a:pos x="8" y="8"/>
                    </a:cxn>
                    <a:cxn ang="0">
                      <a:pos x="32" y="0"/>
                    </a:cxn>
                    <a:cxn ang="0">
                      <a:pos x="32" y="0"/>
                    </a:cxn>
                    <a:cxn ang="0">
                      <a:pos x="48" y="8"/>
                    </a:cxn>
                    <a:cxn ang="0">
                      <a:pos x="48" y="24"/>
                    </a:cxn>
                  </a:cxnLst>
                  <a:rect l="0" t="0" r="r" b="b"/>
                  <a:pathLst>
                    <a:path w="48" h="48">
                      <a:moveTo>
                        <a:pt x="48" y="24"/>
                      </a:moveTo>
                      <a:lnTo>
                        <a:pt x="40" y="48"/>
                      </a:lnTo>
                      <a:lnTo>
                        <a:pt x="24" y="48"/>
                      </a:lnTo>
                      <a:lnTo>
                        <a:pt x="24" y="48"/>
                      </a:lnTo>
                      <a:lnTo>
                        <a:pt x="8" y="40"/>
                      </a:lnTo>
                      <a:lnTo>
                        <a:pt x="0" y="24"/>
                      </a:lnTo>
                      <a:lnTo>
                        <a:pt x="0" y="24"/>
                      </a:lnTo>
                      <a:lnTo>
                        <a:pt x="8" y="8"/>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1660972" name="Group 1831"/>
            <p:cNvGrpSpPr>
              <a:grpSpLocks/>
            </p:cNvGrpSpPr>
            <p:nvPr/>
          </p:nvGrpSpPr>
          <p:grpSpPr bwMode="auto">
            <a:xfrm>
              <a:off x="3807" y="1631"/>
              <a:ext cx="536" cy="384"/>
              <a:chOff x="540" y="1270"/>
              <a:chExt cx="536" cy="384"/>
            </a:xfrm>
          </p:grpSpPr>
          <p:grpSp>
            <p:nvGrpSpPr>
              <p:cNvPr id="1660980" name="Group 1832"/>
              <p:cNvGrpSpPr>
                <a:grpSpLocks/>
              </p:cNvGrpSpPr>
              <p:nvPr/>
            </p:nvGrpSpPr>
            <p:grpSpPr bwMode="auto">
              <a:xfrm>
                <a:off x="540" y="1270"/>
                <a:ext cx="536" cy="384"/>
                <a:chOff x="540" y="2248"/>
                <a:chExt cx="536" cy="384"/>
              </a:xfrm>
            </p:grpSpPr>
            <p:sp>
              <p:nvSpPr>
                <p:cNvPr id="1661737" name="Freeform 1833"/>
                <p:cNvSpPr>
                  <a:spLocks/>
                </p:cNvSpPr>
                <p:nvPr/>
              </p:nvSpPr>
              <p:spPr bwMode="invGray">
                <a:xfrm>
                  <a:off x="932" y="2416"/>
                  <a:ext cx="144" cy="40"/>
                </a:xfrm>
                <a:custGeom>
                  <a:avLst/>
                  <a:gdLst/>
                  <a:ahLst/>
                  <a:cxnLst>
                    <a:cxn ang="0">
                      <a:pos x="144" y="16"/>
                    </a:cxn>
                    <a:cxn ang="0">
                      <a:pos x="144" y="24"/>
                    </a:cxn>
                    <a:cxn ang="0">
                      <a:pos x="128" y="32"/>
                    </a:cxn>
                    <a:cxn ang="0">
                      <a:pos x="104" y="32"/>
                    </a:cxn>
                    <a:cxn ang="0">
                      <a:pos x="72" y="40"/>
                    </a:cxn>
                    <a:cxn ang="0">
                      <a:pos x="72" y="40"/>
                    </a:cxn>
                    <a:cxn ang="0">
                      <a:pos x="40" y="32"/>
                    </a:cxn>
                    <a:cxn ang="0">
                      <a:pos x="16" y="32"/>
                    </a:cxn>
                    <a:cxn ang="0">
                      <a:pos x="0" y="24"/>
                    </a:cxn>
                    <a:cxn ang="0">
                      <a:pos x="0" y="16"/>
                    </a:cxn>
                    <a:cxn ang="0">
                      <a:pos x="0" y="16"/>
                    </a:cxn>
                    <a:cxn ang="0">
                      <a:pos x="0" y="8"/>
                    </a:cxn>
                    <a:cxn ang="0">
                      <a:pos x="16" y="0"/>
                    </a:cxn>
                    <a:cxn ang="0">
                      <a:pos x="40" y="0"/>
                    </a:cxn>
                    <a:cxn ang="0">
                      <a:pos x="72" y="0"/>
                    </a:cxn>
                    <a:cxn ang="0">
                      <a:pos x="72" y="0"/>
                    </a:cxn>
                    <a:cxn ang="0">
                      <a:pos x="104" y="0"/>
                    </a:cxn>
                    <a:cxn ang="0">
                      <a:pos x="128" y="0"/>
                    </a:cxn>
                    <a:cxn ang="0">
                      <a:pos x="144" y="8"/>
                    </a:cxn>
                    <a:cxn ang="0">
                      <a:pos x="144" y="16"/>
                    </a:cxn>
                  </a:cxnLst>
                  <a:rect l="0" t="0" r="r" b="b"/>
                  <a:pathLst>
                    <a:path w="144" h="40">
                      <a:moveTo>
                        <a:pt x="144" y="16"/>
                      </a:moveTo>
                      <a:lnTo>
                        <a:pt x="144" y="24"/>
                      </a:lnTo>
                      <a:lnTo>
                        <a:pt x="128" y="32"/>
                      </a:lnTo>
                      <a:lnTo>
                        <a:pt x="104" y="32"/>
                      </a:lnTo>
                      <a:lnTo>
                        <a:pt x="72" y="40"/>
                      </a:lnTo>
                      <a:lnTo>
                        <a:pt x="72" y="40"/>
                      </a:lnTo>
                      <a:lnTo>
                        <a:pt x="40" y="32"/>
                      </a:lnTo>
                      <a:lnTo>
                        <a:pt x="16" y="32"/>
                      </a:lnTo>
                      <a:lnTo>
                        <a:pt x="0" y="24"/>
                      </a:lnTo>
                      <a:lnTo>
                        <a:pt x="0" y="16"/>
                      </a:lnTo>
                      <a:lnTo>
                        <a:pt x="0" y="16"/>
                      </a:lnTo>
                      <a:lnTo>
                        <a:pt x="0" y="8"/>
                      </a:lnTo>
                      <a:lnTo>
                        <a:pt x="16" y="0"/>
                      </a:lnTo>
                      <a:lnTo>
                        <a:pt x="40" y="0"/>
                      </a:lnTo>
                      <a:lnTo>
                        <a:pt x="72" y="0"/>
                      </a:lnTo>
                      <a:lnTo>
                        <a:pt x="72" y="0"/>
                      </a:lnTo>
                      <a:lnTo>
                        <a:pt x="104" y="0"/>
                      </a:lnTo>
                      <a:lnTo>
                        <a:pt x="128" y="0"/>
                      </a:lnTo>
                      <a:lnTo>
                        <a:pt x="144" y="8"/>
                      </a:lnTo>
                      <a:lnTo>
                        <a:pt x="14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38" name="Freeform 1834"/>
                <p:cNvSpPr>
                  <a:spLocks/>
                </p:cNvSpPr>
                <p:nvPr/>
              </p:nvSpPr>
              <p:spPr bwMode="invGray">
                <a:xfrm>
                  <a:off x="892" y="2496"/>
                  <a:ext cx="112" cy="80"/>
                </a:xfrm>
                <a:custGeom>
                  <a:avLst/>
                  <a:gdLst/>
                  <a:ahLst/>
                  <a:cxnLst>
                    <a:cxn ang="0">
                      <a:pos x="112" y="80"/>
                    </a:cxn>
                    <a:cxn ang="0">
                      <a:pos x="80" y="80"/>
                    </a:cxn>
                    <a:cxn ang="0">
                      <a:pos x="40" y="56"/>
                    </a:cxn>
                    <a:cxn ang="0">
                      <a:pos x="40" y="56"/>
                    </a:cxn>
                    <a:cxn ang="0">
                      <a:pos x="16" y="40"/>
                    </a:cxn>
                    <a:cxn ang="0">
                      <a:pos x="8" y="24"/>
                    </a:cxn>
                    <a:cxn ang="0">
                      <a:pos x="0" y="8"/>
                    </a:cxn>
                    <a:cxn ang="0">
                      <a:pos x="8" y="0"/>
                    </a:cxn>
                    <a:cxn ang="0">
                      <a:pos x="8" y="0"/>
                    </a:cxn>
                    <a:cxn ang="0">
                      <a:pos x="32" y="0"/>
                    </a:cxn>
                    <a:cxn ang="0">
                      <a:pos x="72" y="24"/>
                    </a:cxn>
                    <a:cxn ang="0">
                      <a:pos x="72" y="24"/>
                    </a:cxn>
                    <a:cxn ang="0">
                      <a:pos x="96" y="40"/>
                    </a:cxn>
                    <a:cxn ang="0">
                      <a:pos x="104" y="56"/>
                    </a:cxn>
                    <a:cxn ang="0">
                      <a:pos x="112" y="72"/>
                    </a:cxn>
                    <a:cxn ang="0">
                      <a:pos x="112" y="80"/>
                    </a:cxn>
                  </a:cxnLst>
                  <a:rect l="0" t="0" r="r" b="b"/>
                  <a:pathLst>
                    <a:path w="112" h="80">
                      <a:moveTo>
                        <a:pt x="112" y="80"/>
                      </a:moveTo>
                      <a:lnTo>
                        <a:pt x="80" y="80"/>
                      </a:lnTo>
                      <a:lnTo>
                        <a:pt x="40" y="56"/>
                      </a:lnTo>
                      <a:lnTo>
                        <a:pt x="40" y="56"/>
                      </a:lnTo>
                      <a:lnTo>
                        <a:pt x="16" y="40"/>
                      </a:lnTo>
                      <a:lnTo>
                        <a:pt x="8" y="24"/>
                      </a:lnTo>
                      <a:lnTo>
                        <a:pt x="0" y="8"/>
                      </a:lnTo>
                      <a:lnTo>
                        <a:pt x="8" y="0"/>
                      </a:lnTo>
                      <a:lnTo>
                        <a:pt x="8" y="0"/>
                      </a:lnTo>
                      <a:lnTo>
                        <a:pt x="32" y="0"/>
                      </a:lnTo>
                      <a:lnTo>
                        <a:pt x="72" y="24"/>
                      </a:lnTo>
                      <a:lnTo>
                        <a:pt x="72" y="24"/>
                      </a:lnTo>
                      <a:lnTo>
                        <a:pt x="96" y="40"/>
                      </a:lnTo>
                      <a:lnTo>
                        <a:pt x="104" y="56"/>
                      </a:lnTo>
                      <a:lnTo>
                        <a:pt x="112" y="72"/>
                      </a:lnTo>
                      <a:lnTo>
                        <a:pt x="112"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39" name="Freeform 1835"/>
                <p:cNvSpPr>
                  <a:spLocks/>
                </p:cNvSpPr>
                <p:nvPr/>
              </p:nvSpPr>
              <p:spPr bwMode="invGray">
                <a:xfrm>
                  <a:off x="780" y="2248"/>
                  <a:ext cx="48" cy="104"/>
                </a:xfrm>
                <a:custGeom>
                  <a:avLst/>
                  <a:gdLst/>
                  <a:ahLst/>
                  <a:cxnLst>
                    <a:cxn ang="0">
                      <a:pos x="24" y="104"/>
                    </a:cxn>
                    <a:cxn ang="0">
                      <a:pos x="8" y="88"/>
                    </a:cxn>
                    <a:cxn ang="0">
                      <a:pos x="0" y="56"/>
                    </a:cxn>
                    <a:cxn ang="0">
                      <a:pos x="0" y="56"/>
                    </a:cxn>
                    <a:cxn ang="0">
                      <a:pos x="8" y="16"/>
                    </a:cxn>
                    <a:cxn ang="0">
                      <a:pos x="24" y="0"/>
                    </a:cxn>
                    <a:cxn ang="0">
                      <a:pos x="24" y="0"/>
                    </a:cxn>
                    <a:cxn ang="0">
                      <a:pos x="40" y="16"/>
                    </a:cxn>
                    <a:cxn ang="0">
                      <a:pos x="48" y="56"/>
                    </a:cxn>
                    <a:cxn ang="0">
                      <a:pos x="48" y="56"/>
                    </a:cxn>
                    <a:cxn ang="0">
                      <a:pos x="40" y="88"/>
                    </a:cxn>
                    <a:cxn ang="0">
                      <a:pos x="24" y="104"/>
                    </a:cxn>
                  </a:cxnLst>
                  <a:rect l="0" t="0" r="r" b="b"/>
                  <a:pathLst>
                    <a:path w="48" h="104">
                      <a:moveTo>
                        <a:pt x="24" y="104"/>
                      </a:moveTo>
                      <a:lnTo>
                        <a:pt x="8" y="88"/>
                      </a:lnTo>
                      <a:lnTo>
                        <a:pt x="0" y="56"/>
                      </a:lnTo>
                      <a:lnTo>
                        <a:pt x="0" y="56"/>
                      </a:lnTo>
                      <a:lnTo>
                        <a:pt x="8" y="16"/>
                      </a:lnTo>
                      <a:lnTo>
                        <a:pt x="24" y="0"/>
                      </a:lnTo>
                      <a:lnTo>
                        <a:pt x="24" y="0"/>
                      </a:lnTo>
                      <a:lnTo>
                        <a:pt x="40" y="16"/>
                      </a:lnTo>
                      <a:lnTo>
                        <a:pt x="48" y="56"/>
                      </a:lnTo>
                      <a:lnTo>
                        <a:pt x="48" y="56"/>
                      </a:lnTo>
                      <a:lnTo>
                        <a:pt x="40" y="88"/>
                      </a:lnTo>
                      <a:lnTo>
                        <a:pt x="24" y="10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40" name="Freeform 1836"/>
                <p:cNvSpPr>
                  <a:spLocks/>
                </p:cNvSpPr>
                <p:nvPr/>
              </p:nvSpPr>
              <p:spPr bwMode="invGray">
                <a:xfrm>
                  <a:off x="540" y="2416"/>
                  <a:ext cx="152" cy="40"/>
                </a:xfrm>
                <a:custGeom>
                  <a:avLst/>
                  <a:gdLst/>
                  <a:ahLst/>
                  <a:cxnLst>
                    <a:cxn ang="0">
                      <a:pos x="152" y="24"/>
                    </a:cxn>
                    <a:cxn ang="0">
                      <a:pos x="144" y="32"/>
                    </a:cxn>
                    <a:cxn ang="0">
                      <a:pos x="128" y="32"/>
                    </a:cxn>
                    <a:cxn ang="0">
                      <a:pos x="104" y="40"/>
                    </a:cxn>
                    <a:cxn ang="0">
                      <a:pos x="80" y="40"/>
                    </a:cxn>
                    <a:cxn ang="0">
                      <a:pos x="80" y="40"/>
                    </a:cxn>
                    <a:cxn ang="0">
                      <a:pos x="48" y="40"/>
                    </a:cxn>
                    <a:cxn ang="0">
                      <a:pos x="24" y="32"/>
                    </a:cxn>
                    <a:cxn ang="0">
                      <a:pos x="8" y="32"/>
                    </a:cxn>
                    <a:cxn ang="0">
                      <a:pos x="0" y="24"/>
                    </a:cxn>
                    <a:cxn ang="0">
                      <a:pos x="0" y="24"/>
                    </a:cxn>
                    <a:cxn ang="0">
                      <a:pos x="8" y="16"/>
                    </a:cxn>
                    <a:cxn ang="0">
                      <a:pos x="24" y="8"/>
                    </a:cxn>
                    <a:cxn ang="0">
                      <a:pos x="48" y="0"/>
                    </a:cxn>
                    <a:cxn ang="0">
                      <a:pos x="80" y="0"/>
                    </a:cxn>
                    <a:cxn ang="0">
                      <a:pos x="80" y="0"/>
                    </a:cxn>
                    <a:cxn ang="0">
                      <a:pos x="104" y="0"/>
                    </a:cxn>
                    <a:cxn ang="0">
                      <a:pos x="128" y="8"/>
                    </a:cxn>
                    <a:cxn ang="0">
                      <a:pos x="144" y="16"/>
                    </a:cxn>
                    <a:cxn ang="0">
                      <a:pos x="152" y="24"/>
                    </a:cxn>
                  </a:cxnLst>
                  <a:rect l="0" t="0" r="r" b="b"/>
                  <a:pathLst>
                    <a:path w="152" h="40">
                      <a:moveTo>
                        <a:pt x="152" y="24"/>
                      </a:moveTo>
                      <a:lnTo>
                        <a:pt x="144" y="32"/>
                      </a:lnTo>
                      <a:lnTo>
                        <a:pt x="128" y="32"/>
                      </a:lnTo>
                      <a:lnTo>
                        <a:pt x="104" y="40"/>
                      </a:lnTo>
                      <a:lnTo>
                        <a:pt x="80" y="40"/>
                      </a:lnTo>
                      <a:lnTo>
                        <a:pt x="80" y="40"/>
                      </a:lnTo>
                      <a:lnTo>
                        <a:pt x="48" y="40"/>
                      </a:lnTo>
                      <a:lnTo>
                        <a:pt x="24" y="32"/>
                      </a:lnTo>
                      <a:lnTo>
                        <a:pt x="8" y="32"/>
                      </a:lnTo>
                      <a:lnTo>
                        <a:pt x="0" y="24"/>
                      </a:lnTo>
                      <a:lnTo>
                        <a:pt x="0" y="24"/>
                      </a:lnTo>
                      <a:lnTo>
                        <a:pt x="8" y="16"/>
                      </a:lnTo>
                      <a:lnTo>
                        <a:pt x="24" y="8"/>
                      </a:lnTo>
                      <a:lnTo>
                        <a:pt x="48" y="0"/>
                      </a:lnTo>
                      <a:lnTo>
                        <a:pt x="80" y="0"/>
                      </a:lnTo>
                      <a:lnTo>
                        <a:pt x="80" y="0"/>
                      </a:lnTo>
                      <a:lnTo>
                        <a:pt x="104" y="0"/>
                      </a:lnTo>
                      <a:lnTo>
                        <a:pt x="128" y="8"/>
                      </a:lnTo>
                      <a:lnTo>
                        <a:pt x="144" y="16"/>
                      </a:lnTo>
                      <a:lnTo>
                        <a:pt x="152" y="2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41" name="Freeform 1837"/>
                <p:cNvSpPr>
                  <a:spLocks/>
                </p:cNvSpPr>
                <p:nvPr/>
              </p:nvSpPr>
              <p:spPr bwMode="invGray">
                <a:xfrm>
                  <a:off x="780" y="2520"/>
                  <a:ext cx="48" cy="112"/>
                </a:xfrm>
                <a:custGeom>
                  <a:avLst/>
                  <a:gdLst/>
                  <a:ahLst/>
                  <a:cxnLst>
                    <a:cxn ang="0">
                      <a:pos x="24" y="112"/>
                    </a:cxn>
                    <a:cxn ang="0">
                      <a:pos x="8" y="96"/>
                    </a:cxn>
                    <a:cxn ang="0">
                      <a:pos x="0" y="56"/>
                    </a:cxn>
                    <a:cxn ang="0">
                      <a:pos x="0" y="56"/>
                    </a:cxn>
                    <a:cxn ang="0">
                      <a:pos x="8" y="16"/>
                    </a:cxn>
                    <a:cxn ang="0">
                      <a:pos x="24" y="0"/>
                    </a:cxn>
                    <a:cxn ang="0">
                      <a:pos x="24" y="0"/>
                    </a:cxn>
                    <a:cxn ang="0">
                      <a:pos x="40" y="16"/>
                    </a:cxn>
                    <a:cxn ang="0">
                      <a:pos x="48" y="56"/>
                    </a:cxn>
                    <a:cxn ang="0">
                      <a:pos x="48" y="56"/>
                    </a:cxn>
                    <a:cxn ang="0">
                      <a:pos x="40" y="96"/>
                    </a:cxn>
                    <a:cxn ang="0">
                      <a:pos x="24" y="112"/>
                    </a:cxn>
                  </a:cxnLst>
                  <a:rect l="0" t="0" r="r" b="b"/>
                  <a:pathLst>
                    <a:path w="48" h="112">
                      <a:moveTo>
                        <a:pt x="24" y="112"/>
                      </a:moveTo>
                      <a:lnTo>
                        <a:pt x="8" y="96"/>
                      </a:lnTo>
                      <a:lnTo>
                        <a:pt x="0" y="56"/>
                      </a:lnTo>
                      <a:lnTo>
                        <a:pt x="0" y="56"/>
                      </a:lnTo>
                      <a:lnTo>
                        <a:pt x="8" y="16"/>
                      </a:lnTo>
                      <a:lnTo>
                        <a:pt x="24" y="0"/>
                      </a:lnTo>
                      <a:lnTo>
                        <a:pt x="24" y="0"/>
                      </a:lnTo>
                      <a:lnTo>
                        <a:pt x="40" y="16"/>
                      </a:lnTo>
                      <a:lnTo>
                        <a:pt x="48" y="56"/>
                      </a:lnTo>
                      <a:lnTo>
                        <a:pt x="48" y="56"/>
                      </a:lnTo>
                      <a:lnTo>
                        <a:pt x="40" y="96"/>
                      </a:lnTo>
                      <a:lnTo>
                        <a:pt x="24" y="11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42" name="Freeform 1838"/>
                <p:cNvSpPr>
                  <a:spLocks/>
                </p:cNvSpPr>
                <p:nvPr/>
              </p:nvSpPr>
              <p:spPr bwMode="invGray">
                <a:xfrm>
                  <a:off x="612" y="2304"/>
                  <a:ext cx="112" cy="80"/>
                </a:xfrm>
                <a:custGeom>
                  <a:avLst/>
                  <a:gdLst/>
                  <a:ahLst/>
                  <a:cxnLst>
                    <a:cxn ang="0">
                      <a:pos x="112" y="80"/>
                    </a:cxn>
                    <a:cxn ang="0">
                      <a:pos x="80" y="80"/>
                    </a:cxn>
                    <a:cxn ang="0">
                      <a:pos x="40" y="56"/>
                    </a:cxn>
                    <a:cxn ang="0">
                      <a:pos x="40" y="56"/>
                    </a:cxn>
                    <a:cxn ang="0">
                      <a:pos x="16" y="40"/>
                    </a:cxn>
                    <a:cxn ang="0">
                      <a:pos x="8" y="24"/>
                    </a:cxn>
                    <a:cxn ang="0">
                      <a:pos x="0" y="8"/>
                    </a:cxn>
                    <a:cxn ang="0">
                      <a:pos x="0" y="0"/>
                    </a:cxn>
                    <a:cxn ang="0">
                      <a:pos x="0" y="0"/>
                    </a:cxn>
                    <a:cxn ang="0">
                      <a:pos x="32" y="8"/>
                    </a:cxn>
                    <a:cxn ang="0">
                      <a:pos x="72" y="24"/>
                    </a:cxn>
                    <a:cxn ang="0">
                      <a:pos x="72" y="24"/>
                    </a:cxn>
                    <a:cxn ang="0">
                      <a:pos x="96" y="40"/>
                    </a:cxn>
                    <a:cxn ang="0">
                      <a:pos x="104" y="56"/>
                    </a:cxn>
                    <a:cxn ang="0">
                      <a:pos x="112" y="72"/>
                    </a:cxn>
                    <a:cxn ang="0">
                      <a:pos x="112" y="80"/>
                    </a:cxn>
                  </a:cxnLst>
                  <a:rect l="0" t="0" r="r" b="b"/>
                  <a:pathLst>
                    <a:path w="112" h="80">
                      <a:moveTo>
                        <a:pt x="112" y="80"/>
                      </a:moveTo>
                      <a:lnTo>
                        <a:pt x="80" y="80"/>
                      </a:lnTo>
                      <a:lnTo>
                        <a:pt x="40" y="56"/>
                      </a:lnTo>
                      <a:lnTo>
                        <a:pt x="40" y="56"/>
                      </a:lnTo>
                      <a:lnTo>
                        <a:pt x="16" y="40"/>
                      </a:lnTo>
                      <a:lnTo>
                        <a:pt x="8" y="24"/>
                      </a:lnTo>
                      <a:lnTo>
                        <a:pt x="0" y="8"/>
                      </a:lnTo>
                      <a:lnTo>
                        <a:pt x="0" y="0"/>
                      </a:lnTo>
                      <a:lnTo>
                        <a:pt x="0" y="0"/>
                      </a:lnTo>
                      <a:lnTo>
                        <a:pt x="32" y="8"/>
                      </a:lnTo>
                      <a:lnTo>
                        <a:pt x="72" y="24"/>
                      </a:lnTo>
                      <a:lnTo>
                        <a:pt x="72" y="24"/>
                      </a:lnTo>
                      <a:lnTo>
                        <a:pt x="96" y="40"/>
                      </a:lnTo>
                      <a:lnTo>
                        <a:pt x="104" y="56"/>
                      </a:lnTo>
                      <a:lnTo>
                        <a:pt x="112" y="72"/>
                      </a:lnTo>
                      <a:lnTo>
                        <a:pt x="112"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43" name="Freeform 1839"/>
                <p:cNvSpPr>
                  <a:spLocks/>
                </p:cNvSpPr>
                <p:nvPr/>
              </p:nvSpPr>
              <p:spPr bwMode="invGray">
                <a:xfrm>
                  <a:off x="876" y="2296"/>
                  <a:ext cx="112" cy="80"/>
                </a:xfrm>
                <a:custGeom>
                  <a:avLst/>
                  <a:gdLst/>
                  <a:ahLst/>
                  <a:cxnLst>
                    <a:cxn ang="0">
                      <a:pos x="8" y="80"/>
                    </a:cxn>
                    <a:cxn ang="0">
                      <a:pos x="0" y="72"/>
                    </a:cxn>
                    <a:cxn ang="0">
                      <a:pos x="8" y="56"/>
                    </a:cxn>
                    <a:cxn ang="0">
                      <a:pos x="24" y="40"/>
                    </a:cxn>
                    <a:cxn ang="0">
                      <a:pos x="40" y="24"/>
                    </a:cxn>
                    <a:cxn ang="0">
                      <a:pos x="40" y="24"/>
                    </a:cxn>
                    <a:cxn ang="0">
                      <a:pos x="80" y="8"/>
                    </a:cxn>
                    <a:cxn ang="0">
                      <a:pos x="112" y="0"/>
                    </a:cxn>
                    <a:cxn ang="0">
                      <a:pos x="112" y="0"/>
                    </a:cxn>
                    <a:cxn ang="0">
                      <a:pos x="112" y="8"/>
                    </a:cxn>
                    <a:cxn ang="0">
                      <a:pos x="112" y="24"/>
                    </a:cxn>
                    <a:cxn ang="0">
                      <a:pos x="96" y="40"/>
                    </a:cxn>
                    <a:cxn ang="0">
                      <a:pos x="80" y="56"/>
                    </a:cxn>
                    <a:cxn ang="0">
                      <a:pos x="80" y="56"/>
                    </a:cxn>
                    <a:cxn ang="0">
                      <a:pos x="32" y="80"/>
                    </a:cxn>
                    <a:cxn ang="0">
                      <a:pos x="8" y="80"/>
                    </a:cxn>
                  </a:cxnLst>
                  <a:rect l="0" t="0" r="r" b="b"/>
                  <a:pathLst>
                    <a:path w="112" h="80">
                      <a:moveTo>
                        <a:pt x="8" y="80"/>
                      </a:moveTo>
                      <a:lnTo>
                        <a:pt x="0" y="72"/>
                      </a:lnTo>
                      <a:lnTo>
                        <a:pt x="8" y="56"/>
                      </a:lnTo>
                      <a:lnTo>
                        <a:pt x="24" y="40"/>
                      </a:lnTo>
                      <a:lnTo>
                        <a:pt x="40" y="24"/>
                      </a:lnTo>
                      <a:lnTo>
                        <a:pt x="40" y="24"/>
                      </a:lnTo>
                      <a:lnTo>
                        <a:pt x="80" y="8"/>
                      </a:lnTo>
                      <a:lnTo>
                        <a:pt x="112" y="0"/>
                      </a:lnTo>
                      <a:lnTo>
                        <a:pt x="112" y="0"/>
                      </a:lnTo>
                      <a:lnTo>
                        <a:pt x="112" y="8"/>
                      </a:lnTo>
                      <a:lnTo>
                        <a:pt x="112" y="24"/>
                      </a:lnTo>
                      <a:lnTo>
                        <a:pt x="96" y="40"/>
                      </a:lnTo>
                      <a:lnTo>
                        <a:pt x="80" y="56"/>
                      </a:lnTo>
                      <a:lnTo>
                        <a:pt x="80" y="56"/>
                      </a:lnTo>
                      <a:lnTo>
                        <a:pt x="32" y="80"/>
                      </a:lnTo>
                      <a:lnTo>
                        <a:pt x="8"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44" name="Freeform 1840"/>
                <p:cNvSpPr>
                  <a:spLocks/>
                </p:cNvSpPr>
                <p:nvPr/>
              </p:nvSpPr>
              <p:spPr bwMode="invGray">
                <a:xfrm>
                  <a:off x="916" y="2352"/>
                  <a:ext cx="136" cy="56"/>
                </a:xfrm>
                <a:custGeom>
                  <a:avLst/>
                  <a:gdLst/>
                  <a:ahLst/>
                  <a:cxnLst>
                    <a:cxn ang="0">
                      <a:pos x="0" y="48"/>
                    </a:cxn>
                    <a:cxn ang="0">
                      <a:pos x="0" y="40"/>
                    </a:cxn>
                    <a:cxn ang="0">
                      <a:pos x="16" y="32"/>
                    </a:cxn>
                    <a:cxn ang="0">
                      <a:pos x="32" y="16"/>
                    </a:cxn>
                    <a:cxn ang="0">
                      <a:pos x="56" y="8"/>
                    </a:cxn>
                    <a:cxn ang="0">
                      <a:pos x="56" y="8"/>
                    </a:cxn>
                    <a:cxn ang="0">
                      <a:pos x="88" y="0"/>
                    </a:cxn>
                    <a:cxn ang="0">
                      <a:pos x="112" y="0"/>
                    </a:cxn>
                    <a:cxn ang="0">
                      <a:pos x="128" y="0"/>
                    </a:cxn>
                    <a:cxn ang="0">
                      <a:pos x="136" y="8"/>
                    </a:cxn>
                    <a:cxn ang="0">
                      <a:pos x="136" y="8"/>
                    </a:cxn>
                    <a:cxn ang="0">
                      <a:pos x="136" y="16"/>
                    </a:cxn>
                    <a:cxn ang="0">
                      <a:pos x="128" y="24"/>
                    </a:cxn>
                    <a:cxn ang="0">
                      <a:pos x="104" y="32"/>
                    </a:cxn>
                    <a:cxn ang="0">
                      <a:pos x="80" y="48"/>
                    </a:cxn>
                    <a:cxn ang="0">
                      <a:pos x="80" y="48"/>
                    </a:cxn>
                    <a:cxn ang="0">
                      <a:pos x="48" y="48"/>
                    </a:cxn>
                    <a:cxn ang="0">
                      <a:pos x="24" y="56"/>
                    </a:cxn>
                    <a:cxn ang="0">
                      <a:pos x="8" y="56"/>
                    </a:cxn>
                    <a:cxn ang="0">
                      <a:pos x="0" y="48"/>
                    </a:cxn>
                  </a:cxnLst>
                  <a:rect l="0" t="0" r="r" b="b"/>
                  <a:pathLst>
                    <a:path w="136" h="56">
                      <a:moveTo>
                        <a:pt x="0" y="48"/>
                      </a:moveTo>
                      <a:lnTo>
                        <a:pt x="0" y="40"/>
                      </a:lnTo>
                      <a:lnTo>
                        <a:pt x="16" y="32"/>
                      </a:lnTo>
                      <a:lnTo>
                        <a:pt x="32" y="16"/>
                      </a:lnTo>
                      <a:lnTo>
                        <a:pt x="56" y="8"/>
                      </a:lnTo>
                      <a:lnTo>
                        <a:pt x="56" y="8"/>
                      </a:lnTo>
                      <a:lnTo>
                        <a:pt x="88" y="0"/>
                      </a:lnTo>
                      <a:lnTo>
                        <a:pt x="112" y="0"/>
                      </a:lnTo>
                      <a:lnTo>
                        <a:pt x="128" y="0"/>
                      </a:lnTo>
                      <a:lnTo>
                        <a:pt x="136" y="8"/>
                      </a:lnTo>
                      <a:lnTo>
                        <a:pt x="136" y="8"/>
                      </a:lnTo>
                      <a:lnTo>
                        <a:pt x="136" y="16"/>
                      </a:lnTo>
                      <a:lnTo>
                        <a:pt x="128" y="24"/>
                      </a:lnTo>
                      <a:lnTo>
                        <a:pt x="104" y="32"/>
                      </a:lnTo>
                      <a:lnTo>
                        <a:pt x="80" y="48"/>
                      </a:lnTo>
                      <a:lnTo>
                        <a:pt x="80" y="48"/>
                      </a:lnTo>
                      <a:lnTo>
                        <a:pt x="48" y="48"/>
                      </a:lnTo>
                      <a:lnTo>
                        <a:pt x="24" y="56"/>
                      </a:lnTo>
                      <a:lnTo>
                        <a:pt x="8" y="56"/>
                      </a:lnTo>
                      <a:lnTo>
                        <a:pt x="0"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45" name="Freeform 1841"/>
                <p:cNvSpPr>
                  <a:spLocks/>
                </p:cNvSpPr>
                <p:nvPr/>
              </p:nvSpPr>
              <p:spPr bwMode="invGray">
                <a:xfrm>
                  <a:off x="564" y="2472"/>
                  <a:ext cx="136" cy="56"/>
                </a:xfrm>
                <a:custGeom>
                  <a:avLst/>
                  <a:gdLst/>
                  <a:ahLst/>
                  <a:cxnLst>
                    <a:cxn ang="0">
                      <a:pos x="0" y="48"/>
                    </a:cxn>
                    <a:cxn ang="0">
                      <a:pos x="0" y="40"/>
                    </a:cxn>
                    <a:cxn ang="0">
                      <a:pos x="8" y="32"/>
                    </a:cxn>
                    <a:cxn ang="0">
                      <a:pos x="32" y="16"/>
                    </a:cxn>
                    <a:cxn ang="0">
                      <a:pos x="56" y="8"/>
                    </a:cxn>
                    <a:cxn ang="0">
                      <a:pos x="56" y="8"/>
                    </a:cxn>
                    <a:cxn ang="0">
                      <a:pos x="88" y="0"/>
                    </a:cxn>
                    <a:cxn ang="0">
                      <a:pos x="112" y="0"/>
                    </a:cxn>
                    <a:cxn ang="0">
                      <a:pos x="128" y="0"/>
                    </a:cxn>
                    <a:cxn ang="0">
                      <a:pos x="136" y="8"/>
                    </a:cxn>
                    <a:cxn ang="0">
                      <a:pos x="136" y="8"/>
                    </a:cxn>
                    <a:cxn ang="0">
                      <a:pos x="136" y="16"/>
                    </a:cxn>
                    <a:cxn ang="0">
                      <a:pos x="120" y="24"/>
                    </a:cxn>
                    <a:cxn ang="0">
                      <a:pos x="104" y="32"/>
                    </a:cxn>
                    <a:cxn ang="0">
                      <a:pos x="80" y="48"/>
                    </a:cxn>
                    <a:cxn ang="0">
                      <a:pos x="80" y="48"/>
                    </a:cxn>
                    <a:cxn ang="0">
                      <a:pos x="48" y="48"/>
                    </a:cxn>
                    <a:cxn ang="0">
                      <a:pos x="24" y="56"/>
                    </a:cxn>
                    <a:cxn ang="0">
                      <a:pos x="8" y="56"/>
                    </a:cxn>
                    <a:cxn ang="0">
                      <a:pos x="0" y="48"/>
                    </a:cxn>
                  </a:cxnLst>
                  <a:rect l="0" t="0" r="r" b="b"/>
                  <a:pathLst>
                    <a:path w="136" h="56">
                      <a:moveTo>
                        <a:pt x="0" y="48"/>
                      </a:moveTo>
                      <a:lnTo>
                        <a:pt x="0" y="40"/>
                      </a:lnTo>
                      <a:lnTo>
                        <a:pt x="8" y="32"/>
                      </a:lnTo>
                      <a:lnTo>
                        <a:pt x="32" y="16"/>
                      </a:lnTo>
                      <a:lnTo>
                        <a:pt x="56" y="8"/>
                      </a:lnTo>
                      <a:lnTo>
                        <a:pt x="56" y="8"/>
                      </a:lnTo>
                      <a:lnTo>
                        <a:pt x="88" y="0"/>
                      </a:lnTo>
                      <a:lnTo>
                        <a:pt x="112" y="0"/>
                      </a:lnTo>
                      <a:lnTo>
                        <a:pt x="128" y="0"/>
                      </a:lnTo>
                      <a:lnTo>
                        <a:pt x="136" y="8"/>
                      </a:lnTo>
                      <a:lnTo>
                        <a:pt x="136" y="8"/>
                      </a:lnTo>
                      <a:lnTo>
                        <a:pt x="136" y="16"/>
                      </a:lnTo>
                      <a:lnTo>
                        <a:pt x="120" y="24"/>
                      </a:lnTo>
                      <a:lnTo>
                        <a:pt x="104" y="32"/>
                      </a:lnTo>
                      <a:lnTo>
                        <a:pt x="80" y="48"/>
                      </a:lnTo>
                      <a:lnTo>
                        <a:pt x="80" y="48"/>
                      </a:lnTo>
                      <a:lnTo>
                        <a:pt x="48" y="48"/>
                      </a:lnTo>
                      <a:lnTo>
                        <a:pt x="24" y="56"/>
                      </a:lnTo>
                      <a:lnTo>
                        <a:pt x="8" y="56"/>
                      </a:lnTo>
                      <a:lnTo>
                        <a:pt x="0"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46" name="Freeform 1842"/>
                <p:cNvSpPr>
                  <a:spLocks/>
                </p:cNvSpPr>
                <p:nvPr/>
              </p:nvSpPr>
              <p:spPr bwMode="invGray">
                <a:xfrm>
                  <a:off x="628" y="2504"/>
                  <a:ext cx="112" cy="72"/>
                </a:xfrm>
                <a:custGeom>
                  <a:avLst/>
                  <a:gdLst/>
                  <a:ahLst/>
                  <a:cxnLst>
                    <a:cxn ang="0">
                      <a:pos x="8" y="72"/>
                    </a:cxn>
                    <a:cxn ang="0">
                      <a:pos x="0" y="64"/>
                    </a:cxn>
                    <a:cxn ang="0">
                      <a:pos x="8" y="56"/>
                    </a:cxn>
                    <a:cxn ang="0">
                      <a:pos x="16" y="40"/>
                    </a:cxn>
                    <a:cxn ang="0">
                      <a:pos x="40" y="24"/>
                    </a:cxn>
                    <a:cxn ang="0">
                      <a:pos x="40" y="24"/>
                    </a:cxn>
                    <a:cxn ang="0">
                      <a:pos x="80" y="0"/>
                    </a:cxn>
                    <a:cxn ang="0">
                      <a:pos x="112" y="0"/>
                    </a:cxn>
                    <a:cxn ang="0">
                      <a:pos x="112" y="0"/>
                    </a:cxn>
                    <a:cxn ang="0">
                      <a:pos x="112" y="8"/>
                    </a:cxn>
                    <a:cxn ang="0">
                      <a:pos x="112" y="16"/>
                    </a:cxn>
                    <a:cxn ang="0">
                      <a:pos x="96" y="32"/>
                    </a:cxn>
                    <a:cxn ang="0">
                      <a:pos x="80" y="48"/>
                    </a:cxn>
                    <a:cxn ang="0">
                      <a:pos x="80" y="48"/>
                    </a:cxn>
                    <a:cxn ang="0">
                      <a:pos x="32" y="72"/>
                    </a:cxn>
                    <a:cxn ang="0">
                      <a:pos x="8" y="72"/>
                    </a:cxn>
                  </a:cxnLst>
                  <a:rect l="0" t="0" r="r" b="b"/>
                  <a:pathLst>
                    <a:path w="112" h="72">
                      <a:moveTo>
                        <a:pt x="8" y="72"/>
                      </a:moveTo>
                      <a:lnTo>
                        <a:pt x="0" y="64"/>
                      </a:lnTo>
                      <a:lnTo>
                        <a:pt x="8" y="56"/>
                      </a:lnTo>
                      <a:lnTo>
                        <a:pt x="16" y="40"/>
                      </a:lnTo>
                      <a:lnTo>
                        <a:pt x="40" y="24"/>
                      </a:lnTo>
                      <a:lnTo>
                        <a:pt x="40" y="24"/>
                      </a:lnTo>
                      <a:lnTo>
                        <a:pt x="80" y="0"/>
                      </a:lnTo>
                      <a:lnTo>
                        <a:pt x="112" y="0"/>
                      </a:lnTo>
                      <a:lnTo>
                        <a:pt x="112" y="0"/>
                      </a:lnTo>
                      <a:lnTo>
                        <a:pt x="112" y="8"/>
                      </a:lnTo>
                      <a:lnTo>
                        <a:pt x="112" y="16"/>
                      </a:lnTo>
                      <a:lnTo>
                        <a:pt x="96" y="32"/>
                      </a:lnTo>
                      <a:lnTo>
                        <a:pt x="80" y="48"/>
                      </a:lnTo>
                      <a:lnTo>
                        <a:pt x="80" y="48"/>
                      </a:lnTo>
                      <a:lnTo>
                        <a:pt x="32" y="72"/>
                      </a:lnTo>
                      <a:lnTo>
                        <a:pt x="8" y="7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47" name="Freeform 1843"/>
                <p:cNvSpPr>
                  <a:spLocks/>
                </p:cNvSpPr>
                <p:nvPr/>
              </p:nvSpPr>
              <p:spPr bwMode="invGray">
                <a:xfrm>
                  <a:off x="932" y="2464"/>
                  <a:ext cx="136" cy="56"/>
                </a:xfrm>
                <a:custGeom>
                  <a:avLst/>
                  <a:gdLst/>
                  <a:ahLst/>
                  <a:cxnLst>
                    <a:cxn ang="0">
                      <a:pos x="0" y="8"/>
                    </a:cxn>
                    <a:cxn ang="0">
                      <a:pos x="8" y="0"/>
                    </a:cxn>
                    <a:cxn ang="0">
                      <a:pos x="32" y="0"/>
                    </a:cxn>
                    <a:cxn ang="0">
                      <a:pos x="56" y="0"/>
                    </a:cxn>
                    <a:cxn ang="0">
                      <a:pos x="80" y="8"/>
                    </a:cxn>
                    <a:cxn ang="0">
                      <a:pos x="80" y="8"/>
                    </a:cxn>
                    <a:cxn ang="0">
                      <a:pos x="104" y="16"/>
                    </a:cxn>
                    <a:cxn ang="0">
                      <a:pos x="128" y="32"/>
                    </a:cxn>
                    <a:cxn ang="0">
                      <a:pos x="136" y="40"/>
                    </a:cxn>
                    <a:cxn ang="0">
                      <a:pos x="136" y="48"/>
                    </a:cxn>
                    <a:cxn ang="0">
                      <a:pos x="136" y="48"/>
                    </a:cxn>
                    <a:cxn ang="0">
                      <a:pos x="128" y="56"/>
                    </a:cxn>
                    <a:cxn ang="0">
                      <a:pos x="112" y="56"/>
                    </a:cxn>
                    <a:cxn ang="0">
                      <a:pos x="88" y="56"/>
                    </a:cxn>
                    <a:cxn ang="0">
                      <a:pos x="64" y="48"/>
                    </a:cxn>
                    <a:cxn ang="0">
                      <a:pos x="64" y="48"/>
                    </a:cxn>
                    <a:cxn ang="0">
                      <a:pos x="32" y="40"/>
                    </a:cxn>
                    <a:cxn ang="0">
                      <a:pos x="16" y="24"/>
                    </a:cxn>
                    <a:cxn ang="0">
                      <a:pos x="0" y="16"/>
                    </a:cxn>
                    <a:cxn ang="0">
                      <a:pos x="0" y="8"/>
                    </a:cxn>
                  </a:cxnLst>
                  <a:rect l="0" t="0" r="r" b="b"/>
                  <a:pathLst>
                    <a:path w="136" h="56">
                      <a:moveTo>
                        <a:pt x="0" y="8"/>
                      </a:moveTo>
                      <a:lnTo>
                        <a:pt x="8" y="0"/>
                      </a:lnTo>
                      <a:lnTo>
                        <a:pt x="32" y="0"/>
                      </a:lnTo>
                      <a:lnTo>
                        <a:pt x="56" y="0"/>
                      </a:lnTo>
                      <a:lnTo>
                        <a:pt x="80" y="8"/>
                      </a:lnTo>
                      <a:lnTo>
                        <a:pt x="80" y="8"/>
                      </a:lnTo>
                      <a:lnTo>
                        <a:pt x="104" y="16"/>
                      </a:lnTo>
                      <a:lnTo>
                        <a:pt x="128" y="32"/>
                      </a:lnTo>
                      <a:lnTo>
                        <a:pt x="136" y="40"/>
                      </a:lnTo>
                      <a:lnTo>
                        <a:pt x="136" y="48"/>
                      </a:lnTo>
                      <a:lnTo>
                        <a:pt x="136" y="48"/>
                      </a:lnTo>
                      <a:lnTo>
                        <a:pt x="128" y="56"/>
                      </a:lnTo>
                      <a:lnTo>
                        <a:pt x="112" y="56"/>
                      </a:lnTo>
                      <a:lnTo>
                        <a:pt x="88" y="56"/>
                      </a:lnTo>
                      <a:lnTo>
                        <a:pt x="64" y="48"/>
                      </a:lnTo>
                      <a:lnTo>
                        <a:pt x="64" y="48"/>
                      </a:lnTo>
                      <a:lnTo>
                        <a:pt x="32" y="40"/>
                      </a:lnTo>
                      <a:lnTo>
                        <a:pt x="16"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48" name="Freeform 1844"/>
                <p:cNvSpPr>
                  <a:spLocks/>
                </p:cNvSpPr>
                <p:nvPr/>
              </p:nvSpPr>
              <p:spPr bwMode="invGray">
                <a:xfrm>
                  <a:off x="564" y="2360"/>
                  <a:ext cx="136" cy="56"/>
                </a:xfrm>
                <a:custGeom>
                  <a:avLst/>
                  <a:gdLst/>
                  <a:ahLst/>
                  <a:cxnLst>
                    <a:cxn ang="0">
                      <a:pos x="0" y="8"/>
                    </a:cxn>
                    <a:cxn ang="0">
                      <a:pos x="8" y="0"/>
                    </a:cxn>
                    <a:cxn ang="0">
                      <a:pos x="24" y="0"/>
                    </a:cxn>
                    <a:cxn ang="0">
                      <a:pos x="48" y="0"/>
                    </a:cxn>
                    <a:cxn ang="0">
                      <a:pos x="80" y="8"/>
                    </a:cxn>
                    <a:cxn ang="0">
                      <a:pos x="80" y="8"/>
                    </a:cxn>
                    <a:cxn ang="0">
                      <a:pos x="104" y="16"/>
                    </a:cxn>
                    <a:cxn ang="0">
                      <a:pos x="120" y="24"/>
                    </a:cxn>
                    <a:cxn ang="0">
                      <a:pos x="136" y="40"/>
                    </a:cxn>
                    <a:cxn ang="0">
                      <a:pos x="136" y="48"/>
                    </a:cxn>
                    <a:cxn ang="0">
                      <a:pos x="136" y="48"/>
                    </a:cxn>
                    <a:cxn ang="0">
                      <a:pos x="128" y="48"/>
                    </a:cxn>
                    <a:cxn ang="0">
                      <a:pos x="112" y="56"/>
                    </a:cxn>
                    <a:cxn ang="0">
                      <a:pos x="88" y="48"/>
                    </a:cxn>
                    <a:cxn ang="0">
                      <a:pos x="56" y="40"/>
                    </a:cxn>
                    <a:cxn ang="0">
                      <a:pos x="56" y="40"/>
                    </a:cxn>
                    <a:cxn ang="0">
                      <a:pos x="32" y="32"/>
                    </a:cxn>
                    <a:cxn ang="0">
                      <a:pos x="8" y="24"/>
                    </a:cxn>
                    <a:cxn ang="0">
                      <a:pos x="0" y="16"/>
                    </a:cxn>
                    <a:cxn ang="0">
                      <a:pos x="0" y="8"/>
                    </a:cxn>
                  </a:cxnLst>
                  <a:rect l="0" t="0" r="r" b="b"/>
                  <a:pathLst>
                    <a:path w="136" h="56">
                      <a:moveTo>
                        <a:pt x="0" y="8"/>
                      </a:moveTo>
                      <a:lnTo>
                        <a:pt x="8" y="0"/>
                      </a:lnTo>
                      <a:lnTo>
                        <a:pt x="24" y="0"/>
                      </a:lnTo>
                      <a:lnTo>
                        <a:pt x="48" y="0"/>
                      </a:lnTo>
                      <a:lnTo>
                        <a:pt x="80" y="8"/>
                      </a:lnTo>
                      <a:lnTo>
                        <a:pt x="80" y="8"/>
                      </a:lnTo>
                      <a:lnTo>
                        <a:pt x="104" y="16"/>
                      </a:lnTo>
                      <a:lnTo>
                        <a:pt x="120" y="24"/>
                      </a:lnTo>
                      <a:lnTo>
                        <a:pt x="136" y="40"/>
                      </a:lnTo>
                      <a:lnTo>
                        <a:pt x="136" y="48"/>
                      </a:lnTo>
                      <a:lnTo>
                        <a:pt x="136" y="48"/>
                      </a:lnTo>
                      <a:lnTo>
                        <a:pt x="128" y="48"/>
                      </a:lnTo>
                      <a:lnTo>
                        <a:pt x="112" y="56"/>
                      </a:lnTo>
                      <a:lnTo>
                        <a:pt x="88" y="48"/>
                      </a:lnTo>
                      <a:lnTo>
                        <a:pt x="56" y="40"/>
                      </a:lnTo>
                      <a:lnTo>
                        <a:pt x="56" y="40"/>
                      </a:lnTo>
                      <a:lnTo>
                        <a:pt x="32" y="32"/>
                      </a:lnTo>
                      <a:lnTo>
                        <a:pt x="8"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49" name="Freeform 1845"/>
                <p:cNvSpPr>
                  <a:spLocks/>
                </p:cNvSpPr>
                <p:nvPr/>
              </p:nvSpPr>
              <p:spPr bwMode="invGray">
                <a:xfrm>
                  <a:off x="692" y="2256"/>
                  <a:ext cx="72" cy="104"/>
                </a:xfrm>
                <a:custGeom>
                  <a:avLst/>
                  <a:gdLst/>
                  <a:ahLst/>
                  <a:cxnLst>
                    <a:cxn ang="0">
                      <a:pos x="8" y="0"/>
                    </a:cxn>
                    <a:cxn ang="0">
                      <a:pos x="32" y="8"/>
                    </a:cxn>
                    <a:cxn ang="0">
                      <a:pos x="64" y="48"/>
                    </a:cxn>
                    <a:cxn ang="0">
                      <a:pos x="64" y="48"/>
                    </a:cxn>
                    <a:cxn ang="0">
                      <a:pos x="72" y="80"/>
                    </a:cxn>
                    <a:cxn ang="0">
                      <a:pos x="64" y="104"/>
                    </a:cxn>
                    <a:cxn ang="0">
                      <a:pos x="64" y="104"/>
                    </a:cxn>
                    <a:cxn ang="0">
                      <a:pos x="40" y="96"/>
                    </a:cxn>
                    <a:cxn ang="0">
                      <a:pos x="16" y="56"/>
                    </a:cxn>
                    <a:cxn ang="0">
                      <a:pos x="16" y="56"/>
                    </a:cxn>
                    <a:cxn ang="0">
                      <a:pos x="0" y="24"/>
                    </a:cxn>
                    <a:cxn ang="0">
                      <a:pos x="8" y="0"/>
                    </a:cxn>
                  </a:cxnLst>
                  <a:rect l="0" t="0" r="r" b="b"/>
                  <a:pathLst>
                    <a:path w="72" h="104">
                      <a:moveTo>
                        <a:pt x="8" y="0"/>
                      </a:moveTo>
                      <a:lnTo>
                        <a:pt x="32" y="8"/>
                      </a:lnTo>
                      <a:lnTo>
                        <a:pt x="64" y="48"/>
                      </a:lnTo>
                      <a:lnTo>
                        <a:pt x="64" y="48"/>
                      </a:lnTo>
                      <a:lnTo>
                        <a:pt x="72" y="80"/>
                      </a:lnTo>
                      <a:lnTo>
                        <a:pt x="64" y="104"/>
                      </a:lnTo>
                      <a:lnTo>
                        <a:pt x="64" y="104"/>
                      </a:lnTo>
                      <a:lnTo>
                        <a:pt x="40" y="96"/>
                      </a:lnTo>
                      <a:lnTo>
                        <a:pt x="16" y="56"/>
                      </a:lnTo>
                      <a:lnTo>
                        <a:pt x="16" y="56"/>
                      </a:lnTo>
                      <a:lnTo>
                        <a:pt x="0" y="24"/>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50" name="Freeform 1846"/>
                <p:cNvSpPr>
                  <a:spLocks/>
                </p:cNvSpPr>
                <p:nvPr/>
              </p:nvSpPr>
              <p:spPr bwMode="invGray">
                <a:xfrm>
                  <a:off x="852" y="2520"/>
                  <a:ext cx="72" cy="96"/>
                </a:xfrm>
                <a:custGeom>
                  <a:avLst/>
                  <a:gdLst/>
                  <a:ahLst/>
                  <a:cxnLst>
                    <a:cxn ang="0">
                      <a:pos x="8" y="0"/>
                    </a:cxn>
                    <a:cxn ang="0">
                      <a:pos x="32" y="8"/>
                    </a:cxn>
                    <a:cxn ang="0">
                      <a:pos x="56" y="40"/>
                    </a:cxn>
                    <a:cxn ang="0">
                      <a:pos x="56" y="40"/>
                    </a:cxn>
                    <a:cxn ang="0">
                      <a:pos x="72" y="80"/>
                    </a:cxn>
                    <a:cxn ang="0">
                      <a:pos x="64" y="96"/>
                    </a:cxn>
                    <a:cxn ang="0">
                      <a:pos x="64" y="96"/>
                    </a:cxn>
                    <a:cxn ang="0">
                      <a:pos x="40" y="88"/>
                    </a:cxn>
                    <a:cxn ang="0">
                      <a:pos x="8" y="56"/>
                    </a:cxn>
                    <a:cxn ang="0">
                      <a:pos x="8" y="56"/>
                    </a:cxn>
                    <a:cxn ang="0">
                      <a:pos x="0" y="16"/>
                    </a:cxn>
                    <a:cxn ang="0">
                      <a:pos x="8" y="0"/>
                    </a:cxn>
                  </a:cxnLst>
                  <a:rect l="0" t="0" r="r" b="b"/>
                  <a:pathLst>
                    <a:path w="72" h="96">
                      <a:moveTo>
                        <a:pt x="8" y="0"/>
                      </a:moveTo>
                      <a:lnTo>
                        <a:pt x="32" y="8"/>
                      </a:lnTo>
                      <a:lnTo>
                        <a:pt x="56" y="40"/>
                      </a:lnTo>
                      <a:lnTo>
                        <a:pt x="56" y="40"/>
                      </a:lnTo>
                      <a:lnTo>
                        <a:pt x="72" y="80"/>
                      </a:lnTo>
                      <a:lnTo>
                        <a:pt x="64" y="96"/>
                      </a:lnTo>
                      <a:lnTo>
                        <a:pt x="64" y="96"/>
                      </a:lnTo>
                      <a:lnTo>
                        <a:pt x="40" y="88"/>
                      </a:lnTo>
                      <a:lnTo>
                        <a:pt x="8" y="56"/>
                      </a:lnTo>
                      <a:lnTo>
                        <a:pt x="8" y="56"/>
                      </a:lnTo>
                      <a:lnTo>
                        <a:pt x="0" y="16"/>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51" name="Freeform 1847"/>
                <p:cNvSpPr>
                  <a:spLocks/>
                </p:cNvSpPr>
                <p:nvPr/>
              </p:nvSpPr>
              <p:spPr bwMode="invGray">
                <a:xfrm>
                  <a:off x="844" y="2256"/>
                  <a:ext cx="72" cy="104"/>
                </a:xfrm>
                <a:custGeom>
                  <a:avLst/>
                  <a:gdLst/>
                  <a:ahLst/>
                  <a:cxnLst>
                    <a:cxn ang="0">
                      <a:pos x="64" y="0"/>
                    </a:cxn>
                    <a:cxn ang="0">
                      <a:pos x="72" y="24"/>
                    </a:cxn>
                    <a:cxn ang="0">
                      <a:pos x="56" y="56"/>
                    </a:cxn>
                    <a:cxn ang="0">
                      <a:pos x="56" y="56"/>
                    </a:cxn>
                    <a:cxn ang="0">
                      <a:pos x="32" y="88"/>
                    </a:cxn>
                    <a:cxn ang="0">
                      <a:pos x="8" y="104"/>
                    </a:cxn>
                    <a:cxn ang="0">
                      <a:pos x="8" y="104"/>
                    </a:cxn>
                    <a:cxn ang="0">
                      <a:pos x="0" y="80"/>
                    </a:cxn>
                    <a:cxn ang="0">
                      <a:pos x="8" y="40"/>
                    </a:cxn>
                    <a:cxn ang="0">
                      <a:pos x="8" y="40"/>
                    </a:cxn>
                    <a:cxn ang="0">
                      <a:pos x="40" y="8"/>
                    </a:cxn>
                    <a:cxn ang="0">
                      <a:pos x="64" y="0"/>
                    </a:cxn>
                  </a:cxnLst>
                  <a:rect l="0" t="0" r="r" b="b"/>
                  <a:pathLst>
                    <a:path w="72" h="104">
                      <a:moveTo>
                        <a:pt x="64" y="0"/>
                      </a:moveTo>
                      <a:lnTo>
                        <a:pt x="72" y="24"/>
                      </a:lnTo>
                      <a:lnTo>
                        <a:pt x="56" y="56"/>
                      </a:lnTo>
                      <a:lnTo>
                        <a:pt x="56" y="56"/>
                      </a:lnTo>
                      <a:lnTo>
                        <a:pt x="32" y="88"/>
                      </a:lnTo>
                      <a:lnTo>
                        <a:pt x="8" y="104"/>
                      </a:lnTo>
                      <a:lnTo>
                        <a:pt x="8" y="104"/>
                      </a:lnTo>
                      <a:lnTo>
                        <a:pt x="0" y="80"/>
                      </a:lnTo>
                      <a:lnTo>
                        <a:pt x="8" y="40"/>
                      </a:lnTo>
                      <a:lnTo>
                        <a:pt x="8" y="40"/>
                      </a:lnTo>
                      <a:lnTo>
                        <a:pt x="40" y="8"/>
                      </a:lnTo>
                      <a:lnTo>
                        <a:pt x="64"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52" name="Freeform 1848"/>
                <p:cNvSpPr>
                  <a:spLocks/>
                </p:cNvSpPr>
                <p:nvPr/>
              </p:nvSpPr>
              <p:spPr bwMode="invGray">
                <a:xfrm>
                  <a:off x="700" y="2520"/>
                  <a:ext cx="80" cy="96"/>
                </a:xfrm>
                <a:custGeom>
                  <a:avLst/>
                  <a:gdLst/>
                  <a:ahLst/>
                  <a:cxnLst>
                    <a:cxn ang="0">
                      <a:pos x="64" y="0"/>
                    </a:cxn>
                    <a:cxn ang="0">
                      <a:pos x="80" y="16"/>
                    </a:cxn>
                    <a:cxn ang="0">
                      <a:pos x="64" y="56"/>
                    </a:cxn>
                    <a:cxn ang="0">
                      <a:pos x="64" y="56"/>
                    </a:cxn>
                    <a:cxn ang="0">
                      <a:pos x="40" y="88"/>
                    </a:cxn>
                    <a:cxn ang="0">
                      <a:pos x="8" y="96"/>
                    </a:cxn>
                    <a:cxn ang="0">
                      <a:pos x="8" y="96"/>
                    </a:cxn>
                    <a:cxn ang="0">
                      <a:pos x="0" y="80"/>
                    </a:cxn>
                    <a:cxn ang="0">
                      <a:pos x="16" y="40"/>
                    </a:cxn>
                    <a:cxn ang="0">
                      <a:pos x="16" y="40"/>
                    </a:cxn>
                    <a:cxn ang="0">
                      <a:pos x="40" y="8"/>
                    </a:cxn>
                    <a:cxn ang="0">
                      <a:pos x="64" y="0"/>
                    </a:cxn>
                  </a:cxnLst>
                  <a:rect l="0" t="0" r="r" b="b"/>
                  <a:pathLst>
                    <a:path w="80" h="96">
                      <a:moveTo>
                        <a:pt x="64" y="0"/>
                      </a:moveTo>
                      <a:lnTo>
                        <a:pt x="80" y="16"/>
                      </a:lnTo>
                      <a:lnTo>
                        <a:pt x="64" y="56"/>
                      </a:lnTo>
                      <a:lnTo>
                        <a:pt x="64" y="56"/>
                      </a:lnTo>
                      <a:lnTo>
                        <a:pt x="40" y="88"/>
                      </a:lnTo>
                      <a:lnTo>
                        <a:pt x="8" y="96"/>
                      </a:lnTo>
                      <a:lnTo>
                        <a:pt x="8" y="96"/>
                      </a:lnTo>
                      <a:lnTo>
                        <a:pt x="0" y="80"/>
                      </a:lnTo>
                      <a:lnTo>
                        <a:pt x="16" y="40"/>
                      </a:lnTo>
                      <a:lnTo>
                        <a:pt x="16" y="40"/>
                      </a:lnTo>
                      <a:lnTo>
                        <a:pt x="40" y="8"/>
                      </a:lnTo>
                      <a:lnTo>
                        <a:pt x="64"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sp>
            <p:nvSpPr>
              <p:cNvPr id="1661753" name="Freeform 1849"/>
              <p:cNvSpPr>
                <a:spLocks/>
              </p:cNvSpPr>
              <p:nvPr/>
            </p:nvSpPr>
            <p:spPr bwMode="invGray">
              <a:xfrm>
                <a:off x="572" y="1295"/>
                <a:ext cx="472" cy="334"/>
              </a:xfrm>
              <a:custGeom>
                <a:avLst/>
                <a:gdLst/>
                <a:ahLst/>
                <a:cxnLst>
                  <a:cxn ang="0">
                    <a:pos x="672" y="216"/>
                  </a:cxn>
                  <a:cxn ang="0">
                    <a:pos x="664" y="256"/>
                  </a:cxn>
                  <a:cxn ang="0">
                    <a:pos x="648" y="296"/>
                  </a:cxn>
                  <a:cxn ang="0">
                    <a:pos x="616" y="328"/>
                  </a:cxn>
                  <a:cxn ang="0">
                    <a:pos x="576" y="360"/>
                  </a:cxn>
                  <a:cxn ang="0">
                    <a:pos x="464" y="408"/>
                  </a:cxn>
                  <a:cxn ang="0">
                    <a:pos x="336" y="424"/>
                  </a:cxn>
                  <a:cxn ang="0">
                    <a:pos x="336" y="424"/>
                  </a:cxn>
                  <a:cxn ang="0">
                    <a:pos x="208" y="408"/>
                  </a:cxn>
                  <a:cxn ang="0">
                    <a:pos x="96" y="360"/>
                  </a:cxn>
                  <a:cxn ang="0">
                    <a:pos x="56" y="328"/>
                  </a:cxn>
                  <a:cxn ang="0">
                    <a:pos x="24" y="296"/>
                  </a:cxn>
                  <a:cxn ang="0">
                    <a:pos x="8" y="256"/>
                  </a:cxn>
                  <a:cxn ang="0">
                    <a:pos x="0" y="216"/>
                  </a:cxn>
                  <a:cxn ang="0">
                    <a:pos x="0" y="216"/>
                  </a:cxn>
                  <a:cxn ang="0">
                    <a:pos x="8" y="168"/>
                  </a:cxn>
                  <a:cxn ang="0">
                    <a:pos x="24" y="128"/>
                  </a:cxn>
                  <a:cxn ang="0">
                    <a:pos x="56" y="96"/>
                  </a:cxn>
                  <a:cxn ang="0">
                    <a:pos x="96" y="64"/>
                  </a:cxn>
                  <a:cxn ang="0">
                    <a:pos x="208" y="16"/>
                  </a:cxn>
                  <a:cxn ang="0">
                    <a:pos x="336" y="0"/>
                  </a:cxn>
                  <a:cxn ang="0">
                    <a:pos x="336" y="0"/>
                  </a:cxn>
                  <a:cxn ang="0">
                    <a:pos x="464" y="16"/>
                  </a:cxn>
                  <a:cxn ang="0">
                    <a:pos x="576" y="64"/>
                  </a:cxn>
                  <a:cxn ang="0">
                    <a:pos x="616" y="96"/>
                  </a:cxn>
                  <a:cxn ang="0">
                    <a:pos x="648" y="128"/>
                  </a:cxn>
                  <a:cxn ang="0">
                    <a:pos x="664" y="168"/>
                  </a:cxn>
                  <a:cxn ang="0">
                    <a:pos x="672" y="216"/>
                  </a:cxn>
                </a:cxnLst>
                <a:rect l="0" t="0" r="r" b="b"/>
                <a:pathLst>
                  <a:path w="672" h="424">
                    <a:moveTo>
                      <a:pt x="672" y="216"/>
                    </a:moveTo>
                    <a:lnTo>
                      <a:pt x="664" y="256"/>
                    </a:lnTo>
                    <a:lnTo>
                      <a:pt x="648" y="296"/>
                    </a:lnTo>
                    <a:lnTo>
                      <a:pt x="616" y="328"/>
                    </a:lnTo>
                    <a:lnTo>
                      <a:pt x="576" y="360"/>
                    </a:lnTo>
                    <a:lnTo>
                      <a:pt x="464" y="408"/>
                    </a:lnTo>
                    <a:lnTo>
                      <a:pt x="336" y="424"/>
                    </a:lnTo>
                    <a:lnTo>
                      <a:pt x="336" y="424"/>
                    </a:lnTo>
                    <a:lnTo>
                      <a:pt x="208" y="408"/>
                    </a:lnTo>
                    <a:lnTo>
                      <a:pt x="96" y="360"/>
                    </a:lnTo>
                    <a:lnTo>
                      <a:pt x="56" y="328"/>
                    </a:lnTo>
                    <a:lnTo>
                      <a:pt x="24" y="296"/>
                    </a:lnTo>
                    <a:lnTo>
                      <a:pt x="8" y="256"/>
                    </a:lnTo>
                    <a:lnTo>
                      <a:pt x="0" y="216"/>
                    </a:lnTo>
                    <a:lnTo>
                      <a:pt x="0" y="216"/>
                    </a:lnTo>
                    <a:lnTo>
                      <a:pt x="8" y="168"/>
                    </a:lnTo>
                    <a:lnTo>
                      <a:pt x="24" y="128"/>
                    </a:lnTo>
                    <a:lnTo>
                      <a:pt x="56" y="96"/>
                    </a:lnTo>
                    <a:lnTo>
                      <a:pt x="96" y="64"/>
                    </a:lnTo>
                    <a:lnTo>
                      <a:pt x="208" y="16"/>
                    </a:lnTo>
                    <a:lnTo>
                      <a:pt x="336" y="0"/>
                    </a:lnTo>
                    <a:lnTo>
                      <a:pt x="336" y="0"/>
                    </a:lnTo>
                    <a:lnTo>
                      <a:pt x="464" y="16"/>
                    </a:lnTo>
                    <a:lnTo>
                      <a:pt x="576" y="64"/>
                    </a:lnTo>
                    <a:lnTo>
                      <a:pt x="616" y="96"/>
                    </a:lnTo>
                    <a:lnTo>
                      <a:pt x="648" y="128"/>
                    </a:lnTo>
                    <a:lnTo>
                      <a:pt x="664" y="168"/>
                    </a:lnTo>
                    <a:lnTo>
                      <a:pt x="672" y="216"/>
                    </a:lnTo>
                    <a:close/>
                  </a:path>
                </a:pathLst>
              </a:custGeom>
              <a:gradFill rotWithShape="0">
                <a:gsLst>
                  <a:gs pos="0">
                    <a:srgbClr val="808080">
                      <a:gamma/>
                      <a:tint val="59608"/>
                      <a:invGamma/>
                    </a:srgbClr>
                  </a:gs>
                  <a:gs pos="100000">
                    <a:srgbClr val="808080"/>
                  </a:gs>
                </a:gsLst>
                <a:path path="rect">
                  <a:fillToRect l="50000" t="50000" r="50000" b="50000"/>
                </a:path>
              </a:gradFill>
              <a:ln w="3175" cmpd="sng">
                <a:solidFill>
                  <a:srgbClr val="808080"/>
                </a:solidFill>
                <a:round/>
                <a:headEnd/>
                <a:tailEnd/>
              </a:ln>
            </p:spPr>
            <p:txBody>
              <a:bodyPr>
                <a:prstTxWarp prst="textNoShape">
                  <a:avLst/>
                </a:prstTxWarp>
              </a:bodyPr>
              <a:lstStyle/>
              <a:p>
                <a:endParaRPr lang="en-US">
                  <a:latin typeface="Arial"/>
                  <a:cs typeface="Arial"/>
                </a:endParaRPr>
              </a:p>
            </p:txBody>
          </p:sp>
          <p:grpSp>
            <p:nvGrpSpPr>
              <p:cNvPr id="1660987" name="Group 1850"/>
              <p:cNvGrpSpPr>
                <a:grpSpLocks/>
              </p:cNvGrpSpPr>
              <p:nvPr/>
            </p:nvGrpSpPr>
            <p:grpSpPr bwMode="auto">
              <a:xfrm>
                <a:off x="632" y="1338"/>
                <a:ext cx="352" cy="248"/>
                <a:chOff x="636" y="2320"/>
                <a:chExt cx="352" cy="248"/>
              </a:xfrm>
            </p:grpSpPr>
            <p:sp>
              <p:nvSpPr>
                <p:cNvPr id="1661755" name="Freeform 1851"/>
                <p:cNvSpPr>
                  <a:spLocks/>
                </p:cNvSpPr>
                <p:nvPr/>
              </p:nvSpPr>
              <p:spPr bwMode="invGray">
                <a:xfrm>
                  <a:off x="788" y="2424"/>
                  <a:ext cx="32" cy="16"/>
                </a:xfrm>
                <a:custGeom>
                  <a:avLst/>
                  <a:gdLst/>
                  <a:ahLst/>
                  <a:cxnLst>
                    <a:cxn ang="0">
                      <a:pos x="32" y="8"/>
                    </a:cxn>
                    <a:cxn ang="0">
                      <a:pos x="32" y="16"/>
                    </a:cxn>
                    <a:cxn ang="0">
                      <a:pos x="16" y="16"/>
                    </a:cxn>
                    <a:cxn ang="0">
                      <a:pos x="16" y="16"/>
                    </a:cxn>
                    <a:cxn ang="0">
                      <a:pos x="8" y="16"/>
                    </a:cxn>
                    <a:cxn ang="0">
                      <a:pos x="0" y="8"/>
                    </a:cxn>
                    <a:cxn ang="0">
                      <a:pos x="0" y="8"/>
                    </a:cxn>
                    <a:cxn ang="0">
                      <a:pos x="8" y="0"/>
                    </a:cxn>
                    <a:cxn ang="0">
                      <a:pos x="16" y="0"/>
                    </a:cxn>
                    <a:cxn ang="0">
                      <a:pos x="16" y="0"/>
                    </a:cxn>
                    <a:cxn ang="0">
                      <a:pos x="32" y="0"/>
                    </a:cxn>
                    <a:cxn ang="0">
                      <a:pos x="32" y="8"/>
                    </a:cxn>
                  </a:cxnLst>
                  <a:rect l="0" t="0" r="r" b="b"/>
                  <a:pathLst>
                    <a:path w="32" h="16">
                      <a:moveTo>
                        <a:pt x="32" y="8"/>
                      </a:moveTo>
                      <a:lnTo>
                        <a:pt x="32" y="16"/>
                      </a:lnTo>
                      <a:lnTo>
                        <a:pt x="16" y="16"/>
                      </a:lnTo>
                      <a:lnTo>
                        <a:pt x="16" y="16"/>
                      </a:lnTo>
                      <a:lnTo>
                        <a:pt x="8" y="16"/>
                      </a:lnTo>
                      <a:lnTo>
                        <a:pt x="0" y="8"/>
                      </a:lnTo>
                      <a:lnTo>
                        <a:pt x="0" y="8"/>
                      </a:lnTo>
                      <a:lnTo>
                        <a:pt x="8" y="0"/>
                      </a:lnTo>
                      <a:lnTo>
                        <a:pt x="16" y="0"/>
                      </a:lnTo>
                      <a:lnTo>
                        <a:pt x="16" y="0"/>
                      </a:lnTo>
                      <a:lnTo>
                        <a:pt x="32" y="0"/>
                      </a:lnTo>
                      <a:lnTo>
                        <a:pt x="32"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56" name="Freeform 1852"/>
                <p:cNvSpPr>
                  <a:spLocks/>
                </p:cNvSpPr>
                <p:nvPr/>
              </p:nvSpPr>
              <p:spPr bwMode="invGray">
                <a:xfrm>
                  <a:off x="924" y="2416"/>
                  <a:ext cx="64" cy="24"/>
                </a:xfrm>
                <a:custGeom>
                  <a:avLst/>
                  <a:gdLst/>
                  <a:ahLst/>
                  <a:cxnLst>
                    <a:cxn ang="0">
                      <a:pos x="64" y="16"/>
                    </a:cxn>
                    <a:cxn ang="0">
                      <a:pos x="56" y="24"/>
                    </a:cxn>
                    <a:cxn ang="0">
                      <a:pos x="32" y="24"/>
                    </a:cxn>
                    <a:cxn ang="0">
                      <a:pos x="32" y="24"/>
                    </a:cxn>
                    <a:cxn ang="0">
                      <a:pos x="16" y="24"/>
                    </a:cxn>
                    <a:cxn ang="0">
                      <a:pos x="0" y="16"/>
                    </a:cxn>
                    <a:cxn ang="0">
                      <a:pos x="0" y="16"/>
                    </a:cxn>
                    <a:cxn ang="0">
                      <a:pos x="16" y="8"/>
                    </a:cxn>
                    <a:cxn ang="0">
                      <a:pos x="32" y="0"/>
                    </a:cxn>
                    <a:cxn ang="0">
                      <a:pos x="32" y="0"/>
                    </a:cxn>
                    <a:cxn ang="0">
                      <a:pos x="56" y="8"/>
                    </a:cxn>
                    <a:cxn ang="0">
                      <a:pos x="64" y="16"/>
                    </a:cxn>
                  </a:cxnLst>
                  <a:rect l="0" t="0" r="r" b="b"/>
                  <a:pathLst>
                    <a:path w="64" h="24">
                      <a:moveTo>
                        <a:pt x="64" y="16"/>
                      </a:moveTo>
                      <a:lnTo>
                        <a:pt x="56" y="24"/>
                      </a:lnTo>
                      <a:lnTo>
                        <a:pt x="32" y="24"/>
                      </a:lnTo>
                      <a:lnTo>
                        <a:pt x="32" y="24"/>
                      </a:lnTo>
                      <a:lnTo>
                        <a:pt x="16" y="24"/>
                      </a:lnTo>
                      <a:lnTo>
                        <a:pt x="0" y="16"/>
                      </a:lnTo>
                      <a:lnTo>
                        <a:pt x="0" y="16"/>
                      </a:lnTo>
                      <a:lnTo>
                        <a:pt x="16" y="8"/>
                      </a:lnTo>
                      <a:lnTo>
                        <a:pt x="32" y="0"/>
                      </a:lnTo>
                      <a:lnTo>
                        <a:pt x="32" y="0"/>
                      </a:lnTo>
                      <a:lnTo>
                        <a:pt x="56" y="8"/>
                      </a:lnTo>
                      <a:lnTo>
                        <a:pt x="6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57" name="Freeform 1853"/>
                <p:cNvSpPr>
                  <a:spLocks/>
                </p:cNvSpPr>
                <p:nvPr/>
              </p:nvSpPr>
              <p:spPr bwMode="invGray">
                <a:xfrm>
                  <a:off x="908" y="2512"/>
                  <a:ext cx="40" cy="32"/>
                </a:xfrm>
                <a:custGeom>
                  <a:avLst/>
                  <a:gdLst/>
                  <a:ahLst/>
                  <a:cxnLst>
                    <a:cxn ang="0">
                      <a:pos x="40" y="32"/>
                    </a:cxn>
                    <a:cxn ang="0">
                      <a:pos x="24" y="32"/>
                    </a:cxn>
                    <a:cxn ang="0">
                      <a:pos x="8" y="24"/>
                    </a:cxn>
                    <a:cxn ang="0">
                      <a:pos x="8" y="24"/>
                    </a:cxn>
                    <a:cxn ang="0">
                      <a:pos x="0" y="8"/>
                    </a:cxn>
                    <a:cxn ang="0">
                      <a:pos x="0" y="0"/>
                    </a:cxn>
                    <a:cxn ang="0">
                      <a:pos x="0" y="0"/>
                    </a:cxn>
                    <a:cxn ang="0">
                      <a:pos x="16" y="0"/>
                    </a:cxn>
                    <a:cxn ang="0">
                      <a:pos x="32" y="8"/>
                    </a:cxn>
                    <a:cxn ang="0">
                      <a:pos x="32" y="8"/>
                    </a:cxn>
                    <a:cxn ang="0">
                      <a:pos x="40" y="24"/>
                    </a:cxn>
                    <a:cxn ang="0">
                      <a:pos x="40" y="32"/>
                    </a:cxn>
                  </a:cxnLst>
                  <a:rect l="0" t="0" r="r" b="b"/>
                  <a:pathLst>
                    <a:path w="40" h="32">
                      <a:moveTo>
                        <a:pt x="40" y="32"/>
                      </a:moveTo>
                      <a:lnTo>
                        <a:pt x="24" y="32"/>
                      </a:lnTo>
                      <a:lnTo>
                        <a:pt x="8" y="24"/>
                      </a:lnTo>
                      <a:lnTo>
                        <a:pt x="8" y="24"/>
                      </a:lnTo>
                      <a:lnTo>
                        <a:pt x="0" y="8"/>
                      </a:lnTo>
                      <a:lnTo>
                        <a:pt x="0" y="0"/>
                      </a:lnTo>
                      <a:lnTo>
                        <a:pt x="0" y="0"/>
                      </a:lnTo>
                      <a:lnTo>
                        <a:pt x="16" y="0"/>
                      </a:lnTo>
                      <a:lnTo>
                        <a:pt x="32" y="8"/>
                      </a:lnTo>
                      <a:lnTo>
                        <a:pt x="32" y="8"/>
                      </a:lnTo>
                      <a:lnTo>
                        <a:pt x="40" y="24"/>
                      </a:lnTo>
                      <a:lnTo>
                        <a:pt x="40"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58" name="Freeform 1854"/>
                <p:cNvSpPr>
                  <a:spLocks/>
                </p:cNvSpPr>
                <p:nvPr/>
              </p:nvSpPr>
              <p:spPr bwMode="invGray">
                <a:xfrm>
                  <a:off x="780" y="2328"/>
                  <a:ext cx="32" cy="48"/>
                </a:xfrm>
                <a:custGeom>
                  <a:avLst/>
                  <a:gdLst/>
                  <a:ahLst/>
                  <a:cxnLst>
                    <a:cxn ang="0">
                      <a:pos x="16" y="48"/>
                    </a:cxn>
                    <a:cxn ang="0">
                      <a:pos x="8" y="48"/>
                    </a:cxn>
                    <a:cxn ang="0">
                      <a:pos x="0" y="24"/>
                    </a:cxn>
                    <a:cxn ang="0">
                      <a:pos x="0" y="24"/>
                    </a:cxn>
                    <a:cxn ang="0">
                      <a:pos x="8" y="8"/>
                    </a:cxn>
                    <a:cxn ang="0">
                      <a:pos x="16" y="0"/>
                    </a:cxn>
                    <a:cxn ang="0">
                      <a:pos x="16" y="0"/>
                    </a:cxn>
                    <a:cxn ang="0">
                      <a:pos x="24" y="8"/>
                    </a:cxn>
                    <a:cxn ang="0">
                      <a:pos x="32" y="24"/>
                    </a:cxn>
                    <a:cxn ang="0">
                      <a:pos x="32" y="24"/>
                    </a:cxn>
                    <a:cxn ang="0">
                      <a:pos x="24" y="48"/>
                    </a:cxn>
                    <a:cxn ang="0">
                      <a:pos x="16" y="48"/>
                    </a:cxn>
                  </a:cxnLst>
                  <a:rect l="0" t="0" r="r" b="b"/>
                  <a:pathLst>
                    <a:path w="32" h="48">
                      <a:moveTo>
                        <a:pt x="16" y="48"/>
                      </a:moveTo>
                      <a:lnTo>
                        <a:pt x="8" y="48"/>
                      </a:lnTo>
                      <a:lnTo>
                        <a:pt x="0" y="24"/>
                      </a:lnTo>
                      <a:lnTo>
                        <a:pt x="0" y="24"/>
                      </a:lnTo>
                      <a:lnTo>
                        <a:pt x="8" y="8"/>
                      </a:lnTo>
                      <a:lnTo>
                        <a:pt x="16" y="0"/>
                      </a:lnTo>
                      <a:lnTo>
                        <a:pt x="16" y="0"/>
                      </a:lnTo>
                      <a:lnTo>
                        <a:pt x="24" y="8"/>
                      </a:lnTo>
                      <a:lnTo>
                        <a:pt x="32" y="24"/>
                      </a:lnTo>
                      <a:lnTo>
                        <a:pt x="32" y="24"/>
                      </a:lnTo>
                      <a:lnTo>
                        <a:pt x="24" y="48"/>
                      </a:lnTo>
                      <a:lnTo>
                        <a:pt x="16"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59" name="Freeform 1855"/>
                <p:cNvSpPr>
                  <a:spLocks/>
                </p:cNvSpPr>
                <p:nvPr/>
              </p:nvSpPr>
              <p:spPr bwMode="invGray">
                <a:xfrm>
                  <a:off x="676" y="2432"/>
                  <a:ext cx="64" cy="24"/>
                </a:xfrm>
                <a:custGeom>
                  <a:avLst/>
                  <a:gdLst/>
                  <a:ahLst/>
                  <a:cxnLst>
                    <a:cxn ang="0">
                      <a:pos x="64" y="16"/>
                    </a:cxn>
                    <a:cxn ang="0">
                      <a:pos x="56" y="24"/>
                    </a:cxn>
                    <a:cxn ang="0">
                      <a:pos x="32" y="24"/>
                    </a:cxn>
                    <a:cxn ang="0">
                      <a:pos x="32" y="24"/>
                    </a:cxn>
                    <a:cxn ang="0">
                      <a:pos x="8" y="24"/>
                    </a:cxn>
                    <a:cxn ang="0">
                      <a:pos x="0" y="16"/>
                    </a:cxn>
                    <a:cxn ang="0">
                      <a:pos x="0" y="16"/>
                    </a:cxn>
                    <a:cxn ang="0">
                      <a:pos x="8" y="8"/>
                    </a:cxn>
                    <a:cxn ang="0">
                      <a:pos x="32" y="0"/>
                    </a:cxn>
                    <a:cxn ang="0">
                      <a:pos x="32" y="0"/>
                    </a:cxn>
                    <a:cxn ang="0">
                      <a:pos x="56" y="8"/>
                    </a:cxn>
                    <a:cxn ang="0">
                      <a:pos x="64" y="16"/>
                    </a:cxn>
                  </a:cxnLst>
                  <a:rect l="0" t="0" r="r" b="b"/>
                  <a:pathLst>
                    <a:path w="64" h="24">
                      <a:moveTo>
                        <a:pt x="64" y="16"/>
                      </a:moveTo>
                      <a:lnTo>
                        <a:pt x="56" y="24"/>
                      </a:lnTo>
                      <a:lnTo>
                        <a:pt x="32" y="24"/>
                      </a:lnTo>
                      <a:lnTo>
                        <a:pt x="32" y="24"/>
                      </a:lnTo>
                      <a:lnTo>
                        <a:pt x="8" y="24"/>
                      </a:lnTo>
                      <a:lnTo>
                        <a:pt x="0" y="16"/>
                      </a:lnTo>
                      <a:lnTo>
                        <a:pt x="0" y="16"/>
                      </a:lnTo>
                      <a:lnTo>
                        <a:pt x="8" y="8"/>
                      </a:lnTo>
                      <a:lnTo>
                        <a:pt x="32" y="0"/>
                      </a:lnTo>
                      <a:lnTo>
                        <a:pt x="32" y="0"/>
                      </a:lnTo>
                      <a:lnTo>
                        <a:pt x="56" y="8"/>
                      </a:lnTo>
                      <a:lnTo>
                        <a:pt x="6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60" name="Freeform 1856"/>
                <p:cNvSpPr>
                  <a:spLocks/>
                </p:cNvSpPr>
                <p:nvPr/>
              </p:nvSpPr>
              <p:spPr bwMode="invGray">
                <a:xfrm>
                  <a:off x="788" y="2520"/>
                  <a:ext cx="32" cy="48"/>
                </a:xfrm>
                <a:custGeom>
                  <a:avLst/>
                  <a:gdLst/>
                  <a:ahLst/>
                  <a:cxnLst>
                    <a:cxn ang="0">
                      <a:pos x="16" y="48"/>
                    </a:cxn>
                    <a:cxn ang="0">
                      <a:pos x="8" y="40"/>
                    </a:cxn>
                    <a:cxn ang="0">
                      <a:pos x="0" y="24"/>
                    </a:cxn>
                    <a:cxn ang="0">
                      <a:pos x="0" y="24"/>
                    </a:cxn>
                    <a:cxn ang="0">
                      <a:pos x="8" y="8"/>
                    </a:cxn>
                    <a:cxn ang="0">
                      <a:pos x="16" y="0"/>
                    </a:cxn>
                    <a:cxn ang="0">
                      <a:pos x="16" y="0"/>
                    </a:cxn>
                    <a:cxn ang="0">
                      <a:pos x="32" y="8"/>
                    </a:cxn>
                    <a:cxn ang="0">
                      <a:pos x="32" y="24"/>
                    </a:cxn>
                    <a:cxn ang="0">
                      <a:pos x="32" y="24"/>
                    </a:cxn>
                    <a:cxn ang="0">
                      <a:pos x="32" y="40"/>
                    </a:cxn>
                    <a:cxn ang="0">
                      <a:pos x="16" y="48"/>
                    </a:cxn>
                  </a:cxnLst>
                  <a:rect l="0" t="0" r="r" b="b"/>
                  <a:pathLst>
                    <a:path w="32" h="48">
                      <a:moveTo>
                        <a:pt x="16" y="48"/>
                      </a:moveTo>
                      <a:lnTo>
                        <a:pt x="8" y="40"/>
                      </a:lnTo>
                      <a:lnTo>
                        <a:pt x="0" y="24"/>
                      </a:lnTo>
                      <a:lnTo>
                        <a:pt x="0" y="24"/>
                      </a:lnTo>
                      <a:lnTo>
                        <a:pt x="8" y="8"/>
                      </a:lnTo>
                      <a:lnTo>
                        <a:pt x="16" y="0"/>
                      </a:lnTo>
                      <a:lnTo>
                        <a:pt x="16" y="0"/>
                      </a:lnTo>
                      <a:lnTo>
                        <a:pt x="32" y="8"/>
                      </a:lnTo>
                      <a:lnTo>
                        <a:pt x="32" y="24"/>
                      </a:lnTo>
                      <a:lnTo>
                        <a:pt x="32" y="24"/>
                      </a:lnTo>
                      <a:lnTo>
                        <a:pt x="32" y="40"/>
                      </a:lnTo>
                      <a:lnTo>
                        <a:pt x="16"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61" name="Freeform 1857"/>
                <p:cNvSpPr>
                  <a:spLocks/>
                </p:cNvSpPr>
                <p:nvPr/>
              </p:nvSpPr>
              <p:spPr bwMode="invGray">
                <a:xfrm>
                  <a:off x="660" y="2352"/>
                  <a:ext cx="48" cy="40"/>
                </a:xfrm>
                <a:custGeom>
                  <a:avLst/>
                  <a:gdLst/>
                  <a:ahLst/>
                  <a:cxnLst>
                    <a:cxn ang="0">
                      <a:pos x="48" y="32"/>
                    </a:cxn>
                    <a:cxn ang="0">
                      <a:pos x="32" y="40"/>
                    </a:cxn>
                    <a:cxn ang="0">
                      <a:pos x="16" y="24"/>
                    </a:cxn>
                    <a:cxn ang="0">
                      <a:pos x="16" y="24"/>
                    </a:cxn>
                    <a:cxn ang="0">
                      <a:pos x="0" y="16"/>
                    </a:cxn>
                    <a:cxn ang="0">
                      <a:pos x="0" y="0"/>
                    </a:cxn>
                    <a:cxn ang="0">
                      <a:pos x="0" y="0"/>
                    </a:cxn>
                    <a:cxn ang="0">
                      <a:pos x="16" y="0"/>
                    </a:cxn>
                    <a:cxn ang="0">
                      <a:pos x="32" y="8"/>
                    </a:cxn>
                    <a:cxn ang="0">
                      <a:pos x="32" y="8"/>
                    </a:cxn>
                    <a:cxn ang="0">
                      <a:pos x="48" y="24"/>
                    </a:cxn>
                    <a:cxn ang="0">
                      <a:pos x="48" y="32"/>
                    </a:cxn>
                  </a:cxnLst>
                  <a:rect l="0" t="0" r="r" b="b"/>
                  <a:pathLst>
                    <a:path w="48" h="40">
                      <a:moveTo>
                        <a:pt x="48" y="32"/>
                      </a:moveTo>
                      <a:lnTo>
                        <a:pt x="32" y="40"/>
                      </a:lnTo>
                      <a:lnTo>
                        <a:pt x="16" y="24"/>
                      </a:lnTo>
                      <a:lnTo>
                        <a:pt x="16" y="24"/>
                      </a:lnTo>
                      <a:lnTo>
                        <a:pt x="0" y="16"/>
                      </a:lnTo>
                      <a:lnTo>
                        <a:pt x="0" y="0"/>
                      </a:lnTo>
                      <a:lnTo>
                        <a:pt x="0" y="0"/>
                      </a:lnTo>
                      <a:lnTo>
                        <a:pt x="16" y="0"/>
                      </a:lnTo>
                      <a:lnTo>
                        <a:pt x="32" y="8"/>
                      </a:lnTo>
                      <a:lnTo>
                        <a:pt x="32" y="8"/>
                      </a:lnTo>
                      <a:lnTo>
                        <a:pt x="48" y="24"/>
                      </a:lnTo>
                      <a:lnTo>
                        <a:pt x="48"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62" name="Freeform 1858"/>
                <p:cNvSpPr>
                  <a:spLocks/>
                </p:cNvSpPr>
                <p:nvPr/>
              </p:nvSpPr>
              <p:spPr bwMode="invGray">
                <a:xfrm>
                  <a:off x="892" y="2344"/>
                  <a:ext cx="48" cy="32"/>
                </a:xfrm>
                <a:custGeom>
                  <a:avLst/>
                  <a:gdLst/>
                  <a:ahLst/>
                  <a:cxnLst>
                    <a:cxn ang="0">
                      <a:pos x="0" y="32"/>
                    </a:cxn>
                    <a:cxn ang="0">
                      <a:pos x="0" y="24"/>
                    </a:cxn>
                    <a:cxn ang="0">
                      <a:pos x="8" y="8"/>
                    </a:cxn>
                    <a:cxn ang="0">
                      <a:pos x="8" y="8"/>
                    </a:cxn>
                    <a:cxn ang="0">
                      <a:pos x="32" y="0"/>
                    </a:cxn>
                    <a:cxn ang="0">
                      <a:pos x="48" y="0"/>
                    </a:cxn>
                    <a:cxn ang="0">
                      <a:pos x="48" y="0"/>
                    </a:cxn>
                    <a:cxn ang="0">
                      <a:pos x="48" y="8"/>
                    </a:cxn>
                    <a:cxn ang="0">
                      <a:pos x="32" y="24"/>
                    </a:cxn>
                    <a:cxn ang="0">
                      <a:pos x="32" y="24"/>
                    </a:cxn>
                    <a:cxn ang="0">
                      <a:pos x="16" y="32"/>
                    </a:cxn>
                    <a:cxn ang="0">
                      <a:pos x="0" y="32"/>
                    </a:cxn>
                  </a:cxnLst>
                  <a:rect l="0" t="0" r="r" b="b"/>
                  <a:pathLst>
                    <a:path w="48" h="32">
                      <a:moveTo>
                        <a:pt x="0" y="32"/>
                      </a:moveTo>
                      <a:lnTo>
                        <a:pt x="0" y="24"/>
                      </a:lnTo>
                      <a:lnTo>
                        <a:pt x="8" y="8"/>
                      </a:lnTo>
                      <a:lnTo>
                        <a:pt x="8" y="8"/>
                      </a:lnTo>
                      <a:lnTo>
                        <a:pt x="32" y="0"/>
                      </a:lnTo>
                      <a:lnTo>
                        <a:pt x="48" y="0"/>
                      </a:lnTo>
                      <a:lnTo>
                        <a:pt x="48" y="0"/>
                      </a:lnTo>
                      <a:lnTo>
                        <a:pt x="48" y="8"/>
                      </a:lnTo>
                      <a:lnTo>
                        <a:pt x="32" y="24"/>
                      </a:lnTo>
                      <a:lnTo>
                        <a:pt x="32" y="24"/>
                      </a:lnTo>
                      <a:lnTo>
                        <a:pt x="16" y="32"/>
                      </a:lnTo>
                      <a:lnTo>
                        <a:pt x="0"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63" name="Freeform 1859"/>
                <p:cNvSpPr>
                  <a:spLocks/>
                </p:cNvSpPr>
                <p:nvPr/>
              </p:nvSpPr>
              <p:spPr bwMode="invGray">
                <a:xfrm>
                  <a:off x="876" y="2400"/>
                  <a:ext cx="48" cy="24"/>
                </a:xfrm>
                <a:custGeom>
                  <a:avLst/>
                  <a:gdLst/>
                  <a:ahLst/>
                  <a:cxnLst>
                    <a:cxn ang="0">
                      <a:pos x="0" y="24"/>
                    </a:cxn>
                    <a:cxn ang="0">
                      <a:pos x="0" y="8"/>
                    </a:cxn>
                    <a:cxn ang="0">
                      <a:pos x="16" y="0"/>
                    </a:cxn>
                    <a:cxn ang="0">
                      <a:pos x="16" y="0"/>
                    </a:cxn>
                    <a:cxn ang="0">
                      <a:pos x="32" y="0"/>
                    </a:cxn>
                    <a:cxn ang="0">
                      <a:pos x="48" y="8"/>
                    </a:cxn>
                    <a:cxn ang="0">
                      <a:pos x="48" y="8"/>
                    </a:cxn>
                    <a:cxn ang="0">
                      <a:pos x="48" y="16"/>
                    </a:cxn>
                    <a:cxn ang="0">
                      <a:pos x="32" y="24"/>
                    </a:cxn>
                    <a:cxn ang="0">
                      <a:pos x="32" y="24"/>
                    </a:cxn>
                    <a:cxn ang="0">
                      <a:pos x="8" y="24"/>
                    </a:cxn>
                    <a:cxn ang="0">
                      <a:pos x="0" y="24"/>
                    </a:cxn>
                  </a:cxnLst>
                  <a:rect l="0" t="0" r="r" b="b"/>
                  <a:pathLst>
                    <a:path w="48" h="24">
                      <a:moveTo>
                        <a:pt x="0" y="24"/>
                      </a:moveTo>
                      <a:lnTo>
                        <a:pt x="0" y="8"/>
                      </a:lnTo>
                      <a:lnTo>
                        <a:pt x="16" y="0"/>
                      </a:lnTo>
                      <a:lnTo>
                        <a:pt x="16" y="0"/>
                      </a:lnTo>
                      <a:lnTo>
                        <a:pt x="32" y="0"/>
                      </a:lnTo>
                      <a:lnTo>
                        <a:pt x="48" y="8"/>
                      </a:lnTo>
                      <a:lnTo>
                        <a:pt x="48" y="8"/>
                      </a:lnTo>
                      <a:lnTo>
                        <a:pt x="48" y="16"/>
                      </a:lnTo>
                      <a:lnTo>
                        <a:pt x="32" y="24"/>
                      </a:lnTo>
                      <a:lnTo>
                        <a:pt x="32" y="24"/>
                      </a:lnTo>
                      <a:lnTo>
                        <a:pt x="8" y="24"/>
                      </a:lnTo>
                      <a:lnTo>
                        <a:pt x="0" y="2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64" name="Freeform 1860"/>
                <p:cNvSpPr>
                  <a:spLocks/>
                </p:cNvSpPr>
                <p:nvPr/>
              </p:nvSpPr>
              <p:spPr bwMode="invGray">
                <a:xfrm>
                  <a:off x="660" y="2480"/>
                  <a:ext cx="48" cy="24"/>
                </a:xfrm>
                <a:custGeom>
                  <a:avLst/>
                  <a:gdLst/>
                  <a:ahLst/>
                  <a:cxnLst>
                    <a:cxn ang="0">
                      <a:pos x="0" y="16"/>
                    </a:cxn>
                    <a:cxn ang="0">
                      <a:pos x="0" y="8"/>
                    </a:cxn>
                    <a:cxn ang="0">
                      <a:pos x="16" y="0"/>
                    </a:cxn>
                    <a:cxn ang="0">
                      <a:pos x="16" y="0"/>
                    </a:cxn>
                    <a:cxn ang="0">
                      <a:pos x="40" y="0"/>
                    </a:cxn>
                    <a:cxn ang="0">
                      <a:pos x="48" y="0"/>
                    </a:cxn>
                    <a:cxn ang="0">
                      <a:pos x="48" y="0"/>
                    </a:cxn>
                    <a:cxn ang="0">
                      <a:pos x="48" y="16"/>
                    </a:cxn>
                    <a:cxn ang="0">
                      <a:pos x="32" y="24"/>
                    </a:cxn>
                    <a:cxn ang="0">
                      <a:pos x="32" y="24"/>
                    </a:cxn>
                    <a:cxn ang="0">
                      <a:pos x="8" y="24"/>
                    </a:cxn>
                    <a:cxn ang="0">
                      <a:pos x="0" y="16"/>
                    </a:cxn>
                  </a:cxnLst>
                  <a:rect l="0" t="0" r="r" b="b"/>
                  <a:pathLst>
                    <a:path w="48" h="24">
                      <a:moveTo>
                        <a:pt x="0" y="16"/>
                      </a:moveTo>
                      <a:lnTo>
                        <a:pt x="0" y="8"/>
                      </a:lnTo>
                      <a:lnTo>
                        <a:pt x="16" y="0"/>
                      </a:lnTo>
                      <a:lnTo>
                        <a:pt x="16" y="0"/>
                      </a:lnTo>
                      <a:lnTo>
                        <a:pt x="40" y="0"/>
                      </a:lnTo>
                      <a:lnTo>
                        <a:pt x="48" y="0"/>
                      </a:lnTo>
                      <a:lnTo>
                        <a:pt x="48" y="0"/>
                      </a:lnTo>
                      <a:lnTo>
                        <a:pt x="48" y="16"/>
                      </a:lnTo>
                      <a:lnTo>
                        <a:pt x="32" y="24"/>
                      </a:lnTo>
                      <a:lnTo>
                        <a:pt x="32" y="24"/>
                      </a:lnTo>
                      <a:lnTo>
                        <a:pt x="8" y="24"/>
                      </a:lnTo>
                      <a:lnTo>
                        <a:pt x="0"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65" name="Freeform 1861"/>
                <p:cNvSpPr>
                  <a:spLocks/>
                </p:cNvSpPr>
                <p:nvPr/>
              </p:nvSpPr>
              <p:spPr bwMode="invGray">
                <a:xfrm>
                  <a:off x="732" y="2456"/>
                  <a:ext cx="48" cy="40"/>
                </a:xfrm>
                <a:custGeom>
                  <a:avLst/>
                  <a:gdLst/>
                  <a:ahLst/>
                  <a:cxnLst>
                    <a:cxn ang="0">
                      <a:pos x="8" y="40"/>
                    </a:cxn>
                    <a:cxn ang="0">
                      <a:pos x="0" y="24"/>
                    </a:cxn>
                    <a:cxn ang="0">
                      <a:pos x="16" y="16"/>
                    </a:cxn>
                    <a:cxn ang="0">
                      <a:pos x="16" y="16"/>
                    </a:cxn>
                    <a:cxn ang="0">
                      <a:pos x="32" y="0"/>
                    </a:cxn>
                    <a:cxn ang="0">
                      <a:pos x="48" y="8"/>
                    </a:cxn>
                    <a:cxn ang="0">
                      <a:pos x="48" y="8"/>
                    </a:cxn>
                    <a:cxn ang="0">
                      <a:pos x="48" y="16"/>
                    </a:cxn>
                    <a:cxn ang="0">
                      <a:pos x="40" y="32"/>
                    </a:cxn>
                    <a:cxn ang="0">
                      <a:pos x="40" y="32"/>
                    </a:cxn>
                    <a:cxn ang="0">
                      <a:pos x="16" y="40"/>
                    </a:cxn>
                    <a:cxn ang="0">
                      <a:pos x="8" y="40"/>
                    </a:cxn>
                  </a:cxnLst>
                  <a:rect l="0" t="0" r="r" b="b"/>
                  <a:pathLst>
                    <a:path w="48" h="40">
                      <a:moveTo>
                        <a:pt x="8" y="40"/>
                      </a:moveTo>
                      <a:lnTo>
                        <a:pt x="0" y="24"/>
                      </a:lnTo>
                      <a:lnTo>
                        <a:pt x="16" y="16"/>
                      </a:lnTo>
                      <a:lnTo>
                        <a:pt x="16" y="16"/>
                      </a:lnTo>
                      <a:lnTo>
                        <a:pt x="32" y="0"/>
                      </a:lnTo>
                      <a:lnTo>
                        <a:pt x="48" y="8"/>
                      </a:lnTo>
                      <a:lnTo>
                        <a:pt x="48" y="8"/>
                      </a:lnTo>
                      <a:lnTo>
                        <a:pt x="48" y="16"/>
                      </a:lnTo>
                      <a:lnTo>
                        <a:pt x="40" y="32"/>
                      </a:lnTo>
                      <a:lnTo>
                        <a:pt x="40" y="32"/>
                      </a:lnTo>
                      <a:lnTo>
                        <a:pt x="16" y="40"/>
                      </a:lnTo>
                      <a:lnTo>
                        <a:pt x="8" y="4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66" name="Freeform 1862"/>
                <p:cNvSpPr>
                  <a:spLocks/>
                </p:cNvSpPr>
                <p:nvPr/>
              </p:nvSpPr>
              <p:spPr bwMode="invGray">
                <a:xfrm>
                  <a:off x="924" y="2472"/>
                  <a:ext cx="56" cy="32"/>
                </a:xfrm>
                <a:custGeom>
                  <a:avLst/>
                  <a:gdLst/>
                  <a:ahLst/>
                  <a:cxnLst>
                    <a:cxn ang="0">
                      <a:pos x="0" y="8"/>
                    </a:cxn>
                    <a:cxn ang="0">
                      <a:pos x="16" y="0"/>
                    </a:cxn>
                    <a:cxn ang="0">
                      <a:pos x="32" y="8"/>
                    </a:cxn>
                    <a:cxn ang="0">
                      <a:pos x="32" y="8"/>
                    </a:cxn>
                    <a:cxn ang="0">
                      <a:pos x="56" y="16"/>
                    </a:cxn>
                    <a:cxn ang="0">
                      <a:pos x="56" y="24"/>
                    </a:cxn>
                    <a:cxn ang="0">
                      <a:pos x="56" y="24"/>
                    </a:cxn>
                    <a:cxn ang="0">
                      <a:pos x="48" y="32"/>
                    </a:cxn>
                    <a:cxn ang="0">
                      <a:pos x="24" y="24"/>
                    </a:cxn>
                    <a:cxn ang="0">
                      <a:pos x="24" y="24"/>
                    </a:cxn>
                    <a:cxn ang="0">
                      <a:pos x="0" y="16"/>
                    </a:cxn>
                    <a:cxn ang="0">
                      <a:pos x="0" y="8"/>
                    </a:cxn>
                  </a:cxnLst>
                  <a:rect l="0" t="0" r="r" b="b"/>
                  <a:pathLst>
                    <a:path w="56" h="32">
                      <a:moveTo>
                        <a:pt x="0" y="8"/>
                      </a:moveTo>
                      <a:lnTo>
                        <a:pt x="16" y="0"/>
                      </a:lnTo>
                      <a:lnTo>
                        <a:pt x="32" y="8"/>
                      </a:lnTo>
                      <a:lnTo>
                        <a:pt x="32" y="8"/>
                      </a:lnTo>
                      <a:lnTo>
                        <a:pt x="56" y="16"/>
                      </a:lnTo>
                      <a:lnTo>
                        <a:pt x="56" y="24"/>
                      </a:lnTo>
                      <a:lnTo>
                        <a:pt x="56" y="24"/>
                      </a:lnTo>
                      <a:lnTo>
                        <a:pt x="48" y="32"/>
                      </a:lnTo>
                      <a:lnTo>
                        <a:pt x="24" y="24"/>
                      </a:lnTo>
                      <a:lnTo>
                        <a:pt x="24"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67" name="Freeform 1863"/>
                <p:cNvSpPr>
                  <a:spLocks/>
                </p:cNvSpPr>
                <p:nvPr/>
              </p:nvSpPr>
              <p:spPr bwMode="invGray">
                <a:xfrm>
                  <a:off x="636" y="2392"/>
                  <a:ext cx="64" cy="32"/>
                </a:xfrm>
                <a:custGeom>
                  <a:avLst/>
                  <a:gdLst/>
                  <a:ahLst/>
                  <a:cxnLst>
                    <a:cxn ang="0">
                      <a:pos x="0" y="8"/>
                    </a:cxn>
                    <a:cxn ang="0">
                      <a:pos x="16" y="0"/>
                    </a:cxn>
                    <a:cxn ang="0">
                      <a:pos x="40" y="8"/>
                    </a:cxn>
                    <a:cxn ang="0">
                      <a:pos x="40" y="8"/>
                    </a:cxn>
                    <a:cxn ang="0">
                      <a:pos x="56" y="16"/>
                    </a:cxn>
                    <a:cxn ang="0">
                      <a:pos x="64" y="24"/>
                    </a:cxn>
                    <a:cxn ang="0">
                      <a:pos x="64" y="24"/>
                    </a:cxn>
                    <a:cxn ang="0">
                      <a:pos x="48" y="32"/>
                    </a:cxn>
                    <a:cxn ang="0">
                      <a:pos x="24" y="32"/>
                    </a:cxn>
                    <a:cxn ang="0">
                      <a:pos x="24" y="32"/>
                    </a:cxn>
                    <a:cxn ang="0">
                      <a:pos x="8" y="16"/>
                    </a:cxn>
                    <a:cxn ang="0">
                      <a:pos x="0" y="8"/>
                    </a:cxn>
                  </a:cxnLst>
                  <a:rect l="0" t="0" r="r" b="b"/>
                  <a:pathLst>
                    <a:path w="64" h="32">
                      <a:moveTo>
                        <a:pt x="0" y="8"/>
                      </a:moveTo>
                      <a:lnTo>
                        <a:pt x="16" y="0"/>
                      </a:lnTo>
                      <a:lnTo>
                        <a:pt x="40" y="8"/>
                      </a:lnTo>
                      <a:lnTo>
                        <a:pt x="40" y="8"/>
                      </a:lnTo>
                      <a:lnTo>
                        <a:pt x="56" y="16"/>
                      </a:lnTo>
                      <a:lnTo>
                        <a:pt x="64" y="24"/>
                      </a:lnTo>
                      <a:lnTo>
                        <a:pt x="64" y="24"/>
                      </a:lnTo>
                      <a:lnTo>
                        <a:pt x="48" y="32"/>
                      </a:lnTo>
                      <a:lnTo>
                        <a:pt x="24" y="32"/>
                      </a:lnTo>
                      <a:lnTo>
                        <a:pt x="24" y="32"/>
                      </a:lnTo>
                      <a:lnTo>
                        <a:pt x="8"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68" name="Freeform 1864"/>
                <p:cNvSpPr>
                  <a:spLocks/>
                </p:cNvSpPr>
                <p:nvPr/>
              </p:nvSpPr>
              <p:spPr bwMode="invGray">
                <a:xfrm>
                  <a:off x="716" y="2320"/>
                  <a:ext cx="40" cy="48"/>
                </a:xfrm>
                <a:custGeom>
                  <a:avLst/>
                  <a:gdLst/>
                  <a:ahLst/>
                  <a:cxnLst>
                    <a:cxn ang="0">
                      <a:pos x="8" y="0"/>
                    </a:cxn>
                    <a:cxn ang="0">
                      <a:pos x="24" y="0"/>
                    </a:cxn>
                    <a:cxn ang="0">
                      <a:pos x="32" y="16"/>
                    </a:cxn>
                    <a:cxn ang="0">
                      <a:pos x="32" y="16"/>
                    </a:cxn>
                    <a:cxn ang="0">
                      <a:pos x="40" y="40"/>
                    </a:cxn>
                    <a:cxn ang="0">
                      <a:pos x="32" y="48"/>
                    </a:cxn>
                    <a:cxn ang="0">
                      <a:pos x="32" y="48"/>
                    </a:cxn>
                    <a:cxn ang="0">
                      <a:pos x="16" y="40"/>
                    </a:cxn>
                    <a:cxn ang="0">
                      <a:pos x="8" y="24"/>
                    </a:cxn>
                    <a:cxn ang="0">
                      <a:pos x="8" y="24"/>
                    </a:cxn>
                    <a:cxn ang="0">
                      <a:pos x="0" y="8"/>
                    </a:cxn>
                    <a:cxn ang="0">
                      <a:pos x="8" y="0"/>
                    </a:cxn>
                  </a:cxnLst>
                  <a:rect l="0" t="0" r="r" b="b"/>
                  <a:pathLst>
                    <a:path w="40" h="48">
                      <a:moveTo>
                        <a:pt x="8" y="0"/>
                      </a:moveTo>
                      <a:lnTo>
                        <a:pt x="24" y="0"/>
                      </a:lnTo>
                      <a:lnTo>
                        <a:pt x="32" y="16"/>
                      </a:lnTo>
                      <a:lnTo>
                        <a:pt x="32" y="16"/>
                      </a:lnTo>
                      <a:lnTo>
                        <a:pt x="40" y="40"/>
                      </a:lnTo>
                      <a:lnTo>
                        <a:pt x="32" y="48"/>
                      </a:lnTo>
                      <a:lnTo>
                        <a:pt x="32" y="48"/>
                      </a:lnTo>
                      <a:lnTo>
                        <a:pt x="16" y="40"/>
                      </a:lnTo>
                      <a:lnTo>
                        <a:pt x="8" y="24"/>
                      </a:lnTo>
                      <a:lnTo>
                        <a:pt x="8" y="24"/>
                      </a:lnTo>
                      <a:lnTo>
                        <a:pt x="0" y="8"/>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69" name="Freeform 1865"/>
                <p:cNvSpPr>
                  <a:spLocks/>
                </p:cNvSpPr>
                <p:nvPr/>
              </p:nvSpPr>
              <p:spPr bwMode="invGray">
                <a:xfrm>
                  <a:off x="820" y="2480"/>
                  <a:ext cx="40" cy="40"/>
                </a:xfrm>
                <a:custGeom>
                  <a:avLst/>
                  <a:gdLst/>
                  <a:ahLst/>
                  <a:cxnLst>
                    <a:cxn ang="0">
                      <a:pos x="8" y="0"/>
                    </a:cxn>
                    <a:cxn ang="0">
                      <a:pos x="24" y="0"/>
                    </a:cxn>
                    <a:cxn ang="0">
                      <a:pos x="40" y="16"/>
                    </a:cxn>
                    <a:cxn ang="0">
                      <a:pos x="40" y="16"/>
                    </a:cxn>
                    <a:cxn ang="0">
                      <a:pos x="40" y="32"/>
                    </a:cxn>
                    <a:cxn ang="0">
                      <a:pos x="32" y="40"/>
                    </a:cxn>
                    <a:cxn ang="0">
                      <a:pos x="32" y="40"/>
                    </a:cxn>
                    <a:cxn ang="0">
                      <a:pos x="24" y="40"/>
                    </a:cxn>
                    <a:cxn ang="0">
                      <a:pos x="8" y="24"/>
                    </a:cxn>
                    <a:cxn ang="0">
                      <a:pos x="8" y="24"/>
                    </a:cxn>
                    <a:cxn ang="0">
                      <a:pos x="0" y="8"/>
                    </a:cxn>
                    <a:cxn ang="0">
                      <a:pos x="8" y="0"/>
                    </a:cxn>
                  </a:cxnLst>
                  <a:rect l="0" t="0" r="r" b="b"/>
                  <a:pathLst>
                    <a:path w="40" h="40">
                      <a:moveTo>
                        <a:pt x="8" y="0"/>
                      </a:moveTo>
                      <a:lnTo>
                        <a:pt x="24" y="0"/>
                      </a:lnTo>
                      <a:lnTo>
                        <a:pt x="40" y="16"/>
                      </a:lnTo>
                      <a:lnTo>
                        <a:pt x="40" y="16"/>
                      </a:lnTo>
                      <a:lnTo>
                        <a:pt x="40" y="32"/>
                      </a:lnTo>
                      <a:lnTo>
                        <a:pt x="32" y="40"/>
                      </a:lnTo>
                      <a:lnTo>
                        <a:pt x="32" y="40"/>
                      </a:lnTo>
                      <a:lnTo>
                        <a:pt x="24" y="40"/>
                      </a:lnTo>
                      <a:lnTo>
                        <a:pt x="8" y="24"/>
                      </a:lnTo>
                      <a:lnTo>
                        <a:pt x="8" y="24"/>
                      </a:lnTo>
                      <a:lnTo>
                        <a:pt x="0" y="8"/>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70" name="Freeform 1866"/>
                <p:cNvSpPr>
                  <a:spLocks/>
                </p:cNvSpPr>
                <p:nvPr/>
              </p:nvSpPr>
              <p:spPr bwMode="invGray">
                <a:xfrm>
                  <a:off x="836" y="2320"/>
                  <a:ext cx="40" cy="48"/>
                </a:xfrm>
                <a:custGeom>
                  <a:avLst/>
                  <a:gdLst/>
                  <a:ahLst/>
                  <a:cxnLst>
                    <a:cxn ang="0">
                      <a:pos x="32" y="0"/>
                    </a:cxn>
                    <a:cxn ang="0">
                      <a:pos x="40" y="8"/>
                    </a:cxn>
                    <a:cxn ang="0">
                      <a:pos x="40" y="24"/>
                    </a:cxn>
                    <a:cxn ang="0">
                      <a:pos x="40" y="24"/>
                    </a:cxn>
                    <a:cxn ang="0">
                      <a:pos x="24" y="40"/>
                    </a:cxn>
                    <a:cxn ang="0">
                      <a:pos x="8" y="48"/>
                    </a:cxn>
                    <a:cxn ang="0">
                      <a:pos x="8" y="48"/>
                    </a:cxn>
                    <a:cxn ang="0">
                      <a:pos x="0" y="32"/>
                    </a:cxn>
                    <a:cxn ang="0">
                      <a:pos x="8" y="16"/>
                    </a:cxn>
                    <a:cxn ang="0">
                      <a:pos x="8" y="16"/>
                    </a:cxn>
                    <a:cxn ang="0">
                      <a:pos x="24" y="0"/>
                    </a:cxn>
                    <a:cxn ang="0">
                      <a:pos x="32" y="0"/>
                    </a:cxn>
                  </a:cxnLst>
                  <a:rect l="0" t="0" r="r" b="b"/>
                  <a:pathLst>
                    <a:path w="40" h="48">
                      <a:moveTo>
                        <a:pt x="32" y="0"/>
                      </a:moveTo>
                      <a:lnTo>
                        <a:pt x="40" y="8"/>
                      </a:lnTo>
                      <a:lnTo>
                        <a:pt x="40" y="24"/>
                      </a:lnTo>
                      <a:lnTo>
                        <a:pt x="40" y="24"/>
                      </a:lnTo>
                      <a:lnTo>
                        <a:pt x="24" y="40"/>
                      </a:lnTo>
                      <a:lnTo>
                        <a:pt x="8" y="48"/>
                      </a:lnTo>
                      <a:lnTo>
                        <a:pt x="8" y="48"/>
                      </a:lnTo>
                      <a:lnTo>
                        <a:pt x="0" y="32"/>
                      </a:lnTo>
                      <a:lnTo>
                        <a:pt x="8" y="16"/>
                      </a:lnTo>
                      <a:lnTo>
                        <a:pt x="8" y="16"/>
                      </a:lnTo>
                      <a:lnTo>
                        <a:pt x="24" y="0"/>
                      </a:lnTo>
                      <a:lnTo>
                        <a:pt x="32"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71" name="Freeform 1867"/>
                <p:cNvSpPr>
                  <a:spLocks/>
                </p:cNvSpPr>
                <p:nvPr/>
              </p:nvSpPr>
              <p:spPr bwMode="invGray">
                <a:xfrm>
                  <a:off x="732" y="2504"/>
                  <a:ext cx="40" cy="48"/>
                </a:xfrm>
                <a:custGeom>
                  <a:avLst/>
                  <a:gdLst/>
                  <a:ahLst/>
                  <a:cxnLst>
                    <a:cxn ang="0">
                      <a:pos x="32" y="0"/>
                    </a:cxn>
                    <a:cxn ang="0">
                      <a:pos x="40" y="8"/>
                    </a:cxn>
                    <a:cxn ang="0">
                      <a:pos x="32" y="32"/>
                    </a:cxn>
                    <a:cxn ang="0">
                      <a:pos x="32" y="32"/>
                    </a:cxn>
                    <a:cxn ang="0">
                      <a:pos x="24" y="40"/>
                    </a:cxn>
                    <a:cxn ang="0">
                      <a:pos x="8" y="48"/>
                    </a:cxn>
                    <a:cxn ang="0">
                      <a:pos x="8" y="48"/>
                    </a:cxn>
                    <a:cxn ang="0">
                      <a:pos x="0" y="40"/>
                    </a:cxn>
                    <a:cxn ang="0">
                      <a:pos x="8" y="16"/>
                    </a:cxn>
                    <a:cxn ang="0">
                      <a:pos x="8" y="16"/>
                    </a:cxn>
                    <a:cxn ang="0">
                      <a:pos x="16" y="8"/>
                    </a:cxn>
                    <a:cxn ang="0">
                      <a:pos x="32" y="0"/>
                    </a:cxn>
                  </a:cxnLst>
                  <a:rect l="0" t="0" r="r" b="b"/>
                  <a:pathLst>
                    <a:path w="40" h="48">
                      <a:moveTo>
                        <a:pt x="32" y="0"/>
                      </a:moveTo>
                      <a:lnTo>
                        <a:pt x="40" y="8"/>
                      </a:lnTo>
                      <a:lnTo>
                        <a:pt x="32" y="32"/>
                      </a:lnTo>
                      <a:lnTo>
                        <a:pt x="32" y="32"/>
                      </a:lnTo>
                      <a:lnTo>
                        <a:pt x="24" y="40"/>
                      </a:lnTo>
                      <a:lnTo>
                        <a:pt x="8" y="48"/>
                      </a:lnTo>
                      <a:lnTo>
                        <a:pt x="8" y="48"/>
                      </a:lnTo>
                      <a:lnTo>
                        <a:pt x="0" y="40"/>
                      </a:lnTo>
                      <a:lnTo>
                        <a:pt x="8" y="16"/>
                      </a:lnTo>
                      <a:lnTo>
                        <a:pt x="8" y="16"/>
                      </a:lnTo>
                      <a:lnTo>
                        <a:pt x="16" y="8"/>
                      </a:lnTo>
                      <a:lnTo>
                        <a:pt x="32"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1660989" name="Group 1868"/>
            <p:cNvGrpSpPr>
              <a:grpSpLocks/>
            </p:cNvGrpSpPr>
            <p:nvPr/>
          </p:nvGrpSpPr>
          <p:grpSpPr bwMode="auto">
            <a:xfrm rot="1328441">
              <a:off x="3674" y="1949"/>
              <a:ext cx="598" cy="112"/>
              <a:chOff x="290" y="1936"/>
              <a:chExt cx="598" cy="112"/>
            </a:xfrm>
          </p:grpSpPr>
          <p:sp>
            <p:nvSpPr>
              <p:cNvPr id="1661773" name="Freeform 1869"/>
              <p:cNvSpPr>
                <a:spLocks/>
              </p:cNvSpPr>
              <p:nvPr/>
            </p:nvSpPr>
            <p:spPr bwMode="invGray">
              <a:xfrm>
                <a:off x="290" y="1968"/>
                <a:ext cx="598" cy="36"/>
              </a:xfrm>
              <a:custGeom>
                <a:avLst/>
                <a:gdLst/>
                <a:ahLst/>
                <a:cxnLst>
                  <a:cxn ang="0">
                    <a:pos x="0" y="36"/>
                  </a:cxn>
                  <a:cxn ang="0">
                    <a:pos x="136" y="6"/>
                  </a:cxn>
                  <a:cxn ang="0">
                    <a:pos x="224" y="4"/>
                  </a:cxn>
                  <a:cxn ang="0">
                    <a:pos x="316" y="18"/>
                  </a:cxn>
                  <a:cxn ang="0">
                    <a:pos x="408" y="34"/>
                  </a:cxn>
                  <a:cxn ang="0">
                    <a:pos x="478" y="30"/>
                  </a:cxn>
                  <a:cxn ang="0">
                    <a:pos x="598" y="20"/>
                  </a:cxn>
                </a:cxnLst>
                <a:rect l="0" t="0" r="r" b="b"/>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cmpd="sng">
                <a:solidFill>
                  <a:schemeClr val="tx1"/>
                </a:solidFill>
                <a:round/>
                <a:headEnd/>
                <a:tailEnd/>
              </a:ln>
              <a:effectLst/>
            </p:spPr>
            <p:txBody>
              <a:bodyPr wrap="none" anchor="ctr">
                <a:prstTxWarp prst="textNoShape">
                  <a:avLst/>
                </a:prstTxWarp>
              </a:bodyPr>
              <a:lstStyle/>
              <a:p>
                <a:endParaRPr lang="en-US">
                  <a:latin typeface="Arial"/>
                  <a:cs typeface="Arial"/>
                </a:endParaRPr>
              </a:p>
            </p:txBody>
          </p:sp>
          <p:grpSp>
            <p:nvGrpSpPr>
              <p:cNvPr id="1660991" name="Group 1870"/>
              <p:cNvGrpSpPr>
                <a:grpSpLocks/>
              </p:cNvGrpSpPr>
              <p:nvPr/>
            </p:nvGrpSpPr>
            <p:grpSpPr bwMode="auto">
              <a:xfrm>
                <a:off x="324" y="1936"/>
                <a:ext cx="544" cy="112"/>
                <a:chOff x="324" y="1872"/>
                <a:chExt cx="544" cy="112"/>
              </a:xfrm>
            </p:grpSpPr>
            <p:sp>
              <p:nvSpPr>
                <p:cNvPr id="1661775" name="Freeform 1871"/>
                <p:cNvSpPr>
                  <a:spLocks/>
                </p:cNvSpPr>
                <p:nvPr/>
              </p:nvSpPr>
              <p:spPr bwMode="invGray">
                <a:xfrm>
                  <a:off x="492" y="1872"/>
                  <a:ext cx="48" cy="56"/>
                </a:xfrm>
                <a:custGeom>
                  <a:avLst/>
                  <a:gdLst/>
                  <a:ahLst/>
                  <a:cxnLst>
                    <a:cxn ang="0">
                      <a:pos x="48" y="32"/>
                    </a:cxn>
                    <a:cxn ang="0">
                      <a:pos x="40" y="48"/>
                    </a:cxn>
                    <a:cxn ang="0">
                      <a:pos x="24" y="56"/>
                    </a:cxn>
                    <a:cxn ang="0">
                      <a:pos x="24" y="56"/>
                    </a:cxn>
                    <a:cxn ang="0">
                      <a:pos x="8" y="48"/>
                    </a:cxn>
                    <a:cxn ang="0">
                      <a:pos x="0" y="24"/>
                    </a:cxn>
                    <a:cxn ang="0">
                      <a:pos x="0" y="24"/>
                    </a:cxn>
                    <a:cxn ang="0">
                      <a:pos x="8" y="8"/>
                    </a:cxn>
                    <a:cxn ang="0">
                      <a:pos x="24" y="0"/>
                    </a:cxn>
                    <a:cxn ang="0">
                      <a:pos x="24" y="0"/>
                    </a:cxn>
                    <a:cxn ang="0">
                      <a:pos x="48" y="8"/>
                    </a:cxn>
                    <a:cxn ang="0">
                      <a:pos x="48" y="32"/>
                    </a:cxn>
                  </a:cxnLst>
                  <a:rect l="0" t="0" r="r" b="b"/>
                  <a:pathLst>
                    <a:path w="48" h="56">
                      <a:moveTo>
                        <a:pt x="48" y="32"/>
                      </a:moveTo>
                      <a:lnTo>
                        <a:pt x="40" y="48"/>
                      </a:lnTo>
                      <a:lnTo>
                        <a:pt x="24" y="56"/>
                      </a:lnTo>
                      <a:lnTo>
                        <a:pt x="24" y="56"/>
                      </a:lnTo>
                      <a:lnTo>
                        <a:pt x="8" y="48"/>
                      </a:lnTo>
                      <a:lnTo>
                        <a:pt x="0" y="24"/>
                      </a:lnTo>
                      <a:lnTo>
                        <a:pt x="0" y="24"/>
                      </a:lnTo>
                      <a:lnTo>
                        <a:pt x="8" y="8"/>
                      </a:lnTo>
                      <a:lnTo>
                        <a:pt x="24" y="0"/>
                      </a:lnTo>
                      <a:lnTo>
                        <a:pt x="24" y="0"/>
                      </a:lnTo>
                      <a:lnTo>
                        <a:pt x="48"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76" name="Freeform 1872"/>
                <p:cNvSpPr>
                  <a:spLocks/>
                </p:cNvSpPr>
                <p:nvPr/>
              </p:nvSpPr>
              <p:spPr bwMode="invGray">
                <a:xfrm>
                  <a:off x="652" y="192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16"/>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16"/>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77" name="Freeform 1873"/>
                <p:cNvSpPr>
                  <a:spLocks/>
                </p:cNvSpPr>
                <p:nvPr/>
              </p:nvSpPr>
              <p:spPr bwMode="invGray">
                <a:xfrm>
                  <a:off x="820" y="188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8"/>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78" name="Freeform 1874"/>
                <p:cNvSpPr>
                  <a:spLocks/>
                </p:cNvSpPr>
                <p:nvPr/>
              </p:nvSpPr>
              <p:spPr bwMode="invGray">
                <a:xfrm>
                  <a:off x="412" y="1888"/>
                  <a:ext cx="48" cy="48"/>
                </a:xfrm>
                <a:custGeom>
                  <a:avLst/>
                  <a:gdLst/>
                  <a:ahLst/>
                  <a:cxnLst>
                    <a:cxn ang="0">
                      <a:pos x="48" y="24"/>
                    </a:cxn>
                    <a:cxn ang="0">
                      <a:pos x="40" y="40"/>
                    </a:cxn>
                    <a:cxn ang="0">
                      <a:pos x="16" y="48"/>
                    </a:cxn>
                    <a:cxn ang="0">
                      <a:pos x="16" y="48"/>
                    </a:cxn>
                    <a:cxn ang="0">
                      <a:pos x="0" y="40"/>
                    </a:cxn>
                    <a:cxn ang="0">
                      <a:pos x="0" y="24"/>
                    </a:cxn>
                    <a:cxn ang="0">
                      <a:pos x="0" y="24"/>
                    </a:cxn>
                    <a:cxn ang="0">
                      <a:pos x="8" y="0"/>
                    </a:cxn>
                    <a:cxn ang="0">
                      <a:pos x="24" y="0"/>
                    </a:cxn>
                    <a:cxn ang="0">
                      <a:pos x="24" y="0"/>
                    </a:cxn>
                    <a:cxn ang="0">
                      <a:pos x="40" y="8"/>
                    </a:cxn>
                    <a:cxn ang="0">
                      <a:pos x="48" y="24"/>
                    </a:cxn>
                  </a:cxnLst>
                  <a:rect l="0" t="0" r="r" b="b"/>
                  <a:pathLst>
                    <a:path w="48" h="48">
                      <a:moveTo>
                        <a:pt x="48" y="24"/>
                      </a:moveTo>
                      <a:lnTo>
                        <a:pt x="40" y="40"/>
                      </a:lnTo>
                      <a:lnTo>
                        <a:pt x="16" y="48"/>
                      </a:lnTo>
                      <a:lnTo>
                        <a:pt x="16" y="48"/>
                      </a:lnTo>
                      <a:lnTo>
                        <a:pt x="0" y="40"/>
                      </a:lnTo>
                      <a:lnTo>
                        <a:pt x="0" y="24"/>
                      </a:lnTo>
                      <a:lnTo>
                        <a:pt x="0" y="24"/>
                      </a:lnTo>
                      <a:lnTo>
                        <a:pt x="8" y="0"/>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79" name="Freeform 1875"/>
                <p:cNvSpPr>
                  <a:spLocks/>
                </p:cNvSpPr>
                <p:nvPr/>
              </p:nvSpPr>
              <p:spPr bwMode="invGray">
                <a:xfrm>
                  <a:off x="572" y="1912"/>
                  <a:ext cx="48" cy="48"/>
                </a:xfrm>
                <a:custGeom>
                  <a:avLst/>
                  <a:gdLst/>
                  <a:ahLst/>
                  <a:cxnLst>
                    <a:cxn ang="0">
                      <a:pos x="48" y="24"/>
                    </a:cxn>
                    <a:cxn ang="0">
                      <a:pos x="40" y="48"/>
                    </a:cxn>
                    <a:cxn ang="0">
                      <a:pos x="24" y="48"/>
                    </a:cxn>
                    <a:cxn ang="0">
                      <a:pos x="24" y="48"/>
                    </a:cxn>
                    <a:cxn ang="0">
                      <a:pos x="0" y="40"/>
                    </a:cxn>
                    <a:cxn ang="0">
                      <a:pos x="0" y="24"/>
                    </a:cxn>
                    <a:cxn ang="0">
                      <a:pos x="0" y="24"/>
                    </a:cxn>
                    <a:cxn ang="0">
                      <a:pos x="8" y="8"/>
                    </a:cxn>
                    <a:cxn ang="0">
                      <a:pos x="24" y="0"/>
                    </a:cxn>
                    <a:cxn ang="0">
                      <a:pos x="24" y="0"/>
                    </a:cxn>
                    <a:cxn ang="0">
                      <a:pos x="40" y="8"/>
                    </a:cxn>
                    <a:cxn ang="0">
                      <a:pos x="48" y="24"/>
                    </a:cxn>
                  </a:cxnLst>
                  <a:rect l="0" t="0" r="r" b="b"/>
                  <a:pathLst>
                    <a:path w="48" h="48">
                      <a:moveTo>
                        <a:pt x="48" y="24"/>
                      </a:moveTo>
                      <a:lnTo>
                        <a:pt x="40" y="48"/>
                      </a:lnTo>
                      <a:lnTo>
                        <a:pt x="24" y="48"/>
                      </a:lnTo>
                      <a:lnTo>
                        <a:pt x="24" y="48"/>
                      </a:lnTo>
                      <a:lnTo>
                        <a:pt x="0" y="40"/>
                      </a:lnTo>
                      <a:lnTo>
                        <a:pt x="0" y="24"/>
                      </a:lnTo>
                      <a:lnTo>
                        <a:pt x="0" y="24"/>
                      </a:lnTo>
                      <a:lnTo>
                        <a:pt x="8" y="8"/>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80" name="Freeform 1876"/>
                <p:cNvSpPr>
                  <a:spLocks/>
                </p:cNvSpPr>
                <p:nvPr/>
              </p:nvSpPr>
              <p:spPr bwMode="invGray">
                <a:xfrm>
                  <a:off x="324" y="1912"/>
                  <a:ext cx="48" cy="48"/>
                </a:xfrm>
                <a:custGeom>
                  <a:avLst/>
                  <a:gdLst/>
                  <a:ahLst/>
                  <a:cxnLst>
                    <a:cxn ang="0">
                      <a:pos x="48" y="24"/>
                    </a:cxn>
                    <a:cxn ang="0">
                      <a:pos x="40" y="40"/>
                    </a:cxn>
                    <a:cxn ang="0">
                      <a:pos x="24" y="48"/>
                    </a:cxn>
                    <a:cxn ang="0">
                      <a:pos x="24" y="48"/>
                    </a:cxn>
                    <a:cxn ang="0">
                      <a:pos x="8" y="40"/>
                    </a:cxn>
                    <a:cxn ang="0">
                      <a:pos x="0" y="24"/>
                    </a:cxn>
                    <a:cxn ang="0">
                      <a:pos x="0" y="24"/>
                    </a:cxn>
                    <a:cxn ang="0">
                      <a:pos x="8" y="0"/>
                    </a:cxn>
                    <a:cxn ang="0">
                      <a:pos x="32" y="0"/>
                    </a:cxn>
                    <a:cxn ang="0">
                      <a:pos x="32" y="0"/>
                    </a:cxn>
                    <a:cxn ang="0">
                      <a:pos x="48" y="8"/>
                    </a:cxn>
                    <a:cxn ang="0">
                      <a:pos x="48" y="24"/>
                    </a:cxn>
                  </a:cxnLst>
                  <a:rect l="0" t="0" r="r" b="b"/>
                  <a:pathLst>
                    <a:path w="48" h="48">
                      <a:moveTo>
                        <a:pt x="48" y="24"/>
                      </a:moveTo>
                      <a:lnTo>
                        <a:pt x="40" y="40"/>
                      </a:lnTo>
                      <a:lnTo>
                        <a:pt x="24" y="48"/>
                      </a:lnTo>
                      <a:lnTo>
                        <a:pt x="24" y="48"/>
                      </a:lnTo>
                      <a:lnTo>
                        <a:pt x="8" y="40"/>
                      </a:lnTo>
                      <a:lnTo>
                        <a:pt x="0" y="24"/>
                      </a:lnTo>
                      <a:lnTo>
                        <a:pt x="0" y="24"/>
                      </a:lnTo>
                      <a:lnTo>
                        <a:pt x="8" y="0"/>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81" name="Freeform 1877"/>
                <p:cNvSpPr>
                  <a:spLocks/>
                </p:cNvSpPr>
                <p:nvPr/>
              </p:nvSpPr>
              <p:spPr bwMode="invGray">
                <a:xfrm>
                  <a:off x="732" y="1920"/>
                  <a:ext cx="48" cy="48"/>
                </a:xfrm>
                <a:custGeom>
                  <a:avLst/>
                  <a:gdLst/>
                  <a:ahLst/>
                  <a:cxnLst>
                    <a:cxn ang="0">
                      <a:pos x="48" y="24"/>
                    </a:cxn>
                    <a:cxn ang="0">
                      <a:pos x="40" y="48"/>
                    </a:cxn>
                    <a:cxn ang="0">
                      <a:pos x="24" y="48"/>
                    </a:cxn>
                    <a:cxn ang="0">
                      <a:pos x="24" y="48"/>
                    </a:cxn>
                    <a:cxn ang="0">
                      <a:pos x="8" y="40"/>
                    </a:cxn>
                    <a:cxn ang="0">
                      <a:pos x="0" y="24"/>
                    </a:cxn>
                    <a:cxn ang="0">
                      <a:pos x="0" y="24"/>
                    </a:cxn>
                    <a:cxn ang="0">
                      <a:pos x="8" y="8"/>
                    </a:cxn>
                    <a:cxn ang="0">
                      <a:pos x="32" y="0"/>
                    </a:cxn>
                    <a:cxn ang="0">
                      <a:pos x="32" y="0"/>
                    </a:cxn>
                    <a:cxn ang="0">
                      <a:pos x="48" y="8"/>
                    </a:cxn>
                    <a:cxn ang="0">
                      <a:pos x="48" y="24"/>
                    </a:cxn>
                  </a:cxnLst>
                  <a:rect l="0" t="0" r="r" b="b"/>
                  <a:pathLst>
                    <a:path w="48" h="48">
                      <a:moveTo>
                        <a:pt x="48" y="24"/>
                      </a:moveTo>
                      <a:lnTo>
                        <a:pt x="40" y="48"/>
                      </a:lnTo>
                      <a:lnTo>
                        <a:pt x="24" y="48"/>
                      </a:lnTo>
                      <a:lnTo>
                        <a:pt x="24" y="48"/>
                      </a:lnTo>
                      <a:lnTo>
                        <a:pt x="8" y="40"/>
                      </a:lnTo>
                      <a:lnTo>
                        <a:pt x="0" y="24"/>
                      </a:lnTo>
                      <a:lnTo>
                        <a:pt x="0" y="24"/>
                      </a:lnTo>
                      <a:lnTo>
                        <a:pt x="8" y="8"/>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1661707" name="Group 1878"/>
            <p:cNvGrpSpPr>
              <a:grpSpLocks/>
            </p:cNvGrpSpPr>
            <p:nvPr/>
          </p:nvGrpSpPr>
          <p:grpSpPr bwMode="auto">
            <a:xfrm rot="-1519750">
              <a:off x="4237" y="1659"/>
              <a:ext cx="536" cy="384"/>
              <a:chOff x="540" y="1270"/>
              <a:chExt cx="536" cy="384"/>
            </a:xfrm>
          </p:grpSpPr>
          <p:grpSp>
            <p:nvGrpSpPr>
              <p:cNvPr id="1661725" name="Group 1879"/>
              <p:cNvGrpSpPr>
                <a:grpSpLocks/>
              </p:cNvGrpSpPr>
              <p:nvPr/>
            </p:nvGrpSpPr>
            <p:grpSpPr bwMode="auto">
              <a:xfrm>
                <a:off x="540" y="1270"/>
                <a:ext cx="536" cy="384"/>
                <a:chOff x="540" y="2248"/>
                <a:chExt cx="536" cy="384"/>
              </a:xfrm>
            </p:grpSpPr>
            <p:sp>
              <p:nvSpPr>
                <p:cNvPr id="1661784" name="Freeform 1880"/>
                <p:cNvSpPr>
                  <a:spLocks/>
                </p:cNvSpPr>
                <p:nvPr/>
              </p:nvSpPr>
              <p:spPr bwMode="invGray">
                <a:xfrm>
                  <a:off x="932" y="2416"/>
                  <a:ext cx="144" cy="40"/>
                </a:xfrm>
                <a:custGeom>
                  <a:avLst/>
                  <a:gdLst/>
                  <a:ahLst/>
                  <a:cxnLst>
                    <a:cxn ang="0">
                      <a:pos x="144" y="16"/>
                    </a:cxn>
                    <a:cxn ang="0">
                      <a:pos x="144" y="24"/>
                    </a:cxn>
                    <a:cxn ang="0">
                      <a:pos x="128" y="32"/>
                    </a:cxn>
                    <a:cxn ang="0">
                      <a:pos x="104" y="32"/>
                    </a:cxn>
                    <a:cxn ang="0">
                      <a:pos x="72" y="40"/>
                    </a:cxn>
                    <a:cxn ang="0">
                      <a:pos x="72" y="40"/>
                    </a:cxn>
                    <a:cxn ang="0">
                      <a:pos x="40" y="32"/>
                    </a:cxn>
                    <a:cxn ang="0">
                      <a:pos x="16" y="32"/>
                    </a:cxn>
                    <a:cxn ang="0">
                      <a:pos x="0" y="24"/>
                    </a:cxn>
                    <a:cxn ang="0">
                      <a:pos x="0" y="16"/>
                    </a:cxn>
                    <a:cxn ang="0">
                      <a:pos x="0" y="16"/>
                    </a:cxn>
                    <a:cxn ang="0">
                      <a:pos x="0" y="8"/>
                    </a:cxn>
                    <a:cxn ang="0">
                      <a:pos x="16" y="0"/>
                    </a:cxn>
                    <a:cxn ang="0">
                      <a:pos x="40" y="0"/>
                    </a:cxn>
                    <a:cxn ang="0">
                      <a:pos x="72" y="0"/>
                    </a:cxn>
                    <a:cxn ang="0">
                      <a:pos x="72" y="0"/>
                    </a:cxn>
                    <a:cxn ang="0">
                      <a:pos x="104" y="0"/>
                    </a:cxn>
                    <a:cxn ang="0">
                      <a:pos x="128" y="0"/>
                    </a:cxn>
                    <a:cxn ang="0">
                      <a:pos x="144" y="8"/>
                    </a:cxn>
                    <a:cxn ang="0">
                      <a:pos x="144" y="16"/>
                    </a:cxn>
                  </a:cxnLst>
                  <a:rect l="0" t="0" r="r" b="b"/>
                  <a:pathLst>
                    <a:path w="144" h="40">
                      <a:moveTo>
                        <a:pt x="144" y="16"/>
                      </a:moveTo>
                      <a:lnTo>
                        <a:pt x="144" y="24"/>
                      </a:lnTo>
                      <a:lnTo>
                        <a:pt x="128" y="32"/>
                      </a:lnTo>
                      <a:lnTo>
                        <a:pt x="104" y="32"/>
                      </a:lnTo>
                      <a:lnTo>
                        <a:pt x="72" y="40"/>
                      </a:lnTo>
                      <a:lnTo>
                        <a:pt x="72" y="40"/>
                      </a:lnTo>
                      <a:lnTo>
                        <a:pt x="40" y="32"/>
                      </a:lnTo>
                      <a:lnTo>
                        <a:pt x="16" y="32"/>
                      </a:lnTo>
                      <a:lnTo>
                        <a:pt x="0" y="24"/>
                      </a:lnTo>
                      <a:lnTo>
                        <a:pt x="0" y="16"/>
                      </a:lnTo>
                      <a:lnTo>
                        <a:pt x="0" y="16"/>
                      </a:lnTo>
                      <a:lnTo>
                        <a:pt x="0" y="8"/>
                      </a:lnTo>
                      <a:lnTo>
                        <a:pt x="16" y="0"/>
                      </a:lnTo>
                      <a:lnTo>
                        <a:pt x="40" y="0"/>
                      </a:lnTo>
                      <a:lnTo>
                        <a:pt x="72" y="0"/>
                      </a:lnTo>
                      <a:lnTo>
                        <a:pt x="72" y="0"/>
                      </a:lnTo>
                      <a:lnTo>
                        <a:pt x="104" y="0"/>
                      </a:lnTo>
                      <a:lnTo>
                        <a:pt x="128" y="0"/>
                      </a:lnTo>
                      <a:lnTo>
                        <a:pt x="144" y="8"/>
                      </a:lnTo>
                      <a:lnTo>
                        <a:pt x="14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85" name="Freeform 1881"/>
                <p:cNvSpPr>
                  <a:spLocks/>
                </p:cNvSpPr>
                <p:nvPr/>
              </p:nvSpPr>
              <p:spPr bwMode="invGray">
                <a:xfrm>
                  <a:off x="892" y="2496"/>
                  <a:ext cx="112" cy="80"/>
                </a:xfrm>
                <a:custGeom>
                  <a:avLst/>
                  <a:gdLst/>
                  <a:ahLst/>
                  <a:cxnLst>
                    <a:cxn ang="0">
                      <a:pos x="112" y="80"/>
                    </a:cxn>
                    <a:cxn ang="0">
                      <a:pos x="80" y="80"/>
                    </a:cxn>
                    <a:cxn ang="0">
                      <a:pos x="40" y="56"/>
                    </a:cxn>
                    <a:cxn ang="0">
                      <a:pos x="40" y="56"/>
                    </a:cxn>
                    <a:cxn ang="0">
                      <a:pos x="16" y="40"/>
                    </a:cxn>
                    <a:cxn ang="0">
                      <a:pos x="8" y="24"/>
                    </a:cxn>
                    <a:cxn ang="0">
                      <a:pos x="0" y="8"/>
                    </a:cxn>
                    <a:cxn ang="0">
                      <a:pos x="8" y="0"/>
                    </a:cxn>
                    <a:cxn ang="0">
                      <a:pos x="8" y="0"/>
                    </a:cxn>
                    <a:cxn ang="0">
                      <a:pos x="32" y="0"/>
                    </a:cxn>
                    <a:cxn ang="0">
                      <a:pos x="72" y="24"/>
                    </a:cxn>
                    <a:cxn ang="0">
                      <a:pos x="72" y="24"/>
                    </a:cxn>
                    <a:cxn ang="0">
                      <a:pos x="96" y="40"/>
                    </a:cxn>
                    <a:cxn ang="0">
                      <a:pos x="104" y="56"/>
                    </a:cxn>
                    <a:cxn ang="0">
                      <a:pos x="112" y="72"/>
                    </a:cxn>
                    <a:cxn ang="0">
                      <a:pos x="112" y="80"/>
                    </a:cxn>
                  </a:cxnLst>
                  <a:rect l="0" t="0" r="r" b="b"/>
                  <a:pathLst>
                    <a:path w="112" h="80">
                      <a:moveTo>
                        <a:pt x="112" y="80"/>
                      </a:moveTo>
                      <a:lnTo>
                        <a:pt x="80" y="80"/>
                      </a:lnTo>
                      <a:lnTo>
                        <a:pt x="40" y="56"/>
                      </a:lnTo>
                      <a:lnTo>
                        <a:pt x="40" y="56"/>
                      </a:lnTo>
                      <a:lnTo>
                        <a:pt x="16" y="40"/>
                      </a:lnTo>
                      <a:lnTo>
                        <a:pt x="8" y="24"/>
                      </a:lnTo>
                      <a:lnTo>
                        <a:pt x="0" y="8"/>
                      </a:lnTo>
                      <a:lnTo>
                        <a:pt x="8" y="0"/>
                      </a:lnTo>
                      <a:lnTo>
                        <a:pt x="8" y="0"/>
                      </a:lnTo>
                      <a:lnTo>
                        <a:pt x="32" y="0"/>
                      </a:lnTo>
                      <a:lnTo>
                        <a:pt x="72" y="24"/>
                      </a:lnTo>
                      <a:lnTo>
                        <a:pt x="72" y="24"/>
                      </a:lnTo>
                      <a:lnTo>
                        <a:pt x="96" y="40"/>
                      </a:lnTo>
                      <a:lnTo>
                        <a:pt x="104" y="56"/>
                      </a:lnTo>
                      <a:lnTo>
                        <a:pt x="112" y="72"/>
                      </a:lnTo>
                      <a:lnTo>
                        <a:pt x="112"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86" name="Freeform 1882"/>
                <p:cNvSpPr>
                  <a:spLocks/>
                </p:cNvSpPr>
                <p:nvPr/>
              </p:nvSpPr>
              <p:spPr bwMode="invGray">
                <a:xfrm>
                  <a:off x="780" y="2248"/>
                  <a:ext cx="48" cy="104"/>
                </a:xfrm>
                <a:custGeom>
                  <a:avLst/>
                  <a:gdLst/>
                  <a:ahLst/>
                  <a:cxnLst>
                    <a:cxn ang="0">
                      <a:pos x="24" y="104"/>
                    </a:cxn>
                    <a:cxn ang="0">
                      <a:pos x="8" y="88"/>
                    </a:cxn>
                    <a:cxn ang="0">
                      <a:pos x="0" y="56"/>
                    </a:cxn>
                    <a:cxn ang="0">
                      <a:pos x="0" y="56"/>
                    </a:cxn>
                    <a:cxn ang="0">
                      <a:pos x="8" y="16"/>
                    </a:cxn>
                    <a:cxn ang="0">
                      <a:pos x="24" y="0"/>
                    </a:cxn>
                    <a:cxn ang="0">
                      <a:pos x="24" y="0"/>
                    </a:cxn>
                    <a:cxn ang="0">
                      <a:pos x="40" y="16"/>
                    </a:cxn>
                    <a:cxn ang="0">
                      <a:pos x="48" y="56"/>
                    </a:cxn>
                    <a:cxn ang="0">
                      <a:pos x="48" y="56"/>
                    </a:cxn>
                    <a:cxn ang="0">
                      <a:pos x="40" y="88"/>
                    </a:cxn>
                    <a:cxn ang="0">
                      <a:pos x="24" y="104"/>
                    </a:cxn>
                  </a:cxnLst>
                  <a:rect l="0" t="0" r="r" b="b"/>
                  <a:pathLst>
                    <a:path w="48" h="104">
                      <a:moveTo>
                        <a:pt x="24" y="104"/>
                      </a:moveTo>
                      <a:lnTo>
                        <a:pt x="8" y="88"/>
                      </a:lnTo>
                      <a:lnTo>
                        <a:pt x="0" y="56"/>
                      </a:lnTo>
                      <a:lnTo>
                        <a:pt x="0" y="56"/>
                      </a:lnTo>
                      <a:lnTo>
                        <a:pt x="8" y="16"/>
                      </a:lnTo>
                      <a:lnTo>
                        <a:pt x="24" y="0"/>
                      </a:lnTo>
                      <a:lnTo>
                        <a:pt x="24" y="0"/>
                      </a:lnTo>
                      <a:lnTo>
                        <a:pt x="40" y="16"/>
                      </a:lnTo>
                      <a:lnTo>
                        <a:pt x="48" y="56"/>
                      </a:lnTo>
                      <a:lnTo>
                        <a:pt x="48" y="56"/>
                      </a:lnTo>
                      <a:lnTo>
                        <a:pt x="40" y="88"/>
                      </a:lnTo>
                      <a:lnTo>
                        <a:pt x="24" y="10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87" name="Freeform 1883"/>
                <p:cNvSpPr>
                  <a:spLocks/>
                </p:cNvSpPr>
                <p:nvPr/>
              </p:nvSpPr>
              <p:spPr bwMode="invGray">
                <a:xfrm>
                  <a:off x="540" y="2416"/>
                  <a:ext cx="152" cy="40"/>
                </a:xfrm>
                <a:custGeom>
                  <a:avLst/>
                  <a:gdLst/>
                  <a:ahLst/>
                  <a:cxnLst>
                    <a:cxn ang="0">
                      <a:pos x="152" y="24"/>
                    </a:cxn>
                    <a:cxn ang="0">
                      <a:pos x="144" y="32"/>
                    </a:cxn>
                    <a:cxn ang="0">
                      <a:pos x="128" y="32"/>
                    </a:cxn>
                    <a:cxn ang="0">
                      <a:pos x="104" y="40"/>
                    </a:cxn>
                    <a:cxn ang="0">
                      <a:pos x="80" y="40"/>
                    </a:cxn>
                    <a:cxn ang="0">
                      <a:pos x="80" y="40"/>
                    </a:cxn>
                    <a:cxn ang="0">
                      <a:pos x="48" y="40"/>
                    </a:cxn>
                    <a:cxn ang="0">
                      <a:pos x="24" y="32"/>
                    </a:cxn>
                    <a:cxn ang="0">
                      <a:pos x="8" y="32"/>
                    </a:cxn>
                    <a:cxn ang="0">
                      <a:pos x="0" y="24"/>
                    </a:cxn>
                    <a:cxn ang="0">
                      <a:pos x="0" y="24"/>
                    </a:cxn>
                    <a:cxn ang="0">
                      <a:pos x="8" y="16"/>
                    </a:cxn>
                    <a:cxn ang="0">
                      <a:pos x="24" y="8"/>
                    </a:cxn>
                    <a:cxn ang="0">
                      <a:pos x="48" y="0"/>
                    </a:cxn>
                    <a:cxn ang="0">
                      <a:pos x="80" y="0"/>
                    </a:cxn>
                    <a:cxn ang="0">
                      <a:pos x="80" y="0"/>
                    </a:cxn>
                    <a:cxn ang="0">
                      <a:pos x="104" y="0"/>
                    </a:cxn>
                    <a:cxn ang="0">
                      <a:pos x="128" y="8"/>
                    </a:cxn>
                    <a:cxn ang="0">
                      <a:pos x="144" y="16"/>
                    </a:cxn>
                    <a:cxn ang="0">
                      <a:pos x="152" y="24"/>
                    </a:cxn>
                  </a:cxnLst>
                  <a:rect l="0" t="0" r="r" b="b"/>
                  <a:pathLst>
                    <a:path w="152" h="40">
                      <a:moveTo>
                        <a:pt x="152" y="24"/>
                      </a:moveTo>
                      <a:lnTo>
                        <a:pt x="144" y="32"/>
                      </a:lnTo>
                      <a:lnTo>
                        <a:pt x="128" y="32"/>
                      </a:lnTo>
                      <a:lnTo>
                        <a:pt x="104" y="40"/>
                      </a:lnTo>
                      <a:lnTo>
                        <a:pt x="80" y="40"/>
                      </a:lnTo>
                      <a:lnTo>
                        <a:pt x="80" y="40"/>
                      </a:lnTo>
                      <a:lnTo>
                        <a:pt x="48" y="40"/>
                      </a:lnTo>
                      <a:lnTo>
                        <a:pt x="24" y="32"/>
                      </a:lnTo>
                      <a:lnTo>
                        <a:pt x="8" y="32"/>
                      </a:lnTo>
                      <a:lnTo>
                        <a:pt x="0" y="24"/>
                      </a:lnTo>
                      <a:lnTo>
                        <a:pt x="0" y="24"/>
                      </a:lnTo>
                      <a:lnTo>
                        <a:pt x="8" y="16"/>
                      </a:lnTo>
                      <a:lnTo>
                        <a:pt x="24" y="8"/>
                      </a:lnTo>
                      <a:lnTo>
                        <a:pt x="48" y="0"/>
                      </a:lnTo>
                      <a:lnTo>
                        <a:pt x="80" y="0"/>
                      </a:lnTo>
                      <a:lnTo>
                        <a:pt x="80" y="0"/>
                      </a:lnTo>
                      <a:lnTo>
                        <a:pt x="104" y="0"/>
                      </a:lnTo>
                      <a:lnTo>
                        <a:pt x="128" y="8"/>
                      </a:lnTo>
                      <a:lnTo>
                        <a:pt x="144" y="16"/>
                      </a:lnTo>
                      <a:lnTo>
                        <a:pt x="152" y="2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88" name="Freeform 1884"/>
                <p:cNvSpPr>
                  <a:spLocks/>
                </p:cNvSpPr>
                <p:nvPr/>
              </p:nvSpPr>
              <p:spPr bwMode="invGray">
                <a:xfrm>
                  <a:off x="780" y="2520"/>
                  <a:ext cx="48" cy="112"/>
                </a:xfrm>
                <a:custGeom>
                  <a:avLst/>
                  <a:gdLst/>
                  <a:ahLst/>
                  <a:cxnLst>
                    <a:cxn ang="0">
                      <a:pos x="24" y="112"/>
                    </a:cxn>
                    <a:cxn ang="0">
                      <a:pos x="8" y="96"/>
                    </a:cxn>
                    <a:cxn ang="0">
                      <a:pos x="0" y="56"/>
                    </a:cxn>
                    <a:cxn ang="0">
                      <a:pos x="0" y="56"/>
                    </a:cxn>
                    <a:cxn ang="0">
                      <a:pos x="8" y="16"/>
                    </a:cxn>
                    <a:cxn ang="0">
                      <a:pos x="24" y="0"/>
                    </a:cxn>
                    <a:cxn ang="0">
                      <a:pos x="24" y="0"/>
                    </a:cxn>
                    <a:cxn ang="0">
                      <a:pos x="40" y="16"/>
                    </a:cxn>
                    <a:cxn ang="0">
                      <a:pos x="48" y="56"/>
                    </a:cxn>
                    <a:cxn ang="0">
                      <a:pos x="48" y="56"/>
                    </a:cxn>
                    <a:cxn ang="0">
                      <a:pos x="40" y="96"/>
                    </a:cxn>
                    <a:cxn ang="0">
                      <a:pos x="24" y="112"/>
                    </a:cxn>
                  </a:cxnLst>
                  <a:rect l="0" t="0" r="r" b="b"/>
                  <a:pathLst>
                    <a:path w="48" h="112">
                      <a:moveTo>
                        <a:pt x="24" y="112"/>
                      </a:moveTo>
                      <a:lnTo>
                        <a:pt x="8" y="96"/>
                      </a:lnTo>
                      <a:lnTo>
                        <a:pt x="0" y="56"/>
                      </a:lnTo>
                      <a:lnTo>
                        <a:pt x="0" y="56"/>
                      </a:lnTo>
                      <a:lnTo>
                        <a:pt x="8" y="16"/>
                      </a:lnTo>
                      <a:lnTo>
                        <a:pt x="24" y="0"/>
                      </a:lnTo>
                      <a:lnTo>
                        <a:pt x="24" y="0"/>
                      </a:lnTo>
                      <a:lnTo>
                        <a:pt x="40" y="16"/>
                      </a:lnTo>
                      <a:lnTo>
                        <a:pt x="48" y="56"/>
                      </a:lnTo>
                      <a:lnTo>
                        <a:pt x="48" y="56"/>
                      </a:lnTo>
                      <a:lnTo>
                        <a:pt x="40" y="96"/>
                      </a:lnTo>
                      <a:lnTo>
                        <a:pt x="24" y="11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89" name="Freeform 1885"/>
                <p:cNvSpPr>
                  <a:spLocks/>
                </p:cNvSpPr>
                <p:nvPr/>
              </p:nvSpPr>
              <p:spPr bwMode="invGray">
                <a:xfrm>
                  <a:off x="612" y="2304"/>
                  <a:ext cx="112" cy="80"/>
                </a:xfrm>
                <a:custGeom>
                  <a:avLst/>
                  <a:gdLst/>
                  <a:ahLst/>
                  <a:cxnLst>
                    <a:cxn ang="0">
                      <a:pos x="112" y="80"/>
                    </a:cxn>
                    <a:cxn ang="0">
                      <a:pos x="80" y="80"/>
                    </a:cxn>
                    <a:cxn ang="0">
                      <a:pos x="40" y="56"/>
                    </a:cxn>
                    <a:cxn ang="0">
                      <a:pos x="40" y="56"/>
                    </a:cxn>
                    <a:cxn ang="0">
                      <a:pos x="16" y="40"/>
                    </a:cxn>
                    <a:cxn ang="0">
                      <a:pos x="8" y="24"/>
                    </a:cxn>
                    <a:cxn ang="0">
                      <a:pos x="0" y="8"/>
                    </a:cxn>
                    <a:cxn ang="0">
                      <a:pos x="0" y="0"/>
                    </a:cxn>
                    <a:cxn ang="0">
                      <a:pos x="0" y="0"/>
                    </a:cxn>
                    <a:cxn ang="0">
                      <a:pos x="32" y="8"/>
                    </a:cxn>
                    <a:cxn ang="0">
                      <a:pos x="72" y="24"/>
                    </a:cxn>
                    <a:cxn ang="0">
                      <a:pos x="72" y="24"/>
                    </a:cxn>
                    <a:cxn ang="0">
                      <a:pos x="96" y="40"/>
                    </a:cxn>
                    <a:cxn ang="0">
                      <a:pos x="104" y="56"/>
                    </a:cxn>
                    <a:cxn ang="0">
                      <a:pos x="112" y="72"/>
                    </a:cxn>
                    <a:cxn ang="0">
                      <a:pos x="112" y="80"/>
                    </a:cxn>
                  </a:cxnLst>
                  <a:rect l="0" t="0" r="r" b="b"/>
                  <a:pathLst>
                    <a:path w="112" h="80">
                      <a:moveTo>
                        <a:pt x="112" y="80"/>
                      </a:moveTo>
                      <a:lnTo>
                        <a:pt x="80" y="80"/>
                      </a:lnTo>
                      <a:lnTo>
                        <a:pt x="40" y="56"/>
                      </a:lnTo>
                      <a:lnTo>
                        <a:pt x="40" y="56"/>
                      </a:lnTo>
                      <a:lnTo>
                        <a:pt x="16" y="40"/>
                      </a:lnTo>
                      <a:lnTo>
                        <a:pt x="8" y="24"/>
                      </a:lnTo>
                      <a:lnTo>
                        <a:pt x="0" y="8"/>
                      </a:lnTo>
                      <a:lnTo>
                        <a:pt x="0" y="0"/>
                      </a:lnTo>
                      <a:lnTo>
                        <a:pt x="0" y="0"/>
                      </a:lnTo>
                      <a:lnTo>
                        <a:pt x="32" y="8"/>
                      </a:lnTo>
                      <a:lnTo>
                        <a:pt x="72" y="24"/>
                      </a:lnTo>
                      <a:lnTo>
                        <a:pt x="72" y="24"/>
                      </a:lnTo>
                      <a:lnTo>
                        <a:pt x="96" y="40"/>
                      </a:lnTo>
                      <a:lnTo>
                        <a:pt x="104" y="56"/>
                      </a:lnTo>
                      <a:lnTo>
                        <a:pt x="112" y="72"/>
                      </a:lnTo>
                      <a:lnTo>
                        <a:pt x="112"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90" name="Freeform 1886"/>
                <p:cNvSpPr>
                  <a:spLocks/>
                </p:cNvSpPr>
                <p:nvPr/>
              </p:nvSpPr>
              <p:spPr bwMode="invGray">
                <a:xfrm>
                  <a:off x="876" y="2296"/>
                  <a:ext cx="112" cy="80"/>
                </a:xfrm>
                <a:custGeom>
                  <a:avLst/>
                  <a:gdLst/>
                  <a:ahLst/>
                  <a:cxnLst>
                    <a:cxn ang="0">
                      <a:pos x="8" y="80"/>
                    </a:cxn>
                    <a:cxn ang="0">
                      <a:pos x="0" y="72"/>
                    </a:cxn>
                    <a:cxn ang="0">
                      <a:pos x="8" y="56"/>
                    </a:cxn>
                    <a:cxn ang="0">
                      <a:pos x="24" y="40"/>
                    </a:cxn>
                    <a:cxn ang="0">
                      <a:pos x="40" y="24"/>
                    </a:cxn>
                    <a:cxn ang="0">
                      <a:pos x="40" y="24"/>
                    </a:cxn>
                    <a:cxn ang="0">
                      <a:pos x="80" y="8"/>
                    </a:cxn>
                    <a:cxn ang="0">
                      <a:pos x="112" y="0"/>
                    </a:cxn>
                    <a:cxn ang="0">
                      <a:pos x="112" y="0"/>
                    </a:cxn>
                    <a:cxn ang="0">
                      <a:pos x="112" y="8"/>
                    </a:cxn>
                    <a:cxn ang="0">
                      <a:pos x="112" y="24"/>
                    </a:cxn>
                    <a:cxn ang="0">
                      <a:pos x="96" y="40"/>
                    </a:cxn>
                    <a:cxn ang="0">
                      <a:pos x="80" y="56"/>
                    </a:cxn>
                    <a:cxn ang="0">
                      <a:pos x="80" y="56"/>
                    </a:cxn>
                    <a:cxn ang="0">
                      <a:pos x="32" y="80"/>
                    </a:cxn>
                    <a:cxn ang="0">
                      <a:pos x="8" y="80"/>
                    </a:cxn>
                  </a:cxnLst>
                  <a:rect l="0" t="0" r="r" b="b"/>
                  <a:pathLst>
                    <a:path w="112" h="80">
                      <a:moveTo>
                        <a:pt x="8" y="80"/>
                      </a:moveTo>
                      <a:lnTo>
                        <a:pt x="0" y="72"/>
                      </a:lnTo>
                      <a:lnTo>
                        <a:pt x="8" y="56"/>
                      </a:lnTo>
                      <a:lnTo>
                        <a:pt x="24" y="40"/>
                      </a:lnTo>
                      <a:lnTo>
                        <a:pt x="40" y="24"/>
                      </a:lnTo>
                      <a:lnTo>
                        <a:pt x="40" y="24"/>
                      </a:lnTo>
                      <a:lnTo>
                        <a:pt x="80" y="8"/>
                      </a:lnTo>
                      <a:lnTo>
                        <a:pt x="112" y="0"/>
                      </a:lnTo>
                      <a:lnTo>
                        <a:pt x="112" y="0"/>
                      </a:lnTo>
                      <a:lnTo>
                        <a:pt x="112" y="8"/>
                      </a:lnTo>
                      <a:lnTo>
                        <a:pt x="112" y="24"/>
                      </a:lnTo>
                      <a:lnTo>
                        <a:pt x="96" y="40"/>
                      </a:lnTo>
                      <a:lnTo>
                        <a:pt x="80" y="56"/>
                      </a:lnTo>
                      <a:lnTo>
                        <a:pt x="80" y="56"/>
                      </a:lnTo>
                      <a:lnTo>
                        <a:pt x="32" y="80"/>
                      </a:lnTo>
                      <a:lnTo>
                        <a:pt x="8"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91" name="Freeform 1887"/>
                <p:cNvSpPr>
                  <a:spLocks/>
                </p:cNvSpPr>
                <p:nvPr/>
              </p:nvSpPr>
              <p:spPr bwMode="invGray">
                <a:xfrm>
                  <a:off x="916" y="2352"/>
                  <a:ext cx="136" cy="56"/>
                </a:xfrm>
                <a:custGeom>
                  <a:avLst/>
                  <a:gdLst/>
                  <a:ahLst/>
                  <a:cxnLst>
                    <a:cxn ang="0">
                      <a:pos x="0" y="48"/>
                    </a:cxn>
                    <a:cxn ang="0">
                      <a:pos x="0" y="40"/>
                    </a:cxn>
                    <a:cxn ang="0">
                      <a:pos x="16" y="32"/>
                    </a:cxn>
                    <a:cxn ang="0">
                      <a:pos x="32" y="16"/>
                    </a:cxn>
                    <a:cxn ang="0">
                      <a:pos x="56" y="8"/>
                    </a:cxn>
                    <a:cxn ang="0">
                      <a:pos x="56" y="8"/>
                    </a:cxn>
                    <a:cxn ang="0">
                      <a:pos x="88" y="0"/>
                    </a:cxn>
                    <a:cxn ang="0">
                      <a:pos x="112" y="0"/>
                    </a:cxn>
                    <a:cxn ang="0">
                      <a:pos x="128" y="0"/>
                    </a:cxn>
                    <a:cxn ang="0">
                      <a:pos x="136" y="8"/>
                    </a:cxn>
                    <a:cxn ang="0">
                      <a:pos x="136" y="8"/>
                    </a:cxn>
                    <a:cxn ang="0">
                      <a:pos x="136" y="16"/>
                    </a:cxn>
                    <a:cxn ang="0">
                      <a:pos x="128" y="24"/>
                    </a:cxn>
                    <a:cxn ang="0">
                      <a:pos x="104" y="32"/>
                    </a:cxn>
                    <a:cxn ang="0">
                      <a:pos x="80" y="48"/>
                    </a:cxn>
                    <a:cxn ang="0">
                      <a:pos x="80" y="48"/>
                    </a:cxn>
                    <a:cxn ang="0">
                      <a:pos x="48" y="48"/>
                    </a:cxn>
                    <a:cxn ang="0">
                      <a:pos x="24" y="56"/>
                    </a:cxn>
                    <a:cxn ang="0">
                      <a:pos x="8" y="56"/>
                    </a:cxn>
                    <a:cxn ang="0">
                      <a:pos x="0" y="48"/>
                    </a:cxn>
                  </a:cxnLst>
                  <a:rect l="0" t="0" r="r" b="b"/>
                  <a:pathLst>
                    <a:path w="136" h="56">
                      <a:moveTo>
                        <a:pt x="0" y="48"/>
                      </a:moveTo>
                      <a:lnTo>
                        <a:pt x="0" y="40"/>
                      </a:lnTo>
                      <a:lnTo>
                        <a:pt x="16" y="32"/>
                      </a:lnTo>
                      <a:lnTo>
                        <a:pt x="32" y="16"/>
                      </a:lnTo>
                      <a:lnTo>
                        <a:pt x="56" y="8"/>
                      </a:lnTo>
                      <a:lnTo>
                        <a:pt x="56" y="8"/>
                      </a:lnTo>
                      <a:lnTo>
                        <a:pt x="88" y="0"/>
                      </a:lnTo>
                      <a:lnTo>
                        <a:pt x="112" y="0"/>
                      </a:lnTo>
                      <a:lnTo>
                        <a:pt x="128" y="0"/>
                      </a:lnTo>
                      <a:lnTo>
                        <a:pt x="136" y="8"/>
                      </a:lnTo>
                      <a:lnTo>
                        <a:pt x="136" y="8"/>
                      </a:lnTo>
                      <a:lnTo>
                        <a:pt x="136" y="16"/>
                      </a:lnTo>
                      <a:lnTo>
                        <a:pt x="128" y="24"/>
                      </a:lnTo>
                      <a:lnTo>
                        <a:pt x="104" y="32"/>
                      </a:lnTo>
                      <a:lnTo>
                        <a:pt x="80" y="48"/>
                      </a:lnTo>
                      <a:lnTo>
                        <a:pt x="80" y="48"/>
                      </a:lnTo>
                      <a:lnTo>
                        <a:pt x="48" y="48"/>
                      </a:lnTo>
                      <a:lnTo>
                        <a:pt x="24" y="56"/>
                      </a:lnTo>
                      <a:lnTo>
                        <a:pt x="8" y="56"/>
                      </a:lnTo>
                      <a:lnTo>
                        <a:pt x="0"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92" name="Freeform 1888"/>
                <p:cNvSpPr>
                  <a:spLocks/>
                </p:cNvSpPr>
                <p:nvPr/>
              </p:nvSpPr>
              <p:spPr bwMode="invGray">
                <a:xfrm>
                  <a:off x="564" y="2472"/>
                  <a:ext cx="136" cy="56"/>
                </a:xfrm>
                <a:custGeom>
                  <a:avLst/>
                  <a:gdLst/>
                  <a:ahLst/>
                  <a:cxnLst>
                    <a:cxn ang="0">
                      <a:pos x="0" y="48"/>
                    </a:cxn>
                    <a:cxn ang="0">
                      <a:pos x="0" y="40"/>
                    </a:cxn>
                    <a:cxn ang="0">
                      <a:pos x="8" y="32"/>
                    </a:cxn>
                    <a:cxn ang="0">
                      <a:pos x="32" y="16"/>
                    </a:cxn>
                    <a:cxn ang="0">
                      <a:pos x="56" y="8"/>
                    </a:cxn>
                    <a:cxn ang="0">
                      <a:pos x="56" y="8"/>
                    </a:cxn>
                    <a:cxn ang="0">
                      <a:pos x="88" y="0"/>
                    </a:cxn>
                    <a:cxn ang="0">
                      <a:pos x="112" y="0"/>
                    </a:cxn>
                    <a:cxn ang="0">
                      <a:pos x="128" y="0"/>
                    </a:cxn>
                    <a:cxn ang="0">
                      <a:pos x="136" y="8"/>
                    </a:cxn>
                    <a:cxn ang="0">
                      <a:pos x="136" y="8"/>
                    </a:cxn>
                    <a:cxn ang="0">
                      <a:pos x="136" y="16"/>
                    </a:cxn>
                    <a:cxn ang="0">
                      <a:pos x="120" y="24"/>
                    </a:cxn>
                    <a:cxn ang="0">
                      <a:pos x="104" y="32"/>
                    </a:cxn>
                    <a:cxn ang="0">
                      <a:pos x="80" y="48"/>
                    </a:cxn>
                    <a:cxn ang="0">
                      <a:pos x="80" y="48"/>
                    </a:cxn>
                    <a:cxn ang="0">
                      <a:pos x="48" y="48"/>
                    </a:cxn>
                    <a:cxn ang="0">
                      <a:pos x="24" y="56"/>
                    </a:cxn>
                    <a:cxn ang="0">
                      <a:pos x="8" y="56"/>
                    </a:cxn>
                    <a:cxn ang="0">
                      <a:pos x="0" y="48"/>
                    </a:cxn>
                  </a:cxnLst>
                  <a:rect l="0" t="0" r="r" b="b"/>
                  <a:pathLst>
                    <a:path w="136" h="56">
                      <a:moveTo>
                        <a:pt x="0" y="48"/>
                      </a:moveTo>
                      <a:lnTo>
                        <a:pt x="0" y="40"/>
                      </a:lnTo>
                      <a:lnTo>
                        <a:pt x="8" y="32"/>
                      </a:lnTo>
                      <a:lnTo>
                        <a:pt x="32" y="16"/>
                      </a:lnTo>
                      <a:lnTo>
                        <a:pt x="56" y="8"/>
                      </a:lnTo>
                      <a:lnTo>
                        <a:pt x="56" y="8"/>
                      </a:lnTo>
                      <a:lnTo>
                        <a:pt x="88" y="0"/>
                      </a:lnTo>
                      <a:lnTo>
                        <a:pt x="112" y="0"/>
                      </a:lnTo>
                      <a:lnTo>
                        <a:pt x="128" y="0"/>
                      </a:lnTo>
                      <a:lnTo>
                        <a:pt x="136" y="8"/>
                      </a:lnTo>
                      <a:lnTo>
                        <a:pt x="136" y="8"/>
                      </a:lnTo>
                      <a:lnTo>
                        <a:pt x="136" y="16"/>
                      </a:lnTo>
                      <a:lnTo>
                        <a:pt x="120" y="24"/>
                      </a:lnTo>
                      <a:lnTo>
                        <a:pt x="104" y="32"/>
                      </a:lnTo>
                      <a:lnTo>
                        <a:pt x="80" y="48"/>
                      </a:lnTo>
                      <a:lnTo>
                        <a:pt x="80" y="48"/>
                      </a:lnTo>
                      <a:lnTo>
                        <a:pt x="48" y="48"/>
                      </a:lnTo>
                      <a:lnTo>
                        <a:pt x="24" y="56"/>
                      </a:lnTo>
                      <a:lnTo>
                        <a:pt x="8" y="56"/>
                      </a:lnTo>
                      <a:lnTo>
                        <a:pt x="0"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93" name="Freeform 1889"/>
                <p:cNvSpPr>
                  <a:spLocks/>
                </p:cNvSpPr>
                <p:nvPr/>
              </p:nvSpPr>
              <p:spPr bwMode="invGray">
                <a:xfrm>
                  <a:off x="628" y="2504"/>
                  <a:ext cx="112" cy="72"/>
                </a:xfrm>
                <a:custGeom>
                  <a:avLst/>
                  <a:gdLst/>
                  <a:ahLst/>
                  <a:cxnLst>
                    <a:cxn ang="0">
                      <a:pos x="8" y="72"/>
                    </a:cxn>
                    <a:cxn ang="0">
                      <a:pos x="0" y="64"/>
                    </a:cxn>
                    <a:cxn ang="0">
                      <a:pos x="8" y="56"/>
                    </a:cxn>
                    <a:cxn ang="0">
                      <a:pos x="16" y="40"/>
                    </a:cxn>
                    <a:cxn ang="0">
                      <a:pos x="40" y="24"/>
                    </a:cxn>
                    <a:cxn ang="0">
                      <a:pos x="40" y="24"/>
                    </a:cxn>
                    <a:cxn ang="0">
                      <a:pos x="80" y="0"/>
                    </a:cxn>
                    <a:cxn ang="0">
                      <a:pos x="112" y="0"/>
                    </a:cxn>
                    <a:cxn ang="0">
                      <a:pos x="112" y="0"/>
                    </a:cxn>
                    <a:cxn ang="0">
                      <a:pos x="112" y="8"/>
                    </a:cxn>
                    <a:cxn ang="0">
                      <a:pos x="112" y="16"/>
                    </a:cxn>
                    <a:cxn ang="0">
                      <a:pos x="96" y="32"/>
                    </a:cxn>
                    <a:cxn ang="0">
                      <a:pos x="80" y="48"/>
                    </a:cxn>
                    <a:cxn ang="0">
                      <a:pos x="80" y="48"/>
                    </a:cxn>
                    <a:cxn ang="0">
                      <a:pos x="32" y="72"/>
                    </a:cxn>
                    <a:cxn ang="0">
                      <a:pos x="8" y="72"/>
                    </a:cxn>
                  </a:cxnLst>
                  <a:rect l="0" t="0" r="r" b="b"/>
                  <a:pathLst>
                    <a:path w="112" h="72">
                      <a:moveTo>
                        <a:pt x="8" y="72"/>
                      </a:moveTo>
                      <a:lnTo>
                        <a:pt x="0" y="64"/>
                      </a:lnTo>
                      <a:lnTo>
                        <a:pt x="8" y="56"/>
                      </a:lnTo>
                      <a:lnTo>
                        <a:pt x="16" y="40"/>
                      </a:lnTo>
                      <a:lnTo>
                        <a:pt x="40" y="24"/>
                      </a:lnTo>
                      <a:lnTo>
                        <a:pt x="40" y="24"/>
                      </a:lnTo>
                      <a:lnTo>
                        <a:pt x="80" y="0"/>
                      </a:lnTo>
                      <a:lnTo>
                        <a:pt x="112" y="0"/>
                      </a:lnTo>
                      <a:lnTo>
                        <a:pt x="112" y="0"/>
                      </a:lnTo>
                      <a:lnTo>
                        <a:pt x="112" y="8"/>
                      </a:lnTo>
                      <a:lnTo>
                        <a:pt x="112" y="16"/>
                      </a:lnTo>
                      <a:lnTo>
                        <a:pt x="96" y="32"/>
                      </a:lnTo>
                      <a:lnTo>
                        <a:pt x="80" y="48"/>
                      </a:lnTo>
                      <a:lnTo>
                        <a:pt x="80" y="48"/>
                      </a:lnTo>
                      <a:lnTo>
                        <a:pt x="32" y="72"/>
                      </a:lnTo>
                      <a:lnTo>
                        <a:pt x="8" y="7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94" name="Freeform 1890"/>
                <p:cNvSpPr>
                  <a:spLocks/>
                </p:cNvSpPr>
                <p:nvPr/>
              </p:nvSpPr>
              <p:spPr bwMode="invGray">
                <a:xfrm>
                  <a:off x="932" y="2464"/>
                  <a:ext cx="136" cy="56"/>
                </a:xfrm>
                <a:custGeom>
                  <a:avLst/>
                  <a:gdLst/>
                  <a:ahLst/>
                  <a:cxnLst>
                    <a:cxn ang="0">
                      <a:pos x="0" y="8"/>
                    </a:cxn>
                    <a:cxn ang="0">
                      <a:pos x="8" y="0"/>
                    </a:cxn>
                    <a:cxn ang="0">
                      <a:pos x="32" y="0"/>
                    </a:cxn>
                    <a:cxn ang="0">
                      <a:pos x="56" y="0"/>
                    </a:cxn>
                    <a:cxn ang="0">
                      <a:pos x="80" y="8"/>
                    </a:cxn>
                    <a:cxn ang="0">
                      <a:pos x="80" y="8"/>
                    </a:cxn>
                    <a:cxn ang="0">
                      <a:pos x="104" y="16"/>
                    </a:cxn>
                    <a:cxn ang="0">
                      <a:pos x="128" y="32"/>
                    </a:cxn>
                    <a:cxn ang="0">
                      <a:pos x="136" y="40"/>
                    </a:cxn>
                    <a:cxn ang="0">
                      <a:pos x="136" y="48"/>
                    </a:cxn>
                    <a:cxn ang="0">
                      <a:pos x="136" y="48"/>
                    </a:cxn>
                    <a:cxn ang="0">
                      <a:pos x="128" y="56"/>
                    </a:cxn>
                    <a:cxn ang="0">
                      <a:pos x="112" y="56"/>
                    </a:cxn>
                    <a:cxn ang="0">
                      <a:pos x="88" y="56"/>
                    </a:cxn>
                    <a:cxn ang="0">
                      <a:pos x="64" y="48"/>
                    </a:cxn>
                    <a:cxn ang="0">
                      <a:pos x="64" y="48"/>
                    </a:cxn>
                    <a:cxn ang="0">
                      <a:pos x="32" y="40"/>
                    </a:cxn>
                    <a:cxn ang="0">
                      <a:pos x="16" y="24"/>
                    </a:cxn>
                    <a:cxn ang="0">
                      <a:pos x="0" y="16"/>
                    </a:cxn>
                    <a:cxn ang="0">
                      <a:pos x="0" y="8"/>
                    </a:cxn>
                  </a:cxnLst>
                  <a:rect l="0" t="0" r="r" b="b"/>
                  <a:pathLst>
                    <a:path w="136" h="56">
                      <a:moveTo>
                        <a:pt x="0" y="8"/>
                      </a:moveTo>
                      <a:lnTo>
                        <a:pt x="8" y="0"/>
                      </a:lnTo>
                      <a:lnTo>
                        <a:pt x="32" y="0"/>
                      </a:lnTo>
                      <a:lnTo>
                        <a:pt x="56" y="0"/>
                      </a:lnTo>
                      <a:lnTo>
                        <a:pt x="80" y="8"/>
                      </a:lnTo>
                      <a:lnTo>
                        <a:pt x="80" y="8"/>
                      </a:lnTo>
                      <a:lnTo>
                        <a:pt x="104" y="16"/>
                      </a:lnTo>
                      <a:lnTo>
                        <a:pt x="128" y="32"/>
                      </a:lnTo>
                      <a:lnTo>
                        <a:pt x="136" y="40"/>
                      </a:lnTo>
                      <a:lnTo>
                        <a:pt x="136" y="48"/>
                      </a:lnTo>
                      <a:lnTo>
                        <a:pt x="136" y="48"/>
                      </a:lnTo>
                      <a:lnTo>
                        <a:pt x="128" y="56"/>
                      </a:lnTo>
                      <a:lnTo>
                        <a:pt x="112" y="56"/>
                      </a:lnTo>
                      <a:lnTo>
                        <a:pt x="88" y="56"/>
                      </a:lnTo>
                      <a:lnTo>
                        <a:pt x="64" y="48"/>
                      </a:lnTo>
                      <a:lnTo>
                        <a:pt x="64" y="48"/>
                      </a:lnTo>
                      <a:lnTo>
                        <a:pt x="32" y="40"/>
                      </a:lnTo>
                      <a:lnTo>
                        <a:pt x="16"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95" name="Freeform 1891"/>
                <p:cNvSpPr>
                  <a:spLocks/>
                </p:cNvSpPr>
                <p:nvPr/>
              </p:nvSpPr>
              <p:spPr bwMode="invGray">
                <a:xfrm>
                  <a:off x="564" y="2360"/>
                  <a:ext cx="136" cy="56"/>
                </a:xfrm>
                <a:custGeom>
                  <a:avLst/>
                  <a:gdLst/>
                  <a:ahLst/>
                  <a:cxnLst>
                    <a:cxn ang="0">
                      <a:pos x="0" y="8"/>
                    </a:cxn>
                    <a:cxn ang="0">
                      <a:pos x="8" y="0"/>
                    </a:cxn>
                    <a:cxn ang="0">
                      <a:pos x="24" y="0"/>
                    </a:cxn>
                    <a:cxn ang="0">
                      <a:pos x="48" y="0"/>
                    </a:cxn>
                    <a:cxn ang="0">
                      <a:pos x="80" y="8"/>
                    </a:cxn>
                    <a:cxn ang="0">
                      <a:pos x="80" y="8"/>
                    </a:cxn>
                    <a:cxn ang="0">
                      <a:pos x="104" y="16"/>
                    </a:cxn>
                    <a:cxn ang="0">
                      <a:pos x="120" y="24"/>
                    </a:cxn>
                    <a:cxn ang="0">
                      <a:pos x="136" y="40"/>
                    </a:cxn>
                    <a:cxn ang="0">
                      <a:pos x="136" y="48"/>
                    </a:cxn>
                    <a:cxn ang="0">
                      <a:pos x="136" y="48"/>
                    </a:cxn>
                    <a:cxn ang="0">
                      <a:pos x="128" y="48"/>
                    </a:cxn>
                    <a:cxn ang="0">
                      <a:pos x="112" y="56"/>
                    </a:cxn>
                    <a:cxn ang="0">
                      <a:pos x="88" y="48"/>
                    </a:cxn>
                    <a:cxn ang="0">
                      <a:pos x="56" y="40"/>
                    </a:cxn>
                    <a:cxn ang="0">
                      <a:pos x="56" y="40"/>
                    </a:cxn>
                    <a:cxn ang="0">
                      <a:pos x="32" y="32"/>
                    </a:cxn>
                    <a:cxn ang="0">
                      <a:pos x="8" y="24"/>
                    </a:cxn>
                    <a:cxn ang="0">
                      <a:pos x="0" y="16"/>
                    </a:cxn>
                    <a:cxn ang="0">
                      <a:pos x="0" y="8"/>
                    </a:cxn>
                  </a:cxnLst>
                  <a:rect l="0" t="0" r="r" b="b"/>
                  <a:pathLst>
                    <a:path w="136" h="56">
                      <a:moveTo>
                        <a:pt x="0" y="8"/>
                      </a:moveTo>
                      <a:lnTo>
                        <a:pt x="8" y="0"/>
                      </a:lnTo>
                      <a:lnTo>
                        <a:pt x="24" y="0"/>
                      </a:lnTo>
                      <a:lnTo>
                        <a:pt x="48" y="0"/>
                      </a:lnTo>
                      <a:lnTo>
                        <a:pt x="80" y="8"/>
                      </a:lnTo>
                      <a:lnTo>
                        <a:pt x="80" y="8"/>
                      </a:lnTo>
                      <a:lnTo>
                        <a:pt x="104" y="16"/>
                      </a:lnTo>
                      <a:lnTo>
                        <a:pt x="120" y="24"/>
                      </a:lnTo>
                      <a:lnTo>
                        <a:pt x="136" y="40"/>
                      </a:lnTo>
                      <a:lnTo>
                        <a:pt x="136" y="48"/>
                      </a:lnTo>
                      <a:lnTo>
                        <a:pt x="136" y="48"/>
                      </a:lnTo>
                      <a:lnTo>
                        <a:pt x="128" y="48"/>
                      </a:lnTo>
                      <a:lnTo>
                        <a:pt x="112" y="56"/>
                      </a:lnTo>
                      <a:lnTo>
                        <a:pt x="88" y="48"/>
                      </a:lnTo>
                      <a:lnTo>
                        <a:pt x="56" y="40"/>
                      </a:lnTo>
                      <a:lnTo>
                        <a:pt x="56" y="40"/>
                      </a:lnTo>
                      <a:lnTo>
                        <a:pt x="32" y="32"/>
                      </a:lnTo>
                      <a:lnTo>
                        <a:pt x="8"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96" name="Freeform 1892"/>
                <p:cNvSpPr>
                  <a:spLocks/>
                </p:cNvSpPr>
                <p:nvPr/>
              </p:nvSpPr>
              <p:spPr bwMode="invGray">
                <a:xfrm>
                  <a:off x="692" y="2256"/>
                  <a:ext cx="72" cy="104"/>
                </a:xfrm>
                <a:custGeom>
                  <a:avLst/>
                  <a:gdLst/>
                  <a:ahLst/>
                  <a:cxnLst>
                    <a:cxn ang="0">
                      <a:pos x="8" y="0"/>
                    </a:cxn>
                    <a:cxn ang="0">
                      <a:pos x="32" y="8"/>
                    </a:cxn>
                    <a:cxn ang="0">
                      <a:pos x="64" y="48"/>
                    </a:cxn>
                    <a:cxn ang="0">
                      <a:pos x="64" y="48"/>
                    </a:cxn>
                    <a:cxn ang="0">
                      <a:pos x="72" y="80"/>
                    </a:cxn>
                    <a:cxn ang="0">
                      <a:pos x="64" y="104"/>
                    </a:cxn>
                    <a:cxn ang="0">
                      <a:pos x="64" y="104"/>
                    </a:cxn>
                    <a:cxn ang="0">
                      <a:pos x="40" y="96"/>
                    </a:cxn>
                    <a:cxn ang="0">
                      <a:pos x="16" y="56"/>
                    </a:cxn>
                    <a:cxn ang="0">
                      <a:pos x="16" y="56"/>
                    </a:cxn>
                    <a:cxn ang="0">
                      <a:pos x="0" y="24"/>
                    </a:cxn>
                    <a:cxn ang="0">
                      <a:pos x="8" y="0"/>
                    </a:cxn>
                  </a:cxnLst>
                  <a:rect l="0" t="0" r="r" b="b"/>
                  <a:pathLst>
                    <a:path w="72" h="104">
                      <a:moveTo>
                        <a:pt x="8" y="0"/>
                      </a:moveTo>
                      <a:lnTo>
                        <a:pt x="32" y="8"/>
                      </a:lnTo>
                      <a:lnTo>
                        <a:pt x="64" y="48"/>
                      </a:lnTo>
                      <a:lnTo>
                        <a:pt x="64" y="48"/>
                      </a:lnTo>
                      <a:lnTo>
                        <a:pt x="72" y="80"/>
                      </a:lnTo>
                      <a:lnTo>
                        <a:pt x="64" y="104"/>
                      </a:lnTo>
                      <a:lnTo>
                        <a:pt x="64" y="104"/>
                      </a:lnTo>
                      <a:lnTo>
                        <a:pt x="40" y="96"/>
                      </a:lnTo>
                      <a:lnTo>
                        <a:pt x="16" y="56"/>
                      </a:lnTo>
                      <a:lnTo>
                        <a:pt x="16" y="56"/>
                      </a:lnTo>
                      <a:lnTo>
                        <a:pt x="0" y="24"/>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97" name="Freeform 1893"/>
                <p:cNvSpPr>
                  <a:spLocks/>
                </p:cNvSpPr>
                <p:nvPr/>
              </p:nvSpPr>
              <p:spPr bwMode="invGray">
                <a:xfrm>
                  <a:off x="852" y="2520"/>
                  <a:ext cx="72" cy="96"/>
                </a:xfrm>
                <a:custGeom>
                  <a:avLst/>
                  <a:gdLst/>
                  <a:ahLst/>
                  <a:cxnLst>
                    <a:cxn ang="0">
                      <a:pos x="8" y="0"/>
                    </a:cxn>
                    <a:cxn ang="0">
                      <a:pos x="32" y="8"/>
                    </a:cxn>
                    <a:cxn ang="0">
                      <a:pos x="56" y="40"/>
                    </a:cxn>
                    <a:cxn ang="0">
                      <a:pos x="56" y="40"/>
                    </a:cxn>
                    <a:cxn ang="0">
                      <a:pos x="72" y="80"/>
                    </a:cxn>
                    <a:cxn ang="0">
                      <a:pos x="64" y="96"/>
                    </a:cxn>
                    <a:cxn ang="0">
                      <a:pos x="64" y="96"/>
                    </a:cxn>
                    <a:cxn ang="0">
                      <a:pos x="40" y="88"/>
                    </a:cxn>
                    <a:cxn ang="0">
                      <a:pos x="8" y="56"/>
                    </a:cxn>
                    <a:cxn ang="0">
                      <a:pos x="8" y="56"/>
                    </a:cxn>
                    <a:cxn ang="0">
                      <a:pos x="0" y="16"/>
                    </a:cxn>
                    <a:cxn ang="0">
                      <a:pos x="8" y="0"/>
                    </a:cxn>
                  </a:cxnLst>
                  <a:rect l="0" t="0" r="r" b="b"/>
                  <a:pathLst>
                    <a:path w="72" h="96">
                      <a:moveTo>
                        <a:pt x="8" y="0"/>
                      </a:moveTo>
                      <a:lnTo>
                        <a:pt x="32" y="8"/>
                      </a:lnTo>
                      <a:lnTo>
                        <a:pt x="56" y="40"/>
                      </a:lnTo>
                      <a:lnTo>
                        <a:pt x="56" y="40"/>
                      </a:lnTo>
                      <a:lnTo>
                        <a:pt x="72" y="80"/>
                      </a:lnTo>
                      <a:lnTo>
                        <a:pt x="64" y="96"/>
                      </a:lnTo>
                      <a:lnTo>
                        <a:pt x="64" y="96"/>
                      </a:lnTo>
                      <a:lnTo>
                        <a:pt x="40" y="88"/>
                      </a:lnTo>
                      <a:lnTo>
                        <a:pt x="8" y="56"/>
                      </a:lnTo>
                      <a:lnTo>
                        <a:pt x="8" y="56"/>
                      </a:lnTo>
                      <a:lnTo>
                        <a:pt x="0" y="16"/>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98" name="Freeform 1894"/>
                <p:cNvSpPr>
                  <a:spLocks/>
                </p:cNvSpPr>
                <p:nvPr/>
              </p:nvSpPr>
              <p:spPr bwMode="invGray">
                <a:xfrm>
                  <a:off x="844" y="2256"/>
                  <a:ext cx="72" cy="104"/>
                </a:xfrm>
                <a:custGeom>
                  <a:avLst/>
                  <a:gdLst/>
                  <a:ahLst/>
                  <a:cxnLst>
                    <a:cxn ang="0">
                      <a:pos x="64" y="0"/>
                    </a:cxn>
                    <a:cxn ang="0">
                      <a:pos x="72" y="24"/>
                    </a:cxn>
                    <a:cxn ang="0">
                      <a:pos x="56" y="56"/>
                    </a:cxn>
                    <a:cxn ang="0">
                      <a:pos x="56" y="56"/>
                    </a:cxn>
                    <a:cxn ang="0">
                      <a:pos x="32" y="88"/>
                    </a:cxn>
                    <a:cxn ang="0">
                      <a:pos x="8" y="104"/>
                    </a:cxn>
                    <a:cxn ang="0">
                      <a:pos x="8" y="104"/>
                    </a:cxn>
                    <a:cxn ang="0">
                      <a:pos x="0" y="80"/>
                    </a:cxn>
                    <a:cxn ang="0">
                      <a:pos x="8" y="40"/>
                    </a:cxn>
                    <a:cxn ang="0">
                      <a:pos x="8" y="40"/>
                    </a:cxn>
                    <a:cxn ang="0">
                      <a:pos x="40" y="8"/>
                    </a:cxn>
                    <a:cxn ang="0">
                      <a:pos x="64" y="0"/>
                    </a:cxn>
                  </a:cxnLst>
                  <a:rect l="0" t="0" r="r" b="b"/>
                  <a:pathLst>
                    <a:path w="72" h="104">
                      <a:moveTo>
                        <a:pt x="64" y="0"/>
                      </a:moveTo>
                      <a:lnTo>
                        <a:pt x="72" y="24"/>
                      </a:lnTo>
                      <a:lnTo>
                        <a:pt x="56" y="56"/>
                      </a:lnTo>
                      <a:lnTo>
                        <a:pt x="56" y="56"/>
                      </a:lnTo>
                      <a:lnTo>
                        <a:pt x="32" y="88"/>
                      </a:lnTo>
                      <a:lnTo>
                        <a:pt x="8" y="104"/>
                      </a:lnTo>
                      <a:lnTo>
                        <a:pt x="8" y="104"/>
                      </a:lnTo>
                      <a:lnTo>
                        <a:pt x="0" y="80"/>
                      </a:lnTo>
                      <a:lnTo>
                        <a:pt x="8" y="40"/>
                      </a:lnTo>
                      <a:lnTo>
                        <a:pt x="8" y="40"/>
                      </a:lnTo>
                      <a:lnTo>
                        <a:pt x="40" y="8"/>
                      </a:lnTo>
                      <a:lnTo>
                        <a:pt x="64"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99" name="Freeform 1895"/>
                <p:cNvSpPr>
                  <a:spLocks/>
                </p:cNvSpPr>
                <p:nvPr/>
              </p:nvSpPr>
              <p:spPr bwMode="invGray">
                <a:xfrm>
                  <a:off x="700" y="2520"/>
                  <a:ext cx="80" cy="96"/>
                </a:xfrm>
                <a:custGeom>
                  <a:avLst/>
                  <a:gdLst/>
                  <a:ahLst/>
                  <a:cxnLst>
                    <a:cxn ang="0">
                      <a:pos x="64" y="0"/>
                    </a:cxn>
                    <a:cxn ang="0">
                      <a:pos x="80" y="16"/>
                    </a:cxn>
                    <a:cxn ang="0">
                      <a:pos x="64" y="56"/>
                    </a:cxn>
                    <a:cxn ang="0">
                      <a:pos x="64" y="56"/>
                    </a:cxn>
                    <a:cxn ang="0">
                      <a:pos x="40" y="88"/>
                    </a:cxn>
                    <a:cxn ang="0">
                      <a:pos x="8" y="96"/>
                    </a:cxn>
                    <a:cxn ang="0">
                      <a:pos x="8" y="96"/>
                    </a:cxn>
                    <a:cxn ang="0">
                      <a:pos x="0" y="80"/>
                    </a:cxn>
                    <a:cxn ang="0">
                      <a:pos x="16" y="40"/>
                    </a:cxn>
                    <a:cxn ang="0">
                      <a:pos x="16" y="40"/>
                    </a:cxn>
                    <a:cxn ang="0">
                      <a:pos x="40" y="8"/>
                    </a:cxn>
                    <a:cxn ang="0">
                      <a:pos x="64" y="0"/>
                    </a:cxn>
                  </a:cxnLst>
                  <a:rect l="0" t="0" r="r" b="b"/>
                  <a:pathLst>
                    <a:path w="80" h="96">
                      <a:moveTo>
                        <a:pt x="64" y="0"/>
                      </a:moveTo>
                      <a:lnTo>
                        <a:pt x="80" y="16"/>
                      </a:lnTo>
                      <a:lnTo>
                        <a:pt x="64" y="56"/>
                      </a:lnTo>
                      <a:lnTo>
                        <a:pt x="64" y="56"/>
                      </a:lnTo>
                      <a:lnTo>
                        <a:pt x="40" y="88"/>
                      </a:lnTo>
                      <a:lnTo>
                        <a:pt x="8" y="96"/>
                      </a:lnTo>
                      <a:lnTo>
                        <a:pt x="8" y="96"/>
                      </a:lnTo>
                      <a:lnTo>
                        <a:pt x="0" y="80"/>
                      </a:lnTo>
                      <a:lnTo>
                        <a:pt x="16" y="40"/>
                      </a:lnTo>
                      <a:lnTo>
                        <a:pt x="16" y="40"/>
                      </a:lnTo>
                      <a:lnTo>
                        <a:pt x="40" y="8"/>
                      </a:lnTo>
                      <a:lnTo>
                        <a:pt x="64"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sp>
            <p:nvSpPr>
              <p:cNvPr id="1661800" name="Freeform 1896"/>
              <p:cNvSpPr>
                <a:spLocks/>
              </p:cNvSpPr>
              <p:nvPr/>
            </p:nvSpPr>
            <p:spPr bwMode="invGray">
              <a:xfrm>
                <a:off x="572" y="1295"/>
                <a:ext cx="472" cy="334"/>
              </a:xfrm>
              <a:custGeom>
                <a:avLst/>
                <a:gdLst/>
                <a:ahLst/>
                <a:cxnLst>
                  <a:cxn ang="0">
                    <a:pos x="672" y="216"/>
                  </a:cxn>
                  <a:cxn ang="0">
                    <a:pos x="664" y="256"/>
                  </a:cxn>
                  <a:cxn ang="0">
                    <a:pos x="648" y="296"/>
                  </a:cxn>
                  <a:cxn ang="0">
                    <a:pos x="616" y="328"/>
                  </a:cxn>
                  <a:cxn ang="0">
                    <a:pos x="576" y="360"/>
                  </a:cxn>
                  <a:cxn ang="0">
                    <a:pos x="464" y="408"/>
                  </a:cxn>
                  <a:cxn ang="0">
                    <a:pos x="336" y="424"/>
                  </a:cxn>
                  <a:cxn ang="0">
                    <a:pos x="336" y="424"/>
                  </a:cxn>
                  <a:cxn ang="0">
                    <a:pos x="208" y="408"/>
                  </a:cxn>
                  <a:cxn ang="0">
                    <a:pos x="96" y="360"/>
                  </a:cxn>
                  <a:cxn ang="0">
                    <a:pos x="56" y="328"/>
                  </a:cxn>
                  <a:cxn ang="0">
                    <a:pos x="24" y="296"/>
                  </a:cxn>
                  <a:cxn ang="0">
                    <a:pos x="8" y="256"/>
                  </a:cxn>
                  <a:cxn ang="0">
                    <a:pos x="0" y="216"/>
                  </a:cxn>
                  <a:cxn ang="0">
                    <a:pos x="0" y="216"/>
                  </a:cxn>
                  <a:cxn ang="0">
                    <a:pos x="8" y="168"/>
                  </a:cxn>
                  <a:cxn ang="0">
                    <a:pos x="24" y="128"/>
                  </a:cxn>
                  <a:cxn ang="0">
                    <a:pos x="56" y="96"/>
                  </a:cxn>
                  <a:cxn ang="0">
                    <a:pos x="96" y="64"/>
                  </a:cxn>
                  <a:cxn ang="0">
                    <a:pos x="208" y="16"/>
                  </a:cxn>
                  <a:cxn ang="0">
                    <a:pos x="336" y="0"/>
                  </a:cxn>
                  <a:cxn ang="0">
                    <a:pos x="336" y="0"/>
                  </a:cxn>
                  <a:cxn ang="0">
                    <a:pos x="464" y="16"/>
                  </a:cxn>
                  <a:cxn ang="0">
                    <a:pos x="576" y="64"/>
                  </a:cxn>
                  <a:cxn ang="0">
                    <a:pos x="616" y="96"/>
                  </a:cxn>
                  <a:cxn ang="0">
                    <a:pos x="648" y="128"/>
                  </a:cxn>
                  <a:cxn ang="0">
                    <a:pos x="664" y="168"/>
                  </a:cxn>
                  <a:cxn ang="0">
                    <a:pos x="672" y="216"/>
                  </a:cxn>
                </a:cxnLst>
                <a:rect l="0" t="0" r="r" b="b"/>
                <a:pathLst>
                  <a:path w="672" h="424">
                    <a:moveTo>
                      <a:pt x="672" y="216"/>
                    </a:moveTo>
                    <a:lnTo>
                      <a:pt x="664" y="256"/>
                    </a:lnTo>
                    <a:lnTo>
                      <a:pt x="648" y="296"/>
                    </a:lnTo>
                    <a:lnTo>
                      <a:pt x="616" y="328"/>
                    </a:lnTo>
                    <a:lnTo>
                      <a:pt x="576" y="360"/>
                    </a:lnTo>
                    <a:lnTo>
                      <a:pt x="464" y="408"/>
                    </a:lnTo>
                    <a:lnTo>
                      <a:pt x="336" y="424"/>
                    </a:lnTo>
                    <a:lnTo>
                      <a:pt x="336" y="424"/>
                    </a:lnTo>
                    <a:lnTo>
                      <a:pt x="208" y="408"/>
                    </a:lnTo>
                    <a:lnTo>
                      <a:pt x="96" y="360"/>
                    </a:lnTo>
                    <a:lnTo>
                      <a:pt x="56" y="328"/>
                    </a:lnTo>
                    <a:lnTo>
                      <a:pt x="24" y="296"/>
                    </a:lnTo>
                    <a:lnTo>
                      <a:pt x="8" y="256"/>
                    </a:lnTo>
                    <a:lnTo>
                      <a:pt x="0" y="216"/>
                    </a:lnTo>
                    <a:lnTo>
                      <a:pt x="0" y="216"/>
                    </a:lnTo>
                    <a:lnTo>
                      <a:pt x="8" y="168"/>
                    </a:lnTo>
                    <a:lnTo>
                      <a:pt x="24" y="128"/>
                    </a:lnTo>
                    <a:lnTo>
                      <a:pt x="56" y="96"/>
                    </a:lnTo>
                    <a:lnTo>
                      <a:pt x="96" y="64"/>
                    </a:lnTo>
                    <a:lnTo>
                      <a:pt x="208" y="16"/>
                    </a:lnTo>
                    <a:lnTo>
                      <a:pt x="336" y="0"/>
                    </a:lnTo>
                    <a:lnTo>
                      <a:pt x="336" y="0"/>
                    </a:lnTo>
                    <a:lnTo>
                      <a:pt x="464" y="16"/>
                    </a:lnTo>
                    <a:lnTo>
                      <a:pt x="576" y="64"/>
                    </a:lnTo>
                    <a:lnTo>
                      <a:pt x="616" y="96"/>
                    </a:lnTo>
                    <a:lnTo>
                      <a:pt x="648" y="128"/>
                    </a:lnTo>
                    <a:lnTo>
                      <a:pt x="664" y="168"/>
                    </a:lnTo>
                    <a:lnTo>
                      <a:pt x="672" y="216"/>
                    </a:lnTo>
                    <a:close/>
                  </a:path>
                </a:pathLst>
              </a:custGeom>
              <a:gradFill rotWithShape="0">
                <a:gsLst>
                  <a:gs pos="0">
                    <a:srgbClr val="808080">
                      <a:gamma/>
                      <a:tint val="59608"/>
                      <a:invGamma/>
                    </a:srgbClr>
                  </a:gs>
                  <a:gs pos="100000">
                    <a:srgbClr val="808080"/>
                  </a:gs>
                </a:gsLst>
                <a:path path="rect">
                  <a:fillToRect l="50000" t="50000" r="50000" b="50000"/>
                </a:path>
              </a:gradFill>
              <a:ln w="3175" cmpd="sng">
                <a:solidFill>
                  <a:srgbClr val="808080"/>
                </a:solidFill>
                <a:round/>
                <a:headEnd/>
                <a:tailEnd/>
              </a:ln>
            </p:spPr>
            <p:txBody>
              <a:bodyPr>
                <a:prstTxWarp prst="textNoShape">
                  <a:avLst/>
                </a:prstTxWarp>
              </a:bodyPr>
              <a:lstStyle/>
              <a:p>
                <a:endParaRPr lang="en-US">
                  <a:latin typeface="Arial"/>
                  <a:cs typeface="Arial"/>
                </a:endParaRPr>
              </a:p>
            </p:txBody>
          </p:sp>
          <p:grpSp>
            <p:nvGrpSpPr>
              <p:cNvPr id="1661727" name="Group 1897"/>
              <p:cNvGrpSpPr>
                <a:grpSpLocks/>
              </p:cNvGrpSpPr>
              <p:nvPr/>
            </p:nvGrpSpPr>
            <p:grpSpPr bwMode="auto">
              <a:xfrm>
                <a:off x="632" y="1338"/>
                <a:ext cx="352" cy="248"/>
                <a:chOff x="636" y="2320"/>
                <a:chExt cx="352" cy="248"/>
              </a:xfrm>
            </p:grpSpPr>
            <p:sp>
              <p:nvSpPr>
                <p:cNvPr id="1661802" name="Freeform 1898"/>
                <p:cNvSpPr>
                  <a:spLocks/>
                </p:cNvSpPr>
                <p:nvPr/>
              </p:nvSpPr>
              <p:spPr bwMode="invGray">
                <a:xfrm>
                  <a:off x="788" y="2424"/>
                  <a:ext cx="32" cy="16"/>
                </a:xfrm>
                <a:custGeom>
                  <a:avLst/>
                  <a:gdLst/>
                  <a:ahLst/>
                  <a:cxnLst>
                    <a:cxn ang="0">
                      <a:pos x="32" y="8"/>
                    </a:cxn>
                    <a:cxn ang="0">
                      <a:pos x="32" y="16"/>
                    </a:cxn>
                    <a:cxn ang="0">
                      <a:pos x="16" y="16"/>
                    </a:cxn>
                    <a:cxn ang="0">
                      <a:pos x="16" y="16"/>
                    </a:cxn>
                    <a:cxn ang="0">
                      <a:pos x="8" y="16"/>
                    </a:cxn>
                    <a:cxn ang="0">
                      <a:pos x="0" y="8"/>
                    </a:cxn>
                    <a:cxn ang="0">
                      <a:pos x="0" y="8"/>
                    </a:cxn>
                    <a:cxn ang="0">
                      <a:pos x="8" y="0"/>
                    </a:cxn>
                    <a:cxn ang="0">
                      <a:pos x="16" y="0"/>
                    </a:cxn>
                    <a:cxn ang="0">
                      <a:pos x="16" y="0"/>
                    </a:cxn>
                    <a:cxn ang="0">
                      <a:pos x="32" y="0"/>
                    </a:cxn>
                    <a:cxn ang="0">
                      <a:pos x="32" y="8"/>
                    </a:cxn>
                  </a:cxnLst>
                  <a:rect l="0" t="0" r="r" b="b"/>
                  <a:pathLst>
                    <a:path w="32" h="16">
                      <a:moveTo>
                        <a:pt x="32" y="8"/>
                      </a:moveTo>
                      <a:lnTo>
                        <a:pt x="32" y="16"/>
                      </a:lnTo>
                      <a:lnTo>
                        <a:pt x="16" y="16"/>
                      </a:lnTo>
                      <a:lnTo>
                        <a:pt x="16" y="16"/>
                      </a:lnTo>
                      <a:lnTo>
                        <a:pt x="8" y="16"/>
                      </a:lnTo>
                      <a:lnTo>
                        <a:pt x="0" y="8"/>
                      </a:lnTo>
                      <a:lnTo>
                        <a:pt x="0" y="8"/>
                      </a:lnTo>
                      <a:lnTo>
                        <a:pt x="8" y="0"/>
                      </a:lnTo>
                      <a:lnTo>
                        <a:pt x="16" y="0"/>
                      </a:lnTo>
                      <a:lnTo>
                        <a:pt x="16" y="0"/>
                      </a:lnTo>
                      <a:lnTo>
                        <a:pt x="32" y="0"/>
                      </a:lnTo>
                      <a:lnTo>
                        <a:pt x="32"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03" name="Freeform 1899"/>
                <p:cNvSpPr>
                  <a:spLocks/>
                </p:cNvSpPr>
                <p:nvPr/>
              </p:nvSpPr>
              <p:spPr bwMode="invGray">
                <a:xfrm>
                  <a:off x="924" y="2416"/>
                  <a:ext cx="64" cy="24"/>
                </a:xfrm>
                <a:custGeom>
                  <a:avLst/>
                  <a:gdLst/>
                  <a:ahLst/>
                  <a:cxnLst>
                    <a:cxn ang="0">
                      <a:pos x="64" y="16"/>
                    </a:cxn>
                    <a:cxn ang="0">
                      <a:pos x="56" y="24"/>
                    </a:cxn>
                    <a:cxn ang="0">
                      <a:pos x="32" y="24"/>
                    </a:cxn>
                    <a:cxn ang="0">
                      <a:pos x="32" y="24"/>
                    </a:cxn>
                    <a:cxn ang="0">
                      <a:pos x="16" y="24"/>
                    </a:cxn>
                    <a:cxn ang="0">
                      <a:pos x="0" y="16"/>
                    </a:cxn>
                    <a:cxn ang="0">
                      <a:pos x="0" y="16"/>
                    </a:cxn>
                    <a:cxn ang="0">
                      <a:pos x="16" y="8"/>
                    </a:cxn>
                    <a:cxn ang="0">
                      <a:pos x="32" y="0"/>
                    </a:cxn>
                    <a:cxn ang="0">
                      <a:pos x="32" y="0"/>
                    </a:cxn>
                    <a:cxn ang="0">
                      <a:pos x="56" y="8"/>
                    </a:cxn>
                    <a:cxn ang="0">
                      <a:pos x="64" y="16"/>
                    </a:cxn>
                  </a:cxnLst>
                  <a:rect l="0" t="0" r="r" b="b"/>
                  <a:pathLst>
                    <a:path w="64" h="24">
                      <a:moveTo>
                        <a:pt x="64" y="16"/>
                      </a:moveTo>
                      <a:lnTo>
                        <a:pt x="56" y="24"/>
                      </a:lnTo>
                      <a:lnTo>
                        <a:pt x="32" y="24"/>
                      </a:lnTo>
                      <a:lnTo>
                        <a:pt x="32" y="24"/>
                      </a:lnTo>
                      <a:lnTo>
                        <a:pt x="16" y="24"/>
                      </a:lnTo>
                      <a:lnTo>
                        <a:pt x="0" y="16"/>
                      </a:lnTo>
                      <a:lnTo>
                        <a:pt x="0" y="16"/>
                      </a:lnTo>
                      <a:lnTo>
                        <a:pt x="16" y="8"/>
                      </a:lnTo>
                      <a:lnTo>
                        <a:pt x="32" y="0"/>
                      </a:lnTo>
                      <a:lnTo>
                        <a:pt x="32" y="0"/>
                      </a:lnTo>
                      <a:lnTo>
                        <a:pt x="56" y="8"/>
                      </a:lnTo>
                      <a:lnTo>
                        <a:pt x="6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04" name="Freeform 1900"/>
                <p:cNvSpPr>
                  <a:spLocks/>
                </p:cNvSpPr>
                <p:nvPr/>
              </p:nvSpPr>
              <p:spPr bwMode="invGray">
                <a:xfrm>
                  <a:off x="908" y="2512"/>
                  <a:ext cx="40" cy="32"/>
                </a:xfrm>
                <a:custGeom>
                  <a:avLst/>
                  <a:gdLst/>
                  <a:ahLst/>
                  <a:cxnLst>
                    <a:cxn ang="0">
                      <a:pos x="40" y="32"/>
                    </a:cxn>
                    <a:cxn ang="0">
                      <a:pos x="24" y="32"/>
                    </a:cxn>
                    <a:cxn ang="0">
                      <a:pos x="8" y="24"/>
                    </a:cxn>
                    <a:cxn ang="0">
                      <a:pos x="8" y="24"/>
                    </a:cxn>
                    <a:cxn ang="0">
                      <a:pos x="0" y="8"/>
                    </a:cxn>
                    <a:cxn ang="0">
                      <a:pos x="0" y="0"/>
                    </a:cxn>
                    <a:cxn ang="0">
                      <a:pos x="0" y="0"/>
                    </a:cxn>
                    <a:cxn ang="0">
                      <a:pos x="16" y="0"/>
                    </a:cxn>
                    <a:cxn ang="0">
                      <a:pos x="32" y="8"/>
                    </a:cxn>
                    <a:cxn ang="0">
                      <a:pos x="32" y="8"/>
                    </a:cxn>
                    <a:cxn ang="0">
                      <a:pos x="40" y="24"/>
                    </a:cxn>
                    <a:cxn ang="0">
                      <a:pos x="40" y="32"/>
                    </a:cxn>
                  </a:cxnLst>
                  <a:rect l="0" t="0" r="r" b="b"/>
                  <a:pathLst>
                    <a:path w="40" h="32">
                      <a:moveTo>
                        <a:pt x="40" y="32"/>
                      </a:moveTo>
                      <a:lnTo>
                        <a:pt x="24" y="32"/>
                      </a:lnTo>
                      <a:lnTo>
                        <a:pt x="8" y="24"/>
                      </a:lnTo>
                      <a:lnTo>
                        <a:pt x="8" y="24"/>
                      </a:lnTo>
                      <a:lnTo>
                        <a:pt x="0" y="8"/>
                      </a:lnTo>
                      <a:lnTo>
                        <a:pt x="0" y="0"/>
                      </a:lnTo>
                      <a:lnTo>
                        <a:pt x="0" y="0"/>
                      </a:lnTo>
                      <a:lnTo>
                        <a:pt x="16" y="0"/>
                      </a:lnTo>
                      <a:lnTo>
                        <a:pt x="32" y="8"/>
                      </a:lnTo>
                      <a:lnTo>
                        <a:pt x="32" y="8"/>
                      </a:lnTo>
                      <a:lnTo>
                        <a:pt x="40" y="24"/>
                      </a:lnTo>
                      <a:lnTo>
                        <a:pt x="40"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05" name="Freeform 1901"/>
                <p:cNvSpPr>
                  <a:spLocks/>
                </p:cNvSpPr>
                <p:nvPr/>
              </p:nvSpPr>
              <p:spPr bwMode="invGray">
                <a:xfrm>
                  <a:off x="780" y="2328"/>
                  <a:ext cx="32" cy="48"/>
                </a:xfrm>
                <a:custGeom>
                  <a:avLst/>
                  <a:gdLst/>
                  <a:ahLst/>
                  <a:cxnLst>
                    <a:cxn ang="0">
                      <a:pos x="16" y="48"/>
                    </a:cxn>
                    <a:cxn ang="0">
                      <a:pos x="8" y="48"/>
                    </a:cxn>
                    <a:cxn ang="0">
                      <a:pos x="0" y="24"/>
                    </a:cxn>
                    <a:cxn ang="0">
                      <a:pos x="0" y="24"/>
                    </a:cxn>
                    <a:cxn ang="0">
                      <a:pos x="8" y="8"/>
                    </a:cxn>
                    <a:cxn ang="0">
                      <a:pos x="16" y="0"/>
                    </a:cxn>
                    <a:cxn ang="0">
                      <a:pos x="16" y="0"/>
                    </a:cxn>
                    <a:cxn ang="0">
                      <a:pos x="24" y="8"/>
                    </a:cxn>
                    <a:cxn ang="0">
                      <a:pos x="32" y="24"/>
                    </a:cxn>
                    <a:cxn ang="0">
                      <a:pos x="32" y="24"/>
                    </a:cxn>
                    <a:cxn ang="0">
                      <a:pos x="24" y="48"/>
                    </a:cxn>
                    <a:cxn ang="0">
                      <a:pos x="16" y="48"/>
                    </a:cxn>
                  </a:cxnLst>
                  <a:rect l="0" t="0" r="r" b="b"/>
                  <a:pathLst>
                    <a:path w="32" h="48">
                      <a:moveTo>
                        <a:pt x="16" y="48"/>
                      </a:moveTo>
                      <a:lnTo>
                        <a:pt x="8" y="48"/>
                      </a:lnTo>
                      <a:lnTo>
                        <a:pt x="0" y="24"/>
                      </a:lnTo>
                      <a:lnTo>
                        <a:pt x="0" y="24"/>
                      </a:lnTo>
                      <a:lnTo>
                        <a:pt x="8" y="8"/>
                      </a:lnTo>
                      <a:lnTo>
                        <a:pt x="16" y="0"/>
                      </a:lnTo>
                      <a:lnTo>
                        <a:pt x="16" y="0"/>
                      </a:lnTo>
                      <a:lnTo>
                        <a:pt x="24" y="8"/>
                      </a:lnTo>
                      <a:lnTo>
                        <a:pt x="32" y="24"/>
                      </a:lnTo>
                      <a:lnTo>
                        <a:pt x="32" y="24"/>
                      </a:lnTo>
                      <a:lnTo>
                        <a:pt x="24" y="48"/>
                      </a:lnTo>
                      <a:lnTo>
                        <a:pt x="16"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06" name="Freeform 1902"/>
                <p:cNvSpPr>
                  <a:spLocks/>
                </p:cNvSpPr>
                <p:nvPr/>
              </p:nvSpPr>
              <p:spPr bwMode="invGray">
                <a:xfrm>
                  <a:off x="676" y="2432"/>
                  <a:ext cx="64" cy="24"/>
                </a:xfrm>
                <a:custGeom>
                  <a:avLst/>
                  <a:gdLst/>
                  <a:ahLst/>
                  <a:cxnLst>
                    <a:cxn ang="0">
                      <a:pos x="64" y="16"/>
                    </a:cxn>
                    <a:cxn ang="0">
                      <a:pos x="56" y="24"/>
                    </a:cxn>
                    <a:cxn ang="0">
                      <a:pos x="32" y="24"/>
                    </a:cxn>
                    <a:cxn ang="0">
                      <a:pos x="32" y="24"/>
                    </a:cxn>
                    <a:cxn ang="0">
                      <a:pos x="8" y="24"/>
                    </a:cxn>
                    <a:cxn ang="0">
                      <a:pos x="0" y="16"/>
                    </a:cxn>
                    <a:cxn ang="0">
                      <a:pos x="0" y="16"/>
                    </a:cxn>
                    <a:cxn ang="0">
                      <a:pos x="8" y="8"/>
                    </a:cxn>
                    <a:cxn ang="0">
                      <a:pos x="32" y="0"/>
                    </a:cxn>
                    <a:cxn ang="0">
                      <a:pos x="32" y="0"/>
                    </a:cxn>
                    <a:cxn ang="0">
                      <a:pos x="56" y="8"/>
                    </a:cxn>
                    <a:cxn ang="0">
                      <a:pos x="64" y="16"/>
                    </a:cxn>
                  </a:cxnLst>
                  <a:rect l="0" t="0" r="r" b="b"/>
                  <a:pathLst>
                    <a:path w="64" h="24">
                      <a:moveTo>
                        <a:pt x="64" y="16"/>
                      </a:moveTo>
                      <a:lnTo>
                        <a:pt x="56" y="24"/>
                      </a:lnTo>
                      <a:lnTo>
                        <a:pt x="32" y="24"/>
                      </a:lnTo>
                      <a:lnTo>
                        <a:pt x="32" y="24"/>
                      </a:lnTo>
                      <a:lnTo>
                        <a:pt x="8" y="24"/>
                      </a:lnTo>
                      <a:lnTo>
                        <a:pt x="0" y="16"/>
                      </a:lnTo>
                      <a:lnTo>
                        <a:pt x="0" y="16"/>
                      </a:lnTo>
                      <a:lnTo>
                        <a:pt x="8" y="8"/>
                      </a:lnTo>
                      <a:lnTo>
                        <a:pt x="32" y="0"/>
                      </a:lnTo>
                      <a:lnTo>
                        <a:pt x="32" y="0"/>
                      </a:lnTo>
                      <a:lnTo>
                        <a:pt x="56" y="8"/>
                      </a:lnTo>
                      <a:lnTo>
                        <a:pt x="6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07" name="Freeform 1903"/>
                <p:cNvSpPr>
                  <a:spLocks/>
                </p:cNvSpPr>
                <p:nvPr/>
              </p:nvSpPr>
              <p:spPr bwMode="invGray">
                <a:xfrm>
                  <a:off x="788" y="2520"/>
                  <a:ext cx="32" cy="48"/>
                </a:xfrm>
                <a:custGeom>
                  <a:avLst/>
                  <a:gdLst/>
                  <a:ahLst/>
                  <a:cxnLst>
                    <a:cxn ang="0">
                      <a:pos x="16" y="48"/>
                    </a:cxn>
                    <a:cxn ang="0">
                      <a:pos x="8" y="40"/>
                    </a:cxn>
                    <a:cxn ang="0">
                      <a:pos x="0" y="24"/>
                    </a:cxn>
                    <a:cxn ang="0">
                      <a:pos x="0" y="24"/>
                    </a:cxn>
                    <a:cxn ang="0">
                      <a:pos x="8" y="8"/>
                    </a:cxn>
                    <a:cxn ang="0">
                      <a:pos x="16" y="0"/>
                    </a:cxn>
                    <a:cxn ang="0">
                      <a:pos x="16" y="0"/>
                    </a:cxn>
                    <a:cxn ang="0">
                      <a:pos x="32" y="8"/>
                    </a:cxn>
                    <a:cxn ang="0">
                      <a:pos x="32" y="24"/>
                    </a:cxn>
                    <a:cxn ang="0">
                      <a:pos x="32" y="24"/>
                    </a:cxn>
                    <a:cxn ang="0">
                      <a:pos x="32" y="40"/>
                    </a:cxn>
                    <a:cxn ang="0">
                      <a:pos x="16" y="48"/>
                    </a:cxn>
                  </a:cxnLst>
                  <a:rect l="0" t="0" r="r" b="b"/>
                  <a:pathLst>
                    <a:path w="32" h="48">
                      <a:moveTo>
                        <a:pt x="16" y="48"/>
                      </a:moveTo>
                      <a:lnTo>
                        <a:pt x="8" y="40"/>
                      </a:lnTo>
                      <a:lnTo>
                        <a:pt x="0" y="24"/>
                      </a:lnTo>
                      <a:lnTo>
                        <a:pt x="0" y="24"/>
                      </a:lnTo>
                      <a:lnTo>
                        <a:pt x="8" y="8"/>
                      </a:lnTo>
                      <a:lnTo>
                        <a:pt x="16" y="0"/>
                      </a:lnTo>
                      <a:lnTo>
                        <a:pt x="16" y="0"/>
                      </a:lnTo>
                      <a:lnTo>
                        <a:pt x="32" y="8"/>
                      </a:lnTo>
                      <a:lnTo>
                        <a:pt x="32" y="24"/>
                      </a:lnTo>
                      <a:lnTo>
                        <a:pt x="32" y="24"/>
                      </a:lnTo>
                      <a:lnTo>
                        <a:pt x="32" y="40"/>
                      </a:lnTo>
                      <a:lnTo>
                        <a:pt x="16"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08" name="Freeform 1904"/>
                <p:cNvSpPr>
                  <a:spLocks/>
                </p:cNvSpPr>
                <p:nvPr/>
              </p:nvSpPr>
              <p:spPr bwMode="invGray">
                <a:xfrm>
                  <a:off x="660" y="2352"/>
                  <a:ext cx="48" cy="40"/>
                </a:xfrm>
                <a:custGeom>
                  <a:avLst/>
                  <a:gdLst/>
                  <a:ahLst/>
                  <a:cxnLst>
                    <a:cxn ang="0">
                      <a:pos x="48" y="32"/>
                    </a:cxn>
                    <a:cxn ang="0">
                      <a:pos x="32" y="40"/>
                    </a:cxn>
                    <a:cxn ang="0">
                      <a:pos x="16" y="24"/>
                    </a:cxn>
                    <a:cxn ang="0">
                      <a:pos x="16" y="24"/>
                    </a:cxn>
                    <a:cxn ang="0">
                      <a:pos x="0" y="16"/>
                    </a:cxn>
                    <a:cxn ang="0">
                      <a:pos x="0" y="0"/>
                    </a:cxn>
                    <a:cxn ang="0">
                      <a:pos x="0" y="0"/>
                    </a:cxn>
                    <a:cxn ang="0">
                      <a:pos x="16" y="0"/>
                    </a:cxn>
                    <a:cxn ang="0">
                      <a:pos x="32" y="8"/>
                    </a:cxn>
                    <a:cxn ang="0">
                      <a:pos x="32" y="8"/>
                    </a:cxn>
                    <a:cxn ang="0">
                      <a:pos x="48" y="24"/>
                    </a:cxn>
                    <a:cxn ang="0">
                      <a:pos x="48" y="32"/>
                    </a:cxn>
                  </a:cxnLst>
                  <a:rect l="0" t="0" r="r" b="b"/>
                  <a:pathLst>
                    <a:path w="48" h="40">
                      <a:moveTo>
                        <a:pt x="48" y="32"/>
                      </a:moveTo>
                      <a:lnTo>
                        <a:pt x="32" y="40"/>
                      </a:lnTo>
                      <a:lnTo>
                        <a:pt x="16" y="24"/>
                      </a:lnTo>
                      <a:lnTo>
                        <a:pt x="16" y="24"/>
                      </a:lnTo>
                      <a:lnTo>
                        <a:pt x="0" y="16"/>
                      </a:lnTo>
                      <a:lnTo>
                        <a:pt x="0" y="0"/>
                      </a:lnTo>
                      <a:lnTo>
                        <a:pt x="0" y="0"/>
                      </a:lnTo>
                      <a:lnTo>
                        <a:pt x="16" y="0"/>
                      </a:lnTo>
                      <a:lnTo>
                        <a:pt x="32" y="8"/>
                      </a:lnTo>
                      <a:lnTo>
                        <a:pt x="32" y="8"/>
                      </a:lnTo>
                      <a:lnTo>
                        <a:pt x="48" y="24"/>
                      </a:lnTo>
                      <a:lnTo>
                        <a:pt x="48"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09" name="Freeform 1905"/>
                <p:cNvSpPr>
                  <a:spLocks/>
                </p:cNvSpPr>
                <p:nvPr/>
              </p:nvSpPr>
              <p:spPr bwMode="invGray">
                <a:xfrm>
                  <a:off x="892" y="2344"/>
                  <a:ext cx="48" cy="32"/>
                </a:xfrm>
                <a:custGeom>
                  <a:avLst/>
                  <a:gdLst/>
                  <a:ahLst/>
                  <a:cxnLst>
                    <a:cxn ang="0">
                      <a:pos x="0" y="32"/>
                    </a:cxn>
                    <a:cxn ang="0">
                      <a:pos x="0" y="24"/>
                    </a:cxn>
                    <a:cxn ang="0">
                      <a:pos x="8" y="8"/>
                    </a:cxn>
                    <a:cxn ang="0">
                      <a:pos x="8" y="8"/>
                    </a:cxn>
                    <a:cxn ang="0">
                      <a:pos x="32" y="0"/>
                    </a:cxn>
                    <a:cxn ang="0">
                      <a:pos x="48" y="0"/>
                    </a:cxn>
                    <a:cxn ang="0">
                      <a:pos x="48" y="0"/>
                    </a:cxn>
                    <a:cxn ang="0">
                      <a:pos x="48" y="8"/>
                    </a:cxn>
                    <a:cxn ang="0">
                      <a:pos x="32" y="24"/>
                    </a:cxn>
                    <a:cxn ang="0">
                      <a:pos x="32" y="24"/>
                    </a:cxn>
                    <a:cxn ang="0">
                      <a:pos x="16" y="32"/>
                    </a:cxn>
                    <a:cxn ang="0">
                      <a:pos x="0" y="32"/>
                    </a:cxn>
                  </a:cxnLst>
                  <a:rect l="0" t="0" r="r" b="b"/>
                  <a:pathLst>
                    <a:path w="48" h="32">
                      <a:moveTo>
                        <a:pt x="0" y="32"/>
                      </a:moveTo>
                      <a:lnTo>
                        <a:pt x="0" y="24"/>
                      </a:lnTo>
                      <a:lnTo>
                        <a:pt x="8" y="8"/>
                      </a:lnTo>
                      <a:lnTo>
                        <a:pt x="8" y="8"/>
                      </a:lnTo>
                      <a:lnTo>
                        <a:pt x="32" y="0"/>
                      </a:lnTo>
                      <a:lnTo>
                        <a:pt x="48" y="0"/>
                      </a:lnTo>
                      <a:lnTo>
                        <a:pt x="48" y="0"/>
                      </a:lnTo>
                      <a:lnTo>
                        <a:pt x="48" y="8"/>
                      </a:lnTo>
                      <a:lnTo>
                        <a:pt x="32" y="24"/>
                      </a:lnTo>
                      <a:lnTo>
                        <a:pt x="32" y="24"/>
                      </a:lnTo>
                      <a:lnTo>
                        <a:pt x="16" y="32"/>
                      </a:lnTo>
                      <a:lnTo>
                        <a:pt x="0"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10" name="Freeform 1906"/>
                <p:cNvSpPr>
                  <a:spLocks/>
                </p:cNvSpPr>
                <p:nvPr/>
              </p:nvSpPr>
              <p:spPr bwMode="invGray">
                <a:xfrm>
                  <a:off x="876" y="2400"/>
                  <a:ext cx="48" cy="24"/>
                </a:xfrm>
                <a:custGeom>
                  <a:avLst/>
                  <a:gdLst/>
                  <a:ahLst/>
                  <a:cxnLst>
                    <a:cxn ang="0">
                      <a:pos x="0" y="24"/>
                    </a:cxn>
                    <a:cxn ang="0">
                      <a:pos x="0" y="8"/>
                    </a:cxn>
                    <a:cxn ang="0">
                      <a:pos x="16" y="0"/>
                    </a:cxn>
                    <a:cxn ang="0">
                      <a:pos x="16" y="0"/>
                    </a:cxn>
                    <a:cxn ang="0">
                      <a:pos x="32" y="0"/>
                    </a:cxn>
                    <a:cxn ang="0">
                      <a:pos x="48" y="8"/>
                    </a:cxn>
                    <a:cxn ang="0">
                      <a:pos x="48" y="8"/>
                    </a:cxn>
                    <a:cxn ang="0">
                      <a:pos x="48" y="16"/>
                    </a:cxn>
                    <a:cxn ang="0">
                      <a:pos x="32" y="24"/>
                    </a:cxn>
                    <a:cxn ang="0">
                      <a:pos x="32" y="24"/>
                    </a:cxn>
                    <a:cxn ang="0">
                      <a:pos x="8" y="24"/>
                    </a:cxn>
                    <a:cxn ang="0">
                      <a:pos x="0" y="24"/>
                    </a:cxn>
                  </a:cxnLst>
                  <a:rect l="0" t="0" r="r" b="b"/>
                  <a:pathLst>
                    <a:path w="48" h="24">
                      <a:moveTo>
                        <a:pt x="0" y="24"/>
                      </a:moveTo>
                      <a:lnTo>
                        <a:pt x="0" y="8"/>
                      </a:lnTo>
                      <a:lnTo>
                        <a:pt x="16" y="0"/>
                      </a:lnTo>
                      <a:lnTo>
                        <a:pt x="16" y="0"/>
                      </a:lnTo>
                      <a:lnTo>
                        <a:pt x="32" y="0"/>
                      </a:lnTo>
                      <a:lnTo>
                        <a:pt x="48" y="8"/>
                      </a:lnTo>
                      <a:lnTo>
                        <a:pt x="48" y="8"/>
                      </a:lnTo>
                      <a:lnTo>
                        <a:pt x="48" y="16"/>
                      </a:lnTo>
                      <a:lnTo>
                        <a:pt x="32" y="24"/>
                      </a:lnTo>
                      <a:lnTo>
                        <a:pt x="32" y="24"/>
                      </a:lnTo>
                      <a:lnTo>
                        <a:pt x="8" y="24"/>
                      </a:lnTo>
                      <a:lnTo>
                        <a:pt x="0" y="2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11" name="Freeform 1907"/>
                <p:cNvSpPr>
                  <a:spLocks/>
                </p:cNvSpPr>
                <p:nvPr/>
              </p:nvSpPr>
              <p:spPr bwMode="invGray">
                <a:xfrm>
                  <a:off x="660" y="2480"/>
                  <a:ext cx="48" cy="24"/>
                </a:xfrm>
                <a:custGeom>
                  <a:avLst/>
                  <a:gdLst/>
                  <a:ahLst/>
                  <a:cxnLst>
                    <a:cxn ang="0">
                      <a:pos x="0" y="16"/>
                    </a:cxn>
                    <a:cxn ang="0">
                      <a:pos x="0" y="8"/>
                    </a:cxn>
                    <a:cxn ang="0">
                      <a:pos x="16" y="0"/>
                    </a:cxn>
                    <a:cxn ang="0">
                      <a:pos x="16" y="0"/>
                    </a:cxn>
                    <a:cxn ang="0">
                      <a:pos x="40" y="0"/>
                    </a:cxn>
                    <a:cxn ang="0">
                      <a:pos x="48" y="0"/>
                    </a:cxn>
                    <a:cxn ang="0">
                      <a:pos x="48" y="0"/>
                    </a:cxn>
                    <a:cxn ang="0">
                      <a:pos x="48" y="16"/>
                    </a:cxn>
                    <a:cxn ang="0">
                      <a:pos x="32" y="24"/>
                    </a:cxn>
                    <a:cxn ang="0">
                      <a:pos x="32" y="24"/>
                    </a:cxn>
                    <a:cxn ang="0">
                      <a:pos x="8" y="24"/>
                    </a:cxn>
                    <a:cxn ang="0">
                      <a:pos x="0" y="16"/>
                    </a:cxn>
                  </a:cxnLst>
                  <a:rect l="0" t="0" r="r" b="b"/>
                  <a:pathLst>
                    <a:path w="48" h="24">
                      <a:moveTo>
                        <a:pt x="0" y="16"/>
                      </a:moveTo>
                      <a:lnTo>
                        <a:pt x="0" y="8"/>
                      </a:lnTo>
                      <a:lnTo>
                        <a:pt x="16" y="0"/>
                      </a:lnTo>
                      <a:lnTo>
                        <a:pt x="16" y="0"/>
                      </a:lnTo>
                      <a:lnTo>
                        <a:pt x="40" y="0"/>
                      </a:lnTo>
                      <a:lnTo>
                        <a:pt x="48" y="0"/>
                      </a:lnTo>
                      <a:lnTo>
                        <a:pt x="48" y="0"/>
                      </a:lnTo>
                      <a:lnTo>
                        <a:pt x="48" y="16"/>
                      </a:lnTo>
                      <a:lnTo>
                        <a:pt x="32" y="24"/>
                      </a:lnTo>
                      <a:lnTo>
                        <a:pt x="32" y="24"/>
                      </a:lnTo>
                      <a:lnTo>
                        <a:pt x="8" y="24"/>
                      </a:lnTo>
                      <a:lnTo>
                        <a:pt x="0"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12" name="Freeform 1908"/>
                <p:cNvSpPr>
                  <a:spLocks/>
                </p:cNvSpPr>
                <p:nvPr/>
              </p:nvSpPr>
              <p:spPr bwMode="invGray">
                <a:xfrm>
                  <a:off x="732" y="2456"/>
                  <a:ext cx="48" cy="40"/>
                </a:xfrm>
                <a:custGeom>
                  <a:avLst/>
                  <a:gdLst/>
                  <a:ahLst/>
                  <a:cxnLst>
                    <a:cxn ang="0">
                      <a:pos x="8" y="40"/>
                    </a:cxn>
                    <a:cxn ang="0">
                      <a:pos x="0" y="24"/>
                    </a:cxn>
                    <a:cxn ang="0">
                      <a:pos x="16" y="16"/>
                    </a:cxn>
                    <a:cxn ang="0">
                      <a:pos x="16" y="16"/>
                    </a:cxn>
                    <a:cxn ang="0">
                      <a:pos x="32" y="0"/>
                    </a:cxn>
                    <a:cxn ang="0">
                      <a:pos x="48" y="8"/>
                    </a:cxn>
                    <a:cxn ang="0">
                      <a:pos x="48" y="8"/>
                    </a:cxn>
                    <a:cxn ang="0">
                      <a:pos x="48" y="16"/>
                    </a:cxn>
                    <a:cxn ang="0">
                      <a:pos x="40" y="32"/>
                    </a:cxn>
                    <a:cxn ang="0">
                      <a:pos x="40" y="32"/>
                    </a:cxn>
                    <a:cxn ang="0">
                      <a:pos x="16" y="40"/>
                    </a:cxn>
                    <a:cxn ang="0">
                      <a:pos x="8" y="40"/>
                    </a:cxn>
                  </a:cxnLst>
                  <a:rect l="0" t="0" r="r" b="b"/>
                  <a:pathLst>
                    <a:path w="48" h="40">
                      <a:moveTo>
                        <a:pt x="8" y="40"/>
                      </a:moveTo>
                      <a:lnTo>
                        <a:pt x="0" y="24"/>
                      </a:lnTo>
                      <a:lnTo>
                        <a:pt x="16" y="16"/>
                      </a:lnTo>
                      <a:lnTo>
                        <a:pt x="16" y="16"/>
                      </a:lnTo>
                      <a:lnTo>
                        <a:pt x="32" y="0"/>
                      </a:lnTo>
                      <a:lnTo>
                        <a:pt x="48" y="8"/>
                      </a:lnTo>
                      <a:lnTo>
                        <a:pt x="48" y="8"/>
                      </a:lnTo>
                      <a:lnTo>
                        <a:pt x="48" y="16"/>
                      </a:lnTo>
                      <a:lnTo>
                        <a:pt x="40" y="32"/>
                      </a:lnTo>
                      <a:lnTo>
                        <a:pt x="40" y="32"/>
                      </a:lnTo>
                      <a:lnTo>
                        <a:pt x="16" y="40"/>
                      </a:lnTo>
                      <a:lnTo>
                        <a:pt x="8" y="4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13" name="Freeform 1909"/>
                <p:cNvSpPr>
                  <a:spLocks/>
                </p:cNvSpPr>
                <p:nvPr/>
              </p:nvSpPr>
              <p:spPr bwMode="invGray">
                <a:xfrm>
                  <a:off x="924" y="2472"/>
                  <a:ext cx="56" cy="32"/>
                </a:xfrm>
                <a:custGeom>
                  <a:avLst/>
                  <a:gdLst/>
                  <a:ahLst/>
                  <a:cxnLst>
                    <a:cxn ang="0">
                      <a:pos x="0" y="8"/>
                    </a:cxn>
                    <a:cxn ang="0">
                      <a:pos x="16" y="0"/>
                    </a:cxn>
                    <a:cxn ang="0">
                      <a:pos x="32" y="8"/>
                    </a:cxn>
                    <a:cxn ang="0">
                      <a:pos x="32" y="8"/>
                    </a:cxn>
                    <a:cxn ang="0">
                      <a:pos x="56" y="16"/>
                    </a:cxn>
                    <a:cxn ang="0">
                      <a:pos x="56" y="24"/>
                    </a:cxn>
                    <a:cxn ang="0">
                      <a:pos x="56" y="24"/>
                    </a:cxn>
                    <a:cxn ang="0">
                      <a:pos x="48" y="32"/>
                    </a:cxn>
                    <a:cxn ang="0">
                      <a:pos x="24" y="24"/>
                    </a:cxn>
                    <a:cxn ang="0">
                      <a:pos x="24" y="24"/>
                    </a:cxn>
                    <a:cxn ang="0">
                      <a:pos x="0" y="16"/>
                    </a:cxn>
                    <a:cxn ang="0">
                      <a:pos x="0" y="8"/>
                    </a:cxn>
                  </a:cxnLst>
                  <a:rect l="0" t="0" r="r" b="b"/>
                  <a:pathLst>
                    <a:path w="56" h="32">
                      <a:moveTo>
                        <a:pt x="0" y="8"/>
                      </a:moveTo>
                      <a:lnTo>
                        <a:pt x="16" y="0"/>
                      </a:lnTo>
                      <a:lnTo>
                        <a:pt x="32" y="8"/>
                      </a:lnTo>
                      <a:lnTo>
                        <a:pt x="32" y="8"/>
                      </a:lnTo>
                      <a:lnTo>
                        <a:pt x="56" y="16"/>
                      </a:lnTo>
                      <a:lnTo>
                        <a:pt x="56" y="24"/>
                      </a:lnTo>
                      <a:lnTo>
                        <a:pt x="56" y="24"/>
                      </a:lnTo>
                      <a:lnTo>
                        <a:pt x="48" y="32"/>
                      </a:lnTo>
                      <a:lnTo>
                        <a:pt x="24" y="24"/>
                      </a:lnTo>
                      <a:lnTo>
                        <a:pt x="24"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14" name="Freeform 1910"/>
                <p:cNvSpPr>
                  <a:spLocks/>
                </p:cNvSpPr>
                <p:nvPr/>
              </p:nvSpPr>
              <p:spPr bwMode="invGray">
                <a:xfrm>
                  <a:off x="636" y="2392"/>
                  <a:ext cx="64" cy="32"/>
                </a:xfrm>
                <a:custGeom>
                  <a:avLst/>
                  <a:gdLst/>
                  <a:ahLst/>
                  <a:cxnLst>
                    <a:cxn ang="0">
                      <a:pos x="0" y="8"/>
                    </a:cxn>
                    <a:cxn ang="0">
                      <a:pos x="16" y="0"/>
                    </a:cxn>
                    <a:cxn ang="0">
                      <a:pos x="40" y="8"/>
                    </a:cxn>
                    <a:cxn ang="0">
                      <a:pos x="40" y="8"/>
                    </a:cxn>
                    <a:cxn ang="0">
                      <a:pos x="56" y="16"/>
                    </a:cxn>
                    <a:cxn ang="0">
                      <a:pos x="64" y="24"/>
                    </a:cxn>
                    <a:cxn ang="0">
                      <a:pos x="64" y="24"/>
                    </a:cxn>
                    <a:cxn ang="0">
                      <a:pos x="48" y="32"/>
                    </a:cxn>
                    <a:cxn ang="0">
                      <a:pos x="24" y="32"/>
                    </a:cxn>
                    <a:cxn ang="0">
                      <a:pos x="24" y="32"/>
                    </a:cxn>
                    <a:cxn ang="0">
                      <a:pos x="8" y="16"/>
                    </a:cxn>
                    <a:cxn ang="0">
                      <a:pos x="0" y="8"/>
                    </a:cxn>
                  </a:cxnLst>
                  <a:rect l="0" t="0" r="r" b="b"/>
                  <a:pathLst>
                    <a:path w="64" h="32">
                      <a:moveTo>
                        <a:pt x="0" y="8"/>
                      </a:moveTo>
                      <a:lnTo>
                        <a:pt x="16" y="0"/>
                      </a:lnTo>
                      <a:lnTo>
                        <a:pt x="40" y="8"/>
                      </a:lnTo>
                      <a:lnTo>
                        <a:pt x="40" y="8"/>
                      </a:lnTo>
                      <a:lnTo>
                        <a:pt x="56" y="16"/>
                      </a:lnTo>
                      <a:lnTo>
                        <a:pt x="64" y="24"/>
                      </a:lnTo>
                      <a:lnTo>
                        <a:pt x="64" y="24"/>
                      </a:lnTo>
                      <a:lnTo>
                        <a:pt x="48" y="32"/>
                      </a:lnTo>
                      <a:lnTo>
                        <a:pt x="24" y="32"/>
                      </a:lnTo>
                      <a:lnTo>
                        <a:pt x="24" y="32"/>
                      </a:lnTo>
                      <a:lnTo>
                        <a:pt x="8"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15" name="Freeform 1911"/>
                <p:cNvSpPr>
                  <a:spLocks/>
                </p:cNvSpPr>
                <p:nvPr/>
              </p:nvSpPr>
              <p:spPr bwMode="invGray">
                <a:xfrm>
                  <a:off x="716" y="2320"/>
                  <a:ext cx="40" cy="48"/>
                </a:xfrm>
                <a:custGeom>
                  <a:avLst/>
                  <a:gdLst/>
                  <a:ahLst/>
                  <a:cxnLst>
                    <a:cxn ang="0">
                      <a:pos x="8" y="0"/>
                    </a:cxn>
                    <a:cxn ang="0">
                      <a:pos x="24" y="0"/>
                    </a:cxn>
                    <a:cxn ang="0">
                      <a:pos x="32" y="16"/>
                    </a:cxn>
                    <a:cxn ang="0">
                      <a:pos x="32" y="16"/>
                    </a:cxn>
                    <a:cxn ang="0">
                      <a:pos x="40" y="40"/>
                    </a:cxn>
                    <a:cxn ang="0">
                      <a:pos x="32" y="48"/>
                    </a:cxn>
                    <a:cxn ang="0">
                      <a:pos x="32" y="48"/>
                    </a:cxn>
                    <a:cxn ang="0">
                      <a:pos x="16" y="40"/>
                    </a:cxn>
                    <a:cxn ang="0">
                      <a:pos x="8" y="24"/>
                    </a:cxn>
                    <a:cxn ang="0">
                      <a:pos x="8" y="24"/>
                    </a:cxn>
                    <a:cxn ang="0">
                      <a:pos x="0" y="8"/>
                    </a:cxn>
                    <a:cxn ang="0">
                      <a:pos x="8" y="0"/>
                    </a:cxn>
                  </a:cxnLst>
                  <a:rect l="0" t="0" r="r" b="b"/>
                  <a:pathLst>
                    <a:path w="40" h="48">
                      <a:moveTo>
                        <a:pt x="8" y="0"/>
                      </a:moveTo>
                      <a:lnTo>
                        <a:pt x="24" y="0"/>
                      </a:lnTo>
                      <a:lnTo>
                        <a:pt x="32" y="16"/>
                      </a:lnTo>
                      <a:lnTo>
                        <a:pt x="32" y="16"/>
                      </a:lnTo>
                      <a:lnTo>
                        <a:pt x="40" y="40"/>
                      </a:lnTo>
                      <a:lnTo>
                        <a:pt x="32" y="48"/>
                      </a:lnTo>
                      <a:lnTo>
                        <a:pt x="32" y="48"/>
                      </a:lnTo>
                      <a:lnTo>
                        <a:pt x="16" y="40"/>
                      </a:lnTo>
                      <a:lnTo>
                        <a:pt x="8" y="24"/>
                      </a:lnTo>
                      <a:lnTo>
                        <a:pt x="8" y="24"/>
                      </a:lnTo>
                      <a:lnTo>
                        <a:pt x="0" y="8"/>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16" name="Freeform 1912"/>
                <p:cNvSpPr>
                  <a:spLocks/>
                </p:cNvSpPr>
                <p:nvPr/>
              </p:nvSpPr>
              <p:spPr bwMode="invGray">
                <a:xfrm>
                  <a:off x="820" y="2480"/>
                  <a:ext cx="40" cy="40"/>
                </a:xfrm>
                <a:custGeom>
                  <a:avLst/>
                  <a:gdLst/>
                  <a:ahLst/>
                  <a:cxnLst>
                    <a:cxn ang="0">
                      <a:pos x="8" y="0"/>
                    </a:cxn>
                    <a:cxn ang="0">
                      <a:pos x="24" y="0"/>
                    </a:cxn>
                    <a:cxn ang="0">
                      <a:pos x="40" y="16"/>
                    </a:cxn>
                    <a:cxn ang="0">
                      <a:pos x="40" y="16"/>
                    </a:cxn>
                    <a:cxn ang="0">
                      <a:pos x="40" y="32"/>
                    </a:cxn>
                    <a:cxn ang="0">
                      <a:pos x="32" y="40"/>
                    </a:cxn>
                    <a:cxn ang="0">
                      <a:pos x="32" y="40"/>
                    </a:cxn>
                    <a:cxn ang="0">
                      <a:pos x="24" y="40"/>
                    </a:cxn>
                    <a:cxn ang="0">
                      <a:pos x="8" y="24"/>
                    </a:cxn>
                    <a:cxn ang="0">
                      <a:pos x="8" y="24"/>
                    </a:cxn>
                    <a:cxn ang="0">
                      <a:pos x="0" y="8"/>
                    </a:cxn>
                    <a:cxn ang="0">
                      <a:pos x="8" y="0"/>
                    </a:cxn>
                  </a:cxnLst>
                  <a:rect l="0" t="0" r="r" b="b"/>
                  <a:pathLst>
                    <a:path w="40" h="40">
                      <a:moveTo>
                        <a:pt x="8" y="0"/>
                      </a:moveTo>
                      <a:lnTo>
                        <a:pt x="24" y="0"/>
                      </a:lnTo>
                      <a:lnTo>
                        <a:pt x="40" y="16"/>
                      </a:lnTo>
                      <a:lnTo>
                        <a:pt x="40" y="16"/>
                      </a:lnTo>
                      <a:lnTo>
                        <a:pt x="40" y="32"/>
                      </a:lnTo>
                      <a:lnTo>
                        <a:pt x="32" y="40"/>
                      </a:lnTo>
                      <a:lnTo>
                        <a:pt x="32" y="40"/>
                      </a:lnTo>
                      <a:lnTo>
                        <a:pt x="24" y="40"/>
                      </a:lnTo>
                      <a:lnTo>
                        <a:pt x="8" y="24"/>
                      </a:lnTo>
                      <a:lnTo>
                        <a:pt x="8" y="24"/>
                      </a:lnTo>
                      <a:lnTo>
                        <a:pt x="0" y="8"/>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17" name="Freeform 1913"/>
                <p:cNvSpPr>
                  <a:spLocks/>
                </p:cNvSpPr>
                <p:nvPr/>
              </p:nvSpPr>
              <p:spPr bwMode="invGray">
                <a:xfrm>
                  <a:off x="836" y="2320"/>
                  <a:ext cx="40" cy="48"/>
                </a:xfrm>
                <a:custGeom>
                  <a:avLst/>
                  <a:gdLst/>
                  <a:ahLst/>
                  <a:cxnLst>
                    <a:cxn ang="0">
                      <a:pos x="32" y="0"/>
                    </a:cxn>
                    <a:cxn ang="0">
                      <a:pos x="40" y="8"/>
                    </a:cxn>
                    <a:cxn ang="0">
                      <a:pos x="40" y="24"/>
                    </a:cxn>
                    <a:cxn ang="0">
                      <a:pos x="40" y="24"/>
                    </a:cxn>
                    <a:cxn ang="0">
                      <a:pos x="24" y="40"/>
                    </a:cxn>
                    <a:cxn ang="0">
                      <a:pos x="8" y="48"/>
                    </a:cxn>
                    <a:cxn ang="0">
                      <a:pos x="8" y="48"/>
                    </a:cxn>
                    <a:cxn ang="0">
                      <a:pos x="0" y="32"/>
                    </a:cxn>
                    <a:cxn ang="0">
                      <a:pos x="8" y="16"/>
                    </a:cxn>
                    <a:cxn ang="0">
                      <a:pos x="8" y="16"/>
                    </a:cxn>
                    <a:cxn ang="0">
                      <a:pos x="24" y="0"/>
                    </a:cxn>
                    <a:cxn ang="0">
                      <a:pos x="32" y="0"/>
                    </a:cxn>
                  </a:cxnLst>
                  <a:rect l="0" t="0" r="r" b="b"/>
                  <a:pathLst>
                    <a:path w="40" h="48">
                      <a:moveTo>
                        <a:pt x="32" y="0"/>
                      </a:moveTo>
                      <a:lnTo>
                        <a:pt x="40" y="8"/>
                      </a:lnTo>
                      <a:lnTo>
                        <a:pt x="40" y="24"/>
                      </a:lnTo>
                      <a:lnTo>
                        <a:pt x="40" y="24"/>
                      </a:lnTo>
                      <a:lnTo>
                        <a:pt x="24" y="40"/>
                      </a:lnTo>
                      <a:lnTo>
                        <a:pt x="8" y="48"/>
                      </a:lnTo>
                      <a:lnTo>
                        <a:pt x="8" y="48"/>
                      </a:lnTo>
                      <a:lnTo>
                        <a:pt x="0" y="32"/>
                      </a:lnTo>
                      <a:lnTo>
                        <a:pt x="8" y="16"/>
                      </a:lnTo>
                      <a:lnTo>
                        <a:pt x="8" y="16"/>
                      </a:lnTo>
                      <a:lnTo>
                        <a:pt x="24" y="0"/>
                      </a:lnTo>
                      <a:lnTo>
                        <a:pt x="32"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18" name="Freeform 1914"/>
                <p:cNvSpPr>
                  <a:spLocks/>
                </p:cNvSpPr>
                <p:nvPr/>
              </p:nvSpPr>
              <p:spPr bwMode="invGray">
                <a:xfrm>
                  <a:off x="732" y="2504"/>
                  <a:ext cx="40" cy="48"/>
                </a:xfrm>
                <a:custGeom>
                  <a:avLst/>
                  <a:gdLst/>
                  <a:ahLst/>
                  <a:cxnLst>
                    <a:cxn ang="0">
                      <a:pos x="32" y="0"/>
                    </a:cxn>
                    <a:cxn ang="0">
                      <a:pos x="40" y="8"/>
                    </a:cxn>
                    <a:cxn ang="0">
                      <a:pos x="32" y="32"/>
                    </a:cxn>
                    <a:cxn ang="0">
                      <a:pos x="32" y="32"/>
                    </a:cxn>
                    <a:cxn ang="0">
                      <a:pos x="24" y="40"/>
                    </a:cxn>
                    <a:cxn ang="0">
                      <a:pos x="8" y="48"/>
                    </a:cxn>
                    <a:cxn ang="0">
                      <a:pos x="8" y="48"/>
                    </a:cxn>
                    <a:cxn ang="0">
                      <a:pos x="0" y="40"/>
                    </a:cxn>
                    <a:cxn ang="0">
                      <a:pos x="8" y="16"/>
                    </a:cxn>
                    <a:cxn ang="0">
                      <a:pos x="8" y="16"/>
                    </a:cxn>
                    <a:cxn ang="0">
                      <a:pos x="16" y="8"/>
                    </a:cxn>
                    <a:cxn ang="0">
                      <a:pos x="32" y="0"/>
                    </a:cxn>
                  </a:cxnLst>
                  <a:rect l="0" t="0" r="r" b="b"/>
                  <a:pathLst>
                    <a:path w="40" h="48">
                      <a:moveTo>
                        <a:pt x="32" y="0"/>
                      </a:moveTo>
                      <a:lnTo>
                        <a:pt x="40" y="8"/>
                      </a:lnTo>
                      <a:lnTo>
                        <a:pt x="32" y="32"/>
                      </a:lnTo>
                      <a:lnTo>
                        <a:pt x="32" y="32"/>
                      </a:lnTo>
                      <a:lnTo>
                        <a:pt x="24" y="40"/>
                      </a:lnTo>
                      <a:lnTo>
                        <a:pt x="8" y="48"/>
                      </a:lnTo>
                      <a:lnTo>
                        <a:pt x="8" y="48"/>
                      </a:lnTo>
                      <a:lnTo>
                        <a:pt x="0" y="40"/>
                      </a:lnTo>
                      <a:lnTo>
                        <a:pt x="8" y="16"/>
                      </a:lnTo>
                      <a:lnTo>
                        <a:pt x="8" y="16"/>
                      </a:lnTo>
                      <a:lnTo>
                        <a:pt x="16" y="8"/>
                      </a:lnTo>
                      <a:lnTo>
                        <a:pt x="32"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1661735" name="Group 1915"/>
            <p:cNvGrpSpPr>
              <a:grpSpLocks/>
            </p:cNvGrpSpPr>
            <p:nvPr/>
          </p:nvGrpSpPr>
          <p:grpSpPr bwMode="auto">
            <a:xfrm rot="169036">
              <a:off x="4359" y="1640"/>
              <a:ext cx="598" cy="112"/>
              <a:chOff x="290" y="1936"/>
              <a:chExt cx="598" cy="112"/>
            </a:xfrm>
          </p:grpSpPr>
          <p:sp>
            <p:nvSpPr>
              <p:cNvPr id="1661820" name="Freeform 1916"/>
              <p:cNvSpPr>
                <a:spLocks/>
              </p:cNvSpPr>
              <p:nvPr/>
            </p:nvSpPr>
            <p:spPr bwMode="invGray">
              <a:xfrm>
                <a:off x="290" y="1968"/>
                <a:ext cx="598" cy="36"/>
              </a:xfrm>
              <a:custGeom>
                <a:avLst/>
                <a:gdLst/>
                <a:ahLst/>
                <a:cxnLst>
                  <a:cxn ang="0">
                    <a:pos x="0" y="36"/>
                  </a:cxn>
                  <a:cxn ang="0">
                    <a:pos x="136" y="6"/>
                  </a:cxn>
                  <a:cxn ang="0">
                    <a:pos x="224" y="4"/>
                  </a:cxn>
                  <a:cxn ang="0">
                    <a:pos x="316" y="18"/>
                  </a:cxn>
                  <a:cxn ang="0">
                    <a:pos x="408" y="34"/>
                  </a:cxn>
                  <a:cxn ang="0">
                    <a:pos x="478" y="30"/>
                  </a:cxn>
                  <a:cxn ang="0">
                    <a:pos x="598" y="20"/>
                  </a:cxn>
                </a:cxnLst>
                <a:rect l="0" t="0" r="r" b="b"/>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cmpd="sng">
                <a:solidFill>
                  <a:schemeClr val="tx1"/>
                </a:solidFill>
                <a:round/>
                <a:headEnd/>
                <a:tailEnd/>
              </a:ln>
              <a:effectLst/>
            </p:spPr>
            <p:txBody>
              <a:bodyPr wrap="none" anchor="ctr">
                <a:prstTxWarp prst="textNoShape">
                  <a:avLst/>
                </a:prstTxWarp>
              </a:bodyPr>
              <a:lstStyle/>
              <a:p>
                <a:endParaRPr lang="en-US">
                  <a:latin typeface="Arial"/>
                  <a:cs typeface="Arial"/>
                </a:endParaRPr>
              </a:p>
            </p:txBody>
          </p:sp>
          <p:grpSp>
            <p:nvGrpSpPr>
              <p:cNvPr id="1661736" name="Group 1917"/>
              <p:cNvGrpSpPr>
                <a:grpSpLocks/>
              </p:cNvGrpSpPr>
              <p:nvPr/>
            </p:nvGrpSpPr>
            <p:grpSpPr bwMode="auto">
              <a:xfrm>
                <a:off x="324" y="1936"/>
                <a:ext cx="544" cy="112"/>
                <a:chOff x="324" y="1872"/>
                <a:chExt cx="544" cy="112"/>
              </a:xfrm>
            </p:grpSpPr>
            <p:sp>
              <p:nvSpPr>
                <p:cNvPr id="1661822" name="Freeform 1918"/>
                <p:cNvSpPr>
                  <a:spLocks/>
                </p:cNvSpPr>
                <p:nvPr/>
              </p:nvSpPr>
              <p:spPr bwMode="invGray">
                <a:xfrm>
                  <a:off x="492" y="1872"/>
                  <a:ext cx="48" cy="56"/>
                </a:xfrm>
                <a:custGeom>
                  <a:avLst/>
                  <a:gdLst/>
                  <a:ahLst/>
                  <a:cxnLst>
                    <a:cxn ang="0">
                      <a:pos x="48" y="32"/>
                    </a:cxn>
                    <a:cxn ang="0">
                      <a:pos x="40" y="48"/>
                    </a:cxn>
                    <a:cxn ang="0">
                      <a:pos x="24" y="56"/>
                    </a:cxn>
                    <a:cxn ang="0">
                      <a:pos x="24" y="56"/>
                    </a:cxn>
                    <a:cxn ang="0">
                      <a:pos x="8" y="48"/>
                    </a:cxn>
                    <a:cxn ang="0">
                      <a:pos x="0" y="24"/>
                    </a:cxn>
                    <a:cxn ang="0">
                      <a:pos x="0" y="24"/>
                    </a:cxn>
                    <a:cxn ang="0">
                      <a:pos x="8" y="8"/>
                    </a:cxn>
                    <a:cxn ang="0">
                      <a:pos x="24" y="0"/>
                    </a:cxn>
                    <a:cxn ang="0">
                      <a:pos x="24" y="0"/>
                    </a:cxn>
                    <a:cxn ang="0">
                      <a:pos x="48" y="8"/>
                    </a:cxn>
                    <a:cxn ang="0">
                      <a:pos x="48" y="32"/>
                    </a:cxn>
                  </a:cxnLst>
                  <a:rect l="0" t="0" r="r" b="b"/>
                  <a:pathLst>
                    <a:path w="48" h="56">
                      <a:moveTo>
                        <a:pt x="48" y="32"/>
                      </a:moveTo>
                      <a:lnTo>
                        <a:pt x="40" y="48"/>
                      </a:lnTo>
                      <a:lnTo>
                        <a:pt x="24" y="56"/>
                      </a:lnTo>
                      <a:lnTo>
                        <a:pt x="24" y="56"/>
                      </a:lnTo>
                      <a:lnTo>
                        <a:pt x="8" y="48"/>
                      </a:lnTo>
                      <a:lnTo>
                        <a:pt x="0" y="24"/>
                      </a:lnTo>
                      <a:lnTo>
                        <a:pt x="0" y="24"/>
                      </a:lnTo>
                      <a:lnTo>
                        <a:pt x="8" y="8"/>
                      </a:lnTo>
                      <a:lnTo>
                        <a:pt x="24" y="0"/>
                      </a:lnTo>
                      <a:lnTo>
                        <a:pt x="24" y="0"/>
                      </a:lnTo>
                      <a:lnTo>
                        <a:pt x="48"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23" name="Freeform 1919"/>
                <p:cNvSpPr>
                  <a:spLocks/>
                </p:cNvSpPr>
                <p:nvPr/>
              </p:nvSpPr>
              <p:spPr bwMode="invGray">
                <a:xfrm>
                  <a:off x="652" y="192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16"/>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16"/>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24" name="Freeform 1920"/>
                <p:cNvSpPr>
                  <a:spLocks/>
                </p:cNvSpPr>
                <p:nvPr/>
              </p:nvSpPr>
              <p:spPr bwMode="invGray">
                <a:xfrm>
                  <a:off x="820" y="188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8"/>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25" name="Freeform 1921"/>
                <p:cNvSpPr>
                  <a:spLocks/>
                </p:cNvSpPr>
                <p:nvPr/>
              </p:nvSpPr>
              <p:spPr bwMode="invGray">
                <a:xfrm>
                  <a:off x="412" y="1888"/>
                  <a:ext cx="48" cy="48"/>
                </a:xfrm>
                <a:custGeom>
                  <a:avLst/>
                  <a:gdLst/>
                  <a:ahLst/>
                  <a:cxnLst>
                    <a:cxn ang="0">
                      <a:pos x="48" y="24"/>
                    </a:cxn>
                    <a:cxn ang="0">
                      <a:pos x="40" y="40"/>
                    </a:cxn>
                    <a:cxn ang="0">
                      <a:pos x="16" y="48"/>
                    </a:cxn>
                    <a:cxn ang="0">
                      <a:pos x="16" y="48"/>
                    </a:cxn>
                    <a:cxn ang="0">
                      <a:pos x="0" y="40"/>
                    </a:cxn>
                    <a:cxn ang="0">
                      <a:pos x="0" y="24"/>
                    </a:cxn>
                    <a:cxn ang="0">
                      <a:pos x="0" y="24"/>
                    </a:cxn>
                    <a:cxn ang="0">
                      <a:pos x="8" y="0"/>
                    </a:cxn>
                    <a:cxn ang="0">
                      <a:pos x="24" y="0"/>
                    </a:cxn>
                    <a:cxn ang="0">
                      <a:pos x="24" y="0"/>
                    </a:cxn>
                    <a:cxn ang="0">
                      <a:pos x="40" y="8"/>
                    </a:cxn>
                    <a:cxn ang="0">
                      <a:pos x="48" y="24"/>
                    </a:cxn>
                  </a:cxnLst>
                  <a:rect l="0" t="0" r="r" b="b"/>
                  <a:pathLst>
                    <a:path w="48" h="48">
                      <a:moveTo>
                        <a:pt x="48" y="24"/>
                      </a:moveTo>
                      <a:lnTo>
                        <a:pt x="40" y="40"/>
                      </a:lnTo>
                      <a:lnTo>
                        <a:pt x="16" y="48"/>
                      </a:lnTo>
                      <a:lnTo>
                        <a:pt x="16" y="48"/>
                      </a:lnTo>
                      <a:lnTo>
                        <a:pt x="0" y="40"/>
                      </a:lnTo>
                      <a:lnTo>
                        <a:pt x="0" y="24"/>
                      </a:lnTo>
                      <a:lnTo>
                        <a:pt x="0" y="24"/>
                      </a:lnTo>
                      <a:lnTo>
                        <a:pt x="8" y="0"/>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26" name="Freeform 1922"/>
                <p:cNvSpPr>
                  <a:spLocks/>
                </p:cNvSpPr>
                <p:nvPr/>
              </p:nvSpPr>
              <p:spPr bwMode="invGray">
                <a:xfrm>
                  <a:off x="572" y="1912"/>
                  <a:ext cx="48" cy="48"/>
                </a:xfrm>
                <a:custGeom>
                  <a:avLst/>
                  <a:gdLst/>
                  <a:ahLst/>
                  <a:cxnLst>
                    <a:cxn ang="0">
                      <a:pos x="48" y="24"/>
                    </a:cxn>
                    <a:cxn ang="0">
                      <a:pos x="40" y="48"/>
                    </a:cxn>
                    <a:cxn ang="0">
                      <a:pos x="24" y="48"/>
                    </a:cxn>
                    <a:cxn ang="0">
                      <a:pos x="24" y="48"/>
                    </a:cxn>
                    <a:cxn ang="0">
                      <a:pos x="0" y="40"/>
                    </a:cxn>
                    <a:cxn ang="0">
                      <a:pos x="0" y="24"/>
                    </a:cxn>
                    <a:cxn ang="0">
                      <a:pos x="0" y="24"/>
                    </a:cxn>
                    <a:cxn ang="0">
                      <a:pos x="8" y="8"/>
                    </a:cxn>
                    <a:cxn ang="0">
                      <a:pos x="24" y="0"/>
                    </a:cxn>
                    <a:cxn ang="0">
                      <a:pos x="24" y="0"/>
                    </a:cxn>
                    <a:cxn ang="0">
                      <a:pos x="40" y="8"/>
                    </a:cxn>
                    <a:cxn ang="0">
                      <a:pos x="48" y="24"/>
                    </a:cxn>
                  </a:cxnLst>
                  <a:rect l="0" t="0" r="r" b="b"/>
                  <a:pathLst>
                    <a:path w="48" h="48">
                      <a:moveTo>
                        <a:pt x="48" y="24"/>
                      </a:moveTo>
                      <a:lnTo>
                        <a:pt x="40" y="48"/>
                      </a:lnTo>
                      <a:lnTo>
                        <a:pt x="24" y="48"/>
                      </a:lnTo>
                      <a:lnTo>
                        <a:pt x="24" y="48"/>
                      </a:lnTo>
                      <a:lnTo>
                        <a:pt x="0" y="40"/>
                      </a:lnTo>
                      <a:lnTo>
                        <a:pt x="0" y="24"/>
                      </a:lnTo>
                      <a:lnTo>
                        <a:pt x="0" y="24"/>
                      </a:lnTo>
                      <a:lnTo>
                        <a:pt x="8" y="8"/>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27" name="Freeform 1923"/>
                <p:cNvSpPr>
                  <a:spLocks/>
                </p:cNvSpPr>
                <p:nvPr/>
              </p:nvSpPr>
              <p:spPr bwMode="invGray">
                <a:xfrm>
                  <a:off x="324" y="1912"/>
                  <a:ext cx="48" cy="48"/>
                </a:xfrm>
                <a:custGeom>
                  <a:avLst/>
                  <a:gdLst/>
                  <a:ahLst/>
                  <a:cxnLst>
                    <a:cxn ang="0">
                      <a:pos x="48" y="24"/>
                    </a:cxn>
                    <a:cxn ang="0">
                      <a:pos x="40" y="40"/>
                    </a:cxn>
                    <a:cxn ang="0">
                      <a:pos x="24" y="48"/>
                    </a:cxn>
                    <a:cxn ang="0">
                      <a:pos x="24" y="48"/>
                    </a:cxn>
                    <a:cxn ang="0">
                      <a:pos x="8" y="40"/>
                    </a:cxn>
                    <a:cxn ang="0">
                      <a:pos x="0" y="24"/>
                    </a:cxn>
                    <a:cxn ang="0">
                      <a:pos x="0" y="24"/>
                    </a:cxn>
                    <a:cxn ang="0">
                      <a:pos x="8" y="0"/>
                    </a:cxn>
                    <a:cxn ang="0">
                      <a:pos x="32" y="0"/>
                    </a:cxn>
                    <a:cxn ang="0">
                      <a:pos x="32" y="0"/>
                    </a:cxn>
                    <a:cxn ang="0">
                      <a:pos x="48" y="8"/>
                    </a:cxn>
                    <a:cxn ang="0">
                      <a:pos x="48" y="24"/>
                    </a:cxn>
                  </a:cxnLst>
                  <a:rect l="0" t="0" r="r" b="b"/>
                  <a:pathLst>
                    <a:path w="48" h="48">
                      <a:moveTo>
                        <a:pt x="48" y="24"/>
                      </a:moveTo>
                      <a:lnTo>
                        <a:pt x="40" y="40"/>
                      </a:lnTo>
                      <a:lnTo>
                        <a:pt x="24" y="48"/>
                      </a:lnTo>
                      <a:lnTo>
                        <a:pt x="24" y="48"/>
                      </a:lnTo>
                      <a:lnTo>
                        <a:pt x="8" y="40"/>
                      </a:lnTo>
                      <a:lnTo>
                        <a:pt x="0" y="24"/>
                      </a:lnTo>
                      <a:lnTo>
                        <a:pt x="0" y="24"/>
                      </a:lnTo>
                      <a:lnTo>
                        <a:pt x="8" y="0"/>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28" name="Freeform 1924"/>
                <p:cNvSpPr>
                  <a:spLocks/>
                </p:cNvSpPr>
                <p:nvPr/>
              </p:nvSpPr>
              <p:spPr bwMode="invGray">
                <a:xfrm>
                  <a:off x="732" y="1920"/>
                  <a:ext cx="48" cy="48"/>
                </a:xfrm>
                <a:custGeom>
                  <a:avLst/>
                  <a:gdLst/>
                  <a:ahLst/>
                  <a:cxnLst>
                    <a:cxn ang="0">
                      <a:pos x="48" y="24"/>
                    </a:cxn>
                    <a:cxn ang="0">
                      <a:pos x="40" y="48"/>
                    </a:cxn>
                    <a:cxn ang="0">
                      <a:pos x="24" y="48"/>
                    </a:cxn>
                    <a:cxn ang="0">
                      <a:pos x="24" y="48"/>
                    </a:cxn>
                    <a:cxn ang="0">
                      <a:pos x="8" y="40"/>
                    </a:cxn>
                    <a:cxn ang="0">
                      <a:pos x="0" y="24"/>
                    </a:cxn>
                    <a:cxn ang="0">
                      <a:pos x="0" y="24"/>
                    </a:cxn>
                    <a:cxn ang="0">
                      <a:pos x="8" y="8"/>
                    </a:cxn>
                    <a:cxn ang="0">
                      <a:pos x="32" y="0"/>
                    </a:cxn>
                    <a:cxn ang="0">
                      <a:pos x="32" y="0"/>
                    </a:cxn>
                    <a:cxn ang="0">
                      <a:pos x="48" y="8"/>
                    </a:cxn>
                    <a:cxn ang="0">
                      <a:pos x="48" y="24"/>
                    </a:cxn>
                  </a:cxnLst>
                  <a:rect l="0" t="0" r="r" b="b"/>
                  <a:pathLst>
                    <a:path w="48" h="48">
                      <a:moveTo>
                        <a:pt x="48" y="24"/>
                      </a:moveTo>
                      <a:lnTo>
                        <a:pt x="40" y="48"/>
                      </a:lnTo>
                      <a:lnTo>
                        <a:pt x="24" y="48"/>
                      </a:lnTo>
                      <a:lnTo>
                        <a:pt x="24" y="48"/>
                      </a:lnTo>
                      <a:lnTo>
                        <a:pt x="8" y="40"/>
                      </a:lnTo>
                      <a:lnTo>
                        <a:pt x="0" y="24"/>
                      </a:lnTo>
                      <a:lnTo>
                        <a:pt x="0" y="24"/>
                      </a:lnTo>
                      <a:lnTo>
                        <a:pt x="8" y="8"/>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1661754" name="Group 1925"/>
            <p:cNvGrpSpPr>
              <a:grpSpLocks/>
            </p:cNvGrpSpPr>
            <p:nvPr/>
          </p:nvGrpSpPr>
          <p:grpSpPr bwMode="auto">
            <a:xfrm>
              <a:off x="4552" y="1328"/>
              <a:ext cx="536" cy="384"/>
              <a:chOff x="540" y="1270"/>
              <a:chExt cx="536" cy="384"/>
            </a:xfrm>
          </p:grpSpPr>
          <p:grpSp>
            <p:nvGrpSpPr>
              <p:cNvPr id="1660999" name="Group 1926"/>
              <p:cNvGrpSpPr>
                <a:grpSpLocks/>
              </p:cNvGrpSpPr>
              <p:nvPr/>
            </p:nvGrpSpPr>
            <p:grpSpPr bwMode="auto">
              <a:xfrm>
                <a:off x="540" y="1270"/>
                <a:ext cx="536" cy="384"/>
                <a:chOff x="540" y="2248"/>
                <a:chExt cx="536" cy="384"/>
              </a:xfrm>
            </p:grpSpPr>
            <p:sp>
              <p:nvSpPr>
                <p:cNvPr id="1661831" name="Freeform 1927"/>
                <p:cNvSpPr>
                  <a:spLocks/>
                </p:cNvSpPr>
                <p:nvPr/>
              </p:nvSpPr>
              <p:spPr bwMode="invGray">
                <a:xfrm>
                  <a:off x="932" y="2416"/>
                  <a:ext cx="144" cy="40"/>
                </a:xfrm>
                <a:custGeom>
                  <a:avLst/>
                  <a:gdLst/>
                  <a:ahLst/>
                  <a:cxnLst>
                    <a:cxn ang="0">
                      <a:pos x="144" y="16"/>
                    </a:cxn>
                    <a:cxn ang="0">
                      <a:pos x="144" y="24"/>
                    </a:cxn>
                    <a:cxn ang="0">
                      <a:pos x="128" y="32"/>
                    </a:cxn>
                    <a:cxn ang="0">
                      <a:pos x="104" y="32"/>
                    </a:cxn>
                    <a:cxn ang="0">
                      <a:pos x="72" y="40"/>
                    </a:cxn>
                    <a:cxn ang="0">
                      <a:pos x="72" y="40"/>
                    </a:cxn>
                    <a:cxn ang="0">
                      <a:pos x="40" y="32"/>
                    </a:cxn>
                    <a:cxn ang="0">
                      <a:pos x="16" y="32"/>
                    </a:cxn>
                    <a:cxn ang="0">
                      <a:pos x="0" y="24"/>
                    </a:cxn>
                    <a:cxn ang="0">
                      <a:pos x="0" y="16"/>
                    </a:cxn>
                    <a:cxn ang="0">
                      <a:pos x="0" y="16"/>
                    </a:cxn>
                    <a:cxn ang="0">
                      <a:pos x="0" y="8"/>
                    </a:cxn>
                    <a:cxn ang="0">
                      <a:pos x="16" y="0"/>
                    </a:cxn>
                    <a:cxn ang="0">
                      <a:pos x="40" y="0"/>
                    </a:cxn>
                    <a:cxn ang="0">
                      <a:pos x="72" y="0"/>
                    </a:cxn>
                    <a:cxn ang="0">
                      <a:pos x="72" y="0"/>
                    </a:cxn>
                    <a:cxn ang="0">
                      <a:pos x="104" y="0"/>
                    </a:cxn>
                    <a:cxn ang="0">
                      <a:pos x="128" y="0"/>
                    </a:cxn>
                    <a:cxn ang="0">
                      <a:pos x="144" y="8"/>
                    </a:cxn>
                    <a:cxn ang="0">
                      <a:pos x="144" y="16"/>
                    </a:cxn>
                  </a:cxnLst>
                  <a:rect l="0" t="0" r="r" b="b"/>
                  <a:pathLst>
                    <a:path w="144" h="40">
                      <a:moveTo>
                        <a:pt x="144" y="16"/>
                      </a:moveTo>
                      <a:lnTo>
                        <a:pt x="144" y="24"/>
                      </a:lnTo>
                      <a:lnTo>
                        <a:pt x="128" y="32"/>
                      </a:lnTo>
                      <a:lnTo>
                        <a:pt x="104" y="32"/>
                      </a:lnTo>
                      <a:lnTo>
                        <a:pt x="72" y="40"/>
                      </a:lnTo>
                      <a:lnTo>
                        <a:pt x="72" y="40"/>
                      </a:lnTo>
                      <a:lnTo>
                        <a:pt x="40" y="32"/>
                      </a:lnTo>
                      <a:lnTo>
                        <a:pt x="16" y="32"/>
                      </a:lnTo>
                      <a:lnTo>
                        <a:pt x="0" y="24"/>
                      </a:lnTo>
                      <a:lnTo>
                        <a:pt x="0" y="16"/>
                      </a:lnTo>
                      <a:lnTo>
                        <a:pt x="0" y="16"/>
                      </a:lnTo>
                      <a:lnTo>
                        <a:pt x="0" y="8"/>
                      </a:lnTo>
                      <a:lnTo>
                        <a:pt x="16" y="0"/>
                      </a:lnTo>
                      <a:lnTo>
                        <a:pt x="40" y="0"/>
                      </a:lnTo>
                      <a:lnTo>
                        <a:pt x="72" y="0"/>
                      </a:lnTo>
                      <a:lnTo>
                        <a:pt x="72" y="0"/>
                      </a:lnTo>
                      <a:lnTo>
                        <a:pt x="104" y="0"/>
                      </a:lnTo>
                      <a:lnTo>
                        <a:pt x="128" y="0"/>
                      </a:lnTo>
                      <a:lnTo>
                        <a:pt x="144" y="8"/>
                      </a:lnTo>
                      <a:lnTo>
                        <a:pt x="14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32" name="Freeform 1928"/>
                <p:cNvSpPr>
                  <a:spLocks/>
                </p:cNvSpPr>
                <p:nvPr/>
              </p:nvSpPr>
              <p:spPr bwMode="invGray">
                <a:xfrm>
                  <a:off x="892" y="2496"/>
                  <a:ext cx="112" cy="80"/>
                </a:xfrm>
                <a:custGeom>
                  <a:avLst/>
                  <a:gdLst/>
                  <a:ahLst/>
                  <a:cxnLst>
                    <a:cxn ang="0">
                      <a:pos x="112" y="80"/>
                    </a:cxn>
                    <a:cxn ang="0">
                      <a:pos x="80" y="80"/>
                    </a:cxn>
                    <a:cxn ang="0">
                      <a:pos x="40" y="56"/>
                    </a:cxn>
                    <a:cxn ang="0">
                      <a:pos x="40" y="56"/>
                    </a:cxn>
                    <a:cxn ang="0">
                      <a:pos x="16" y="40"/>
                    </a:cxn>
                    <a:cxn ang="0">
                      <a:pos x="8" y="24"/>
                    </a:cxn>
                    <a:cxn ang="0">
                      <a:pos x="0" y="8"/>
                    </a:cxn>
                    <a:cxn ang="0">
                      <a:pos x="8" y="0"/>
                    </a:cxn>
                    <a:cxn ang="0">
                      <a:pos x="8" y="0"/>
                    </a:cxn>
                    <a:cxn ang="0">
                      <a:pos x="32" y="0"/>
                    </a:cxn>
                    <a:cxn ang="0">
                      <a:pos x="72" y="24"/>
                    </a:cxn>
                    <a:cxn ang="0">
                      <a:pos x="72" y="24"/>
                    </a:cxn>
                    <a:cxn ang="0">
                      <a:pos x="96" y="40"/>
                    </a:cxn>
                    <a:cxn ang="0">
                      <a:pos x="104" y="56"/>
                    </a:cxn>
                    <a:cxn ang="0">
                      <a:pos x="112" y="72"/>
                    </a:cxn>
                    <a:cxn ang="0">
                      <a:pos x="112" y="80"/>
                    </a:cxn>
                  </a:cxnLst>
                  <a:rect l="0" t="0" r="r" b="b"/>
                  <a:pathLst>
                    <a:path w="112" h="80">
                      <a:moveTo>
                        <a:pt x="112" y="80"/>
                      </a:moveTo>
                      <a:lnTo>
                        <a:pt x="80" y="80"/>
                      </a:lnTo>
                      <a:lnTo>
                        <a:pt x="40" y="56"/>
                      </a:lnTo>
                      <a:lnTo>
                        <a:pt x="40" y="56"/>
                      </a:lnTo>
                      <a:lnTo>
                        <a:pt x="16" y="40"/>
                      </a:lnTo>
                      <a:lnTo>
                        <a:pt x="8" y="24"/>
                      </a:lnTo>
                      <a:lnTo>
                        <a:pt x="0" y="8"/>
                      </a:lnTo>
                      <a:lnTo>
                        <a:pt x="8" y="0"/>
                      </a:lnTo>
                      <a:lnTo>
                        <a:pt x="8" y="0"/>
                      </a:lnTo>
                      <a:lnTo>
                        <a:pt x="32" y="0"/>
                      </a:lnTo>
                      <a:lnTo>
                        <a:pt x="72" y="24"/>
                      </a:lnTo>
                      <a:lnTo>
                        <a:pt x="72" y="24"/>
                      </a:lnTo>
                      <a:lnTo>
                        <a:pt x="96" y="40"/>
                      </a:lnTo>
                      <a:lnTo>
                        <a:pt x="104" y="56"/>
                      </a:lnTo>
                      <a:lnTo>
                        <a:pt x="112" y="72"/>
                      </a:lnTo>
                      <a:lnTo>
                        <a:pt x="112"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33" name="Freeform 1929"/>
                <p:cNvSpPr>
                  <a:spLocks/>
                </p:cNvSpPr>
                <p:nvPr/>
              </p:nvSpPr>
              <p:spPr bwMode="invGray">
                <a:xfrm>
                  <a:off x="780" y="2248"/>
                  <a:ext cx="48" cy="104"/>
                </a:xfrm>
                <a:custGeom>
                  <a:avLst/>
                  <a:gdLst/>
                  <a:ahLst/>
                  <a:cxnLst>
                    <a:cxn ang="0">
                      <a:pos x="24" y="104"/>
                    </a:cxn>
                    <a:cxn ang="0">
                      <a:pos x="8" y="88"/>
                    </a:cxn>
                    <a:cxn ang="0">
                      <a:pos x="0" y="56"/>
                    </a:cxn>
                    <a:cxn ang="0">
                      <a:pos x="0" y="56"/>
                    </a:cxn>
                    <a:cxn ang="0">
                      <a:pos x="8" y="16"/>
                    </a:cxn>
                    <a:cxn ang="0">
                      <a:pos x="24" y="0"/>
                    </a:cxn>
                    <a:cxn ang="0">
                      <a:pos x="24" y="0"/>
                    </a:cxn>
                    <a:cxn ang="0">
                      <a:pos x="40" y="16"/>
                    </a:cxn>
                    <a:cxn ang="0">
                      <a:pos x="48" y="56"/>
                    </a:cxn>
                    <a:cxn ang="0">
                      <a:pos x="48" y="56"/>
                    </a:cxn>
                    <a:cxn ang="0">
                      <a:pos x="40" y="88"/>
                    </a:cxn>
                    <a:cxn ang="0">
                      <a:pos x="24" y="104"/>
                    </a:cxn>
                  </a:cxnLst>
                  <a:rect l="0" t="0" r="r" b="b"/>
                  <a:pathLst>
                    <a:path w="48" h="104">
                      <a:moveTo>
                        <a:pt x="24" y="104"/>
                      </a:moveTo>
                      <a:lnTo>
                        <a:pt x="8" y="88"/>
                      </a:lnTo>
                      <a:lnTo>
                        <a:pt x="0" y="56"/>
                      </a:lnTo>
                      <a:lnTo>
                        <a:pt x="0" y="56"/>
                      </a:lnTo>
                      <a:lnTo>
                        <a:pt x="8" y="16"/>
                      </a:lnTo>
                      <a:lnTo>
                        <a:pt x="24" y="0"/>
                      </a:lnTo>
                      <a:lnTo>
                        <a:pt x="24" y="0"/>
                      </a:lnTo>
                      <a:lnTo>
                        <a:pt x="40" y="16"/>
                      </a:lnTo>
                      <a:lnTo>
                        <a:pt x="48" y="56"/>
                      </a:lnTo>
                      <a:lnTo>
                        <a:pt x="48" y="56"/>
                      </a:lnTo>
                      <a:lnTo>
                        <a:pt x="40" y="88"/>
                      </a:lnTo>
                      <a:lnTo>
                        <a:pt x="24" y="10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34" name="Freeform 1930"/>
                <p:cNvSpPr>
                  <a:spLocks/>
                </p:cNvSpPr>
                <p:nvPr/>
              </p:nvSpPr>
              <p:spPr bwMode="invGray">
                <a:xfrm>
                  <a:off x="540" y="2416"/>
                  <a:ext cx="152" cy="40"/>
                </a:xfrm>
                <a:custGeom>
                  <a:avLst/>
                  <a:gdLst/>
                  <a:ahLst/>
                  <a:cxnLst>
                    <a:cxn ang="0">
                      <a:pos x="152" y="24"/>
                    </a:cxn>
                    <a:cxn ang="0">
                      <a:pos x="144" y="32"/>
                    </a:cxn>
                    <a:cxn ang="0">
                      <a:pos x="128" y="32"/>
                    </a:cxn>
                    <a:cxn ang="0">
                      <a:pos x="104" y="40"/>
                    </a:cxn>
                    <a:cxn ang="0">
                      <a:pos x="80" y="40"/>
                    </a:cxn>
                    <a:cxn ang="0">
                      <a:pos x="80" y="40"/>
                    </a:cxn>
                    <a:cxn ang="0">
                      <a:pos x="48" y="40"/>
                    </a:cxn>
                    <a:cxn ang="0">
                      <a:pos x="24" y="32"/>
                    </a:cxn>
                    <a:cxn ang="0">
                      <a:pos x="8" y="32"/>
                    </a:cxn>
                    <a:cxn ang="0">
                      <a:pos x="0" y="24"/>
                    </a:cxn>
                    <a:cxn ang="0">
                      <a:pos x="0" y="24"/>
                    </a:cxn>
                    <a:cxn ang="0">
                      <a:pos x="8" y="16"/>
                    </a:cxn>
                    <a:cxn ang="0">
                      <a:pos x="24" y="8"/>
                    </a:cxn>
                    <a:cxn ang="0">
                      <a:pos x="48" y="0"/>
                    </a:cxn>
                    <a:cxn ang="0">
                      <a:pos x="80" y="0"/>
                    </a:cxn>
                    <a:cxn ang="0">
                      <a:pos x="80" y="0"/>
                    </a:cxn>
                    <a:cxn ang="0">
                      <a:pos x="104" y="0"/>
                    </a:cxn>
                    <a:cxn ang="0">
                      <a:pos x="128" y="8"/>
                    </a:cxn>
                    <a:cxn ang="0">
                      <a:pos x="144" y="16"/>
                    </a:cxn>
                    <a:cxn ang="0">
                      <a:pos x="152" y="24"/>
                    </a:cxn>
                  </a:cxnLst>
                  <a:rect l="0" t="0" r="r" b="b"/>
                  <a:pathLst>
                    <a:path w="152" h="40">
                      <a:moveTo>
                        <a:pt x="152" y="24"/>
                      </a:moveTo>
                      <a:lnTo>
                        <a:pt x="144" y="32"/>
                      </a:lnTo>
                      <a:lnTo>
                        <a:pt x="128" y="32"/>
                      </a:lnTo>
                      <a:lnTo>
                        <a:pt x="104" y="40"/>
                      </a:lnTo>
                      <a:lnTo>
                        <a:pt x="80" y="40"/>
                      </a:lnTo>
                      <a:lnTo>
                        <a:pt x="80" y="40"/>
                      </a:lnTo>
                      <a:lnTo>
                        <a:pt x="48" y="40"/>
                      </a:lnTo>
                      <a:lnTo>
                        <a:pt x="24" y="32"/>
                      </a:lnTo>
                      <a:lnTo>
                        <a:pt x="8" y="32"/>
                      </a:lnTo>
                      <a:lnTo>
                        <a:pt x="0" y="24"/>
                      </a:lnTo>
                      <a:lnTo>
                        <a:pt x="0" y="24"/>
                      </a:lnTo>
                      <a:lnTo>
                        <a:pt x="8" y="16"/>
                      </a:lnTo>
                      <a:lnTo>
                        <a:pt x="24" y="8"/>
                      </a:lnTo>
                      <a:lnTo>
                        <a:pt x="48" y="0"/>
                      </a:lnTo>
                      <a:lnTo>
                        <a:pt x="80" y="0"/>
                      </a:lnTo>
                      <a:lnTo>
                        <a:pt x="80" y="0"/>
                      </a:lnTo>
                      <a:lnTo>
                        <a:pt x="104" y="0"/>
                      </a:lnTo>
                      <a:lnTo>
                        <a:pt x="128" y="8"/>
                      </a:lnTo>
                      <a:lnTo>
                        <a:pt x="144" y="16"/>
                      </a:lnTo>
                      <a:lnTo>
                        <a:pt x="152" y="2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35" name="Freeform 1931"/>
                <p:cNvSpPr>
                  <a:spLocks/>
                </p:cNvSpPr>
                <p:nvPr/>
              </p:nvSpPr>
              <p:spPr bwMode="invGray">
                <a:xfrm>
                  <a:off x="780" y="2520"/>
                  <a:ext cx="48" cy="112"/>
                </a:xfrm>
                <a:custGeom>
                  <a:avLst/>
                  <a:gdLst/>
                  <a:ahLst/>
                  <a:cxnLst>
                    <a:cxn ang="0">
                      <a:pos x="24" y="112"/>
                    </a:cxn>
                    <a:cxn ang="0">
                      <a:pos x="8" y="96"/>
                    </a:cxn>
                    <a:cxn ang="0">
                      <a:pos x="0" y="56"/>
                    </a:cxn>
                    <a:cxn ang="0">
                      <a:pos x="0" y="56"/>
                    </a:cxn>
                    <a:cxn ang="0">
                      <a:pos x="8" y="16"/>
                    </a:cxn>
                    <a:cxn ang="0">
                      <a:pos x="24" y="0"/>
                    </a:cxn>
                    <a:cxn ang="0">
                      <a:pos x="24" y="0"/>
                    </a:cxn>
                    <a:cxn ang="0">
                      <a:pos x="40" y="16"/>
                    </a:cxn>
                    <a:cxn ang="0">
                      <a:pos x="48" y="56"/>
                    </a:cxn>
                    <a:cxn ang="0">
                      <a:pos x="48" y="56"/>
                    </a:cxn>
                    <a:cxn ang="0">
                      <a:pos x="40" y="96"/>
                    </a:cxn>
                    <a:cxn ang="0">
                      <a:pos x="24" y="112"/>
                    </a:cxn>
                  </a:cxnLst>
                  <a:rect l="0" t="0" r="r" b="b"/>
                  <a:pathLst>
                    <a:path w="48" h="112">
                      <a:moveTo>
                        <a:pt x="24" y="112"/>
                      </a:moveTo>
                      <a:lnTo>
                        <a:pt x="8" y="96"/>
                      </a:lnTo>
                      <a:lnTo>
                        <a:pt x="0" y="56"/>
                      </a:lnTo>
                      <a:lnTo>
                        <a:pt x="0" y="56"/>
                      </a:lnTo>
                      <a:lnTo>
                        <a:pt x="8" y="16"/>
                      </a:lnTo>
                      <a:lnTo>
                        <a:pt x="24" y="0"/>
                      </a:lnTo>
                      <a:lnTo>
                        <a:pt x="24" y="0"/>
                      </a:lnTo>
                      <a:lnTo>
                        <a:pt x="40" y="16"/>
                      </a:lnTo>
                      <a:lnTo>
                        <a:pt x="48" y="56"/>
                      </a:lnTo>
                      <a:lnTo>
                        <a:pt x="48" y="56"/>
                      </a:lnTo>
                      <a:lnTo>
                        <a:pt x="40" y="96"/>
                      </a:lnTo>
                      <a:lnTo>
                        <a:pt x="24" y="11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36" name="Freeform 1932"/>
                <p:cNvSpPr>
                  <a:spLocks/>
                </p:cNvSpPr>
                <p:nvPr/>
              </p:nvSpPr>
              <p:spPr bwMode="invGray">
                <a:xfrm>
                  <a:off x="612" y="2304"/>
                  <a:ext cx="112" cy="80"/>
                </a:xfrm>
                <a:custGeom>
                  <a:avLst/>
                  <a:gdLst/>
                  <a:ahLst/>
                  <a:cxnLst>
                    <a:cxn ang="0">
                      <a:pos x="112" y="80"/>
                    </a:cxn>
                    <a:cxn ang="0">
                      <a:pos x="80" y="80"/>
                    </a:cxn>
                    <a:cxn ang="0">
                      <a:pos x="40" y="56"/>
                    </a:cxn>
                    <a:cxn ang="0">
                      <a:pos x="40" y="56"/>
                    </a:cxn>
                    <a:cxn ang="0">
                      <a:pos x="16" y="40"/>
                    </a:cxn>
                    <a:cxn ang="0">
                      <a:pos x="8" y="24"/>
                    </a:cxn>
                    <a:cxn ang="0">
                      <a:pos x="0" y="8"/>
                    </a:cxn>
                    <a:cxn ang="0">
                      <a:pos x="0" y="0"/>
                    </a:cxn>
                    <a:cxn ang="0">
                      <a:pos x="0" y="0"/>
                    </a:cxn>
                    <a:cxn ang="0">
                      <a:pos x="32" y="8"/>
                    </a:cxn>
                    <a:cxn ang="0">
                      <a:pos x="72" y="24"/>
                    </a:cxn>
                    <a:cxn ang="0">
                      <a:pos x="72" y="24"/>
                    </a:cxn>
                    <a:cxn ang="0">
                      <a:pos x="96" y="40"/>
                    </a:cxn>
                    <a:cxn ang="0">
                      <a:pos x="104" y="56"/>
                    </a:cxn>
                    <a:cxn ang="0">
                      <a:pos x="112" y="72"/>
                    </a:cxn>
                    <a:cxn ang="0">
                      <a:pos x="112" y="80"/>
                    </a:cxn>
                  </a:cxnLst>
                  <a:rect l="0" t="0" r="r" b="b"/>
                  <a:pathLst>
                    <a:path w="112" h="80">
                      <a:moveTo>
                        <a:pt x="112" y="80"/>
                      </a:moveTo>
                      <a:lnTo>
                        <a:pt x="80" y="80"/>
                      </a:lnTo>
                      <a:lnTo>
                        <a:pt x="40" y="56"/>
                      </a:lnTo>
                      <a:lnTo>
                        <a:pt x="40" y="56"/>
                      </a:lnTo>
                      <a:lnTo>
                        <a:pt x="16" y="40"/>
                      </a:lnTo>
                      <a:lnTo>
                        <a:pt x="8" y="24"/>
                      </a:lnTo>
                      <a:lnTo>
                        <a:pt x="0" y="8"/>
                      </a:lnTo>
                      <a:lnTo>
                        <a:pt x="0" y="0"/>
                      </a:lnTo>
                      <a:lnTo>
                        <a:pt x="0" y="0"/>
                      </a:lnTo>
                      <a:lnTo>
                        <a:pt x="32" y="8"/>
                      </a:lnTo>
                      <a:lnTo>
                        <a:pt x="72" y="24"/>
                      </a:lnTo>
                      <a:lnTo>
                        <a:pt x="72" y="24"/>
                      </a:lnTo>
                      <a:lnTo>
                        <a:pt x="96" y="40"/>
                      </a:lnTo>
                      <a:lnTo>
                        <a:pt x="104" y="56"/>
                      </a:lnTo>
                      <a:lnTo>
                        <a:pt x="112" y="72"/>
                      </a:lnTo>
                      <a:lnTo>
                        <a:pt x="112"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37" name="Freeform 1933"/>
                <p:cNvSpPr>
                  <a:spLocks/>
                </p:cNvSpPr>
                <p:nvPr/>
              </p:nvSpPr>
              <p:spPr bwMode="invGray">
                <a:xfrm>
                  <a:off x="876" y="2296"/>
                  <a:ext cx="112" cy="80"/>
                </a:xfrm>
                <a:custGeom>
                  <a:avLst/>
                  <a:gdLst/>
                  <a:ahLst/>
                  <a:cxnLst>
                    <a:cxn ang="0">
                      <a:pos x="8" y="80"/>
                    </a:cxn>
                    <a:cxn ang="0">
                      <a:pos x="0" y="72"/>
                    </a:cxn>
                    <a:cxn ang="0">
                      <a:pos x="8" y="56"/>
                    </a:cxn>
                    <a:cxn ang="0">
                      <a:pos x="24" y="40"/>
                    </a:cxn>
                    <a:cxn ang="0">
                      <a:pos x="40" y="24"/>
                    </a:cxn>
                    <a:cxn ang="0">
                      <a:pos x="40" y="24"/>
                    </a:cxn>
                    <a:cxn ang="0">
                      <a:pos x="80" y="8"/>
                    </a:cxn>
                    <a:cxn ang="0">
                      <a:pos x="112" y="0"/>
                    </a:cxn>
                    <a:cxn ang="0">
                      <a:pos x="112" y="0"/>
                    </a:cxn>
                    <a:cxn ang="0">
                      <a:pos x="112" y="8"/>
                    </a:cxn>
                    <a:cxn ang="0">
                      <a:pos x="112" y="24"/>
                    </a:cxn>
                    <a:cxn ang="0">
                      <a:pos x="96" y="40"/>
                    </a:cxn>
                    <a:cxn ang="0">
                      <a:pos x="80" y="56"/>
                    </a:cxn>
                    <a:cxn ang="0">
                      <a:pos x="80" y="56"/>
                    </a:cxn>
                    <a:cxn ang="0">
                      <a:pos x="32" y="80"/>
                    </a:cxn>
                    <a:cxn ang="0">
                      <a:pos x="8" y="80"/>
                    </a:cxn>
                  </a:cxnLst>
                  <a:rect l="0" t="0" r="r" b="b"/>
                  <a:pathLst>
                    <a:path w="112" h="80">
                      <a:moveTo>
                        <a:pt x="8" y="80"/>
                      </a:moveTo>
                      <a:lnTo>
                        <a:pt x="0" y="72"/>
                      </a:lnTo>
                      <a:lnTo>
                        <a:pt x="8" y="56"/>
                      </a:lnTo>
                      <a:lnTo>
                        <a:pt x="24" y="40"/>
                      </a:lnTo>
                      <a:lnTo>
                        <a:pt x="40" y="24"/>
                      </a:lnTo>
                      <a:lnTo>
                        <a:pt x="40" y="24"/>
                      </a:lnTo>
                      <a:lnTo>
                        <a:pt x="80" y="8"/>
                      </a:lnTo>
                      <a:lnTo>
                        <a:pt x="112" y="0"/>
                      </a:lnTo>
                      <a:lnTo>
                        <a:pt x="112" y="0"/>
                      </a:lnTo>
                      <a:lnTo>
                        <a:pt x="112" y="8"/>
                      </a:lnTo>
                      <a:lnTo>
                        <a:pt x="112" y="24"/>
                      </a:lnTo>
                      <a:lnTo>
                        <a:pt x="96" y="40"/>
                      </a:lnTo>
                      <a:lnTo>
                        <a:pt x="80" y="56"/>
                      </a:lnTo>
                      <a:lnTo>
                        <a:pt x="80" y="56"/>
                      </a:lnTo>
                      <a:lnTo>
                        <a:pt x="32" y="80"/>
                      </a:lnTo>
                      <a:lnTo>
                        <a:pt x="8"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38" name="Freeform 1934"/>
                <p:cNvSpPr>
                  <a:spLocks/>
                </p:cNvSpPr>
                <p:nvPr/>
              </p:nvSpPr>
              <p:spPr bwMode="invGray">
                <a:xfrm>
                  <a:off x="916" y="2352"/>
                  <a:ext cx="136" cy="56"/>
                </a:xfrm>
                <a:custGeom>
                  <a:avLst/>
                  <a:gdLst/>
                  <a:ahLst/>
                  <a:cxnLst>
                    <a:cxn ang="0">
                      <a:pos x="0" y="48"/>
                    </a:cxn>
                    <a:cxn ang="0">
                      <a:pos x="0" y="40"/>
                    </a:cxn>
                    <a:cxn ang="0">
                      <a:pos x="16" y="32"/>
                    </a:cxn>
                    <a:cxn ang="0">
                      <a:pos x="32" y="16"/>
                    </a:cxn>
                    <a:cxn ang="0">
                      <a:pos x="56" y="8"/>
                    </a:cxn>
                    <a:cxn ang="0">
                      <a:pos x="56" y="8"/>
                    </a:cxn>
                    <a:cxn ang="0">
                      <a:pos x="88" y="0"/>
                    </a:cxn>
                    <a:cxn ang="0">
                      <a:pos x="112" y="0"/>
                    </a:cxn>
                    <a:cxn ang="0">
                      <a:pos x="128" y="0"/>
                    </a:cxn>
                    <a:cxn ang="0">
                      <a:pos x="136" y="8"/>
                    </a:cxn>
                    <a:cxn ang="0">
                      <a:pos x="136" y="8"/>
                    </a:cxn>
                    <a:cxn ang="0">
                      <a:pos x="136" y="16"/>
                    </a:cxn>
                    <a:cxn ang="0">
                      <a:pos x="128" y="24"/>
                    </a:cxn>
                    <a:cxn ang="0">
                      <a:pos x="104" y="32"/>
                    </a:cxn>
                    <a:cxn ang="0">
                      <a:pos x="80" y="48"/>
                    </a:cxn>
                    <a:cxn ang="0">
                      <a:pos x="80" y="48"/>
                    </a:cxn>
                    <a:cxn ang="0">
                      <a:pos x="48" y="48"/>
                    </a:cxn>
                    <a:cxn ang="0">
                      <a:pos x="24" y="56"/>
                    </a:cxn>
                    <a:cxn ang="0">
                      <a:pos x="8" y="56"/>
                    </a:cxn>
                    <a:cxn ang="0">
                      <a:pos x="0" y="48"/>
                    </a:cxn>
                  </a:cxnLst>
                  <a:rect l="0" t="0" r="r" b="b"/>
                  <a:pathLst>
                    <a:path w="136" h="56">
                      <a:moveTo>
                        <a:pt x="0" y="48"/>
                      </a:moveTo>
                      <a:lnTo>
                        <a:pt x="0" y="40"/>
                      </a:lnTo>
                      <a:lnTo>
                        <a:pt x="16" y="32"/>
                      </a:lnTo>
                      <a:lnTo>
                        <a:pt x="32" y="16"/>
                      </a:lnTo>
                      <a:lnTo>
                        <a:pt x="56" y="8"/>
                      </a:lnTo>
                      <a:lnTo>
                        <a:pt x="56" y="8"/>
                      </a:lnTo>
                      <a:lnTo>
                        <a:pt x="88" y="0"/>
                      </a:lnTo>
                      <a:lnTo>
                        <a:pt x="112" y="0"/>
                      </a:lnTo>
                      <a:lnTo>
                        <a:pt x="128" y="0"/>
                      </a:lnTo>
                      <a:lnTo>
                        <a:pt x="136" y="8"/>
                      </a:lnTo>
                      <a:lnTo>
                        <a:pt x="136" y="8"/>
                      </a:lnTo>
                      <a:lnTo>
                        <a:pt x="136" y="16"/>
                      </a:lnTo>
                      <a:lnTo>
                        <a:pt x="128" y="24"/>
                      </a:lnTo>
                      <a:lnTo>
                        <a:pt x="104" y="32"/>
                      </a:lnTo>
                      <a:lnTo>
                        <a:pt x="80" y="48"/>
                      </a:lnTo>
                      <a:lnTo>
                        <a:pt x="80" y="48"/>
                      </a:lnTo>
                      <a:lnTo>
                        <a:pt x="48" y="48"/>
                      </a:lnTo>
                      <a:lnTo>
                        <a:pt x="24" y="56"/>
                      </a:lnTo>
                      <a:lnTo>
                        <a:pt x="8" y="56"/>
                      </a:lnTo>
                      <a:lnTo>
                        <a:pt x="0"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39" name="Freeform 1935"/>
                <p:cNvSpPr>
                  <a:spLocks/>
                </p:cNvSpPr>
                <p:nvPr/>
              </p:nvSpPr>
              <p:spPr bwMode="invGray">
                <a:xfrm>
                  <a:off x="564" y="2472"/>
                  <a:ext cx="136" cy="56"/>
                </a:xfrm>
                <a:custGeom>
                  <a:avLst/>
                  <a:gdLst/>
                  <a:ahLst/>
                  <a:cxnLst>
                    <a:cxn ang="0">
                      <a:pos x="0" y="48"/>
                    </a:cxn>
                    <a:cxn ang="0">
                      <a:pos x="0" y="40"/>
                    </a:cxn>
                    <a:cxn ang="0">
                      <a:pos x="8" y="32"/>
                    </a:cxn>
                    <a:cxn ang="0">
                      <a:pos x="32" y="16"/>
                    </a:cxn>
                    <a:cxn ang="0">
                      <a:pos x="56" y="8"/>
                    </a:cxn>
                    <a:cxn ang="0">
                      <a:pos x="56" y="8"/>
                    </a:cxn>
                    <a:cxn ang="0">
                      <a:pos x="88" y="0"/>
                    </a:cxn>
                    <a:cxn ang="0">
                      <a:pos x="112" y="0"/>
                    </a:cxn>
                    <a:cxn ang="0">
                      <a:pos x="128" y="0"/>
                    </a:cxn>
                    <a:cxn ang="0">
                      <a:pos x="136" y="8"/>
                    </a:cxn>
                    <a:cxn ang="0">
                      <a:pos x="136" y="8"/>
                    </a:cxn>
                    <a:cxn ang="0">
                      <a:pos x="136" y="16"/>
                    </a:cxn>
                    <a:cxn ang="0">
                      <a:pos x="120" y="24"/>
                    </a:cxn>
                    <a:cxn ang="0">
                      <a:pos x="104" y="32"/>
                    </a:cxn>
                    <a:cxn ang="0">
                      <a:pos x="80" y="48"/>
                    </a:cxn>
                    <a:cxn ang="0">
                      <a:pos x="80" y="48"/>
                    </a:cxn>
                    <a:cxn ang="0">
                      <a:pos x="48" y="48"/>
                    </a:cxn>
                    <a:cxn ang="0">
                      <a:pos x="24" y="56"/>
                    </a:cxn>
                    <a:cxn ang="0">
                      <a:pos x="8" y="56"/>
                    </a:cxn>
                    <a:cxn ang="0">
                      <a:pos x="0" y="48"/>
                    </a:cxn>
                  </a:cxnLst>
                  <a:rect l="0" t="0" r="r" b="b"/>
                  <a:pathLst>
                    <a:path w="136" h="56">
                      <a:moveTo>
                        <a:pt x="0" y="48"/>
                      </a:moveTo>
                      <a:lnTo>
                        <a:pt x="0" y="40"/>
                      </a:lnTo>
                      <a:lnTo>
                        <a:pt x="8" y="32"/>
                      </a:lnTo>
                      <a:lnTo>
                        <a:pt x="32" y="16"/>
                      </a:lnTo>
                      <a:lnTo>
                        <a:pt x="56" y="8"/>
                      </a:lnTo>
                      <a:lnTo>
                        <a:pt x="56" y="8"/>
                      </a:lnTo>
                      <a:lnTo>
                        <a:pt x="88" y="0"/>
                      </a:lnTo>
                      <a:lnTo>
                        <a:pt x="112" y="0"/>
                      </a:lnTo>
                      <a:lnTo>
                        <a:pt x="128" y="0"/>
                      </a:lnTo>
                      <a:lnTo>
                        <a:pt x="136" y="8"/>
                      </a:lnTo>
                      <a:lnTo>
                        <a:pt x="136" y="8"/>
                      </a:lnTo>
                      <a:lnTo>
                        <a:pt x="136" y="16"/>
                      </a:lnTo>
                      <a:lnTo>
                        <a:pt x="120" y="24"/>
                      </a:lnTo>
                      <a:lnTo>
                        <a:pt x="104" y="32"/>
                      </a:lnTo>
                      <a:lnTo>
                        <a:pt x="80" y="48"/>
                      </a:lnTo>
                      <a:lnTo>
                        <a:pt x="80" y="48"/>
                      </a:lnTo>
                      <a:lnTo>
                        <a:pt x="48" y="48"/>
                      </a:lnTo>
                      <a:lnTo>
                        <a:pt x="24" y="56"/>
                      </a:lnTo>
                      <a:lnTo>
                        <a:pt x="8" y="56"/>
                      </a:lnTo>
                      <a:lnTo>
                        <a:pt x="0"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40" name="Freeform 1936"/>
                <p:cNvSpPr>
                  <a:spLocks/>
                </p:cNvSpPr>
                <p:nvPr/>
              </p:nvSpPr>
              <p:spPr bwMode="invGray">
                <a:xfrm>
                  <a:off x="628" y="2504"/>
                  <a:ext cx="112" cy="72"/>
                </a:xfrm>
                <a:custGeom>
                  <a:avLst/>
                  <a:gdLst/>
                  <a:ahLst/>
                  <a:cxnLst>
                    <a:cxn ang="0">
                      <a:pos x="8" y="72"/>
                    </a:cxn>
                    <a:cxn ang="0">
                      <a:pos x="0" y="64"/>
                    </a:cxn>
                    <a:cxn ang="0">
                      <a:pos x="8" y="56"/>
                    </a:cxn>
                    <a:cxn ang="0">
                      <a:pos x="16" y="40"/>
                    </a:cxn>
                    <a:cxn ang="0">
                      <a:pos x="40" y="24"/>
                    </a:cxn>
                    <a:cxn ang="0">
                      <a:pos x="40" y="24"/>
                    </a:cxn>
                    <a:cxn ang="0">
                      <a:pos x="80" y="0"/>
                    </a:cxn>
                    <a:cxn ang="0">
                      <a:pos x="112" y="0"/>
                    </a:cxn>
                    <a:cxn ang="0">
                      <a:pos x="112" y="0"/>
                    </a:cxn>
                    <a:cxn ang="0">
                      <a:pos x="112" y="8"/>
                    </a:cxn>
                    <a:cxn ang="0">
                      <a:pos x="112" y="16"/>
                    </a:cxn>
                    <a:cxn ang="0">
                      <a:pos x="96" y="32"/>
                    </a:cxn>
                    <a:cxn ang="0">
                      <a:pos x="80" y="48"/>
                    </a:cxn>
                    <a:cxn ang="0">
                      <a:pos x="80" y="48"/>
                    </a:cxn>
                    <a:cxn ang="0">
                      <a:pos x="32" y="72"/>
                    </a:cxn>
                    <a:cxn ang="0">
                      <a:pos x="8" y="72"/>
                    </a:cxn>
                  </a:cxnLst>
                  <a:rect l="0" t="0" r="r" b="b"/>
                  <a:pathLst>
                    <a:path w="112" h="72">
                      <a:moveTo>
                        <a:pt x="8" y="72"/>
                      </a:moveTo>
                      <a:lnTo>
                        <a:pt x="0" y="64"/>
                      </a:lnTo>
                      <a:lnTo>
                        <a:pt x="8" y="56"/>
                      </a:lnTo>
                      <a:lnTo>
                        <a:pt x="16" y="40"/>
                      </a:lnTo>
                      <a:lnTo>
                        <a:pt x="40" y="24"/>
                      </a:lnTo>
                      <a:lnTo>
                        <a:pt x="40" y="24"/>
                      </a:lnTo>
                      <a:lnTo>
                        <a:pt x="80" y="0"/>
                      </a:lnTo>
                      <a:lnTo>
                        <a:pt x="112" y="0"/>
                      </a:lnTo>
                      <a:lnTo>
                        <a:pt x="112" y="0"/>
                      </a:lnTo>
                      <a:lnTo>
                        <a:pt x="112" y="8"/>
                      </a:lnTo>
                      <a:lnTo>
                        <a:pt x="112" y="16"/>
                      </a:lnTo>
                      <a:lnTo>
                        <a:pt x="96" y="32"/>
                      </a:lnTo>
                      <a:lnTo>
                        <a:pt x="80" y="48"/>
                      </a:lnTo>
                      <a:lnTo>
                        <a:pt x="80" y="48"/>
                      </a:lnTo>
                      <a:lnTo>
                        <a:pt x="32" y="72"/>
                      </a:lnTo>
                      <a:lnTo>
                        <a:pt x="8" y="7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41" name="Freeform 1937"/>
                <p:cNvSpPr>
                  <a:spLocks/>
                </p:cNvSpPr>
                <p:nvPr/>
              </p:nvSpPr>
              <p:spPr bwMode="invGray">
                <a:xfrm>
                  <a:off x="932" y="2464"/>
                  <a:ext cx="136" cy="56"/>
                </a:xfrm>
                <a:custGeom>
                  <a:avLst/>
                  <a:gdLst/>
                  <a:ahLst/>
                  <a:cxnLst>
                    <a:cxn ang="0">
                      <a:pos x="0" y="8"/>
                    </a:cxn>
                    <a:cxn ang="0">
                      <a:pos x="8" y="0"/>
                    </a:cxn>
                    <a:cxn ang="0">
                      <a:pos x="32" y="0"/>
                    </a:cxn>
                    <a:cxn ang="0">
                      <a:pos x="56" y="0"/>
                    </a:cxn>
                    <a:cxn ang="0">
                      <a:pos x="80" y="8"/>
                    </a:cxn>
                    <a:cxn ang="0">
                      <a:pos x="80" y="8"/>
                    </a:cxn>
                    <a:cxn ang="0">
                      <a:pos x="104" y="16"/>
                    </a:cxn>
                    <a:cxn ang="0">
                      <a:pos x="128" y="32"/>
                    </a:cxn>
                    <a:cxn ang="0">
                      <a:pos x="136" y="40"/>
                    </a:cxn>
                    <a:cxn ang="0">
                      <a:pos x="136" y="48"/>
                    </a:cxn>
                    <a:cxn ang="0">
                      <a:pos x="136" y="48"/>
                    </a:cxn>
                    <a:cxn ang="0">
                      <a:pos x="128" y="56"/>
                    </a:cxn>
                    <a:cxn ang="0">
                      <a:pos x="112" y="56"/>
                    </a:cxn>
                    <a:cxn ang="0">
                      <a:pos x="88" y="56"/>
                    </a:cxn>
                    <a:cxn ang="0">
                      <a:pos x="64" y="48"/>
                    </a:cxn>
                    <a:cxn ang="0">
                      <a:pos x="64" y="48"/>
                    </a:cxn>
                    <a:cxn ang="0">
                      <a:pos x="32" y="40"/>
                    </a:cxn>
                    <a:cxn ang="0">
                      <a:pos x="16" y="24"/>
                    </a:cxn>
                    <a:cxn ang="0">
                      <a:pos x="0" y="16"/>
                    </a:cxn>
                    <a:cxn ang="0">
                      <a:pos x="0" y="8"/>
                    </a:cxn>
                  </a:cxnLst>
                  <a:rect l="0" t="0" r="r" b="b"/>
                  <a:pathLst>
                    <a:path w="136" h="56">
                      <a:moveTo>
                        <a:pt x="0" y="8"/>
                      </a:moveTo>
                      <a:lnTo>
                        <a:pt x="8" y="0"/>
                      </a:lnTo>
                      <a:lnTo>
                        <a:pt x="32" y="0"/>
                      </a:lnTo>
                      <a:lnTo>
                        <a:pt x="56" y="0"/>
                      </a:lnTo>
                      <a:lnTo>
                        <a:pt x="80" y="8"/>
                      </a:lnTo>
                      <a:lnTo>
                        <a:pt x="80" y="8"/>
                      </a:lnTo>
                      <a:lnTo>
                        <a:pt x="104" y="16"/>
                      </a:lnTo>
                      <a:lnTo>
                        <a:pt x="128" y="32"/>
                      </a:lnTo>
                      <a:lnTo>
                        <a:pt x="136" y="40"/>
                      </a:lnTo>
                      <a:lnTo>
                        <a:pt x="136" y="48"/>
                      </a:lnTo>
                      <a:lnTo>
                        <a:pt x="136" y="48"/>
                      </a:lnTo>
                      <a:lnTo>
                        <a:pt x="128" y="56"/>
                      </a:lnTo>
                      <a:lnTo>
                        <a:pt x="112" y="56"/>
                      </a:lnTo>
                      <a:lnTo>
                        <a:pt x="88" y="56"/>
                      </a:lnTo>
                      <a:lnTo>
                        <a:pt x="64" y="48"/>
                      </a:lnTo>
                      <a:lnTo>
                        <a:pt x="64" y="48"/>
                      </a:lnTo>
                      <a:lnTo>
                        <a:pt x="32" y="40"/>
                      </a:lnTo>
                      <a:lnTo>
                        <a:pt x="16"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42" name="Freeform 1938"/>
                <p:cNvSpPr>
                  <a:spLocks/>
                </p:cNvSpPr>
                <p:nvPr/>
              </p:nvSpPr>
              <p:spPr bwMode="invGray">
                <a:xfrm>
                  <a:off x="564" y="2360"/>
                  <a:ext cx="136" cy="56"/>
                </a:xfrm>
                <a:custGeom>
                  <a:avLst/>
                  <a:gdLst/>
                  <a:ahLst/>
                  <a:cxnLst>
                    <a:cxn ang="0">
                      <a:pos x="0" y="8"/>
                    </a:cxn>
                    <a:cxn ang="0">
                      <a:pos x="8" y="0"/>
                    </a:cxn>
                    <a:cxn ang="0">
                      <a:pos x="24" y="0"/>
                    </a:cxn>
                    <a:cxn ang="0">
                      <a:pos x="48" y="0"/>
                    </a:cxn>
                    <a:cxn ang="0">
                      <a:pos x="80" y="8"/>
                    </a:cxn>
                    <a:cxn ang="0">
                      <a:pos x="80" y="8"/>
                    </a:cxn>
                    <a:cxn ang="0">
                      <a:pos x="104" y="16"/>
                    </a:cxn>
                    <a:cxn ang="0">
                      <a:pos x="120" y="24"/>
                    </a:cxn>
                    <a:cxn ang="0">
                      <a:pos x="136" y="40"/>
                    </a:cxn>
                    <a:cxn ang="0">
                      <a:pos x="136" y="48"/>
                    </a:cxn>
                    <a:cxn ang="0">
                      <a:pos x="136" y="48"/>
                    </a:cxn>
                    <a:cxn ang="0">
                      <a:pos x="128" y="48"/>
                    </a:cxn>
                    <a:cxn ang="0">
                      <a:pos x="112" y="56"/>
                    </a:cxn>
                    <a:cxn ang="0">
                      <a:pos x="88" y="48"/>
                    </a:cxn>
                    <a:cxn ang="0">
                      <a:pos x="56" y="40"/>
                    </a:cxn>
                    <a:cxn ang="0">
                      <a:pos x="56" y="40"/>
                    </a:cxn>
                    <a:cxn ang="0">
                      <a:pos x="32" y="32"/>
                    </a:cxn>
                    <a:cxn ang="0">
                      <a:pos x="8" y="24"/>
                    </a:cxn>
                    <a:cxn ang="0">
                      <a:pos x="0" y="16"/>
                    </a:cxn>
                    <a:cxn ang="0">
                      <a:pos x="0" y="8"/>
                    </a:cxn>
                  </a:cxnLst>
                  <a:rect l="0" t="0" r="r" b="b"/>
                  <a:pathLst>
                    <a:path w="136" h="56">
                      <a:moveTo>
                        <a:pt x="0" y="8"/>
                      </a:moveTo>
                      <a:lnTo>
                        <a:pt x="8" y="0"/>
                      </a:lnTo>
                      <a:lnTo>
                        <a:pt x="24" y="0"/>
                      </a:lnTo>
                      <a:lnTo>
                        <a:pt x="48" y="0"/>
                      </a:lnTo>
                      <a:lnTo>
                        <a:pt x="80" y="8"/>
                      </a:lnTo>
                      <a:lnTo>
                        <a:pt x="80" y="8"/>
                      </a:lnTo>
                      <a:lnTo>
                        <a:pt x="104" y="16"/>
                      </a:lnTo>
                      <a:lnTo>
                        <a:pt x="120" y="24"/>
                      </a:lnTo>
                      <a:lnTo>
                        <a:pt x="136" y="40"/>
                      </a:lnTo>
                      <a:lnTo>
                        <a:pt x="136" y="48"/>
                      </a:lnTo>
                      <a:lnTo>
                        <a:pt x="136" y="48"/>
                      </a:lnTo>
                      <a:lnTo>
                        <a:pt x="128" y="48"/>
                      </a:lnTo>
                      <a:lnTo>
                        <a:pt x="112" y="56"/>
                      </a:lnTo>
                      <a:lnTo>
                        <a:pt x="88" y="48"/>
                      </a:lnTo>
                      <a:lnTo>
                        <a:pt x="56" y="40"/>
                      </a:lnTo>
                      <a:lnTo>
                        <a:pt x="56" y="40"/>
                      </a:lnTo>
                      <a:lnTo>
                        <a:pt x="32" y="32"/>
                      </a:lnTo>
                      <a:lnTo>
                        <a:pt x="8"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43" name="Freeform 1939"/>
                <p:cNvSpPr>
                  <a:spLocks/>
                </p:cNvSpPr>
                <p:nvPr/>
              </p:nvSpPr>
              <p:spPr bwMode="invGray">
                <a:xfrm>
                  <a:off x="692" y="2256"/>
                  <a:ext cx="72" cy="104"/>
                </a:xfrm>
                <a:custGeom>
                  <a:avLst/>
                  <a:gdLst/>
                  <a:ahLst/>
                  <a:cxnLst>
                    <a:cxn ang="0">
                      <a:pos x="8" y="0"/>
                    </a:cxn>
                    <a:cxn ang="0">
                      <a:pos x="32" y="8"/>
                    </a:cxn>
                    <a:cxn ang="0">
                      <a:pos x="64" y="48"/>
                    </a:cxn>
                    <a:cxn ang="0">
                      <a:pos x="64" y="48"/>
                    </a:cxn>
                    <a:cxn ang="0">
                      <a:pos x="72" y="80"/>
                    </a:cxn>
                    <a:cxn ang="0">
                      <a:pos x="64" y="104"/>
                    </a:cxn>
                    <a:cxn ang="0">
                      <a:pos x="64" y="104"/>
                    </a:cxn>
                    <a:cxn ang="0">
                      <a:pos x="40" y="96"/>
                    </a:cxn>
                    <a:cxn ang="0">
                      <a:pos x="16" y="56"/>
                    </a:cxn>
                    <a:cxn ang="0">
                      <a:pos x="16" y="56"/>
                    </a:cxn>
                    <a:cxn ang="0">
                      <a:pos x="0" y="24"/>
                    </a:cxn>
                    <a:cxn ang="0">
                      <a:pos x="8" y="0"/>
                    </a:cxn>
                  </a:cxnLst>
                  <a:rect l="0" t="0" r="r" b="b"/>
                  <a:pathLst>
                    <a:path w="72" h="104">
                      <a:moveTo>
                        <a:pt x="8" y="0"/>
                      </a:moveTo>
                      <a:lnTo>
                        <a:pt x="32" y="8"/>
                      </a:lnTo>
                      <a:lnTo>
                        <a:pt x="64" y="48"/>
                      </a:lnTo>
                      <a:lnTo>
                        <a:pt x="64" y="48"/>
                      </a:lnTo>
                      <a:lnTo>
                        <a:pt x="72" y="80"/>
                      </a:lnTo>
                      <a:lnTo>
                        <a:pt x="64" y="104"/>
                      </a:lnTo>
                      <a:lnTo>
                        <a:pt x="64" y="104"/>
                      </a:lnTo>
                      <a:lnTo>
                        <a:pt x="40" y="96"/>
                      </a:lnTo>
                      <a:lnTo>
                        <a:pt x="16" y="56"/>
                      </a:lnTo>
                      <a:lnTo>
                        <a:pt x="16" y="56"/>
                      </a:lnTo>
                      <a:lnTo>
                        <a:pt x="0" y="24"/>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44" name="Freeform 1940"/>
                <p:cNvSpPr>
                  <a:spLocks/>
                </p:cNvSpPr>
                <p:nvPr/>
              </p:nvSpPr>
              <p:spPr bwMode="invGray">
                <a:xfrm>
                  <a:off x="852" y="2520"/>
                  <a:ext cx="72" cy="96"/>
                </a:xfrm>
                <a:custGeom>
                  <a:avLst/>
                  <a:gdLst/>
                  <a:ahLst/>
                  <a:cxnLst>
                    <a:cxn ang="0">
                      <a:pos x="8" y="0"/>
                    </a:cxn>
                    <a:cxn ang="0">
                      <a:pos x="32" y="8"/>
                    </a:cxn>
                    <a:cxn ang="0">
                      <a:pos x="56" y="40"/>
                    </a:cxn>
                    <a:cxn ang="0">
                      <a:pos x="56" y="40"/>
                    </a:cxn>
                    <a:cxn ang="0">
                      <a:pos x="72" y="80"/>
                    </a:cxn>
                    <a:cxn ang="0">
                      <a:pos x="64" y="96"/>
                    </a:cxn>
                    <a:cxn ang="0">
                      <a:pos x="64" y="96"/>
                    </a:cxn>
                    <a:cxn ang="0">
                      <a:pos x="40" y="88"/>
                    </a:cxn>
                    <a:cxn ang="0">
                      <a:pos x="8" y="56"/>
                    </a:cxn>
                    <a:cxn ang="0">
                      <a:pos x="8" y="56"/>
                    </a:cxn>
                    <a:cxn ang="0">
                      <a:pos x="0" y="16"/>
                    </a:cxn>
                    <a:cxn ang="0">
                      <a:pos x="8" y="0"/>
                    </a:cxn>
                  </a:cxnLst>
                  <a:rect l="0" t="0" r="r" b="b"/>
                  <a:pathLst>
                    <a:path w="72" h="96">
                      <a:moveTo>
                        <a:pt x="8" y="0"/>
                      </a:moveTo>
                      <a:lnTo>
                        <a:pt x="32" y="8"/>
                      </a:lnTo>
                      <a:lnTo>
                        <a:pt x="56" y="40"/>
                      </a:lnTo>
                      <a:lnTo>
                        <a:pt x="56" y="40"/>
                      </a:lnTo>
                      <a:lnTo>
                        <a:pt x="72" y="80"/>
                      </a:lnTo>
                      <a:lnTo>
                        <a:pt x="64" y="96"/>
                      </a:lnTo>
                      <a:lnTo>
                        <a:pt x="64" y="96"/>
                      </a:lnTo>
                      <a:lnTo>
                        <a:pt x="40" y="88"/>
                      </a:lnTo>
                      <a:lnTo>
                        <a:pt x="8" y="56"/>
                      </a:lnTo>
                      <a:lnTo>
                        <a:pt x="8" y="56"/>
                      </a:lnTo>
                      <a:lnTo>
                        <a:pt x="0" y="16"/>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45" name="Freeform 1941"/>
                <p:cNvSpPr>
                  <a:spLocks/>
                </p:cNvSpPr>
                <p:nvPr/>
              </p:nvSpPr>
              <p:spPr bwMode="invGray">
                <a:xfrm>
                  <a:off x="844" y="2256"/>
                  <a:ext cx="72" cy="104"/>
                </a:xfrm>
                <a:custGeom>
                  <a:avLst/>
                  <a:gdLst/>
                  <a:ahLst/>
                  <a:cxnLst>
                    <a:cxn ang="0">
                      <a:pos x="64" y="0"/>
                    </a:cxn>
                    <a:cxn ang="0">
                      <a:pos x="72" y="24"/>
                    </a:cxn>
                    <a:cxn ang="0">
                      <a:pos x="56" y="56"/>
                    </a:cxn>
                    <a:cxn ang="0">
                      <a:pos x="56" y="56"/>
                    </a:cxn>
                    <a:cxn ang="0">
                      <a:pos x="32" y="88"/>
                    </a:cxn>
                    <a:cxn ang="0">
                      <a:pos x="8" y="104"/>
                    </a:cxn>
                    <a:cxn ang="0">
                      <a:pos x="8" y="104"/>
                    </a:cxn>
                    <a:cxn ang="0">
                      <a:pos x="0" y="80"/>
                    </a:cxn>
                    <a:cxn ang="0">
                      <a:pos x="8" y="40"/>
                    </a:cxn>
                    <a:cxn ang="0">
                      <a:pos x="8" y="40"/>
                    </a:cxn>
                    <a:cxn ang="0">
                      <a:pos x="40" y="8"/>
                    </a:cxn>
                    <a:cxn ang="0">
                      <a:pos x="64" y="0"/>
                    </a:cxn>
                  </a:cxnLst>
                  <a:rect l="0" t="0" r="r" b="b"/>
                  <a:pathLst>
                    <a:path w="72" h="104">
                      <a:moveTo>
                        <a:pt x="64" y="0"/>
                      </a:moveTo>
                      <a:lnTo>
                        <a:pt x="72" y="24"/>
                      </a:lnTo>
                      <a:lnTo>
                        <a:pt x="56" y="56"/>
                      </a:lnTo>
                      <a:lnTo>
                        <a:pt x="56" y="56"/>
                      </a:lnTo>
                      <a:lnTo>
                        <a:pt x="32" y="88"/>
                      </a:lnTo>
                      <a:lnTo>
                        <a:pt x="8" y="104"/>
                      </a:lnTo>
                      <a:lnTo>
                        <a:pt x="8" y="104"/>
                      </a:lnTo>
                      <a:lnTo>
                        <a:pt x="0" y="80"/>
                      </a:lnTo>
                      <a:lnTo>
                        <a:pt x="8" y="40"/>
                      </a:lnTo>
                      <a:lnTo>
                        <a:pt x="8" y="40"/>
                      </a:lnTo>
                      <a:lnTo>
                        <a:pt x="40" y="8"/>
                      </a:lnTo>
                      <a:lnTo>
                        <a:pt x="64"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46" name="Freeform 1942"/>
                <p:cNvSpPr>
                  <a:spLocks/>
                </p:cNvSpPr>
                <p:nvPr/>
              </p:nvSpPr>
              <p:spPr bwMode="invGray">
                <a:xfrm>
                  <a:off x="700" y="2520"/>
                  <a:ext cx="80" cy="96"/>
                </a:xfrm>
                <a:custGeom>
                  <a:avLst/>
                  <a:gdLst/>
                  <a:ahLst/>
                  <a:cxnLst>
                    <a:cxn ang="0">
                      <a:pos x="64" y="0"/>
                    </a:cxn>
                    <a:cxn ang="0">
                      <a:pos x="80" y="16"/>
                    </a:cxn>
                    <a:cxn ang="0">
                      <a:pos x="64" y="56"/>
                    </a:cxn>
                    <a:cxn ang="0">
                      <a:pos x="64" y="56"/>
                    </a:cxn>
                    <a:cxn ang="0">
                      <a:pos x="40" y="88"/>
                    </a:cxn>
                    <a:cxn ang="0">
                      <a:pos x="8" y="96"/>
                    </a:cxn>
                    <a:cxn ang="0">
                      <a:pos x="8" y="96"/>
                    </a:cxn>
                    <a:cxn ang="0">
                      <a:pos x="0" y="80"/>
                    </a:cxn>
                    <a:cxn ang="0">
                      <a:pos x="16" y="40"/>
                    </a:cxn>
                    <a:cxn ang="0">
                      <a:pos x="16" y="40"/>
                    </a:cxn>
                    <a:cxn ang="0">
                      <a:pos x="40" y="8"/>
                    </a:cxn>
                    <a:cxn ang="0">
                      <a:pos x="64" y="0"/>
                    </a:cxn>
                  </a:cxnLst>
                  <a:rect l="0" t="0" r="r" b="b"/>
                  <a:pathLst>
                    <a:path w="80" h="96">
                      <a:moveTo>
                        <a:pt x="64" y="0"/>
                      </a:moveTo>
                      <a:lnTo>
                        <a:pt x="80" y="16"/>
                      </a:lnTo>
                      <a:lnTo>
                        <a:pt x="64" y="56"/>
                      </a:lnTo>
                      <a:lnTo>
                        <a:pt x="64" y="56"/>
                      </a:lnTo>
                      <a:lnTo>
                        <a:pt x="40" y="88"/>
                      </a:lnTo>
                      <a:lnTo>
                        <a:pt x="8" y="96"/>
                      </a:lnTo>
                      <a:lnTo>
                        <a:pt x="8" y="96"/>
                      </a:lnTo>
                      <a:lnTo>
                        <a:pt x="0" y="80"/>
                      </a:lnTo>
                      <a:lnTo>
                        <a:pt x="16" y="40"/>
                      </a:lnTo>
                      <a:lnTo>
                        <a:pt x="16" y="40"/>
                      </a:lnTo>
                      <a:lnTo>
                        <a:pt x="40" y="8"/>
                      </a:lnTo>
                      <a:lnTo>
                        <a:pt x="64"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sp>
            <p:nvSpPr>
              <p:cNvPr id="1661847" name="Freeform 1943"/>
              <p:cNvSpPr>
                <a:spLocks/>
              </p:cNvSpPr>
              <p:nvPr/>
            </p:nvSpPr>
            <p:spPr bwMode="invGray">
              <a:xfrm>
                <a:off x="572" y="1295"/>
                <a:ext cx="472" cy="334"/>
              </a:xfrm>
              <a:custGeom>
                <a:avLst/>
                <a:gdLst/>
                <a:ahLst/>
                <a:cxnLst>
                  <a:cxn ang="0">
                    <a:pos x="672" y="216"/>
                  </a:cxn>
                  <a:cxn ang="0">
                    <a:pos x="664" y="256"/>
                  </a:cxn>
                  <a:cxn ang="0">
                    <a:pos x="648" y="296"/>
                  </a:cxn>
                  <a:cxn ang="0">
                    <a:pos x="616" y="328"/>
                  </a:cxn>
                  <a:cxn ang="0">
                    <a:pos x="576" y="360"/>
                  </a:cxn>
                  <a:cxn ang="0">
                    <a:pos x="464" y="408"/>
                  </a:cxn>
                  <a:cxn ang="0">
                    <a:pos x="336" y="424"/>
                  </a:cxn>
                  <a:cxn ang="0">
                    <a:pos x="336" y="424"/>
                  </a:cxn>
                  <a:cxn ang="0">
                    <a:pos x="208" y="408"/>
                  </a:cxn>
                  <a:cxn ang="0">
                    <a:pos x="96" y="360"/>
                  </a:cxn>
                  <a:cxn ang="0">
                    <a:pos x="56" y="328"/>
                  </a:cxn>
                  <a:cxn ang="0">
                    <a:pos x="24" y="296"/>
                  </a:cxn>
                  <a:cxn ang="0">
                    <a:pos x="8" y="256"/>
                  </a:cxn>
                  <a:cxn ang="0">
                    <a:pos x="0" y="216"/>
                  </a:cxn>
                  <a:cxn ang="0">
                    <a:pos x="0" y="216"/>
                  </a:cxn>
                  <a:cxn ang="0">
                    <a:pos x="8" y="168"/>
                  </a:cxn>
                  <a:cxn ang="0">
                    <a:pos x="24" y="128"/>
                  </a:cxn>
                  <a:cxn ang="0">
                    <a:pos x="56" y="96"/>
                  </a:cxn>
                  <a:cxn ang="0">
                    <a:pos x="96" y="64"/>
                  </a:cxn>
                  <a:cxn ang="0">
                    <a:pos x="208" y="16"/>
                  </a:cxn>
                  <a:cxn ang="0">
                    <a:pos x="336" y="0"/>
                  </a:cxn>
                  <a:cxn ang="0">
                    <a:pos x="336" y="0"/>
                  </a:cxn>
                  <a:cxn ang="0">
                    <a:pos x="464" y="16"/>
                  </a:cxn>
                  <a:cxn ang="0">
                    <a:pos x="576" y="64"/>
                  </a:cxn>
                  <a:cxn ang="0">
                    <a:pos x="616" y="96"/>
                  </a:cxn>
                  <a:cxn ang="0">
                    <a:pos x="648" y="128"/>
                  </a:cxn>
                  <a:cxn ang="0">
                    <a:pos x="664" y="168"/>
                  </a:cxn>
                  <a:cxn ang="0">
                    <a:pos x="672" y="216"/>
                  </a:cxn>
                </a:cxnLst>
                <a:rect l="0" t="0" r="r" b="b"/>
                <a:pathLst>
                  <a:path w="672" h="424">
                    <a:moveTo>
                      <a:pt x="672" y="216"/>
                    </a:moveTo>
                    <a:lnTo>
                      <a:pt x="664" y="256"/>
                    </a:lnTo>
                    <a:lnTo>
                      <a:pt x="648" y="296"/>
                    </a:lnTo>
                    <a:lnTo>
                      <a:pt x="616" y="328"/>
                    </a:lnTo>
                    <a:lnTo>
                      <a:pt x="576" y="360"/>
                    </a:lnTo>
                    <a:lnTo>
                      <a:pt x="464" y="408"/>
                    </a:lnTo>
                    <a:lnTo>
                      <a:pt x="336" y="424"/>
                    </a:lnTo>
                    <a:lnTo>
                      <a:pt x="336" y="424"/>
                    </a:lnTo>
                    <a:lnTo>
                      <a:pt x="208" y="408"/>
                    </a:lnTo>
                    <a:lnTo>
                      <a:pt x="96" y="360"/>
                    </a:lnTo>
                    <a:lnTo>
                      <a:pt x="56" y="328"/>
                    </a:lnTo>
                    <a:lnTo>
                      <a:pt x="24" y="296"/>
                    </a:lnTo>
                    <a:lnTo>
                      <a:pt x="8" y="256"/>
                    </a:lnTo>
                    <a:lnTo>
                      <a:pt x="0" y="216"/>
                    </a:lnTo>
                    <a:lnTo>
                      <a:pt x="0" y="216"/>
                    </a:lnTo>
                    <a:lnTo>
                      <a:pt x="8" y="168"/>
                    </a:lnTo>
                    <a:lnTo>
                      <a:pt x="24" y="128"/>
                    </a:lnTo>
                    <a:lnTo>
                      <a:pt x="56" y="96"/>
                    </a:lnTo>
                    <a:lnTo>
                      <a:pt x="96" y="64"/>
                    </a:lnTo>
                    <a:lnTo>
                      <a:pt x="208" y="16"/>
                    </a:lnTo>
                    <a:lnTo>
                      <a:pt x="336" y="0"/>
                    </a:lnTo>
                    <a:lnTo>
                      <a:pt x="336" y="0"/>
                    </a:lnTo>
                    <a:lnTo>
                      <a:pt x="464" y="16"/>
                    </a:lnTo>
                    <a:lnTo>
                      <a:pt x="576" y="64"/>
                    </a:lnTo>
                    <a:lnTo>
                      <a:pt x="616" y="96"/>
                    </a:lnTo>
                    <a:lnTo>
                      <a:pt x="648" y="128"/>
                    </a:lnTo>
                    <a:lnTo>
                      <a:pt x="664" y="168"/>
                    </a:lnTo>
                    <a:lnTo>
                      <a:pt x="672" y="216"/>
                    </a:lnTo>
                    <a:close/>
                  </a:path>
                </a:pathLst>
              </a:custGeom>
              <a:gradFill rotWithShape="0">
                <a:gsLst>
                  <a:gs pos="0">
                    <a:srgbClr val="808080">
                      <a:gamma/>
                      <a:tint val="59608"/>
                      <a:invGamma/>
                    </a:srgbClr>
                  </a:gs>
                  <a:gs pos="100000">
                    <a:srgbClr val="808080"/>
                  </a:gs>
                </a:gsLst>
                <a:path path="rect">
                  <a:fillToRect l="50000" t="50000" r="50000" b="50000"/>
                </a:path>
              </a:gradFill>
              <a:ln w="3175" cmpd="sng">
                <a:solidFill>
                  <a:srgbClr val="808080"/>
                </a:solidFill>
                <a:round/>
                <a:headEnd/>
                <a:tailEnd/>
              </a:ln>
            </p:spPr>
            <p:txBody>
              <a:bodyPr>
                <a:prstTxWarp prst="textNoShape">
                  <a:avLst/>
                </a:prstTxWarp>
              </a:bodyPr>
              <a:lstStyle/>
              <a:p>
                <a:endParaRPr lang="en-US">
                  <a:latin typeface="Arial"/>
                  <a:cs typeface="Arial"/>
                </a:endParaRPr>
              </a:p>
            </p:txBody>
          </p:sp>
          <p:grpSp>
            <p:nvGrpSpPr>
              <p:cNvPr id="1661001" name="Group 1944"/>
              <p:cNvGrpSpPr>
                <a:grpSpLocks/>
              </p:cNvGrpSpPr>
              <p:nvPr/>
            </p:nvGrpSpPr>
            <p:grpSpPr bwMode="auto">
              <a:xfrm>
                <a:off x="632" y="1338"/>
                <a:ext cx="352" cy="248"/>
                <a:chOff x="636" y="2320"/>
                <a:chExt cx="352" cy="248"/>
              </a:xfrm>
            </p:grpSpPr>
            <p:sp>
              <p:nvSpPr>
                <p:cNvPr id="1661849" name="Freeform 1945"/>
                <p:cNvSpPr>
                  <a:spLocks/>
                </p:cNvSpPr>
                <p:nvPr/>
              </p:nvSpPr>
              <p:spPr bwMode="invGray">
                <a:xfrm>
                  <a:off x="788" y="2424"/>
                  <a:ext cx="32" cy="16"/>
                </a:xfrm>
                <a:custGeom>
                  <a:avLst/>
                  <a:gdLst/>
                  <a:ahLst/>
                  <a:cxnLst>
                    <a:cxn ang="0">
                      <a:pos x="32" y="8"/>
                    </a:cxn>
                    <a:cxn ang="0">
                      <a:pos x="32" y="16"/>
                    </a:cxn>
                    <a:cxn ang="0">
                      <a:pos x="16" y="16"/>
                    </a:cxn>
                    <a:cxn ang="0">
                      <a:pos x="16" y="16"/>
                    </a:cxn>
                    <a:cxn ang="0">
                      <a:pos x="8" y="16"/>
                    </a:cxn>
                    <a:cxn ang="0">
                      <a:pos x="0" y="8"/>
                    </a:cxn>
                    <a:cxn ang="0">
                      <a:pos x="0" y="8"/>
                    </a:cxn>
                    <a:cxn ang="0">
                      <a:pos x="8" y="0"/>
                    </a:cxn>
                    <a:cxn ang="0">
                      <a:pos x="16" y="0"/>
                    </a:cxn>
                    <a:cxn ang="0">
                      <a:pos x="16" y="0"/>
                    </a:cxn>
                    <a:cxn ang="0">
                      <a:pos x="32" y="0"/>
                    </a:cxn>
                    <a:cxn ang="0">
                      <a:pos x="32" y="8"/>
                    </a:cxn>
                  </a:cxnLst>
                  <a:rect l="0" t="0" r="r" b="b"/>
                  <a:pathLst>
                    <a:path w="32" h="16">
                      <a:moveTo>
                        <a:pt x="32" y="8"/>
                      </a:moveTo>
                      <a:lnTo>
                        <a:pt x="32" y="16"/>
                      </a:lnTo>
                      <a:lnTo>
                        <a:pt x="16" y="16"/>
                      </a:lnTo>
                      <a:lnTo>
                        <a:pt x="16" y="16"/>
                      </a:lnTo>
                      <a:lnTo>
                        <a:pt x="8" y="16"/>
                      </a:lnTo>
                      <a:lnTo>
                        <a:pt x="0" y="8"/>
                      </a:lnTo>
                      <a:lnTo>
                        <a:pt x="0" y="8"/>
                      </a:lnTo>
                      <a:lnTo>
                        <a:pt x="8" y="0"/>
                      </a:lnTo>
                      <a:lnTo>
                        <a:pt x="16" y="0"/>
                      </a:lnTo>
                      <a:lnTo>
                        <a:pt x="16" y="0"/>
                      </a:lnTo>
                      <a:lnTo>
                        <a:pt x="32" y="0"/>
                      </a:lnTo>
                      <a:lnTo>
                        <a:pt x="32"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50" name="Freeform 1946"/>
                <p:cNvSpPr>
                  <a:spLocks/>
                </p:cNvSpPr>
                <p:nvPr/>
              </p:nvSpPr>
              <p:spPr bwMode="invGray">
                <a:xfrm>
                  <a:off x="924" y="2416"/>
                  <a:ext cx="64" cy="24"/>
                </a:xfrm>
                <a:custGeom>
                  <a:avLst/>
                  <a:gdLst/>
                  <a:ahLst/>
                  <a:cxnLst>
                    <a:cxn ang="0">
                      <a:pos x="64" y="16"/>
                    </a:cxn>
                    <a:cxn ang="0">
                      <a:pos x="56" y="24"/>
                    </a:cxn>
                    <a:cxn ang="0">
                      <a:pos x="32" y="24"/>
                    </a:cxn>
                    <a:cxn ang="0">
                      <a:pos x="32" y="24"/>
                    </a:cxn>
                    <a:cxn ang="0">
                      <a:pos x="16" y="24"/>
                    </a:cxn>
                    <a:cxn ang="0">
                      <a:pos x="0" y="16"/>
                    </a:cxn>
                    <a:cxn ang="0">
                      <a:pos x="0" y="16"/>
                    </a:cxn>
                    <a:cxn ang="0">
                      <a:pos x="16" y="8"/>
                    </a:cxn>
                    <a:cxn ang="0">
                      <a:pos x="32" y="0"/>
                    </a:cxn>
                    <a:cxn ang="0">
                      <a:pos x="32" y="0"/>
                    </a:cxn>
                    <a:cxn ang="0">
                      <a:pos x="56" y="8"/>
                    </a:cxn>
                    <a:cxn ang="0">
                      <a:pos x="64" y="16"/>
                    </a:cxn>
                  </a:cxnLst>
                  <a:rect l="0" t="0" r="r" b="b"/>
                  <a:pathLst>
                    <a:path w="64" h="24">
                      <a:moveTo>
                        <a:pt x="64" y="16"/>
                      </a:moveTo>
                      <a:lnTo>
                        <a:pt x="56" y="24"/>
                      </a:lnTo>
                      <a:lnTo>
                        <a:pt x="32" y="24"/>
                      </a:lnTo>
                      <a:lnTo>
                        <a:pt x="32" y="24"/>
                      </a:lnTo>
                      <a:lnTo>
                        <a:pt x="16" y="24"/>
                      </a:lnTo>
                      <a:lnTo>
                        <a:pt x="0" y="16"/>
                      </a:lnTo>
                      <a:lnTo>
                        <a:pt x="0" y="16"/>
                      </a:lnTo>
                      <a:lnTo>
                        <a:pt x="16" y="8"/>
                      </a:lnTo>
                      <a:lnTo>
                        <a:pt x="32" y="0"/>
                      </a:lnTo>
                      <a:lnTo>
                        <a:pt x="32" y="0"/>
                      </a:lnTo>
                      <a:lnTo>
                        <a:pt x="56" y="8"/>
                      </a:lnTo>
                      <a:lnTo>
                        <a:pt x="6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51" name="Freeform 1947"/>
                <p:cNvSpPr>
                  <a:spLocks/>
                </p:cNvSpPr>
                <p:nvPr/>
              </p:nvSpPr>
              <p:spPr bwMode="invGray">
                <a:xfrm>
                  <a:off x="908" y="2512"/>
                  <a:ext cx="40" cy="32"/>
                </a:xfrm>
                <a:custGeom>
                  <a:avLst/>
                  <a:gdLst/>
                  <a:ahLst/>
                  <a:cxnLst>
                    <a:cxn ang="0">
                      <a:pos x="40" y="32"/>
                    </a:cxn>
                    <a:cxn ang="0">
                      <a:pos x="24" y="32"/>
                    </a:cxn>
                    <a:cxn ang="0">
                      <a:pos x="8" y="24"/>
                    </a:cxn>
                    <a:cxn ang="0">
                      <a:pos x="8" y="24"/>
                    </a:cxn>
                    <a:cxn ang="0">
                      <a:pos x="0" y="8"/>
                    </a:cxn>
                    <a:cxn ang="0">
                      <a:pos x="0" y="0"/>
                    </a:cxn>
                    <a:cxn ang="0">
                      <a:pos x="0" y="0"/>
                    </a:cxn>
                    <a:cxn ang="0">
                      <a:pos x="16" y="0"/>
                    </a:cxn>
                    <a:cxn ang="0">
                      <a:pos x="32" y="8"/>
                    </a:cxn>
                    <a:cxn ang="0">
                      <a:pos x="32" y="8"/>
                    </a:cxn>
                    <a:cxn ang="0">
                      <a:pos x="40" y="24"/>
                    </a:cxn>
                    <a:cxn ang="0">
                      <a:pos x="40" y="32"/>
                    </a:cxn>
                  </a:cxnLst>
                  <a:rect l="0" t="0" r="r" b="b"/>
                  <a:pathLst>
                    <a:path w="40" h="32">
                      <a:moveTo>
                        <a:pt x="40" y="32"/>
                      </a:moveTo>
                      <a:lnTo>
                        <a:pt x="24" y="32"/>
                      </a:lnTo>
                      <a:lnTo>
                        <a:pt x="8" y="24"/>
                      </a:lnTo>
                      <a:lnTo>
                        <a:pt x="8" y="24"/>
                      </a:lnTo>
                      <a:lnTo>
                        <a:pt x="0" y="8"/>
                      </a:lnTo>
                      <a:lnTo>
                        <a:pt x="0" y="0"/>
                      </a:lnTo>
                      <a:lnTo>
                        <a:pt x="0" y="0"/>
                      </a:lnTo>
                      <a:lnTo>
                        <a:pt x="16" y="0"/>
                      </a:lnTo>
                      <a:lnTo>
                        <a:pt x="32" y="8"/>
                      </a:lnTo>
                      <a:lnTo>
                        <a:pt x="32" y="8"/>
                      </a:lnTo>
                      <a:lnTo>
                        <a:pt x="40" y="24"/>
                      </a:lnTo>
                      <a:lnTo>
                        <a:pt x="40"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52" name="Freeform 1948"/>
                <p:cNvSpPr>
                  <a:spLocks/>
                </p:cNvSpPr>
                <p:nvPr/>
              </p:nvSpPr>
              <p:spPr bwMode="invGray">
                <a:xfrm>
                  <a:off x="780" y="2328"/>
                  <a:ext cx="32" cy="48"/>
                </a:xfrm>
                <a:custGeom>
                  <a:avLst/>
                  <a:gdLst/>
                  <a:ahLst/>
                  <a:cxnLst>
                    <a:cxn ang="0">
                      <a:pos x="16" y="48"/>
                    </a:cxn>
                    <a:cxn ang="0">
                      <a:pos x="8" y="48"/>
                    </a:cxn>
                    <a:cxn ang="0">
                      <a:pos x="0" y="24"/>
                    </a:cxn>
                    <a:cxn ang="0">
                      <a:pos x="0" y="24"/>
                    </a:cxn>
                    <a:cxn ang="0">
                      <a:pos x="8" y="8"/>
                    </a:cxn>
                    <a:cxn ang="0">
                      <a:pos x="16" y="0"/>
                    </a:cxn>
                    <a:cxn ang="0">
                      <a:pos x="16" y="0"/>
                    </a:cxn>
                    <a:cxn ang="0">
                      <a:pos x="24" y="8"/>
                    </a:cxn>
                    <a:cxn ang="0">
                      <a:pos x="32" y="24"/>
                    </a:cxn>
                    <a:cxn ang="0">
                      <a:pos x="32" y="24"/>
                    </a:cxn>
                    <a:cxn ang="0">
                      <a:pos x="24" y="48"/>
                    </a:cxn>
                    <a:cxn ang="0">
                      <a:pos x="16" y="48"/>
                    </a:cxn>
                  </a:cxnLst>
                  <a:rect l="0" t="0" r="r" b="b"/>
                  <a:pathLst>
                    <a:path w="32" h="48">
                      <a:moveTo>
                        <a:pt x="16" y="48"/>
                      </a:moveTo>
                      <a:lnTo>
                        <a:pt x="8" y="48"/>
                      </a:lnTo>
                      <a:lnTo>
                        <a:pt x="0" y="24"/>
                      </a:lnTo>
                      <a:lnTo>
                        <a:pt x="0" y="24"/>
                      </a:lnTo>
                      <a:lnTo>
                        <a:pt x="8" y="8"/>
                      </a:lnTo>
                      <a:lnTo>
                        <a:pt x="16" y="0"/>
                      </a:lnTo>
                      <a:lnTo>
                        <a:pt x="16" y="0"/>
                      </a:lnTo>
                      <a:lnTo>
                        <a:pt x="24" y="8"/>
                      </a:lnTo>
                      <a:lnTo>
                        <a:pt x="32" y="24"/>
                      </a:lnTo>
                      <a:lnTo>
                        <a:pt x="32" y="24"/>
                      </a:lnTo>
                      <a:lnTo>
                        <a:pt x="24" y="48"/>
                      </a:lnTo>
                      <a:lnTo>
                        <a:pt x="16"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53" name="Freeform 1949"/>
                <p:cNvSpPr>
                  <a:spLocks/>
                </p:cNvSpPr>
                <p:nvPr/>
              </p:nvSpPr>
              <p:spPr bwMode="invGray">
                <a:xfrm>
                  <a:off x="676" y="2432"/>
                  <a:ext cx="64" cy="24"/>
                </a:xfrm>
                <a:custGeom>
                  <a:avLst/>
                  <a:gdLst/>
                  <a:ahLst/>
                  <a:cxnLst>
                    <a:cxn ang="0">
                      <a:pos x="64" y="16"/>
                    </a:cxn>
                    <a:cxn ang="0">
                      <a:pos x="56" y="24"/>
                    </a:cxn>
                    <a:cxn ang="0">
                      <a:pos x="32" y="24"/>
                    </a:cxn>
                    <a:cxn ang="0">
                      <a:pos x="32" y="24"/>
                    </a:cxn>
                    <a:cxn ang="0">
                      <a:pos x="8" y="24"/>
                    </a:cxn>
                    <a:cxn ang="0">
                      <a:pos x="0" y="16"/>
                    </a:cxn>
                    <a:cxn ang="0">
                      <a:pos x="0" y="16"/>
                    </a:cxn>
                    <a:cxn ang="0">
                      <a:pos x="8" y="8"/>
                    </a:cxn>
                    <a:cxn ang="0">
                      <a:pos x="32" y="0"/>
                    </a:cxn>
                    <a:cxn ang="0">
                      <a:pos x="32" y="0"/>
                    </a:cxn>
                    <a:cxn ang="0">
                      <a:pos x="56" y="8"/>
                    </a:cxn>
                    <a:cxn ang="0">
                      <a:pos x="64" y="16"/>
                    </a:cxn>
                  </a:cxnLst>
                  <a:rect l="0" t="0" r="r" b="b"/>
                  <a:pathLst>
                    <a:path w="64" h="24">
                      <a:moveTo>
                        <a:pt x="64" y="16"/>
                      </a:moveTo>
                      <a:lnTo>
                        <a:pt x="56" y="24"/>
                      </a:lnTo>
                      <a:lnTo>
                        <a:pt x="32" y="24"/>
                      </a:lnTo>
                      <a:lnTo>
                        <a:pt x="32" y="24"/>
                      </a:lnTo>
                      <a:lnTo>
                        <a:pt x="8" y="24"/>
                      </a:lnTo>
                      <a:lnTo>
                        <a:pt x="0" y="16"/>
                      </a:lnTo>
                      <a:lnTo>
                        <a:pt x="0" y="16"/>
                      </a:lnTo>
                      <a:lnTo>
                        <a:pt x="8" y="8"/>
                      </a:lnTo>
                      <a:lnTo>
                        <a:pt x="32" y="0"/>
                      </a:lnTo>
                      <a:lnTo>
                        <a:pt x="32" y="0"/>
                      </a:lnTo>
                      <a:lnTo>
                        <a:pt x="56" y="8"/>
                      </a:lnTo>
                      <a:lnTo>
                        <a:pt x="6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54" name="Freeform 1950"/>
                <p:cNvSpPr>
                  <a:spLocks/>
                </p:cNvSpPr>
                <p:nvPr/>
              </p:nvSpPr>
              <p:spPr bwMode="invGray">
                <a:xfrm>
                  <a:off x="788" y="2520"/>
                  <a:ext cx="32" cy="48"/>
                </a:xfrm>
                <a:custGeom>
                  <a:avLst/>
                  <a:gdLst/>
                  <a:ahLst/>
                  <a:cxnLst>
                    <a:cxn ang="0">
                      <a:pos x="16" y="48"/>
                    </a:cxn>
                    <a:cxn ang="0">
                      <a:pos x="8" y="40"/>
                    </a:cxn>
                    <a:cxn ang="0">
                      <a:pos x="0" y="24"/>
                    </a:cxn>
                    <a:cxn ang="0">
                      <a:pos x="0" y="24"/>
                    </a:cxn>
                    <a:cxn ang="0">
                      <a:pos x="8" y="8"/>
                    </a:cxn>
                    <a:cxn ang="0">
                      <a:pos x="16" y="0"/>
                    </a:cxn>
                    <a:cxn ang="0">
                      <a:pos x="16" y="0"/>
                    </a:cxn>
                    <a:cxn ang="0">
                      <a:pos x="32" y="8"/>
                    </a:cxn>
                    <a:cxn ang="0">
                      <a:pos x="32" y="24"/>
                    </a:cxn>
                    <a:cxn ang="0">
                      <a:pos x="32" y="24"/>
                    </a:cxn>
                    <a:cxn ang="0">
                      <a:pos x="32" y="40"/>
                    </a:cxn>
                    <a:cxn ang="0">
                      <a:pos x="16" y="48"/>
                    </a:cxn>
                  </a:cxnLst>
                  <a:rect l="0" t="0" r="r" b="b"/>
                  <a:pathLst>
                    <a:path w="32" h="48">
                      <a:moveTo>
                        <a:pt x="16" y="48"/>
                      </a:moveTo>
                      <a:lnTo>
                        <a:pt x="8" y="40"/>
                      </a:lnTo>
                      <a:lnTo>
                        <a:pt x="0" y="24"/>
                      </a:lnTo>
                      <a:lnTo>
                        <a:pt x="0" y="24"/>
                      </a:lnTo>
                      <a:lnTo>
                        <a:pt x="8" y="8"/>
                      </a:lnTo>
                      <a:lnTo>
                        <a:pt x="16" y="0"/>
                      </a:lnTo>
                      <a:lnTo>
                        <a:pt x="16" y="0"/>
                      </a:lnTo>
                      <a:lnTo>
                        <a:pt x="32" y="8"/>
                      </a:lnTo>
                      <a:lnTo>
                        <a:pt x="32" y="24"/>
                      </a:lnTo>
                      <a:lnTo>
                        <a:pt x="32" y="24"/>
                      </a:lnTo>
                      <a:lnTo>
                        <a:pt x="32" y="40"/>
                      </a:lnTo>
                      <a:lnTo>
                        <a:pt x="16"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55" name="Freeform 1951"/>
                <p:cNvSpPr>
                  <a:spLocks/>
                </p:cNvSpPr>
                <p:nvPr/>
              </p:nvSpPr>
              <p:spPr bwMode="invGray">
                <a:xfrm>
                  <a:off x="660" y="2352"/>
                  <a:ext cx="48" cy="40"/>
                </a:xfrm>
                <a:custGeom>
                  <a:avLst/>
                  <a:gdLst/>
                  <a:ahLst/>
                  <a:cxnLst>
                    <a:cxn ang="0">
                      <a:pos x="48" y="32"/>
                    </a:cxn>
                    <a:cxn ang="0">
                      <a:pos x="32" y="40"/>
                    </a:cxn>
                    <a:cxn ang="0">
                      <a:pos x="16" y="24"/>
                    </a:cxn>
                    <a:cxn ang="0">
                      <a:pos x="16" y="24"/>
                    </a:cxn>
                    <a:cxn ang="0">
                      <a:pos x="0" y="16"/>
                    </a:cxn>
                    <a:cxn ang="0">
                      <a:pos x="0" y="0"/>
                    </a:cxn>
                    <a:cxn ang="0">
                      <a:pos x="0" y="0"/>
                    </a:cxn>
                    <a:cxn ang="0">
                      <a:pos x="16" y="0"/>
                    </a:cxn>
                    <a:cxn ang="0">
                      <a:pos x="32" y="8"/>
                    </a:cxn>
                    <a:cxn ang="0">
                      <a:pos x="32" y="8"/>
                    </a:cxn>
                    <a:cxn ang="0">
                      <a:pos x="48" y="24"/>
                    </a:cxn>
                    <a:cxn ang="0">
                      <a:pos x="48" y="32"/>
                    </a:cxn>
                  </a:cxnLst>
                  <a:rect l="0" t="0" r="r" b="b"/>
                  <a:pathLst>
                    <a:path w="48" h="40">
                      <a:moveTo>
                        <a:pt x="48" y="32"/>
                      </a:moveTo>
                      <a:lnTo>
                        <a:pt x="32" y="40"/>
                      </a:lnTo>
                      <a:lnTo>
                        <a:pt x="16" y="24"/>
                      </a:lnTo>
                      <a:lnTo>
                        <a:pt x="16" y="24"/>
                      </a:lnTo>
                      <a:lnTo>
                        <a:pt x="0" y="16"/>
                      </a:lnTo>
                      <a:lnTo>
                        <a:pt x="0" y="0"/>
                      </a:lnTo>
                      <a:lnTo>
                        <a:pt x="0" y="0"/>
                      </a:lnTo>
                      <a:lnTo>
                        <a:pt x="16" y="0"/>
                      </a:lnTo>
                      <a:lnTo>
                        <a:pt x="32" y="8"/>
                      </a:lnTo>
                      <a:lnTo>
                        <a:pt x="32" y="8"/>
                      </a:lnTo>
                      <a:lnTo>
                        <a:pt x="48" y="24"/>
                      </a:lnTo>
                      <a:lnTo>
                        <a:pt x="48"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56" name="Freeform 1952"/>
                <p:cNvSpPr>
                  <a:spLocks/>
                </p:cNvSpPr>
                <p:nvPr/>
              </p:nvSpPr>
              <p:spPr bwMode="invGray">
                <a:xfrm>
                  <a:off x="892" y="2344"/>
                  <a:ext cx="48" cy="32"/>
                </a:xfrm>
                <a:custGeom>
                  <a:avLst/>
                  <a:gdLst/>
                  <a:ahLst/>
                  <a:cxnLst>
                    <a:cxn ang="0">
                      <a:pos x="0" y="32"/>
                    </a:cxn>
                    <a:cxn ang="0">
                      <a:pos x="0" y="24"/>
                    </a:cxn>
                    <a:cxn ang="0">
                      <a:pos x="8" y="8"/>
                    </a:cxn>
                    <a:cxn ang="0">
                      <a:pos x="8" y="8"/>
                    </a:cxn>
                    <a:cxn ang="0">
                      <a:pos x="32" y="0"/>
                    </a:cxn>
                    <a:cxn ang="0">
                      <a:pos x="48" y="0"/>
                    </a:cxn>
                    <a:cxn ang="0">
                      <a:pos x="48" y="0"/>
                    </a:cxn>
                    <a:cxn ang="0">
                      <a:pos x="48" y="8"/>
                    </a:cxn>
                    <a:cxn ang="0">
                      <a:pos x="32" y="24"/>
                    </a:cxn>
                    <a:cxn ang="0">
                      <a:pos x="32" y="24"/>
                    </a:cxn>
                    <a:cxn ang="0">
                      <a:pos x="16" y="32"/>
                    </a:cxn>
                    <a:cxn ang="0">
                      <a:pos x="0" y="32"/>
                    </a:cxn>
                  </a:cxnLst>
                  <a:rect l="0" t="0" r="r" b="b"/>
                  <a:pathLst>
                    <a:path w="48" h="32">
                      <a:moveTo>
                        <a:pt x="0" y="32"/>
                      </a:moveTo>
                      <a:lnTo>
                        <a:pt x="0" y="24"/>
                      </a:lnTo>
                      <a:lnTo>
                        <a:pt x="8" y="8"/>
                      </a:lnTo>
                      <a:lnTo>
                        <a:pt x="8" y="8"/>
                      </a:lnTo>
                      <a:lnTo>
                        <a:pt x="32" y="0"/>
                      </a:lnTo>
                      <a:lnTo>
                        <a:pt x="48" y="0"/>
                      </a:lnTo>
                      <a:lnTo>
                        <a:pt x="48" y="0"/>
                      </a:lnTo>
                      <a:lnTo>
                        <a:pt x="48" y="8"/>
                      </a:lnTo>
                      <a:lnTo>
                        <a:pt x="32" y="24"/>
                      </a:lnTo>
                      <a:lnTo>
                        <a:pt x="32" y="24"/>
                      </a:lnTo>
                      <a:lnTo>
                        <a:pt x="16" y="32"/>
                      </a:lnTo>
                      <a:lnTo>
                        <a:pt x="0"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57" name="Freeform 1953"/>
                <p:cNvSpPr>
                  <a:spLocks/>
                </p:cNvSpPr>
                <p:nvPr/>
              </p:nvSpPr>
              <p:spPr bwMode="invGray">
                <a:xfrm>
                  <a:off x="876" y="2400"/>
                  <a:ext cx="48" cy="24"/>
                </a:xfrm>
                <a:custGeom>
                  <a:avLst/>
                  <a:gdLst/>
                  <a:ahLst/>
                  <a:cxnLst>
                    <a:cxn ang="0">
                      <a:pos x="0" y="24"/>
                    </a:cxn>
                    <a:cxn ang="0">
                      <a:pos x="0" y="8"/>
                    </a:cxn>
                    <a:cxn ang="0">
                      <a:pos x="16" y="0"/>
                    </a:cxn>
                    <a:cxn ang="0">
                      <a:pos x="16" y="0"/>
                    </a:cxn>
                    <a:cxn ang="0">
                      <a:pos x="32" y="0"/>
                    </a:cxn>
                    <a:cxn ang="0">
                      <a:pos x="48" y="8"/>
                    </a:cxn>
                    <a:cxn ang="0">
                      <a:pos x="48" y="8"/>
                    </a:cxn>
                    <a:cxn ang="0">
                      <a:pos x="48" y="16"/>
                    </a:cxn>
                    <a:cxn ang="0">
                      <a:pos x="32" y="24"/>
                    </a:cxn>
                    <a:cxn ang="0">
                      <a:pos x="32" y="24"/>
                    </a:cxn>
                    <a:cxn ang="0">
                      <a:pos x="8" y="24"/>
                    </a:cxn>
                    <a:cxn ang="0">
                      <a:pos x="0" y="24"/>
                    </a:cxn>
                  </a:cxnLst>
                  <a:rect l="0" t="0" r="r" b="b"/>
                  <a:pathLst>
                    <a:path w="48" h="24">
                      <a:moveTo>
                        <a:pt x="0" y="24"/>
                      </a:moveTo>
                      <a:lnTo>
                        <a:pt x="0" y="8"/>
                      </a:lnTo>
                      <a:lnTo>
                        <a:pt x="16" y="0"/>
                      </a:lnTo>
                      <a:lnTo>
                        <a:pt x="16" y="0"/>
                      </a:lnTo>
                      <a:lnTo>
                        <a:pt x="32" y="0"/>
                      </a:lnTo>
                      <a:lnTo>
                        <a:pt x="48" y="8"/>
                      </a:lnTo>
                      <a:lnTo>
                        <a:pt x="48" y="8"/>
                      </a:lnTo>
                      <a:lnTo>
                        <a:pt x="48" y="16"/>
                      </a:lnTo>
                      <a:lnTo>
                        <a:pt x="32" y="24"/>
                      </a:lnTo>
                      <a:lnTo>
                        <a:pt x="32" y="24"/>
                      </a:lnTo>
                      <a:lnTo>
                        <a:pt x="8" y="24"/>
                      </a:lnTo>
                      <a:lnTo>
                        <a:pt x="0" y="2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58" name="Freeform 1954"/>
                <p:cNvSpPr>
                  <a:spLocks/>
                </p:cNvSpPr>
                <p:nvPr/>
              </p:nvSpPr>
              <p:spPr bwMode="invGray">
                <a:xfrm>
                  <a:off x="660" y="2480"/>
                  <a:ext cx="48" cy="24"/>
                </a:xfrm>
                <a:custGeom>
                  <a:avLst/>
                  <a:gdLst/>
                  <a:ahLst/>
                  <a:cxnLst>
                    <a:cxn ang="0">
                      <a:pos x="0" y="16"/>
                    </a:cxn>
                    <a:cxn ang="0">
                      <a:pos x="0" y="8"/>
                    </a:cxn>
                    <a:cxn ang="0">
                      <a:pos x="16" y="0"/>
                    </a:cxn>
                    <a:cxn ang="0">
                      <a:pos x="16" y="0"/>
                    </a:cxn>
                    <a:cxn ang="0">
                      <a:pos x="40" y="0"/>
                    </a:cxn>
                    <a:cxn ang="0">
                      <a:pos x="48" y="0"/>
                    </a:cxn>
                    <a:cxn ang="0">
                      <a:pos x="48" y="0"/>
                    </a:cxn>
                    <a:cxn ang="0">
                      <a:pos x="48" y="16"/>
                    </a:cxn>
                    <a:cxn ang="0">
                      <a:pos x="32" y="24"/>
                    </a:cxn>
                    <a:cxn ang="0">
                      <a:pos x="32" y="24"/>
                    </a:cxn>
                    <a:cxn ang="0">
                      <a:pos x="8" y="24"/>
                    </a:cxn>
                    <a:cxn ang="0">
                      <a:pos x="0" y="16"/>
                    </a:cxn>
                  </a:cxnLst>
                  <a:rect l="0" t="0" r="r" b="b"/>
                  <a:pathLst>
                    <a:path w="48" h="24">
                      <a:moveTo>
                        <a:pt x="0" y="16"/>
                      </a:moveTo>
                      <a:lnTo>
                        <a:pt x="0" y="8"/>
                      </a:lnTo>
                      <a:lnTo>
                        <a:pt x="16" y="0"/>
                      </a:lnTo>
                      <a:lnTo>
                        <a:pt x="16" y="0"/>
                      </a:lnTo>
                      <a:lnTo>
                        <a:pt x="40" y="0"/>
                      </a:lnTo>
                      <a:lnTo>
                        <a:pt x="48" y="0"/>
                      </a:lnTo>
                      <a:lnTo>
                        <a:pt x="48" y="0"/>
                      </a:lnTo>
                      <a:lnTo>
                        <a:pt x="48" y="16"/>
                      </a:lnTo>
                      <a:lnTo>
                        <a:pt x="32" y="24"/>
                      </a:lnTo>
                      <a:lnTo>
                        <a:pt x="32" y="24"/>
                      </a:lnTo>
                      <a:lnTo>
                        <a:pt x="8" y="24"/>
                      </a:lnTo>
                      <a:lnTo>
                        <a:pt x="0"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59" name="Freeform 1955"/>
                <p:cNvSpPr>
                  <a:spLocks/>
                </p:cNvSpPr>
                <p:nvPr/>
              </p:nvSpPr>
              <p:spPr bwMode="invGray">
                <a:xfrm>
                  <a:off x="732" y="2456"/>
                  <a:ext cx="48" cy="40"/>
                </a:xfrm>
                <a:custGeom>
                  <a:avLst/>
                  <a:gdLst/>
                  <a:ahLst/>
                  <a:cxnLst>
                    <a:cxn ang="0">
                      <a:pos x="8" y="40"/>
                    </a:cxn>
                    <a:cxn ang="0">
                      <a:pos x="0" y="24"/>
                    </a:cxn>
                    <a:cxn ang="0">
                      <a:pos x="16" y="16"/>
                    </a:cxn>
                    <a:cxn ang="0">
                      <a:pos x="16" y="16"/>
                    </a:cxn>
                    <a:cxn ang="0">
                      <a:pos x="32" y="0"/>
                    </a:cxn>
                    <a:cxn ang="0">
                      <a:pos x="48" y="8"/>
                    </a:cxn>
                    <a:cxn ang="0">
                      <a:pos x="48" y="8"/>
                    </a:cxn>
                    <a:cxn ang="0">
                      <a:pos x="48" y="16"/>
                    </a:cxn>
                    <a:cxn ang="0">
                      <a:pos x="40" y="32"/>
                    </a:cxn>
                    <a:cxn ang="0">
                      <a:pos x="40" y="32"/>
                    </a:cxn>
                    <a:cxn ang="0">
                      <a:pos x="16" y="40"/>
                    </a:cxn>
                    <a:cxn ang="0">
                      <a:pos x="8" y="40"/>
                    </a:cxn>
                  </a:cxnLst>
                  <a:rect l="0" t="0" r="r" b="b"/>
                  <a:pathLst>
                    <a:path w="48" h="40">
                      <a:moveTo>
                        <a:pt x="8" y="40"/>
                      </a:moveTo>
                      <a:lnTo>
                        <a:pt x="0" y="24"/>
                      </a:lnTo>
                      <a:lnTo>
                        <a:pt x="16" y="16"/>
                      </a:lnTo>
                      <a:lnTo>
                        <a:pt x="16" y="16"/>
                      </a:lnTo>
                      <a:lnTo>
                        <a:pt x="32" y="0"/>
                      </a:lnTo>
                      <a:lnTo>
                        <a:pt x="48" y="8"/>
                      </a:lnTo>
                      <a:lnTo>
                        <a:pt x="48" y="8"/>
                      </a:lnTo>
                      <a:lnTo>
                        <a:pt x="48" y="16"/>
                      </a:lnTo>
                      <a:lnTo>
                        <a:pt x="40" y="32"/>
                      </a:lnTo>
                      <a:lnTo>
                        <a:pt x="40" y="32"/>
                      </a:lnTo>
                      <a:lnTo>
                        <a:pt x="16" y="40"/>
                      </a:lnTo>
                      <a:lnTo>
                        <a:pt x="8" y="4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60" name="Freeform 1956"/>
                <p:cNvSpPr>
                  <a:spLocks/>
                </p:cNvSpPr>
                <p:nvPr/>
              </p:nvSpPr>
              <p:spPr bwMode="invGray">
                <a:xfrm>
                  <a:off x="924" y="2472"/>
                  <a:ext cx="56" cy="32"/>
                </a:xfrm>
                <a:custGeom>
                  <a:avLst/>
                  <a:gdLst/>
                  <a:ahLst/>
                  <a:cxnLst>
                    <a:cxn ang="0">
                      <a:pos x="0" y="8"/>
                    </a:cxn>
                    <a:cxn ang="0">
                      <a:pos x="16" y="0"/>
                    </a:cxn>
                    <a:cxn ang="0">
                      <a:pos x="32" y="8"/>
                    </a:cxn>
                    <a:cxn ang="0">
                      <a:pos x="32" y="8"/>
                    </a:cxn>
                    <a:cxn ang="0">
                      <a:pos x="56" y="16"/>
                    </a:cxn>
                    <a:cxn ang="0">
                      <a:pos x="56" y="24"/>
                    </a:cxn>
                    <a:cxn ang="0">
                      <a:pos x="56" y="24"/>
                    </a:cxn>
                    <a:cxn ang="0">
                      <a:pos x="48" y="32"/>
                    </a:cxn>
                    <a:cxn ang="0">
                      <a:pos x="24" y="24"/>
                    </a:cxn>
                    <a:cxn ang="0">
                      <a:pos x="24" y="24"/>
                    </a:cxn>
                    <a:cxn ang="0">
                      <a:pos x="0" y="16"/>
                    </a:cxn>
                    <a:cxn ang="0">
                      <a:pos x="0" y="8"/>
                    </a:cxn>
                  </a:cxnLst>
                  <a:rect l="0" t="0" r="r" b="b"/>
                  <a:pathLst>
                    <a:path w="56" h="32">
                      <a:moveTo>
                        <a:pt x="0" y="8"/>
                      </a:moveTo>
                      <a:lnTo>
                        <a:pt x="16" y="0"/>
                      </a:lnTo>
                      <a:lnTo>
                        <a:pt x="32" y="8"/>
                      </a:lnTo>
                      <a:lnTo>
                        <a:pt x="32" y="8"/>
                      </a:lnTo>
                      <a:lnTo>
                        <a:pt x="56" y="16"/>
                      </a:lnTo>
                      <a:lnTo>
                        <a:pt x="56" y="24"/>
                      </a:lnTo>
                      <a:lnTo>
                        <a:pt x="56" y="24"/>
                      </a:lnTo>
                      <a:lnTo>
                        <a:pt x="48" y="32"/>
                      </a:lnTo>
                      <a:lnTo>
                        <a:pt x="24" y="24"/>
                      </a:lnTo>
                      <a:lnTo>
                        <a:pt x="24"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61" name="Freeform 1957"/>
                <p:cNvSpPr>
                  <a:spLocks/>
                </p:cNvSpPr>
                <p:nvPr/>
              </p:nvSpPr>
              <p:spPr bwMode="invGray">
                <a:xfrm>
                  <a:off x="636" y="2392"/>
                  <a:ext cx="64" cy="32"/>
                </a:xfrm>
                <a:custGeom>
                  <a:avLst/>
                  <a:gdLst/>
                  <a:ahLst/>
                  <a:cxnLst>
                    <a:cxn ang="0">
                      <a:pos x="0" y="8"/>
                    </a:cxn>
                    <a:cxn ang="0">
                      <a:pos x="16" y="0"/>
                    </a:cxn>
                    <a:cxn ang="0">
                      <a:pos x="40" y="8"/>
                    </a:cxn>
                    <a:cxn ang="0">
                      <a:pos x="40" y="8"/>
                    </a:cxn>
                    <a:cxn ang="0">
                      <a:pos x="56" y="16"/>
                    </a:cxn>
                    <a:cxn ang="0">
                      <a:pos x="64" y="24"/>
                    </a:cxn>
                    <a:cxn ang="0">
                      <a:pos x="64" y="24"/>
                    </a:cxn>
                    <a:cxn ang="0">
                      <a:pos x="48" y="32"/>
                    </a:cxn>
                    <a:cxn ang="0">
                      <a:pos x="24" y="32"/>
                    </a:cxn>
                    <a:cxn ang="0">
                      <a:pos x="24" y="32"/>
                    </a:cxn>
                    <a:cxn ang="0">
                      <a:pos x="8" y="16"/>
                    </a:cxn>
                    <a:cxn ang="0">
                      <a:pos x="0" y="8"/>
                    </a:cxn>
                  </a:cxnLst>
                  <a:rect l="0" t="0" r="r" b="b"/>
                  <a:pathLst>
                    <a:path w="64" h="32">
                      <a:moveTo>
                        <a:pt x="0" y="8"/>
                      </a:moveTo>
                      <a:lnTo>
                        <a:pt x="16" y="0"/>
                      </a:lnTo>
                      <a:lnTo>
                        <a:pt x="40" y="8"/>
                      </a:lnTo>
                      <a:lnTo>
                        <a:pt x="40" y="8"/>
                      </a:lnTo>
                      <a:lnTo>
                        <a:pt x="56" y="16"/>
                      </a:lnTo>
                      <a:lnTo>
                        <a:pt x="64" y="24"/>
                      </a:lnTo>
                      <a:lnTo>
                        <a:pt x="64" y="24"/>
                      </a:lnTo>
                      <a:lnTo>
                        <a:pt x="48" y="32"/>
                      </a:lnTo>
                      <a:lnTo>
                        <a:pt x="24" y="32"/>
                      </a:lnTo>
                      <a:lnTo>
                        <a:pt x="24" y="32"/>
                      </a:lnTo>
                      <a:lnTo>
                        <a:pt x="8"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62" name="Freeform 1958"/>
                <p:cNvSpPr>
                  <a:spLocks/>
                </p:cNvSpPr>
                <p:nvPr/>
              </p:nvSpPr>
              <p:spPr bwMode="invGray">
                <a:xfrm>
                  <a:off x="716" y="2320"/>
                  <a:ext cx="40" cy="48"/>
                </a:xfrm>
                <a:custGeom>
                  <a:avLst/>
                  <a:gdLst/>
                  <a:ahLst/>
                  <a:cxnLst>
                    <a:cxn ang="0">
                      <a:pos x="8" y="0"/>
                    </a:cxn>
                    <a:cxn ang="0">
                      <a:pos x="24" y="0"/>
                    </a:cxn>
                    <a:cxn ang="0">
                      <a:pos x="32" y="16"/>
                    </a:cxn>
                    <a:cxn ang="0">
                      <a:pos x="32" y="16"/>
                    </a:cxn>
                    <a:cxn ang="0">
                      <a:pos x="40" y="40"/>
                    </a:cxn>
                    <a:cxn ang="0">
                      <a:pos x="32" y="48"/>
                    </a:cxn>
                    <a:cxn ang="0">
                      <a:pos x="32" y="48"/>
                    </a:cxn>
                    <a:cxn ang="0">
                      <a:pos x="16" y="40"/>
                    </a:cxn>
                    <a:cxn ang="0">
                      <a:pos x="8" y="24"/>
                    </a:cxn>
                    <a:cxn ang="0">
                      <a:pos x="8" y="24"/>
                    </a:cxn>
                    <a:cxn ang="0">
                      <a:pos x="0" y="8"/>
                    </a:cxn>
                    <a:cxn ang="0">
                      <a:pos x="8" y="0"/>
                    </a:cxn>
                  </a:cxnLst>
                  <a:rect l="0" t="0" r="r" b="b"/>
                  <a:pathLst>
                    <a:path w="40" h="48">
                      <a:moveTo>
                        <a:pt x="8" y="0"/>
                      </a:moveTo>
                      <a:lnTo>
                        <a:pt x="24" y="0"/>
                      </a:lnTo>
                      <a:lnTo>
                        <a:pt x="32" y="16"/>
                      </a:lnTo>
                      <a:lnTo>
                        <a:pt x="32" y="16"/>
                      </a:lnTo>
                      <a:lnTo>
                        <a:pt x="40" y="40"/>
                      </a:lnTo>
                      <a:lnTo>
                        <a:pt x="32" y="48"/>
                      </a:lnTo>
                      <a:lnTo>
                        <a:pt x="32" y="48"/>
                      </a:lnTo>
                      <a:lnTo>
                        <a:pt x="16" y="40"/>
                      </a:lnTo>
                      <a:lnTo>
                        <a:pt x="8" y="24"/>
                      </a:lnTo>
                      <a:lnTo>
                        <a:pt x="8" y="24"/>
                      </a:lnTo>
                      <a:lnTo>
                        <a:pt x="0" y="8"/>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63" name="Freeform 1959"/>
                <p:cNvSpPr>
                  <a:spLocks/>
                </p:cNvSpPr>
                <p:nvPr/>
              </p:nvSpPr>
              <p:spPr bwMode="invGray">
                <a:xfrm>
                  <a:off x="820" y="2480"/>
                  <a:ext cx="40" cy="40"/>
                </a:xfrm>
                <a:custGeom>
                  <a:avLst/>
                  <a:gdLst/>
                  <a:ahLst/>
                  <a:cxnLst>
                    <a:cxn ang="0">
                      <a:pos x="8" y="0"/>
                    </a:cxn>
                    <a:cxn ang="0">
                      <a:pos x="24" y="0"/>
                    </a:cxn>
                    <a:cxn ang="0">
                      <a:pos x="40" y="16"/>
                    </a:cxn>
                    <a:cxn ang="0">
                      <a:pos x="40" y="16"/>
                    </a:cxn>
                    <a:cxn ang="0">
                      <a:pos x="40" y="32"/>
                    </a:cxn>
                    <a:cxn ang="0">
                      <a:pos x="32" y="40"/>
                    </a:cxn>
                    <a:cxn ang="0">
                      <a:pos x="32" y="40"/>
                    </a:cxn>
                    <a:cxn ang="0">
                      <a:pos x="24" y="40"/>
                    </a:cxn>
                    <a:cxn ang="0">
                      <a:pos x="8" y="24"/>
                    </a:cxn>
                    <a:cxn ang="0">
                      <a:pos x="8" y="24"/>
                    </a:cxn>
                    <a:cxn ang="0">
                      <a:pos x="0" y="8"/>
                    </a:cxn>
                    <a:cxn ang="0">
                      <a:pos x="8" y="0"/>
                    </a:cxn>
                  </a:cxnLst>
                  <a:rect l="0" t="0" r="r" b="b"/>
                  <a:pathLst>
                    <a:path w="40" h="40">
                      <a:moveTo>
                        <a:pt x="8" y="0"/>
                      </a:moveTo>
                      <a:lnTo>
                        <a:pt x="24" y="0"/>
                      </a:lnTo>
                      <a:lnTo>
                        <a:pt x="40" y="16"/>
                      </a:lnTo>
                      <a:lnTo>
                        <a:pt x="40" y="16"/>
                      </a:lnTo>
                      <a:lnTo>
                        <a:pt x="40" y="32"/>
                      </a:lnTo>
                      <a:lnTo>
                        <a:pt x="32" y="40"/>
                      </a:lnTo>
                      <a:lnTo>
                        <a:pt x="32" y="40"/>
                      </a:lnTo>
                      <a:lnTo>
                        <a:pt x="24" y="40"/>
                      </a:lnTo>
                      <a:lnTo>
                        <a:pt x="8" y="24"/>
                      </a:lnTo>
                      <a:lnTo>
                        <a:pt x="8" y="24"/>
                      </a:lnTo>
                      <a:lnTo>
                        <a:pt x="0" y="8"/>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64" name="Freeform 1960"/>
                <p:cNvSpPr>
                  <a:spLocks/>
                </p:cNvSpPr>
                <p:nvPr/>
              </p:nvSpPr>
              <p:spPr bwMode="invGray">
                <a:xfrm>
                  <a:off x="836" y="2320"/>
                  <a:ext cx="40" cy="48"/>
                </a:xfrm>
                <a:custGeom>
                  <a:avLst/>
                  <a:gdLst/>
                  <a:ahLst/>
                  <a:cxnLst>
                    <a:cxn ang="0">
                      <a:pos x="32" y="0"/>
                    </a:cxn>
                    <a:cxn ang="0">
                      <a:pos x="40" y="8"/>
                    </a:cxn>
                    <a:cxn ang="0">
                      <a:pos x="40" y="24"/>
                    </a:cxn>
                    <a:cxn ang="0">
                      <a:pos x="40" y="24"/>
                    </a:cxn>
                    <a:cxn ang="0">
                      <a:pos x="24" y="40"/>
                    </a:cxn>
                    <a:cxn ang="0">
                      <a:pos x="8" y="48"/>
                    </a:cxn>
                    <a:cxn ang="0">
                      <a:pos x="8" y="48"/>
                    </a:cxn>
                    <a:cxn ang="0">
                      <a:pos x="0" y="32"/>
                    </a:cxn>
                    <a:cxn ang="0">
                      <a:pos x="8" y="16"/>
                    </a:cxn>
                    <a:cxn ang="0">
                      <a:pos x="8" y="16"/>
                    </a:cxn>
                    <a:cxn ang="0">
                      <a:pos x="24" y="0"/>
                    </a:cxn>
                    <a:cxn ang="0">
                      <a:pos x="32" y="0"/>
                    </a:cxn>
                  </a:cxnLst>
                  <a:rect l="0" t="0" r="r" b="b"/>
                  <a:pathLst>
                    <a:path w="40" h="48">
                      <a:moveTo>
                        <a:pt x="32" y="0"/>
                      </a:moveTo>
                      <a:lnTo>
                        <a:pt x="40" y="8"/>
                      </a:lnTo>
                      <a:lnTo>
                        <a:pt x="40" y="24"/>
                      </a:lnTo>
                      <a:lnTo>
                        <a:pt x="40" y="24"/>
                      </a:lnTo>
                      <a:lnTo>
                        <a:pt x="24" y="40"/>
                      </a:lnTo>
                      <a:lnTo>
                        <a:pt x="8" y="48"/>
                      </a:lnTo>
                      <a:lnTo>
                        <a:pt x="8" y="48"/>
                      </a:lnTo>
                      <a:lnTo>
                        <a:pt x="0" y="32"/>
                      </a:lnTo>
                      <a:lnTo>
                        <a:pt x="8" y="16"/>
                      </a:lnTo>
                      <a:lnTo>
                        <a:pt x="8" y="16"/>
                      </a:lnTo>
                      <a:lnTo>
                        <a:pt x="24" y="0"/>
                      </a:lnTo>
                      <a:lnTo>
                        <a:pt x="32"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65" name="Freeform 1961"/>
                <p:cNvSpPr>
                  <a:spLocks/>
                </p:cNvSpPr>
                <p:nvPr/>
              </p:nvSpPr>
              <p:spPr bwMode="invGray">
                <a:xfrm>
                  <a:off x="732" y="2504"/>
                  <a:ext cx="40" cy="48"/>
                </a:xfrm>
                <a:custGeom>
                  <a:avLst/>
                  <a:gdLst/>
                  <a:ahLst/>
                  <a:cxnLst>
                    <a:cxn ang="0">
                      <a:pos x="32" y="0"/>
                    </a:cxn>
                    <a:cxn ang="0">
                      <a:pos x="40" y="8"/>
                    </a:cxn>
                    <a:cxn ang="0">
                      <a:pos x="32" y="32"/>
                    </a:cxn>
                    <a:cxn ang="0">
                      <a:pos x="32" y="32"/>
                    </a:cxn>
                    <a:cxn ang="0">
                      <a:pos x="24" y="40"/>
                    </a:cxn>
                    <a:cxn ang="0">
                      <a:pos x="8" y="48"/>
                    </a:cxn>
                    <a:cxn ang="0">
                      <a:pos x="8" y="48"/>
                    </a:cxn>
                    <a:cxn ang="0">
                      <a:pos x="0" y="40"/>
                    </a:cxn>
                    <a:cxn ang="0">
                      <a:pos x="8" y="16"/>
                    </a:cxn>
                    <a:cxn ang="0">
                      <a:pos x="8" y="16"/>
                    </a:cxn>
                    <a:cxn ang="0">
                      <a:pos x="16" y="8"/>
                    </a:cxn>
                    <a:cxn ang="0">
                      <a:pos x="32" y="0"/>
                    </a:cxn>
                  </a:cxnLst>
                  <a:rect l="0" t="0" r="r" b="b"/>
                  <a:pathLst>
                    <a:path w="40" h="48">
                      <a:moveTo>
                        <a:pt x="32" y="0"/>
                      </a:moveTo>
                      <a:lnTo>
                        <a:pt x="40" y="8"/>
                      </a:lnTo>
                      <a:lnTo>
                        <a:pt x="32" y="32"/>
                      </a:lnTo>
                      <a:lnTo>
                        <a:pt x="32" y="32"/>
                      </a:lnTo>
                      <a:lnTo>
                        <a:pt x="24" y="40"/>
                      </a:lnTo>
                      <a:lnTo>
                        <a:pt x="8" y="48"/>
                      </a:lnTo>
                      <a:lnTo>
                        <a:pt x="8" y="48"/>
                      </a:lnTo>
                      <a:lnTo>
                        <a:pt x="0" y="40"/>
                      </a:lnTo>
                      <a:lnTo>
                        <a:pt x="8" y="16"/>
                      </a:lnTo>
                      <a:lnTo>
                        <a:pt x="8" y="16"/>
                      </a:lnTo>
                      <a:lnTo>
                        <a:pt x="16" y="8"/>
                      </a:lnTo>
                      <a:lnTo>
                        <a:pt x="32"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sp>
        <p:nvSpPr>
          <p:cNvPr id="938" name="Text Box 1125"/>
          <p:cNvSpPr txBox="1">
            <a:spLocks noChangeArrowheads="1"/>
          </p:cNvSpPr>
          <p:nvPr/>
        </p:nvSpPr>
        <p:spPr bwMode="auto">
          <a:xfrm>
            <a:off x="4139255" y="1939277"/>
            <a:ext cx="3555027" cy="707886"/>
          </a:xfrm>
          <a:prstGeom prst="rect">
            <a:avLst/>
          </a:prstGeom>
          <a:noFill/>
          <a:ln w="19050">
            <a:noFill/>
            <a:miter lim="800000"/>
            <a:headEnd/>
            <a:tailEnd/>
          </a:ln>
          <a:effectLst/>
        </p:spPr>
        <p:txBody>
          <a:bodyPr wrap="square" anchor="ctr">
            <a:prstTxWarp prst="textNoShape">
              <a:avLst/>
            </a:prstTxWarp>
            <a:spAutoFit/>
          </a:bodyPr>
          <a:lstStyle/>
          <a:p>
            <a:r>
              <a:rPr lang="tr-TR" sz="2000" i="1" dirty="0">
                <a:latin typeface="Arial"/>
                <a:cs typeface="Arial"/>
              </a:rPr>
              <a:t>etkin </a:t>
            </a:r>
            <a:endParaRPr lang="tr-TR" sz="2000" i="1" dirty="0" smtClean="0">
              <a:latin typeface="Arial"/>
              <a:cs typeface="Arial"/>
            </a:endParaRPr>
          </a:p>
          <a:p>
            <a:r>
              <a:rPr lang="en-US" sz="2000" i="1" dirty="0" smtClean="0">
                <a:latin typeface="Arial"/>
                <a:cs typeface="Arial"/>
              </a:rPr>
              <a:t>ADAMTS13</a:t>
            </a:r>
            <a:endParaRPr lang="en-US" sz="2000" i="1" dirty="0">
              <a:latin typeface="Arial"/>
              <a:cs typeface="Arial"/>
            </a:endParaRPr>
          </a:p>
        </p:txBody>
      </p:sp>
      <p:sp>
        <p:nvSpPr>
          <p:cNvPr id="940" name="Dikdörtgen 939"/>
          <p:cNvSpPr/>
          <p:nvPr/>
        </p:nvSpPr>
        <p:spPr>
          <a:xfrm>
            <a:off x="716602" y="256302"/>
            <a:ext cx="10042301" cy="769441"/>
          </a:xfrm>
          <a:prstGeom prst="rect">
            <a:avLst/>
          </a:prstGeom>
        </p:spPr>
        <p:txBody>
          <a:bodyPr wrap="none">
            <a:spAutoFit/>
          </a:bodyPr>
          <a:lstStyle/>
          <a:p>
            <a:r>
              <a:rPr lang="tr-TR" sz="4400" b="1" dirty="0"/>
              <a:t>Trombotik </a:t>
            </a:r>
            <a:r>
              <a:rPr lang="tr-TR" sz="4400" b="1" dirty="0" err="1"/>
              <a:t>Trombositopenik</a:t>
            </a:r>
            <a:r>
              <a:rPr lang="tr-TR" sz="4400" b="1" dirty="0"/>
              <a:t> </a:t>
            </a:r>
            <a:r>
              <a:rPr lang="tr-TR" sz="4400" b="1" dirty="0" err="1"/>
              <a:t>Purpura</a:t>
            </a:r>
            <a:r>
              <a:rPr lang="tr-TR" sz="4400" b="1" dirty="0"/>
              <a:t> (TTP)</a:t>
            </a:r>
            <a:endParaRPr lang="tr-TR" sz="4400" dirty="0"/>
          </a:p>
        </p:txBody>
      </p:sp>
      <p:sp>
        <p:nvSpPr>
          <p:cNvPr id="939" name="Rectangle 1082"/>
          <p:cNvSpPr>
            <a:spLocks noChangeArrowheads="1"/>
          </p:cNvSpPr>
          <p:nvPr/>
        </p:nvSpPr>
        <p:spPr bwMode="auto">
          <a:xfrm>
            <a:off x="781050" y="1454746"/>
            <a:ext cx="8604250" cy="283205"/>
          </a:xfrm>
          <a:prstGeom prst="rect">
            <a:avLst/>
          </a:prstGeom>
          <a:noFill/>
          <a:ln w="9525">
            <a:noFill/>
            <a:miter lim="800000"/>
            <a:headEnd/>
            <a:tailEnd/>
          </a:ln>
          <a:effectLst/>
        </p:spPr>
        <p:txBody>
          <a:bodyPr lIns="92075" tIns="46038" rIns="92075" bIns="46038" anchor="ctr">
            <a:prstTxWarp prst="textNoShape">
              <a:avLst/>
            </a:prstTxWarp>
          </a:bodyPr>
          <a:lstStyle/>
          <a:p>
            <a:pPr>
              <a:lnSpc>
                <a:spcPct val="80000"/>
              </a:lnSpc>
            </a:pPr>
            <a:r>
              <a:rPr lang="en-US" sz="2400" i="1" dirty="0">
                <a:solidFill>
                  <a:srgbClr val="FF0000"/>
                </a:solidFill>
                <a:latin typeface="Arial"/>
                <a:cs typeface="Arial"/>
              </a:rPr>
              <a:t>VWF, </a:t>
            </a:r>
            <a:r>
              <a:rPr lang="tr-TR" sz="2400" i="1" dirty="0" smtClean="0">
                <a:solidFill>
                  <a:srgbClr val="FF0000"/>
                </a:solidFill>
                <a:latin typeface="Arial"/>
                <a:cs typeface="Arial"/>
              </a:rPr>
              <a:t>yetersiz </a:t>
            </a:r>
            <a:r>
              <a:rPr lang="en-US" sz="2400" i="1" dirty="0" smtClean="0">
                <a:solidFill>
                  <a:srgbClr val="FF0000"/>
                </a:solidFill>
                <a:latin typeface="Arial"/>
                <a:cs typeface="Arial"/>
              </a:rPr>
              <a:t>ADAMTS13 </a:t>
            </a:r>
            <a:r>
              <a:rPr lang="tr-TR" sz="2400" i="1" dirty="0">
                <a:solidFill>
                  <a:srgbClr val="FF0000"/>
                </a:solidFill>
                <a:latin typeface="Arial"/>
                <a:cs typeface="Arial"/>
              </a:rPr>
              <a:t>ve </a:t>
            </a:r>
            <a:r>
              <a:rPr lang="en-US" sz="2400" i="1" dirty="0">
                <a:solidFill>
                  <a:srgbClr val="FF0000"/>
                </a:solidFill>
                <a:latin typeface="Arial"/>
                <a:cs typeface="Arial"/>
              </a:rPr>
              <a:t> </a:t>
            </a:r>
            <a:r>
              <a:rPr lang="en-US" sz="2400" i="1" dirty="0" smtClean="0">
                <a:solidFill>
                  <a:srgbClr val="FF0000"/>
                </a:solidFill>
                <a:latin typeface="Arial"/>
                <a:cs typeface="Arial"/>
              </a:rPr>
              <a:t>TTP</a:t>
            </a:r>
            <a:r>
              <a:rPr lang="tr-TR" sz="2400" i="1" dirty="0" smtClean="0">
                <a:solidFill>
                  <a:srgbClr val="FF0000"/>
                </a:solidFill>
                <a:latin typeface="Arial"/>
                <a:cs typeface="Arial"/>
              </a:rPr>
              <a:t> oluşumu</a:t>
            </a:r>
            <a:endParaRPr lang="en-US" sz="2400" i="1" dirty="0">
              <a:solidFill>
                <a:srgbClr val="FF0000"/>
              </a:solidFill>
              <a:latin typeface="Arial"/>
              <a:cs typeface="Arial"/>
            </a:endParaRPr>
          </a:p>
        </p:txBody>
      </p:sp>
      <p:sp>
        <p:nvSpPr>
          <p:cNvPr id="941" name="Text Box 24"/>
          <p:cNvSpPr txBox="1">
            <a:spLocks noChangeArrowheads="1"/>
          </p:cNvSpPr>
          <p:nvPr/>
        </p:nvSpPr>
        <p:spPr bwMode="auto">
          <a:xfrm>
            <a:off x="1405361" y="6076321"/>
            <a:ext cx="9757134" cy="400110"/>
          </a:xfrm>
          <a:prstGeom prst="rect">
            <a:avLst/>
          </a:prstGeom>
          <a:noFill/>
          <a:ln w="9525">
            <a:noFill/>
            <a:miter lim="800000"/>
            <a:headEnd/>
            <a:tailEnd/>
          </a:ln>
        </p:spPr>
        <p:txBody>
          <a:bodyPr wrap="square">
            <a:prstTxWarp prst="textNoShape">
              <a:avLst/>
            </a:prstTxWarp>
            <a:spAutoFit/>
          </a:bodyPr>
          <a:lstStyle/>
          <a:p>
            <a:pPr algn="r"/>
            <a:r>
              <a:rPr lang="en-US" sz="2000" b="1" i="1" dirty="0" err="1">
                <a:solidFill>
                  <a:srgbClr val="FF0000"/>
                </a:solidFill>
                <a:latin typeface="Arial"/>
              </a:rPr>
              <a:t>Aşırı</a:t>
            </a:r>
            <a:r>
              <a:rPr lang="en-US" sz="2000" b="1" i="1" dirty="0">
                <a:solidFill>
                  <a:srgbClr val="FF0000"/>
                </a:solidFill>
                <a:latin typeface="Arial"/>
              </a:rPr>
              <a:t> </a:t>
            </a:r>
            <a:r>
              <a:rPr lang="en-US" sz="2000" b="1" i="1" dirty="0" err="1">
                <a:solidFill>
                  <a:srgbClr val="FF0000"/>
                </a:solidFill>
                <a:latin typeface="Arial"/>
              </a:rPr>
              <a:t>büyük</a:t>
            </a:r>
            <a:r>
              <a:rPr lang="en-US" sz="2000" b="1" i="1" dirty="0">
                <a:solidFill>
                  <a:srgbClr val="FF0000"/>
                </a:solidFill>
                <a:latin typeface="Arial"/>
              </a:rPr>
              <a:t> </a:t>
            </a:r>
            <a:r>
              <a:rPr lang="en-US" sz="2000" b="1" i="1" dirty="0" err="1">
                <a:solidFill>
                  <a:srgbClr val="FF0000"/>
                </a:solidFill>
                <a:latin typeface="Arial"/>
              </a:rPr>
              <a:t>VWF'nin</a:t>
            </a:r>
            <a:r>
              <a:rPr lang="en-US" sz="2000" b="1" i="1" dirty="0">
                <a:solidFill>
                  <a:srgbClr val="FF0000"/>
                </a:solidFill>
                <a:latin typeface="Arial"/>
              </a:rPr>
              <a:t> </a:t>
            </a:r>
            <a:r>
              <a:rPr lang="tr-TR" sz="2000" b="1" i="1" dirty="0">
                <a:solidFill>
                  <a:srgbClr val="FF0000"/>
                </a:solidFill>
                <a:latin typeface="Arial"/>
              </a:rPr>
              <a:t>bölünmemesi</a:t>
            </a:r>
            <a:r>
              <a:rPr lang="en-US" sz="2000" b="1" i="1" dirty="0">
                <a:solidFill>
                  <a:srgbClr val="FF0000"/>
                </a:solidFill>
                <a:latin typeface="Arial"/>
              </a:rPr>
              <a:t> </a:t>
            </a:r>
            <a:r>
              <a:rPr lang="en-US" sz="2000" b="1" i="1" dirty="0" err="1">
                <a:solidFill>
                  <a:srgbClr val="FF0000"/>
                </a:solidFill>
                <a:latin typeface="Arial"/>
              </a:rPr>
              <a:t>TTP'ye</a:t>
            </a:r>
            <a:r>
              <a:rPr lang="en-US" sz="2000" b="1" i="1" dirty="0">
                <a:solidFill>
                  <a:srgbClr val="FF0000"/>
                </a:solidFill>
                <a:latin typeface="Arial"/>
              </a:rPr>
              <a:t> </a:t>
            </a:r>
            <a:r>
              <a:rPr lang="en-US" sz="2000" b="1" i="1" dirty="0" err="1">
                <a:solidFill>
                  <a:srgbClr val="FF0000"/>
                </a:solidFill>
                <a:latin typeface="Arial"/>
              </a:rPr>
              <a:t>neden</a:t>
            </a:r>
            <a:r>
              <a:rPr lang="en-US" sz="2000" b="1" i="1" dirty="0">
                <a:solidFill>
                  <a:srgbClr val="FF0000"/>
                </a:solidFill>
                <a:latin typeface="Arial"/>
              </a:rPr>
              <a:t> </a:t>
            </a:r>
            <a:r>
              <a:rPr lang="en-US" sz="2000" b="1" i="1" dirty="0" err="1">
                <a:solidFill>
                  <a:srgbClr val="FF0000"/>
                </a:solidFill>
                <a:latin typeface="Arial"/>
              </a:rPr>
              <a:t>olur</a:t>
            </a:r>
            <a:r>
              <a:rPr lang="en-US" sz="2000" b="1" i="1" dirty="0">
                <a:solidFill>
                  <a:srgbClr val="FF0000"/>
                </a:solidFill>
                <a:latin typeface="Arial"/>
              </a:rPr>
              <a:t>?</a:t>
            </a:r>
          </a:p>
        </p:txBody>
      </p:sp>
      <p:sp>
        <p:nvSpPr>
          <p:cNvPr id="942" name="Line 207"/>
          <p:cNvSpPr>
            <a:spLocks noChangeShapeType="1"/>
          </p:cNvSpPr>
          <p:nvPr/>
        </p:nvSpPr>
        <p:spPr bwMode="auto">
          <a:xfrm>
            <a:off x="914400" y="1820501"/>
            <a:ext cx="5700714" cy="19389"/>
          </a:xfrm>
          <a:prstGeom prst="line">
            <a:avLst/>
          </a:prstGeom>
          <a:noFill/>
          <a:ln w="38100">
            <a:solidFill>
              <a:schemeClr val="tx1"/>
            </a:solidFill>
            <a:round/>
            <a:headEnd/>
            <a:tailEnd type="stealth" w="med" len="lg"/>
          </a:ln>
        </p:spPr>
        <p:txBody>
          <a:bodyPr wrap="none" anchor="ctr">
            <a:prstTxWarp prst="textNoShape">
              <a:avLst/>
            </a:prstTxWarp>
          </a:bodyPr>
          <a:lstStyle/>
          <a:p>
            <a:pPr algn="l"/>
            <a:endParaRPr lang="en-US" dirty="0">
              <a:solidFill>
                <a:srgbClr val="FF0000"/>
              </a:solidFill>
              <a:latin typeface="Arial"/>
            </a:endParaRPr>
          </a:p>
        </p:txBody>
      </p:sp>
    </p:spTree>
    <p:custDataLst>
      <p:tags r:id="rId1"/>
    </p:custDataLst>
    <p:extLst>
      <p:ext uri="{BB962C8B-B14F-4D97-AF65-F5344CB8AC3E}">
        <p14:creationId xmlns:p14="http://schemas.microsoft.com/office/powerpoint/2010/main" val="3763669101"/>
      </p:ext>
    </p:extLst>
  </p:cSld>
  <p:clrMapOvr>
    <a:masterClrMapping/>
  </p:clrMapOvr>
  <p:transition advTm="38323"/>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661233"/>
                                        </p:tgtEl>
                                        <p:attrNameLst>
                                          <p:attrName>style.visibility</p:attrName>
                                        </p:attrNameLst>
                                      </p:cBhvr>
                                      <p:to>
                                        <p:strVal val="visible"/>
                                      </p:to>
                                    </p:set>
                                    <p:animEffect transition="in" filter="dissolve">
                                      <p:cBhvr>
                                        <p:cTn id="7" dur="500"/>
                                        <p:tgtEl>
                                          <p:spTgt spid="16612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6635" name="Rectangle 11"/>
          <p:cNvSpPr>
            <a:spLocks noChangeArrowheads="1"/>
          </p:cNvSpPr>
          <p:nvPr/>
        </p:nvSpPr>
        <p:spPr bwMode="auto">
          <a:xfrm>
            <a:off x="1456642" y="5727032"/>
            <a:ext cx="10478683" cy="815622"/>
          </a:xfrm>
          <a:prstGeom prst="rect">
            <a:avLst/>
          </a:prstGeom>
          <a:noFill/>
          <a:ln w="9525">
            <a:noFill/>
            <a:miter lim="800000"/>
            <a:headEnd/>
            <a:tailEnd/>
          </a:ln>
        </p:spPr>
        <p:txBody>
          <a:bodyPr lIns="92075" tIns="46038" rIns="92075" bIns="46038">
            <a:prstTxWarp prst="textNoShape">
              <a:avLst/>
            </a:prstTxWarp>
          </a:bodyPr>
          <a:lstStyle/>
          <a:p>
            <a:pPr marL="342900" indent="-342900">
              <a:lnSpc>
                <a:spcPct val="150000"/>
              </a:lnSpc>
              <a:spcBef>
                <a:spcPct val="20000"/>
              </a:spcBef>
              <a:buClr>
                <a:srgbClr val="FF0000"/>
              </a:buClr>
              <a:buSzPct val="103000"/>
              <a:buFont typeface="Wingdings" panose="05000000000000000000" pitchFamily="2" charset="2"/>
              <a:buChar char="Ø"/>
            </a:pPr>
            <a:r>
              <a:rPr lang="tr-TR" sz="2000" dirty="0" smtClean="0">
                <a:ea typeface="ＭＳ Ｐゴシック" charset="-128"/>
                <a:cs typeface="ＭＳ Ｐゴシック" charset="-128"/>
              </a:rPr>
              <a:t>Görülme oranı &gt; milyonda 4,  </a:t>
            </a:r>
            <a:r>
              <a:rPr lang="en-US" sz="2000" dirty="0" err="1" smtClean="0">
                <a:ea typeface="ＭＳ Ｐゴシック" charset="-128"/>
                <a:cs typeface="ＭＳ Ｐゴシック" charset="-128"/>
              </a:rPr>
              <a:t>Özellikle</a:t>
            </a:r>
            <a:r>
              <a:rPr lang="en-US" sz="2000" dirty="0" smtClean="0">
                <a:ea typeface="ＭＳ Ｐゴシック" charset="-128"/>
                <a:cs typeface="ＭＳ Ｐゴシック" charset="-128"/>
              </a:rPr>
              <a:t> </a:t>
            </a:r>
            <a:r>
              <a:rPr lang="en-US" sz="2000" dirty="0" err="1">
                <a:ea typeface="ＭＳ Ｐゴシック" charset="-128"/>
                <a:cs typeface="ＭＳ Ｐゴシック" charset="-128"/>
              </a:rPr>
              <a:t>genç</a:t>
            </a:r>
            <a:r>
              <a:rPr lang="en-US" sz="2000" dirty="0">
                <a:ea typeface="ＭＳ Ｐゴシック" charset="-128"/>
                <a:cs typeface="ＭＳ Ｐゴシック" charset="-128"/>
              </a:rPr>
              <a:t> </a:t>
            </a:r>
            <a:r>
              <a:rPr lang="en-US" sz="2000" dirty="0" err="1">
                <a:ea typeface="ＭＳ Ｐゴシック" charset="-128"/>
                <a:cs typeface="ＭＳ Ｐゴシック" charset="-128"/>
              </a:rPr>
              <a:t>erişkin</a:t>
            </a:r>
            <a:r>
              <a:rPr lang="en-US" sz="2000" dirty="0">
                <a:ea typeface="ＭＳ Ｐゴシック" charset="-128"/>
                <a:cs typeface="ＭＳ Ｐゴシック" charset="-128"/>
              </a:rPr>
              <a:t> </a:t>
            </a:r>
            <a:r>
              <a:rPr lang="en-US" sz="2000" dirty="0" err="1">
                <a:ea typeface="ＭＳ Ｐゴシック" charset="-128"/>
                <a:cs typeface="ＭＳ Ｐゴシック" charset="-128"/>
              </a:rPr>
              <a:t>kadınlar</a:t>
            </a:r>
            <a:r>
              <a:rPr lang="tr-TR" sz="2000" dirty="0">
                <a:ea typeface="ＭＳ Ｐゴシック" charset="-128"/>
                <a:cs typeface="ＭＳ Ｐゴシック" charset="-128"/>
              </a:rPr>
              <a:t>da </a:t>
            </a:r>
            <a:r>
              <a:rPr lang="tr-TR" sz="2000" dirty="0" smtClean="0">
                <a:ea typeface="ＭＳ Ｐゴシック" charset="-128"/>
                <a:cs typeface="ＭＳ Ｐゴシック" charset="-128"/>
              </a:rPr>
              <a:t>görülür.  </a:t>
            </a:r>
            <a:endParaRPr lang="en-US" sz="2000" dirty="0">
              <a:ea typeface="ＭＳ Ｐゴシック" charset="-128"/>
              <a:cs typeface="ＭＳ Ｐゴシック" charset="-128"/>
            </a:endParaRPr>
          </a:p>
        </p:txBody>
      </p:sp>
      <p:sp>
        <p:nvSpPr>
          <p:cNvPr id="1306634" name="Rectangle 10"/>
          <p:cNvSpPr>
            <a:spLocks noChangeArrowheads="1"/>
          </p:cNvSpPr>
          <p:nvPr/>
        </p:nvSpPr>
        <p:spPr bwMode="auto">
          <a:xfrm>
            <a:off x="2000250" y="5334001"/>
            <a:ext cx="8305800" cy="1135063"/>
          </a:xfrm>
          <a:prstGeom prst="rect">
            <a:avLst/>
          </a:prstGeom>
          <a:noFill/>
          <a:ln w="9525">
            <a:noFill/>
            <a:miter lim="800000"/>
            <a:headEnd/>
            <a:tailEnd/>
          </a:ln>
        </p:spPr>
        <p:txBody>
          <a:bodyPr lIns="92075" tIns="46038" rIns="92075" bIns="46038">
            <a:prstTxWarp prst="textNoShape">
              <a:avLst/>
            </a:prstTxWarp>
          </a:bodyPr>
          <a:lstStyle/>
          <a:p>
            <a:pPr marL="342900" indent="-342900">
              <a:spcBef>
                <a:spcPct val="20000"/>
              </a:spcBef>
              <a:buClr>
                <a:srgbClr val="5F5F5F"/>
              </a:buClr>
              <a:buSzPct val="50000"/>
            </a:pPr>
            <a:endParaRPr lang="en-US" sz="2000" i="1" dirty="0">
              <a:solidFill>
                <a:srgbClr val="0000FF"/>
              </a:solidFill>
              <a:latin typeface="Arial"/>
              <a:ea typeface="ＭＳ Ｐゴシック" charset="-128"/>
              <a:cs typeface="ＭＳ Ｐゴシック" charset="-128"/>
            </a:endParaRPr>
          </a:p>
        </p:txBody>
      </p:sp>
      <p:sp>
        <p:nvSpPr>
          <p:cNvPr id="13" name="Dikdörtgen 12"/>
          <p:cNvSpPr/>
          <p:nvPr/>
        </p:nvSpPr>
        <p:spPr>
          <a:xfrm>
            <a:off x="817765" y="358673"/>
            <a:ext cx="9153660" cy="707886"/>
          </a:xfrm>
          <a:prstGeom prst="rect">
            <a:avLst/>
          </a:prstGeom>
        </p:spPr>
        <p:txBody>
          <a:bodyPr wrap="none">
            <a:spAutoFit/>
          </a:bodyPr>
          <a:lstStyle/>
          <a:p>
            <a:r>
              <a:rPr lang="tr-TR" sz="4000" b="1" dirty="0"/>
              <a:t>Trombotik </a:t>
            </a:r>
            <a:r>
              <a:rPr lang="tr-TR" sz="4000" b="1" dirty="0" err="1"/>
              <a:t>Trombositopenik</a:t>
            </a:r>
            <a:r>
              <a:rPr lang="tr-TR" sz="4000" b="1" dirty="0"/>
              <a:t> </a:t>
            </a:r>
            <a:r>
              <a:rPr lang="tr-TR" sz="4000" b="1" dirty="0" err="1"/>
              <a:t>Purpura</a:t>
            </a:r>
            <a:r>
              <a:rPr lang="tr-TR" sz="4000" b="1" dirty="0"/>
              <a:t> (TTP)</a:t>
            </a:r>
            <a:endParaRPr lang="tr-TR" sz="4000" dirty="0"/>
          </a:p>
        </p:txBody>
      </p:sp>
      <p:pic>
        <p:nvPicPr>
          <p:cNvPr id="11" name="Resim 10"/>
          <p:cNvPicPr>
            <a:picLocks noChangeAspect="1"/>
          </p:cNvPicPr>
          <p:nvPr/>
        </p:nvPicPr>
        <p:blipFill>
          <a:blip r:embed="rId4"/>
          <a:stretch>
            <a:fillRect/>
          </a:stretch>
        </p:blipFill>
        <p:spPr>
          <a:xfrm>
            <a:off x="6153150" y="2407308"/>
            <a:ext cx="5503044" cy="3021340"/>
          </a:xfrm>
          <a:prstGeom prst="rect">
            <a:avLst/>
          </a:prstGeom>
        </p:spPr>
      </p:pic>
      <p:pic>
        <p:nvPicPr>
          <p:cNvPr id="12" name="Resim 11"/>
          <p:cNvPicPr>
            <a:picLocks noChangeAspect="1"/>
          </p:cNvPicPr>
          <p:nvPr/>
        </p:nvPicPr>
        <p:blipFill>
          <a:blip r:embed="rId5"/>
          <a:stretch>
            <a:fillRect/>
          </a:stretch>
        </p:blipFill>
        <p:spPr>
          <a:xfrm>
            <a:off x="817765" y="2497080"/>
            <a:ext cx="5313528" cy="3156362"/>
          </a:xfrm>
          <a:prstGeom prst="rect">
            <a:avLst/>
          </a:prstGeom>
        </p:spPr>
      </p:pic>
      <p:sp>
        <p:nvSpPr>
          <p:cNvPr id="14" name="Dikdörtgen 13"/>
          <p:cNvSpPr/>
          <p:nvPr/>
        </p:nvSpPr>
        <p:spPr>
          <a:xfrm>
            <a:off x="452005" y="1634578"/>
            <a:ext cx="10665174" cy="507831"/>
          </a:xfrm>
          <a:prstGeom prst="rect">
            <a:avLst/>
          </a:prstGeom>
        </p:spPr>
        <p:txBody>
          <a:bodyPr wrap="square">
            <a:spAutoFit/>
          </a:bodyPr>
          <a:lstStyle/>
          <a:p>
            <a:pPr marL="342900" lvl="1" indent="-342900">
              <a:lnSpc>
                <a:spcPct val="150000"/>
              </a:lnSpc>
              <a:buFont typeface="Wingdings" panose="05000000000000000000" pitchFamily="2" charset="2"/>
              <a:buChar char="Ø"/>
            </a:pPr>
            <a:r>
              <a:rPr lang="tr-TR" dirty="0"/>
              <a:t>İstenmeyen </a:t>
            </a:r>
            <a:r>
              <a:rPr lang="en-US" dirty="0" err="1"/>
              <a:t>kan</a:t>
            </a:r>
            <a:r>
              <a:rPr lang="en-US" dirty="0"/>
              <a:t> </a:t>
            </a:r>
            <a:r>
              <a:rPr lang="en-US" dirty="0" err="1"/>
              <a:t>pıhtılarının</a:t>
            </a:r>
            <a:r>
              <a:rPr lang="en-US" dirty="0"/>
              <a:t> oluşumuna </a:t>
            </a:r>
            <a:r>
              <a:rPr lang="en-US" dirty="0" err="1"/>
              <a:t>neden</a:t>
            </a:r>
            <a:r>
              <a:rPr lang="en-US" dirty="0"/>
              <a:t> </a:t>
            </a:r>
            <a:r>
              <a:rPr lang="en-US" dirty="0" err="1"/>
              <a:t>olan</a:t>
            </a:r>
            <a:r>
              <a:rPr lang="en-US" dirty="0"/>
              <a:t> ADAMTS13 </a:t>
            </a:r>
            <a:r>
              <a:rPr lang="tr-TR" dirty="0"/>
              <a:t>aktivitesinde yetersizlik </a:t>
            </a:r>
            <a:r>
              <a:rPr lang="en-US" dirty="0" err="1"/>
              <a:t>temel</a:t>
            </a:r>
            <a:r>
              <a:rPr lang="tr-TR" dirty="0"/>
              <a:t> patolojidir.</a:t>
            </a:r>
          </a:p>
        </p:txBody>
      </p:sp>
    </p:spTree>
    <p:custDataLst>
      <p:tags r:id="rId1"/>
    </p:custDataLst>
    <p:extLst>
      <p:ext uri="{BB962C8B-B14F-4D97-AF65-F5344CB8AC3E}">
        <p14:creationId xmlns:p14="http://schemas.microsoft.com/office/powerpoint/2010/main" val="4201923656"/>
      </p:ext>
    </p:extLst>
  </p:cSld>
  <p:clrMapOvr>
    <a:masterClrMapping/>
  </p:clrMapOvr>
  <p:transition advTm="6450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306635"/>
                                        </p:tgtEl>
                                        <p:attrNameLst>
                                          <p:attrName>style.visibility</p:attrName>
                                        </p:attrNameLst>
                                      </p:cBhvr>
                                      <p:to>
                                        <p:strVal val="visible"/>
                                      </p:to>
                                    </p:set>
                                    <p:animEffect transition="in" filter="wipe(left)">
                                      <p:cBhvr>
                                        <p:cTn id="7" dur="500"/>
                                        <p:tgtEl>
                                          <p:spTgt spid="1306635"/>
                                        </p:tgtEl>
                                      </p:cBhvr>
                                    </p:animEffect>
                                  </p:childTnLst>
                                  <p:subTnLst>
                                    <p:animClr clrSpc="rgb" dir="cw">
                                      <p:cBhvr override="childStyle">
                                        <p:cTn dur="1" fill="hold" display="0" masterRel="nextClick" afterEffect="1"/>
                                        <p:tgtEl>
                                          <p:spTgt spid="1306635"/>
                                        </p:tgtEl>
                                        <p:attrNameLst>
                                          <p:attrName>ppt_c</p:attrName>
                                        </p:attrNameLst>
                                      </p:cBhvr>
                                      <p:to>
                                        <a:srgbClr val="999999"/>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306634"/>
                                        </p:tgtEl>
                                        <p:attrNameLst>
                                          <p:attrName>style.visibility</p:attrName>
                                        </p:attrNameLst>
                                      </p:cBhvr>
                                      <p:to>
                                        <p:strVal val="visible"/>
                                      </p:to>
                                    </p:set>
                                    <p:animEffect transition="in" filter="wipe(left)">
                                      <p:cBhvr>
                                        <p:cTn id="12" dur="500"/>
                                        <p:tgtEl>
                                          <p:spTgt spid="13066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6626" name="Rectangle 2"/>
          <p:cNvSpPr>
            <a:spLocks noChangeArrowheads="1"/>
          </p:cNvSpPr>
          <p:nvPr/>
        </p:nvSpPr>
        <p:spPr bwMode="auto">
          <a:xfrm>
            <a:off x="5762329" y="2200320"/>
            <a:ext cx="7716459" cy="3421063"/>
          </a:xfrm>
          <a:prstGeom prst="rect">
            <a:avLst/>
          </a:prstGeom>
          <a:noFill/>
          <a:ln w="9525">
            <a:noFill/>
            <a:miter lim="800000"/>
            <a:headEnd/>
            <a:tailEnd/>
          </a:ln>
        </p:spPr>
        <p:txBody>
          <a:bodyPr lIns="92075" tIns="46038" rIns="92075" bIns="46038">
            <a:prstTxWarp prst="textNoShape">
              <a:avLst/>
            </a:prstTxWarp>
          </a:bodyPr>
          <a:lstStyle/>
          <a:p>
            <a:pPr marL="342900" indent="-342900">
              <a:lnSpc>
                <a:spcPct val="120000"/>
              </a:lnSpc>
              <a:spcBef>
                <a:spcPct val="15000"/>
              </a:spcBef>
              <a:buClr>
                <a:srgbClr val="5F5F5F"/>
              </a:buClr>
              <a:buSzPct val="50000"/>
            </a:pPr>
            <a:r>
              <a:rPr lang="tr-TR" sz="2800" b="1" i="1" dirty="0" smtClean="0">
                <a:solidFill>
                  <a:srgbClr val="0000FF"/>
                </a:solidFill>
                <a:latin typeface="+mj-lt"/>
                <a:ea typeface="ＭＳ Ｐゴシック" charset="-128"/>
                <a:cs typeface="ＭＳ Ｐゴシック" charset="-128"/>
              </a:rPr>
              <a:t>    </a:t>
            </a:r>
            <a:r>
              <a:rPr lang="en-US" sz="2800" b="1" i="1" dirty="0" smtClean="0">
                <a:solidFill>
                  <a:srgbClr val="0000FF"/>
                </a:solidFill>
                <a:latin typeface="+mj-lt"/>
                <a:ea typeface="ＭＳ Ｐゴシック" charset="-128"/>
                <a:cs typeface="ＭＳ Ｐゴシック" charset="-128"/>
              </a:rPr>
              <a:t> </a:t>
            </a:r>
            <a:r>
              <a:rPr lang="tr-TR" sz="2800" b="1" i="1" dirty="0">
                <a:solidFill>
                  <a:srgbClr val="0000FF"/>
                </a:solidFill>
                <a:ea typeface="ＭＳ Ｐゴシック" charset="-128"/>
                <a:cs typeface="ＭＳ Ｐゴシック" charset="-128"/>
              </a:rPr>
              <a:t>Klasik</a:t>
            </a:r>
            <a:r>
              <a:rPr lang="en-US" sz="2800" b="1" i="1" dirty="0">
                <a:solidFill>
                  <a:srgbClr val="0000FF"/>
                </a:solidFill>
                <a:ea typeface="ＭＳ Ｐゴシック" charset="-128"/>
                <a:cs typeface="ＭＳ Ｐゴシック" charset="-128"/>
              </a:rPr>
              <a:t> </a:t>
            </a:r>
            <a:r>
              <a:rPr lang="tr-TR" sz="2800" b="1" i="1" dirty="0" err="1" smtClean="0">
                <a:solidFill>
                  <a:srgbClr val="0000FF"/>
                </a:solidFill>
                <a:ea typeface="ＭＳ Ｐゴシック" charset="-128"/>
                <a:cs typeface="ＭＳ Ｐゴシック" charset="-128"/>
              </a:rPr>
              <a:t>Pentad</a:t>
            </a:r>
            <a:r>
              <a:rPr lang="tr-TR" sz="2800" b="1" i="1" dirty="0" smtClean="0">
                <a:solidFill>
                  <a:srgbClr val="0000FF"/>
                </a:solidFill>
                <a:ea typeface="ＭＳ Ｐゴシック" charset="-128"/>
                <a:cs typeface="ＭＳ Ｐゴシック" charset="-128"/>
              </a:rPr>
              <a:t> ile tanımlanır </a:t>
            </a:r>
            <a:endParaRPr lang="en-US" sz="2800" b="1" i="1" dirty="0">
              <a:solidFill>
                <a:srgbClr val="0000FF"/>
              </a:solidFill>
              <a:ea typeface="ＭＳ Ｐゴシック" charset="-128"/>
              <a:cs typeface="ＭＳ Ｐゴシック" charset="-128"/>
            </a:endParaRPr>
          </a:p>
          <a:p>
            <a:pPr marL="914400" lvl="1" indent="-457200">
              <a:lnSpc>
                <a:spcPct val="120000"/>
              </a:lnSpc>
              <a:spcBef>
                <a:spcPct val="15000"/>
              </a:spcBef>
              <a:buClr>
                <a:srgbClr val="FF0000"/>
              </a:buClr>
              <a:buFont typeface="Wingdings" panose="05000000000000000000" pitchFamily="2" charset="2"/>
              <a:buChar char="Ø"/>
            </a:pPr>
            <a:r>
              <a:rPr lang="en-US" sz="2800" b="1" i="1" dirty="0">
                <a:solidFill>
                  <a:srgbClr val="FF0000"/>
                </a:solidFill>
                <a:latin typeface="+mj-lt"/>
                <a:ea typeface="ＭＳ Ｐゴシック" charset="-128"/>
                <a:cs typeface="ＭＳ Ｐゴシック" charset="-128"/>
              </a:rPr>
              <a:t>Mikroanjiyopatik </a:t>
            </a:r>
            <a:r>
              <a:rPr lang="en-US" sz="2800" b="1" i="1" dirty="0" err="1">
                <a:solidFill>
                  <a:srgbClr val="FF0000"/>
                </a:solidFill>
                <a:latin typeface="+mj-lt"/>
                <a:ea typeface="ＭＳ Ｐゴシック" charset="-128"/>
                <a:cs typeface="ＭＳ Ｐゴシック" charset="-128"/>
              </a:rPr>
              <a:t>hemolitik</a:t>
            </a:r>
            <a:r>
              <a:rPr lang="en-US" sz="2800" b="1" i="1" dirty="0">
                <a:solidFill>
                  <a:srgbClr val="FF0000"/>
                </a:solidFill>
                <a:latin typeface="+mj-lt"/>
                <a:ea typeface="ＭＳ Ｐゴシック" charset="-128"/>
                <a:cs typeface="ＭＳ Ｐゴシック" charset="-128"/>
              </a:rPr>
              <a:t> </a:t>
            </a:r>
            <a:r>
              <a:rPr lang="en-US" sz="2800" b="1" i="1" dirty="0" err="1">
                <a:solidFill>
                  <a:srgbClr val="FF0000"/>
                </a:solidFill>
                <a:latin typeface="+mj-lt"/>
                <a:ea typeface="ＭＳ Ｐゴシック" charset="-128"/>
                <a:cs typeface="ＭＳ Ｐゴシック" charset="-128"/>
              </a:rPr>
              <a:t>anemi</a:t>
            </a:r>
            <a:endParaRPr lang="en-US" sz="2800" b="1" i="1" dirty="0">
              <a:solidFill>
                <a:srgbClr val="FF0000"/>
              </a:solidFill>
              <a:latin typeface="+mj-lt"/>
              <a:ea typeface="ＭＳ Ｐゴシック" charset="-128"/>
              <a:cs typeface="ＭＳ Ｐゴシック" charset="-128"/>
            </a:endParaRPr>
          </a:p>
          <a:p>
            <a:pPr marL="914400" lvl="1" indent="-457200">
              <a:lnSpc>
                <a:spcPct val="120000"/>
              </a:lnSpc>
              <a:spcBef>
                <a:spcPct val="15000"/>
              </a:spcBef>
              <a:buClr>
                <a:srgbClr val="FF0000"/>
              </a:buClr>
              <a:buFont typeface="Wingdings" panose="05000000000000000000" pitchFamily="2" charset="2"/>
              <a:buChar char="Ø"/>
            </a:pPr>
            <a:r>
              <a:rPr lang="en-US" sz="2800" b="1" i="1" dirty="0" err="1">
                <a:solidFill>
                  <a:srgbClr val="FF0000"/>
                </a:solidFill>
                <a:latin typeface="+mj-lt"/>
                <a:ea typeface="ＭＳ Ｐゴシック" charset="-128"/>
                <a:cs typeface="ＭＳ Ｐゴシック" charset="-128"/>
              </a:rPr>
              <a:t>trombositopeni</a:t>
            </a:r>
            <a:endParaRPr lang="en-US" sz="2800" b="1" i="1" dirty="0">
              <a:solidFill>
                <a:srgbClr val="FF0000"/>
              </a:solidFill>
              <a:latin typeface="+mj-lt"/>
              <a:ea typeface="ＭＳ Ｐゴシック" charset="-128"/>
              <a:cs typeface="ＭＳ Ｐゴシック" charset="-128"/>
            </a:endParaRPr>
          </a:p>
          <a:p>
            <a:pPr marL="914400" lvl="1" indent="-457200">
              <a:lnSpc>
                <a:spcPct val="120000"/>
              </a:lnSpc>
              <a:spcBef>
                <a:spcPct val="15000"/>
              </a:spcBef>
              <a:buClr>
                <a:srgbClr val="FF0000"/>
              </a:buClr>
              <a:buFont typeface="Wingdings" panose="05000000000000000000" pitchFamily="2" charset="2"/>
              <a:buChar char="Ø"/>
            </a:pPr>
            <a:r>
              <a:rPr lang="en-US" sz="2800" b="1" i="1" dirty="0" smtClean="0">
                <a:solidFill>
                  <a:srgbClr val="FF0000"/>
                </a:solidFill>
                <a:latin typeface="+mj-lt"/>
                <a:ea typeface="ＭＳ Ｐゴシック" charset="-128"/>
                <a:cs typeface="ＭＳ Ｐゴシック" charset="-128"/>
              </a:rPr>
              <a:t>Nörolojik </a:t>
            </a:r>
            <a:r>
              <a:rPr lang="en-US" sz="2800" b="1" i="1" dirty="0" err="1">
                <a:solidFill>
                  <a:srgbClr val="FF0000"/>
                </a:solidFill>
                <a:latin typeface="+mj-lt"/>
                <a:ea typeface="ＭＳ Ｐゴシック" charset="-128"/>
                <a:cs typeface="ＭＳ Ｐゴシック" charset="-128"/>
              </a:rPr>
              <a:t>işlev</a:t>
            </a:r>
            <a:r>
              <a:rPr lang="en-US" sz="2800" b="1" i="1" dirty="0">
                <a:solidFill>
                  <a:srgbClr val="FF0000"/>
                </a:solidFill>
                <a:latin typeface="+mj-lt"/>
                <a:ea typeface="ＭＳ Ｐゴシック" charset="-128"/>
                <a:cs typeface="ＭＳ Ｐゴシック" charset="-128"/>
              </a:rPr>
              <a:t> </a:t>
            </a:r>
            <a:r>
              <a:rPr lang="en-US" sz="2800" b="1" i="1" dirty="0" err="1" smtClean="0">
                <a:solidFill>
                  <a:srgbClr val="FF0000"/>
                </a:solidFill>
                <a:latin typeface="+mj-lt"/>
                <a:ea typeface="ＭＳ Ｐゴシック" charset="-128"/>
                <a:cs typeface="ＭＳ Ｐゴシック" charset="-128"/>
              </a:rPr>
              <a:t>bozukluğu</a:t>
            </a:r>
            <a:endParaRPr lang="en-US" sz="2800" b="1" i="1" dirty="0">
              <a:solidFill>
                <a:srgbClr val="FF0000"/>
              </a:solidFill>
              <a:latin typeface="+mj-lt"/>
              <a:ea typeface="ＭＳ Ｐゴシック" charset="-128"/>
              <a:cs typeface="ＭＳ Ｐゴシック" charset="-128"/>
            </a:endParaRPr>
          </a:p>
          <a:p>
            <a:pPr marL="914400" lvl="1" indent="-457200">
              <a:lnSpc>
                <a:spcPct val="120000"/>
              </a:lnSpc>
              <a:spcBef>
                <a:spcPct val="15000"/>
              </a:spcBef>
              <a:buClr>
                <a:srgbClr val="FF0000"/>
              </a:buClr>
              <a:buFont typeface="Wingdings" panose="05000000000000000000" pitchFamily="2" charset="2"/>
              <a:buChar char="Ø"/>
            </a:pPr>
            <a:r>
              <a:rPr lang="en-US" sz="2800" b="1" i="1" dirty="0" err="1" smtClean="0">
                <a:solidFill>
                  <a:srgbClr val="FF0000"/>
                </a:solidFill>
                <a:latin typeface="+mj-lt"/>
                <a:ea typeface="ＭＳ Ｐゴシック" charset="-128"/>
                <a:cs typeface="ＭＳ Ｐゴシック" charset="-128"/>
              </a:rPr>
              <a:t>Böbrek</a:t>
            </a:r>
            <a:r>
              <a:rPr lang="en-US" sz="2800" b="1" i="1" dirty="0" smtClean="0">
                <a:solidFill>
                  <a:srgbClr val="FF0000"/>
                </a:solidFill>
                <a:latin typeface="+mj-lt"/>
                <a:ea typeface="ＭＳ Ｐゴシック" charset="-128"/>
                <a:cs typeface="ＭＳ Ｐゴシック" charset="-128"/>
              </a:rPr>
              <a:t> </a:t>
            </a:r>
            <a:r>
              <a:rPr lang="en-US" sz="2800" b="1" i="1" dirty="0" err="1" smtClean="0">
                <a:solidFill>
                  <a:srgbClr val="FF0000"/>
                </a:solidFill>
                <a:latin typeface="+mj-lt"/>
                <a:ea typeface="ＭＳ Ｐゴシック" charset="-128"/>
                <a:cs typeface="ＭＳ Ｐゴシック" charset="-128"/>
              </a:rPr>
              <a:t>hastalığı</a:t>
            </a:r>
            <a:endParaRPr lang="en-US" sz="2800" b="1" i="1" dirty="0">
              <a:solidFill>
                <a:srgbClr val="FF0000"/>
              </a:solidFill>
              <a:latin typeface="+mj-lt"/>
              <a:ea typeface="ＭＳ Ｐゴシック" charset="-128"/>
              <a:cs typeface="ＭＳ Ｐゴシック" charset="-128"/>
            </a:endParaRPr>
          </a:p>
          <a:p>
            <a:pPr marL="914400" lvl="1" indent="-457200">
              <a:lnSpc>
                <a:spcPct val="120000"/>
              </a:lnSpc>
              <a:spcBef>
                <a:spcPct val="15000"/>
              </a:spcBef>
              <a:buClr>
                <a:srgbClr val="FF0000"/>
              </a:buClr>
              <a:buFont typeface="Wingdings" panose="05000000000000000000" pitchFamily="2" charset="2"/>
              <a:buChar char="Ø"/>
            </a:pPr>
            <a:r>
              <a:rPr lang="tr-TR" sz="2800" b="1" i="1" dirty="0" smtClean="0">
                <a:solidFill>
                  <a:srgbClr val="FF0000"/>
                </a:solidFill>
                <a:latin typeface="+mj-lt"/>
                <a:ea typeface="ＭＳ Ｐゴシック" charset="-128"/>
                <a:cs typeface="ＭＳ Ｐゴシック" charset="-128"/>
              </a:rPr>
              <a:t>Ateş</a:t>
            </a:r>
            <a:endParaRPr lang="en-US" sz="2800" b="1" i="1" dirty="0">
              <a:solidFill>
                <a:srgbClr val="FF0000"/>
              </a:solidFill>
              <a:latin typeface="+mj-lt"/>
              <a:ea typeface="ＭＳ Ｐゴシック" charset="-128"/>
              <a:cs typeface="ＭＳ Ｐゴシック" charset="-128"/>
            </a:endParaRPr>
          </a:p>
          <a:p>
            <a:pPr marL="342900" indent="-342900">
              <a:lnSpc>
                <a:spcPct val="120000"/>
              </a:lnSpc>
              <a:spcBef>
                <a:spcPct val="15000"/>
              </a:spcBef>
              <a:buClr>
                <a:srgbClr val="5F5F5F"/>
              </a:buClr>
              <a:buSzPct val="50000"/>
            </a:pPr>
            <a:endParaRPr lang="en-US" sz="2800" b="1" i="1" dirty="0">
              <a:solidFill>
                <a:srgbClr val="000000"/>
              </a:solidFill>
              <a:latin typeface="+mj-lt"/>
              <a:ea typeface="ＭＳ Ｐゴシック" charset="-128"/>
              <a:cs typeface="ＭＳ Ｐゴシック" charset="-128"/>
            </a:endParaRPr>
          </a:p>
        </p:txBody>
      </p:sp>
      <p:sp>
        <p:nvSpPr>
          <p:cNvPr id="1306634" name="Rectangle 10"/>
          <p:cNvSpPr>
            <a:spLocks noChangeArrowheads="1"/>
          </p:cNvSpPr>
          <p:nvPr/>
        </p:nvSpPr>
        <p:spPr bwMode="auto">
          <a:xfrm>
            <a:off x="2000250" y="5334001"/>
            <a:ext cx="8305800" cy="1135063"/>
          </a:xfrm>
          <a:prstGeom prst="rect">
            <a:avLst/>
          </a:prstGeom>
          <a:noFill/>
          <a:ln w="9525">
            <a:noFill/>
            <a:miter lim="800000"/>
            <a:headEnd/>
            <a:tailEnd/>
          </a:ln>
        </p:spPr>
        <p:txBody>
          <a:bodyPr lIns="92075" tIns="46038" rIns="92075" bIns="46038">
            <a:prstTxWarp prst="textNoShape">
              <a:avLst/>
            </a:prstTxWarp>
          </a:bodyPr>
          <a:lstStyle/>
          <a:p>
            <a:pPr marL="342900" indent="-342900">
              <a:spcBef>
                <a:spcPct val="20000"/>
              </a:spcBef>
              <a:buClr>
                <a:srgbClr val="5F5F5F"/>
              </a:buClr>
              <a:buSzPct val="50000"/>
            </a:pPr>
            <a:endParaRPr lang="en-US" sz="2000" i="1" dirty="0">
              <a:solidFill>
                <a:srgbClr val="0000FF"/>
              </a:solidFill>
              <a:latin typeface="Arial"/>
              <a:ea typeface="ＭＳ Ｐゴシック" charset="-128"/>
              <a:cs typeface="ＭＳ Ｐゴシック" charset="-128"/>
            </a:endParaRPr>
          </a:p>
        </p:txBody>
      </p:sp>
      <p:sp>
        <p:nvSpPr>
          <p:cNvPr id="3" name="Dikdörtgen 2"/>
          <p:cNvSpPr/>
          <p:nvPr/>
        </p:nvSpPr>
        <p:spPr>
          <a:xfrm>
            <a:off x="1001163" y="1208274"/>
            <a:ext cx="4947188" cy="461665"/>
          </a:xfrm>
          <a:prstGeom prst="rect">
            <a:avLst/>
          </a:prstGeom>
        </p:spPr>
        <p:txBody>
          <a:bodyPr wrap="none">
            <a:spAutoFit/>
          </a:bodyPr>
          <a:lstStyle/>
          <a:p>
            <a:r>
              <a:rPr lang="en-US" sz="2400" b="1" dirty="0">
                <a:solidFill>
                  <a:srgbClr val="FF0000"/>
                </a:solidFill>
                <a:latin typeface="Arial" charset="0"/>
                <a:ea typeface="ＭＳ Ｐゴシック" charset="-128"/>
                <a:cs typeface="ＭＳ Ｐゴシック" charset="-128"/>
              </a:rPr>
              <a:t>VWF </a:t>
            </a:r>
            <a:r>
              <a:rPr lang="en-US" sz="2400" b="1" dirty="0" err="1">
                <a:solidFill>
                  <a:srgbClr val="FF0000"/>
                </a:solidFill>
                <a:latin typeface="Arial" charset="0"/>
                <a:ea typeface="ＭＳ Ｐゴシック" charset="-128"/>
                <a:cs typeface="ＭＳ Ｐゴシック" charset="-128"/>
              </a:rPr>
              <a:t>Proteolizinin</a:t>
            </a:r>
            <a:r>
              <a:rPr lang="en-US" sz="2400" b="1" dirty="0">
                <a:solidFill>
                  <a:srgbClr val="FF0000"/>
                </a:solidFill>
                <a:latin typeface="Arial" charset="0"/>
                <a:ea typeface="ＭＳ Ｐゴシック" charset="-128"/>
                <a:cs typeface="ＭＳ Ｐゴシック" charset="-128"/>
              </a:rPr>
              <a:t> </a:t>
            </a:r>
            <a:r>
              <a:rPr lang="en-US" sz="2400" b="1" dirty="0" err="1">
                <a:solidFill>
                  <a:srgbClr val="FF0000"/>
                </a:solidFill>
                <a:latin typeface="Arial" charset="0"/>
                <a:ea typeface="ＭＳ Ｐゴシック" charset="-128"/>
                <a:cs typeface="ＭＳ Ｐゴシック" charset="-128"/>
              </a:rPr>
              <a:t>Bozukluğu</a:t>
            </a:r>
            <a:r>
              <a:rPr lang="tr-TR" sz="2400" b="1" dirty="0">
                <a:solidFill>
                  <a:srgbClr val="FF0000"/>
                </a:solidFill>
                <a:latin typeface="Arial" charset="0"/>
                <a:ea typeface="ＭＳ Ｐゴシック" charset="-128"/>
                <a:cs typeface="ＭＳ Ｐゴシック" charset="-128"/>
              </a:rPr>
              <a:t>dur</a:t>
            </a:r>
            <a:endParaRPr lang="tr-TR" sz="2400" b="1" dirty="0">
              <a:solidFill>
                <a:srgbClr val="FF0000"/>
              </a:solidFill>
            </a:endParaRPr>
          </a:p>
        </p:txBody>
      </p:sp>
      <p:sp>
        <p:nvSpPr>
          <p:cNvPr id="13" name="Dikdörtgen 12"/>
          <p:cNvSpPr/>
          <p:nvPr/>
        </p:nvSpPr>
        <p:spPr>
          <a:xfrm>
            <a:off x="535722" y="256082"/>
            <a:ext cx="10042301" cy="769441"/>
          </a:xfrm>
          <a:prstGeom prst="rect">
            <a:avLst/>
          </a:prstGeom>
        </p:spPr>
        <p:txBody>
          <a:bodyPr wrap="none">
            <a:spAutoFit/>
          </a:bodyPr>
          <a:lstStyle/>
          <a:p>
            <a:r>
              <a:rPr lang="tr-TR" sz="4400" b="1" dirty="0"/>
              <a:t>Trombotik </a:t>
            </a:r>
            <a:r>
              <a:rPr lang="tr-TR" sz="4400" b="1" dirty="0" err="1"/>
              <a:t>Trombositopenik</a:t>
            </a:r>
            <a:r>
              <a:rPr lang="tr-TR" sz="4400" b="1" dirty="0"/>
              <a:t> </a:t>
            </a:r>
            <a:r>
              <a:rPr lang="tr-TR" sz="4400" b="1" dirty="0" err="1"/>
              <a:t>Purpura</a:t>
            </a:r>
            <a:r>
              <a:rPr lang="tr-TR" sz="4400" b="1" dirty="0"/>
              <a:t> (TTP)</a:t>
            </a:r>
            <a:endParaRPr lang="tr-TR" sz="4400" dirty="0"/>
          </a:p>
        </p:txBody>
      </p:sp>
      <p:sp>
        <p:nvSpPr>
          <p:cNvPr id="23" name="Rectangle 1028"/>
          <p:cNvSpPr>
            <a:spLocks noGrp="1" noChangeArrowheads="1"/>
          </p:cNvSpPr>
          <p:nvPr>
            <p:ph type="title"/>
          </p:nvPr>
        </p:nvSpPr>
        <p:spPr>
          <a:xfrm>
            <a:off x="1263255" y="2007570"/>
            <a:ext cx="4044768" cy="480131"/>
          </a:xfrm>
        </p:spPr>
        <p:txBody>
          <a:bodyPr wrap="square" anchor="t">
            <a:spAutoFit/>
          </a:bodyPr>
          <a:lstStyle/>
          <a:p>
            <a:pPr>
              <a:lnSpc>
                <a:spcPct val="90000"/>
              </a:lnSpc>
            </a:pPr>
            <a:r>
              <a:rPr lang="en-US" sz="2800" b="1" dirty="0" smtClean="0">
                <a:solidFill>
                  <a:schemeClr val="tx1"/>
                </a:solidFill>
                <a:latin typeface="Arial" charset="0"/>
                <a:ea typeface="ＭＳ Ｐゴシック" charset="-128"/>
                <a:cs typeface="ＭＳ Ｐゴシック" charset="-128"/>
              </a:rPr>
              <a:t>TTP</a:t>
            </a:r>
            <a:r>
              <a:rPr lang="tr-TR" sz="2800" b="1" dirty="0" smtClean="0">
                <a:solidFill>
                  <a:schemeClr val="tx1"/>
                </a:solidFill>
                <a:latin typeface="Arial" charset="0"/>
                <a:ea typeface="ＭＳ Ｐゴシック" charset="-128"/>
                <a:cs typeface="ＭＳ Ｐゴシック" charset="-128"/>
              </a:rPr>
              <a:t> ilişkili </a:t>
            </a:r>
            <a:r>
              <a:rPr lang="en-US" sz="2800" b="1" dirty="0" smtClean="0">
                <a:solidFill>
                  <a:schemeClr val="tx1"/>
                </a:solidFill>
                <a:latin typeface="Arial" charset="0"/>
                <a:ea typeface="ＭＳ Ｐゴシック" charset="-128"/>
                <a:cs typeface="ＭＳ Ｐゴシック" charset="-128"/>
              </a:rPr>
              <a:t>tromboz</a:t>
            </a:r>
            <a:r>
              <a:rPr lang="en-US" sz="2800" b="1" dirty="0">
                <a:solidFill>
                  <a:schemeClr val="tx1"/>
                </a:solidFill>
                <a:latin typeface="Arial" charset="0"/>
                <a:ea typeface="ＭＳ Ｐゴシック" charset="-128"/>
                <a:cs typeface="ＭＳ Ｐゴシック" charset="-128"/>
              </a:rPr>
              <a:t>?</a:t>
            </a:r>
          </a:p>
        </p:txBody>
      </p:sp>
      <p:pic>
        <p:nvPicPr>
          <p:cNvPr id="22" name="Resim 21"/>
          <p:cNvPicPr>
            <a:picLocks noChangeAspect="1"/>
          </p:cNvPicPr>
          <p:nvPr/>
        </p:nvPicPr>
        <p:blipFill>
          <a:blip r:embed="rId4"/>
          <a:stretch>
            <a:fillRect/>
          </a:stretch>
        </p:blipFill>
        <p:spPr>
          <a:xfrm>
            <a:off x="866483" y="3183051"/>
            <a:ext cx="3965400" cy="3013068"/>
          </a:xfrm>
          <a:prstGeom prst="rect">
            <a:avLst/>
          </a:prstGeom>
        </p:spPr>
      </p:pic>
      <p:sp>
        <p:nvSpPr>
          <p:cNvPr id="11" name="Oval 1051"/>
          <p:cNvSpPr>
            <a:spLocks noChangeArrowheads="1"/>
          </p:cNvSpPr>
          <p:nvPr/>
        </p:nvSpPr>
        <p:spPr bwMode="auto">
          <a:xfrm>
            <a:off x="1676766" y="5457560"/>
            <a:ext cx="704719" cy="443972"/>
          </a:xfrm>
          <a:prstGeom prst="ellipse">
            <a:avLst/>
          </a:prstGeom>
          <a:solidFill>
            <a:srgbClr val="0080FF"/>
          </a:solidFill>
          <a:ln w="9525">
            <a:solidFill>
              <a:schemeClr val="tx1"/>
            </a:solidFill>
            <a:round/>
            <a:headEnd/>
            <a:tailEnd/>
          </a:ln>
        </p:spPr>
        <p:txBody>
          <a:bodyPr wrap="none" anchor="ctr">
            <a:prstTxWarp prst="textNoShape">
              <a:avLst/>
            </a:prstTxWarp>
          </a:bodyPr>
          <a:lstStyle/>
          <a:p>
            <a:pPr algn="ctr" eaLnBrk="0" hangingPunct="0"/>
            <a:endParaRPr lang="en-US" sz="1600">
              <a:solidFill>
                <a:srgbClr val="000000"/>
              </a:solidFill>
              <a:latin typeface="Arial" charset="0"/>
              <a:ea typeface="Arial" charset="0"/>
              <a:cs typeface="Arial" charset="0"/>
            </a:endParaRPr>
          </a:p>
        </p:txBody>
      </p:sp>
      <p:sp>
        <p:nvSpPr>
          <p:cNvPr id="12" name="Text Box 1052"/>
          <p:cNvSpPr txBox="1">
            <a:spLocks noChangeArrowheads="1"/>
          </p:cNvSpPr>
          <p:nvPr/>
        </p:nvSpPr>
        <p:spPr bwMode="auto">
          <a:xfrm>
            <a:off x="1759881" y="5533868"/>
            <a:ext cx="547587" cy="338554"/>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pPr algn="ctr" eaLnBrk="0" hangingPunct="0">
              <a:defRPr/>
            </a:pPr>
            <a:r>
              <a:rPr lang="tr-TR" sz="1600" dirty="0" smtClean="0">
                <a:solidFill>
                  <a:srgbClr val="FFFFFF"/>
                </a:solidFill>
                <a:ea typeface="Arial" charset="0"/>
                <a:cs typeface="Arial" charset="0"/>
              </a:rPr>
              <a:t>Ateş</a:t>
            </a:r>
            <a:endParaRPr lang="en-US" sz="1600" dirty="0">
              <a:solidFill>
                <a:srgbClr val="FFFFFF"/>
              </a:solidFill>
              <a:ea typeface="Arial" charset="0"/>
              <a:cs typeface="Arial" charset="0"/>
            </a:endParaRPr>
          </a:p>
        </p:txBody>
      </p:sp>
      <p:sp>
        <p:nvSpPr>
          <p:cNvPr id="14" name="Dikdörtgen 13"/>
          <p:cNvSpPr/>
          <p:nvPr/>
        </p:nvSpPr>
        <p:spPr>
          <a:xfrm>
            <a:off x="4607297" y="5814132"/>
            <a:ext cx="7184083" cy="507831"/>
          </a:xfrm>
          <a:prstGeom prst="rect">
            <a:avLst/>
          </a:prstGeom>
        </p:spPr>
        <p:txBody>
          <a:bodyPr wrap="none">
            <a:spAutoFit/>
          </a:bodyPr>
          <a:lstStyle/>
          <a:p>
            <a:pPr>
              <a:lnSpc>
                <a:spcPct val="150000"/>
              </a:lnSpc>
              <a:spcBef>
                <a:spcPct val="20000"/>
              </a:spcBef>
              <a:buClr>
                <a:srgbClr val="FF0000"/>
              </a:buClr>
              <a:buSzPct val="103000"/>
            </a:pPr>
            <a:r>
              <a:rPr lang="tr-TR" dirty="0" smtClean="0">
                <a:ea typeface="ＭＳ Ｐゴシック" charset="-128"/>
                <a:cs typeface="ＭＳ Ｐゴシック" charset="-128"/>
              </a:rPr>
              <a:t>Tanı için TMA + Trombositopeni yanında en az bir klinik semptom olmalıdır. </a:t>
            </a:r>
            <a:endParaRPr lang="en-US" dirty="0">
              <a:ea typeface="ＭＳ Ｐゴシック" charset="-128"/>
              <a:cs typeface="ＭＳ Ｐゴシック" charset="-128"/>
            </a:endParaRPr>
          </a:p>
        </p:txBody>
      </p:sp>
    </p:spTree>
    <p:custDataLst>
      <p:tags r:id="rId1"/>
    </p:custDataLst>
    <p:extLst>
      <p:ext uri="{BB962C8B-B14F-4D97-AF65-F5344CB8AC3E}">
        <p14:creationId xmlns:p14="http://schemas.microsoft.com/office/powerpoint/2010/main" val="164940123"/>
      </p:ext>
    </p:extLst>
  </p:cSld>
  <p:clrMapOvr>
    <a:masterClrMapping/>
  </p:clrMapOvr>
  <p:transition advTm="6450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06626"/>
                                        </p:tgtEl>
                                        <p:attrNameLst>
                                          <p:attrName>style.visibility</p:attrName>
                                        </p:attrNameLst>
                                      </p:cBhvr>
                                      <p:to>
                                        <p:strVal val="visible"/>
                                      </p:to>
                                    </p:set>
                                  </p:childTnLst>
                                  <p:subTnLst>
                                    <p:animClr clrSpc="rgb" dir="cw">
                                      <p:cBhvr override="childStyle">
                                        <p:cTn dur="1" fill="hold" display="0" masterRel="nextClick" afterEffect="1"/>
                                        <p:tgtEl>
                                          <p:spTgt spid="1306626"/>
                                        </p:tgtEl>
                                        <p:attrNameLst>
                                          <p:attrName>ppt_c</p:attrName>
                                        </p:attrNameLst>
                                      </p:cBhvr>
                                      <p:to>
                                        <a:srgbClr val="999999"/>
                                      </p:to>
                                    </p:animClr>
                                  </p:sub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1306634"/>
                                        </p:tgtEl>
                                        <p:attrNameLst>
                                          <p:attrName>style.visibility</p:attrName>
                                        </p:attrNameLst>
                                      </p:cBhvr>
                                      <p:to>
                                        <p:strVal val="visible"/>
                                      </p:to>
                                    </p:set>
                                    <p:animEffect transition="in" filter="wipe(left)">
                                      <p:cBhvr>
                                        <p:cTn id="11" dur="500"/>
                                        <p:tgtEl>
                                          <p:spTgt spid="13066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662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81395" y="2257720"/>
            <a:ext cx="10515600" cy="4600280"/>
          </a:xfrm>
        </p:spPr>
        <p:txBody>
          <a:bodyPr>
            <a:noAutofit/>
          </a:bodyPr>
          <a:lstStyle/>
          <a:p>
            <a:pPr lvl="1">
              <a:lnSpc>
                <a:spcPct val="170000"/>
              </a:lnSpc>
              <a:buFont typeface="Wingdings" panose="05000000000000000000" pitchFamily="2" charset="2"/>
              <a:buChar char="Ø"/>
            </a:pPr>
            <a:r>
              <a:rPr lang="en-US" sz="2400" dirty="0" smtClean="0"/>
              <a:t>Hemolitik </a:t>
            </a:r>
            <a:r>
              <a:rPr lang="en-US" sz="2400" dirty="0" err="1"/>
              <a:t>anemi</a:t>
            </a:r>
            <a:r>
              <a:rPr lang="en-US" sz="2400" dirty="0"/>
              <a:t> (RBC </a:t>
            </a:r>
            <a:r>
              <a:rPr lang="en-US" sz="2400" dirty="0" err="1"/>
              <a:t>bozulması</a:t>
            </a:r>
            <a:r>
              <a:rPr lang="en-US" sz="2400" dirty="0"/>
              <a:t>)</a:t>
            </a:r>
          </a:p>
          <a:p>
            <a:pPr lvl="1">
              <a:lnSpc>
                <a:spcPct val="170000"/>
              </a:lnSpc>
              <a:buFont typeface="Wingdings" panose="05000000000000000000" pitchFamily="2" charset="2"/>
              <a:buChar char="Ø"/>
            </a:pPr>
            <a:r>
              <a:rPr lang="en-US" sz="2400" dirty="0" smtClean="0"/>
              <a:t>Nörolojik</a:t>
            </a:r>
            <a:r>
              <a:rPr lang="tr-TR" sz="2400" dirty="0" smtClean="0"/>
              <a:t>: </a:t>
            </a:r>
            <a:r>
              <a:rPr lang="tr-TR" sz="2400" dirty="0"/>
              <a:t>b</a:t>
            </a:r>
            <a:r>
              <a:rPr lang="tr-TR" sz="2400" dirty="0" smtClean="0"/>
              <a:t>ilinç kaybı, somnolens</a:t>
            </a:r>
          </a:p>
          <a:p>
            <a:pPr lvl="1">
              <a:lnSpc>
                <a:spcPct val="170000"/>
              </a:lnSpc>
              <a:buFont typeface="Wingdings" panose="05000000000000000000" pitchFamily="2" charset="2"/>
              <a:buChar char="Ø"/>
            </a:pPr>
            <a:r>
              <a:rPr lang="en-US" sz="2400" dirty="0" smtClean="0"/>
              <a:t> Kardiyovasküler </a:t>
            </a:r>
            <a:r>
              <a:rPr lang="en-US" sz="2400" dirty="0" err="1"/>
              <a:t>problemler</a:t>
            </a:r>
            <a:endParaRPr lang="en-US" sz="2400" dirty="0"/>
          </a:p>
          <a:p>
            <a:pPr lvl="1">
              <a:lnSpc>
                <a:spcPct val="170000"/>
              </a:lnSpc>
              <a:buFont typeface="Wingdings" panose="05000000000000000000" pitchFamily="2" charset="2"/>
              <a:buChar char="Ø"/>
            </a:pPr>
            <a:r>
              <a:rPr lang="tr-TR" sz="2400" dirty="0" smtClean="0"/>
              <a:t>Cilt: </a:t>
            </a:r>
            <a:r>
              <a:rPr lang="en-US" sz="2400" dirty="0" smtClean="0"/>
              <a:t>Trombositopeni</a:t>
            </a:r>
            <a:r>
              <a:rPr lang="tr-TR" sz="2400" dirty="0" smtClean="0"/>
              <a:t>ler</a:t>
            </a:r>
            <a:r>
              <a:rPr lang="en-US" sz="2400" dirty="0" smtClean="0"/>
              <a:t> </a:t>
            </a:r>
            <a:r>
              <a:rPr lang="en-US" sz="2400" dirty="0" err="1"/>
              <a:t>purpura'ya</a:t>
            </a:r>
            <a:r>
              <a:rPr lang="en-US" sz="2400" dirty="0"/>
              <a:t> </a:t>
            </a:r>
            <a:r>
              <a:rPr lang="en-US" sz="2400" dirty="0" err="1"/>
              <a:t>yol</a:t>
            </a:r>
            <a:r>
              <a:rPr lang="en-US" sz="2400" dirty="0"/>
              <a:t> </a:t>
            </a:r>
            <a:r>
              <a:rPr lang="en-US" sz="2400" dirty="0" err="1"/>
              <a:t>açar</a:t>
            </a:r>
            <a:endParaRPr lang="en-US" sz="2400" dirty="0"/>
          </a:p>
          <a:p>
            <a:pPr lvl="1">
              <a:lnSpc>
                <a:spcPct val="170000"/>
              </a:lnSpc>
              <a:buFont typeface="Wingdings" panose="05000000000000000000" pitchFamily="2" charset="2"/>
              <a:buChar char="Ø"/>
            </a:pPr>
            <a:r>
              <a:rPr lang="tr-TR" sz="2400" dirty="0" smtClean="0"/>
              <a:t>Böbrek: Renal</a:t>
            </a:r>
            <a:r>
              <a:rPr lang="en-US" sz="2400" dirty="0" smtClean="0"/>
              <a:t> </a:t>
            </a:r>
            <a:r>
              <a:rPr lang="en-US" sz="2400" dirty="0" err="1" smtClean="0"/>
              <a:t>yetmezli</a:t>
            </a:r>
            <a:r>
              <a:rPr lang="tr-TR" sz="2400" dirty="0" smtClean="0"/>
              <a:t>k</a:t>
            </a:r>
            <a:endParaRPr lang="en-US" sz="2400" dirty="0"/>
          </a:p>
          <a:p>
            <a:pPr>
              <a:lnSpc>
                <a:spcPct val="170000"/>
              </a:lnSpc>
            </a:pPr>
            <a:endParaRPr lang="en-US" sz="2400" dirty="0"/>
          </a:p>
          <a:p>
            <a:pPr>
              <a:lnSpc>
                <a:spcPct val="170000"/>
              </a:lnSpc>
            </a:pPr>
            <a:endParaRPr lang="en-US" sz="2400" dirty="0"/>
          </a:p>
        </p:txBody>
      </p:sp>
      <p:sp>
        <p:nvSpPr>
          <p:cNvPr id="5" name="TextBox 4"/>
          <p:cNvSpPr txBox="1"/>
          <p:nvPr/>
        </p:nvSpPr>
        <p:spPr>
          <a:xfrm>
            <a:off x="6671898" y="3474175"/>
            <a:ext cx="2582537" cy="369332"/>
          </a:xfrm>
          <a:prstGeom prst="rect">
            <a:avLst/>
          </a:prstGeom>
          <a:noFill/>
        </p:spPr>
        <p:txBody>
          <a:bodyPr wrap="square" rtlCol="0">
            <a:spAutoFit/>
          </a:bodyPr>
          <a:lstStyle/>
          <a:p>
            <a:pPr algn="ctr"/>
            <a:r>
              <a:rPr lang="en-US" i="1" dirty="0"/>
              <a:t>Purpura</a:t>
            </a:r>
          </a:p>
        </p:txBody>
      </p:sp>
      <p:sp>
        <p:nvSpPr>
          <p:cNvPr id="7" name="Dikdörtgen 6"/>
          <p:cNvSpPr/>
          <p:nvPr/>
        </p:nvSpPr>
        <p:spPr>
          <a:xfrm>
            <a:off x="817765" y="319802"/>
            <a:ext cx="10042301" cy="769441"/>
          </a:xfrm>
          <a:prstGeom prst="rect">
            <a:avLst/>
          </a:prstGeom>
        </p:spPr>
        <p:txBody>
          <a:bodyPr wrap="none">
            <a:spAutoFit/>
          </a:bodyPr>
          <a:lstStyle/>
          <a:p>
            <a:r>
              <a:rPr lang="tr-TR" sz="4400" b="1" dirty="0"/>
              <a:t>Trombotik </a:t>
            </a:r>
            <a:r>
              <a:rPr lang="tr-TR" sz="4400" b="1" dirty="0" err="1"/>
              <a:t>Trombositopenik</a:t>
            </a:r>
            <a:r>
              <a:rPr lang="tr-TR" sz="4400" b="1" dirty="0"/>
              <a:t> </a:t>
            </a:r>
            <a:r>
              <a:rPr lang="tr-TR" sz="4400" b="1" dirty="0" err="1"/>
              <a:t>Purpura</a:t>
            </a:r>
            <a:r>
              <a:rPr lang="tr-TR" sz="4400" b="1" dirty="0"/>
              <a:t> (TTP)</a:t>
            </a:r>
            <a:endParaRPr lang="tr-TR" sz="4400" dirty="0"/>
          </a:p>
        </p:txBody>
      </p:sp>
      <p:pic>
        <p:nvPicPr>
          <p:cNvPr id="8" name="Picture 3"/>
          <p:cNvPicPr>
            <a:picLocks noChangeAspect="1"/>
          </p:cNvPicPr>
          <p:nvPr/>
        </p:nvPicPr>
        <p:blipFill>
          <a:blip r:embed="rId2"/>
          <a:stretch>
            <a:fillRect/>
          </a:stretch>
        </p:blipFill>
        <p:spPr>
          <a:xfrm>
            <a:off x="6903598" y="1530417"/>
            <a:ext cx="2132821" cy="1943758"/>
          </a:xfrm>
          <a:prstGeom prst="rect">
            <a:avLst/>
          </a:prstGeom>
        </p:spPr>
      </p:pic>
      <p:pic>
        <p:nvPicPr>
          <p:cNvPr id="9" name="Picture 2" descr="http://www.impact-r.com/en/wp-content/uploads/2012/01/thrombotic-thrombocytopenic-purpura.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30703"/>
          <a:stretch/>
        </p:blipFill>
        <p:spPr bwMode="auto">
          <a:xfrm>
            <a:off x="6903598" y="4061861"/>
            <a:ext cx="2350837" cy="2068836"/>
          </a:xfrm>
          <a:prstGeom prst="rect">
            <a:avLst/>
          </a:prstGeom>
          <a:noFill/>
          <a:extLst>
            <a:ext uri="{909E8E84-426E-40DD-AFC4-6F175D3DCCD1}">
              <a14:hiddenFill xmlns:a14="http://schemas.microsoft.com/office/drawing/2010/main">
                <a:solidFill>
                  <a:srgbClr val="FFFFFF"/>
                </a:solidFill>
              </a14:hiddenFill>
            </a:ext>
          </a:extLst>
        </p:spPr>
      </p:pic>
      <p:sp>
        <p:nvSpPr>
          <p:cNvPr id="4" name="Dikdörtgen 3"/>
          <p:cNvSpPr/>
          <p:nvPr/>
        </p:nvSpPr>
        <p:spPr>
          <a:xfrm>
            <a:off x="817765" y="1277431"/>
            <a:ext cx="4676921" cy="828560"/>
          </a:xfrm>
          <a:prstGeom prst="rect">
            <a:avLst/>
          </a:prstGeom>
        </p:spPr>
        <p:txBody>
          <a:bodyPr wrap="none">
            <a:spAutoFit/>
          </a:bodyPr>
          <a:lstStyle/>
          <a:p>
            <a:pPr>
              <a:lnSpc>
                <a:spcPct val="170000"/>
              </a:lnSpc>
            </a:pPr>
            <a:r>
              <a:rPr lang="tr-TR" sz="3200" b="1" dirty="0" smtClean="0">
                <a:solidFill>
                  <a:srgbClr val="0000FF"/>
                </a:solidFill>
              </a:rPr>
              <a:t>Trombotik  organ hasarları</a:t>
            </a:r>
            <a:endParaRPr lang="en-US" sz="3200" b="1" dirty="0">
              <a:solidFill>
                <a:srgbClr val="0000FF"/>
              </a:solidFill>
            </a:endParaRPr>
          </a:p>
        </p:txBody>
      </p:sp>
    </p:spTree>
    <p:extLst>
      <p:ext uri="{BB962C8B-B14F-4D97-AF65-F5344CB8AC3E}">
        <p14:creationId xmlns:p14="http://schemas.microsoft.com/office/powerpoint/2010/main" val="11238959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4546" name="Rectangle 2"/>
          <p:cNvSpPr>
            <a:spLocks noChangeArrowheads="1"/>
          </p:cNvSpPr>
          <p:nvPr/>
        </p:nvSpPr>
        <p:spPr bwMode="auto">
          <a:xfrm>
            <a:off x="841731" y="1744518"/>
            <a:ext cx="5419826" cy="554038"/>
          </a:xfrm>
          <a:prstGeom prst="rect">
            <a:avLst/>
          </a:prstGeom>
          <a:noFill/>
          <a:ln w="9525">
            <a:noFill/>
            <a:miter lim="800000"/>
            <a:headEnd/>
            <a:tailEnd/>
          </a:ln>
          <a:effectLst/>
        </p:spPr>
        <p:txBody>
          <a:bodyPr wrap="square" lIns="92075" tIns="46038" rIns="92075" bIns="46038" anchor="ctr">
            <a:prstTxWarp prst="textNoShape">
              <a:avLst/>
            </a:prstTxWarp>
            <a:spAutoFit/>
          </a:bodyPr>
          <a:lstStyle/>
          <a:p>
            <a:pPr eaLnBrk="0" hangingPunct="0">
              <a:lnSpc>
                <a:spcPct val="80000"/>
              </a:lnSpc>
              <a:defRPr/>
            </a:pPr>
            <a:r>
              <a:rPr lang="tr-TR" sz="3600" dirty="0" smtClean="0">
                <a:solidFill>
                  <a:srgbClr val="004080"/>
                </a:solidFill>
                <a:latin typeface="Arial"/>
              </a:rPr>
              <a:t>Klinik Takip Ve Tedavi</a:t>
            </a:r>
            <a:endParaRPr lang="en-US" sz="3600" dirty="0">
              <a:solidFill>
                <a:srgbClr val="004080"/>
              </a:solidFill>
              <a:latin typeface="Arial"/>
            </a:endParaRPr>
          </a:p>
        </p:txBody>
      </p:sp>
      <p:sp>
        <p:nvSpPr>
          <p:cNvPr id="8" name="Dikdörtgen 7"/>
          <p:cNvSpPr/>
          <p:nvPr/>
        </p:nvSpPr>
        <p:spPr>
          <a:xfrm>
            <a:off x="716602" y="256302"/>
            <a:ext cx="10042301" cy="769441"/>
          </a:xfrm>
          <a:prstGeom prst="rect">
            <a:avLst/>
          </a:prstGeom>
        </p:spPr>
        <p:txBody>
          <a:bodyPr wrap="none">
            <a:spAutoFit/>
          </a:bodyPr>
          <a:lstStyle/>
          <a:p>
            <a:r>
              <a:rPr lang="tr-TR" sz="4400" b="1" dirty="0"/>
              <a:t>Trombotik </a:t>
            </a:r>
            <a:r>
              <a:rPr lang="tr-TR" sz="4400" b="1" dirty="0" err="1"/>
              <a:t>Trombositopenik</a:t>
            </a:r>
            <a:r>
              <a:rPr lang="tr-TR" sz="4400" b="1" dirty="0"/>
              <a:t> </a:t>
            </a:r>
            <a:r>
              <a:rPr lang="tr-TR" sz="4400" b="1" dirty="0" err="1"/>
              <a:t>Purpura</a:t>
            </a:r>
            <a:r>
              <a:rPr lang="tr-TR" sz="4400" b="1" dirty="0"/>
              <a:t> (TTP)</a:t>
            </a:r>
            <a:endParaRPr lang="tr-TR" sz="4400" dirty="0"/>
          </a:p>
        </p:txBody>
      </p:sp>
      <p:sp>
        <p:nvSpPr>
          <p:cNvPr id="2" name="Dikdörtgen 1"/>
          <p:cNvSpPr/>
          <p:nvPr/>
        </p:nvSpPr>
        <p:spPr>
          <a:xfrm>
            <a:off x="841731" y="2681341"/>
            <a:ext cx="9523983" cy="1169551"/>
          </a:xfrm>
          <a:prstGeom prst="rect">
            <a:avLst/>
          </a:prstGeom>
          <a:noFill/>
          <a:ln>
            <a:solidFill>
              <a:schemeClr val="accent1"/>
            </a:solidFill>
          </a:ln>
        </p:spPr>
        <p:txBody>
          <a:bodyPr wrap="square">
            <a:spAutoFit/>
          </a:bodyPr>
          <a:lstStyle/>
          <a:p>
            <a:pPr marL="525463" indent="-342900">
              <a:spcAft>
                <a:spcPct val="50000"/>
              </a:spcAft>
              <a:buFont typeface="Wingdings" panose="05000000000000000000" pitchFamily="2" charset="2"/>
              <a:buChar char="Ø"/>
              <a:tabLst>
                <a:tab pos="182563" algn="l"/>
                <a:tab pos="4689475" algn="ctr"/>
                <a:tab pos="6911975" algn="ctr"/>
              </a:tabLst>
            </a:pPr>
            <a:r>
              <a:rPr lang="tr-TR" sz="2000" dirty="0">
                <a:latin typeface="Arial" charset="0"/>
              </a:rPr>
              <a:t>Plazma Değişimi (Exchange) tedavisi acildir.</a:t>
            </a:r>
          </a:p>
          <a:p>
            <a:pPr marL="525463" indent="-342900">
              <a:spcAft>
                <a:spcPct val="50000"/>
              </a:spcAft>
              <a:buFont typeface="Wingdings" panose="05000000000000000000" pitchFamily="2" charset="2"/>
              <a:buChar char="Ø"/>
              <a:tabLst>
                <a:tab pos="182563" algn="l"/>
                <a:tab pos="4689475" algn="ctr"/>
                <a:tab pos="6911975" algn="ctr"/>
              </a:tabLst>
            </a:pPr>
            <a:r>
              <a:rPr lang="tr-TR" sz="2000" dirty="0">
                <a:latin typeface="Arial" charset="0"/>
              </a:rPr>
              <a:t>MAHA ve </a:t>
            </a:r>
            <a:r>
              <a:rPr lang="tr-TR" sz="2000" dirty="0" err="1">
                <a:latin typeface="Arial" charset="0"/>
              </a:rPr>
              <a:t>trombostopeni</a:t>
            </a:r>
            <a:r>
              <a:rPr lang="tr-TR" sz="2000" dirty="0">
                <a:latin typeface="Arial" charset="0"/>
              </a:rPr>
              <a:t> bulgusu şüpheli vakalarda kesin tanıyı beklemeden PE başlatmak için yeterli olmalıdır.</a:t>
            </a:r>
          </a:p>
        </p:txBody>
      </p:sp>
      <p:sp>
        <p:nvSpPr>
          <p:cNvPr id="3" name="Dikdörtgen 2"/>
          <p:cNvSpPr/>
          <p:nvPr/>
        </p:nvSpPr>
        <p:spPr>
          <a:xfrm>
            <a:off x="1055570" y="4070553"/>
            <a:ext cx="6096000" cy="1354217"/>
          </a:xfrm>
          <a:prstGeom prst="rect">
            <a:avLst/>
          </a:prstGeom>
        </p:spPr>
        <p:txBody>
          <a:bodyPr>
            <a:spAutoFit/>
          </a:bodyPr>
          <a:lstStyle/>
          <a:p>
            <a:pPr marL="233363" indent="-233363" eaLnBrk="0" hangingPunct="0">
              <a:spcAft>
                <a:spcPts val="600"/>
              </a:spcAft>
              <a:defRPr/>
            </a:pPr>
            <a:r>
              <a:rPr lang="tr-TR" dirty="0">
                <a:solidFill>
                  <a:srgbClr val="0000FF"/>
                </a:solidFill>
                <a:latin typeface="Arial"/>
              </a:rPr>
              <a:t>Dirençli </a:t>
            </a:r>
            <a:r>
              <a:rPr lang="en-US" dirty="0">
                <a:solidFill>
                  <a:srgbClr val="0000FF"/>
                </a:solidFill>
                <a:latin typeface="Arial"/>
              </a:rPr>
              <a:t>TTP</a:t>
            </a:r>
            <a:r>
              <a:rPr lang="tr-TR" dirty="0">
                <a:solidFill>
                  <a:srgbClr val="0000FF"/>
                </a:solidFill>
                <a:latin typeface="Arial"/>
              </a:rPr>
              <a:t> için kurtarma RİTUXİMAB </a:t>
            </a:r>
            <a:r>
              <a:rPr lang="en-US" dirty="0">
                <a:solidFill>
                  <a:srgbClr val="0000FF"/>
                </a:solidFill>
                <a:latin typeface="Arial"/>
              </a:rPr>
              <a:t>:</a:t>
            </a:r>
          </a:p>
          <a:p>
            <a:pPr marL="627063" lvl="1" indent="-279400">
              <a:spcAft>
                <a:spcPts val="600"/>
              </a:spcAft>
              <a:buClr>
                <a:srgbClr val="660066"/>
              </a:buClr>
              <a:buFont typeface="Times" charset="0"/>
              <a:buChar char="•"/>
              <a:defRPr/>
            </a:pPr>
            <a:r>
              <a:rPr lang="en-US" dirty="0">
                <a:solidFill>
                  <a:srgbClr val="FF0000"/>
                </a:solidFill>
                <a:latin typeface="Arial"/>
              </a:rPr>
              <a:t>Rituximab (anti-CD20) 375 mg/m</a:t>
            </a:r>
            <a:r>
              <a:rPr lang="en-US" baseline="30000" dirty="0">
                <a:solidFill>
                  <a:srgbClr val="FF0000"/>
                </a:solidFill>
                <a:latin typeface="Arial"/>
              </a:rPr>
              <a:t>2</a:t>
            </a:r>
            <a:r>
              <a:rPr lang="en-US" dirty="0">
                <a:solidFill>
                  <a:srgbClr val="FF0000"/>
                </a:solidFill>
                <a:latin typeface="Arial"/>
              </a:rPr>
              <a:t> </a:t>
            </a:r>
            <a:r>
              <a:rPr lang="tr-TR" dirty="0">
                <a:solidFill>
                  <a:srgbClr val="FF0000"/>
                </a:solidFill>
                <a:latin typeface="Arial"/>
              </a:rPr>
              <a:t>haftalık</a:t>
            </a:r>
            <a:r>
              <a:rPr lang="en-US" dirty="0">
                <a:solidFill>
                  <a:srgbClr val="FF0000"/>
                </a:solidFill>
                <a:latin typeface="Arial"/>
              </a:rPr>
              <a:t>,8 do</a:t>
            </a:r>
            <a:r>
              <a:rPr lang="tr-TR" dirty="0" err="1">
                <a:solidFill>
                  <a:srgbClr val="FF0000"/>
                </a:solidFill>
                <a:latin typeface="Arial"/>
              </a:rPr>
              <a:t>za</a:t>
            </a:r>
            <a:r>
              <a:rPr lang="tr-TR" dirty="0">
                <a:solidFill>
                  <a:srgbClr val="FF0000"/>
                </a:solidFill>
                <a:latin typeface="Arial"/>
              </a:rPr>
              <a:t> kadar</a:t>
            </a:r>
            <a:endParaRPr lang="en-US" dirty="0">
              <a:solidFill>
                <a:srgbClr val="FF0000"/>
              </a:solidFill>
              <a:latin typeface="Arial"/>
            </a:endParaRPr>
          </a:p>
          <a:p>
            <a:pPr marL="627063" lvl="1" indent="-279400">
              <a:spcAft>
                <a:spcPts val="600"/>
              </a:spcAft>
              <a:buClr>
                <a:srgbClr val="660066"/>
              </a:buClr>
              <a:buFont typeface="Times" charset="0"/>
              <a:buChar char="•"/>
              <a:defRPr/>
            </a:pPr>
            <a:r>
              <a:rPr lang="en-US" dirty="0">
                <a:solidFill>
                  <a:srgbClr val="FF0000"/>
                </a:solidFill>
                <a:latin typeface="Arial"/>
              </a:rPr>
              <a:t>1-3 </a:t>
            </a:r>
            <a:r>
              <a:rPr lang="tr-TR" dirty="0">
                <a:solidFill>
                  <a:srgbClr val="FF0000"/>
                </a:solidFill>
                <a:latin typeface="Arial"/>
              </a:rPr>
              <a:t>hafta içinde </a:t>
            </a:r>
            <a:r>
              <a:rPr lang="en-US" dirty="0">
                <a:solidFill>
                  <a:srgbClr val="FF0000"/>
                </a:solidFill>
                <a:latin typeface="Arial"/>
              </a:rPr>
              <a:t>95% </a:t>
            </a:r>
            <a:r>
              <a:rPr lang="tr-TR" dirty="0">
                <a:solidFill>
                  <a:srgbClr val="FF0000"/>
                </a:solidFill>
                <a:latin typeface="Arial"/>
              </a:rPr>
              <a:t>sağlam tam bir cevap alınır.</a:t>
            </a:r>
            <a:r>
              <a:rPr lang="en-US" baseline="30000" dirty="0" err="1">
                <a:solidFill>
                  <a:srgbClr val="0000FF"/>
                </a:solidFill>
                <a:latin typeface="Arial"/>
              </a:rPr>
              <a:t>a,b</a:t>
            </a:r>
            <a:endParaRPr lang="tr-TR" baseline="30000" dirty="0">
              <a:solidFill>
                <a:srgbClr val="0000FF"/>
              </a:solidFill>
              <a:latin typeface="Arial"/>
            </a:endParaRPr>
          </a:p>
        </p:txBody>
      </p:sp>
      <p:sp>
        <p:nvSpPr>
          <p:cNvPr id="9" name="Dikdörtgen 8"/>
          <p:cNvSpPr/>
          <p:nvPr/>
        </p:nvSpPr>
        <p:spPr>
          <a:xfrm>
            <a:off x="1238455" y="5644431"/>
            <a:ext cx="7164205" cy="507831"/>
          </a:xfrm>
          <a:prstGeom prst="rect">
            <a:avLst/>
          </a:prstGeom>
        </p:spPr>
        <p:txBody>
          <a:bodyPr wrap="none">
            <a:spAutoFit/>
          </a:bodyPr>
          <a:lstStyle/>
          <a:p>
            <a:pPr>
              <a:lnSpc>
                <a:spcPct val="150000"/>
              </a:lnSpc>
              <a:spcBef>
                <a:spcPct val="20000"/>
              </a:spcBef>
              <a:buClr>
                <a:srgbClr val="FF0000"/>
              </a:buClr>
              <a:buSzPct val="103000"/>
            </a:pPr>
            <a:r>
              <a:rPr lang="tr-TR" dirty="0" smtClean="0">
                <a:ea typeface="ＭＳ Ｐゴシック" charset="-128"/>
                <a:cs typeface="ＭＳ Ｐゴシック" charset="-128"/>
              </a:rPr>
              <a:t>Oldukça </a:t>
            </a:r>
            <a:r>
              <a:rPr lang="tr-TR" dirty="0" err="1" smtClean="0">
                <a:ea typeface="ＭＳ Ｐゴシック" charset="-128"/>
                <a:cs typeface="ＭＳ Ｐゴシック" charset="-128"/>
              </a:rPr>
              <a:t>maortal</a:t>
            </a:r>
            <a:r>
              <a:rPr lang="tr-TR" dirty="0" smtClean="0">
                <a:ea typeface="ＭＳ Ｐゴシック" charset="-128"/>
                <a:cs typeface="ＭＳ Ｐゴシック" charset="-128"/>
              </a:rPr>
              <a:t> patoloji </a:t>
            </a:r>
            <a:r>
              <a:rPr lang="it-IT" dirty="0" smtClean="0">
                <a:ea typeface="ＭＳ Ｐゴシック" charset="-128"/>
                <a:cs typeface="ＭＳ Ｐゴシック" charset="-128"/>
              </a:rPr>
              <a:t>Plazma </a:t>
            </a:r>
            <a:r>
              <a:rPr lang="it-IT" dirty="0">
                <a:ea typeface="ＭＳ Ｐゴシック" charset="-128"/>
                <a:cs typeface="ＭＳ Ｐゴシック" charset="-128"/>
              </a:rPr>
              <a:t>değişimiyle tedavi edilen</a:t>
            </a:r>
            <a:r>
              <a:rPr lang="tr-TR" dirty="0">
                <a:ea typeface="ＭＳ Ｐゴシック" charset="-128"/>
                <a:cs typeface="ＭＳ Ｐゴシック" charset="-128"/>
              </a:rPr>
              <a:t>,ölüm oranı</a:t>
            </a:r>
            <a:r>
              <a:rPr lang="it-IT" dirty="0">
                <a:ea typeface="ＭＳ Ｐゴシック" charset="-128"/>
                <a:cs typeface="ＭＳ Ｐゴシック" charset="-128"/>
              </a:rPr>
              <a:t>&lt;% 20</a:t>
            </a:r>
            <a:endParaRPr lang="en-US" dirty="0">
              <a:ea typeface="ＭＳ Ｐゴシック" charset="-128"/>
              <a:cs typeface="ＭＳ Ｐゴシック" charset="-128"/>
            </a:endParaRPr>
          </a:p>
        </p:txBody>
      </p:sp>
    </p:spTree>
    <p:custDataLst>
      <p:tags r:id="rId1"/>
    </p:custDataLst>
    <p:extLst>
      <p:ext uri="{BB962C8B-B14F-4D97-AF65-F5344CB8AC3E}">
        <p14:creationId xmlns:p14="http://schemas.microsoft.com/office/powerpoint/2010/main" val="550382418"/>
      </p:ext>
    </p:extLst>
  </p:cSld>
  <p:clrMapOvr>
    <a:masterClrMapping/>
  </p:clrMapOvr>
  <p:transition advTm="53846"/>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Resim 12"/>
          <p:cNvPicPr>
            <a:picLocks noChangeAspect="1"/>
          </p:cNvPicPr>
          <p:nvPr/>
        </p:nvPicPr>
        <p:blipFill>
          <a:blip r:embed="rId3"/>
          <a:stretch>
            <a:fillRect/>
          </a:stretch>
        </p:blipFill>
        <p:spPr>
          <a:xfrm>
            <a:off x="5741279" y="1639686"/>
            <a:ext cx="6296025" cy="4549358"/>
          </a:xfrm>
          <a:prstGeom prst="rect">
            <a:avLst/>
          </a:prstGeom>
        </p:spPr>
      </p:pic>
      <p:sp>
        <p:nvSpPr>
          <p:cNvPr id="4" name="Çarpma 3"/>
          <p:cNvSpPr/>
          <p:nvPr/>
        </p:nvSpPr>
        <p:spPr>
          <a:xfrm>
            <a:off x="9768021" y="3425767"/>
            <a:ext cx="1222408" cy="1212783"/>
          </a:xfrm>
          <a:prstGeom prst="mathMultiply">
            <a:avLst/>
          </a:prstGeom>
          <a:solidFill>
            <a:srgbClr val="F65E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Çarpma 6"/>
          <p:cNvSpPr/>
          <p:nvPr/>
        </p:nvSpPr>
        <p:spPr>
          <a:xfrm>
            <a:off x="6197049" y="4078620"/>
            <a:ext cx="1222408" cy="1212783"/>
          </a:xfrm>
          <a:prstGeom prst="mathMultiply">
            <a:avLst/>
          </a:prstGeom>
          <a:solidFill>
            <a:srgbClr val="F65E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Rectangle 2"/>
          <p:cNvSpPr txBox="1">
            <a:spLocks noChangeArrowheads="1"/>
          </p:cNvSpPr>
          <p:nvPr/>
        </p:nvSpPr>
        <p:spPr>
          <a:xfrm>
            <a:off x="826447" y="288099"/>
            <a:ext cx="10327908" cy="801144"/>
          </a:xfrm>
          <a:prstGeom prst="rect">
            <a:avLst/>
          </a:prstGeom>
        </p:spPr>
        <p:txBody>
          <a:bodyPr vert="horz" lIns="91440" tIns="45720" rIns="91440" bIns="45720" rtlCol="0" anchor="b">
            <a:noAutofit/>
          </a:bodyPr>
          <a:lstStyle>
            <a:lvl1pPr algn="l" defTabSz="914400" rtl="0" eaLnBrk="1" latinLnBrk="0" hangingPunct="1">
              <a:lnSpc>
                <a:spcPct val="85000"/>
              </a:lnSpc>
              <a:spcBef>
                <a:spcPct val="0"/>
              </a:spcBef>
              <a:buNone/>
              <a:defRPr sz="8000" kern="1200" spc="-50" baseline="0">
                <a:solidFill>
                  <a:schemeClr val="tx1">
                    <a:lumMod val="85000"/>
                    <a:lumOff val="15000"/>
                  </a:schemeClr>
                </a:solidFill>
                <a:latin typeface="+mj-lt"/>
                <a:ea typeface="+mj-ea"/>
                <a:cs typeface="+mj-cs"/>
              </a:defRPr>
            </a:lvl1pPr>
          </a:lstStyle>
          <a:p>
            <a:pPr>
              <a:lnSpc>
                <a:spcPct val="90000"/>
              </a:lnSpc>
            </a:pPr>
            <a:r>
              <a:rPr lang="en-US" sz="4800" b="1" smtClean="0">
                <a:latin typeface="+mn-lt"/>
              </a:rPr>
              <a:t>Hemolitik Üremik Sendrom(HUS)</a:t>
            </a:r>
            <a:endParaRPr lang="en-US" sz="4800" b="1" dirty="0">
              <a:latin typeface="+mn-lt"/>
            </a:endParaRPr>
          </a:p>
        </p:txBody>
      </p:sp>
      <p:sp>
        <p:nvSpPr>
          <p:cNvPr id="3" name="Metin kutusu 2"/>
          <p:cNvSpPr txBox="1"/>
          <p:nvPr/>
        </p:nvSpPr>
        <p:spPr>
          <a:xfrm>
            <a:off x="765280" y="1367762"/>
            <a:ext cx="6654177" cy="4708981"/>
          </a:xfrm>
          <a:prstGeom prst="rect">
            <a:avLst/>
          </a:prstGeom>
          <a:noFill/>
        </p:spPr>
        <p:txBody>
          <a:bodyPr wrap="square" rtlCol="0">
            <a:spAutoFit/>
          </a:bodyPr>
          <a:lstStyle/>
          <a:p>
            <a:pPr>
              <a:lnSpc>
                <a:spcPct val="250000"/>
              </a:lnSpc>
            </a:pPr>
            <a:r>
              <a:rPr lang="tr-TR" sz="2400" b="1" i="1" dirty="0" smtClean="0">
                <a:solidFill>
                  <a:srgbClr val="0000FF"/>
                </a:solidFill>
              </a:rPr>
              <a:t>HÜS temel TRIAD olarak</a:t>
            </a:r>
          </a:p>
          <a:p>
            <a:pPr marL="342900" indent="-342900">
              <a:lnSpc>
                <a:spcPct val="250000"/>
              </a:lnSpc>
              <a:buAutoNum type="arabicPeriod"/>
            </a:pPr>
            <a:r>
              <a:rPr lang="tr-TR" sz="2400" i="1" dirty="0" smtClean="0">
                <a:solidFill>
                  <a:srgbClr val="FF0000"/>
                </a:solidFill>
                <a:latin typeface="Comic Sans MS" panose="030F0702030302020204" pitchFamily="66" charset="0"/>
              </a:rPr>
              <a:t>MAHA </a:t>
            </a:r>
          </a:p>
          <a:p>
            <a:pPr marL="342900" indent="-342900">
              <a:lnSpc>
                <a:spcPct val="250000"/>
              </a:lnSpc>
              <a:buAutoNum type="arabicPeriod"/>
            </a:pPr>
            <a:r>
              <a:rPr lang="tr-TR" sz="2400" i="1" dirty="0" smtClean="0">
                <a:solidFill>
                  <a:srgbClr val="FF0000"/>
                </a:solidFill>
                <a:latin typeface="Comic Sans MS" panose="030F0702030302020204" pitchFamily="66" charset="0"/>
              </a:rPr>
              <a:t>Trombositopeni</a:t>
            </a:r>
          </a:p>
          <a:p>
            <a:pPr marL="342900" indent="-342900">
              <a:lnSpc>
                <a:spcPct val="250000"/>
              </a:lnSpc>
              <a:buAutoNum type="arabicPeriod"/>
            </a:pPr>
            <a:r>
              <a:rPr lang="tr-TR" sz="2400" i="1" dirty="0" smtClean="0">
                <a:solidFill>
                  <a:srgbClr val="FF0000"/>
                </a:solidFill>
                <a:latin typeface="Comic Sans MS" panose="030F0702030302020204" pitchFamily="66" charset="0"/>
              </a:rPr>
              <a:t>Böbrek Patolojisi, </a:t>
            </a:r>
          </a:p>
          <a:p>
            <a:pPr>
              <a:lnSpc>
                <a:spcPct val="250000"/>
              </a:lnSpc>
            </a:pPr>
            <a:r>
              <a:rPr lang="tr-TR" sz="2400" i="1" dirty="0" smtClean="0">
                <a:solidFill>
                  <a:srgbClr val="0000FF"/>
                </a:solidFill>
              </a:rPr>
              <a:t>İle karakterizedir. </a:t>
            </a:r>
            <a:endParaRPr lang="tr-TR" sz="2400" i="1" dirty="0">
              <a:solidFill>
                <a:srgbClr val="0000FF"/>
              </a:solidFill>
            </a:endParaRPr>
          </a:p>
        </p:txBody>
      </p:sp>
      <p:sp>
        <p:nvSpPr>
          <p:cNvPr id="14" name="Dikdörtgen 13"/>
          <p:cNvSpPr/>
          <p:nvPr/>
        </p:nvSpPr>
        <p:spPr>
          <a:xfrm>
            <a:off x="7834047" y="5393456"/>
            <a:ext cx="532518" cy="261610"/>
          </a:xfrm>
          <a:prstGeom prst="rect">
            <a:avLst/>
          </a:prstGeom>
        </p:spPr>
        <p:txBody>
          <a:bodyPr wrap="none">
            <a:spAutoFit/>
          </a:bodyPr>
          <a:lstStyle/>
          <a:p>
            <a:r>
              <a:rPr lang="tr-TR" sz="1100" b="1" dirty="0" smtClean="0"/>
              <a:t>Atipik</a:t>
            </a:r>
            <a:endParaRPr lang="tr-TR" sz="1100" b="1" dirty="0">
              <a:latin typeface="Arial Narrow" panose="020B0606020202030204" pitchFamily="34" charset="0"/>
            </a:endParaRPr>
          </a:p>
        </p:txBody>
      </p:sp>
      <p:sp>
        <p:nvSpPr>
          <p:cNvPr id="15" name="Dikdörtgen 14"/>
          <p:cNvSpPr/>
          <p:nvPr/>
        </p:nvSpPr>
        <p:spPr>
          <a:xfrm>
            <a:off x="10230853" y="5393456"/>
            <a:ext cx="468398" cy="261610"/>
          </a:xfrm>
          <a:prstGeom prst="rect">
            <a:avLst/>
          </a:prstGeom>
        </p:spPr>
        <p:txBody>
          <a:bodyPr wrap="none">
            <a:spAutoFit/>
          </a:bodyPr>
          <a:lstStyle/>
          <a:p>
            <a:r>
              <a:rPr lang="tr-TR" sz="1100" b="1" dirty="0"/>
              <a:t>T</a:t>
            </a:r>
            <a:r>
              <a:rPr lang="tr-TR" sz="1100" b="1" dirty="0" smtClean="0"/>
              <a:t>ipik</a:t>
            </a:r>
            <a:endParaRPr lang="tr-TR" sz="1100" b="1" dirty="0">
              <a:latin typeface="Arial Narrow" panose="020B0606020202030204" pitchFamily="34" charset="0"/>
            </a:endParaRPr>
          </a:p>
        </p:txBody>
      </p:sp>
    </p:spTree>
    <p:extLst>
      <p:ext uri="{BB962C8B-B14F-4D97-AF65-F5344CB8AC3E}">
        <p14:creationId xmlns:p14="http://schemas.microsoft.com/office/powerpoint/2010/main" val="1133950349"/>
      </p:ext>
    </p:extLst>
  </p:cSld>
  <p:clrMapOvr>
    <a:masterClrMapping/>
  </p:clrMapOvr>
  <p:transition advTm="41423"/>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38"/>
          <p:cNvSpPr txBox="1"/>
          <p:nvPr/>
        </p:nvSpPr>
        <p:spPr>
          <a:xfrm>
            <a:off x="693019" y="1393999"/>
            <a:ext cx="10992050" cy="5058821"/>
          </a:xfrm>
          <a:prstGeom prst="rect">
            <a:avLst/>
          </a:prstGeom>
        </p:spPr>
        <p:txBody>
          <a:bodyPr vert="horz" wrap="square" lIns="0" tIns="0" rIns="0" bIns="0" rtlCol="0">
            <a:spAutoFit/>
          </a:bodyPr>
          <a:lstStyle/>
          <a:p>
            <a:pPr marL="12700">
              <a:lnSpc>
                <a:spcPct val="100000"/>
              </a:lnSpc>
              <a:tabLst>
                <a:tab pos="355600" algn="l"/>
                <a:tab pos="356235" algn="l"/>
              </a:tabLst>
            </a:pPr>
            <a:r>
              <a:rPr lang="tr-TR" sz="2000" b="1" spc="-5" dirty="0" smtClean="0">
                <a:latin typeface="Calibri"/>
                <a:cs typeface="Calibri"/>
              </a:rPr>
              <a:t>Bulantı, kusma, ishal ve karın ağrısı şikâyeti </a:t>
            </a:r>
          </a:p>
          <a:p>
            <a:pPr marL="12700">
              <a:lnSpc>
                <a:spcPct val="100000"/>
              </a:lnSpc>
              <a:tabLst>
                <a:tab pos="355600" algn="l"/>
                <a:tab pos="356235" algn="l"/>
              </a:tabLst>
            </a:pPr>
            <a:endParaRPr lang="tr-TR" spc="-5" dirty="0" smtClean="0">
              <a:latin typeface="Calibri"/>
              <a:cs typeface="Calibri"/>
            </a:endParaRPr>
          </a:p>
          <a:p>
            <a:pPr marL="12700">
              <a:lnSpc>
                <a:spcPct val="100000"/>
              </a:lnSpc>
              <a:tabLst>
                <a:tab pos="355600" algn="l"/>
                <a:tab pos="356235" algn="l"/>
              </a:tabLst>
            </a:pPr>
            <a:r>
              <a:rPr lang="tr-TR" sz="2400" b="1" spc="-5" dirty="0" smtClean="0">
                <a:latin typeface="Calibri"/>
                <a:cs typeface="Calibri"/>
              </a:rPr>
              <a:t>        </a:t>
            </a:r>
          </a:p>
          <a:p>
            <a:pPr marL="12700">
              <a:lnSpc>
                <a:spcPct val="100000"/>
              </a:lnSpc>
              <a:tabLst>
                <a:tab pos="355600" algn="l"/>
                <a:tab pos="356235" algn="l"/>
              </a:tabLst>
            </a:pPr>
            <a:r>
              <a:rPr lang="tr-TR" sz="2400" b="1" spc="-5" dirty="0" smtClean="0">
                <a:latin typeface="Calibri"/>
                <a:cs typeface="Calibri"/>
              </a:rPr>
              <a:t>        </a:t>
            </a:r>
            <a:r>
              <a:rPr sz="2400" b="1" spc="-5" dirty="0" err="1" smtClean="0">
                <a:latin typeface="Calibri"/>
                <a:cs typeface="Calibri"/>
              </a:rPr>
              <a:t>Mikroanjiopatik</a:t>
            </a:r>
            <a:r>
              <a:rPr sz="2400" b="1" spc="-5" dirty="0" smtClean="0">
                <a:latin typeface="Calibri"/>
                <a:cs typeface="Calibri"/>
              </a:rPr>
              <a:t> </a:t>
            </a:r>
            <a:r>
              <a:rPr sz="2400" b="1" dirty="0">
                <a:latin typeface="Calibri"/>
                <a:cs typeface="Calibri"/>
              </a:rPr>
              <a:t>hemolitik</a:t>
            </a:r>
            <a:r>
              <a:rPr sz="2400" b="1" spc="-105" dirty="0">
                <a:latin typeface="Calibri"/>
                <a:cs typeface="Calibri"/>
              </a:rPr>
              <a:t> </a:t>
            </a:r>
            <a:r>
              <a:rPr sz="2400" b="1" dirty="0">
                <a:latin typeface="Calibri"/>
                <a:cs typeface="Calibri"/>
              </a:rPr>
              <a:t>anemi</a:t>
            </a:r>
            <a:endParaRPr sz="2400" dirty="0">
              <a:latin typeface="Calibri"/>
              <a:cs typeface="Calibri"/>
            </a:endParaRPr>
          </a:p>
          <a:p>
            <a:pPr marL="12700" marR="3237865">
              <a:lnSpc>
                <a:spcPct val="120000"/>
              </a:lnSpc>
              <a:spcBef>
                <a:spcPts val="80"/>
              </a:spcBef>
            </a:pPr>
            <a:r>
              <a:rPr lang="tr-TR" sz="1200" b="1" dirty="0" smtClean="0">
                <a:latin typeface="Calibri"/>
                <a:cs typeface="Calibri"/>
              </a:rPr>
              <a:t>                           </a:t>
            </a:r>
            <a:r>
              <a:rPr sz="1200" b="1" dirty="0" err="1" smtClean="0">
                <a:latin typeface="Calibri"/>
                <a:cs typeface="Calibri"/>
              </a:rPr>
              <a:t>Hb</a:t>
            </a:r>
            <a:r>
              <a:rPr sz="1200" b="1" dirty="0" smtClean="0">
                <a:latin typeface="Calibri"/>
                <a:cs typeface="Calibri"/>
              </a:rPr>
              <a:t> </a:t>
            </a:r>
            <a:r>
              <a:rPr sz="1200" b="1" spc="-5" dirty="0">
                <a:latin typeface="Calibri"/>
                <a:cs typeface="Calibri"/>
              </a:rPr>
              <a:t>&lt;9 </a:t>
            </a:r>
            <a:r>
              <a:rPr sz="1200" b="1" spc="10" dirty="0">
                <a:latin typeface="Calibri"/>
                <a:cs typeface="Calibri"/>
              </a:rPr>
              <a:t>g/dl </a:t>
            </a:r>
            <a:r>
              <a:rPr sz="1200" b="1" dirty="0">
                <a:latin typeface="Calibri"/>
                <a:cs typeface="Calibri"/>
              </a:rPr>
              <a:t>, </a:t>
            </a:r>
            <a:r>
              <a:rPr sz="1200" b="1" spc="-10" dirty="0">
                <a:latin typeface="Calibri"/>
                <a:cs typeface="Calibri"/>
              </a:rPr>
              <a:t>retikülositoz, parçalanmış </a:t>
            </a:r>
            <a:r>
              <a:rPr sz="1200" b="1" spc="-5" dirty="0" err="1">
                <a:latin typeface="Calibri"/>
                <a:cs typeface="Calibri"/>
              </a:rPr>
              <a:t>eritrositler</a:t>
            </a:r>
            <a:r>
              <a:rPr sz="1200" b="1" spc="-5" dirty="0">
                <a:latin typeface="Calibri"/>
                <a:cs typeface="Calibri"/>
              </a:rPr>
              <a:t>  </a:t>
            </a:r>
            <a:r>
              <a:rPr sz="1200" b="1" spc="-5" dirty="0" smtClean="0">
                <a:latin typeface="Calibri"/>
                <a:cs typeface="Calibri"/>
              </a:rPr>
              <a:t>Coombs </a:t>
            </a:r>
            <a:r>
              <a:rPr sz="1200" b="1" spc="-20" dirty="0" err="1" smtClean="0">
                <a:latin typeface="Calibri"/>
                <a:cs typeface="Calibri"/>
              </a:rPr>
              <a:t>negatif</a:t>
            </a:r>
            <a:r>
              <a:rPr sz="1200" b="1" spc="-20" dirty="0">
                <a:latin typeface="Calibri"/>
                <a:cs typeface="Calibri"/>
              </a:rPr>
              <a:t>, </a:t>
            </a:r>
            <a:r>
              <a:rPr sz="1200" b="1" spc="-5" dirty="0">
                <a:latin typeface="Calibri"/>
                <a:cs typeface="Calibri"/>
              </a:rPr>
              <a:t>Haptoglobin düşük, </a:t>
            </a:r>
            <a:r>
              <a:rPr sz="1200" b="1" dirty="0">
                <a:latin typeface="Calibri"/>
                <a:cs typeface="Calibri"/>
              </a:rPr>
              <a:t>LDH</a:t>
            </a:r>
            <a:r>
              <a:rPr sz="1200" b="1" spc="-55" dirty="0">
                <a:latin typeface="Calibri"/>
                <a:cs typeface="Calibri"/>
              </a:rPr>
              <a:t> </a:t>
            </a:r>
            <a:r>
              <a:rPr sz="1200" b="1" spc="-5" dirty="0" smtClean="0">
                <a:latin typeface="Calibri"/>
                <a:cs typeface="Calibri"/>
              </a:rPr>
              <a:t>yüksek</a:t>
            </a:r>
            <a:endParaRPr sz="1200" dirty="0" smtClean="0">
              <a:latin typeface="Calibri"/>
              <a:cs typeface="Calibri"/>
            </a:endParaRPr>
          </a:p>
          <a:p>
            <a:pPr marL="4841875">
              <a:lnSpc>
                <a:spcPct val="100000"/>
              </a:lnSpc>
              <a:spcBef>
                <a:spcPts val="1360"/>
              </a:spcBef>
            </a:pPr>
            <a:endParaRPr lang="tr-TR" sz="3200" b="1" spc="-20" dirty="0" smtClean="0">
              <a:latin typeface="Calibri"/>
              <a:cs typeface="Calibri"/>
            </a:endParaRPr>
          </a:p>
          <a:p>
            <a:pPr marL="4841875">
              <a:lnSpc>
                <a:spcPct val="100000"/>
              </a:lnSpc>
              <a:spcBef>
                <a:spcPts val="1360"/>
              </a:spcBef>
            </a:pPr>
            <a:r>
              <a:rPr sz="3200" b="1" spc="-20" dirty="0" smtClean="0">
                <a:latin typeface="Calibri"/>
                <a:cs typeface="Calibri"/>
              </a:rPr>
              <a:t>Trombositopeni</a:t>
            </a:r>
            <a:r>
              <a:rPr lang="tr-TR" sz="3200" dirty="0" smtClean="0">
                <a:latin typeface="Calibri"/>
                <a:cs typeface="Calibri"/>
              </a:rPr>
              <a:t>  </a:t>
            </a:r>
            <a:r>
              <a:rPr sz="1800" b="1" dirty="0" smtClean="0">
                <a:latin typeface="Calibri"/>
                <a:cs typeface="Calibri"/>
              </a:rPr>
              <a:t>&lt;</a:t>
            </a:r>
            <a:r>
              <a:rPr sz="1800" b="1" spc="-105" dirty="0" smtClean="0">
                <a:latin typeface="Calibri"/>
                <a:cs typeface="Calibri"/>
              </a:rPr>
              <a:t> </a:t>
            </a:r>
            <a:r>
              <a:rPr sz="1800" b="1" dirty="0" smtClean="0">
                <a:latin typeface="Calibri"/>
                <a:cs typeface="Calibri"/>
              </a:rPr>
              <a:t>150.000</a:t>
            </a:r>
            <a:endParaRPr sz="1800" dirty="0" smtClean="0">
              <a:latin typeface="Calibri"/>
              <a:cs typeface="Calibri"/>
            </a:endParaRPr>
          </a:p>
          <a:p>
            <a:pPr marL="239395">
              <a:lnSpc>
                <a:spcPct val="100000"/>
              </a:lnSpc>
              <a:spcBef>
                <a:spcPts val="1255"/>
              </a:spcBef>
            </a:pPr>
            <a:r>
              <a:rPr sz="2800" b="1" spc="-10" dirty="0" smtClean="0">
                <a:latin typeface="Calibri"/>
                <a:cs typeface="Calibri"/>
              </a:rPr>
              <a:t>Akut </a:t>
            </a:r>
            <a:r>
              <a:rPr sz="2800" b="1" spc="-5" dirty="0">
                <a:latin typeface="Calibri"/>
                <a:cs typeface="Calibri"/>
              </a:rPr>
              <a:t>böbrek</a:t>
            </a:r>
            <a:r>
              <a:rPr sz="2800" b="1" spc="-95" dirty="0">
                <a:latin typeface="Calibri"/>
                <a:cs typeface="Calibri"/>
              </a:rPr>
              <a:t> </a:t>
            </a:r>
            <a:r>
              <a:rPr sz="2800" b="1" dirty="0">
                <a:latin typeface="Calibri"/>
                <a:cs typeface="Calibri"/>
              </a:rPr>
              <a:t>hasarı</a:t>
            </a:r>
            <a:endParaRPr sz="2800" dirty="0">
              <a:latin typeface="Calibri"/>
              <a:cs typeface="Calibri"/>
            </a:endParaRPr>
          </a:p>
          <a:p>
            <a:pPr marL="239395">
              <a:lnSpc>
                <a:spcPct val="100000"/>
              </a:lnSpc>
              <a:spcBef>
                <a:spcPts val="80"/>
              </a:spcBef>
            </a:pPr>
            <a:r>
              <a:rPr lang="tr-TR" sz="1600" b="1" spc="-5" dirty="0" smtClean="0">
                <a:latin typeface="Calibri"/>
                <a:cs typeface="Calibri"/>
              </a:rPr>
              <a:t>        </a:t>
            </a:r>
            <a:r>
              <a:rPr sz="1600" b="1" spc="-5" dirty="0" err="1" smtClean="0">
                <a:latin typeface="Calibri"/>
                <a:cs typeface="Calibri"/>
              </a:rPr>
              <a:t>Oligo-anüri</a:t>
            </a:r>
            <a:r>
              <a:rPr sz="1600" b="1" spc="-5" dirty="0">
                <a:latin typeface="Calibri"/>
                <a:cs typeface="Calibri"/>
              </a:rPr>
              <a:t>, </a:t>
            </a:r>
            <a:r>
              <a:rPr sz="1600" b="1" dirty="0">
                <a:latin typeface="Calibri"/>
                <a:cs typeface="Calibri"/>
              </a:rPr>
              <a:t>ödem,</a:t>
            </a:r>
            <a:r>
              <a:rPr sz="1600" b="1" spc="-135" dirty="0">
                <a:latin typeface="Calibri"/>
                <a:cs typeface="Calibri"/>
              </a:rPr>
              <a:t> </a:t>
            </a:r>
            <a:r>
              <a:rPr sz="1600" b="1" spc="-5" dirty="0" err="1" smtClean="0">
                <a:latin typeface="Calibri"/>
                <a:cs typeface="Calibri"/>
              </a:rPr>
              <a:t>hipertansiyon</a:t>
            </a:r>
            <a:r>
              <a:rPr lang="tr-TR" sz="1600" dirty="0">
                <a:latin typeface="Calibri"/>
                <a:cs typeface="Calibri"/>
              </a:rPr>
              <a:t> </a:t>
            </a:r>
            <a:r>
              <a:rPr sz="1600" b="1" spc="-5" dirty="0" err="1" smtClean="0">
                <a:latin typeface="Calibri"/>
                <a:cs typeface="Calibri"/>
              </a:rPr>
              <a:t>Hematüri</a:t>
            </a:r>
            <a:r>
              <a:rPr sz="1600" b="1" spc="-5" dirty="0">
                <a:latin typeface="Calibri"/>
                <a:cs typeface="Calibri"/>
              </a:rPr>
              <a:t>, </a:t>
            </a:r>
            <a:r>
              <a:rPr sz="1600" b="1" spc="-10" dirty="0">
                <a:latin typeface="Calibri"/>
                <a:cs typeface="Calibri"/>
              </a:rPr>
              <a:t>proteinüri, </a:t>
            </a:r>
            <a:r>
              <a:rPr sz="1600" b="1" spc="-5" dirty="0" err="1">
                <a:latin typeface="Calibri"/>
                <a:cs typeface="Calibri"/>
              </a:rPr>
              <a:t>kreatinin</a:t>
            </a:r>
            <a:r>
              <a:rPr sz="1600" b="1" spc="-50" dirty="0">
                <a:latin typeface="Calibri"/>
                <a:cs typeface="Calibri"/>
              </a:rPr>
              <a:t> </a:t>
            </a:r>
            <a:r>
              <a:rPr sz="1600" b="1" spc="-5" dirty="0" err="1" smtClean="0">
                <a:latin typeface="Calibri"/>
                <a:cs typeface="Calibri"/>
              </a:rPr>
              <a:t>yüksekliği</a:t>
            </a:r>
            <a:endParaRPr lang="tr-TR" sz="1600" b="1" spc="-5" dirty="0" smtClean="0">
              <a:latin typeface="Calibri"/>
              <a:cs typeface="Calibri"/>
            </a:endParaRPr>
          </a:p>
          <a:p>
            <a:pPr marL="239395">
              <a:lnSpc>
                <a:spcPct val="100000"/>
              </a:lnSpc>
              <a:spcBef>
                <a:spcPts val="80"/>
              </a:spcBef>
            </a:pPr>
            <a:endParaRPr lang="tr-TR" dirty="0">
              <a:latin typeface="Calibri"/>
              <a:cs typeface="Calibri"/>
            </a:endParaRPr>
          </a:p>
          <a:p>
            <a:pPr marL="239395">
              <a:lnSpc>
                <a:spcPct val="100000"/>
              </a:lnSpc>
              <a:spcBef>
                <a:spcPts val="80"/>
              </a:spcBef>
            </a:pPr>
            <a:r>
              <a:rPr lang="tr-TR" sz="3200" b="1" spc="-10" dirty="0">
                <a:latin typeface="Calibri"/>
                <a:cs typeface="Calibri"/>
              </a:rPr>
              <a:t> </a:t>
            </a:r>
            <a:r>
              <a:rPr lang="tr-TR" sz="3200" b="1" spc="-10" dirty="0" smtClean="0">
                <a:latin typeface="Calibri"/>
                <a:cs typeface="Calibri"/>
              </a:rPr>
              <a:t>                   </a:t>
            </a:r>
          </a:p>
          <a:p>
            <a:pPr marL="239395">
              <a:lnSpc>
                <a:spcPct val="100000"/>
              </a:lnSpc>
              <a:spcBef>
                <a:spcPts val="80"/>
              </a:spcBef>
            </a:pPr>
            <a:r>
              <a:rPr lang="tr-TR" sz="3200" b="1" spc="-10" dirty="0">
                <a:latin typeface="Calibri"/>
                <a:cs typeface="Calibri"/>
              </a:rPr>
              <a:t> </a:t>
            </a:r>
            <a:r>
              <a:rPr lang="tr-TR" sz="3200" b="1" spc="-10" dirty="0" smtClean="0">
                <a:latin typeface="Calibri"/>
                <a:cs typeface="Calibri"/>
              </a:rPr>
              <a:t>                                       </a:t>
            </a:r>
            <a:r>
              <a:rPr sz="3200" b="1" spc="-10" dirty="0" err="1" smtClean="0">
                <a:latin typeface="Calibri"/>
                <a:cs typeface="Calibri"/>
              </a:rPr>
              <a:t>İskemik</a:t>
            </a:r>
            <a:r>
              <a:rPr sz="3200" b="1" spc="-10" dirty="0" smtClean="0">
                <a:latin typeface="Calibri"/>
                <a:cs typeface="Calibri"/>
              </a:rPr>
              <a:t> </a:t>
            </a:r>
            <a:r>
              <a:rPr sz="3200" b="1" spc="-15" dirty="0">
                <a:latin typeface="Calibri"/>
                <a:cs typeface="Calibri"/>
              </a:rPr>
              <a:t>organ</a:t>
            </a:r>
            <a:r>
              <a:rPr sz="3200" b="1" spc="-120" dirty="0">
                <a:latin typeface="Calibri"/>
                <a:cs typeface="Calibri"/>
              </a:rPr>
              <a:t> </a:t>
            </a:r>
            <a:r>
              <a:rPr sz="3200" b="1" dirty="0" err="1" smtClean="0">
                <a:latin typeface="Calibri"/>
                <a:cs typeface="Calibri"/>
              </a:rPr>
              <a:t>hasarları</a:t>
            </a:r>
            <a:r>
              <a:rPr lang="tr-TR" sz="3200" dirty="0" smtClean="0">
                <a:latin typeface="Calibri"/>
                <a:cs typeface="Calibri"/>
              </a:rPr>
              <a:t>,  </a:t>
            </a:r>
            <a:r>
              <a:rPr sz="1800" b="1" dirty="0" smtClean="0">
                <a:latin typeface="Calibri"/>
                <a:cs typeface="Calibri"/>
              </a:rPr>
              <a:t>SSS</a:t>
            </a:r>
            <a:r>
              <a:rPr sz="1800" b="1" dirty="0">
                <a:latin typeface="Calibri"/>
                <a:cs typeface="Calibri"/>
              </a:rPr>
              <a:t>, GİS,</a:t>
            </a:r>
            <a:r>
              <a:rPr sz="1800" b="1" spc="-95" dirty="0">
                <a:latin typeface="Calibri"/>
                <a:cs typeface="Calibri"/>
              </a:rPr>
              <a:t> </a:t>
            </a:r>
            <a:r>
              <a:rPr sz="1800" b="1" spc="-5" dirty="0">
                <a:latin typeface="Calibri"/>
                <a:cs typeface="Calibri"/>
              </a:rPr>
              <a:t>Kalp…..</a:t>
            </a:r>
            <a:endParaRPr sz="1800" dirty="0">
              <a:latin typeface="Calibri"/>
              <a:cs typeface="Calibri"/>
            </a:endParaRPr>
          </a:p>
        </p:txBody>
      </p:sp>
      <p:sp>
        <p:nvSpPr>
          <p:cNvPr id="6" name="Rectangle 2"/>
          <p:cNvSpPr>
            <a:spLocks noGrp="1" noChangeArrowheads="1"/>
          </p:cNvSpPr>
          <p:nvPr>
            <p:ph type="title"/>
          </p:nvPr>
        </p:nvSpPr>
        <p:spPr>
          <a:xfrm>
            <a:off x="826447" y="288099"/>
            <a:ext cx="10327908" cy="801144"/>
          </a:xfrm>
        </p:spPr>
        <p:txBody>
          <a:bodyPr>
            <a:noAutofit/>
          </a:bodyPr>
          <a:lstStyle/>
          <a:p>
            <a:pPr algn="l">
              <a:lnSpc>
                <a:spcPct val="90000"/>
              </a:lnSpc>
            </a:pPr>
            <a:r>
              <a:rPr lang="en-US" sz="4800" b="1" dirty="0" err="1" smtClean="0">
                <a:latin typeface="+mn-lt"/>
              </a:rPr>
              <a:t>Hemolitik</a:t>
            </a:r>
            <a:r>
              <a:rPr lang="en-US" sz="4800" b="1" dirty="0" smtClean="0">
                <a:latin typeface="+mn-lt"/>
              </a:rPr>
              <a:t> </a:t>
            </a:r>
            <a:r>
              <a:rPr lang="en-US" sz="4800" b="1" dirty="0" err="1" smtClean="0">
                <a:latin typeface="+mn-lt"/>
              </a:rPr>
              <a:t>Üremik</a:t>
            </a:r>
            <a:r>
              <a:rPr lang="en-US" sz="4800" b="1" dirty="0" smtClean="0">
                <a:latin typeface="+mn-lt"/>
              </a:rPr>
              <a:t> </a:t>
            </a:r>
            <a:r>
              <a:rPr lang="en-US" sz="4800" b="1" dirty="0" err="1" smtClean="0">
                <a:latin typeface="+mn-lt"/>
              </a:rPr>
              <a:t>Sendrom</a:t>
            </a:r>
            <a:r>
              <a:rPr lang="en-US" sz="4800" b="1" dirty="0" smtClean="0">
                <a:latin typeface="+mn-lt"/>
              </a:rPr>
              <a:t>(HUS)</a:t>
            </a:r>
            <a:endParaRPr lang="en-US" sz="4800" b="1" dirty="0">
              <a:latin typeface="+mn-lt"/>
            </a:endParaRPr>
          </a:p>
        </p:txBody>
      </p:sp>
      <p:sp>
        <p:nvSpPr>
          <p:cNvPr id="2" name="AutoShape 2" descr="hemolytic uremic syndrome ile ilgili görsel sonucu"/>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Tree>
    <p:extLst>
      <p:ext uri="{BB962C8B-B14F-4D97-AF65-F5344CB8AC3E}">
        <p14:creationId xmlns:p14="http://schemas.microsoft.com/office/powerpoint/2010/main" val="3027832742"/>
      </p:ext>
    </p:extLst>
  </p:cSld>
  <p:clrMapOvr>
    <a:masterClrMapping/>
  </p:clrMapOvr>
  <p:transition advTm="77669"/>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 calcmode="lin" valueType="num">
                                      <p:cBhvr>
                                        <p:cTn id="7" dur="1000" fill="hold"/>
                                        <p:tgtEl>
                                          <p:spTgt spid="7">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7">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7">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7">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anim calcmode="lin" valueType="num">
                                      <p:cBhvr>
                                        <p:cTn id="15" dur="1000" fill="hold"/>
                                        <p:tgtEl>
                                          <p:spTgt spid="7">
                                            <p:txEl>
                                              <p:pRg st="3" end="3"/>
                                            </p:txEl>
                                          </p:spTgt>
                                        </p:tgtEl>
                                        <p:attrNameLst>
                                          <p:attrName>ppt_w</p:attrName>
                                        </p:attrNameLst>
                                      </p:cBhvr>
                                      <p:tavLst>
                                        <p:tav tm="0">
                                          <p:val>
                                            <p:fltVal val="0"/>
                                          </p:val>
                                        </p:tav>
                                        <p:tav tm="100000">
                                          <p:val>
                                            <p:strVal val="#ppt_w"/>
                                          </p:val>
                                        </p:tav>
                                      </p:tavLst>
                                    </p:anim>
                                    <p:anim calcmode="lin" valueType="num">
                                      <p:cBhvr>
                                        <p:cTn id="16" dur="1000" fill="hold"/>
                                        <p:tgtEl>
                                          <p:spTgt spid="7">
                                            <p:txEl>
                                              <p:pRg st="3" end="3"/>
                                            </p:txEl>
                                          </p:spTgt>
                                        </p:tgtEl>
                                        <p:attrNameLst>
                                          <p:attrName>ppt_h</p:attrName>
                                        </p:attrNameLst>
                                      </p:cBhvr>
                                      <p:tavLst>
                                        <p:tav tm="0">
                                          <p:val>
                                            <p:fltVal val="0"/>
                                          </p:val>
                                        </p:tav>
                                        <p:tav tm="100000">
                                          <p:val>
                                            <p:strVal val="#ppt_h"/>
                                          </p:val>
                                        </p:tav>
                                      </p:tavLst>
                                    </p:anim>
                                    <p:anim calcmode="lin" valueType="num">
                                      <p:cBhvr>
                                        <p:cTn id="17" dur="1000" fill="hold"/>
                                        <p:tgtEl>
                                          <p:spTgt spid="7">
                                            <p:txEl>
                                              <p:pRg st="3" end="3"/>
                                            </p:txEl>
                                          </p:spTgt>
                                        </p:tgtEl>
                                        <p:attrNameLst>
                                          <p:attrName>style.rotation</p:attrName>
                                        </p:attrNameLst>
                                      </p:cBhvr>
                                      <p:tavLst>
                                        <p:tav tm="0">
                                          <p:val>
                                            <p:fltVal val="90"/>
                                          </p:val>
                                        </p:tav>
                                        <p:tav tm="100000">
                                          <p:val>
                                            <p:fltVal val="0"/>
                                          </p:val>
                                        </p:tav>
                                      </p:tavLst>
                                    </p:anim>
                                    <p:animEffect transition="in" filter="fade">
                                      <p:cBhvr>
                                        <p:cTn id="18" dur="1000"/>
                                        <p:tgtEl>
                                          <p:spTgt spid="7">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anim calcmode="lin" valueType="num">
                                      <p:cBhvr>
                                        <p:cTn id="23" dur="1000" fill="hold"/>
                                        <p:tgtEl>
                                          <p:spTgt spid="7">
                                            <p:txEl>
                                              <p:pRg st="0" end="0"/>
                                            </p:txEl>
                                          </p:spTgt>
                                        </p:tgtEl>
                                        <p:attrNameLst>
                                          <p:attrName>ppt_w</p:attrName>
                                        </p:attrNameLst>
                                      </p:cBhvr>
                                      <p:tavLst>
                                        <p:tav tm="0">
                                          <p:val>
                                            <p:fltVal val="0"/>
                                          </p:val>
                                        </p:tav>
                                        <p:tav tm="100000">
                                          <p:val>
                                            <p:strVal val="#ppt_w"/>
                                          </p:val>
                                        </p:tav>
                                      </p:tavLst>
                                    </p:anim>
                                    <p:anim calcmode="lin" valueType="num">
                                      <p:cBhvr>
                                        <p:cTn id="24" dur="1000" fill="hold"/>
                                        <p:tgtEl>
                                          <p:spTgt spid="7">
                                            <p:txEl>
                                              <p:pRg st="0" end="0"/>
                                            </p:txEl>
                                          </p:spTgt>
                                        </p:tgtEl>
                                        <p:attrNameLst>
                                          <p:attrName>ppt_h</p:attrName>
                                        </p:attrNameLst>
                                      </p:cBhvr>
                                      <p:tavLst>
                                        <p:tav tm="0">
                                          <p:val>
                                            <p:fltVal val="0"/>
                                          </p:val>
                                        </p:tav>
                                        <p:tav tm="100000">
                                          <p:val>
                                            <p:strVal val="#ppt_h"/>
                                          </p:val>
                                        </p:tav>
                                      </p:tavLst>
                                    </p:anim>
                                    <p:anim calcmode="lin" valueType="num">
                                      <p:cBhvr>
                                        <p:cTn id="25" dur="1000" fill="hold"/>
                                        <p:tgtEl>
                                          <p:spTgt spid="7">
                                            <p:txEl>
                                              <p:pRg st="0" end="0"/>
                                            </p:txEl>
                                          </p:spTgt>
                                        </p:tgtEl>
                                        <p:attrNameLst>
                                          <p:attrName>style.rotation</p:attrName>
                                        </p:attrNameLst>
                                      </p:cBhvr>
                                      <p:tavLst>
                                        <p:tav tm="0">
                                          <p:val>
                                            <p:fltVal val="90"/>
                                          </p:val>
                                        </p:tav>
                                        <p:tav tm="100000">
                                          <p:val>
                                            <p:fltVal val="0"/>
                                          </p:val>
                                        </p:tav>
                                      </p:tavLst>
                                    </p:anim>
                                    <p:animEffect transition="in" filter="fade">
                                      <p:cBhvr>
                                        <p:cTn id="26" dur="1000"/>
                                        <p:tgtEl>
                                          <p:spTgt spid="7">
                                            <p:txEl>
                                              <p:pRg st="0" end="0"/>
                                            </p:txEl>
                                          </p:spTgt>
                                        </p:tgtEl>
                                      </p:cBhvr>
                                    </p:animEffect>
                                  </p:childTnLst>
                                </p:cTn>
                              </p:par>
                              <p:par>
                                <p:cTn id="27" presetID="31" presetClass="entr" presetSubtype="0" fill="hold" nodeType="withEffect">
                                  <p:stCondLst>
                                    <p:cond delay="0"/>
                                  </p:stCondLst>
                                  <p:childTnLst>
                                    <p:set>
                                      <p:cBhvr>
                                        <p:cTn id="28" dur="1" fill="hold">
                                          <p:stCondLst>
                                            <p:cond delay="0"/>
                                          </p:stCondLst>
                                        </p:cTn>
                                        <p:tgtEl>
                                          <p:spTgt spid="7">
                                            <p:txEl>
                                              <p:pRg st="4" end="4"/>
                                            </p:txEl>
                                          </p:spTgt>
                                        </p:tgtEl>
                                        <p:attrNameLst>
                                          <p:attrName>style.visibility</p:attrName>
                                        </p:attrNameLst>
                                      </p:cBhvr>
                                      <p:to>
                                        <p:strVal val="visible"/>
                                      </p:to>
                                    </p:set>
                                    <p:anim calcmode="lin" valueType="num">
                                      <p:cBhvr>
                                        <p:cTn id="29" dur="1000" fill="hold"/>
                                        <p:tgtEl>
                                          <p:spTgt spid="7">
                                            <p:txEl>
                                              <p:pRg st="4" end="4"/>
                                            </p:txEl>
                                          </p:spTgt>
                                        </p:tgtEl>
                                        <p:attrNameLst>
                                          <p:attrName>ppt_w</p:attrName>
                                        </p:attrNameLst>
                                      </p:cBhvr>
                                      <p:tavLst>
                                        <p:tav tm="0">
                                          <p:val>
                                            <p:fltVal val="0"/>
                                          </p:val>
                                        </p:tav>
                                        <p:tav tm="100000">
                                          <p:val>
                                            <p:strVal val="#ppt_w"/>
                                          </p:val>
                                        </p:tav>
                                      </p:tavLst>
                                    </p:anim>
                                    <p:anim calcmode="lin" valueType="num">
                                      <p:cBhvr>
                                        <p:cTn id="30" dur="1000" fill="hold"/>
                                        <p:tgtEl>
                                          <p:spTgt spid="7">
                                            <p:txEl>
                                              <p:pRg st="4" end="4"/>
                                            </p:txEl>
                                          </p:spTgt>
                                        </p:tgtEl>
                                        <p:attrNameLst>
                                          <p:attrName>ppt_h</p:attrName>
                                        </p:attrNameLst>
                                      </p:cBhvr>
                                      <p:tavLst>
                                        <p:tav tm="0">
                                          <p:val>
                                            <p:fltVal val="0"/>
                                          </p:val>
                                        </p:tav>
                                        <p:tav tm="100000">
                                          <p:val>
                                            <p:strVal val="#ppt_h"/>
                                          </p:val>
                                        </p:tav>
                                      </p:tavLst>
                                    </p:anim>
                                    <p:anim calcmode="lin" valueType="num">
                                      <p:cBhvr>
                                        <p:cTn id="31" dur="1000" fill="hold"/>
                                        <p:tgtEl>
                                          <p:spTgt spid="7">
                                            <p:txEl>
                                              <p:pRg st="4" end="4"/>
                                            </p:txEl>
                                          </p:spTgt>
                                        </p:tgtEl>
                                        <p:attrNameLst>
                                          <p:attrName>style.rotation</p:attrName>
                                        </p:attrNameLst>
                                      </p:cBhvr>
                                      <p:tavLst>
                                        <p:tav tm="0">
                                          <p:val>
                                            <p:fltVal val="90"/>
                                          </p:val>
                                        </p:tav>
                                        <p:tav tm="100000">
                                          <p:val>
                                            <p:fltVal val="0"/>
                                          </p:val>
                                        </p:tav>
                                      </p:tavLst>
                                    </p:anim>
                                    <p:animEffect transition="in" filter="fade">
                                      <p:cBhvr>
                                        <p:cTn id="32" dur="1000"/>
                                        <p:tgtEl>
                                          <p:spTgt spid="7">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1" presetClass="entr" presetSubtype="0" fill="hold" nodeType="clickEffect">
                                  <p:stCondLst>
                                    <p:cond delay="0"/>
                                  </p:stCondLst>
                                  <p:childTnLst>
                                    <p:set>
                                      <p:cBhvr>
                                        <p:cTn id="36" dur="1" fill="hold">
                                          <p:stCondLst>
                                            <p:cond delay="0"/>
                                          </p:stCondLst>
                                        </p:cTn>
                                        <p:tgtEl>
                                          <p:spTgt spid="7">
                                            <p:txEl>
                                              <p:pRg st="6" end="6"/>
                                            </p:txEl>
                                          </p:spTgt>
                                        </p:tgtEl>
                                        <p:attrNameLst>
                                          <p:attrName>style.visibility</p:attrName>
                                        </p:attrNameLst>
                                      </p:cBhvr>
                                      <p:to>
                                        <p:strVal val="visible"/>
                                      </p:to>
                                    </p:set>
                                    <p:anim calcmode="lin" valueType="num">
                                      <p:cBhvr>
                                        <p:cTn id="37" dur="1000" fill="hold"/>
                                        <p:tgtEl>
                                          <p:spTgt spid="7">
                                            <p:txEl>
                                              <p:pRg st="6" end="6"/>
                                            </p:txEl>
                                          </p:spTgt>
                                        </p:tgtEl>
                                        <p:attrNameLst>
                                          <p:attrName>ppt_w</p:attrName>
                                        </p:attrNameLst>
                                      </p:cBhvr>
                                      <p:tavLst>
                                        <p:tav tm="0">
                                          <p:val>
                                            <p:fltVal val="0"/>
                                          </p:val>
                                        </p:tav>
                                        <p:tav tm="100000">
                                          <p:val>
                                            <p:strVal val="#ppt_w"/>
                                          </p:val>
                                        </p:tav>
                                      </p:tavLst>
                                    </p:anim>
                                    <p:anim calcmode="lin" valueType="num">
                                      <p:cBhvr>
                                        <p:cTn id="38" dur="1000" fill="hold"/>
                                        <p:tgtEl>
                                          <p:spTgt spid="7">
                                            <p:txEl>
                                              <p:pRg st="6" end="6"/>
                                            </p:txEl>
                                          </p:spTgt>
                                        </p:tgtEl>
                                        <p:attrNameLst>
                                          <p:attrName>ppt_h</p:attrName>
                                        </p:attrNameLst>
                                      </p:cBhvr>
                                      <p:tavLst>
                                        <p:tav tm="0">
                                          <p:val>
                                            <p:fltVal val="0"/>
                                          </p:val>
                                        </p:tav>
                                        <p:tav tm="100000">
                                          <p:val>
                                            <p:strVal val="#ppt_h"/>
                                          </p:val>
                                        </p:tav>
                                      </p:tavLst>
                                    </p:anim>
                                    <p:anim calcmode="lin" valueType="num">
                                      <p:cBhvr>
                                        <p:cTn id="39" dur="1000" fill="hold"/>
                                        <p:tgtEl>
                                          <p:spTgt spid="7">
                                            <p:txEl>
                                              <p:pRg st="6" end="6"/>
                                            </p:txEl>
                                          </p:spTgt>
                                        </p:tgtEl>
                                        <p:attrNameLst>
                                          <p:attrName>style.rotation</p:attrName>
                                        </p:attrNameLst>
                                      </p:cBhvr>
                                      <p:tavLst>
                                        <p:tav tm="0">
                                          <p:val>
                                            <p:fltVal val="90"/>
                                          </p:val>
                                        </p:tav>
                                        <p:tav tm="100000">
                                          <p:val>
                                            <p:fltVal val="0"/>
                                          </p:val>
                                        </p:tav>
                                      </p:tavLst>
                                    </p:anim>
                                    <p:animEffect transition="in" filter="fade">
                                      <p:cBhvr>
                                        <p:cTn id="40" dur="1000"/>
                                        <p:tgtEl>
                                          <p:spTgt spid="7">
                                            <p:txEl>
                                              <p:pRg st="6" end="6"/>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nodeType="clickEffect">
                                  <p:stCondLst>
                                    <p:cond delay="0"/>
                                  </p:stCondLst>
                                  <p:childTnLst>
                                    <p:set>
                                      <p:cBhvr>
                                        <p:cTn id="44" dur="1" fill="hold">
                                          <p:stCondLst>
                                            <p:cond delay="0"/>
                                          </p:stCondLst>
                                        </p:cTn>
                                        <p:tgtEl>
                                          <p:spTgt spid="7">
                                            <p:txEl>
                                              <p:pRg st="7" end="7"/>
                                            </p:txEl>
                                          </p:spTgt>
                                        </p:tgtEl>
                                        <p:attrNameLst>
                                          <p:attrName>style.visibility</p:attrName>
                                        </p:attrNameLst>
                                      </p:cBhvr>
                                      <p:to>
                                        <p:strVal val="visible"/>
                                      </p:to>
                                    </p:set>
                                    <p:anim calcmode="lin" valueType="num">
                                      <p:cBhvr>
                                        <p:cTn id="45" dur="1000" fill="hold"/>
                                        <p:tgtEl>
                                          <p:spTgt spid="7">
                                            <p:txEl>
                                              <p:pRg st="7" end="7"/>
                                            </p:txEl>
                                          </p:spTgt>
                                        </p:tgtEl>
                                        <p:attrNameLst>
                                          <p:attrName>ppt_w</p:attrName>
                                        </p:attrNameLst>
                                      </p:cBhvr>
                                      <p:tavLst>
                                        <p:tav tm="0">
                                          <p:val>
                                            <p:fltVal val="0"/>
                                          </p:val>
                                        </p:tav>
                                        <p:tav tm="100000">
                                          <p:val>
                                            <p:strVal val="#ppt_w"/>
                                          </p:val>
                                        </p:tav>
                                      </p:tavLst>
                                    </p:anim>
                                    <p:anim calcmode="lin" valueType="num">
                                      <p:cBhvr>
                                        <p:cTn id="46" dur="1000" fill="hold"/>
                                        <p:tgtEl>
                                          <p:spTgt spid="7">
                                            <p:txEl>
                                              <p:pRg st="7" end="7"/>
                                            </p:txEl>
                                          </p:spTgt>
                                        </p:tgtEl>
                                        <p:attrNameLst>
                                          <p:attrName>ppt_h</p:attrName>
                                        </p:attrNameLst>
                                      </p:cBhvr>
                                      <p:tavLst>
                                        <p:tav tm="0">
                                          <p:val>
                                            <p:fltVal val="0"/>
                                          </p:val>
                                        </p:tav>
                                        <p:tav tm="100000">
                                          <p:val>
                                            <p:strVal val="#ppt_h"/>
                                          </p:val>
                                        </p:tav>
                                      </p:tavLst>
                                    </p:anim>
                                    <p:anim calcmode="lin" valueType="num">
                                      <p:cBhvr>
                                        <p:cTn id="47" dur="1000" fill="hold"/>
                                        <p:tgtEl>
                                          <p:spTgt spid="7">
                                            <p:txEl>
                                              <p:pRg st="7" end="7"/>
                                            </p:txEl>
                                          </p:spTgt>
                                        </p:tgtEl>
                                        <p:attrNameLst>
                                          <p:attrName>style.rotation</p:attrName>
                                        </p:attrNameLst>
                                      </p:cBhvr>
                                      <p:tavLst>
                                        <p:tav tm="0">
                                          <p:val>
                                            <p:fltVal val="90"/>
                                          </p:val>
                                        </p:tav>
                                        <p:tav tm="100000">
                                          <p:val>
                                            <p:fltVal val="0"/>
                                          </p:val>
                                        </p:tav>
                                      </p:tavLst>
                                    </p:anim>
                                    <p:animEffect transition="in" filter="fade">
                                      <p:cBhvr>
                                        <p:cTn id="48" dur="1000"/>
                                        <p:tgtEl>
                                          <p:spTgt spid="7">
                                            <p:txEl>
                                              <p:pRg st="7" end="7"/>
                                            </p:txEl>
                                          </p:spTgt>
                                        </p:tgtEl>
                                      </p:cBhvr>
                                    </p:animEffect>
                                  </p:childTnLst>
                                </p:cTn>
                              </p:par>
                              <p:par>
                                <p:cTn id="49" presetID="31" presetClass="entr" presetSubtype="0" fill="hold" nodeType="withEffect">
                                  <p:stCondLst>
                                    <p:cond delay="0"/>
                                  </p:stCondLst>
                                  <p:childTnLst>
                                    <p:set>
                                      <p:cBhvr>
                                        <p:cTn id="50" dur="1" fill="hold">
                                          <p:stCondLst>
                                            <p:cond delay="0"/>
                                          </p:stCondLst>
                                        </p:cTn>
                                        <p:tgtEl>
                                          <p:spTgt spid="7">
                                            <p:txEl>
                                              <p:pRg st="8" end="8"/>
                                            </p:txEl>
                                          </p:spTgt>
                                        </p:tgtEl>
                                        <p:attrNameLst>
                                          <p:attrName>style.visibility</p:attrName>
                                        </p:attrNameLst>
                                      </p:cBhvr>
                                      <p:to>
                                        <p:strVal val="visible"/>
                                      </p:to>
                                    </p:set>
                                    <p:anim calcmode="lin" valueType="num">
                                      <p:cBhvr>
                                        <p:cTn id="51" dur="1000" fill="hold"/>
                                        <p:tgtEl>
                                          <p:spTgt spid="7">
                                            <p:txEl>
                                              <p:pRg st="8" end="8"/>
                                            </p:txEl>
                                          </p:spTgt>
                                        </p:tgtEl>
                                        <p:attrNameLst>
                                          <p:attrName>ppt_w</p:attrName>
                                        </p:attrNameLst>
                                      </p:cBhvr>
                                      <p:tavLst>
                                        <p:tav tm="0">
                                          <p:val>
                                            <p:fltVal val="0"/>
                                          </p:val>
                                        </p:tav>
                                        <p:tav tm="100000">
                                          <p:val>
                                            <p:strVal val="#ppt_w"/>
                                          </p:val>
                                        </p:tav>
                                      </p:tavLst>
                                    </p:anim>
                                    <p:anim calcmode="lin" valueType="num">
                                      <p:cBhvr>
                                        <p:cTn id="52" dur="1000" fill="hold"/>
                                        <p:tgtEl>
                                          <p:spTgt spid="7">
                                            <p:txEl>
                                              <p:pRg st="8" end="8"/>
                                            </p:txEl>
                                          </p:spTgt>
                                        </p:tgtEl>
                                        <p:attrNameLst>
                                          <p:attrName>ppt_h</p:attrName>
                                        </p:attrNameLst>
                                      </p:cBhvr>
                                      <p:tavLst>
                                        <p:tav tm="0">
                                          <p:val>
                                            <p:fltVal val="0"/>
                                          </p:val>
                                        </p:tav>
                                        <p:tav tm="100000">
                                          <p:val>
                                            <p:strVal val="#ppt_h"/>
                                          </p:val>
                                        </p:tav>
                                      </p:tavLst>
                                    </p:anim>
                                    <p:anim calcmode="lin" valueType="num">
                                      <p:cBhvr>
                                        <p:cTn id="53" dur="1000" fill="hold"/>
                                        <p:tgtEl>
                                          <p:spTgt spid="7">
                                            <p:txEl>
                                              <p:pRg st="8" end="8"/>
                                            </p:txEl>
                                          </p:spTgt>
                                        </p:tgtEl>
                                        <p:attrNameLst>
                                          <p:attrName>style.rotation</p:attrName>
                                        </p:attrNameLst>
                                      </p:cBhvr>
                                      <p:tavLst>
                                        <p:tav tm="0">
                                          <p:val>
                                            <p:fltVal val="90"/>
                                          </p:val>
                                        </p:tav>
                                        <p:tav tm="100000">
                                          <p:val>
                                            <p:fltVal val="0"/>
                                          </p:val>
                                        </p:tav>
                                      </p:tavLst>
                                    </p:anim>
                                    <p:animEffect transition="in" filter="fade">
                                      <p:cBhvr>
                                        <p:cTn id="54" dur="1000"/>
                                        <p:tgtEl>
                                          <p:spTgt spid="7">
                                            <p:txEl>
                                              <p:pRg st="8" end="8"/>
                                            </p:txEl>
                                          </p:spTgt>
                                        </p:tgtEl>
                                      </p:cBhvr>
                                    </p:animEffect>
                                  </p:childTnLst>
                                </p:cTn>
                              </p:par>
                              <p:par>
                                <p:cTn id="55" presetID="31" presetClass="entr" presetSubtype="0" fill="hold" nodeType="withEffect">
                                  <p:stCondLst>
                                    <p:cond delay="0"/>
                                  </p:stCondLst>
                                  <p:childTnLst>
                                    <p:set>
                                      <p:cBhvr>
                                        <p:cTn id="56" dur="1" fill="hold">
                                          <p:stCondLst>
                                            <p:cond delay="0"/>
                                          </p:stCondLst>
                                        </p:cTn>
                                        <p:tgtEl>
                                          <p:spTgt spid="7">
                                            <p:txEl>
                                              <p:pRg st="10" end="10"/>
                                            </p:txEl>
                                          </p:spTgt>
                                        </p:tgtEl>
                                        <p:attrNameLst>
                                          <p:attrName>style.visibility</p:attrName>
                                        </p:attrNameLst>
                                      </p:cBhvr>
                                      <p:to>
                                        <p:strVal val="visible"/>
                                      </p:to>
                                    </p:set>
                                    <p:anim calcmode="lin" valueType="num">
                                      <p:cBhvr>
                                        <p:cTn id="57" dur="1000" fill="hold"/>
                                        <p:tgtEl>
                                          <p:spTgt spid="7">
                                            <p:txEl>
                                              <p:pRg st="10" end="10"/>
                                            </p:txEl>
                                          </p:spTgt>
                                        </p:tgtEl>
                                        <p:attrNameLst>
                                          <p:attrName>ppt_w</p:attrName>
                                        </p:attrNameLst>
                                      </p:cBhvr>
                                      <p:tavLst>
                                        <p:tav tm="0">
                                          <p:val>
                                            <p:fltVal val="0"/>
                                          </p:val>
                                        </p:tav>
                                        <p:tav tm="100000">
                                          <p:val>
                                            <p:strVal val="#ppt_w"/>
                                          </p:val>
                                        </p:tav>
                                      </p:tavLst>
                                    </p:anim>
                                    <p:anim calcmode="lin" valueType="num">
                                      <p:cBhvr>
                                        <p:cTn id="58" dur="1000" fill="hold"/>
                                        <p:tgtEl>
                                          <p:spTgt spid="7">
                                            <p:txEl>
                                              <p:pRg st="10" end="10"/>
                                            </p:txEl>
                                          </p:spTgt>
                                        </p:tgtEl>
                                        <p:attrNameLst>
                                          <p:attrName>ppt_h</p:attrName>
                                        </p:attrNameLst>
                                      </p:cBhvr>
                                      <p:tavLst>
                                        <p:tav tm="0">
                                          <p:val>
                                            <p:fltVal val="0"/>
                                          </p:val>
                                        </p:tav>
                                        <p:tav tm="100000">
                                          <p:val>
                                            <p:strVal val="#ppt_h"/>
                                          </p:val>
                                        </p:tav>
                                      </p:tavLst>
                                    </p:anim>
                                    <p:anim calcmode="lin" valueType="num">
                                      <p:cBhvr>
                                        <p:cTn id="59" dur="1000" fill="hold"/>
                                        <p:tgtEl>
                                          <p:spTgt spid="7">
                                            <p:txEl>
                                              <p:pRg st="10" end="10"/>
                                            </p:txEl>
                                          </p:spTgt>
                                        </p:tgtEl>
                                        <p:attrNameLst>
                                          <p:attrName>style.rotation</p:attrName>
                                        </p:attrNameLst>
                                      </p:cBhvr>
                                      <p:tavLst>
                                        <p:tav tm="0">
                                          <p:val>
                                            <p:fltVal val="90"/>
                                          </p:val>
                                        </p:tav>
                                        <p:tav tm="100000">
                                          <p:val>
                                            <p:fltVal val="0"/>
                                          </p:val>
                                        </p:tav>
                                      </p:tavLst>
                                    </p:anim>
                                    <p:animEffect transition="in" filter="fade">
                                      <p:cBhvr>
                                        <p:cTn id="60" dur="1000"/>
                                        <p:tgtEl>
                                          <p:spTgt spid="7">
                                            <p:txEl>
                                              <p:pRg st="10" end="10"/>
                                            </p:txEl>
                                          </p:spTgt>
                                        </p:tgtEl>
                                      </p:cBhvr>
                                    </p:animEffect>
                                  </p:childTnLst>
                                </p:cTn>
                              </p:par>
                              <p:par>
                                <p:cTn id="61" presetID="31" presetClass="entr" presetSubtype="0" fill="hold" nodeType="withEffect">
                                  <p:stCondLst>
                                    <p:cond delay="0"/>
                                  </p:stCondLst>
                                  <p:childTnLst>
                                    <p:set>
                                      <p:cBhvr>
                                        <p:cTn id="62" dur="1" fill="hold">
                                          <p:stCondLst>
                                            <p:cond delay="0"/>
                                          </p:stCondLst>
                                        </p:cTn>
                                        <p:tgtEl>
                                          <p:spTgt spid="7">
                                            <p:txEl>
                                              <p:pRg st="11" end="11"/>
                                            </p:txEl>
                                          </p:spTgt>
                                        </p:tgtEl>
                                        <p:attrNameLst>
                                          <p:attrName>style.visibility</p:attrName>
                                        </p:attrNameLst>
                                      </p:cBhvr>
                                      <p:to>
                                        <p:strVal val="visible"/>
                                      </p:to>
                                    </p:set>
                                    <p:anim calcmode="lin" valueType="num">
                                      <p:cBhvr>
                                        <p:cTn id="63" dur="1000" fill="hold"/>
                                        <p:tgtEl>
                                          <p:spTgt spid="7">
                                            <p:txEl>
                                              <p:pRg st="11" end="11"/>
                                            </p:txEl>
                                          </p:spTgt>
                                        </p:tgtEl>
                                        <p:attrNameLst>
                                          <p:attrName>ppt_w</p:attrName>
                                        </p:attrNameLst>
                                      </p:cBhvr>
                                      <p:tavLst>
                                        <p:tav tm="0">
                                          <p:val>
                                            <p:fltVal val="0"/>
                                          </p:val>
                                        </p:tav>
                                        <p:tav tm="100000">
                                          <p:val>
                                            <p:strVal val="#ppt_w"/>
                                          </p:val>
                                        </p:tav>
                                      </p:tavLst>
                                    </p:anim>
                                    <p:anim calcmode="lin" valueType="num">
                                      <p:cBhvr>
                                        <p:cTn id="64" dur="1000" fill="hold"/>
                                        <p:tgtEl>
                                          <p:spTgt spid="7">
                                            <p:txEl>
                                              <p:pRg st="11" end="11"/>
                                            </p:txEl>
                                          </p:spTgt>
                                        </p:tgtEl>
                                        <p:attrNameLst>
                                          <p:attrName>ppt_h</p:attrName>
                                        </p:attrNameLst>
                                      </p:cBhvr>
                                      <p:tavLst>
                                        <p:tav tm="0">
                                          <p:val>
                                            <p:fltVal val="0"/>
                                          </p:val>
                                        </p:tav>
                                        <p:tav tm="100000">
                                          <p:val>
                                            <p:strVal val="#ppt_h"/>
                                          </p:val>
                                        </p:tav>
                                      </p:tavLst>
                                    </p:anim>
                                    <p:anim calcmode="lin" valueType="num">
                                      <p:cBhvr>
                                        <p:cTn id="65" dur="1000" fill="hold"/>
                                        <p:tgtEl>
                                          <p:spTgt spid="7">
                                            <p:txEl>
                                              <p:pRg st="11" end="11"/>
                                            </p:txEl>
                                          </p:spTgt>
                                        </p:tgtEl>
                                        <p:attrNameLst>
                                          <p:attrName>style.rotation</p:attrName>
                                        </p:attrNameLst>
                                      </p:cBhvr>
                                      <p:tavLst>
                                        <p:tav tm="0">
                                          <p:val>
                                            <p:fltVal val="90"/>
                                          </p:val>
                                        </p:tav>
                                        <p:tav tm="100000">
                                          <p:val>
                                            <p:fltVal val="0"/>
                                          </p:val>
                                        </p:tav>
                                      </p:tavLst>
                                    </p:anim>
                                    <p:animEffect transition="in" filter="fade">
                                      <p:cBhvr>
                                        <p:cTn id="66" dur="1000"/>
                                        <p:tgtEl>
                                          <p:spTgt spid="7">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p:cNvPicPr>
            <a:picLocks noChangeAspect="1"/>
          </p:cNvPicPr>
          <p:nvPr/>
        </p:nvPicPr>
        <p:blipFill>
          <a:blip r:embed="rId3"/>
          <a:stretch>
            <a:fillRect/>
          </a:stretch>
        </p:blipFill>
        <p:spPr>
          <a:xfrm>
            <a:off x="6644037" y="2459170"/>
            <a:ext cx="5372100" cy="3876675"/>
          </a:xfrm>
          <a:prstGeom prst="rect">
            <a:avLst/>
          </a:prstGeom>
          <a:ln>
            <a:noFill/>
          </a:ln>
          <a:effectLst>
            <a:softEdge rad="112500"/>
          </a:effectLst>
        </p:spPr>
      </p:pic>
      <p:sp>
        <p:nvSpPr>
          <p:cNvPr id="711682" name="Rectangle 2"/>
          <p:cNvSpPr>
            <a:spLocks noGrp="1" noChangeArrowheads="1"/>
          </p:cNvSpPr>
          <p:nvPr>
            <p:ph type="title"/>
          </p:nvPr>
        </p:nvSpPr>
        <p:spPr>
          <a:xfrm>
            <a:off x="826447" y="288099"/>
            <a:ext cx="10327908" cy="801144"/>
          </a:xfrm>
        </p:spPr>
        <p:txBody>
          <a:bodyPr>
            <a:noAutofit/>
          </a:bodyPr>
          <a:lstStyle/>
          <a:p>
            <a:pPr>
              <a:lnSpc>
                <a:spcPct val="90000"/>
              </a:lnSpc>
            </a:pPr>
            <a:r>
              <a:rPr lang="tr-TR" sz="4800" b="1" dirty="0" smtClean="0">
                <a:latin typeface="+mn-lt"/>
              </a:rPr>
              <a:t> Tipik-</a:t>
            </a:r>
            <a:r>
              <a:rPr lang="en-US" b="1" dirty="0" smtClean="0">
                <a:latin typeface="+mn-lt"/>
              </a:rPr>
              <a:t>HUS</a:t>
            </a:r>
            <a:r>
              <a:rPr lang="tr-TR" b="1" dirty="0" smtClean="0">
                <a:latin typeface="+mn-lt"/>
              </a:rPr>
              <a:t>: </a:t>
            </a:r>
            <a:r>
              <a:rPr lang="en-US" b="1" dirty="0" smtClean="0">
                <a:latin typeface="+mn-lt"/>
              </a:rPr>
              <a:t>Hemolitik </a:t>
            </a:r>
            <a:r>
              <a:rPr lang="en-US" b="1" dirty="0" err="1">
                <a:latin typeface="+mn-lt"/>
              </a:rPr>
              <a:t>Üremik</a:t>
            </a:r>
            <a:r>
              <a:rPr lang="en-US" b="1" dirty="0">
                <a:latin typeface="+mn-lt"/>
              </a:rPr>
              <a:t> </a:t>
            </a:r>
            <a:r>
              <a:rPr lang="en-US" b="1" dirty="0" err="1" smtClean="0">
                <a:latin typeface="+mn-lt"/>
              </a:rPr>
              <a:t>Sendrom</a:t>
            </a:r>
            <a:endParaRPr lang="en-US" sz="4800" b="1" dirty="0">
              <a:latin typeface="+mn-lt"/>
            </a:endParaRPr>
          </a:p>
        </p:txBody>
      </p:sp>
      <p:sp>
        <p:nvSpPr>
          <p:cNvPr id="10" name="Rectangle 2"/>
          <p:cNvSpPr txBox="1">
            <a:spLocks noChangeArrowheads="1"/>
          </p:cNvSpPr>
          <p:nvPr/>
        </p:nvSpPr>
        <p:spPr>
          <a:xfrm>
            <a:off x="826447" y="1581153"/>
            <a:ext cx="8891952" cy="71045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smtClean="0">
                <a:solidFill>
                  <a:srgbClr val="FF0000"/>
                </a:solidFill>
                <a:latin typeface="+mn-lt"/>
              </a:rPr>
              <a:t>Shiga </a:t>
            </a:r>
            <a:r>
              <a:rPr lang="en-US" sz="3200" b="1" dirty="0" err="1" smtClean="0">
                <a:solidFill>
                  <a:srgbClr val="FF0000"/>
                </a:solidFill>
                <a:latin typeface="+mn-lt"/>
              </a:rPr>
              <a:t>Toksin-ilişkili</a:t>
            </a:r>
            <a:r>
              <a:rPr lang="en-US" sz="3200" b="1" dirty="0" smtClean="0">
                <a:solidFill>
                  <a:srgbClr val="FF0000"/>
                </a:solidFill>
                <a:latin typeface="+mn-lt"/>
              </a:rPr>
              <a:t> HUS (STEC-HUS)</a:t>
            </a:r>
            <a:endParaRPr lang="en-US" sz="3200" b="1" dirty="0">
              <a:solidFill>
                <a:srgbClr val="FF0000"/>
              </a:solidFill>
              <a:latin typeface="+mn-lt"/>
            </a:endParaRPr>
          </a:p>
        </p:txBody>
      </p:sp>
      <p:sp>
        <p:nvSpPr>
          <p:cNvPr id="12" name="Metin kutusu 11"/>
          <p:cNvSpPr txBox="1"/>
          <p:nvPr/>
        </p:nvSpPr>
        <p:spPr>
          <a:xfrm>
            <a:off x="826447" y="3742304"/>
            <a:ext cx="5699942" cy="2862322"/>
          </a:xfrm>
          <a:prstGeom prst="rect">
            <a:avLst/>
          </a:prstGeom>
          <a:noFill/>
        </p:spPr>
        <p:txBody>
          <a:bodyPr wrap="square" rtlCol="0">
            <a:spAutoFit/>
          </a:bodyPr>
          <a:lstStyle/>
          <a:p>
            <a:pPr>
              <a:lnSpc>
                <a:spcPct val="200000"/>
              </a:lnSpc>
            </a:pPr>
            <a:r>
              <a:rPr lang="tr-TR" dirty="0" smtClean="0">
                <a:latin typeface="Comic Sans MS" panose="030F0702030302020204" pitchFamily="66" charset="0"/>
              </a:rPr>
              <a:t>Birçok hastada kontamine yiyecek-su ( E </a:t>
            </a:r>
            <a:r>
              <a:rPr lang="tr-TR" dirty="0" err="1" smtClean="0">
                <a:latin typeface="Comic Sans MS" panose="030F0702030302020204" pitchFamily="66" charset="0"/>
              </a:rPr>
              <a:t>Coli</a:t>
            </a:r>
            <a:r>
              <a:rPr lang="tr-TR" dirty="0" smtClean="0">
                <a:latin typeface="Comic Sans MS" panose="030F0702030302020204" pitchFamily="66" charset="0"/>
              </a:rPr>
              <a:t>- </a:t>
            </a:r>
            <a:r>
              <a:rPr lang="tr-TR" dirty="0" err="1" smtClean="0">
                <a:latin typeface="Comic Sans MS" panose="030F0702030302020204" pitchFamily="66" charset="0"/>
              </a:rPr>
              <a:t>Shigella</a:t>
            </a:r>
            <a:r>
              <a:rPr lang="tr-TR" dirty="0" smtClean="0">
                <a:latin typeface="Comic Sans MS" panose="030F0702030302020204" pitchFamily="66" charset="0"/>
              </a:rPr>
              <a:t> </a:t>
            </a:r>
            <a:r>
              <a:rPr lang="tr-TR" dirty="0" err="1" smtClean="0">
                <a:latin typeface="Comic Sans MS" panose="030F0702030302020204" pitchFamily="66" charset="0"/>
              </a:rPr>
              <a:t>toxin</a:t>
            </a:r>
            <a:r>
              <a:rPr lang="tr-TR" dirty="0" smtClean="0">
                <a:latin typeface="Comic Sans MS" panose="030F0702030302020204" pitchFamily="66" charset="0"/>
              </a:rPr>
              <a:t>) ardından ishal   hikayesi mevcuttur.</a:t>
            </a:r>
          </a:p>
          <a:p>
            <a:pPr>
              <a:lnSpc>
                <a:spcPct val="200000"/>
              </a:lnSpc>
            </a:pPr>
            <a:r>
              <a:rPr lang="tr-TR" dirty="0" err="1" smtClean="0">
                <a:latin typeface="Comic Sans MS" panose="030F0702030302020204" pitchFamily="66" charset="0"/>
              </a:rPr>
              <a:t>Verotoxin</a:t>
            </a:r>
            <a:r>
              <a:rPr lang="tr-TR" dirty="0" smtClean="0">
                <a:latin typeface="Comic Sans MS" panose="030F0702030302020204" pitchFamily="66" charset="0"/>
              </a:rPr>
              <a:t> hem </a:t>
            </a:r>
            <a:r>
              <a:rPr lang="tr-TR" dirty="0" err="1" smtClean="0">
                <a:latin typeface="Comic Sans MS" panose="030F0702030302020204" pitchFamily="66" charset="0"/>
              </a:rPr>
              <a:t>glomerul</a:t>
            </a:r>
            <a:r>
              <a:rPr lang="tr-TR" dirty="0" smtClean="0">
                <a:latin typeface="Comic Sans MS" panose="030F0702030302020204" pitchFamily="66" charset="0"/>
              </a:rPr>
              <a:t> </a:t>
            </a:r>
            <a:r>
              <a:rPr lang="tr-TR" dirty="0" err="1" smtClean="0">
                <a:latin typeface="Comic Sans MS" panose="030F0702030302020204" pitchFamily="66" charset="0"/>
              </a:rPr>
              <a:t>mebran</a:t>
            </a:r>
            <a:r>
              <a:rPr lang="tr-TR" dirty="0" smtClean="0">
                <a:latin typeface="Comic Sans MS" panose="030F0702030302020204" pitchFamily="66" charset="0"/>
              </a:rPr>
              <a:t> hasarı &gt;</a:t>
            </a:r>
            <a:r>
              <a:rPr lang="tr-TR" dirty="0">
                <a:latin typeface="Comic Sans MS" panose="030F0702030302020204" pitchFamily="66" charset="0"/>
              </a:rPr>
              <a:t>ABY </a:t>
            </a:r>
            <a:endParaRPr lang="tr-TR" dirty="0" smtClean="0">
              <a:latin typeface="Comic Sans MS" panose="030F0702030302020204" pitchFamily="66" charset="0"/>
            </a:endParaRPr>
          </a:p>
          <a:p>
            <a:pPr>
              <a:lnSpc>
                <a:spcPct val="200000"/>
              </a:lnSpc>
            </a:pPr>
            <a:r>
              <a:rPr lang="tr-TR" dirty="0" err="1" smtClean="0">
                <a:latin typeface="Comic Sans MS" panose="030F0702030302020204" pitchFamily="66" charset="0"/>
              </a:rPr>
              <a:t>Hemde</a:t>
            </a:r>
            <a:r>
              <a:rPr lang="tr-TR" dirty="0" smtClean="0">
                <a:latin typeface="Comic Sans MS" panose="030F0702030302020204" pitchFamily="66" charset="0"/>
              </a:rPr>
              <a:t> RBC için </a:t>
            </a:r>
            <a:r>
              <a:rPr lang="tr-TR" dirty="0" err="1" smtClean="0">
                <a:latin typeface="Comic Sans MS" panose="030F0702030302020204" pitchFamily="66" charset="0"/>
              </a:rPr>
              <a:t>toxic</a:t>
            </a:r>
            <a:r>
              <a:rPr lang="tr-TR" dirty="0" smtClean="0">
                <a:latin typeface="Comic Sans MS" panose="030F0702030302020204" pitchFamily="66" charset="0"/>
              </a:rPr>
              <a:t> &gt;MAHA ile  sonuçlanır.</a:t>
            </a:r>
          </a:p>
          <a:p>
            <a:pPr>
              <a:lnSpc>
                <a:spcPct val="200000"/>
              </a:lnSpc>
            </a:pPr>
            <a:r>
              <a:rPr lang="tr-TR" dirty="0" smtClean="0">
                <a:latin typeface="Comic Sans MS" panose="030F0702030302020204" pitchFamily="66" charset="0"/>
              </a:rPr>
              <a:t> </a:t>
            </a:r>
            <a:endParaRPr lang="tr-TR" dirty="0">
              <a:latin typeface="Comic Sans MS" panose="030F0702030302020204" pitchFamily="66" charset="0"/>
            </a:endParaRPr>
          </a:p>
        </p:txBody>
      </p:sp>
      <p:sp>
        <p:nvSpPr>
          <p:cNvPr id="13" name="Dikdörtgen 12"/>
          <p:cNvSpPr/>
          <p:nvPr/>
        </p:nvSpPr>
        <p:spPr>
          <a:xfrm>
            <a:off x="743238" y="3134562"/>
            <a:ext cx="7033975" cy="507831"/>
          </a:xfrm>
          <a:prstGeom prst="rect">
            <a:avLst/>
          </a:prstGeom>
        </p:spPr>
        <p:txBody>
          <a:bodyPr wrap="square">
            <a:spAutoFit/>
          </a:bodyPr>
          <a:lstStyle/>
          <a:p>
            <a:pPr>
              <a:lnSpc>
                <a:spcPct val="150000"/>
              </a:lnSpc>
            </a:pPr>
            <a:r>
              <a:rPr lang="tr-TR" dirty="0">
                <a:latin typeface="Comic Sans MS" panose="030F0702030302020204" pitchFamily="66" charset="0"/>
              </a:rPr>
              <a:t>Tipik HÜS olgularının %95’den fazla 5 yaş altı çocuklarda izlenir.</a:t>
            </a:r>
          </a:p>
        </p:txBody>
      </p:sp>
      <p:sp>
        <p:nvSpPr>
          <p:cNvPr id="14" name="Dikdörtgen 13"/>
          <p:cNvSpPr/>
          <p:nvPr/>
        </p:nvSpPr>
        <p:spPr>
          <a:xfrm>
            <a:off x="743238" y="2459170"/>
            <a:ext cx="5606022" cy="461858"/>
          </a:xfrm>
          <a:prstGeom prst="rect">
            <a:avLst/>
          </a:prstGeom>
        </p:spPr>
        <p:txBody>
          <a:bodyPr wrap="none">
            <a:spAutoFit/>
          </a:bodyPr>
          <a:lstStyle/>
          <a:p>
            <a:pPr>
              <a:lnSpc>
                <a:spcPct val="150000"/>
              </a:lnSpc>
            </a:pPr>
            <a:r>
              <a:rPr lang="tr-TR" dirty="0">
                <a:latin typeface="Comic Sans MS" panose="030F0702030302020204" pitchFamily="66" charset="0"/>
              </a:rPr>
              <a:t>HUS olgularının % 90’ı Tipik </a:t>
            </a:r>
            <a:r>
              <a:rPr lang="tr-TR" dirty="0" err="1">
                <a:latin typeface="Comic Sans MS" panose="030F0702030302020204" pitchFamily="66" charset="0"/>
              </a:rPr>
              <a:t>HUS’dür</a:t>
            </a:r>
            <a:r>
              <a:rPr lang="tr-TR" dirty="0">
                <a:latin typeface="Comic Sans MS" panose="030F0702030302020204" pitchFamily="66" charset="0"/>
              </a:rPr>
              <a:t>. (%10 Atipik)</a:t>
            </a:r>
          </a:p>
        </p:txBody>
      </p:sp>
    </p:spTree>
    <p:extLst>
      <p:ext uri="{BB962C8B-B14F-4D97-AF65-F5344CB8AC3E}">
        <p14:creationId xmlns:p14="http://schemas.microsoft.com/office/powerpoint/2010/main" val="4197234121"/>
      </p:ext>
    </p:extLst>
  </p:cSld>
  <p:clrMapOvr>
    <a:masterClrMapping/>
  </p:clrMapOvr>
  <p:transition advTm="19457"/>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1682" name="Rectangle 2"/>
          <p:cNvSpPr>
            <a:spLocks noGrp="1" noChangeArrowheads="1"/>
          </p:cNvSpPr>
          <p:nvPr>
            <p:ph type="title"/>
          </p:nvPr>
        </p:nvSpPr>
        <p:spPr>
          <a:xfrm>
            <a:off x="826447" y="288099"/>
            <a:ext cx="10327908" cy="801144"/>
          </a:xfrm>
        </p:spPr>
        <p:txBody>
          <a:bodyPr>
            <a:noAutofit/>
          </a:bodyPr>
          <a:lstStyle/>
          <a:p>
            <a:pPr>
              <a:lnSpc>
                <a:spcPct val="90000"/>
              </a:lnSpc>
            </a:pPr>
            <a:r>
              <a:rPr lang="tr-TR" sz="4800" b="1" dirty="0" smtClean="0">
                <a:latin typeface="+mn-lt"/>
              </a:rPr>
              <a:t> Tipik-</a:t>
            </a:r>
            <a:r>
              <a:rPr lang="en-US" b="1" dirty="0" smtClean="0">
                <a:latin typeface="+mn-lt"/>
              </a:rPr>
              <a:t>HUS</a:t>
            </a:r>
            <a:r>
              <a:rPr lang="tr-TR" b="1" dirty="0" smtClean="0">
                <a:latin typeface="+mn-lt"/>
              </a:rPr>
              <a:t>: </a:t>
            </a:r>
            <a:r>
              <a:rPr lang="en-US" b="1" dirty="0" smtClean="0">
                <a:latin typeface="+mn-lt"/>
              </a:rPr>
              <a:t>Hemolitik </a:t>
            </a:r>
            <a:r>
              <a:rPr lang="en-US" b="1" dirty="0" err="1">
                <a:latin typeface="+mn-lt"/>
              </a:rPr>
              <a:t>Üremik</a:t>
            </a:r>
            <a:r>
              <a:rPr lang="en-US" b="1" dirty="0">
                <a:latin typeface="+mn-lt"/>
              </a:rPr>
              <a:t> </a:t>
            </a:r>
            <a:r>
              <a:rPr lang="en-US" b="1" dirty="0" err="1" smtClean="0">
                <a:latin typeface="+mn-lt"/>
              </a:rPr>
              <a:t>Sendrom</a:t>
            </a:r>
            <a:endParaRPr lang="en-US" sz="4800" b="1" dirty="0">
              <a:latin typeface="+mn-lt"/>
            </a:endParaRPr>
          </a:p>
        </p:txBody>
      </p:sp>
      <p:sp>
        <p:nvSpPr>
          <p:cNvPr id="2" name="Dikdörtgen 1"/>
          <p:cNvSpPr/>
          <p:nvPr/>
        </p:nvSpPr>
        <p:spPr>
          <a:xfrm>
            <a:off x="672116" y="3868979"/>
            <a:ext cx="5372595" cy="2490425"/>
          </a:xfrm>
          <a:prstGeom prst="rect">
            <a:avLst/>
          </a:prstGeom>
          <a:solidFill>
            <a:srgbClr val="FFFFCC"/>
          </a:solidFill>
        </p:spPr>
        <p:txBody>
          <a:bodyPr wrap="square">
            <a:spAutoFit/>
          </a:bodyPr>
          <a:lstStyle/>
          <a:p>
            <a:pPr marL="981075" lvl="1" indent="-355600">
              <a:lnSpc>
                <a:spcPct val="150000"/>
              </a:lnSpc>
              <a:spcBef>
                <a:spcPts val="200"/>
              </a:spcBef>
              <a:buClr>
                <a:srgbClr val="FF0000"/>
              </a:buClr>
              <a:buFont typeface="Wingdings" panose="05000000000000000000" pitchFamily="2" charset="2"/>
              <a:buChar char="Ø"/>
              <a:tabLst>
                <a:tab pos="699135" algn="l"/>
              </a:tabLst>
            </a:pPr>
            <a:r>
              <a:rPr lang="tr-TR" sz="2000" dirty="0">
                <a:solidFill>
                  <a:srgbClr val="FF0000"/>
                </a:solidFill>
                <a:latin typeface="Comic Sans MS" panose="030F0702030302020204" pitchFamily="66" charset="0"/>
                <a:cs typeface="Century Gothic"/>
              </a:rPr>
              <a:t>Coombs</a:t>
            </a:r>
            <a:r>
              <a:rPr lang="tr-TR" sz="2000" spc="-100" dirty="0">
                <a:solidFill>
                  <a:srgbClr val="FF0000"/>
                </a:solidFill>
                <a:latin typeface="Comic Sans MS" panose="030F0702030302020204" pitchFamily="66" charset="0"/>
                <a:cs typeface="Century Gothic"/>
              </a:rPr>
              <a:t> </a:t>
            </a:r>
            <a:r>
              <a:rPr lang="tr-TR" sz="2000" dirty="0" smtClean="0">
                <a:solidFill>
                  <a:srgbClr val="FF0000"/>
                </a:solidFill>
                <a:latin typeface="Comic Sans MS" panose="030F0702030302020204" pitchFamily="66" charset="0"/>
                <a:cs typeface="Century Gothic"/>
              </a:rPr>
              <a:t>negatif </a:t>
            </a:r>
            <a:r>
              <a:rPr lang="tr-TR" sz="2000" spc="-5" dirty="0" smtClean="0">
                <a:solidFill>
                  <a:srgbClr val="FF0000"/>
                </a:solidFill>
                <a:latin typeface="Comic Sans MS" panose="030F0702030302020204" pitchFamily="66" charset="0"/>
                <a:cs typeface="Century Gothic"/>
              </a:rPr>
              <a:t>Mikroanjiyopatik </a:t>
            </a:r>
            <a:r>
              <a:rPr lang="tr-TR" sz="2000" dirty="0" err="1">
                <a:solidFill>
                  <a:srgbClr val="FF0000"/>
                </a:solidFill>
                <a:latin typeface="Comic Sans MS" panose="030F0702030302020204" pitchFamily="66" charset="0"/>
                <a:cs typeface="Century Gothic"/>
              </a:rPr>
              <a:t>hemolitik</a:t>
            </a:r>
            <a:r>
              <a:rPr lang="tr-TR" sz="2000" spc="-85" dirty="0">
                <a:solidFill>
                  <a:srgbClr val="FF0000"/>
                </a:solidFill>
                <a:latin typeface="Comic Sans MS" panose="030F0702030302020204" pitchFamily="66" charset="0"/>
                <a:cs typeface="Century Gothic"/>
              </a:rPr>
              <a:t> </a:t>
            </a:r>
            <a:r>
              <a:rPr lang="tr-TR" sz="2000" spc="-5" dirty="0">
                <a:solidFill>
                  <a:srgbClr val="FF0000"/>
                </a:solidFill>
                <a:latin typeface="Comic Sans MS" panose="030F0702030302020204" pitchFamily="66" charset="0"/>
                <a:cs typeface="Century Gothic"/>
              </a:rPr>
              <a:t>anemi</a:t>
            </a:r>
            <a:endParaRPr lang="tr-TR" sz="2000" dirty="0">
              <a:solidFill>
                <a:srgbClr val="FF0000"/>
              </a:solidFill>
              <a:latin typeface="Comic Sans MS" panose="030F0702030302020204" pitchFamily="66" charset="0"/>
              <a:cs typeface="Century Gothic"/>
            </a:endParaRPr>
          </a:p>
          <a:p>
            <a:pPr marL="981075" lvl="1" indent="-355600">
              <a:lnSpc>
                <a:spcPct val="150000"/>
              </a:lnSpc>
              <a:spcBef>
                <a:spcPts val="210"/>
              </a:spcBef>
              <a:buClr>
                <a:srgbClr val="FF0000"/>
              </a:buClr>
              <a:buFont typeface="Wingdings" panose="05000000000000000000" pitchFamily="2" charset="2"/>
              <a:buChar char="Ø"/>
              <a:tabLst>
                <a:tab pos="699135" algn="l"/>
              </a:tabLst>
            </a:pPr>
            <a:r>
              <a:rPr lang="tr-TR" sz="2000" dirty="0" smtClean="0">
                <a:solidFill>
                  <a:srgbClr val="FF0000"/>
                </a:solidFill>
                <a:latin typeface="Comic Sans MS" panose="030F0702030302020204" pitchFamily="66" charset="0"/>
                <a:cs typeface="Century Gothic"/>
              </a:rPr>
              <a:t>Trombositopeni</a:t>
            </a:r>
            <a:endParaRPr lang="tr-TR" sz="2000" dirty="0">
              <a:solidFill>
                <a:srgbClr val="FF0000"/>
              </a:solidFill>
              <a:latin typeface="Comic Sans MS" panose="030F0702030302020204" pitchFamily="66" charset="0"/>
              <a:cs typeface="Century Gothic"/>
            </a:endParaRPr>
          </a:p>
          <a:p>
            <a:pPr marL="981075" lvl="0" indent="-355600">
              <a:lnSpc>
                <a:spcPct val="150000"/>
              </a:lnSpc>
              <a:spcBef>
                <a:spcPts val="265"/>
              </a:spcBef>
              <a:buClr>
                <a:srgbClr val="FF0000"/>
              </a:buClr>
              <a:tabLst>
                <a:tab pos="1155700" algn="l"/>
              </a:tabLst>
            </a:pPr>
            <a:r>
              <a:rPr lang="tr-TR" sz="2000" dirty="0" smtClean="0">
                <a:solidFill>
                  <a:srgbClr val="FF0000"/>
                </a:solidFill>
                <a:latin typeface="Comic Sans MS" panose="030F0702030302020204" pitchFamily="66" charset="0"/>
                <a:cs typeface="Century Gothic"/>
              </a:rPr>
              <a:t>     &lt;</a:t>
            </a:r>
            <a:r>
              <a:rPr lang="tr-TR" sz="2000" dirty="0">
                <a:solidFill>
                  <a:srgbClr val="FF0000"/>
                </a:solidFill>
                <a:latin typeface="Comic Sans MS" panose="030F0702030302020204" pitchFamily="66" charset="0"/>
                <a:cs typeface="Century Gothic"/>
              </a:rPr>
              <a:t>150.000</a:t>
            </a:r>
            <a:r>
              <a:rPr lang="tr-TR" sz="2000" spc="-105" dirty="0">
                <a:solidFill>
                  <a:srgbClr val="FF0000"/>
                </a:solidFill>
                <a:latin typeface="Comic Sans MS" panose="030F0702030302020204" pitchFamily="66" charset="0"/>
                <a:cs typeface="Century Gothic"/>
              </a:rPr>
              <a:t> </a:t>
            </a:r>
            <a:r>
              <a:rPr lang="tr-TR" sz="2000" spc="5" dirty="0">
                <a:solidFill>
                  <a:srgbClr val="FF0000"/>
                </a:solidFill>
                <a:latin typeface="Comic Sans MS" panose="030F0702030302020204" pitchFamily="66" charset="0"/>
                <a:cs typeface="Century Gothic"/>
              </a:rPr>
              <a:t>U/mm</a:t>
            </a:r>
            <a:r>
              <a:rPr lang="tr-TR" sz="2000" spc="7" baseline="25641" dirty="0">
                <a:solidFill>
                  <a:srgbClr val="FF0000"/>
                </a:solidFill>
                <a:latin typeface="Comic Sans MS" panose="030F0702030302020204" pitchFamily="66" charset="0"/>
                <a:cs typeface="Century Gothic"/>
              </a:rPr>
              <a:t>3</a:t>
            </a:r>
            <a:endParaRPr lang="tr-TR" sz="2000" baseline="25641" dirty="0">
              <a:solidFill>
                <a:srgbClr val="FF0000"/>
              </a:solidFill>
              <a:latin typeface="Comic Sans MS" panose="030F0702030302020204" pitchFamily="66" charset="0"/>
              <a:cs typeface="Century Gothic"/>
            </a:endParaRPr>
          </a:p>
          <a:p>
            <a:pPr marL="981075" lvl="1" indent="-355600">
              <a:lnSpc>
                <a:spcPct val="150000"/>
              </a:lnSpc>
              <a:spcBef>
                <a:spcPts val="200"/>
              </a:spcBef>
              <a:buClr>
                <a:srgbClr val="FF0000"/>
              </a:buClr>
              <a:buFont typeface="Wingdings" panose="05000000000000000000" pitchFamily="2" charset="2"/>
              <a:buChar char="Ø"/>
              <a:tabLst>
                <a:tab pos="699135" algn="l"/>
              </a:tabLst>
            </a:pPr>
            <a:r>
              <a:rPr lang="tr-TR" sz="2000" spc="-5" dirty="0">
                <a:solidFill>
                  <a:srgbClr val="FF0000"/>
                </a:solidFill>
                <a:latin typeface="Comic Sans MS" panose="030F0702030302020204" pitchFamily="66" charset="0"/>
                <a:cs typeface="Century Gothic"/>
              </a:rPr>
              <a:t>Akut böbrek</a:t>
            </a:r>
            <a:r>
              <a:rPr lang="tr-TR" sz="2000" spc="-40" dirty="0">
                <a:solidFill>
                  <a:srgbClr val="FF0000"/>
                </a:solidFill>
                <a:latin typeface="Comic Sans MS" panose="030F0702030302020204" pitchFamily="66" charset="0"/>
                <a:cs typeface="Century Gothic"/>
              </a:rPr>
              <a:t> </a:t>
            </a:r>
            <a:r>
              <a:rPr lang="tr-TR" sz="2000" dirty="0">
                <a:solidFill>
                  <a:srgbClr val="FF0000"/>
                </a:solidFill>
                <a:latin typeface="Comic Sans MS" panose="030F0702030302020204" pitchFamily="66" charset="0"/>
                <a:cs typeface="Century Gothic"/>
              </a:rPr>
              <a:t>hasarı</a:t>
            </a:r>
          </a:p>
        </p:txBody>
      </p:sp>
      <p:sp>
        <p:nvSpPr>
          <p:cNvPr id="5" name="Dikdörtgen 4"/>
          <p:cNvSpPr/>
          <p:nvPr/>
        </p:nvSpPr>
        <p:spPr>
          <a:xfrm rot="16684009">
            <a:off x="-93905" y="4929526"/>
            <a:ext cx="2039917" cy="369332"/>
          </a:xfrm>
          <a:prstGeom prst="rect">
            <a:avLst/>
          </a:prstGeom>
        </p:spPr>
        <p:txBody>
          <a:bodyPr wrap="none">
            <a:spAutoFit/>
          </a:bodyPr>
          <a:lstStyle/>
          <a:p>
            <a:pPr lvl="0">
              <a:spcBef>
                <a:spcPct val="50000"/>
              </a:spcBef>
              <a:buClr>
                <a:srgbClr val="660066"/>
              </a:buClr>
            </a:pPr>
            <a:r>
              <a:rPr lang="tr-TR" b="1" dirty="0" smtClean="0">
                <a:solidFill>
                  <a:srgbClr val="0000FF"/>
                </a:solidFill>
                <a:latin typeface="Arial" panose="020B0604020202020204" pitchFamily="34" charset="0"/>
                <a:cs typeface="Arial" panose="020B0604020202020204" pitchFamily="34" charset="0"/>
              </a:rPr>
              <a:t>Tanımlayıcı Triad</a:t>
            </a:r>
            <a:endParaRPr lang="en-US" b="1" dirty="0">
              <a:solidFill>
                <a:srgbClr val="0000FF"/>
              </a:solidFill>
              <a:latin typeface="Arial" panose="020B0604020202020204" pitchFamily="34" charset="0"/>
              <a:cs typeface="Arial" panose="020B0604020202020204" pitchFamily="34" charset="0"/>
            </a:endParaRPr>
          </a:p>
        </p:txBody>
      </p:sp>
      <p:sp>
        <p:nvSpPr>
          <p:cNvPr id="10" name="Rectangle 2"/>
          <p:cNvSpPr txBox="1">
            <a:spLocks noChangeArrowheads="1"/>
          </p:cNvSpPr>
          <p:nvPr/>
        </p:nvSpPr>
        <p:spPr>
          <a:xfrm>
            <a:off x="826447" y="1581153"/>
            <a:ext cx="8891952" cy="71045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smtClean="0">
                <a:solidFill>
                  <a:srgbClr val="FF0000"/>
                </a:solidFill>
                <a:latin typeface="+mn-lt"/>
              </a:rPr>
              <a:t>Shiga </a:t>
            </a:r>
            <a:r>
              <a:rPr lang="en-US" sz="3200" b="1" dirty="0" err="1" smtClean="0">
                <a:solidFill>
                  <a:srgbClr val="FF0000"/>
                </a:solidFill>
                <a:latin typeface="+mn-lt"/>
              </a:rPr>
              <a:t>Toksin-ilişkili</a:t>
            </a:r>
            <a:r>
              <a:rPr lang="en-US" sz="3200" b="1" dirty="0" smtClean="0">
                <a:solidFill>
                  <a:srgbClr val="FF0000"/>
                </a:solidFill>
                <a:latin typeface="+mn-lt"/>
              </a:rPr>
              <a:t> HUS (STEC-HUS)</a:t>
            </a:r>
            <a:endParaRPr lang="en-US" sz="3200" b="1" dirty="0">
              <a:solidFill>
                <a:srgbClr val="FF0000"/>
              </a:solidFill>
              <a:latin typeface="+mn-lt"/>
            </a:endParaRPr>
          </a:p>
        </p:txBody>
      </p:sp>
      <p:sp>
        <p:nvSpPr>
          <p:cNvPr id="11" name="object 4"/>
          <p:cNvSpPr/>
          <p:nvPr/>
        </p:nvSpPr>
        <p:spPr>
          <a:xfrm>
            <a:off x="8020987" y="1803792"/>
            <a:ext cx="3263228" cy="2600467"/>
          </a:xfrm>
          <a:prstGeom prst="rect">
            <a:avLst/>
          </a:prstGeom>
          <a:blipFill>
            <a:blip r:embed="rId3"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black"/>
              </a:solidFill>
              <a:effectLst/>
              <a:uLnTx/>
              <a:uFillTx/>
            </a:endParaRPr>
          </a:p>
        </p:txBody>
      </p:sp>
      <p:sp>
        <p:nvSpPr>
          <p:cNvPr id="3" name="Dikdörtgen 2"/>
          <p:cNvSpPr/>
          <p:nvPr/>
        </p:nvSpPr>
        <p:spPr>
          <a:xfrm>
            <a:off x="6670399" y="4558585"/>
            <a:ext cx="6096000" cy="1338828"/>
          </a:xfrm>
          <a:prstGeom prst="rect">
            <a:avLst/>
          </a:prstGeom>
        </p:spPr>
        <p:txBody>
          <a:bodyPr>
            <a:spAutoFit/>
          </a:bodyPr>
          <a:lstStyle/>
          <a:p>
            <a:pPr marL="285750" indent="-285750">
              <a:lnSpc>
                <a:spcPct val="150000"/>
              </a:lnSpc>
              <a:spcBef>
                <a:spcPts val="1200"/>
              </a:spcBef>
              <a:buClr>
                <a:srgbClr val="660066"/>
              </a:buClr>
              <a:buFont typeface="Wingdings" panose="05000000000000000000" pitchFamily="2" charset="2"/>
              <a:buChar char="Ø"/>
            </a:pPr>
            <a:r>
              <a:rPr lang="tr-TR" b="1" spc="-10" dirty="0">
                <a:solidFill>
                  <a:srgbClr val="FF0000"/>
                </a:solidFill>
                <a:cs typeface="Calibri"/>
              </a:rPr>
              <a:t>Kesin</a:t>
            </a:r>
            <a:r>
              <a:rPr lang="tr-TR" b="1" spc="-110" dirty="0">
                <a:solidFill>
                  <a:srgbClr val="FF0000"/>
                </a:solidFill>
                <a:cs typeface="Calibri"/>
              </a:rPr>
              <a:t> </a:t>
            </a:r>
            <a:r>
              <a:rPr lang="tr-TR" b="1" spc="-60" dirty="0">
                <a:solidFill>
                  <a:srgbClr val="FF0000"/>
                </a:solidFill>
                <a:cs typeface="Calibri"/>
              </a:rPr>
              <a:t>Tanı</a:t>
            </a:r>
            <a:endParaRPr lang="tr-TR" dirty="0">
              <a:solidFill>
                <a:srgbClr val="FF0000"/>
              </a:solidFill>
              <a:cs typeface="Calibri"/>
            </a:endParaRPr>
          </a:p>
          <a:p>
            <a:pPr marL="87313">
              <a:lnSpc>
                <a:spcPct val="150000"/>
              </a:lnSpc>
            </a:pPr>
            <a:r>
              <a:rPr lang="tr-TR" b="1" spc="-25" dirty="0">
                <a:solidFill>
                  <a:srgbClr val="FF0000"/>
                </a:solidFill>
                <a:cs typeface="Calibri"/>
              </a:rPr>
              <a:t>     </a:t>
            </a:r>
            <a:r>
              <a:rPr lang="tr-TR" spc="-25" dirty="0">
                <a:cs typeface="Calibri"/>
              </a:rPr>
              <a:t>STEC </a:t>
            </a:r>
            <a:r>
              <a:rPr lang="tr-TR" spc="-10" dirty="0">
                <a:cs typeface="Calibri"/>
              </a:rPr>
              <a:t>enfeksiyonunun</a:t>
            </a:r>
            <a:r>
              <a:rPr lang="tr-TR" spc="-45" dirty="0">
                <a:cs typeface="Calibri"/>
              </a:rPr>
              <a:t> </a:t>
            </a:r>
            <a:r>
              <a:rPr lang="tr-TR" spc="-5" dirty="0">
                <a:cs typeface="Calibri"/>
              </a:rPr>
              <a:t>kanıtlanması</a:t>
            </a:r>
            <a:endParaRPr lang="tr-TR" dirty="0">
              <a:cs typeface="Calibri"/>
            </a:endParaRPr>
          </a:p>
          <a:p>
            <a:pPr marL="87313">
              <a:lnSpc>
                <a:spcPct val="150000"/>
              </a:lnSpc>
            </a:pPr>
            <a:r>
              <a:rPr lang="tr-TR" dirty="0">
                <a:cs typeface="Calibri"/>
              </a:rPr>
              <a:t>     PCR, </a:t>
            </a:r>
            <a:r>
              <a:rPr lang="tr-TR" spc="-35" dirty="0">
                <a:cs typeface="Calibri"/>
              </a:rPr>
              <a:t>kültür,</a:t>
            </a:r>
            <a:r>
              <a:rPr lang="tr-TR" spc="-70" dirty="0">
                <a:cs typeface="Calibri"/>
              </a:rPr>
              <a:t> </a:t>
            </a:r>
            <a:r>
              <a:rPr lang="tr-TR" spc="-5" dirty="0" err="1">
                <a:cs typeface="Calibri"/>
              </a:rPr>
              <a:t>seroloji</a:t>
            </a:r>
            <a:endParaRPr lang="tr-TR" dirty="0">
              <a:cs typeface="Calibri"/>
            </a:endParaRPr>
          </a:p>
        </p:txBody>
      </p:sp>
      <p:sp>
        <p:nvSpPr>
          <p:cNvPr id="9" name="Dikdörtgen 8"/>
          <p:cNvSpPr/>
          <p:nvPr/>
        </p:nvSpPr>
        <p:spPr>
          <a:xfrm>
            <a:off x="929315" y="2449989"/>
            <a:ext cx="6439737" cy="1646605"/>
          </a:xfrm>
          <a:prstGeom prst="rect">
            <a:avLst/>
          </a:prstGeom>
        </p:spPr>
        <p:txBody>
          <a:bodyPr wrap="square">
            <a:spAutoFit/>
          </a:bodyPr>
          <a:lstStyle/>
          <a:p>
            <a:pPr marL="285750" indent="-285750">
              <a:lnSpc>
                <a:spcPct val="150000"/>
              </a:lnSpc>
              <a:spcBef>
                <a:spcPts val="1200"/>
              </a:spcBef>
              <a:buClr>
                <a:srgbClr val="660066"/>
              </a:buClr>
              <a:buFont typeface="Wingdings" panose="05000000000000000000" pitchFamily="2" charset="2"/>
              <a:buChar char="Ø"/>
            </a:pPr>
            <a:r>
              <a:rPr lang="en-US" dirty="0">
                <a:solidFill>
                  <a:srgbClr val="0000FF"/>
                </a:solidFill>
                <a:latin typeface="Arial"/>
                <a:cs typeface="Arial"/>
              </a:rPr>
              <a:t>Shiga </a:t>
            </a:r>
            <a:r>
              <a:rPr lang="en-US" dirty="0" err="1">
                <a:solidFill>
                  <a:srgbClr val="0000FF"/>
                </a:solidFill>
                <a:latin typeface="Arial"/>
                <a:cs typeface="Arial"/>
              </a:rPr>
              <a:t>toksini</a:t>
            </a:r>
            <a:r>
              <a:rPr lang="en-US" dirty="0">
                <a:solidFill>
                  <a:srgbClr val="0000FF"/>
                </a:solidFill>
                <a:latin typeface="Arial"/>
                <a:cs typeface="Arial"/>
              </a:rPr>
              <a:t> </a:t>
            </a:r>
            <a:r>
              <a:rPr lang="en-US" dirty="0" err="1">
                <a:solidFill>
                  <a:srgbClr val="0000FF"/>
                </a:solidFill>
                <a:latin typeface="Arial"/>
                <a:cs typeface="Arial"/>
              </a:rPr>
              <a:t>üreten</a:t>
            </a:r>
            <a:r>
              <a:rPr lang="en-US" dirty="0">
                <a:solidFill>
                  <a:srgbClr val="0000FF"/>
                </a:solidFill>
                <a:latin typeface="Arial"/>
                <a:cs typeface="Arial"/>
              </a:rPr>
              <a:t> E. </a:t>
            </a:r>
            <a:r>
              <a:rPr lang="en-US" dirty="0" err="1" smtClean="0">
                <a:solidFill>
                  <a:srgbClr val="0000FF"/>
                </a:solidFill>
                <a:latin typeface="Arial"/>
                <a:cs typeface="Arial"/>
              </a:rPr>
              <a:t>coli'nin</a:t>
            </a:r>
            <a:r>
              <a:rPr lang="tr-TR" dirty="0" smtClean="0">
                <a:solidFill>
                  <a:srgbClr val="0000FF"/>
                </a:solidFill>
                <a:latin typeface="Arial"/>
                <a:cs typeface="Arial"/>
              </a:rPr>
              <a:t> </a:t>
            </a:r>
            <a:r>
              <a:rPr lang="en-US" dirty="0" smtClean="0">
                <a:solidFill>
                  <a:srgbClr val="0000FF"/>
                </a:solidFill>
                <a:latin typeface="Arial"/>
                <a:cs typeface="Arial"/>
              </a:rPr>
              <a:t>(STEC</a:t>
            </a:r>
            <a:r>
              <a:rPr lang="en-US" dirty="0">
                <a:solidFill>
                  <a:srgbClr val="0000FF"/>
                </a:solidFill>
                <a:latin typeface="Arial"/>
                <a:cs typeface="Arial"/>
              </a:rPr>
              <a:t>) </a:t>
            </a:r>
            <a:r>
              <a:rPr lang="en-US" dirty="0" err="1">
                <a:solidFill>
                  <a:srgbClr val="0000FF"/>
                </a:solidFill>
                <a:latin typeface="Arial"/>
                <a:cs typeface="Arial"/>
              </a:rPr>
              <a:t>yutulması</a:t>
            </a:r>
            <a:endParaRPr lang="en-US" u="sng" dirty="0">
              <a:solidFill>
                <a:srgbClr val="0000FF"/>
              </a:solidFill>
              <a:latin typeface="Arial"/>
              <a:cs typeface="Arial"/>
            </a:endParaRPr>
          </a:p>
          <a:p>
            <a:pPr marL="285750" indent="-285750">
              <a:lnSpc>
                <a:spcPct val="150000"/>
              </a:lnSpc>
              <a:spcBef>
                <a:spcPts val="1200"/>
              </a:spcBef>
              <a:buClr>
                <a:srgbClr val="660066"/>
              </a:buClr>
              <a:buFont typeface="Wingdings" panose="05000000000000000000" pitchFamily="2" charset="2"/>
              <a:buChar char="Ø"/>
            </a:pPr>
            <a:r>
              <a:rPr lang="tr-TR" dirty="0">
                <a:solidFill>
                  <a:srgbClr val="0000FF"/>
                </a:solidFill>
                <a:latin typeface="Arial"/>
                <a:cs typeface="Arial"/>
              </a:rPr>
              <a:t>Başlangıçta genelde  ağrılı kanlı </a:t>
            </a:r>
            <a:r>
              <a:rPr lang="tr-TR" dirty="0" smtClean="0">
                <a:solidFill>
                  <a:srgbClr val="0000FF"/>
                </a:solidFill>
                <a:latin typeface="Arial"/>
                <a:cs typeface="Arial"/>
              </a:rPr>
              <a:t>ishaller</a:t>
            </a:r>
            <a:r>
              <a:rPr lang="tr-TR" dirty="0" smtClean="0">
                <a:solidFill>
                  <a:srgbClr val="0000FF"/>
                </a:solidFill>
                <a:latin typeface="Arial"/>
                <a:cs typeface="Arial"/>
              </a:rPr>
              <a:t>.. </a:t>
            </a:r>
            <a:r>
              <a:rPr lang="tr-TR" smtClean="0">
                <a:solidFill>
                  <a:srgbClr val="0000FF"/>
                </a:solidFill>
                <a:latin typeface="Arial"/>
                <a:cs typeface="Arial"/>
              </a:rPr>
              <a:t>ateş ??</a:t>
            </a:r>
            <a:endParaRPr lang="tr-TR" dirty="0" smtClean="0">
              <a:solidFill>
                <a:srgbClr val="0000FF"/>
              </a:solidFill>
              <a:latin typeface="Arial"/>
              <a:cs typeface="Arial"/>
            </a:endParaRPr>
          </a:p>
          <a:p>
            <a:pPr marL="285750" indent="-285750">
              <a:lnSpc>
                <a:spcPct val="150000"/>
              </a:lnSpc>
              <a:spcBef>
                <a:spcPts val="1200"/>
              </a:spcBef>
              <a:buClr>
                <a:srgbClr val="660066"/>
              </a:buClr>
              <a:buFont typeface="Wingdings" panose="05000000000000000000" pitchFamily="2" charset="2"/>
              <a:buChar char="Ø"/>
            </a:pPr>
            <a:endParaRPr lang="en-US" dirty="0">
              <a:solidFill>
                <a:srgbClr val="0000FF"/>
              </a:solidFill>
              <a:latin typeface="Arial"/>
              <a:cs typeface="Arial"/>
            </a:endParaRPr>
          </a:p>
        </p:txBody>
      </p:sp>
      <p:sp>
        <p:nvSpPr>
          <p:cNvPr id="15" name="Dikdörtgen 14"/>
          <p:cNvSpPr/>
          <p:nvPr/>
        </p:nvSpPr>
        <p:spPr>
          <a:xfrm>
            <a:off x="6670399" y="5819303"/>
            <a:ext cx="6096000" cy="464871"/>
          </a:xfrm>
          <a:prstGeom prst="rect">
            <a:avLst/>
          </a:prstGeom>
        </p:spPr>
        <p:txBody>
          <a:bodyPr>
            <a:spAutoFit/>
          </a:bodyPr>
          <a:lstStyle/>
          <a:p>
            <a:pPr marL="285750" indent="-285750">
              <a:lnSpc>
                <a:spcPct val="150000"/>
              </a:lnSpc>
              <a:spcBef>
                <a:spcPts val="1200"/>
              </a:spcBef>
              <a:buClr>
                <a:srgbClr val="660066"/>
              </a:buClr>
              <a:buFont typeface="Wingdings" panose="05000000000000000000" pitchFamily="2" charset="2"/>
              <a:buChar char="Ø"/>
            </a:pPr>
            <a:r>
              <a:rPr lang="tr-TR" b="1" spc="-10" dirty="0" smtClean="0">
                <a:solidFill>
                  <a:srgbClr val="FF0000"/>
                </a:solidFill>
                <a:cs typeface="Calibri"/>
              </a:rPr>
              <a:t>Tedavi</a:t>
            </a:r>
            <a:r>
              <a:rPr lang="tr-TR" spc="-10" dirty="0" smtClean="0">
                <a:cs typeface="Calibri"/>
              </a:rPr>
              <a:t>: Plazma  Değişimi</a:t>
            </a:r>
            <a:endParaRPr lang="tr-TR" dirty="0">
              <a:cs typeface="Calibri"/>
            </a:endParaRPr>
          </a:p>
        </p:txBody>
      </p:sp>
    </p:spTree>
    <p:extLst>
      <p:ext uri="{BB962C8B-B14F-4D97-AF65-F5344CB8AC3E}">
        <p14:creationId xmlns:p14="http://schemas.microsoft.com/office/powerpoint/2010/main" val="47274396"/>
      </p:ext>
    </p:extLst>
  </p:cSld>
  <p:clrMapOvr>
    <a:masterClrMapping/>
  </p:clrMapOvr>
  <p:transition advTm="19457"/>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Rectangle 2"/>
          <p:cNvSpPr>
            <a:spLocks noGrp="1" noChangeArrowheads="1"/>
          </p:cNvSpPr>
          <p:nvPr>
            <p:ph type="title"/>
          </p:nvPr>
        </p:nvSpPr>
        <p:spPr bwMode="auto">
          <a:xfrm>
            <a:off x="706802" y="1535297"/>
            <a:ext cx="10871200" cy="406907"/>
          </a:xfrm>
          <a:prstGeom prst="rect">
            <a:avLst/>
          </a:prstGeom>
          <a:noFill/>
          <a:ln w="9525">
            <a:noFill/>
            <a:miter lim="800000"/>
            <a:headEnd/>
            <a:tailEnd/>
          </a:ln>
          <a:effectLst/>
        </p:spPr>
        <p:txBody>
          <a:bodyPr vert="horz" wrap="square" lIns="92075" tIns="46038" rIns="92075" bIns="46038" rtlCol="0" anchor="ctr">
            <a:prstTxWarp prst="textNoShape">
              <a:avLst/>
            </a:prstTxWarp>
            <a:spAutoFit/>
          </a:bodyPr>
          <a:lstStyle/>
          <a:p>
            <a:pPr eaLnBrk="0" hangingPunct="0">
              <a:defRPr/>
            </a:pPr>
            <a:r>
              <a:rPr lang="tr-TR" sz="2400" b="1" dirty="0" smtClean="0">
                <a:solidFill>
                  <a:srgbClr val="FF0000"/>
                </a:solidFill>
                <a:latin typeface="+mn-lt"/>
                <a:ea typeface="+mn-ea"/>
                <a:cs typeface="+mn-cs"/>
              </a:rPr>
              <a:t>Atipik </a:t>
            </a:r>
            <a:r>
              <a:rPr lang="en-US" sz="2400" b="1" dirty="0" smtClean="0">
                <a:solidFill>
                  <a:srgbClr val="FF0000"/>
                </a:solidFill>
                <a:latin typeface="+mn-lt"/>
                <a:ea typeface="+mn-ea"/>
                <a:cs typeface="+mn-cs"/>
              </a:rPr>
              <a:t>HUS</a:t>
            </a:r>
            <a:r>
              <a:rPr lang="tr-TR" sz="2400" b="1" dirty="0" smtClean="0">
                <a:solidFill>
                  <a:srgbClr val="FF0000"/>
                </a:solidFill>
                <a:latin typeface="+mn-lt"/>
                <a:ea typeface="+mn-ea"/>
                <a:cs typeface="+mn-cs"/>
              </a:rPr>
              <a:t> </a:t>
            </a:r>
            <a:r>
              <a:rPr lang="tr-TR" sz="2400" b="1" dirty="0">
                <a:solidFill>
                  <a:srgbClr val="FF0000"/>
                </a:solidFill>
                <a:latin typeface="+mn-lt"/>
                <a:ea typeface="+mn-ea"/>
                <a:cs typeface="+mn-cs"/>
              </a:rPr>
              <a:t>ta </a:t>
            </a:r>
            <a:r>
              <a:rPr lang="tr-TR" sz="2400" b="1" dirty="0" smtClean="0">
                <a:solidFill>
                  <a:srgbClr val="FF0000"/>
                </a:solidFill>
                <a:latin typeface="+mn-lt"/>
                <a:ea typeface="+mn-ea"/>
                <a:cs typeface="+mn-cs"/>
              </a:rPr>
              <a:t>temel patoloji kontrolsüz  </a:t>
            </a:r>
            <a:r>
              <a:rPr lang="tr-TR" sz="2400" b="1" dirty="0" smtClean="0">
                <a:solidFill>
                  <a:srgbClr val="FF0000"/>
                </a:solidFill>
                <a:latin typeface="+mn-lt"/>
              </a:rPr>
              <a:t>Kompleman aktivasyonu sonucudur</a:t>
            </a:r>
            <a:endParaRPr lang="en-US" sz="2400" b="1" dirty="0">
              <a:solidFill>
                <a:srgbClr val="FF0000"/>
              </a:solidFill>
              <a:latin typeface="+mn-lt"/>
            </a:endParaRPr>
          </a:p>
        </p:txBody>
      </p:sp>
      <p:sp>
        <p:nvSpPr>
          <p:cNvPr id="45" name="Dikdörtgen 44"/>
          <p:cNvSpPr/>
          <p:nvPr/>
        </p:nvSpPr>
        <p:spPr>
          <a:xfrm>
            <a:off x="4736287" y="2277145"/>
            <a:ext cx="7399393" cy="4493538"/>
          </a:xfrm>
          <a:prstGeom prst="rect">
            <a:avLst/>
          </a:prstGeom>
        </p:spPr>
        <p:txBody>
          <a:bodyPr wrap="square">
            <a:spAutoFit/>
          </a:bodyPr>
          <a:lstStyle/>
          <a:p>
            <a:pPr marL="342900" indent="-342900">
              <a:lnSpc>
                <a:spcPct val="150000"/>
              </a:lnSpc>
              <a:spcBef>
                <a:spcPts val="1200"/>
              </a:spcBef>
              <a:buClr>
                <a:srgbClr val="660066"/>
              </a:buClr>
              <a:buFont typeface="Arial" panose="020B0604020202020204" pitchFamily="34" charset="0"/>
              <a:buChar char="•"/>
            </a:pPr>
            <a:r>
              <a:rPr lang="tr-TR" dirty="0" smtClean="0">
                <a:latin typeface="Comic Sans MS" panose="030F0702030302020204" pitchFamily="66" charset="0"/>
                <a:cs typeface="Arial"/>
              </a:rPr>
              <a:t>Hastaların en az yarısı &lt; 18 y</a:t>
            </a:r>
          </a:p>
          <a:p>
            <a:pPr marL="342900" indent="-342900">
              <a:lnSpc>
                <a:spcPct val="150000"/>
              </a:lnSpc>
              <a:spcBef>
                <a:spcPts val="1200"/>
              </a:spcBef>
              <a:buClr>
                <a:srgbClr val="660066"/>
              </a:buClr>
              <a:buFont typeface="Arial" panose="020B0604020202020204" pitchFamily="34" charset="0"/>
              <a:buChar char="•"/>
            </a:pPr>
            <a:r>
              <a:rPr lang="en-US" dirty="0" smtClean="0">
                <a:latin typeface="Comic Sans MS" panose="030F0702030302020204" pitchFamily="66" charset="0"/>
                <a:cs typeface="Arial"/>
              </a:rPr>
              <a:t>≈</a:t>
            </a:r>
            <a:r>
              <a:rPr lang="tr-TR" dirty="0" smtClean="0">
                <a:latin typeface="Comic Sans MS" panose="030F0702030302020204" pitchFamily="66" charset="0"/>
                <a:cs typeface="Arial"/>
              </a:rPr>
              <a:t> </a:t>
            </a:r>
            <a:r>
              <a:rPr lang="en-US" dirty="0">
                <a:latin typeface="Comic Sans MS" panose="030F0702030302020204" pitchFamily="66" charset="0"/>
                <a:cs typeface="Arial"/>
              </a:rPr>
              <a:t>%</a:t>
            </a:r>
            <a:r>
              <a:rPr lang="en-US" dirty="0" smtClean="0">
                <a:latin typeface="Comic Sans MS" panose="030F0702030302020204" pitchFamily="66" charset="0"/>
                <a:cs typeface="Arial"/>
              </a:rPr>
              <a:t>70</a:t>
            </a:r>
            <a:r>
              <a:rPr lang="tr-TR" dirty="0" smtClean="0">
                <a:latin typeface="Comic Sans MS" panose="030F0702030302020204" pitchFamily="66" charset="0"/>
                <a:cs typeface="Arial"/>
              </a:rPr>
              <a:t> Kompleman </a:t>
            </a:r>
            <a:r>
              <a:rPr lang="tr-TR" dirty="0" err="1">
                <a:latin typeface="Comic Sans MS" panose="030F0702030302020204" pitchFamily="66" charset="0"/>
                <a:cs typeface="Arial"/>
              </a:rPr>
              <a:t>Regulasyon</a:t>
            </a:r>
            <a:r>
              <a:rPr lang="tr-TR" dirty="0">
                <a:latin typeface="Comic Sans MS" panose="030F0702030302020204" pitchFamily="66" charset="0"/>
                <a:cs typeface="Arial"/>
              </a:rPr>
              <a:t> </a:t>
            </a:r>
            <a:r>
              <a:rPr lang="tr-TR" dirty="0" err="1" smtClean="0">
                <a:latin typeface="Comic Sans MS" panose="030F0702030302020204" pitchFamily="66" charset="0"/>
                <a:cs typeface="Arial"/>
              </a:rPr>
              <a:t>defekti</a:t>
            </a:r>
            <a:endParaRPr lang="tr-TR" dirty="0" smtClean="0">
              <a:latin typeface="Comic Sans MS" panose="030F0702030302020204" pitchFamily="66" charset="0"/>
              <a:cs typeface="Arial"/>
            </a:endParaRPr>
          </a:p>
          <a:p>
            <a:pPr marL="342900" indent="-342900">
              <a:lnSpc>
                <a:spcPct val="150000"/>
              </a:lnSpc>
              <a:spcBef>
                <a:spcPts val="1200"/>
              </a:spcBef>
              <a:buClr>
                <a:srgbClr val="660066"/>
              </a:buClr>
              <a:buFont typeface="Arial" panose="020B0604020202020204" pitchFamily="34" charset="0"/>
              <a:buChar char="•"/>
            </a:pPr>
            <a:r>
              <a:rPr lang="tr-TR" dirty="0" err="1" smtClean="0">
                <a:latin typeface="Comic Sans MS" panose="030F0702030302020204" pitchFamily="66" charset="0"/>
                <a:cs typeface="Arial"/>
              </a:rPr>
              <a:t>RBC’de</a:t>
            </a:r>
            <a:r>
              <a:rPr lang="tr-TR" dirty="0" smtClean="0">
                <a:latin typeface="Comic Sans MS" panose="030F0702030302020204" pitchFamily="66" charset="0"/>
                <a:cs typeface="Arial"/>
              </a:rPr>
              <a:t> </a:t>
            </a:r>
            <a:r>
              <a:rPr lang="tr-TR" dirty="0" err="1" smtClean="0">
                <a:latin typeface="Comic Sans MS" panose="030F0702030302020204" pitchFamily="66" charset="0"/>
                <a:cs typeface="Arial"/>
              </a:rPr>
              <a:t>kompleman</a:t>
            </a:r>
            <a:r>
              <a:rPr lang="tr-TR" dirty="0" smtClean="0">
                <a:latin typeface="Comic Sans MS" panose="030F0702030302020204" pitchFamily="66" charset="0"/>
                <a:cs typeface="Arial"/>
              </a:rPr>
              <a:t> aktivasyonu MAHA ve PLT (</a:t>
            </a:r>
            <a:r>
              <a:rPr lang="tr-TR" dirty="0" smtClean="0">
                <a:latin typeface="Comic Sans MS" panose="030F0702030302020204" pitchFamily="66" charset="0"/>
                <a:cs typeface="Arial"/>
                <a:sym typeface="Symbol" panose="05050102010706020507" pitchFamily="18" charset="2"/>
              </a:rPr>
              <a:t></a:t>
            </a:r>
            <a:r>
              <a:rPr lang="tr-TR" dirty="0" smtClean="0">
                <a:latin typeface="Comic Sans MS" panose="030F0702030302020204" pitchFamily="66" charset="0"/>
                <a:cs typeface="Arial"/>
              </a:rPr>
              <a:t>) yol açar</a:t>
            </a:r>
          </a:p>
          <a:p>
            <a:pPr marL="342900" indent="-342900">
              <a:lnSpc>
                <a:spcPct val="150000"/>
              </a:lnSpc>
              <a:spcBef>
                <a:spcPts val="1200"/>
              </a:spcBef>
              <a:buClr>
                <a:srgbClr val="660066"/>
              </a:buClr>
              <a:buFont typeface="Arial" panose="020B0604020202020204" pitchFamily="34" charset="0"/>
              <a:buChar char="•"/>
            </a:pPr>
            <a:r>
              <a:rPr lang="en-US" dirty="0" smtClean="0">
                <a:latin typeface="Comic Sans MS" panose="030F0702030302020204" pitchFamily="66" charset="0"/>
                <a:cs typeface="Arial"/>
              </a:rPr>
              <a:t>&gt;</a:t>
            </a:r>
            <a:r>
              <a:rPr lang="tr-TR" dirty="0" smtClean="0">
                <a:latin typeface="Comic Sans MS" panose="030F0702030302020204" pitchFamily="66" charset="0"/>
                <a:cs typeface="Arial"/>
              </a:rPr>
              <a:t> </a:t>
            </a:r>
            <a:r>
              <a:rPr lang="en-US" dirty="0" smtClean="0">
                <a:latin typeface="Comic Sans MS" panose="030F0702030302020204" pitchFamily="66" charset="0"/>
                <a:cs typeface="Arial"/>
              </a:rPr>
              <a:t>% 50</a:t>
            </a:r>
            <a:r>
              <a:rPr lang="tr-TR" dirty="0" smtClean="0">
                <a:latin typeface="Comic Sans MS" panose="030F0702030302020204" pitchFamily="66" charset="0"/>
                <a:cs typeface="Arial"/>
              </a:rPr>
              <a:t>-90</a:t>
            </a:r>
            <a:r>
              <a:rPr lang="en-US" dirty="0" smtClean="0">
                <a:latin typeface="Comic Sans MS" panose="030F0702030302020204" pitchFamily="66" charset="0"/>
                <a:cs typeface="Arial"/>
              </a:rPr>
              <a:t> </a:t>
            </a:r>
            <a:r>
              <a:rPr lang="en-US" dirty="0">
                <a:latin typeface="Comic Sans MS" panose="030F0702030302020204" pitchFamily="66" charset="0"/>
                <a:cs typeface="Arial"/>
              </a:rPr>
              <a:t>son </a:t>
            </a:r>
            <a:r>
              <a:rPr lang="en-US" dirty="0" err="1">
                <a:latin typeface="Comic Sans MS" panose="030F0702030302020204" pitchFamily="66" charset="0"/>
                <a:cs typeface="Arial"/>
              </a:rPr>
              <a:t>dönem</a:t>
            </a:r>
            <a:r>
              <a:rPr lang="en-US" dirty="0">
                <a:latin typeface="Comic Sans MS" panose="030F0702030302020204" pitchFamily="66" charset="0"/>
                <a:cs typeface="Arial"/>
              </a:rPr>
              <a:t> </a:t>
            </a:r>
            <a:r>
              <a:rPr lang="en-US" dirty="0" err="1">
                <a:latin typeface="Comic Sans MS" panose="030F0702030302020204" pitchFamily="66" charset="0"/>
                <a:cs typeface="Arial"/>
              </a:rPr>
              <a:t>böbrek</a:t>
            </a:r>
            <a:r>
              <a:rPr lang="en-US" dirty="0">
                <a:latin typeface="Comic Sans MS" panose="030F0702030302020204" pitchFamily="66" charset="0"/>
                <a:cs typeface="Arial"/>
              </a:rPr>
              <a:t> </a:t>
            </a:r>
            <a:r>
              <a:rPr lang="en-US" dirty="0" err="1">
                <a:latin typeface="Comic Sans MS" panose="030F0702030302020204" pitchFamily="66" charset="0"/>
                <a:cs typeface="Arial"/>
              </a:rPr>
              <a:t>yetmezliği</a:t>
            </a:r>
            <a:r>
              <a:rPr lang="en-US" dirty="0">
                <a:latin typeface="Comic Sans MS" panose="030F0702030302020204" pitchFamily="66" charset="0"/>
                <a:cs typeface="Arial"/>
              </a:rPr>
              <a:t> </a:t>
            </a:r>
            <a:r>
              <a:rPr lang="en-US" dirty="0" err="1" smtClean="0">
                <a:latin typeface="Comic Sans MS" panose="030F0702030302020204" pitchFamily="66" charset="0"/>
                <a:cs typeface="Arial"/>
              </a:rPr>
              <a:t>gelişir</a:t>
            </a:r>
            <a:endParaRPr lang="tr-TR" dirty="0" smtClean="0">
              <a:latin typeface="Comic Sans MS" panose="030F0702030302020204" pitchFamily="66" charset="0"/>
              <a:cs typeface="Arial"/>
            </a:endParaRPr>
          </a:p>
          <a:p>
            <a:pPr marL="342900" indent="-342900">
              <a:lnSpc>
                <a:spcPct val="150000"/>
              </a:lnSpc>
              <a:spcBef>
                <a:spcPts val="1200"/>
              </a:spcBef>
              <a:buClr>
                <a:srgbClr val="660066"/>
              </a:buClr>
              <a:buFont typeface="Arial" panose="020B0604020202020204" pitchFamily="34" charset="0"/>
              <a:buChar char="•"/>
            </a:pPr>
            <a:r>
              <a:rPr lang="tr-TR" dirty="0" smtClean="0">
                <a:latin typeface="Comic Sans MS" panose="030F0702030302020204" pitchFamily="66" charset="0"/>
                <a:cs typeface="Arial"/>
              </a:rPr>
              <a:t>%  GIS semptomlar %40 , Kardiyak % 40, SSS bulguları,% </a:t>
            </a:r>
            <a:r>
              <a:rPr lang="tr-TR" dirty="0">
                <a:latin typeface="Comic Sans MS" panose="030F0702030302020204" pitchFamily="66" charset="0"/>
                <a:cs typeface="Arial"/>
              </a:rPr>
              <a:t>10-40 </a:t>
            </a:r>
            <a:endParaRPr lang="tr-TR" dirty="0" smtClean="0">
              <a:latin typeface="Comic Sans MS" panose="030F0702030302020204" pitchFamily="66" charset="0"/>
              <a:cs typeface="Arial"/>
            </a:endParaRPr>
          </a:p>
          <a:p>
            <a:pPr marL="342900" indent="-342900">
              <a:lnSpc>
                <a:spcPct val="150000"/>
              </a:lnSpc>
              <a:spcBef>
                <a:spcPts val="1200"/>
              </a:spcBef>
              <a:buClr>
                <a:srgbClr val="660066"/>
              </a:buClr>
              <a:buFont typeface="Arial" panose="020B0604020202020204" pitchFamily="34" charset="0"/>
              <a:buChar char="•"/>
            </a:pPr>
            <a:r>
              <a:rPr lang="tr-TR" dirty="0" smtClean="0">
                <a:latin typeface="Comic Sans MS" panose="030F0702030302020204" pitchFamily="66" charset="0"/>
                <a:cs typeface="Arial"/>
              </a:rPr>
              <a:t>Tedavi edilmez ise Oldukça </a:t>
            </a:r>
            <a:r>
              <a:rPr lang="tr-TR" dirty="0" err="1" smtClean="0">
                <a:latin typeface="Comic Sans MS" panose="030F0702030302020204" pitchFamily="66" charset="0"/>
                <a:cs typeface="Arial"/>
              </a:rPr>
              <a:t>Mortaldir</a:t>
            </a:r>
            <a:r>
              <a:rPr lang="tr-TR" dirty="0" smtClean="0">
                <a:latin typeface="Comic Sans MS" panose="030F0702030302020204" pitchFamily="66" charset="0"/>
                <a:cs typeface="Arial"/>
              </a:rPr>
              <a:t>.</a:t>
            </a:r>
          </a:p>
          <a:p>
            <a:pPr marL="342900" indent="-342900">
              <a:lnSpc>
                <a:spcPct val="150000"/>
              </a:lnSpc>
              <a:spcBef>
                <a:spcPts val="1200"/>
              </a:spcBef>
              <a:buClr>
                <a:srgbClr val="660066"/>
              </a:buClr>
              <a:buFont typeface="Arial" panose="020B0604020202020204" pitchFamily="34" charset="0"/>
              <a:buChar char="•"/>
            </a:pPr>
            <a:r>
              <a:rPr lang="tr-TR" dirty="0" smtClean="0">
                <a:solidFill>
                  <a:srgbClr val="FF0000"/>
                </a:solidFill>
                <a:latin typeface="Comic Sans MS" panose="030F0702030302020204" pitchFamily="66" charset="0"/>
                <a:cs typeface="Arial"/>
              </a:rPr>
              <a:t>Altın </a:t>
            </a:r>
            <a:r>
              <a:rPr lang="tr-TR" dirty="0" err="1" smtClean="0">
                <a:solidFill>
                  <a:srgbClr val="FF0000"/>
                </a:solidFill>
                <a:latin typeface="Comic Sans MS" panose="030F0702030302020204" pitchFamily="66" charset="0"/>
                <a:cs typeface="Arial"/>
              </a:rPr>
              <a:t>Stndart</a:t>
            </a:r>
            <a:r>
              <a:rPr lang="tr-TR" dirty="0" smtClean="0">
                <a:solidFill>
                  <a:srgbClr val="FF0000"/>
                </a:solidFill>
                <a:latin typeface="Comic Sans MS" panose="030F0702030302020204" pitchFamily="66" charset="0"/>
                <a:cs typeface="Arial"/>
              </a:rPr>
              <a:t> Tedavi </a:t>
            </a:r>
            <a:r>
              <a:rPr lang="tr-TR" dirty="0" smtClean="0">
                <a:latin typeface="Comic Sans MS" panose="030F0702030302020204" pitchFamily="66" charset="0"/>
                <a:cs typeface="Arial"/>
              </a:rPr>
              <a:t>‘’ ……. İnhibitörü (</a:t>
            </a:r>
            <a:r>
              <a:rPr lang="tr-TR" dirty="0" err="1" smtClean="0">
                <a:latin typeface="Comic Sans MS" panose="030F0702030302020204" pitchFamily="66" charset="0"/>
                <a:cs typeface="Arial"/>
              </a:rPr>
              <a:t>Eculizimab</a:t>
            </a:r>
            <a:r>
              <a:rPr lang="tr-TR" dirty="0" smtClean="0">
                <a:latin typeface="Comic Sans MS" panose="030F0702030302020204" pitchFamily="66" charset="0"/>
                <a:cs typeface="Arial"/>
              </a:rPr>
              <a:t>) ‘</a:t>
            </a:r>
            <a:r>
              <a:rPr lang="tr-TR" dirty="0" err="1" smtClean="0">
                <a:latin typeface="Comic Sans MS" panose="030F0702030302020204" pitchFamily="66" charset="0"/>
                <a:cs typeface="Arial"/>
              </a:rPr>
              <a:t>dır</a:t>
            </a:r>
            <a:endParaRPr lang="tr-TR" dirty="0" smtClean="0">
              <a:latin typeface="Comic Sans MS" panose="030F0702030302020204" pitchFamily="66" charset="0"/>
              <a:cs typeface="Arial"/>
            </a:endParaRPr>
          </a:p>
          <a:p>
            <a:pPr marL="342900" indent="-342900">
              <a:lnSpc>
                <a:spcPct val="150000"/>
              </a:lnSpc>
              <a:spcBef>
                <a:spcPts val="1200"/>
              </a:spcBef>
              <a:buClr>
                <a:srgbClr val="660066"/>
              </a:buClr>
              <a:buFont typeface="Arial" panose="020B0604020202020204" pitchFamily="34" charset="0"/>
              <a:buChar char="•"/>
            </a:pPr>
            <a:endParaRPr lang="en-US" dirty="0">
              <a:latin typeface="Comic Sans MS" panose="030F0702030302020204" pitchFamily="66" charset="0"/>
              <a:cs typeface="Arial"/>
            </a:endParaRPr>
          </a:p>
        </p:txBody>
      </p:sp>
      <p:sp>
        <p:nvSpPr>
          <p:cNvPr id="53" name="Rectangle 2"/>
          <p:cNvSpPr txBox="1">
            <a:spLocks noChangeArrowheads="1"/>
          </p:cNvSpPr>
          <p:nvPr/>
        </p:nvSpPr>
        <p:spPr>
          <a:xfrm>
            <a:off x="706802" y="209116"/>
            <a:ext cx="10327908" cy="801144"/>
          </a:xfrm>
          <a:prstGeom prst="rect">
            <a:avLst/>
          </a:prstGeom>
        </p:spPr>
        <p:txBody>
          <a:bodyPr vert="horz" lIns="91440" tIns="45720" rIns="91440" bIns="45720" rtlCol="0" anchor="b">
            <a:noAutofit/>
          </a:bodyPr>
          <a:lstStyle>
            <a:lvl1pPr marL="0"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nSpc>
                <a:spcPct val="90000"/>
              </a:lnSpc>
            </a:pPr>
            <a:r>
              <a:rPr lang="tr-TR" b="1" dirty="0" smtClean="0">
                <a:latin typeface="+mn-lt"/>
              </a:rPr>
              <a:t> Atipik-</a:t>
            </a:r>
            <a:r>
              <a:rPr lang="en-US" b="1" dirty="0" smtClean="0">
                <a:latin typeface="+mn-lt"/>
              </a:rPr>
              <a:t>HUS</a:t>
            </a:r>
            <a:r>
              <a:rPr lang="tr-TR" b="1" dirty="0" smtClean="0">
                <a:latin typeface="+mn-lt"/>
              </a:rPr>
              <a:t>: </a:t>
            </a:r>
            <a:r>
              <a:rPr lang="en-US" b="1" dirty="0" smtClean="0">
                <a:latin typeface="+mn-lt"/>
              </a:rPr>
              <a:t>Hemolitik </a:t>
            </a:r>
            <a:r>
              <a:rPr lang="en-US" b="1" dirty="0" err="1" smtClean="0">
                <a:latin typeface="+mn-lt"/>
              </a:rPr>
              <a:t>Üremik</a:t>
            </a:r>
            <a:r>
              <a:rPr lang="en-US" b="1" dirty="0" smtClean="0">
                <a:latin typeface="+mn-lt"/>
              </a:rPr>
              <a:t> </a:t>
            </a:r>
            <a:r>
              <a:rPr lang="en-US" b="1" dirty="0" err="1" smtClean="0">
                <a:latin typeface="+mn-lt"/>
              </a:rPr>
              <a:t>Sendrom</a:t>
            </a:r>
            <a:endParaRPr lang="en-US" b="1" dirty="0">
              <a:latin typeface="+mn-lt"/>
            </a:endParaRPr>
          </a:p>
        </p:txBody>
      </p:sp>
      <p:sp>
        <p:nvSpPr>
          <p:cNvPr id="85" name="Down Arrow 84"/>
          <p:cNvSpPr/>
          <p:nvPr/>
        </p:nvSpPr>
        <p:spPr bwMode="auto">
          <a:xfrm>
            <a:off x="2149109" y="3124241"/>
            <a:ext cx="319151" cy="833220"/>
          </a:xfrm>
          <a:prstGeom prst="downArrow">
            <a:avLst/>
          </a:prstGeom>
          <a:solidFill>
            <a:schemeClr val="accent5"/>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kumimoji="1" lang="en-US" sz="1400">
              <a:latin typeface="Helvetica" pitchFamily="91" charset="0"/>
            </a:endParaRPr>
          </a:p>
        </p:txBody>
      </p:sp>
      <p:sp>
        <p:nvSpPr>
          <p:cNvPr id="86" name="Oval 85"/>
          <p:cNvSpPr/>
          <p:nvPr/>
        </p:nvSpPr>
        <p:spPr bwMode="auto">
          <a:xfrm>
            <a:off x="2112851" y="2742218"/>
            <a:ext cx="391669" cy="329037"/>
          </a:xfrm>
          <a:prstGeom prst="ellipse">
            <a:avLst/>
          </a:prstGeom>
          <a:solidFill>
            <a:srgbClr val="FFCC66"/>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kumimoji="1" lang="en-US" dirty="0">
                <a:solidFill>
                  <a:srgbClr val="0000FF"/>
                </a:solidFill>
                <a:latin typeface="Helvetica" pitchFamily="91" charset="0"/>
              </a:rPr>
              <a:t>C3</a:t>
            </a:r>
          </a:p>
        </p:txBody>
      </p:sp>
      <p:sp>
        <p:nvSpPr>
          <p:cNvPr id="87" name="Oval 86"/>
          <p:cNvSpPr/>
          <p:nvPr/>
        </p:nvSpPr>
        <p:spPr bwMode="auto">
          <a:xfrm>
            <a:off x="2086563" y="3984127"/>
            <a:ext cx="444244" cy="329037"/>
          </a:xfrm>
          <a:prstGeom prst="ellipse">
            <a:avLst/>
          </a:prstGeom>
          <a:solidFill>
            <a:srgbClr val="B3D9FF"/>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kumimoji="1" lang="en-US" sz="1400" dirty="0">
                <a:solidFill>
                  <a:srgbClr val="0000FF"/>
                </a:solidFill>
                <a:latin typeface="Helvetica" pitchFamily="91" charset="0"/>
              </a:rPr>
              <a:t>C3b</a:t>
            </a:r>
          </a:p>
        </p:txBody>
      </p:sp>
      <p:sp>
        <p:nvSpPr>
          <p:cNvPr id="89" name="Circular Arrow 88"/>
          <p:cNvSpPr/>
          <p:nvPr/>
        </p:nvSpPr>
        <p:spPr bwMode="auto">
          <a:xfrm rot="17667753">
            <a:off x="1625977" y="3215183"/>
            <a:ext cx="928002" cy="986990"/>
          </a:xfrm>
          <a:prstGeom prst="circularArrow">
            <a:avLst>
              <a:gd name="adj1" fmla="val 12120"/>
              <a:gd name="adj2" fmla="val 1142319"/>
              <a:gd name="adj3" fmla="val 20446778"/>
              <a:gd name="adj4" fmla="val 9756076"/>
              <a:gd name="adj5" fmla="val 12500"/>
            </a:avLst>
          </a:prstGeom>
          <a:solidFill>
            <a:srgbClr val="00FF00"/>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kumimoji="1" lang="en-US" sz="1400">
              <a:latin typeface="Helvetica" pitchFamily="91" charset="0"/>
            </a:endParaRPr>
          </a:p>
        </p:txBody>
      </p:sp>
      <p:sp>
        <p:nvSpPr>
          <p:cNvPr id="96" name="Down Arrow 95"/>
          <p:cNvSpPr/>
          <p:nvPr/>
        </p:nvSpPr>
        <p:spPr bwMode="auto">
          <a:xfrm>
            <a:off x="2121661" y="4369855"/>
            <a:ext cx="374344" cy="443273"/>
          </a:xfrm>
          <a:prstGeom prst="downArrow">
            <a:avLst/>
          </a:prstGeom>
          <a:solidFill>
            <a:schemeClr val="accent5"/>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kumimoji="1" lang="en-US" sz="1400">
              <a:latin typeface="Helvetica" pitchFamily="91" charset="0"/>
            </a:endParaRPr>
          </a:p>
        </p:txBody>
      </p:sp>
      <p:grpSp>
        <p:nvGrpSpPr>
          <p:cNvPr id="2" name="Group 97"/>
          <p:cNvGrpSpPr/>
          <p:nvPr/>
        </p:nvGrpSpPr>
        <p:grpSpPr>
          <a:xfrm>
            <a:off x="3122523" y="4523914"/>
            <a:ext cx="737847" cy="329378"/>
            <a:chOff x="5308857" y="4662884"/>
            <a:chExt cx="1489968" cy="570982"/>
          </a:xfrm>
        </p:grpSpPr>
        <p:sp>
          <p:nvSpPr>
            <p:cNvPr id="110" name="Oval 109"/>
            <p:cNvSpPr/>
            <p:nvPr/>
          </p:nvSpPr>
          <p:spPr bwMode="auto">
            <a:xfrm>
              <a:off x="6223861" y="4663475"/>
              <a:ext cx="574964" cy="570391"/>
            </a:xfrm>
            <a:prstGeom prst="ellipse">
              <a:avLst/>
            </a:prstGeom>
            <a:solidFill>
              <a:srgbClr val="FFCC66"/>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1400" dirty="0">
                  <a:solidFill>
                    <a:srgbClr val="0000FF"/>
                  </a:solidFill>
                  <a:latin typeface="Helvetica" pitchFamily="91" charset="0"/>
                </a:rPr>
                <a:t>H  </a:t>
              </a:r>
              <a:endParaRPr kumimoji="1" lang="en-US" sz="1400" dirty="0">
                <a:solidFill>
                  <a:srgbClr val="0000FF"/>
                </a:solidFill>
                <a:latin typeface="Helvetica" pitchFamily="91" charset="0"/>
              </a:endParaRPr>
            </a:p>
          </p:txBody>
        </p:sp>
        <p:sp>
          <p:nvSpPr>
            <p:cNvPr id="111" name="Oval 110"/>
            <p:cNvSpPr/>
            <p:nvPr/>
          </p:nvSpPr>
          <p:spPr bwMode="auto">
            <a:xfrm>
              <a:off x="5308857" y="4662884"/>
              <a:ext cx="897082" cy="570391"/>
            </a:xfrm>
            <a:prstGeom prst="ellipse">
              <a:avLst/>
            </a:prstGeom>
            <a:solidFill>
              <a:srgbClr val="B3D9FF"/>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kumimoji="1" lang="en-US" sz="1400" dirty="0">
                  <a:solidFill>
                    <a:srgbClr val="0000FF"/>
                  </a:solidFill>
                  <a:latin typeface="Helvetica" pitchFamily="91" charset="0"/>
                </a:rPr>
                <a:t>C3b</a:t>
              </a:r>
            </a:p>
          </p:txBody>
        </p:sp>
      </p:grpSp>
      <p:grpSp>
        <p:nvGrpSpPr>
          <p:cNvPr id="5" name="Group 98"/>
          <p:cNvGrpSpPr/>
          <p:nvPr/>
        </p:nvGrpSpPr>
        <p:grpSpPr>
          <a:xfrm>
            <a:off x="3088630" y="3436069"/>
            <a:ext cx="888339" cy="329548"/>
            <a:chOff x="4753997" y="2883560"/>
            <a:chExt cx="1793863" cy="571277"/>
          </a:xfrm>
        </p:grpSpPr>
        <p:sp>
          <p:nvSpPr>
            <p:cNvPr id="108" name="Oval 107"/>
            <p:cNvSpPr/>
            <p:nvPr/>
          </p:nvSpPr>
          <p:spPr bwMode="auto">
            <a:xfrm>
              <a:off x="5646486" y="2884446"/>
              <a:ext cx="901374" cy="570391"/>
            </a:xfrm>
            <a:prstGeom prst="ellipse">
              <a:avLst/>
            </a:prstGeom>
            <a:solidFill>
              <a:srgbClr val="FFCC66"/>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1400" dirty="0">
                  <a:solidFill>
                    <a:srgbClr val="0000FF"/>
                  </a:solidFill>
                  <a:latin typeface="Helvetica" pitchFamily="91" charset="0"/>
                </a:rPr>
                <a:t>MCP</a:t>
              </a:r>
              <a:endParaRPr kumimoji="1" lang="en-US" sz="1400" dirty="0">
                <a:solidFill>
                  <a:srgbClr val="0000FF"/>
                </a:solidFill>
                <a:latin typeface="Helvetica" pitchFamily="91" charset="0"/>
              </a:endParaRPr>
            </a:p>
          </p:txBody>
        </p:sp>
        <p:sp>
          <p:nvSpPr>
            <p:cNvPr id="109" name="Oval 108"/>
            <p:cNvSpPr/>
            <p:nvPr/>
          </p:nvSpPr>
          <p:spPr bwMode="auto">
            <a:xfrm>
              <a:off x="4753997" y="2883560"/>
              <a:ext cx="897082" cy="570391"/>
            </a:xfrm>
            <a:prstGeom prst="ellipse">
              <a:avLst/>
            </a:prstGeom>
            <a:solidFill>
              <a:srgbClr val="B3D9FF"/>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kumimoji="1" lang="en-US" sz="1400" dirty="0">
                  <a:solidFill>
                    <a:srgbClr val="0000FF"/>
                  </a:solidFill>
                  <a:latin typeface="Helvetica" pitchFamily="91" charset="0"/>
                </a:rPr>
                <a:t>C3b</a:t>
              </a:r>
            </a:p>
          </p:txBody>
        </p:sp>
      </p:grpSp>
      <p:sp>
        <p:nvSpPr>
          <p:cNvPr id="100" name="Right Arrow 99"/>
          <p:cNvSpPr/>
          <p:nvPr/>
        </p:nvSpPr>
        <p:spPr bwMode="auto">
          <a:xfrm rot="1800000">
            <a:off x="2494615" y="4386805"/>
            <a:ext cx="636990" cy="104456"/>
          </a:xfrm>
          <a:prstGeom prst="rightArrow">
            <a:avLst>
              <a:gd name="adj1" fmla="val 34815"/>
              <a:gd name="adj2" fmla="val 50000"/>
            </a:avLst>
          </a:prstGeom>
          <a:solidFill>
            <a:srgbClr val="FF6600"/>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kumimoji="1" lang="en-US" sz="1400">
              <a:latin typeface="Helvetica" pitchFamily="91" charset="0"/>
            </a:endParaRPr>
          </a:p>
        </p:txBody>
      </p:sp>
      <p:sp>
        <p:nvSpPr>
          <p:cNvPr id="101" name="Right Arrow 100"/>
          <p:cNvSpPr/>
          <p:nvPr/>
        </p:nvSpPr>
        <p:spPr bwMode="auto">
          <a:xfrm rot="19800000">
            <a:off x="2508719" y="3860162"/>
            <a:ext cx="636990" cy="109730"/>
          </a:xfrm>
          <a:prstGeom prst="rightArrow">
            <a:avLst>
              <a:gd name="adj1" fmla="val 29315"/>
              <a:gd name="adj2" fmla="val 50000"/>
            </a:avLst>
          </a:prstGeom>
          <a:solidFill>
            <a:srgbClr val="FF6600"/>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kumimoji="1" lang="en-US" sz="1400">
              <a:latin typeface="Helvetica" pitchFamily="91" charset="0"/>
            </a:endParaRPr>
          </a:p>
        </p:txBody>
      </p:sp>
      <p:sp>
        <p:nvSpPr>
          <p:cNvPr id="104" name="Oval 103"/>
          <p:cNvSpPr/>
          <p:nvPr/>
        </p:nvSpPr>
        <p:spPr bwMode="auto">
          <a:xfrm>
            <a:off x="3176442" y="3984810"/>
            <a:ext cx="284728" cy="329037"/>
          </a:xfrm>
          <a:prstGeom prst="ellipse">
            <a:avLst/>
          </a:prstGeom>
          <a:solidFill>
            <a:srgbClr val="FFCC66"/>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1400" dirty="0">
                <a:solidFill>
                  <a:srgbClr val="0000FF"/>
                </a:solidFill>
                <a:latin typeface="Helvetica" pitchFamily="91" charset="0"/>
              </a:rPr>
              <a:t>I</a:t>
            </a:r>
            <a:endParaRPr kumimoji="1" lang="en-US" sz="1400" dirty="0">
              <a:solidFill>
                <a:srgbClr val="0000FF"/>
              </a:solidFill>
              <a:latin typeface="Helvetica" pitchFamily="91" charset="0"/>
            </a:endParaRPr>
          </a:p>
        </p:txBody>
      </p:sp>
      <p:sp>
        <p:nvSpPr>
          <p:cNvPr id="105" name="Oval 104"/>
          <p:cNvSpPr/>
          <p:nvPr/>
        </p:nvSpPr>
        <p:spPr bwMode="auto">
          <a:xfrm>
            <a:off x="3852987" y="3993071"/>
            <a:ext cx="444244" cy="329037"/>
          </a:xfrm>
          <a:prstGeom prst="ellipse">
            <a:avLst/>
          </a:prstGeom>
          <a:solidFill>
            <a:schemeClr val="tx2">
              <a:lumMod val="20000"/>
              <a:lumOff val="80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kumimoji="1" lang="en-US" sz="1400" dirty="0">
                <a:solidFill>
                  <a:srgbClr val="0000FF"/>
                </a:solidFill>
                <a:latin typeface="Helvetica" pitchFamily="91" charset="0"/>
              </a:rPr>
              <a:t>iC3b</a:t>
            </a:r>
          </a:p>
        </p:txBody>
      </p:sp>
      <p:sp>
        <p:nvSpPr>
          <p:cNvPr id="103" name="Oval 102"/>
          <p:cNvSpPr/>
          <p:nvPr/>
        </p:nvSpPr>
        <p:spPr bwMode="auto">
          <a:xfrm>
            <a:off x="3513644" y="2994153"/>
            <a:ext cx="475723" cy="329037"/>
          </a:xfrm>
          <a:prstGeom prst="ellipse">
            <a:avLst/>
          </a:prstGeom>
          <a:solidFill>
            <a:srgbClr val="FFCC66"/>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kumimoji="1" lang="en-US" sz="1400" dirty="0">
                <a:solidFill>
                  <a:srgbClr val="0000FF"/>
                </a:solidFill>
                <a:latin typeface="Helvetica" pitchFamily="91" charset="0"/>
              </a:rPr>
              <a:t>TM</a:t>
            </a:r>
          </a:p>
        </p:txBody>
      </p:sp>
      <p:grpSp>
        <p:nvGrpSpPr>
          <p:cNvPr id="6" name="Group 1"/>
          <p:cNvGrpSpPr/>
          <p:nvPr/>
        </p:nvGrpSpPr>
        <p:grpSpPr>
          <a:xfrm>
            <a:off x="3713867" y="4605681"/>
            <a:ext cx="629132" cy="684181"/>
            <a:chOff x="6894719" y="5451056"/>
            <a:chExt cx="1270437" cy="1186038"/>
          </a:xfrm>
        </p:grpSpPr>
        <p:sp>
          <p:nvSpPr>
            <p:cNvPr id="4" name="L-Shape 3"/>
            <p:cNvSpPr/>
            <p:nvPr/>
          </p:nvSpPr>
          <p:spPr bwMode="auto">
            <a:xfrm rot="15707598">
              <a:off x="6936919" y="5408856"/>
              <a:ext cx="1186038" cy="1270437"/>
            </a:xfrm>
            <a:custGeom>
              <a:avLst/>
              <a:gdLst>
                <a:gd name="connsiteX0" fmla="*/ 0 w 718036"/>
                <a:gd name="connsiteY0" fmla="*/ 0 h 716225"/>
                <a:gd name="connsiteX1" fmla="*/ 266264 w 718036"/>
                <a:gd name="connsiteY1" fmla="*/ 0 h 716225"/>
                <a:gd name="connsiteX2" fmla="*/ 266264 w 718036"/>
                <a:gd name="connsiteY2" fmla="*/ 456214 h 716225"/>
                <a:gd name="connsiteX3" fmla="*/ 718036 w 718036"/>
                <a:gd name="connsiteY3" fmla="*/ 456214 h 716225"/>
                <a:gd name="connsiteX4" fmla="*/ 718036 w 718036"/>
                <a:gd name="connsiteY4" fmla="*/ 716225 h 716225"/>
                <a:gd name="connsiteX5" fmla="*/ 0 w 718036"/>
                <a:gd name="connsiteY5" fmla="*/ 716225 h 716225"/>
                <a:gd name="connsiteX6" fmla="*/ 0 w 718036"/>
                <a:gd name="connsiteY6" fmla="*/ 0 h 716225"/>
                <a:gd name="connsiteX0" fmla="*/ 461513 w 1179549"/>
                <a:gd name="connsiteY0" fmla="*/ 0 h 1168556"/>
                <a:gd name="connsiteX1" fmla="*/ 727777 w 1179549"/>
                <a:gd name="connsiteY1" fmla="*/ 0 h 1168556"/>
                <a:gd name="connsiteX2" fmla="*/ 727777 w 1179549"/>
                <a:gd name="connsiteY2" fmla="*/ 456214 h 1168556"/>
                <a:gd name="connsiteX3" fmla="*/ 1179549 w 1179549"/>
                <a:gd name="connsiteY3" fmla="*/ 456214 h 1168556"/>
                <a:gd name="connsiteX4" fmla="*/ 1179549 w 1179549"/>
                <a:gd name="connsiteY4" fmla="*/ 716225 h 1168556"/>
                <a:gd name="connsiteX5" fmla="*/ 0 w 1179549"/>
                <a:gd name="connsiteY5" fmla="*/ 1168556 h 1168556"/>
                <a:gd name="connsiteX6" fmla="*/ 461513 w 1179549"/>
                <a:gd name="connsiteY6" fmla="*/ 0 h 1168556"/>
                <a:gd name="connsiteX0" fmla="*/ 461513 w 1179549"/>
                <a:gd name="connsiteY0" fmla="*/ 0 h 1168556"/>
                <a:gd name="connsiteX1" fmla="*/ 727777 w 1179549"/>
                <a:gd name="connsiteY1" fmla="*/ 0 h 1168556"/>
                <a:gd name="connsiteX2" fmla="*/ 727777 w 1179549"/>
                <a:gd name="connsiteY2" fmla="*/ 456214 h 1168556"/>
                <a:gd name="connsiteX3" fmla="*/ 1179549 w 1179549"/>
                <a:gd name="connsiteY3" fmla="*/ 456214 h 1168556"/>
                <a:gd name="connsiteX4" fmla="*/ 1179549 w 1179549"/>
                <a:gd name="connsiteY4" fmla="*/ 716225 h 1168556"/>
                <a:gd name="connsiteX5" fmla="*/ 673238 w 1179549"/>
                <a:gd name="connsiteY5" fmla="*/ 898708 h 1168556"/>
                <a:gd name="connsiteX6" fmla="*/ 0 w 1179549"/>
                <a:gd name="connsiteY6" fmla="*/ 1168556 h 1168556"/>
                <a:gd name="connsiteX7" fmla="*/ 461513 w 1179549"/>
                <a:gd name="connsiteY7" fmla="*/ 0 h 1168556"/>
                <a:gd name="connsiteX0" fmla="*/ 461513 w 1179549"/>
                <a:gd name="connsiteY0" fmla="*/ 0 h 1168556"/>
                <a:gd name="connsiteX1" fmla="*/ 727777 w 1179549"/>
                <a:gd name="connsiteY1" fmla="*/ 0 h 1168556"/>
                <a:gd name="connsiteX2" fmla="*/ 727777 w 1179549"/>
                <a:gd name="connsiteY2" fmla="*/ 456214 h 1168556"/>
                <a:gd name="connsiteX3" fmla="*/ 1179549 w 1179549"/>
                <a:gd name="connsiteY3" fmla="*/ 456214 h 1168556"/>
                <a:gd name="connsiteX4" fmla="*/ 1179549 w 1179549"/>
                <a:gd name="connsiteY4" fmla="*/ 716225 h 1168556"/>
                <a:gd name="connsiteX5" fmla="*/ 673238 w 1179549"/>
                <a:gd name="connsiteY5" fmla="*/ 898708 h 1168556"/>
                <a:gd name="connsiteX6" fmla="*/ 0 w 1179549"/>
                <a:gd name="connsiteY6" fmla="*/ 1168556 h 1168556"/>
                <a:gd name="connsiteX7" fmla="*/ 260410 w 1179549"/>
                <a:gd name="connsiteY7" fmla="*/ 490098 h 1168556"/>
                <a:gd name="connsiteX8" fmla="*/ 461513 w 1179549"/>
                <a:gd name="connsiteY8" fmla="*/ 0 h 1168556"/>
                <a:gd name="connsiteX0" fmla="*/ 461513 w 1179549"/>
                <a:gd name="connsiteY0" fmla="*/ 0 h 1168556"/>
                <a:gd name="connsiteX1" fmla="*/ 727777 w 1179549"/>
                <a:gd name="connsiteY1" fmla="*/ 0 h 1168556"/>
                <a:gd name="connsiteX2" fmla="*/ 727777 w 1179549"/>
                <a:gd name="connsiteY2" fmla="*/ 456214 h 1168556"/>
                <a:gd name="connsiteX3" fmla="*/ 1179549 w 1179549"/>
                <a:gd name="connsiteY3" fmla="*/ 456214 h 1168556"/>
                <a:gd name="connsiteX4" fmla="*/ 1179549 w 1179549"/>
                <a:gd name="connsiteY4" fmla="*/ 716225 h 1168556"/>
                <a:gd name="connsiteX5" fmla="*/ 673238 w 1179549"/>
                <a:gd name="connsiteY5" fmla="*/ 898708 h 1168556"/>
                <a:gd name="connsiteX6" fmla="*/ 0 w 1179549"/>
                <a:gd name="connsiteY6" fmla="*/ 1168556 h 1168556"/>
                <a:gd name="connsiteX7" fmla="*/ 462509 w 1179549"/>
                <a:gd name="connsiteY7" fmla="*/ 462638 h 1168556"/>
                <a:gd name="connsiteX8" fmla="*/ 461513 w 1179549"/>
                <a:gd name="connsiteY8" fmla="*/ 0 h 1168556"/>
                <a:gd name="connsiteX0" fmla="*/ 461513 w 1179549"/>
                <a:gd name="connsiteY0" fmla="*/ 0 h 1168556"/>
                <a:gd name="connsiteX1" fmla="*/ 727777 w 1179549"/>
                <a:gd name="connsiteY1" fmla="*/ 0 h 1168556"/>
                <a:gd name="connsiteX2" fmla="*/ 727777 w 1179549"/>
                <a:gd name="connsiteY2" fmla="*/ 456214 h 1168556"/>
                <a:gd name="connsiteX3" fmla="*/ 1179549 w 1179549"/>
                <a:gd name="connsiteY3" fmla="*/ 456214 h 1168556"/>
                <a:gd name="connsiteX4" fmla="*/ 1179549 w 1179549"/>
                <a:gd name="connsiteY4" fmla="*/ 716225 h 1168556"/>
                <a:gd name="connsiteX5" fmla="*/ 724958 w 1179549"/>
                <a:gd name="connsiteY5" fmla="*/ 736348 h 1168556"/>
                <a:gd name="connsiteX6" fmla="*/ 0 w 1179549"/>
                <a:gd name="connsiteY6" fmla="*/ 1168556 h 1168556"/>
                <a:gd name="connsiteX7" fmla="*/ 462509 w 1179549"/>
                <a:gd name="connsiteY7" fmla="*/ 462638 h 1168556"/>
                <a:gd name="connsiteX8" fmla="*/ 461513 w 1179549"/>
                <a:gd name="connsiteY8" fmla="*/ 0 h 1168556"/>
                <a:gd name="connsiteX0" fmla="*/ 461513 w 1179549"/>
                <a:gd name="connsiteY0" fmla="*/ 0 h 1168556"/>
                <a:gd name="connsiteX1" fmla="*/ 727777 w 1179549"/>
                <a:gd name="connsiteY1" fmla="*/ 0 h 1168556"/>
                <a:gd name="connsiteX2" fmla="*/ 727777 w 1179549"/>
                <a:gd name="connsiteY2" fmla="*/ 456214 h 1168556"/>
                <a:gd name="connsiteX3" fmla="*/ 1179549 w 1179549"/>
                <a:gd name="connsiteY3" fmla="*/ 456214 h 1168556"/>
                <a:gd name="connsiteX4" fmla="*/ 1179549 w 1179549"/>
                <a:gd name="connsiteY4" fmla="*/ 716225 h 1168556"/>
                <a:gd name="connsiteX5" fmla="*/ 724958 w 1179549"/>
                <a:gd name="connsiteY5" fmla="*/ 736348 h 1168556"/>
                <a:gd name="connsiteX6" fmla="*/ 185679 w 1179549"/>
                <a:gd name="connsiteY6" fmla="*/ 1073686 h 1168556"/>
                <a:gd name="connsiteX7" fmla="*/ 0 w 1179549"/>
                <a:gd name="connsiteY7" fmla="*/ 1168556 h 1168556"/>
                <a:gd name="connsiteX8" fmla="*/ 462509 w 1179549"/>
                <a:gd name="connsiteY8" fmla="*/ 462638 h 1168556"/>
                <a:gd name="connsiteX9" fmla="*/ 461513 w 1179549"/>
                <a:gd name="connsiteY9" fmla="*/ 0 h 1168556"/>
                <a:gd name="connsiteX0" fmla="*/ 461513 w 1179549"/>
                <a:gd name="connsiteY0" fmla="*/ 0 h 1259773"/>
                <a:gd name="connsiteX1" fmla="*/ 727777 w 1179549"/>
                <a:gd name="connsiteY1" fmla="*/ 0 h 1259773"/>
                <a:gd name="connsiteX2" fmla="*/ 727777 w 1179549"/>
                <a:gd name="connsiteY2" fmla="*/ 456214 h 1259773"/>
                <a:gd name="connsiteX3" fmla="*/ 1179549 w 1179549"/>
                <a:gd name="connsiteY3" fmla="*/ 456214 h 1259773"/>
                <a:gd name="connsiteX4" fmla="*/ 1179549 w 1179549"/>
                <a:gd name="connsiteY4" fmla="*/ 716225 h 1259773"/>
                <a:gd name="connsiteX5" fmla="*/ 724958 w 1179549"/>
                <a:gd name="connsiteY5" fmla="*/ 736348 h 1259773"/>
                <a:gd name="connsiteX6" fmla="*/ 102229 w 1179549"/>
                <a:gd name="connsiteY6" fmla="*/ 1259773 h 1259773"/>
                <a:gd name="connsiteX7" fmla="*/ 0 w 1179549"/>
                <a:gd name="connsiteY7" fmla="*/ 1168556 h 1259773"/>
                <a:gd name="connsiteX8" fmla="*/ 462509 w 1179549"/>
                <a:gd name="connsiteY8" fmla="*/ 462638 h 1259773"/>
                <a:gd name="connsiteX9" fmla="*/ 461513 w 1179549"/>
                <a:gd name="connsiteY9" fmla="*/ 0 h 1259773"/>
                <a:gd name="connsiteX0" fmla="*/ 468002 w 1186038"/>
                <a:gd name="connsiteY0" fmla="*/ 0 h 1259773"/>
                <a:gd name="connsiteX1" fmla="*/ 734266 w 1186038"/>
                <a:gd name="connsiteY1" fmla="*/ 0 h 1259773"/>
                <a:gd name="connsiteX2" fmla="*/ 734266 w 1186038"/>
                <a:gd name="connsiteY2" fmla="*/ 456214 h 1259773"/>
                <a:gd name="connsiteX3" fmla="*/ 1186038 w 1186038"/>
                <a:gd name="connsiteY3" fmla="*/ 456214 h 1259773"/>
                <a:gd name="connsiteX4" fmla="*/ 1186038 w 1186038"/>
                <a:gd name="connsiteY4" fmla="*/ 716225 h 1259773"/>
                <a:gd name="connsiteX5" fmla="*/ 731447 w 1186038"/>
                <a:gd name="connsiteY5" fmla="*/ 736348 h 1259773"/>
                <a:gd name="connsiteX6" fmla="*/ 108718 w 1186038"/>
                <a:gd name="connsiteY6" fmla="*/ 1259773 h 1259773"/>
                <a:gd name="connsiteX7" fmla="*/ 0 w 1186038"/>
                <a:gd name="connsiteY7" fmla="*/ 1082711 h 1259773"/>
                <a:gd name="connsiteX8" fmla="*/ 468998 w 1186038"/>
                <a:gd name="connsiteY8" fmla="*/ 462638 h 1259773"/>
                <a:gd name="connsiteX9" fmla="*/ 468002 w 1186038"/>
                <a:gd name="connsiteY9" fmla="*/ 0 h 1259773"/>
                <a:gd name="connsiteX0" fmla="*/ 468002 w 1186038"/>
                <a:gd name="connsiteY0" fmla="*/ 0 h 1270437"/>
                <a:gd name="connsiteX1" fmla="*/ 734266 w 1186038"/>
                <a:gd name="connsiteY1" fmla="*/ 0 h 1270437"/>
                <a:gd name="connsiteX2" fmla="*/ 734266 w 1186038"/>
                <a:gd name="connsiteY2" fmla="*/ 456214 h 1270437"/>
                <a:gd name="connsiteX3" fmla="*/ 1186038 w 1186038"/>
                <a:gd name="connsiteY3" fmla="*/ 456214 h 1270437"/>
                <a:gd name="connsiteX4" fmla="*/ 1186038 w 1186038"/>
                <a:gd name="connsiteY4" fmla="*/ 716225 h 1270437"/>
                <a:gd name="connsiteX5" fmla="*/ 731447 w 1186038"/>
                <a:gd name="connsiteY5" fmla="*/ 736348 h 1270437"/>
                <a:gd name="connsiteX6" fmla="*/ 182661 w 1186038"/>
                <a:gd name="connsiteY6" fmla="*/ 1270437 h 1270437"/>
                <a:gd name="connsiteX7" fmla="*/ 0 w 1186038"/>
                <a:gd name="connsiteY7" fmla="*/ 1082711 h 1270437"/>
                <a:gd name="connsiteX8" fmla="*/ 468998 w 1186038"/>
                <a:gd name="connsiteY8" fmla="*/ 462638 h 1270437"/>
                <a:gd name="connsiteX9" fmla="*/ 468002 w 1186038"/>
                <a:gd name="connsiteY9" fmla="*/ 0 h 1270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86038" h="1270437">
                  <a:moveTo>
                    <a:pt x="468002" y="0"/>
                  </a:moveTo>
                  <a:lnTo>
                    <a:pt x="734266" y="0"/>
                  </a:lnTo>
                  <a:lnTo>
                    <a:pt x="734266" y="456214"/>
                  </a:lnTo>
                  <a:lnTo>
                    <a:pt x="1186038" y="456214"/>
                  </a:lnTo>
                  <a:lnTo>
                    <a:pt x="1186038" y="716225"/>
                  </a:lnTo>
                  <a:lnTo>
                    <a:pt x="731447" y="736348"/>
                  </a:lnTo>
                  <a:lnTo>
                    <a:pt x="182661" y="1270437"/>
                  </a:lnTo>
                  <a:lnTo>
                    <a:pt x="0" y="1082711"/>
                  </a:lnTo>
                  <a:lnTo>
                    <a:pt x="468998" y="462638"/>
                  </a:lnTo>
                  <a:lnTo>
                    <a:pt x="468002" y="0"/>
                  </a:lnTo>
                  <a:close/>
                </a:path>
              </a:pathLst>
            </a:custGeom>
            <a:solidFill>
              <a:srgbClr val="FFCC66"/>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kumimoji="1" lang="en-US" sz="1400">
                <a:latin typeface="Helvetica" pitchFamily="91" charset="0"/>
              </a:endParaRPr>
            </a:p>
          </p:txBody>
        </p:sp>
        <p:sp>
          <p:nvSpPr>
            <p:cNvPr id="118" name="TextBox 117"/>
            <p:cNvSpPr txBox="1"/>
            <p:nvPr/>
          </p:nvSpPr>
          <p:spPr>
            <a:xfrm rot="2090492">
              <a:off x="7274020" y="5683736"/>
              <a:ext cx="652168" cy="781669"/>
            </a:xfrm>
            <a:prstGeom prst="rect">
              <a:avLst/>
            </a:prstGeom>
            <a:noFill/>
          </p:spPr>
          <p:txBody>
            <a:bodyPr wrap="square" rtlCol="0">
              <a:spAutoFit/>
            </a:bodyPr>
            <a:lstStyle/>
            <a:p>
              <a:r>
                <a:rPr lang="en-US" sz="1400" dirty="0">
                  <a:solidFill>
                    <a:srgbClr val="0000FF"/>
                  </a:solidFill>
                  <a:latin typeface="Arial"/>
                  <a:cs typeface="Arial"/>
                </a:rPr>
                <a:t>α-H</a:t>
              </a:r>
            </a:p>
          </p:txBody>
        </p:sp>
      </p:grpSp>
      <p:sp>
        <p:nvSpPr>
          <p:cNvPr id="122" name="Circular Arrow 121"/>
          <p:cNvSpPr/>
          <p:nvPr/>
        </p:nvSpPr>
        <p:spPr bwMode="auto">
          <a:xfrm rot="15979959">
            <a:off x="3371367" y="4010889"/>
            <a:ext cx="945992" cy="1031762"/>
          </a:xfrm>
          <a:prstGeom prst="circularArrow">
            <a:avLst>
              <a:gd name="adj1" fmla="val 5608"/>
              <a:gd name="adj2" fmla="val 1142319"/>
              <a:gd name="adj3" fmla="val 20424844"/>
              <a:gd name="adj4" fmla="val 16619591"/>
              <a:gd name="adj5" fmla="val 9326"/>
            </a:avLst>
          </a:prstGeom>
          <a:solidFill>
            <a:srgbClr val="FF6600"/>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kumimoji="1" lang="en-US">
              <a:latin typeface="Helvetica" pitchFamily="91" charset="0"/>
            </a:endParaRPr>
          </a:p>
        </p:txBody>
      </p:sp>
      <p:sp>
        <p:nvSpPr>
          <p:cNvPr id="123" name="Circular Arrow 122"/>
          <p:cNvSpPr/>
          <p:nvPr/>
        </p:nvSpPr>
        <p:spPr bwMode="auto">
          <a:xfrm rot="5620041" flipV="1">
            <a:off x="3362412" y="3265176"/>
            <a:ext cx="945992" cy="1031762"/>
          </a:xfrm>
          <a:prstGeom prst="circularArrow">
            <a:avLst>
              <a:gd name="adj1" fmla="val 5348"/>
              <a:gd name="adj2" fmla="val 1142319"/>
              <a:gd name="adj3" fmla="val 20545503"/>
              <a:gd name="adj4" fmla="val 16442883"/>
              <a:gd name="adj5" fmla="val 9491"/>
            </a:avLst>
          </a:prstGeom>
          <a:solidFill>
            <a:srgbClr val="FF6600"/>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kumimoji="1" lang="en-US" sz="1400">
              <a:latin typeface="Helvetica" pitchFamily="91" charset="0"/>
            </a:endParaRPr>
          </a:p>
        </p:txBody>
      </p:sp>
      <p:grpSp>
        <p:nvGrpSpPr>
          <p:cNvPr id="7" name="Group 37"/>
          <p:cNvGrpSpPr/>
          <p:nvPr/>
        </p:nvGrpSpPr>
        <p:grpSpPr>
          <a:xfrm>
            <a:off x="1055643" y="2952963"/>
            <a:ext cx="941212" cy="329037"/>
            <a:chOff x="4350634" y="2624688"/>
            <a:chExt cx="1900634" cy="570391"/>
          </a:xfrm>
        </p:grpSpPr>
        <p:sp>
          <p:nvSpPr>
            <p:cNvPr id="39" name="Oval 38"/>
            <p:cNvSpPr/>
            <p:nvPr/>
          </p:nvSpPr>
          <p:spPr bwMode="auto">
            <a:xfrm>
              <a:off x="5835406" y="2624688"/>
              <a:ext cx="415862" cy="570391"/>
            </a:xfrm>
            <a:prstGeom prst="ellipse">
              <a:avLst/>
            </a:prstGeom>
            <a:solidFill>
              <a:schemeClr val="tx2">
                <a:lumMod val="20000"/>
                <a:lumOff val="80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kumimoji="1" lang="en-US" sz="1400" dirty="0">
                  <a:solidFill>
                    <a:srgbClr val="0000FF"/>
                  </a:solidFill>
                  <a:latin typeface="Helvetica" pitchFamily="91" charset="0"/>
                </a:rPr>
                <a:t>P</a:t>
              </a:r>
            </a:p>
          </p:txBody>
        </p:sp>
        <p:sp>
          <p:nvSpPr>
            <p:cNvPr id="40" name="Oval 39"/>
            <p:cNvSpPr/>
            <p:nvPr/>
          </p:nvSpPr>
          <p:spPr bwMode="auto">
            <a:xfrm>
              <a:off x="5241315" y="2624688"/>
              <a:ext cx="599284" cy="570391"/>
            </a:xfrm>
            <a:prstGeom prst="ellipse">
              <a:avLst/>
            </a:prstGeom>
            <a:solidFill>
              <a:schemeClr val="tx2">
                <a:lumMod val="20000"/>
                <a:lumOff val="80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kumimoji="1" lang="en-US" sz="1400" dirty="0">
                  <a:solidFill>
                    <a:srgbClr val="0000FF"/>
                  </a:solidFill>
                  <a:latin typeface="Helvetica" pitchFamily="91" charset="0"/>
                </a:rPr>
                <a:t>Bb</a:t>
              </a:r>
            </a:p>
          </p:txBody>
        </p:sp>
        <p:sp>
          <p:nvSpPr>
            <p:cNvPr id="41" name="Oval 40"/>
            <p:cNvSpPr/>
            <p:nvPr/>
          </p:nvSpPr>
          <p:spPr bwMode="auto">
            <a:xfrm>
              <a:off x="4350634" y="2624688"/>
              <a:ext cx="897082" cy="570391"/>
            </a:xfrm>
            <a:prstGeom prst="ellipse">
              <a:avLst/>
            </a:prstGeom>
            <a:solidFill>
              <a:schemeClr val="tx2">
                <a:lumMod val="20000"/>
                <a:lumOff val="80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kumimoji="1" lang="en-US" sz="1400" dirty="0">
                  <a:solidFill>
                    <a:srgbClr val="0000FF"/>
                  </a:solidFill>
                  <a:latin typeface="Helvetica" pitchFamily="91" charset="0"/>
                </a:rPr>
                <a:t>C3b</a:t>
              </a:r>
            </a:p>
          </p:txBody>
        </p:sp>
      </p:grpSp>
      <p:sp>
        <p:nvSpPr>
          <p:cNvPr id="42" name="Oval 41"/>
          <p:cNvSpPr/>
          <p:nvPr/>
        </p:nvSpPr>
        <p:spPr bwMode="auto">
          <a:xfrm>
            <a:off x="1469336" y="3381621"/>
            <a:ext cx="205939" cy="329037"/>
          </a:xfrm>
          <a:prstGeom prst="ellipse">
            <a:avLst/>
          </a:prstGeom>
          <a:solidFill>
            <a:schemeClr val="tx2">
              <a:lumMod val="20000"/>
              <a:lumOff val="80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kumimoji="1" lang="en-US" sz="1400" dirty="0">
                <a:solidFill>
                  <a:srgbClr val="0000FF"/>
                </a:solidFill>
                <a:latin typeface="Helvetica" pitchFamily="91" charset="0"/>
              </a:rPr>
              <a:t>P</a:t>
            </a:r>
          </a:p>
        </p:txBody>
      </p:sp>
      <p:sp>
        <p:nvSpPr>
          <p:cNvPr id="43" name="Oval 42"/>
          <p:cNvSpPr/>
          <p:nvPr/>
        </p:nvSpPr>
        <p:spPr bwMode="auto">
          <a:xfrm>
            <a:off x="1660529" y="3968971"/>
            <a:ext cx="229132" cy="329037"/>
          </a:xfrm>
          <a:prstGeom prst="ellipse">
            <a:avLst/>
          </a:prstGeom>
          <a:solidFill>
            <a:srgbClr val="FFCC66"/>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kumimoji="1" lang="en-US" sz="1400" dirty="0">
                <a:solidFill>
                  <a:srgbClr val="0000FF"/>
                </a:solidFill>
                <a:latin typeface="Helvetica" pitchFamily="91" charset="0"/>
              </a:rPr>
              <a:t>B</a:t>
            </a:r>
          </a:p>
        </p:txBody>
      </p:sp>
      <p:sp>
        <p:nvSpPr>
          <p:cNvPr id="44" name="Oval 43"/>
          <p:cNvSpPr/>
          <p:nvPr/>
        </p:nvSpPr>
        <p:spPr bwMode="auto">
          <a:xfrm>
            <a:off x="1514068" y="3725136"/>
            <a:ext cx="206237" cy="329037"/>
          </a:xfrm>
          <a:prstGeom prst="ellipse">
            <a:avLst/>
          </a:prstGeom>
          <a:solidFill>
            <a:schemeClr val="tx2">
              <a:lumMod val="20000"/>
              <a:lumOff val="80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kumimoji="1" lang="en-US" sz="1400" dirty="0">
                <a:solidFill>
                  <a:srgbClr val="0000FF"/>
                </a:solidFill>
                <a:latin typeface="Helvetica" pitchFamily="91" charset="0"/>
              </a:rPr>
              <a:t>D</a:t>
            </a:r>
          </a:p>
        </p:txBody>
      </p:sp>
      <p:grpSp>
        <p:nvGrpSpPr>
          <p:cNvPr id="8" name="Group 44"/>
          <p:cNvGrpSpPr/>
          <p:nvPr/>
        </p:nvGrpSpPr>
        <p:grpSpPr>
          <a:xfrm>
            <a:off x="874519" y="2367815"/>
            <a:ext cx="3380158" cy="538921"/>
            <a:chOff x="1143176" y="1288148"/>
            <a:chExt cx="6825709" cy="934228"/>
          </a:xfrm>
        </p:grpSpPr>
        <p:sp>
          <p:nvSpPr>
            <p:cNvPr id="46" name="TextBox 45"/>
            <p:cNvSpPr txBox="1"/>
            <p:nvPr/>
          </p:nvSpPr>
          <p:spPr>
            <a:xfrm>
              <a:off x="1143176" y="1288148"/>
              <a:ext cx="3061548" cy="459807"/>
            </a:xfrm>
            <a:prstGeom prst="rect">
              <a:avLst/>
            </a:prstGeom>
            <a:noFill/>
          </p:spPr>
          <p:txBody>
            <a:bodyPr wrap="square" rtlCol="0">
              <a:spAutoFit/>
            </a:bodyPr>
            <a:lstStyle/>
            <a:p>
              <a:r>
                <a:rPr lang="en-US" sz="1400" i="1" dirty="0">
                  <a:solidFill>
                    <a:srgbClr val="0000FF"/>
                  </a:solidFill>
                  <a:latin typeface="Arial"/>
                  <a:cs typeface="Arial"/>
                </a:rPr>
                <a:t>A</a:t>
              </a:r>
              <a:r>
                <a:rPr lang="tr-TR" sz="1400" i="1" dirty="0" err="1">
                  <a:solidFill>
                    <a:srgbClr val="0000FF"/>
                  </a:solidFill>
                  <a:latin typeface="Arial"/>
                  <a:cs typeface="Arial"/>
                </a:rPr>
                <a:t>ktivasyon</a:t>
              </a:r>
              <a:endParaRPr lang="en-US" sz="1400" i="1" dirty="0">
                <a:solidFill>
                  <a:srgbClr val="0000FF"/>
                </a:solidFill>
                <a:latin typeface="Arial"/>
                <a:cs typeface="Arial"/>
              </a:endParaRPr>
            </a:p>
          </p:txBody>
        </p:sp>
        <p:sp>
          <p:nvSpPr>
            <p:cNvPr id="47" name="TextBox 46"/>
            <p:cNvSpPr txBox="1"/>
            <p:nvPr/>
          </p:nvSpPr>
          <p:spPr>
            <a:xfrm>
              <a:off x="5145686" y="1288148"/>
              <a:ext cx="2823199" cy="459807"/>
            </a:xfrm>
            <a:prstGeom prst="rect">
              <a:avLst/>
            </a:prstGeom>
            <a:noFill/>
          </p:spPr>
          <p:txBody>
            <a:bodyPr wrap="square" rtlCol="0">
              <a:spAutoFit/>
            </a:bodyPr>
            <a:lstStyle/>
            <a:p>
              <a:r>
                <a:rPr lang="tr-TR" sz="1400" i="1" dirty="0">
                  <a:solidFill>
                    <a:srgbClr val="0000FF"/>
                  </a:solidFill>
                  <a:latin typeface="Arial"/>
                  <a:cs typeface="Arial"/>
                </a:rPr>
                <a:t>İnhibisyon</a:t>
              </a:r>
              <a:endParaRPr lang="en-US" sz="1400" i="1" dirty="0">
                <a:solidFill>
                  <a:srgbClr val="0000FF"/>
                </a:solidFill>
                <a:latin typeface="Arial"/>
                <a:cs typeface="Arial"/>
              </a:endParaRPr>
            </a:p>
          </p:txBody>
        </p:sp>
        <p:sp>
          <p:nvSpPr>
            <p:cNvPr id="48" name="Left Brace 47"/>
            <p:cNvSpPr/>
            <p:nvPr/>
          </p:nvSpPr>
          <p:spPr bwMode="auto">
            <a:xfrm rot="5400000">
              <a:off x="2226472" y="1085063"/>
              <a:ext cx="361701" cy="1912926"/>
            </a:xfrm>
            <a:prstGeom prst="leftBrace">
              <a:avLst/>
            </a:prstGeom>
            <a:noFill/>
            <a:ln w="28575" cap="flat" cmpd="sng" algn="ctr">
              <a:solidFill>
                <a:srgbClr val="0000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kumimoji="1" lang="en-US">
                <a:latin typeface="Helvetica" pitchFamily="91" charset="0"/>
              </a:endParaRPr>
            </a:p>
          </p:txBody>
        </p:sp>
        <p:sp>
          <p:nvSpPr>
            <p:cNvPr id="49" name="Left Brace 48"/>
            <p:cNvSpPr/>
            <p:nvPr/>
          </p:nvSpPr>
          <p:spPr bwMode="auto">
            <a:xfrm rot="5400000">
              <a:off x="6237017" y="1084750"/>
              <a:ext cx="361701" cy="1912926"/>
            </a:xfrm>
            <a:prstGeom prst="leftBrace">
              <a:avLst/>
            </a:prstGeom>
            <a:noFill/>
            <a:ln w="28575" cap="flat" cmpd="sng" algn="ctr">
              <a:solidFill>
                <a:srgbClr val="0000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kumimoji="1" lang="en-US" sz="1400">
                <a:latin typeface="Helvetica" pitchFamily="91" charset="0"/>
              </a:endParaRPr>
            </a:p>
          </p:txBody>
        </p:sp>
      </p:grpSp>
      <p:sp>
        <p:nvSpPr>
          <p:cNvPr id="51" name="Oval 50"/>
          <p:cNvSpPr/>
          <p:nvPr/>
        </p:nvSpPr>
        <p:spPr bwMode="auto">
          <a:xfrm>
            <a:off x="3000014" y="2994153"/>
            <a:ext cx="475723" cy="329037"/>
          </a:xfrm>
          <a:prstGeom prst="ellipse">
            <a:avLst/>
          </a:prstGeom>
          <a:solidFill>
            <a:srgbClr val="FFCC66"/>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kumimoji="1" lang="en-US" sz="1400" dirty="0">
                <a:solidFill>
                  <a:srgbClr val="0000FF"/>
                </a:solidFill>
                <a:latin typeface="Helvetica" pitchFamily="91" charset="0"/>
              </a:rPr>
              <a:t>C4BP</a:t>
            </a:r>
          </a:p>
        </p:txBody>
      </p:sp>
      <p:grpSp>
        <p:nvGrpSpPr>
          <p:cNvPr id="9" name="Group 4"/>
          <p:cNvGrpSpPr/>
          <p:nvPr/>
        </p:nvGrpSpPr>
        <p:grpSpPr>
          <a:xfrm>
            <a:off x="636021" y="4292165"/>
            <a:ext cx="1567932" cy="280065"/>
            <a:chOff x="1145920" y="4907563"/>
            <a:chExt cx="2699763" cy="485497"/>
          </a:xfrm>
        </p:grpSpPr>
        <p:sp>
          <p:nvSpPr>
            <p:cNvPr id="52" name="TextBox 51"/>
            <p:cNvSpPr txBox="1"/>
            <p:nvPr/>
          </p:nvSpPr>
          <p:spPr>
            <a:xfrm>
              <a:off x="1145920" y="4907563"/>
              <a:ext cx="2546172" cy="459807"/>
            </a:xfrm>
            <a:prstGeom prst="rect">
              <a:avLst/>
            </a:prstGeom>
            <a:noFill/>
          </p:spPr>
          <p:txBody>
            <a:bodyPr wrap="square" rtlCol="0">
              <a:spAutoFit/>
            </a:bodyPr>
            <a:lstStyle/>
            <a:p>
              <a:r>
                <a:rPr lang="en-US" sz="1400" i="1" dirty="0" err="1">
                  <a:solidFill>
                    <a:srgbClr val="0000FF"/>
                  </a:solidFill>
                  <a:latin typeface="Arial"/>
                  <a:cs typeface="Arial"/>
                </a:rPr>
                <a:t>Eculizumab</a:t>
              </a:r>
              <a:endParaRPr lang="en-US" sz="1400" i="1" dirty="0">
                <a:solidFill>
                  <a:srgbClr val="0000FF"/>
                </a:solidFill>
                <a:latin typeface="Arial"/>
                <a:cs typeface="Arial"/>
              </a:endParaRPr>
            </a:p>
          </p:txBody>
        </p:sp>
        <p:sp>
          <p:nvSpPr>
            <p:cNvPr id="3" name="Rectangle 2"/>
            <p:cNvSpPr/>
            <p:nvPr/>
          </p:nvSpPr>
          <p:spPr bwMode="auto">
            <a:xfrm>
              <a:off x="3096510" y="5069474"/>
              <a:ext cx="749173" cy="323586"/>
            </a:xfrm>
            <a:custGeom>
              <a:avLst/>
              <a:gdLst>
                <a:gd name="connsiteX0" fmla="*/ 0 w 638278"/>
                <a:gd name="connsiteY0" fmla="*/ 0 h 394800"/>
                <a:gd name="connsiteX1" fmla="*/ 638278 w 638278"/>
                <a:gd name="connsiteY1" fmla="*/ 0 h 394800"/>
                <a:gd name="connsiteX2" fmla="*/ 638278 w 638278"/>
                <a:gd name="connsiteY2" fmla="*/ 394800 h 394800"/>
                <a:gd name="connsiteX3" fmla="*/ 0 w 638278"/>
                <a:gd name="connsiteY3" fmla="*/ 394800 h 394800"/>
                <a:gd name="connsiteX4" fmla="*/ 0 w 638278"/>
                <a:gd name="connsiteY4" fmla="*/ 0 h 394800"/>
                <a:gd name="connsiteX0" fmla="*/ 0 w 638278"/>
                <a:gd name="connsiteY0" fmla="*/ 6580 h 401380"/>
                <a:gd name="connsiteX1" fmla="*/ 467193 w 638278"/>
                <a:gd name="connsiteY1" fmla="*/ 0 h 401380"/>
                <a:gd name="connsiteX2" fmla="*/ 638278 w 638278"/>
                <a:gd name="connsiteY2" fmla="*/ 6580 h 401380"/>
                <a:gd name="connsiteX3" fmla="*/ 638278 w 638278"/>
                <a:gd name="connsiteY3" fmla="*/ 401380 h 401380"/>
                <a:gd name="connsiteX4" fmla="*/ 0 w 638278"/>
                <a:gd name="connsiteY4" fmla="*/ 401380 h 401380"/>
                <a:gd name="connsiteX5" fmla="*/ 0 w 638278"/>
                <a:gd name="connsiteY5" fmla="*/ 6580 h 401380"/>
                <a:gd name="connsiteX0" fmla="*/ 0 w 638278"/>
                <a:gd name="connsiteY0" fmla="*/ 6580 h 401380"/>
                <a:gd name="connsiteX1" fmla="*/ 243467 w 638278"/>
                <a:gd name="connsiteY1" fmla="*/ 0 h 401380"/>
                <a:gd name="connsiteX2" fmla="*/ 467193 w 638278"/>
                <a:gd name="connsiteY2" fmla="*/ 0 h 401380"/>
                <a:gd name="connsiteX3" fmla="*/ 638278 w 638278"/>
                <a:gd name="connsiteY3" fmla="*/ 6580 h 401380"/>
                <a:gd name="connsiteX4" fmla="*/ 638278 w 638278"/>
                <a:gd name="connsiteY4" fmla="*/ 401380 h 401380"/>
                <a:gd name="connsiteX5" fmla="*/ 0 w 638278"/>
                <a:gd name="connsiteY5" fmla="*/ 401380 h 401380"/>
                <a:gd name="connsiteX6" fmla="*/ 0 w 638278"/>
                <a:gd name="connsiteY6" fmla="*/ 6580 h 401380"/>
                <a:gd name="connsiteX0" fmla="*/ 0 w 638278"/>
                <a:gd name="connsiteY0" fmla="*/ 6580 h 401380"/>
                <a:gd name="connsiteX1" fmla="*/ 243467 w 638278"/>
                <a:gd name="connsiteY1" fmla="*/ 0 h 401380"/>
                <a:gd name="connsiteX2" fmla="*/ 467193 w 638278"/>
                <a:gd name="connsiteY2" fmla="*/ 0 h 401380"/>
                <a:gd name="connsiteX3" fmla="*/ 638278 w 638278"/>
                <a:gd name="connsiteY3" fmla="*/ 6580 h 401380"/>
                <a:gd name="connsiteX4" fmla="*/ 638278 w 638278"/>
                <a:gd name="connsiteY4" fmla="*/ 401380 h 401380"/>
                <a:gd name="connsiteX5" fmla="*/ 236887 w 638278"/>
                <a:gd name="connsiteY5" fmla="*/ 394800 h 401380"/>
                <a:gd name="connsiteX6" fmla="*/ 0 w 638278"/>
                <a:gd name="connsiteY6" fmla="*/ 401380 h 401380"/>
                <a:gd name="connsiteX7" fmla="*/ 0 w 638278"/>
                <a:gd name="connsiteY7" fmla="*/ 6580 h 401380"/>
                <a:gd name="connsiteX0" fmla="*/ 0 w 638278"/>
                <a:gd name="connsiteY0" fmla="*/ 6580 h 401380"/>
                <a:gd name="connsiteX1" fmla="*/ 243467 w 638278"/>
                <a:gd name="connsiteY1" fmla="*/ 0 h 401380"/>
                <a:gd name="connsiteX2" fmla="*/ 467193 w 638278"/>
                <a:gd name="connsiteY2" fmla="*/ 0 h 401380"/>
                <a:gd name="connsiteX3" fmla="*/ 638278 w 638278"/>
                <a:gd name="connsiteY3" fmla="*/ 6580 h 401380"/>
                <a:gd name="connsiteX4" fmla="*/ 638278 w 638278"/>
                <a:gd name="connsiteY4" fmla="*/ 401380 h 401380"/>
                <a:gd name="connsiteX5" fmla="*/ 493514 w 638278"/>
                <a:gd name="connsiteY5" fmla="*/ 401380 h 401380"/>
                <a:gd name="connsiteX6" fmla="*/ 236887 w 638278"/>
                <a:gd name="connsiteY6" fmla="*/ 394800 h 401380"/>
                <a:gd name="connsiteX7" fmla="*/ 0 w 638278"/>
                <a:gd name="connsiteY7" fmla="*/ 401380 h 401380"/>
                <a:gd name="connsiteX8" fmla="*/ 0 w 638278"/>
                <a:gd name="connsiteY8" fmla="*/ 6580 h 401380"/>
                <a:gd name="connsiteX0" fmla="*/ 0 w 638278"/>
                <a:gd name="connsiteY0" fmla="*/ 6580 h 401380"/>
                <a:gd name="connsiteX1" fmla="*/ 250048 w 638278"/>
                <a:gd name="connsiteY1" fmla="*/ 197400 h 401380"/>
                <a:gd name="connsiteX2" fmla="*/ 467193 w 638278"/>
                <a:gd name="connsiteY2" fmla="*/ 0 h 401380"/>
                <a:gd name="connsiteX3" fmla="*/ 638278 w 638278"/>
                <a:gd name="connsiteY3" fmla="*/ 6580 h 401380"/>
                <a:gd name="connsiteX4" fmla="*/ 638278 w 638278"/>
                <a:gd name="connsiteY4" fmla="*/ 401380 h 401380"/>
                <a:gd name="connsiteX5" fmla="*/ 493514 w 638278"/>
                <a:gd name="connsiteY5" fmla="*/ 401380 h 401380"/>
                <a:gd name="connsiteX6" fmla="*/ 236887 w 638278"/>
                <a:gd name="connsiteY6" fmla="*/ 394800 h 401380"/>
                <a:gd name="connsiteX7" fmla="*/ 0 w 638278"/>
                <a:gd name="connsiteY7" fmla="*/ 401380 h 401380"/>
                <a:gd name="connsiteX8" fmla="*/ 0 w 638278"/>
                <a:gd name="connsiteY8" fmla="*/ 6580 h 401380"/>
                <a:gd name="connsiteX0" fmla="*/ 6580 w 638278"/>
                <a:gd name="connsiteY0" fmla="*/ 197400 h 401380"/>
                <a:gd name="connsiteX1" fmla="*/ 250048 w 638278"/>
                <a:gd name="connsiteY1" fmla="*/ 197400 h 401380"/>
                <a:gd name="connsiteX2" fmla="*/ 467193 w 638278"/>
                <a:gd name="connsiteY2" fmla="*/ 0 h 401380"/>
                <a:gd name="connsiteX3" fmla="*/ 638278 w 638278"/>
                <a:gd name="connsiteY3" fmla="*/ 6580 h 401380"/>
                <a:gd name="connsiteX4" fmla="*/ 638278 w 638278"/>
                <a:gd name="connsiteY4" fmla="*/ 401380 h 401380"/>
                <a:gd name="connsiteX5" fmla="*/ 493514 w 638278"/>
                <a:gd name="connsiteY5" fmla="*/ 401380 h 401380"/>
                <a:gd name="connsiteX6" fmla="*/ 236887 w 638278"/>
                <a:gd name="connsiteY6" fmla="*/ 394800 h 401380"/>
                <a:gd name="connsiteX7" fmla="*/ 0 w 638278"/>
                <a:gd name="connsiteY7" fmla="*/ 401380 h 401380"/>
                <a:gd name="connsiteX8" fmla="*/ 6580 w 638278"/>
                <a:gd name="connsiteY8" fmla="*/ 197400 h 401380"/>
                <a:gd name="connsiteX0" fmla="*/ 6580 w 638278"/>
                <a:gd name="connsiteY0" fmla="*/ 197400 h 401380"/>
                <a:gd name="connsiteX1" fmla="*/ 467194 w 638278"/>
                <a:gd name="connsiteY1" fmla="*/ 203980 h 401380"/>
                <a:gd name="connsiteX2" fmla="*/ 467193 w 638278"/>
                <a:gd name="connsiteY2" fmla="*/ 0 h 401380"/>
                <a:gd name="connsiteX3" fmla="*/ 638278 w 638278"/>
                <a:gd name="connsiteY3" fmla="*/ 6580 h 401380"/>
                <a:gd name="connsiteX4" fmla="*/ 638278 w 638278"/>
                <a:gd name="connsiteY4" fmla="*/ 401380 h 401380"/>
                <a:gd name="connsiteX5" fmla="*/ 493514 w 638278"/>
                <a:gd name="connsiteY5" fmla="*/ 401380 h 401380"/>
                <a:gd name="connsiteX6" fmla="*/ 236887 w 638278"/>
                <a:gd name="connsiteY6" fmla="*/ 394800 h 401380"/>
                <a:gd name="connsiteX7" fmla="*/ 0 w 638278"/>
                <a:gd name="connsiteY7" fmla="*/ 401380 h 401380"/>
                <a:gd name="connsiteX8" fmla="*/ 6580 w 638278"/>
                <a:gd name="connsiteY8" fmla="*/ 197400 h 401380"/>
                <a:gd name="connsiteX0" fmla="*/ 6580 w 638278"/>
                <a:gd name="connsiteY0" fmla="*/ 197400 h 401380"/>
                <a:gd name="connsiteX1" fmla="*/ 467194 w 638278"/>
                <a:gd name="connsiteY1" fmla="*/ 203980 h 401380"/>
                <a:gd name="connsiteX2" fmla="*/ 467193 w 638278"/>
                <a:gd name="connsiteY2" fmla="*/ 0 h 401380"/>
                <a:gd name="connsiteX3" fmla="*/ 638278 w 638278"/>
                <a:gd name="connsiteY3" fmla="*/ 6580 h 401380"/>
                <a:gd name="connsiteX4" fmla="*/ 638278 w 638278"/>
                <a:gd name="connsiteY4" fmla="*/ 401380 h 401380"/>
                <a:gd name="connsiteX5" fmla="*/ 454033 w 638278"/>
                <a:gd name="connsiteY5" fmla="*/ 289520 h 401380"/>
                <a:gd name="connsiteX6" fmla="*/ 236887 w 638278"/>
                <a:gd name="connsiteY6" fmla="*/ 394800 h 401380"/>
                <a:gd name="connsiteX7" fmla="*/ 0 w 638278"/>
                <a:gd name="connsiteY7" fmla="*/ 401380 h 401380"/>
                <a:gd name="connsiteX8" fmla="*/ 6580 w 638278"/>
                <a:gd name="connsiteY8" fmla="*/ 197400 h 401380"/>
                <a:gd name="connsiteX0" fmla="*/ 6580 w 638278"/>
                <a:gd name="connsiteY0" fmla="*/ 197400 h 401380"/>
                <a:gd name="connsiteX1" fmla="*/ 467194 w 638278"/>
                <a:gd name="connsiteY1" fmla="*/ 203980 h 401380"/>
                <a:gd name="connsiteX2" fmla="*/ 467193 w 638278"/>
                <a:gd name="connsiteY2" fmla="*/ 0 h 401380"/>
                <a:gd name="connsiteX3" fmla="*/ 638278 w 638278"/>
                <a:gd name="connsiteY3" fmla="*/ 6580 h 401380"/>
                <a:gd name="connsiteX4" fmla="*/ 638278 w 638278"/>
                <a:gd name="connsiteY4" fmla="*/ 401380 h 401380"/>
                <a:gd name="connsiteX5" fmla="*/ 467194 w 638278"/>
                <a:gd name="connsiteY5" fmla="*/ 401380 h 401380"/>
                <a:gd name="connsiteX6" fmla="*/ 236887 w 638278"/>
                <a:gd name="connsiteY6" fmla="*/ 394800 h 401380"/>
                <a:gd name="connsiteX7" fmla="*/ 0 w 638278"/>
                <a:gd name="connsiteY7" fmla="*/ 401380 h 401380"/>
                <a:gd name="connsiteX8" fmla="*/ 6580 w 638278"/>
                <a:gd name="connsiteY8" fmla="*/ 197400 h 401380"/>
                <a:gd name="connsiteX0" fmla="*/ 6580 w 638278"/>
                <a:gd name="connsiteY0" fmla="*/ 197400 h 401380"/>
                <a:gd name="connsiteX1" fmla="*/ 467194 w 638278"/>
                <a:gd name="connsiteY1" fmla="*/ 203980 h 401380"/>
                <a:gd name="connsiteX2" fmla="*/ 467193 w 638278"/>
                <a:gd name="connsiteY2" fmla="*/ 0 h 401380"/>
                <a:gd name="connsiteX3" fmla="*/ 638278 w 638278"/>
                <a:gd name="connsiteY3" fmla="*/ 6580 h 401380"/>
                <a:gd name="connsiteX4" fmla="*/ 638278 w 638278"/>
                <a:gd name="connsiteY4" fmla="*/ 401380 h 401380"/>
                <a:gd name="connsiteX5" fmla="*/ 467194 w 638278"/>
                <a:gd name="connsiteY5" fmla="*/ 401380 h 401380"/>
                <a:gd name="connsiteX6" fmla="*/ 467193 w 638278"/>
                <a:gd name="connsiteY6" fmla="*/ 276360 h 401380"/>
                <a:gd name="connsiteX7" fmla="*/ 0 w 638278"/>
                <a:gd name="connsiteY7" fmla="*/ 401380 h 401380"/>
                <a:gd name="connsiteX8" fmla="*/ 6580 w 638278"/>
                <a:gd name="connsiteY8" fmla="*/ 197400 h 401380"/>
                <a:gd name="connsiteX0" fmla="*/ 0 w 631698"/>
                <a:gd name="connsiteY0" fmla="*/ 197400 h 401380"/>
                <a:gd name="connsiteX1" fmla="*/ 460614 w 631698"/>
                <a:gd name="connsiteY1" fmla="*/ 203980 h 401380"/>
                <a:gd name="connsiteX2" fmla="*/ 460613 w 631698"/>
                <a:gd name="connsiteY2" fmla="*/ 0 h 401380"/>
                <a:gd name="connsiteX3" fmla="*/ 631698 w 631698"/>
                <a:gd name="connsiteY3" fmla="*/ 6580 h 401380"/>
                <a:gd name="connsiteX4" fmla="*/ 631698 w 631698"/>
                <a:gd name="connsiteY4" fmla="*/ 401380 h 401380"/>
                <a:gd name="connsiteX5" fmla="*/ 460614 w 631698"/>
                <a:gd name="connsiteY5" fmla="*/ 401380 h 401380"/>
                <a:gd name="connsiteX6" fmla="*/ 460613 w 631698"/>
                <a:gd name="connsiteY6" fmla="*/ 276360 h 401380"/>
                <a:gd name="connsiteX7" fmla="*/ 6580 w 631698"/>
                <a:gd name="connsiteY7" fmla="*/ 289520 h 401380"/>
                <a:gd name="connsiteX8" fmla="*/ 0 w 631698"/>
                <a:gd name="connsiteY8" fmla="*/ 197400 h 401380"/>
                <a:gd name="connsiteX0" fmla="*/ 0 w 631698"/>
                <a:gd name="connsiteY0" fmla="*/ 197400 h 401380"/>
                <a:gd name="connsiteX1" fmla="*/ 460614 w 631698"/>
                <a:gd name="connsiteY1" fmla="*/ 203980 h 401380"/>
                <a:gd name="connsiteX2" fmla="*/ 460613 w 631698"/>
                <a:gd name="connsiteY2" fmla="*/ 0 h 401380"/>
                <a:gd name="connsiteX3" fmla="*/ 631698 w 631698"/>
                <a:gd name="connsiteY3" fmla="*/ 6580 h 401380"/>
                <a:gd name="connsiteX4" fmla="*/ 631698 w 631698"/>
                <a:gd name="connsiteY4" fmla="*/ 401380 h 401380"/>
                <a:gd name="connsiteX5" fmla="*/ 460614 w 631698"/>
                <a:gd name="connsiteY5" fmla="*/ 401380 h 401380"/>
                <a:gd name="connsiteX6" fmla="*/ 460613 w 631698"/>
                <a:gd name="connsiteY6" fmla="*/ 276360 h 401380"/>
                <a:gd name="connsiteX7" fmla="*/ 230 w 631698"/>
                <a:gd name="connsiteY7" fmla="*/ 279995 h 401380"/>
                <a:gd name="connsiteX8" fmla="*/ 0 w 631698"/>
                <a:gd name="connsiteY8" fmla="*/ 197400 h 401380"/>
                <a:gd name="connsiteX0" fmla="*/ 0 w 631698"/>
                <a:gd name="connsiteY0" fmla="*/ 200575 h 401380"/>
                <a:gd name="connsiteX1" fmla="*/ 460614 w 631698"/>
                <a:gd name="connsiteY1" fmla="*/ 203980 h 401380"/>
                <a:gd name="connsiteX2" fmla="*/ 460613 w 631698"/>
                <a:gd name="connsiteY2" fmla="*/ 0 h 401380"/>
                <a:gd name="connsiteX3" fmla="*/ 631698 w 631698"/>
                <a:gd name="connsiteY3" fmla="*/ 6580 h 401380"/>
                <a:gd name="connsiteX4" fmla="*/ 631698 w 631698"/>
                <a:gd name="connsiteY4" fmla="*/ 401380 h 401380"/>
                <a:gd name="connsiteX5" fmla="*/ 460614 w 631698"/>
                <a:gd name="connsiteY5" fmla="*/ 401380 h 401380"/>
                <a:gd name="connsiteX6" fmla="*/ 460613 w 631698"/>
                <a:gd name="connsiteY6" fmla="*/ 276360 h 401380"/>
                <a:gd name="connsiteX7" fmla="*/ 230 w 631698"/>
                <a:gd name="connsiteY7" fmla="*/ 279995 h 401380"/>
                <a:gd name="connsiteX8" fmla="*/ 0 w 631698"/>
                <a:gd name="connsiteY8" fmla="*/ 200575 h 401380"/>
                <a:gd name="connsiteX0" fmla="*/ 2946 w 634644"/>
                <a:gd name="connsiteY0" fmla="*/ 200575 h 401380"/>
                <a:gd name="connsiteX1" fmla="*/ 463560 w 634644"/>
                <a:gd name="connsiteY1" fmla="*/ 203980 h 401380"/>
                <a:gd name="connsiteX2" fmla="*/ 463559 w 634644"/>
                <a:gd name="connsiteY2" fmla="*/ 0 h 401380"/>
                <a:gd name="connsiteX3" fmla="*/ 634644 w 634644"/>
                <a:gd name="connsiteY3" fmla="*/ 6580 h 401380"/>
                <a:gd name="connsiteX4" fmla="*/ 634644 w 634644"/>
                <a:gd name="connsiteY4" fmla="*/ 401380 h 401380"/>
                <a:gd name="connsiteX5" fmla="*/ 463560 w 634644"/>
                <a:gd name="connsiteY5" fmla="*/ 401380 h 401380"/>
                <a:gd name="connsiteX6" fmla="*/ 463559 w 634644"/>
                <a:gd name="connsiteY6" fmla="*/ 276360 h 401380"/>
                <a:gd name="connsiteX7" fmla="*/ 1 w 634644"/>
                <a:gd name="connsiteY7" fmla="*/ 279995 h 401380"/>
                <a:gd name="connsiteX8" fmla="*/ 2946 w 634644"/>
                <a:gd name="connsiteY8" fmla="*/ 200575 h 401380"/>
                <a:gd name="connsiteX0" fmla="*/ 2946 w 634644"/>
                <a:gd name="connsiteY0" fmla="*/ 203520 h 404325"/>
                <a:gd name="connsiteX1" fmla="*/ 463560 w 634644"/>
                <a:gd name="connsiteY1" fmla="*/ 206925 h 404325"/>
                <a:gd name="connsiteX2" fmla="*/ 463559 w 634644"/>
                <a:gd name="connsiteY2" fmla="*/ 2945 h 404325"/>
                <a:gd name="connsiteX3" fmla="*/ 526694 w 634644"/>
                <a:gd name="connsiteY3" fmla="*/ 0 h 404325"/>
                <a:gd name="connsiteX4" fmla="*/ 634644 w 634644"/>
                <a:gd name="connsiteY4" fmla="*/ 404325 h 404325"/>
                <a:gd name="connsiteX5" fmla="*/ 463560 w 634644"/>
                <a:gd name="connsiteY5" fmla="*/ 404325 h 404325"/>
                <a:gd name="connsiteX6" fmla="*/ 463559 w 634644"/>
                <a:gd name="connsiteY6" fmla="*/ 279305 h 404325"/>
                <a:gd name="connsiteX7" fmla="*/ 1 w 634644"/>
                <a:gd name="connsiteY7" fmla="*/ 282940 h 404325"/>
                <a:gd name="connsiteX8" fmla="*/ 2946 w 634644"/>
                <a:gd name="connsiteY8" fmla="*/ 203520 h 404325"/>
                <a:gd name="connsiteX0" fmla="*/ 2946 w 526694"/>
                <a:gd name="connsiteY0" fmla="*/ 203520 h 477350"/>
                <a:gd name="connsiteX1" fmla="*/ 463560 w 526694"/>
                <a:gd name="connsiteY1" fmla="*/ 206925 h 477350"/>
                <a:gd name="connsiteX2" fmla="*/ 463559 w 526694"/>
                <a:gd name="connsiteY2" fmla="*/ 2945 h 477350"/>
                <a:gd name="connsiteX3" fmla="*/ 526694 w 526694"/>
                <a:gd name="connsiteY3" fmla="*/ 0 h 477350"/>
                <a:gd name="connsiteX4" fmla="*/ 523519 w 526694"/>
                <a:gd name="connsiteY4" fmla="*/ 477350 h 477350"/>
                <a:gd name="connsiteX5" fmla="*/ 463560 w 526694"/>
                <a:gd name="connsiteY5" fmla="*/ 404325 h 477350"/>
                <a:gd name="connsiteX6" fmla="*/ 463559 w 526694"/>
                <a:gd name="connsiteY6" fmla="*/ 279305 h 477350"/>
                <a:gd name="connsiteX7" fmla="*/ 1 w 526694"/>
                <a:gd name="connsiteY7" fmla="*/ 282940 h 477350"/>
                <a:gd name="connsiteX8" fmla="*/ 2946 w 526694"/>
                <a:gd name="connsiteY8" fmla="*/ 203520 h 477350"/>
                <a:gd name="connsiteX0" fmla="*/ 2946 w 526694"/>
                <a:gd name="connsiteY0" fmla="*/ 203520 h 480525"/>
                <a:gd name="connsiteX1" fmla="*/ 463560 w 526694"/>
                <a:gd name="connsiteY1" fmla="*/ 206925 h 480525"/>
                <a:gd name="connsiteX2" fmla="*/ 463559 w 526694"/>
                <a:gd name="connsiteY2" fmla="*/ 2945 h 480525"/>
                <a:gd name="connsiteX3" fmla="*/ 526694 w 526694"/>
                <a:gd name="connsiteY3" fmla="*/ 0 h 480525"/>
                <a:gd name="connsiteX4" fmla="*/ 523519 w 526694"/>
                <a:gd name="connsiteY4" fmla="*/ 477350 h 480525"/>
                <a:gd name="connsiteX5" fmla="*/ 466735 w 526694"/>
                <a:gd name="connsiteY5" fmla="*/ 480525 h 480525"/>
                <a:gd name="connsiteX6" fmla="*/ 463559 w 526694"/>
                <a:gd name="connsiteY6" fmla="*/ 279305 h 480525"/>
                <a:gd name="connsiteX7" fmla="*/ 1 w 526694"/>
                <a:gd name="connsiteY7" fmla="*/ 282940 h 480525"/>
                <a:gd name="connsiteX8" fmla="*/ 2946 w 526694"/>
                <a:gd name="connsiteY8" fmla="*/ 203520 h 480525"/>
                <a:gd name="connsiteX0" fmla="*/ 0 w 749173"/>
                <a:gd name="connsiteY0" fmla="*/ 203521 h 480525"/>
                <a:gd name="connsiteX1" fmla="*/ 686039 w 749173"/>
                <a:gd name="connsiteY1" fmla="*/ 206925 h 480525"/>
                <a:gd name="connsiteX2" fmla="*/ 686038 w 749173"/>
                <a:gd name="connsiteY2" fmla="*/ 2945 h 480525"/>
                <a:gd name="connsiteX3" fmla="*/ 749173 w 749173"/>
                <a:gd name="connsiteY3" fmla="*/ 0 h 480525"/>
                <a:gd name="connsiteX4" fmla="*/ 745998 w 749173"/>
                <a:gd name="connsiteY4" fmla="*/ 477350 h 480525"/>
                <a:gd name="connsiteX5" fmla="*/ 689214 w 749173"/>
                <a:gd name="connsiteY5" fmla="*/ 480525 h 480525"/>
                <a:gd name="connsiteX6" fmla="*/ 686038 w 749173"/>
                <a:gd name="connsiteY6" fmla="*/ 279305 h 480525"/>
                <a:gd name="connsiteX7" fmla="*/ 222480 w 749173"/>
                <a:gd name="connsiteY7" fmla="*/ 282940 h 480525"/>
                <a:gd name="connsiteX8" fmla="*/ 0 w 749173"/>
                <a:gd name="connsiteY8" fmla="*/ 203521 h 480525"/>
                <a:gd name="connsiteX0" fmla="*/ 0 w 749173"/>
                <a:gd name="connsiteY0" fmla="*/ 203521 h 480525"/>
                <a:gd name="connsiteX1" fmla="*/ 686039 w 749173"/>
                <a:gd name="connsiteY1" fmla="*/ 206925 h 480525"/>
                <a:gd name="connsiteX2" fmla="*/ 686038 w 749173"/>
                <a:gd name="connsiteY2" fmla="*/ 2945 h 480525"/>
                <a:gd name="connsiteX3" fmla="*/ 749173 w 749173"/>
                <a:gd name="connsiteY3" fmla="*/ 0 h 480525"/>
                <a:gd name="connsiteX4" fmla="*/ 745998 w 749173"/>
                <a:gd name="connsiteY4" fmla="*/ 477350 h 480525"/>
                <a:gd name="connsiteX5" fmla="*/ 689214 w 749173"/>
                <a:gd name="connsiteY5" fmla="*/ 480525 h 480525"/>
                <a:gd name="connsiteX6" fmla="*/ 686038 w 749173"/>
                <a:gd name="connsiteY6" fmla="*/ 279305 h 480525"/>
                <a:gd name="connsiteX7" fmla="*/ 230 w 749173"/>
                <a:gd name="connsiteY7" fmla="*/ 282940 h 480525"/>
                <a:gd name="connsiteX8" fmla="*/ 0 w 749173"/>
                <a:gd name="connsiteY8" fmla="*/ 203521 h 48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9173" h="480525">
                  <a:moveTo>
                    <a:pt x="0" y="203521"/>
                  </a:moveTo>
                  <a:lnTo>
                    <a:pt x="686039" y="206925"/>
                  </a:lnTo>
                  <a:cubicBezTo>
                    <a:pt x="686039" y="138932"/>
                    <a:pt x="686038" y="70938"/>
                    <a:pt x="686038" y="2945"/>
                  </a:cubicBezTo>
                  <a:lnTo>
                    <a:pt x="749173" y="0"/>
                  </a:lnTo>
                  <a:cubicBezTo>
                    <a:pt x="748115" y="159117"/>
                    <a:pt x="747056" y="318233"/>
                    <a:pt x="745998" y="477350"/>
                  </a:cubicBezTo>
                  <a:lnTo>
                    <a:pt x="689214" y="480525"/>
                  </a:lnTo>
                  <a:cubicBezTo>
                    <a:pt x="689214" y="438852"/>
                    <a:pt x="686038" y="320978"/>
                    <a:pt x="686038" y="279305"/>
                  </a:cubicBezTo>
                  <a:lnTo>
                    <a:pt x="230" y="282940"/>
                  </a:lnTo>
                  <a:cubicBezTo>
                    <a:pt x="153" y="255408"/>
                    <a:pt x="77" y="231053"/>
                    <a:pt x="0" y="203521"/>
                  </a:cubicBezTo>
                  <a:close/>
                </a:path>
              </a:pathLst>
            </a:custGeom>
            <a:solidFill>
              <a:srgbClr val="FF6600"/>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kumimoji="1" lang="en-US" sz="1400">
                <a:latin typeface="Helvetica" pitchFamily="91" charset="0"/>
              </a:endParaRPr>
            </a:p>
          </p:txBody>
        </p:sp>
      </p:grpSp>
      <p:sp>
        <p:nvSpPr>
          <p:cNvPr id="54" name="Oval 53"/>
          <p:cNvSpPr/>
          <p:nvPr/>
        </p:nvSpPr>
        <p:spPr bwMode="auto">
          <a:xfrm>
            <a:off x="1708760" y="4825781"/>
            <a:ext cx="1211297" cy="403217"/>
          </a:xfrm>
          <a:prstGeom prst="ellipse">
            <a:avLst/>
          </a:prstGeom>
          <a:solidFill>
            <a:schemeClr val="tx2">
              <a:lumMod val="20000"/>
              <a:lumOff val="80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kumimoji="1" lang="en-US" dirty="0">
                <a:solidFill>
                  <a:srgbClr val="0000FF"/>
                </a:solidFill>
                <a:latin typeface="Helvetica" pitchFamily="91" charset="0"/>
              </a:rPr>
              <a:t>C5a,C5b-C9</a:t>
            </a:r>
          </a:p>
        </p:txBody>
      </p:sp>
      <p:sp>
        <p:nvSpPr>
          <p:cNvPr id="55" name="Down Arrow 84"/>
          <p:cNvSpPr/>
          <p:nvPr/>
        </p:nvSpPr>
        <p:spPr bwMode="auto">
          <a:xfrm>
            <a:off x="2121661" y="5330942"/>
            <a:ext cx="374344" cy="377353"/>
          </a:xfrm>
          <a:prstGeom prst="downArrow">
            <a:avLst/>
          </a:prstGeom>
          <a:solidFill>
            <a:schemeClr val="accent5"/>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kumimoji="1" lang="en-US" sz="1400">
              <a:latin typeface="Helvetica" pitchFamily="91" charset="0"/>
            </a:endParaRPr>
          </a:p>
        </p:txBody>
      </p:sp>
      <p:sp>
        <p:nvSpPr>
          <p:cNvPr id="58" name="Oval 57"/>
          <p:cNvSpPr/>
          <p:nvPr/>
        </p:nvSpPr>
        <p:spPr bwMode="auto">
          <a:xfrm>
            <a:off x="1026887" y="5731170"/>
            <a:ext cx="2643886" cy="523711"/>
          </a:xfrm>
          <a:prstGeom prst="ellipse">
            <a:avLst/>
          </a:prstGeom>
          <a:solidFill>
            <a:srgbClr val="F65E00"/>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kumimoji="1" lang="tr-TR" sz="1200" b="1" dirty="0" smtClean="0">
                <a:solidFill>
                  <a:srgbClr val="0000FF"/>
                </a:solidFill>
                <a:latin typeface="Helvetica" pitchFamily="91" charset="0"/>
              </a:rPr>
              <a:t>MAHA/PLT()/ABY/Diğer Organ</a:t>
            </a:r>
            <a:endParaRPr kumimoji="1" lang="en-US" sz="1200" b="1" dirty="0">
              <a:solidFill>
                <a:srgbClr val="0000FF"/>
              </a:solidFill>
              <a:latin typeface="Helvetica" pitchFamily="91" charset="0"/>
            </a:endParaRPr>
          </a:p>
        </p:txBody>
      </p:sp>
    </p:spTree>
    <p:extLst>
      <p:ext uri="{BB962C8B-B14F-4D97-AF65-F5344CB8AC3E}">
        <p14:creationId xmlns:p14="http://schemas.microsoft.com/office/powerpoint/2010/main" val="2625877075"/>
      </p:ext>
    </p:extLst>
  </p:cSld>
  <p:clrMapOvr>
    <a:masterClrMapping/>
  </p:clrMapOvr>
  <mc:AlternateContent xmlns:mc="http://schemas.openxmlformats.org/markup-compatibility/2006" xmlns:p14="http://schemas.microsoft.com/office/powerpoint/2010/main">
    <mc:Choice Requires="p14">
      <p:transition spd="med" p14:dur="700" advTm="77669">
        <p:fade/>
      </p:transition>
    </mc:Choice>
    <mc:Fallback xmlns="">
      <p:transition spd="med" advTm="77669">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Resim 12"/>
          <p:cNvPicPr>
            <a:picLocks noChangeAspect="1"/>
          </p:cNvPicPr>
          <p:nvPr/>
        </p:nvPicPr>
        <p:blipFill>
          <a:blip r:embed="rId2"/>
          <a:stretch>
            <a:fillRect/>
          </a:stretch>
        </p:blipFill>
        <p:spPr>
          <a:xfrm>
            <a:off x="5741279" y="1639686"/>
            <a:ext cx="6296025" cy="4549358"/>
          </a:xfrm>
          <a:prstGeom prst="rect">
            <a:avLst/>
          </a:prstGeom>
        </p:spPr>
      </p:pic>
      <p:sp>
        <p:nvSpPr>
          <p:cNvPr id="14" name="Dikdörtgen 13"/>
          <p:cNvSpPr/>
          <p:nvPr/>
        </p:nvSpPr>
        <p:spPr>
          <a:xfrm>
            <a:off x="8469315" y="5393456"/>
            <a:ext cx="532518" cy="261610"/>
          </a:xfrm>
          <a:prstGeom prst="rect">
            <a:avLst/>
          </a:prstGeom>
        </p:spPr>
        <p:txBody>
          <a:bodyPr wrap="none">
            <a:spAutoFit/>
          </a:bodyPr>
          <a:lstStyle/>
          <a:p>
            <a:r>
              <a:rPr lang="tr-TR" sz="1100" b="1" dirty="0" smtClean="0"/>
              <a:t>Atipik</a:t>
            </a:r>
            <a:endParaRPr lang="tr-TR" sz="1100" b="1" dirty="0">
              <a:latin typeface="Arial Narrow" panose="020B0606020202030204" pitchFamily="34" charset="0"/>
            </a:endParaRPr>
          </a:p>
        </p:txBody>
      </p:sp>
      <p:sp>
        <p:nvSpPr>
          <p:cNvPr id="15" name="Dikdörtgen 14"/>
          <p:cNvSpPr/>
          <p:nvPr/>
        </p:nvSpPr>
        <p:spPr>
          <a:xfrm>
            <a:off x="10230853" y="5393456"/>
            <a:ext cx="468398" cy="261610"/>
          </a:xfrm>
          <a:prstGeom prst="rect">
            <a:avLst/>
          </a:prstGeom>
        </p:spPr>
        <p:txBody>
          <a:bodyPr wrap="none">
            <a:spAutoFit/>
          </a:bodyPr>
          <a:lstStyle/>
          <a:p>
            <a:r>
              <a:rPr lang="tr-TR" sz="1100" b="1" dirty="0"/>
              <a:t>T</a:t>
            </a:r>
            <a:r>
              <a:rPr lang="tr-TR" sz="1100" b="1" dirty="0" smtClean="0"/>
              <a:t>ipik</a:t>
            </a:r>
            <a:endParaRPr lang="tr-TR" sz="1100" b="1" dirty="0">
              <a:latin typeface="Arial Narrow" panose="020B0606020202030204" pitchFamily="34" charset="0"/>
            </a:endParaRPr>
          </a:p>
        </p:txBody>
      </p:sp>
      <p:sp>
        <p:nvSpPr>
          <p:cNvPr id="12" name="Rectangle 250"/>
          <p:cNvSpPr>
            <a:spLocks noChangeArrowheads="1"/>
          </p:cNvSpPr>
          <p:nvPr/>
        </p:nvSpPr>
        <p:spPr bwMode="auto">
          <a:xfrm>
            <a:off x="105346" y="2109912"/>
            <a:ext cx="7508621" cy="3923062"/>
          </a:xfrm>
          <a:prstGeom prst="rect">
            <a:avLst/>
          </a:prstGeom>
          <a:noFill/>
          <a:ln w="9525">
            <a:noFill/>
            <a:miter lim="800000"/>
            <a:headEnd/>
            <a:tailEnd/>
          </a:ln>
        </p:spPr>
        <p:txBody>
          <a:bodyPr wrap="square" lIns="0" tIns="0" rIns="0" bIns="0">
            <a:prstTxWarp prst="textNoShape">
              <a:avLst/>
            </a:prstTxWarp>
            <a:spAutoFit/>
          </a:bodyPr>
          <a:lstStyle/>
          <a:p>
            <a:pPr marL="803275" lvl="1" indent="-293688">
              <a:lnSpc>
                <a:spcPct val="200000"/>
              </a:lnSpc>
              <a:spcAft>
                <a:spcPts val="550"/>
              </a:spcAft>
              <a:buClr>
                <a:srgbClr val="660066"/>
              </a:buClr>
              <a:buFont typeface="Times" charset="0"/>
              <a:buChar char="•"/>
              <a:defRPr/>
            </a:pPr>
            <a:r>
              <a:rPr lang="en-US" sz="1400" dirty="0">
                <a:solidFill>
                  <a:srgbClr val="000000"/>
                </a:solidFill>
                <a:latin typeface="Comic Sans MS" panose="030F0702030302020204" pitchFamily="66" charset="0"/>
              </a:rPr>
              <a:t>İlaçlar - otoimmün (</a:t>
            </a:r>
            <a:r>
              <a:rPr lang="en-US" sz="1400" dirty="0" err="1">
                <a:solidFill>
                  <a:srgbClr val="000000"/>
                </a:solidFill>
                <a:latin typeface="Comic Sans MS" panose="030F0702030302020204" pitchFamily="66" charset="0"/>
              </a:rPr>
              <a:t>tiklopidin</a:t>
            </a:r>
            <a:r>
              <a:rPr lang="en-US" sz="1400" dirty="0">
                <a:solidFill>
                  <a:srgbClr val="000000"/>
                </a:solidFill>
                <a:latin typeface="Comic Sans MS" panose="030F0702030302020204" pitchFamily="66" charset="0"/>
              </a:rPr>
              <a:t>, </a:t>
            </a:r>
            <a:r>
              <a:rPr lang="en-US" sz="1400" dirty="0" err="1">
                <a:solidFill>
                  <a:srgbClr val="000000"/>
                </a:solidFill>
                <a:latin typeface="Comic Sans MS" panose="030F0702030302020204" pitchFamily="66" charset="0"/>
              </a:rPr>
              <a:t>kinin</a:t>
            </a:r>
            <a:r>
              <a:rPr lang="en-US" sz="1400" dirty="0">
                <a:solidFill>
                  <a:srgbClr val="000000"/>
                </a:solidFill>
                <a:latin typeface="Comic Sans MS" panose="030F0702030302020204" pitchFamily="66" charset="0"/>
              </a:rPr>
              <a:t>)</a:t>
            </a:r>
          </a:p>
          <a:p>
            <a:pPr marL="803275" lvl="1" indent="-293688">
              <a:lnSpc>
                <a:spcPct val="200000"/>
              </a:lnSpc>
              <a:spcAft>
                <a:spcPts val="550"/>
              </a:spcAft>
              <a:buClr>
                <a:srgbClr val="660066"/>
              </a:buClr>
              <a:buFont typeface="Times" charset="0"/>
              <a:buChar char="•"/>
              <a:defRPr/>
            </a:pPr>
            <a:r>
              <a:rPr lang="tr-TR" sz="1400" dirty="0">
                <a:solidFill>
                  <a:srgbClr val="000000"/>
                </a:solidFill>
                <a:latin typeface="Comic Sans MS" panose="030F0702030302020204" pitchFamily="66" charset="0"/>
              </a:rPr>
              <a:t>ilaçlar</a:t>
            </a:r>
            <a:r>
              <a:rPr lang="en-US" sz="1400" dirty="0">
                <a:solidFill>
                  <a:srgbClr val="000000"/>
                </a:solidFill>
                <a:latin typeface="Comic Sans MS" panose="030F0702030302020204" pitchFamily="66" charset="0"/>
              </a:rPr>
              <a:t> – to</a:t>
            </a:r>
            <a:r>
              <a:rPr lang="tr-TR" sz="1400" dirty="0" err="1">
                <a:solidFill>
                  <a:srgbClr val="000000"/>
                </a:solidFill>
                <a:latin typeface="Comic Sans MS" panose="030F0702030302020204" pitchFamily="66" charset="0"/>
              </a:rPr>
              <a:t>ks</a:t>
            </a:r>
            <a:r>
              <a:rPr lang="en-US" sz="1400" dirty="0" err="1">
                <a:solidFill>
                  <a:srgbClr val="000000"/>
                </a:solidFill>
                <a:latin typeface="Comic Sans MS" panose="030F0702030302020204" pitchFamily="66" charset="0"/>
              </a:rPr>
              <a:t>i</a:t>
            </a:r>
            <a:r>
              <a:rPr lang="tr-TR" sz="1400" dirty="0">
                <a:solidFill>
                  <a:srgbClr val="000000"/>
                </a:solidFill>
                <a:latin typeface="Comic Sans MS" panose="030F0702030302020204" pitchFamily="66" charset="0"/>
              </a:rPr>
              <a:t>k</a:t>
            </a:r>
            <a:r>
              <a:rPr lang="en-US" sz="1400" dirty="0">
                <a:solidFill>
                  <a:srgbClr val="000000"/>
                </a:solidFill>
                <a:latin typeface="Comic Sans MS" panose="030F0702030302020204" pitchFamily="66" charset="0"/>
              </a:rPr>
              <a:t> (</a:t>
            </a:r>
            <a:r>
              <a:rPr lang="en-US" sz="1400" dirty="0" err="1">
                <a:solidFill>
                  <a:srgbClr val="000000"/>
                </a:solidFill>
                <a:latin typeface="Comic Sans MS" panose="030F0702030302020204" pitchFamily="66" charset="0"/>
              </a:rPr>
              <a:t>kalsineurin</a:t>
            </a:r>
            <a:r>
              <a:rPr lang="en-US" sz="1400" dirty="0">
                <a:solidFill>
                  <a:srgbClr val="000000"/>
                </a:solidFill>
                <a:latin typeface="Comic Sans MS" panose="030F0702030302020204" pitchFamily="66" charset="0"/>
              </a:rPr>
              <a:t> </a:t>
            </a:r>
            <a:r>
              <a:rPr lang="en-US" sz="1400" dirty="0" err="1">
                <a:solidFill>
                  <a:srgbClr val="000000"/>
                </a:solidFill>
                <a:latin typeface="Comic Sans MS" panose="030F0702030302020204" pitchFamily="66" charset="0"/>
              </a:rPr>
              <a:t>inhibitörleri</a:t>
            </a:r>
            <a:r>
              <a:rPr lang="en-US" sz="1400" dirty="0">
                <a:solidFill>
                  <a:srgbClr val="000000"/>
                </a:solidFill>
                <a:latin typeface="Comic Sans MS" panose="030F0702030302020204" pitchFamily="66" charset="0"/>
              </a:rPr>
              <a:t>, </a:t>
            </a:r>
            <a:r>
              <a:rPr lang="en-US" sz="1400" dirty="0" err="1">
                <a:solidFill>
                  <a:srgbClr val="000000"/>
                </a:solidFill>
                <a:latin typeface="Comic Sans MS" panose="030F0702030302020204" pitchFamily="66" charset="0"/>
              </a:rPr>
              <a:t>gemsitabin</a:t>
            </a:r>
            <a:r>
              <a:rPr lang="en-US" sz="1400" dirty="0">
                <a:solidFill>
                  <a:srgbClr val="000000"/>
                </a:solidFill>
                <a:latin typeface="Comic Sans MS" panose="030F0702030302020204" pitchFamily="66" charset="0"/>
              </a:rPr>
              <a:t>, </a:t>
            </a:r>
            <a:r>
              <a:rPr lang="en-US" sz="1400" dirty="0" err="1">
                <a:solidFill>
                  <a:srgbClr val="000000"/>
                </a:solidFill>
                <a:latin typeface="Comic Sans MS" panose="030F0702030302020204" pitchFamily="66" charset="0"/>
              </a:rPr>
              <a:t>mitomisin</a:t>
            </a:r>
            <a:r>
              <a:rPr lang="en-US" sz="1400" dirty="0">
                <a:solidFill>
                  <a:srgbClr val="000000"/>
                </a:solidFill>
                <a:latin typeface="Comic Sans MS" panose="030F0702030302020204" pitchFamily="66" charset="0"/>
              </a:rPr>
              <a:t> C, </a:t>
            </a:r>
            <a:r>
              <a:rPr lang="en-US" sz="1400" dirty="0" err="1">
                <a:solidFill>
                  <a:srgbClr val="000000"/>
                </a:solidFill>
                <a:latin typeface="Comic Sans MS" panose="030F0702030302020204" pitchFamily="66" charset="0"/>
              </a:rPr>
              <a:t>bevacizumab</a:t>
            </a:r>
            <a:r>
              <a:rPr lang="en-US" sz="1400" dirty="0">
                <a:solidFill>
                  <a:srgbClr val="000000"/>
                </a:solidFill>
                <a:latin typeface="Comic Sans MS" panose="030F0702030302020204" pitchFamily="66" charset="0"/>
              </a:rPr>
              <a:t>)</a:t>
            </a:r>
          </a:p>
          <a:p>
            <a:pPr marL="803275" lvl="1" indent="-293688">
              <a:lnSpc>
                <a:spcPct val="200000"/>
              </a:lnSpc>
              <a:spcAft>
                <a:spcPts val="550"/>
              </a:spcAft>
              <a:buClr>
                <a:srgbClr val="660066"/>
              </a:buClr>
              <a:buFont typeface="Times" charset="0"/>
              <a:buChar char="•"/>
              <a:defRPr/>
            </a:pPr>
            <a:r>
              <a:rPr lang="en-US" sz="1400" dirty="0" smtClean="0">
                <a:solidFill>
                  <a:srgbClr val="000000"/>
                </a:solidFill>
                <a:latin typeface="Comic Sans MS" panose="030F0702030302020204" pitchFamily="66" charset="0"/>
              </a:rPr>
              <a:t>Malign </a:t>
            </a:r>
            <a:r>
              <a:rPr lang="en-US" sz="1400" dirty="0" err="1" smtClean="0">
                <a:solidFill>
                  <a:srgbClr val="000000"/>
                </a:solidFill>
                <a:latin typeface="Comic Sans MS" panose="030F0702030302020204" pitchFamily="66" charset="0"/>
              </a:rPr>
              <a:t>hipertansiyon</a:t>
            </a:r>
            <a:r>
              <a:rPr lang="tr-TR" sz="1400" dirty="0" smtClean="0">
                <a:solidFill>
                  <a:srgbClr val="000000"/>
                </a:solidFill>
                <a:latin typeface="Comic Sans MS" panose="030F0702030302020204" pitchFamily="66" charset="0"/>
              </a:rPr>
              <a:t>,</a:t>
            </a:r>
            <a:r>
              <a:rPr lang="en-US" sz="1400" dirty="0">
                <a:solidFill>
                  <a:srgbClr val="000000"/>
                </a:solidFill>
                <a:latin typeface="Comic Sans MS" panose="030F0702030302020204" pitchFamily="66" charset="0"/>
              </a:rPr>
              <a:t> DIC</a:t>
            </a:r>
            <a:r>
              <a:rPr lang="tr-TR" sz="1400" dirty="0">
                <a:solidFill>
                  <a:srgbClr val="000000"/>
                </a:solidFill>
                <a:latin typeface="Comic Sans MS" panose="030F0702030302020204" pitchFamily="66" charset="0"/>
              </a:rPr>
              <a:t>, </a:t>
            </a:r>
            <a:r>
              <a:rPr lang="en-US" sz="1400" dirty="0" smtClean="0">
                <a:solidFill>
                  <a:srgbClr val="000000"/>
                </a:solidFill>
                <a:latin typeface="Comic Sans MS" panose="030F0702030302020204" pitchFamily="66" charset="0"/>
              </a:rPr>
              <a:t>Vaskülit</a:t>
            </a:r>
            <a:r>
              <a:rPr lang="tr-TR" sz="1400" dirty="0" smtClean="0">
                <a:solidFill>
                  <a:srgbClr val="000000"/>
                </a:solidFill>
                <a:latin typeface="Comic Sans MS" panose="030F0702030302020204" pitchFamily="66" charset="0"/>
              </a:rPr>
              <a:t>,</a:t>
            </a:r>
            <a:r>
              <a:rPr lang="en-US" sz="1400" dirty="0">
                <a:solidFill>
                  <a:srgbClr val="000000"/>
                </a:solidFill>
                <a:latin typeface="Comic Sans MS" panose="030F0702030302020204" pitchFamily="66" charset="0"/>
              </a:rPr>
              <a:t> Antifosfolipid </a:t>
            </a:r>
            <a:r>
              <a:rPr lang="en-US" sz="1400" dirty="0" err="1">
                <a:solidFill>
                  <a:srgbClr val="000000"/>
                </a:solidFill>
                <a:latin typeface="Comic Sans MS" panose="030F0702030302020204" pitchFamily="66" charset="0"/>
              </a:rPr>
              <a:t>antikor</a:t>
            </a:r>
            <a:r>
              <a:rPr lang="en-US" sz="1400" dirty="0">
                <a:solidFill>
                  <a:srgbClr val="000000"/>
                </a:solidFill>
                <a:latin typeface="Comic Sans MS" panose="030F0702030302020204" pitchFamily="66" charset="0"/>
              </a:rPr>
              <a:t> </a:t>
            </a:r>
            <a:r>
              <a:rPr lang="en-US" sz="1400" dirty="0" err="1" smtClean="0">
                <a:solidFill>
                  <a:srgbClr val="000000"/>
                </a:solidFill>
                <a:latin typeface="Comic Sans MS" panose="030F0702030302020204" pitchFamily="66" charset="0"/>
              </a:rPr>
              <a:t>sendromu</a:t>
            </a:r>
            <a:endParaRPr lang="en-US" sz="1400" dirty="0">
              <a:solidFill>
                <a:srgbClr val="000000"/>
              </a:solidFill>
              <a:latin typeface="Comic Sans MS" panose="030F0702030302020204" pitchFamily="66" charset="0"/>
            </a:endParaRPr>
          </a:p>
          <a:p>
            <a:pPr marL="803275" lvl="1" indent="-293688">
              <a:lnSpc>
                <a:spcPct val="200000"/>
              </a:lnSpc>
              <a:spcAft>
                <a:spcPts val="550"/>
              </a:spcAft>
              <a:buClr>
                <a:srgbClr val="660066"/>
              </a:buClr>
              <a:buFont typeface="Times" charset="0"/>
              <a:buChar char="•"/>
              <a:defRPr/>
            </a:pPr>
            <a:r>
              <a:rPr lang="en-US" sz="1400" dirty="0" err="1">
                <a:solidFill>
                  <a:srgbClr val="000000"/>
                </a:solidFill>
                <a:latin typeface="Comic Sans MS" panose="030F0702030302020204" pitchFamily="66" charset="0"/>
              </a:rPr>
              <a:t>Mekanik</a:t>
            </a:r>
            <a:r>
              <a:rPr lang="en-US" sz="1400" dirty="0">
                <a:solidFill>
                  <a:srgbClr val="000000"/>
                </a:solidFill>
                <a:latin typeface="Comic Sans MS" panose="030F0702030302020204" pitchFamily="66" charset="0"/>
              </a:rPr>
              <a:t> </a:t>
            </a:r>
            <a:r>
              <a:rPr lang="en-US" sz="1400" dirty="0" err="1">
                <a:solidFill>
                  <a:srgbClr val="000000"/>
                </a:solidFill>
                <a:latin typeface="Comic Sans MS" panose="030F0702030302020204" pitchFamily="66" charset="0"/>
              </a:rPr>
              <a:t>hemoliz</a:t>
            </a:r>
            <a:r>
              <a:rPr lang="en-US" sz="1400" dirty="0">
                <a:solidFill>
                  <a:srgbClr val="000000"/>
                </a:solidFill>
                <a:latin typeface="Comic Sans MS" panose="030F0702030302020204" pitchFamily="66" charset="0"/>
              </a:rPr>
              <a:t> - </a:t>
            </a:r>
            <a:r>
              <a:rPr lang="en-US" sz="1400" dirty="0" err="1">
                <a:solidFill>
                  <a:srgbClr val="000000"/>
                </a:solidFill>
                <a:latin typeface="Comic Sans MS" panose="030F0702030302020204" pitchFamily="66" charset="0"/>
              </a:rPr>
              <a:t>aortik</a:t>
            </a:r>
            <a:r>
              <a:rPr lang="en-US" sz="1400" dirty="0">
                <a:solidFill>
                  <a:srgbClr val="000000"/>
                </a:solidFill>
                <a:latin typeface="Comic Sans MS" panose="030F0702030302020204" pitchFamily="66" charset="0"/>
              </a:rPr>
              <a:t> </a:t>
            </a:r>
            <a:r>
              <a:rPr lang="en-US" sz="1400" dirty="0" err="1">
                <a:solidFill>
                  <a:srgbClr val="000000"/>
                </a:solidFill>
                <a:latin typeface="Comic Sans MS" panose="030F0702030302020204" pitchFamily="66" charset="0"/>
              </a:rPr>
              <a:t>veya</a:t>
            </a:r>
            <a:r>
              <a:rPr lang="en-US" sz="1400" dirty="0">
                <a:solidFill>
                  <a:srgbClr val="000000"/>
                </a:solidFill>
                <a:latin typeface="Comic Sans MS" panose="030F0702030302020204" pitchFamily="66" charset="0"/>
              </a:rPr>
              <a:t> mitral </a:t>
            </a:r>
            <a:r>
              <a:rPr lang="en-US" sz="1400" dirty="0" err="1">
                <a:solidFill>
                  <a:srgbClr val="000000"/>
                </a:solidFill>
                <a:latin typeface="Comic Sans MS" panose="030F0702030302020204" pitchFamily="66" charset="0"/>
              </a:rPr>
              <a:t>protezler</a:t>
            </a:r>
            <a:endParaRPr lang="en-US" sz="1400" dirty="0">
              <a:solidFill>
                <a:srgbClr val="000000"/>
              </a:solidFill>
              <a:latin typeface="Comic Sans MS" panose="030F0702030302020204" pitchFamily="66" charset="0"/>
            </a:endParaRPr>
          </a:p>
          <a:p>
            <a:pPr marL="803275" lvl="1" indent="-293688">
              <a:lnSpc>
                <a:spcPct val="200000"/>
              </a:lnSpc>
              <a:spcAft>
                <a:spcPts val="550"/>
              </a:spcAft>
              <a:buClr>
                <a:srgbClr val="660066"/>
              </a:buClr>
              <a:buFont typeface="Times" charset="0"/>
              <a:buChar char="•"/>
              <a:defRPr/>
            </a:pPr>
            <a:r>
              <a:rPr lang="en-US" sz="1400" dirty="0" err="1">
                <a:solidFill>
                  <a:srgbClr val="000000"/>
                </a:solidFill>
                <a:latin typeface="Comic Sans MS" panose="030F0702030302020204" pitchFamily="66" charset="0"/>
              </a:rPr>
              <a:t>Hamilelik</a:t>
            </a:r>
            <a:r>
              <a:rPr lang="en-US" sz="1400" dirty="0">
                <a:solidFill>
                  <a:srgbClr val="000000"/>
                </a:solidFill>
                <a:latin typeface="Comic Sans MS" panose="030F0702030302020204" pitchFamily="66" charset="0"/>
              </a:rPr>
              <a:t> - </a:t>
            </a:r>
            <a:r>
              <a:rPr lang="en-US" sz="1400" dirty="0" err="1">
                <a:solidFill>
                  <a:srgbClr val="000000"/>
                </a:solidFill>
                <a:latin typeface="Comic Sans MS" panose="030F0702030302020204" pitchFamily="66" charset="0"/>
              </a:rPr>
              <a:t>preeklampsi</a:t>
            </a:r>
            <a:r>
              <a:rPr lang="en-US" sz="1400" dirty="0">
                <a:solidFill>
                  <a:srgbClr val="000000"/>
                </a:solidFill>
                <a:latin typeface="Comic Sans MS" panose="030F0702030302020204" pitchFamily="66" charset="0"/>
              </a:rPr>
              <a:t> / </a:t>
            </a:r>
            <a:r>
              <a:rPr lang="en-US" sz="1400" dirty="0" err="1">
                <a:solidFill>
                  <a:srgbClr val="000000"/>
                </a:solidFill>
                <a:latin typeface="Comic Sans MS" panose="030F0702030302020204" pitchFamily="66" charset="0"/>
              </a:rPr>
              <a:t>eklampsi</a:t>
            </a:r>
            <a:r>
              <a:rPr lang="en-US" sz="1400" dirty="0">
                <a:solidFill>
                  <a:srgbClr val="000000"/>
                </a:solidFill>
                <a:latin typeface="Comic Sans MS" panose="030F0702030302020204" pitchFamily="66" charset="0"/>
              </a:rPr>
              <a:t>, HELLP</a:t>
            </a:r>
          </a:p>
          <a:p>
            <a:pPr marL="803275" lvl="1" indent="-293688">
              <a:lnSpc>
                <a:spcPct val="200000"/>
              </a:lnSpc>
              <a:spcAft>
                <a:spcPts val="550"/>
              </a:spcAft>
              <a:buClr>
                <a:srgbClr val="660066"/>
              </a:buClr>
              <a:buFont typeface="Times" charset="0"/>
              <a:buChar char="•"/>
              <a:defRPr/>
            </a:pPr>
            <a:r>
              <a:rPr lang="en-US" sz="1400" dirty="0">
                <a:solidFill>
                  <a:srgbClr val="000000"/>
                </a:solidFill>
                <a:latin typeface="Comic Sans MS" panose="030F0702030302020204" pitchFamily="66" charset="0"/>
              </a:rPr>
              <a:t>Viral, </a:t>
            </a:r>
            <a:r>
              <a:rPr lang="en-US" sz="1400" dirty="0" err="1">
                <a:solidFill>
                  <a:srgbClr val="000000"/>
                </a:solidFill>
                <a:latin typeface="Comic Sans MS" panose="030F0702030302020204" pitchFamily="66" charset="0"/>
              </a:rPr>
              <a:t>bakteriyel</a:t>
            </a:r>
            <a:r>
              <a:rPr lang="en-US" sz="1400" dirty="0">
                <a:solidFill>
                  <a:srgbClr val="000000"/>
                </a:solidFill>
                <a:latin typeface="Comic Sans MS" panose="030F0702030302020204" pitchFamily="66" charset="0"/>
              </a:rPr>
              <a:t>, fungal </a:t>
            </a:r>
            <a:r>
              <a:rPr lang="en-US" sz="1400" dirty="0" err="1">
                <a:solidFill>
                  <a:srgbClr val="000000"/>
                </a:solidFill>
                <a:latin typeface="Comic Sans MS" panose="030F0702030302020204" pitchFamily="66" charset="0"/>
              </a:rPr>
              <a:t>enfeksiyonlar</a:t>
            </a:r>
            <a:endParaRPr lang="en-US" sz="1400" dirty="0">
              <a:solidFill>
                <a:srgbClr val="000000"/>
              </a:solidFill>
              <a:latin typeface="Comic Sans MS" panose="030F0702030302020204" pitchFamily="66" charset="0"/>
            </a:endParaRPr>
          </a:p>
          <a:p>
            <a:pPr marL="803275" lvl="1" indent="-293688">
              <a:lnSpc>
                <a:spcPct val="200000"/>
              </a:lnSpc>
              <a:spcAft>
                <a:spcPts val="550"/>
              </a:spcAft>
              <a:buClr>
                <a:srgbClr val="660066"/>
              </a:buClr>
              <a:buFont typeface="Times" charset="0"/>
              <a:buChar char="•"/>
              <a:defRPr/>
            </a:pPr>
            <a:r>
              <a:rPr lang="tr-TR" sz="1400" dirty="0" smtClean="0">
                <a:solidFill>
                  <a:srgbClr val="000000"/>
                </a:solidFill>
                <a:latin typeface="Comic Sans MS" panose="030F0702030302020204" pitchFamily="66" charset="0"/>
              </a:rPr>
              <a:t>K</a:t>
            </a:r>
            <a:r>
              <a:rPr lang="en-US" sz="1400" dirty="0">
                <a:solidFill>
                  <a:srgbClr val="000000"/>
                </a:solidFill>
                <a:latin typeface="Comic Sans MS" panose="030F0702030302020204" pitchFamily="66" charset="0"/>
              </a:rPr>
              <a:t>an</a:t>
            </a:r>
            <a:r>
              <a:rPr lang="tr-TR" sz="1400" dirty="0">
                <a:solidFill>
                  <a:srgbClr val="000000"/>
                </a:solidFill>
                <a:latin typeface="Comic Sans MS" panose="030F0702030302020204" pitchFamily="66" charset="0"/>
              </a:rPr>
              <a:t>s</a:t>
            </a:r>
            <a:r>
              <a:rPr lang="en-US" sz="1400" dirty="0" err="1" smtClean="0">
                <a:solidFill>
                  <a:srgbClr val="000000"/>
                </a:solidFill>
                <a:latin typeface="Comic Sans MS" panose="030F0702030302020204" pitchFamily="66" charset="0"/>
              </a:rPr>
              <a:t>er</a:t>
            </a:r>
            <a:r>
              <a:rPr lang="tr-TR" sz="1400" dirty="0" smtClean="0">
                <a:solidFill>
                  <a:srgbClr val="000000"/>
                </a:solidFill>
                <a:latin typeface="Comic Sans MS" panose="030F0702030302020204" pitchFamily="66" charset="0"/>
              </a:rPr>
              <a:t>, </a:t>
            </a:r>
            <a:r>
              <a:rPr lang="en-US" sz="1400" dirty="0" err="1" smtClean="0">
                <a:solidFill>
                  <a:srgbClr val="000000"/>
                </a:solidFill>
                <a:latin typeface="Comic Sans MS" panose="030F0702030302020204" pitchFamily="66" charset="0"/>
              </a:rPr>
              <a:t>İyon</a:t>
            </a:r>
            <a:r>
              <a:rPr lang="tr-TR" sz="1400" dirty="0">
                <a:solidFill>
                  <a:srgbClr val="000000"/>
                </a:solidFill>
                <a:latin typeface="Comic Sans MS" panose="030F0702030302020204" pitchFamily="66" charset="0"/>
              </a:rPr>
              <a:t>ize</a:t>
            </a:r>
            <a:r>
              <a:rPr lang="en-US" sz="1400" dirty="0">
                <a:solidFill>
                  <a:srgbClr val="000000"/>
                </a:solidFill>
                <a:latin typeface="Comic Sans MS" panose="030F0702030302020204" pitchFamily="66" charset="0"/>
              </a:rPr>
              <a:t> </a:t>
            </a:r>
            <a:r>
              <a:rPr lang="en-US" sz="1400" dirty="0" err="1" smtClean="0">
                <a:solidFill>
                  <a:srgbClr val="000000"/>
                </a:solidFill>
                <a:latin typeface="Comic Sans MS" panose="030F0702030302020204" pitchFamily="66" charset="0"/>
              </a:rPr>
              <a:t>radyasyon</a:t>
            </a:r>
            <a:r>
              <a:rPr lang="tr-TR" sz="1400" dirty="0" smtClean="0">
                <a:solidFill>
                  <a:srgbClr val="000000"/>
                </a:solidFill>
                <a:latin typeface="Comic Sans MS" panose="030F0702030302020204" pitchFamily="66" charset="0"/>
              </a:rPr>
              <a:t>, </a:t>
            </a:r>
            <a:r>
              <a:rPr lang="en-US" sz="1400" dirty="0" smtClean="0">
                <a:solidFill>
                  <a:srgbClr val="000000"/>
                </a:solidFill>
                <a:latin typeface="Comic Sans MS" panose="030F0702030302020204" pitchFamily="66" charset="0"/>
              </a:rPr>
              <a:t>Kobalamin </a:t>
            </a:r>
            <a:r>
              <a:rPr lang="tr-TR" sz="1400" dirty="0" err="1" smtClean="0">
                <a:solidFill>
                  <a:srgbClr val="000000"/>
                </a:solidFill>
                <a:latin typeface="Comic Sans MS" panose="030F0702030302020204" pitchFamily="66" charset="0"/>
              </a:rPr>
              <a:t>Defektleri</a:t>
            </a:r>
            <a:r>
              <a:rPr lang="tr-TR" sz="1400" dirty="0" smtClean="0">
                <a:solidFill>
                  <a:srgbClr val="000000"/>
                </a:solidFill>
                <a:latin typeface="Comic Sans MS" panose="030F0702030302020204" pitchFamily="66" charset="0"/>
              </a:rPr>
              <a:t>, </a:t>
            </a:r>
            <a:r>
              <a:rPr lang="en-US" sz="1400" dirty="0" err="1" smtClean="0">
                <a:solidFill>
                  <a:srgbClr val="000000"/>
                </a:solidFill>
                <a:latin typeface="Comic Sans MS" panose="030F0702030302020204" pitchFamily="66" charset="0"/>
              </a:rPr>
              <a:t>Doku</a:t>
            </a:r>
            <a:r>
              <a:rPr lang="en-US" sz="1400" dirty="0" smtClean="0">
                <a:solidFill>
                  <a:srgbClr val="000000"/>
                </a:solidFill>
                <a:latin typeface="Comic Sans MS" panose="030F0702030302020204" pitchFamily="66" charset="0"/>
              </a:rPr>
              <a:t> </a:t>
            </a:r>
            <a:r>
              <a:rPr lang="en-US" sz="1400" dirty="0" err="1" smtClean="0">
                <a:solidFill>
                  <a:srgbClr val="000000"/>
                </a:solidFill>
                <a:latin typeface="Comic Sans MS" panose="030F0702030302020204" pitchFamily="66" charset="0"/>
              </a:rPr>
              <a:t>nakl</a:t>
            </a:r>
            <a:r>
              <a:rPr lang="tr-TR" sz="1400" dirty="0" smtClean="0">
                <a:solidFill>
                  <a:srgbClr val="000000"/>
                </a:solidFill>
                <a:latin typeface="Comic Sans MS" panose="030F0702030302020204" pitchFamily="66" charset="0"/>
              </a:rPr>
              <a:t>i</a:t>
            </a:r>
            <a:endParaRPr lang="en-US" sz="1400" dirty="0">
              <a:solidFill>
                <a:srgbClr val="000000"/>
              </a:solidFill>
              <a:latin typeface="Comic Sans MS" panose="030F0702030302020204" pitchFamily="66" charset="0"/>
            </a:endParaRPr>
          </a:p>
          <a:p>
            <a:pPr marL="803275" lvl="1" indent="-293688">
              <a:lnSpc>
                <a:spcPct val="200000"/>
              </a:lnSpc>
              <a:spcAft>
                <a:spcPts val="550"/>
              </a:spcAft>
              <a:buClr>
                <a:srgbClr val="660066"/>
              </a:buClr>
              <a:buFont typeface="Times" charset="0"/>
              <a:buChar char="•"/>
              <a:defRPr/>
            </a:pPr>
            <a:endParaRPr lang="en-US" sz="1400" dirty="0">
              <a:solidFill>
                <a:srgbClr val="000000"/>
              </a:solidFill>
              <a:latin typeface="Comic Sans MS" panose="030F0702030302020204" pitchFamily="66" charset="0"/>
            </a:endParaRPr>
          </a:p>
        </p:txBody>
      </p:sp>
      <p:sp>
        <p:nvSpPr>
          <p:cNvPr id="11" name="Unvan 1"/>
          <p:cNvSpPr txBox="1">
            <a:spLocks/>
          </p:cNvSpPr>
          <p:nvPr/>
        </p:nvSpPr>
        <p:spPr>
          <a:xfrm>
            <a:off x="765861" y="173254"/>
            <a:ext cx="10515600" cy="85588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kern="0" dirty="0" smtClean="0">
                <a:solidFill>
                  <a:schemeClr val="tx2"/>
                </a:solidFill>
                <a:cs typeface="Arial"/>
              </a:rPr>
              <a:t>Trombotik Mikroanjiyopati</a:t>
            </a:r>
            <a:r>
              <a:rPr lang="tr-TR" b="1" kern="0" dirty="0" smtClean="0">
                <a:solidFill>
                  <a:schemeClr val="tx2"/>
                </a:solidFill>
                <a:cs typeface="Arial"/>
              </a:rPr>
              <a:t> (TMA) Sendromları</a:t>
            </a:r>
            <a:endParaRPr lang="tr-TR" dirty="0"/>
          </a:p>
        </p:txBody>
      </p:sp>
      <p:sp>
        <p:nvSpPr>
          <p:cNvPr id="6" name="Çarpma 5"/>
          <p:cNvSpPr/>
          <p:nvPr/>
        </p:nvSpPr>
        <p:spPr>
          <a:xfrm>
            <a:off x="7666883" y="2858660"/>
            <a:ext cx="1222408" cy="1212783"/>
          </a:xfrm>
          <a:prstGeom prst="mathMultiply">
            <a:avLst/>
          </a:prstGeom>
          <a:solidFill>
            <a:srgbClr val="F65E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Çarpma 6"/>
          <p:cNvSpPr/>
          <p:nvPr/>
        </p:nvSpPr>
        <p:spPr>
          <a:xfrm>
            <a:off x="8303767" y="4235624"/>
            <a:ext cx="1906655" cy="1651289"/>
          </a:xfrm>
          <a:prstGeom prst="mathMultiply">
            <a:avLst/>
          </a:prstGeom>
          <a:solidFill>
            <a:srgbClr val="F65E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Çarpma 7"/>
          <p:cNvSpPr/>
          <p:nvPr/>
        </p:nvSpPr>
        <p:spPr>
          <a:xfrm>
            <a:off x="5823432" y="4071443"/>
            <a:ext cx="2205203" cy="1583623"/>
          </a:xfrm>
          <a:prstGeom prst="mathMultiply">
            <a:avLst/>
          </a:prstGeom>
          <a:solidFill>
            <a:srgbClr val="F65E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Dikdörtgen 1"/>
          <p:cNvSpPr/>
          <p:nvPr/>
        </p:nvSpPr>
        <p:spPr>
          <a:xfrm>
            <a:off x="659983" y="1455020"/>
            <a:ext cx="2820003" cy="369332"/>
          </a:xfrm>
          <a:prstGeom prst="rect">
            <a:avLst/>
          </a:prstGeom>
        </p:spPr>
        <p:txBody>
          <a:bodyPr wrap="none">
            <a:spAutoFit/>
          </a:bodyPr>
          <a:lstStyle/>
          <a:p>
            <a:r>
              <a:rPr lang="tr-TR" b="1" kern="0" dirty="0">
                <a:cs typeface="Arial"/>
              </a:rPr>
              <a:t>Sekonder TMA Sendromları</a:t>
            </a:r>
            <a:endParaRPr lang="tr-TR" dirty="0"/>
          </a:p>
        </p:txBody>
      </p:sp>
    </p:spTree>
    <p:extLst>
      <p:ext uri="{BB962C8B-B14F-4D97-AF65-F5344CB8AC3E}">
        <p14:creationId xmlns:p14="http://schemas.microsoft.com/office/powerpoint/2010/main" val="250298544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3"/>
          <p:cNvSpPr>
            <a:spLocks noGrp="1" noChangeArrowheads="1"/>
          </p:cNvSpPr>
          <p:nvPr>
            <p:ph type="title"/>
          </p:nvPr>
        </p:nvSpPr>
        <p:spPr>
          <a:xfrm>
            <a:off x="442760" y="375689"/>
            <a:ext cx="11280809" cy="673360"/>
          </a:xfrm>
        </p:spPr>
        <p:txBody>
          <a:bodyPr anchor="t">
            <a:normAutofit fontScale="90000"/>
          </a:bodyPr>
          <a:lstStyle/>
          <a:p>
            <a:pPr>
              <a:lnSpc>
                <a:spcPct val="80000"/>
              </a:lnSpc>
            </a:pPr>
            <a:r>
              <a:rPr lang="en-US" sz="4000" dirty="0" smtClean="0">
                <a:solidFill>
                  <a:srgbClr val="FF0000"/>
                </a:solidFill>
                <a:latin typeface="Arial" panose="020B0604020202020204" pitchFamily="34" charset="0"/>
                <a:ea typeface="ＭＳ Ｐゴシック" charset="-128"/>
                <a:cs typeface="Arial" panose="020B0604020202020204" pitchFamily="34" charset="0"/>
              </a:rPr>
              <a:t>Trombotik Mikroanjiyopati</a:t>
            </a:r>
            <a:r>
              <a:rPr lang="tr-TR" sz="4000" dirty="0" smtClean="0">
                <a:solidFill>
                  <a:srgbClr val="FF0000"/>
                </a:solidFill>
                <a:latin typeface="Arial" panose="020B0604020202020204" pitchFamily="34" charset="0"/>
                <a:ea typeface="ＭＳ Ｐゴシック" charset="-128"/>
                <a:cs typeface="Arial" panose="020B0604020202020204" pitchFamily="34" charset="0"/>
              </a:rPr>
              <a:t> </a:t>
            </a:r>
            <a:r>
              <a:rPr lang="en-US" sz="4000" dirty="0" smtClean="0">
                <a:latin typeface="Arial" panose="020B0604020202020204" pitchFamily="34" charset="0"/>
                <a:ea typeface="ＭＳ Ｐゴシック" charset="-128"/>
                <a:cs typeface="Arial" panose="020B0604020202020204" pitchFamily="34" charset="0"/>
              </a:rPr>
              <a:t>(</a:t>
            </a:r>
            <a:r>
              <a:rPr lang="en-US" sz="4000" dirty="0">
                <a:solidFill>
                  <a:srgbClr val="000000"/>
                </a:solidFill>
                <a:latin typeface="Arial" panose="020B0604020202020204" pitchFamily="34" charset="0"/>
                <a:ea typeface="Arial" charset="0"/>
                <a:cs typeface="Arial" panose="020B0604020202020204" pitchFamily="34" charset="0"/>
              </a:rPr>
              <a:t>23 </a:t>
            </a:r>
            <a:r>
              <a:rPr lang="tr-TR" sz="4000" dirty="0">
                <a:solidFill>
                  <a:srgbClr val="000000"/>
                </a:solidFill>
                <a:latin typeface="Arial" panose="020B0604020202020204" pitchFamily="34" charset="0"/>
                <a:ea typeface="Arial" charset="0"/>
                <a:cs typeface="Arial" panose="020B0604020202020204" pitchFamily="34" charset="0"/>
              </a:rPr>
              <a:t>yaşında</a:t>
            </a:r>
            <a:r>
              <a:rPr lang="en-US" sz="4000" dirty="0">
                <a:solidFill>
                  <a:srgbClr val="000000"/>
                </a:solidFill>
                <a:latin typeface="Arial" panose="020B0604020202020204" pitchFamily="34" charset="0"/>
                <a:ea typeface="Arial" charset="0"/>
                <a:cs typeface="Arial" panose="020B0604020202020204" pitchFamily="34" charset="0"/>
              </a:rPr>
              <a:t> </a:t>
            </a:r>
            <a:r>
              <a:rPr lang="en-US" sz="4000" dirty="0" err="1">
                <a:solidFill>
                  <a:srgbClr val="000000"/>
                </a:solidFill>
                <a:latin typeface="Arial" panose="020B0604020202020204" pitchFamily="34" charset="0"/>
                <a:ea typeface="Arial" charset="0"/>
                <a:cs typeface="Arial" panose="020B0604020202020204" pitchFamily="34" charset="0"/>
              </a:rPr>
              <a:t>erkek</a:t>
            </a:r>
            <a:r>
              <a:rPr lang="en-US" sz="4000" dirty="0">
                <a:solidFill>
                  <a:srgbClr val="000000"/>
                </a:solidFill>
                <a:latin typeface="Arial" panose="020B0604020202020204" pitchFamily="34" charset="0"/>
                <a:ea typeface="Arial" charset="0"/>
                <a:cs typeface="Arial" panose="020B0604020202020204" pitchFamily="34" charset="0"/>
              </a:rPr>
              <a:t> </a:t>
            </a:r>
            <a:r>
              <a:rPr lang="tr-TR" sz="4000" dirty="0" smtClean="0">
                <a:solidFill>
                  <a:srgbClr val="000000"/>
                </a:solidFill>
                <a:latin typeface="Arial" panose="020B0604020202020204" pitchFamily="34" charset="0"/>
                <a:ea typeface="Arial" charset="0"/>
                <a:cs typeface="Arial" panose="020B0604020202020204" pitchFamily="34" charset="0"/>
              </a:rPr>
              <a:t>, </a:t>
            </a:r>
            <a:r>
              <a:rPr lang="en-US" sz="4000" dirty="0" smtClean="0">
                <a:latin typeface="Arial" panose="020B0604020202020204" pitchFamily="34" charset="0"/>
                <a:ea typeface="ＭＳ Ｐゴシック" charset="-128"/>
                <a:cs typeface="Arial" panose="020B0604020202020204" pitchFamily="34" charset="0"/>
              </a:rPr>
              <a:t>2007)</a:t>
            </a:r>
          </a:p>
        </p:txBody>
      </p:sp>
      <p:sp>
        <p:nvSpPr>
          <p:cNvPr id="91139" name="TextBox 4"/>
          <p:cNvSpPr txBox="1">
            <a:spLocks noChangeArrowheads="1"/>
          </p:cNvSpPr>
          <p:nvPr/>
        </p:nvSpPr>
        <p:spPr bwMode="auto">
          <a:xfrm>
            <a:off x="943247" y="1344126"/>
            <a:ext cx="10467963" cy="861774"/>
          </a:xfrm>
          <a:prstGeom prst="rect">
            <a:avLst/>
          </a:prstGeom>
          <a:noFill/>
          <a:ln w="9525">
            <a:noFill/>
            <a:miter lim="800000"/>
            <a:headEnd/>
            <a:tailEnd/>
          </a:ln>
        </p:spPr>
        <p:txBody>
          <a:bodyPr wrap="square">
            <a:prstTxWarp prst="textNoShape">
              <a:avLst/>
            </a:prstTxWarp>
            <a:spAutoFit/>
          </a:bodyPr>
          <a:lstStyle/>
          <a:p>
            <a:pPr marL="454025" indent="-454025">
              <a:spcAft>
                <a:spcPts val="1200"/>
              </a:spcAft>
            </a:pPr>
            <a:r>
              <a:rPr lang="tr-TR" sz="2000" dirty="0" smtClean="0">
                <a:solidFill>
                  <a:srgbClr val="0000FF"/>
                </a:solidFill>
                <a:ea typeface="Arial" charset="0"/>
                <a:cs typeface="Arial" charset="0"/>
              </a:rPr>
              <a:t>Ş</a:t>
            </a:r>
            <a:r>
              <a:rPr lang="en-US" sz="2000" dirty="0" smtClean="0">
                <a:solidFill>
                  <a:srgbClr val="0000FF"/>
                </a:solidFill>
                <a:ea typeface="Arial" charset="0"/>
                <a:cs typeface="Arial" charset="0"/>
              </a:rPr>
              <a:t>: </a:t>
            </a:r>
            <a:r>
              <a:rPr lang="en-US" sz="2000" dirty="0">
                <a:solidFill>
                  <a:srgbClr val="000000"/>
                </a:solidFill>
                <a:ea typeface="Arial" charset="0"/>
                <a:cs typeface="Arial" charset="0"/>
              </a:rPr>
              <a:t>23 </a:t>
            </a:r>
            <a:r>
              <a:rPr lang="tr-TR" sz="2000" dirty="0">
                <a:solidFill>
                  <a:srgbClr val="000000"/>
                </a:solidFill>
                <a:ea typeface="Arial" charset="0"/>
                <a:cs typeface="Arial" charset="0"/>
              </a:rPr>
              <a:t>yaşında</a:t>
            </a:r>
            <a:r>
              <a:rPr lang="en-US" sz="2000" dirty="0">
                <a:solidFill>
                  <a:srgbClr val="000000"/>
                </a:solidFill>
                <a:ea typeface="Arial" charset="0"/>
                <a:cs typeface="Arial" charset="0"/>
              </a:rPr>
              <a:t> </a:t>
            </a:r>
            <a:r>
              <a:rPr lang="en-US" sz="2000" dirty="0" err="1">
                <a:solidFill>
                  <a:srgbClr val="000000"/>
                </a:solidFill>
                <a:ea typeface="Arial" charset="0"/>
                <a:cs typeface="Arial" charset="0"/>
              </a:rPr>
              <a:t>erkek</a:t>
            </a:r>
            <a:r>
              <a:rPr lang="en-US" sz="2000" dirty="0">
                <a:solidFill>
                  <a:srgbClr val="000000"/>
                </a:solidFill>
                <a:ea typeface="Arial" charset="0"/>
                <a:cs typeface="Arial" charset="0"/>
              </a:rPr>
              <a:t>, 1 </a:t>
            </a:r>
            <a:r>
              <a:rPr lang="en-US" sz="2000" dirty="0" err="1">
                <a:solidFill>
                  <a:srgbClr val="000000"/>
                </a:solidFill>
                <a:ea typeface="Arial" charset="0"/>
                <a:cs typeface="Arial" charset="0"/>
              </a:rPr>
              <a:t>haftadır</a:t>
            </a:r>
            <a:r>
              <a:rPr lang="en-US" sz="2000" dirty="0">
                <a:solidFill>
                  <a:srgbClr val="000000"/>
                </a:solidFill>
                <a:ea typeface="Arial" charset="0"/>
                <a:cs typeface="Arial" charset="0"/>
              </a:rPr>
              <a:t> </a:t>
            </a:r>
            <a:r>
              <a:rPr lang="en-US" sz="2000" dirty="0" err="1">
                <a:solidFill>
                  <a:srgbClr val="000000"/>
                </a:solidFill>
                <a:ea typeface="Arial" charset="0"/>
                <a:cs typeface="Arial" charset="0"/>
              </a:rPr>
              <a:t>halsizlik</a:t>
            </a:r>
            <a:r>
              <a:rPr lang="en-US" sz="2000" dirty="0">
                <a:solidFill>
                  <a:srgbClr val="000000"/>
                </a:solidFill>
                <a:ea typeface="Arial" charset="0"/>
                <a:cs typeface="Arial" charset="0"/>
              </a:rPr>
              <a:t>, </a:t>
            </a:r>
            <a:r>
              <a:rPr lang="en-US" sz="2000" dirty="0" err="1">
                <a:solidFill>
                  <a:srgbClr val="000000"/>
                </a:solidFill>
                <a:ea typeface="Arial" charset="0"/>
                <a:cs typeface="Arial" charset="0"/>
              </a:rPr>
              <a:t>ateş</a:t>
            </a:r>
            <a:r>
              <a:rPr lang="en-US" sz="2000" dirty="0">
                <a:solidFill>
                  <a:srgbClr val="000000"/>
                </a:solidFill>
                <a:ea typeface="Arial" charset="0"/>
                <a:cs typeface="Arial" charset="0"/>
              </a:rPr>
              <a:t>, </a:t>
            </a:r>
            <a:r>
              <a:rPr lang="en-US" sz="2000" dirty="0" err="1">
                <a:solidFill>
                  <a:srgbClr val="000000"/>
                </a:solidFill>
                <a:ea typeface="Arial" charset="0"/>
                <a:cs typeface="Arial" charset="0"/>
              </a:rPr>
              <a:t>karın</a:t>
            </a:r>
            <a:r>
              <a:rPr lang="en-US" sz="2000" dirty="0">
                <a:solidFill>
                  <a:srgbClr val="000000"/>
                </a:solidFill>
                <a:ea typeface="Arial" charset="0"/>
                <a:cs typeface="Arial" charset="0"/>
              </a:rPr>
              <a:t> </a:t>
            </a:r>
            <a:r>
              <a:rPr lang="en-US" sz="2000" dirty="0" err="1">
                <a:solidFill>
                  <a:srgbClr val="000000"/>
                </a:solidFill>
                <a:ea typeface="Arial" charset="0"/>
                <a:cs typeface="Arial" charset="0"/>
              </a:rPr>
              <a:t>ağrısı</a:t>
            </a:r>
            <a:r>
              <a:rPr lang="en-US" sz="2000" dirty="0">
                <a:solidFill>
                  <a:srgbClr val="000000"/>
                </a:solidFill>
                <a:ea typeface="Arial" charset="0"/>
                <a:cs typeface="Arial" charset="0"/>
              </a:rPr>
              <a:t>, </a:t>
            </a:r>
            <a:r>
              <a:rPr lang="en-US" sz="2000" dirty="0" err="1">
                <a:solidFill>
                  <a:srgbClr val="000000"/>
                </a:solidFill>
                <a:ea typeface="Arial" charset="0"/>
                <a:cs typeface="Arial" charset="0"/>
              </a:rPr>
              <a:t>bulantı</a:t>
            </a:r>
            <a:r>
              <a:rPr lang="en-US" sz="2000" dirty="0">
                <a:solidFill>
                  <a:srgbClr val="000000"/>
                </a:solidFill>
                <a:ea typeface="Arial" charset="0"/>
                <a:cs typeface="Arial" charset="0"/>
              </a:rPr>
              <a:t>, </a:t>
            </a:r>
            <a:r>
              <a:rPr lang="en-US" sz="2000" dirty="0" err="1">
                <a:solidFill>
                  <a:srgbClr val="000000"/>
                </a:solidFill>
                <a:ea typeface="Arial" charset="0"/>
                <a:cs typeface="Arial" charset="0"/>
              </a:rPr>
              <a:t>kusma</a:t>
            </a:r>
            <a:r>
              <a:rPr lang="en-US" sz="2000" dirty="0">
                <a:solidFill>
                  <a:srgbClr val="000000"/>
                </a:solidFill>
                <a:ea typeface="Arial" charset="0"/>
                <a:cs typeface="Arial" charset="0"/>
              </a:rPr>
              <a:t>, </a:t>
            </a:r>
            <a:r>
              <a:rPr lang="en-US" sz="2000" dirty="0" err="1">
                <a:solidFill>
                  <a:srgbClr val="000000"/>
                </a:solidFill>
                <a:ea typeface="Arial" charset="0"/>
                <a:cs typeface="Arial" charset="0"/>
              </a:rPr>
              <a:t>uyuşukluk</a:t>
            </a:r>
            <a:endParaRPr lang="en-US" sz="2000" dirty="0">
              <a:solidFill>
                <a:srgbClr val="000000"/>
              </a:solidFill>
              <a:ea typeface="Arial" charset="0"/>
              <a:cs typeface="Arial" charset="0"/>
            </a:endParaRPr>
          </a:p>
          <a:p>
            <a:pPr marL="454025" indent="-454025" eaLnBrk="0" hangingPunct="0">
              <a:spcAft>
                <a:spcPts val="1200"/>
              </a:spcAft>
            </a:pPr>
            <a:r>
              <a:rPr lang="tr-TR" sz="2000" dirty="0" smtClean="0">
                <a:solidFill>
                  <a:srgbClr val="0000FF"/>
                </a:solidFill>
                <a:ea typeface="Arial" charset="0"/>
                <a:cs typeface="Arial" charset="0"/>
              </a:rPr>
              <a:t>M</a:t>
            </a:r>
            <a:r>
              <a:rPr lang="en-US" sz="2000" dirty="0" smtClean="0">
                <a:solidFill>
                  <a:srgbClr val="0000FF"/>
                </a:solidFill>
                <a:ea typeface="Arial" charset="0"/>
                <a:cs typeface="Arial" charset="0"/>
              </a:rPr>
              <a:t>: </a:t>
            </a:r>
            <a:r>
              <a:rPr lang="tr-TR" sz="2000" dirty="0" smtClean="0">
                <a:solidFill>
                  <a:srgbClr val="000000"/>
                </a:solidFill>
                <a:ea typeface="Arial" charset="0"/>
                <a:cs typeface="Arial" charset="0"/>
              </a:rPr>
              <a:t>Ateş</a:t>
            </a:r>
            <a:r>
              <a:rPr lang="en-US" sz="2000" dirty="0" smtClean="0">
                <a:solidFill>
                  <a:srgbClr val="000000"/>
                </a:solidFill>
                <a:ea typeface="Arial" charset="0"/>
                <a:cs typeface="Arial" charset="0"/>
              </a:rPr>
              <a:t> </a:t>
            </a:r>
            <a:r>
              <a:rPr lang="en-US" sz="2000" dirty="0">
                <a:solidFill>
                  <a:srgbClr val="000000"/>
                </a:solidFill>
                <a:ea typeface="Arial" charset="0"/>
                <a:cs typeface="Arial" charset="0"/>
              </a:rPr>
              <a:t>37.6 ˚C, </a:t>
            </a:r>
            <a:r>
              <a:rPr lang="tr-TR" sz="2000" u="sng" dirty="0" smtClean="0">
                <a:solidFill>
                  <a:srgbClr val="000000"/>
                </a:solidFill>
                <a:ea typeface="Arial" charset="0"/>
                <a:cs typeface="Arial" charset="0"/>
              </a:rPr>
              <a:t>TA</a:t>
            </a:r>
            <a:r>
              <a:rPr lang="en-US" sz="2000" u="sng" dirty="0" smtClean="0">
                <a:solidFill>
                  <a:srgbClr val="000000"/>
                </a:solidFill>
                <a:ea typeface="Arial" charset="0"/>
                <a:cs typeface="Arial" charset="0"/>
              </a:rPr>
              <a:t> </a:t>
            </a:r>
            <a:r>
              <a:rPr lang="en-US" sz="2000" u="sng" dirty="0">
                <a:solidFill>
                  <a:srgbClr val="000000"/>
                </a:solidFill>
                <a:ea typeface="Arial" charset="0"/>
                <a:cs typeface="Arial" charset="0"/>
              </a:rPr>
              <a:t>184/133</a:t>
            </a:r>
            <a:r>
              <a:rPr lang="en-US" sz="2000" dirty="0">
                <a:solidFill>
                  <a:srgbClr val="000000"/>
                </a:solidFill>
                <a:ea typeface="Arial" charset="0"/>
                <a:cs typeface="Arial" charset="0"/>
              </a:rPr>
              <a:t>, </a:t>
            </a:r>
            <a:r>
              <a:rPr lang="tr-TR" sz="2000" dirty="0">
                <a:solidFill>
                  <a:srgbClr val="000000"/>
                </a:solidFill>
                <a:ea typeface="Arial" charset="0"/>
                <a:cs typeface="Arial" charset="0"/>
              </a:rPr>
              <a:t>Soluk</a:t>
            </a:r>
            <a:r>
              <a:rPr lang="en-US" sz="2000" dirty="0">
                <a:solidFill>
                  <a:srgbClr val="000000"/>
                </a:solidFill>
                <a:ea typeface="Arial" charset="0"/>
                <a:cs typeface="Arial" charset="0"/>
              </a:rPr>
              <a:t>, </a:t>
            </a:r>
            <a:r>
              <a:rPr lang="tr-TR" sz="2000" dirty="0" smtClean="0">
                <a:solidFill>
                  <a:srgbClr val="000000"/>
                </a:solidFill>
                <a:ea typeface="Arial" charset="0"/>
                <a:cs typeface="Arial" charset="0"/>
              </a:rPr>
              <a:t>Hafif  yer ve zaman </a:t>
            </a:r>
            <a:r>
              <a:rPr lang="tr-TR" sz="2000" dirty="0" err="1" smtClean="0">
                <a:solidFill>
                  <a:srgbClr val="000000"/>
                </a:solidFill>
                <a:ea typeface="Arial" charset="0"/>
                <a:cs typeface="Arial" charset="0"/>
              </a:rPr>
              <a:t>oryantosyonu</a:t>
            </a:r>
            <a:r>
              <a:rPr lang="tr-TR" sz="2000" dirty="0" smtClean="0">
                <a:solidFill>
                  <a:srgbClr val="000000"/>
                </a:solidFill>
                <a:ea typeface="Arial" charset="0"/>
                <a:cs typeface="Arial" charset="0"/>
              </a:rPr>
              <a:t> bozuk ??</a:t>
            </a:r>
            <a:endParaRPr lang="en-US" sz="2000" dirty="0">
              <a:solidFill>
                <a:srgbClr val="000000"/>
              </a:solidFill>
              <a:ea typeface="Arial" charset="0"/>
              <a:cs typeface="Arial" charset="0"/>
            </a:endParaRPr>
          </a:p>
        </p:txBody>
      </p:sp>
      <p:sp>
        <p:nvSpPr>
          <p:cNvPr id="91140" name="TextBox 5"/>
          <p:cNvSpPr txBox="1">
            <a:spLocks noChangeArrowheads="1"/>
          </p:cNvSpPr>
          <p:nvPr/>
        </p:nvSpPr>
        <p:spPr bwMode="auto">
          <a:xfrm>
            <a:off x="1227414" y="2559496"/>
            <a:ext cx="4114800" cy="1323439"/>
          </a:xfrm>
          <a:prstGeom prst="rect">
            <a:avLst/>
          </a:prstGeom>
          <a:noFill/>
          <a:ln w="9525">
            <a:noFill/>
            <a:miter lim="800000"/>
            <a:headEnd/>
            <a:tailEnd/>
          </a:ln>
        </p:spPr>
        <p:txBody>
          <a:bodyPr>
            <a:prstTxWarp prst="textNoShape">
              <a:avLst/>
            </a:prstTxWarp>
            <a:spAutoFit/>
          </a:bodyPr>
          <a:lstStyle/>
          <a:p>
            <a:pPr marL="454025" indent="-454025" eaLnBrk="0" hangingPunct="0"/>
            <a:r>
              <a:rPr lang="en-US" sz="2000" dirty="0">
                <a:solidFill>
                  <a:srgbClr val="0000FF"/>
                </a:solidFill>
                <a:ea typeface="Arial" charset="0"/>
                <a:cs typeface="Arial" charset="0"/>
              </a:rPr>
              <a:t>CBC:</a:t>
            </a:r>
          </a:p>
          <a:p>
            <a:pPr marL="454025" indent="-454025" eaLnBrk="0" hangingPunct="0">
              <a:buClr>
                <a:srgbClr val="660066"/>
              </a:buClr>
              <a:buFont typeface="Arial" charset="0"/>
              <a:buChar char="•"/>
            </a:pPr>
            <a:r>
              <a:rPr lang="en-US" sz="2000" dirty="0" err="1">
                <a:solidFill>
                  <a:srgbClr val="FF0000"/>
                </a:solidFill>
                <a:ea typeface="Arial" charset="0"/>
                <a:cs typeface="Arial" charset="0"/>
              </a:rPr>
              <a:t>Hgb</a:t>
            </a:r>
            <a:r>
              <a:rPr lang="en-US" sz="2000" dirty="0">
                <a:solidFill>
                  <a:srgbClr val="FF0000"/>
                </a:solidFill>
                <a:ea typeface="Arial" charset="0"/>
                <a:cs typeface="Arial" charset="0"/>
              </a:rPr>
              <a:t> 6.5</a:t>
            </a:r>
          </a:p>
          <a:p>
            <a:pPr marL="454025" indent="-454025" eaLnBrk="0" hangingPunct="0">
              <a:buClr>
                <a:srgbClr val="660066"/>
              </a:buClr>
              <a:buFont typeface="Arial" charset="0"/>
              <a:buChar char="•"/>
            </a:pPr>
            <a:r>
              <a:rPr lang="tr-TR" sz="2000" dirty="0" err="1" smtClean="0">
                <a:solidFill>
                  <a:srgbClr val="FF0000"/>
                </a:solidFill>
                <a:ea typeface="Arial" charset="0"/>
                <a:cs typeface="Arial" charset="0"/>
              </a:rPr>
              <a:t>Trombositler</a:t>
            </a:r>
            <a:r>
              <a:rPr lang="tr-TR" sz="2000" dirty="0" smtClean="0">
                <a:solidFill>
                  <a:srgbClr val="FF0000"/>
                </a:solidFill>
                <a:ea typeface="Arial" charset="0"/>
                <a:cs typeface="Arial" charset="0"/>
              </a:rPr>
              <a:t>: </a:t>
            </a:r>
            <a:r>
              <a:rPr lang="en-US" sz="2000" dirty="0" smtClean="0">
                <a:solidFill>
                  <a:srgbClr val="FF0000"/>
                </a:solidFill>
                <a:ea typeface="Arial" charset="0"/>
                <a:cs typeface="Arial" charset="0"/>
              </a:rPr>
              <a:t> 10</a:t>
            </a:r>
            <a:r>
              <a:rPr lang="tr-TR" sz="2000" dirty="0" smtClean="0">
                <a:solidFill>
                  <a:srgbClr val="FF0000"/>
                </a:solidFill>
                <a:ea typeface="Arial" charset="0"/>
                <a:cs typeface="Arial" charset="0"/>
              </a:rPr>
              <a:t> bin.</a:t>
            </a:r>
            <a:endParaRPr lang="en-US" sz="2000" dirty="0">
              <a:solidFill>
                <a:srgbClr val="FF0000"/>
              </a:solidFill>
              <a:ea typeface="Arial" charset="0"/>
              <a:cs typeface="Arial" charset="0"/>
            </a:endParaRPr>
          </a:p>
          <a:p>
            <a:pPr marL="454025" indent="-454025">
              <a:buClr>
                <a:srgbClr val="660066"/>
              </a:buClr>
              <a:buFont typeface="Arial" charset="0"/>
              <a:buChar char="•"/>
            </a:pPr>
            <a:r>
              <a:rPr lang="en-US" sz="2000" dirty="0">
                <a:solidFill>
                  <a:srgbClr val="FF0000"/>
                </a:solidFill>
                <a:ea typeface="Arial" charset="0"/>
                <a:cs typeface="Arial" charset="0"/>
              </a:rPr>
              <a:t>20 </a:t>
            </a:r>
            <a:r>
              <a:rPr lang="en-US" sz="2000" dirty="0" err="1">
                <a:solidFill>
                  <a:srgbClr val="FF0000"/>
                </a:solidFill>
                <a:ea typeface="Arial" charset="0"/>
                <a:cs typeface="Arial" charset="0"/>
              </a:rPr>
              <a:t>şistositler</a:t>
            </a:r>
            <a:r>
              <a:rPr lang="en-US" sz="2000" dirty="0">
                <a:solidFill>
                  <a:srgbClr val="FF0000"/>
                </a:solidFill>
                <a:ea typeface="Arial" charset="0"/>
                <a:cs typeface="Arial" charset="0"/>
              </a:rPr>
              <a:t>/HPF</a:t>
            </a:r>
          </a:p>
        </p:txBody>
      </p:sp>
      <p:sp>
        <p:nvSpPr>
          <p:cNvPr id="91141" name="TextBox 6"/>
          <p:cNvSpPr txBox="1">
            <a:spLocks noChangeArrowheads="1"/>
          </p:cNvSpPr>
          <p:nvPr/>
        </p:nvSpPr>
        <p:spPr bwMode="auto">
          <a:xfrm>
            <a:off x="5630972" y="2648570"/>
            <a:ext cx="4267200" cy="1323439"/>
          </a:xfrm>
          <a:prstGeom prst="rect">
            <a:avLst/>
          </a:prstGeom>
          <a:noFill/>
          <a:ln w="9525">
            <a:noFill/>
            <a:miter lim="800000"/>
            <a:headEnd/>
            <a:tailEnd/>
          </a:ln>
        </p:spPr>
        <p:txBody>
          <a:bodyPr>
            <a:prstTxWarp prst="textNoShape">
              <a:avLst/>
            </a:prstTxWarp>
            <a:spAutoFit/>
          </a:bodyPr>
          <a:lstStyle/>
          <a:p>
            <a:pPr marL="454025" indent="-454025" eaLnBrk="0" hangingPunct="0"/>
            <a:r>
              <a:rPr lang="en-US" sz="2000" dirty="0" smtClean="0">
                <a:solidFill>
                  <a:srgbClr val="0000FF"/>
                </a:solidFill>
                <a:ea typeface="Arial" charset="0"/>
                <a:cs typeface="Arial" charset="0"/>
              </a:rPr>
              <a:t>Lab</a:t>
            </a:r>
            <a:r>
              <a:rPr lang="tr-TR" sz="2000" dirty="0" smtClean="0">
                <a:solidFill>
                  <a:srgbClr val="0000FF"/>
                </a:solidFill>
                <a:ea typeface="Arial" charset="0"/>
                <a:cs typeface="Arial" charset="0"/>
              </a:rPr>
              <a:t> test</a:t>
            </a:r>
            <a:r>
              <a:rPr lang="en-US" sz="2000" dirty="0" smtClean="0">
                <a:solidFill>
                  <a:srgbClr val="0000FF"/>
                </a:solidFill>
                <a:ea typeface="Arial" charset="0"/>
                <a:cs typeface="Arial" charset="0"/>
              </a:rPr>
              <a:t>:</a:t>
            </a:r>
            <a:endParaRPr lang="en-US" sz="2000" dirty="0">
              <a:solidFill>
                <a:srgbClr val="0000FF"/>
              </a:solidFill>
              <a:ea typeface="Arial" charset="0"/>
              <a:cs typeface="Arial" charset="0"/>
            </a:endParaRPr>
          </a:p>
          <a:p>
            <a:pPr marL="454025" indent="-454025" eaLnBrk="0" hangingPunct="0">
              <a:buClr>
                <a:srgbClr val="660066"/>
              </a:buClr>
              <a:buFont typeface="Arial" charset="0"/>
              <a:buChar char="•"/>
            </a:pPr>
            <a:r>
              <a:rPr lang="en-US" sz="2000" u="sng" dirty="0">
                <a:solidFill>
                  <a:srgbClr val="FF0000"/>
                </a:solidFill>
                <a:ea typeface="Arial" charset="0"/>
                <a:cs typeface="Arial" charset="0"/>
              </a:rPr>
              <a:t>Cr 2.9 mg/</a:t>
            </a:r>
            <a:r>
              <a:rPr lang="en-US" sz="2000" u="sng" dirty="0" err="1">
                <a:solidFill>
                  <a:srgbClr val="FF0000"/>
                </a:solidFill>
                <a:ea typeface="Arial" charset="0"/>
                <a:cs typeface="Arial" charset="0"/>
              </a:rPr>
              <a:t>dL</a:t>
            </a:r>
            <a:endParaRPr lang="en-US" sz="2000" u="sng" dirty="0">
              <a:solidFill>
                <a:srgbClr val="FF0000"/>
              </a:solidFill>
              <a:ea typeface="Arial" charset="0"/>
              <a:cs typeface="Arial" charset="0"/>
            </a:endParaRPr>
          </a:p>
          <a:p>
            <a:pPr marL="454025" indent="-454025" eaLnBrk="0" hangingPunct="0">
              <a:buClr>
                <a:srgbClr val="660066"/>
              </a:buClr>
              <a:buFont typeface="Arial" charset="0"/>
              <a:buChar char="•"/>
            </a:pPr>
            <a:r>
              <a:rPr lang="en-US" sz="2000" dirty="0">
                <a:solidFill>
                  <a:srgbClr val="FF0000"/>
                </a:solidFill>
                <a:ea typeface="Arial" charset="0"/>
                <a:cs typeface="Arial" charset="0"/>
              </a:rPr>
              <a:t>LDH &gt;1800 IU/L</a:t>
            </a:r>
          </a:p>
          <a:p>
            <a:pPr marL="454025" indent="-454025" eaLnBrk="0" hangingPunct="0">
              <a:buClr>
                <a:srgbClr val="660066"/>
              </a:buClr>
              <a:buFont typeface="Arial" charset="0"/>
              <a:buChar char="•"/>
            </a:pPr>
            <a:r>
              <a:rPr lang="en-US" sz="2000" dirty="0">
                <a:solidFill>
                  <a:srgbClr val="FF0000"/>
                </a:solidFill>
                <a:ea typeface="Arial" charset="0"/>
                <a:cs typeface="Arial" charset="0"/>
              </a:rPr>
              <a:t>Troponin 15 </a:t>
            </a:r>
            <a:r>
              <a:rPr lang="en-US" sz="2000" dirty="0" err="1">
                <a:solidFill>
                  <a:srgbClr val="FF0000"/>
                </a:solidFill>
                <a:ea typeface="Arial" charset="0"/>
                <a:cs typeface="Arial" charset="0"/>
              </a:rPr>
              <a:t>ng</a:t>
            </a:r>
            <a:r>
              <a:rPr lang="en-US" sz="2000" dirty="0">
                <a:solidFill>
                  <a:srgbClr val="FF0000"/>
                </a:solidFill>
                <a:ea typeface="Arial" charset="0"/>
                <a:cs typeface="Arial" charset="0"/>
              </a:rPr>
              <a:t>/m</a:t>
            </a:r>
            <a:r>
              <a:rPr lang="en-US" sz="2000" dirty="0">
                <a:solidFill>
                  <a:srgbClr val="000000"/>
                </a:solidFill>
                <a:ea typeface="Arial" charset="0"/>
                <a:cs typeface="Arial" charset="0"/>
              </a:rPr>
              <a:t>L</a:t>
            </a:r>
          </a:p>
        </p:txBody>
      </p:sp>
      <p:sp>
        <p:nvSpPr>
          <p:cNvPr id="91142" name="TextBox 7"/>
          <p:cNvSpPr txBox="1">
            <a:spLocks noChangeArrowheads="1"/>
          </p:cNvSpPr>
          <p:nvPr/>
        </p:nvSpPr>
        <p:spPr bwMode="auto">
          <a:xfrm>
            <a:off x="1077990" y="4236531"/>
            <a:ext cx="8739813" cy="1785104"/>
          </a:xfrm>
          <a:prstGeom prst="rect">
            <a:avLst/>
          </a:prstGeom>
          <a:noFill/>
          <a:ln w="9525">
            <a:noFill/>
            <a:miter lim="800000"/>
            <a:headEnd/>
            <a:tailEnd/>
          </a:ln>
        </p:spPr>
        <p:txBody>
          <a:bodyPr wrap="square">
            <a:prstTxWarp prst="textNoShape">
              <a:avLst/>
            </a:prstTxWarp>
            <a:spAutoFit/>
          </a:bodyPr>
          <a:lstStyle/>
          <a:p>
            <a:pPr marL="454025" indent="-454025" eaLnBrk="0" hangingPunct="0">
              <a:lnSpc>
                <a:spcPct val="90000"/>
              </a:lnSpc>
              <a:spcAft>
                <a:spcPts val="600"/>
              </a:spcAft>
            </a:pPr>
            <a:r>
              <a:rPr lang="tr-TR" sz="2000" dirty="0">
                <a:solidFill>
                  <a:srgbClr val="0000FF"/>
                </a:solidFill>
                <a:ea typeface="Arial" charset="0"/>
                <a:cs typeface="Arial" charset="0"/>
              </a:rPr>
              <a:t>Ayırıcı tanı</a:t>
            </a:r>
            <a:r>
              <a:rPr lang="en-US" sz="2000" dirty="0">
                <a:solidFill>
                  <a:srgbClr val="0000FF"/>
                </a:solidFill>
                <a:ea typeface="Arial" charset="0"/>
                <a:cs typeface="Arial" charset="0"/>
              </a:rPr>
              <a:t>: </a:t>
            </a:r>
          </a:p>
          <a:p>
            <a:pPr marL="457200" indent="-457200">
              <a:lnSpc>
                <a:spcPct val="90000"/>
              </a:lnSpc>
              <a:spcAft>
                <a:spcPts val="600"/>
              </a:spcAft>
              <a:buClr>
                <a:srgbClr val="660066"/>
              </a:buClr>
              <a:buFont typeface="Arial"/>
              <a:buChar char="•"/>
            </a:pPr>
            <a:r>
              <a:rPr lang="en-US" sz="2000" dirty="0">
                <a:solidFill>
                  <a:srgbClr val="000000"/>
                </a:solidFill>
                <a:ea typeface="Arial" charset="0"/>
                <a:cs typeface="Arial" charset="0"/>
              </a:rPr>
              <a:t>Trombotik trombositopenik </a:t>
            </a:r>
            <a:r>
              <a:rPr lang="en-US" sz="2000" dirty="0" err="1">
                <a:solidFill>
                  <a:srgbClr val="000000"/>
                </a:solidFill>
                <a:ea typeface="Arial" charset="0"/>
                <a:cs typeface="Arial" charset="0"/>
              </a:rPr>
              <a:t>purpura</a:t>
            </a:r>
            <a:endParaRPr lang="en-US" sz="2000" dirty="0">
              <a:solidFill>
                <a:srgbClr val="000000"/>
              </a:solidFill>
              <a:ea typeface="Arial" charset="0"/>
              <a:cs typeface="Arial" charset="0"/>
            </a:endParaRPr>
          </a:p>
          <a:p>
            <a:pPr marL="457200" indent="-457200">
              <a:lnSpc>
                <a:spcPct val="90000"/>
              </a:lnSpc>
              <a:spcAft>
                <a:spcPts val="600"/>
              </a:spcAft>
              <a:buClr>
                <a:srgbClr val="660066"/>
              </a:buClr>
              <a:buFont typeface="Arial"/>
              <a:buChar char="•"/>
            </a:pPr>
            <a:r>
              <a:rPr lang="en-US" sz="2000" dirty="0">
                <a:solidFill>
                  <a:srgbClr val="000000"/>
                </a:solidFill>
                <a:ea typeface="Arial" charset="0"/>
                <a:cs typeface="Arial" charset="0"/>
              </a:rPr>
              <a:t>Malign </a:t>
            </a:r>
            <a:r>
              <a:rPr lang="en-US" sz="2000" dirty="0" err="1">
                <a:solidFill>
                  <a:srgbClr val="000000"/>
                </a:solidFill>
                <a:ea typeface="Arial" charset="0"/>
                <a:cs typeface="Arial" charset="0"/>
              </a:rPr>
              <a:t>hipertansiyon</a:t>
            </a:r>
            <a:endParaRPr lang="tr-TR" sz="2000" dirty="0">
              <a:solidFill>
                <a:srgbClr val="000000"/>
              </a:solidFill>
              <a:ea typeface="Arial" charset="0"/>
              <a:cs typeface="Arial" charset="0"/>
            </a:endParaRPr>
          </a:p>
          <a:p>
            <a:pPr marL="457200" indent="-457200">
              <a:lnSpc>
                <a:spcPct val="90000"/>
              </a:lnSpc>
              <a:spcAft>
                <a:spcPts val="600"/>
              </a:spcAft>
              <a:buClr>
                <a:srgbClr val="660066"/>
              </a:buClr>
              <a:buFont typeface="Arial"/>
              <a:buChar char="•"/>
            </a:pPr>
            <a:r>
              <a:rPr lang="tr-TR" sz="2000" dirty="0">
                <a:solidFill>
                  <a:srgbClr val="000000"/>
                </a:solidFill>
                <a:ea typeface="Arial" charset="0"/>
                <a:cs typeface="Arial" charset="0"/>
              </a:rPr>
              <a:t>Atipik </a:t>
            </a:r>
            <a:r>
              <a:rPr lang="en-US" sz="2000" dirty="0" err="1">
                <a:solidFill>
                  <a:srgbClr val="000000"/>
                </a:solidFill>
                <a:ea typeface="Arial" charset="0"/>
                <a:cs typeface="Arial" charset="0"/>
              </a:rPr>
              <a:t>hemolitik</a:t>
            </a:r>
            <a:r>
              <a:rPr lang="en-US" sz="2000" dirty="0">
                <a:solidFill>
                  <a:srgbClr val="000000"/>
                </a:solidFill>
                <a:ea typeface="Arial" charset="0"/>
                <a:cs typeface="Arial" charset="0"/>
              </a:rPr>
              <a:t> </a:t>
            </a:r>
            <a:r>
              <a:rPr lang="en-US" sz="2000" dirty="0" err="1">
                <a:solidFill>
                  <a:srgbClr val="000000"/>
                </a:solidFill>
                <a:ea typeface="Arial" charset="0"/>
                <a:cs typeface="Arial" charset="0"/>
              </a:rPr>
              <a:t>üremik</a:t>
            </a:r>
            <a:r>
              <a:rPr lang="en-US" sz="2000" dirty="0">
                <a:solidFill>
                  <a:srgbClr val="000000"/>
                </a:solidFill>
                <a:ea typeface="Arial" charset="0"/>
                <a:cs typeface="Arial" charset="0"/>
              </a:rPr>
              <a:t> </a:t>
            </a:r>
            <a:r>
              <a:rPr lang="en-US" sz="2000" dirty="0" err="1">
                <a:solidFill>
                  <a:srgbClr val="000000"/>
                </a:solidFill>
                <a:ea typeface="Arial" charset="0"/>
                <a:cs typeface="Arial" charset="0"/>
              </a:rPr>
              <a:t>sendrom</a:t>
            </a:r>
            <a:r>
              <a:rPr lang="tr-TR" sz="2000" dirty="0">
                <a:solidFill>
                  <a:srgbClr val="000000"/>
                </a:solidFill>
                <a:ea typeface="Arial" charset="0"/>
                <a:cs typeface="Arial" charset="0"/>
              </a:rPr>
              <a:t>u</a:t>
            </a:r>
            <a:endParaRPr lang="en-US" sz="2000" dirty="0">
              <a:solidFill>
                <a:srgbClr val="000000"/>
              </a:solidFill>
              <a:ea typeface="Arial" charset="0"/>
              <a:cs typeface="Arial" charset="0"/>
            </a:endParaRPr>
          </a:p>
          <a:p>
            <a:pPr marL="457200" indent="-457200">
              <a:lnSpc>
                <a:spcPct val="90000"/>
              </a:lnSpc>
              <a:spcAft>
                <a:spcPts val="600"/>
              </a:spcAft>
              <a:buClr>
                <a:srgbClr val="660066"/>
              </a:buClr>
              <a:buFont typeface="Arial"/>
              <a:buChar char="•"/>
            </a:pPr>
            <a:r>
              <a:rPr lang="tr-TR" sz="2000" dirty="0">
                <a:solidFill>
                  <a:srgbClr val="000000"/>
                </a:solidFill>
                <a:ea typeface="Arial" charset="0"/>
                <a:cs typeface="Arial" charset="0"/>
              </a:rPr>
              <a:t>Tipik </a:t>
            </a:r>
            <a:r>
              <a:rPr lang="en-US" sz="2000" dirty="0" err="1">
                <a:solidFill>
                  <a:srgbClr val="000000"/>
                </a:solidFill>
                <a:ea typeface="Arial" charset="0"/>
                <a:cs typeface="Arial" charset="0"/>
              </a:rPr>
              <a:t>hemolitik</a:t>
            </a:r>
            <a:r>
              <a:rPr lang="en-US" sz="2000" dirty="0">
                <a:solidFill>
                  <a:srgbClr val="000000"/>
                </a:solidFill>
                <a:ea typeface="Arial" charset="0"/>
                <a:cs typeface="Arial" charset="0"/>
              </a:rPr>
              <a:t> </a:t>
            </a:r>
            <a:r>
              <a:rPr lang="en-US" sz="2000" dirty="0" err="1">
                <a:solidFill>
                  <a:srgbClr val="000000"/>
                </a:solidFill>
                <a:ea typeface="Arial" charset="0"/>
                <a:cs typeface="Arial" charset="0"/>
              </a:rPr>
              <a:t>üremik</a:t>
            </a:r>
            <a:r>
              <a:rPr lang="en-US" sz="2000" dirty="0">
                <a:solidFill>
                  <a:srgbClr val="000000"/>
                </a:solidFill>
                <a:ea typeface="Arial" charset="0"/>
                <a:cs typeface="Arial" charset="0"/>
              </a:rPr>
              <a:t> </a:t>
            </a:r>
            <a:r>
              <a:rPr lang="en-US" sz="2000" dirty="0" err="1">
                <a:solidFill>
                  <a:srgbClr val="000000"/>
                </a:solidFill>
                <a:ea typeface="Arial" charset="0"/>
                <a:cs typeface="Arial" charset="0"/>
              </a:rPr>
              <a:t>sendrom</a:t>
            </a:r>
            <a:r>
              <a:rPr lang="tr-TR" sz="2000" dirty="0">
                <a:solidFill>
                  <a:srgbClr val="000000"/>
                </a:solidFill>
                <a:ea typeface="Arial" charset="0"/>
                <a:cs typeface="Arial" charset="0"/>
              </a:rPr>
              <a:t> (</a:t>
            </a:r>
            <a:r>
              <a:rPr lang="en-US" sz="2000" dirty="0">
                <a:solidFill>
                  <a:srgbClr val="000000"/>
                </a:solidFill>
                <a:ea typeface="Arial" charset="0"/>
                <a:cs typeface="Arial" charset="0"/>
              </a:rPr>
              <a:t>Shiga </a:t>
            </a:r>
            <a:r>
              <a:rPr lang="en-US" sz="2000" dirty="0" err="1">
                <a:solidFill>
                  <a:srgbClr val="000000"/>
                </a:solidFill>
                <a:ea typeface="Arial" charset="0"/>
                <a:cs typeface="Arial" charset="0"/>
              </a:rPr>
              <a:t>toksini</a:t>
            </a:r>
            <a:r>
              <a:rPr lang="en-US" sz="2000" dirty="0">
                <a:solidFill>
                  <a:srgbClr val="000000"/>
                </a:solidFill>
                <a:ea typeface="Arial" charset="0"/>
                <a:cs typeface="Arial" charset="0"/>
              </a:rPr>
              <a:t> </a:t>
            </a:r>
            <a:r>
              <a:rPr lang="en-US" sz="2000" dirty="0" err="1">
                <a:solidFill>
                  <a:srgbClr val="000000"/>
                </a:solidFill>
                <a:ea typeface="Arial" charset="0"/>
                <a:cs typeface="Arial" charset="0"/>
              </a:rPr>
              <a:t>ile</a:t>
            </a:r>
            <a:r>
              <a:rPr lang="en-US" sz="2000" dirty="0">
                <a:solidFill>
                  <a:srgbClr val="000000"/>
                </a:solidFill>
                <a:ea typeface="Arial" charset="0"/>
                <a:cs typeface="Arial" charset="0"/>
              </a:rPr>
              <a:t> </a:t>
            </a:r>
            <a:r>
              <a:rPr lang="en-US" sz="2000" dirty="0" err="1">
                <a:solidFill>
                  <a:srgbClr val="000000"/>
                </a:solidFill>
                <a:ea typeface="Arial" charset="0"/>
                <a:cs typeface="Arial" charset="0"/>
              </a:rPr>
              <a:t>ilişkili</a:t>
            </a:r>
            <a:r>
              <a:rPr lang="en-US" sz="2000" dirty="0">
                <a:solidFill>
                  <a:srgbClr val="000000"/>
                </a:solidFill>
                <a:ea typeface="Arial" charset="0"/>
                <a:cs typeface="Arial" charset="0"/>
              </a:rPr>
              <a:t> </a:t>
            </a:r>
            <a:r>
              <a:rPr lang="tr-TR" sz="2000" dirty="0">
                <a:solidFill>
                  <a:srgbClr val="000000"/>
                </a:solidFill>
                <a:ea typeface="Arial" charset="0"/>
                <a:cs typeface="Arial" charset="0"/>
              </a:rPr>
              <a:t>)</a:t>
            </a:r>
            <a:endParaRPr lang="en-US" sz="2000" dirty="0">
              <a:solidFill>
                <a:srgbClr val="000000"/>
              </a:solidFill>
              <a:ea typeface="Arial" charset="0"/>
              <a:cs typeface="Arial" charset="0"/>
            </a:endParaRPr>
          </a:p>
        </p:txBody>
      </p:sp>
      <p:pic>
        <p:nvPicPr>
          <p:cNvPr id="7" name="Picture 3"/>
          <p:cNvPicPr/>
          <p:nvPr/>
        </p:nvPicPr>
        <p:blipFill>
          <a:blip r:embed="rId3" cstate="print">
            <a:extLst>
              <a:ext uri="{28A0092B-C50C-407E-A947-70E740481C1C}">
                <a14:useLocalDpi xmlns:a14="http://schemas.microsoft.com/office/drawing/2010/main" val="0"/>
              </a:ext>
            </a:extLst>
          </a:blip>
          <a:stretch>
            <a:fillRect/>
          </a:stretch>
        </p:blipFill>
        <p:spPr>
          <a:xfrm>
            <a:off x="8916014" y="2599997"/>
            <a:ext cx="2913433" cy="2744024"/>
          </a:xfrm>
          <a:prstGeom prst="rect">
            <a:avLst/>
          </a:prstGeom>
        </p:spPr>
      </p:pic>
      <p:sp>
        <p:nvSpPr>
          <p:cNvPr id="2" name="Dikdörtgen 1"/>
          <p:cNvSpPr/>
          <p:nvPr/>
        </p:nvSpPr>
        <p:spPr>
          <a:xfrm rot="19914001">
            <a:off x="1431496" y="3682532"/>
            <a:ext cx="7821437" cy="1107996"/>
          </a:xfrm>
          <a:prstGeom prst="rect">
            <a:avLst/>
          </a:prstGeom>
        </p:spPr>
        <p:txBody>
          <a:bodyPr wrap="none">
            <a:spAutoFit/>
          </a:bodyPr>
          <a:lstStyle/>
          <a:p>
            <a:r>
              <a:rPr lang="tr-TR" sz="6600" b="1" dirty="0" smtClean="0">
                <a:solidFill>
                  <a:srgbClr val="000000"/>
                </a:solidFill>
                <a:ea typeface="Arial" charset="0"/>
                <a:cs typeface="Arial" charset="0"/>
              </a:rPr>
              <a:t>Nasıl ayırt edersiniz  ?</a:t>
            </a:r>
            <a:endParaRPr lang="tr-TR" sz="6600" b="1" dirty="0"/>
          </a:p>
        </p:txBody>
      </p:sp>
    </p:spTree>
    <p:extLst>
      <p:ext uri="{BB962C8B-B14F-4D97-AF65-F5344CB8AC3E}">
        <p14:creationId xmlns:p14="http://schemas.microsoft.com/office/powerpoint/2010/main" val="2275204287"/>
      </p:ext>
    </p:extLst>
  </p:cSld>
  <p:clrMapOvr>
    <a:masterClrMapping/>
  </p:clrMapOvr>
  <p:transition advTm="51888"/>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1142">
                                            <p:txEl>
                                              <p:pRg st="0" end="0"/>
                                            </p:txEl>
                                          </p:spTgt>
                                        </p:tgtEl>
                                        <p:attrNameLst>
                                          <p:attrName>style.visibility</p:attrName>
                                        </p:attrNameLst>
                                      </p:cBhvr>
                                      <p:to>
                                        <p:strVal val="visible"/>
                                      </p:to>
                                    </p:set>
                                    <p:animEffect transition="in" filter="wipe(left)">
                                      <p:cBhvr>
                                        <p:cTn id="7" dur="500"/>
                                        <p:tgtEl>
                                          <p:spTgt spid="9114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1142">
                                            <p:txEl>
                                              <p:pRg st="1" end="1"/>
                                            </p:txEl>
                                          </p:spTgt>
                                        </p:tgtEl>
                                        <p:attrNameLst>
                                          <p:attrName>style.visibility</p:attrName>
                                        </p:attrNameLst>
                                      </p:cBhvr>
                                      <p:to>
                                        <p:strVal val="visible"/>
                                      </p:to>
                                    </p:set>
                                    <p:animEffect transition="in" filter="wipe(left)">
                                      <p:cBhvr>
                                        <p:cTn id="12" dur="500"/>
                                        <p:tgtEl>
                                          <p:spTgt spid="9114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91142">
                                            <p:txEl>
                                              <p:pRg st="2" end="2"/>
                                            </p:txEl>
                                          </p:spTgt>
                                        </p:tgtEl>
                                        <p:attrNameLst>
                                          <p:attrName>style.visibility</p:attrName>
                                        </p:attrNameLst>
                                      </p:cBhvr>
                                      <p:to>
                                        <p:strVal val="visible"/>
                                      </p:to>
                                    </p:set>
                                    <p:animEffect transition="in" filter="wipe(left)">
                                      <p:cBhvr>
                                        <p:cTn id="17" dur="500"/>
                                        <p:tgtEl>
                                          <p:spTgt spid="9114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91142">
                                            <p:txEl>
                                              <p:pRg st="3" end="3"/>
                                            </p:txEl>
                                          </p:spTgt>
                                        </p:tgtEl>
                                        <p:attrNameLst>
                                          <p:attrName>style.visibility</p:attrName>
                                        </p:attrNameLst>
                                      </p:cBhvr>
                                      <p:to>
                                        <p:strVal val="visible"/>
                                      </p:to>
                                    </p:set>
                                    <p:animEffect transition="in" filter="wipe(left)">
                                      <p:cBhvr>
                                        <p:cTn id="22" dur="500"/>
                                        <p:tgtEl>
                                          <p:spTgt spid="9114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91142">
                                            <p:txEl>
                                              <p:pRg st="4" end="4"/>
                                            </p:txEl>
                                          </p:spTgt>
                                        </p:tgtEl>
                                        <p:attrNameLst>
                                          <p:attrName>style.visibility</p:attrName>
                                        </p:attrNameLst>
                                      </p:cBhvr>
                                      <p:to>
                                        <p:strVal val="visible"/>
                                      </p:to>
                                    </p:set>
                                    <p:animEffect transition="in" filter="wipe(left)">
                                      <p:cBhvr>
                                        <p:cTn id="27" dur="500"/>
                                        <p:tgtEl>
                                          <p:spTgt spid="9114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circle(in)">
                                      <p:cBhvr>
                                        <p:cTn id="3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41" name="TextBox 6"/>
          <p:cNvSpPr txBox="1">
            <a:spLocks noChangeArrowheads="1"/>
          </p:cNvSpPr>
          <p:nvPr/>
        </p:nvSpPr>
        <p:spPr bwMode="auto">
          <a:xfrm>
            <a:off x="1155263" y="2976523"/>
            <a:ext cx="7289024" cy="3170099"/>
          </a:xfrm>
          <a:prstGeom prst="rect">
            <a:avLst/>
          </a:prstGeom>
          <a:noFill/>
          <a:ln w="9525">
            <a:noFill/>
            <a:miter lim="800000"/>
            <a:headEnd/>
            <a:tailEnd/>
          </a:ln>
        </p:spPr>
        <p:txBody>
          <a:bodyPr wrap="square">
            <a:prstTxWarp prst="textNoShape">
              <a:avLst/>
            </a:prstTxWarp>
            <a:spAutoFit/>
          </a:bodyPr>
          <a:lstStyle/>
          <a:p>
            <a:pPr marL="454025" indent="-454025" eaLnBrk="0" hangingPunct="0">
              <a:lnSpc>
                <a:spcPct val="200000"/>
              </a:lnSpc>
            </a:pPr>
            <a:r>
              <a:rPr lang="tr-TR" sz="2000" dirty="0">
                <a:solidFill>
                  <a:srgbClr val="0000FF"/>
                </a:solidFill>
                <a:latin typeface="Arial" charset="0"/>
                <a:ea typeface="Arial" charset="0"/>
                <a:cs typeface="Arial" charset="0"/>
              </a:rPr>
              <a:t>Diğer </a:t>
            </a:r>
            <a:r>
              <a:rPr lang="en-US" sz="2000" dirty="0">
                <a:solidFill>
                  <a:srgbClr val="0000FF"/>
                </a:solidFill>
                <a:latin typeface="Arial" charset="0"/>
                <a:ea typeface="Arial" charset="0"/>
                <a:cs typeface="Arial" charset="0"/>
              </a:rPr>
              <a:t>Lab</a:t>
            </a:r>
            <a:r>
              <a:rPr lang="tr-TR" sz="2000" dirty="0">
                <a:solidFill>
                  <a:srgbClr val="0000FF"/>
                </a:solidFill>
                <a:latin typeface="Arial" charset="0"/>
                <a:ea typeface="Arial" charset="0"/>
                <a:cs typeface="Arial" charset="0"/>
              </a:rPr>
              <a:t>.</a:t>
            </a:r>
            <a:r>
              <a:rPr lang="en-US" sz="2000" dirty="0">
                <a:solidFill>
                  <a:srgbClr val="0000FF"/>
                </a:solidFill>
                <a:latin typeface="Arial" charset="0"/>
                <a:ea typeface="Arial" charset="0"/>
                <a:cs typeface="Arial" charset="0"/>
              </a:rPr>
              <a:t>:</a:t>
            </a:r>
          </a:p>
          <a:p>
            <a:pPr marL="454025" indent="-279400">
              <a:lnSpc>
                <a:spcPct val="200000"/>
              </a:lnSpc>
              <a:buClr>
                <a:srgbClr val="660066"/>
              </a:buClr>
              <a:buFont typeface="Arial" charset="0"/>
              <a:buChar char="•"/>
            </a:pPr>
            <a:r>
              <a:rPr lang="en-US" sz="2000" dirty="0">
                <a:solidFill>
                  <a:srgbClr val="000000"/>
                </a:solidFill>
                <a:latin typeface="Arial" charset="0"/>
                <a:ea typeface="Arial" charset="0"/>
                <a:cs typeface="Arial" charset="0"/>
              </a:rPr>
              <a:t>ADAMTS13 </a:t>
            </a:r>
            <a:r>
              <a:rPr lang="en-US" sz="2000" dirty="0" err="1">
                <a:solidFill>
                  <a:srgbClr val="000000"/>
                </a:solidFill>
                <a:latin typeface="Arial" charset="0"/>
                <a:ea typeface="Arial" charset="0"/>
                <a:cs typeface="Arial" charset="0"/>
              </a:rPr>
              <a:t>aktivite</a:t>
            </a:r>
            <a:r>
              <a:rPr lang="en-US" sz="2000" dirty="0">
                <a:solidFill>
                  <a:srgbClr val="000000"/>
                </a:solidFill>
                <a:latin typeface="Arial" charset="0"/>
                <a:ea typeface="Arial" charset="0"/>
                <a:cs typeface="Arial" charset="0"/>
              </a:rPr>
              <a:t> &lt;5%</a:t>
            </a:r>
          </a:p>
          <a:p>
            <a:pPr marL="454025" indent="-279400" eaLnBrk="0" hangingPunct="0">
              <a:lnSpc>
                <a:spcPct val="200000"/>
              </a:lnSpc>
              <a:buClr>
                <a:srgbClr val="660066"/>
              </a:buClr>
              <a:buFont typeface="Arial" charset="0"/>
              <a:buChar char="•"/>
            </a:pPr>
            <a:r>
              <a:rPr lang="en-US" sz="2000" dirty="0">
                <a:solidFill>
                  <a:srgbClr val="000000"/>
                </a:solidFill>
                <a:latin typeface="Arial" charset="0"/>
                <a:ea typeface="Arial" charset="0"/>
                <a:cs typeface="Arial" charset="0"/>
              </a:rPr>
              <a:t>ADAMTS13 inhibit</a:t>
            </a:r>
            <a:r>
              <a:rPr lang="tr-TR" sz="2000" dirty="0">
                <a:solidFill>
                  <a:srgbClr val="000000"/>
                </a:solidFill>
                <a:latin typeface="Arial" charset="0"/>
                <a:ea typeface="Arial" charset="0"/>
                <a:cs typeface="Arial" charset="0"/>
              </a:rPr>
              <a:t>örü</a:t>
            </a:r>
            <a:r>
              <a:rPr lang="en-US" sz="2000" dirty="0">
                <a:solidFill>
                  <a:srgbClr val="000000"/>
                </a:solidFill>
                <a:latin typeface="Arial" charset="0"/>
                <a:ea typeface="Arial" charset="0"/>
                <a:cs typeface="Arial" charset="0"/>
              </a:rPr>
              <a:t> &lt;0.4 U</a:t>
            </a:r>
            <a:r>
              <a:rPr lang="tr-TR" sz="2000" dirty="0">
                <a:solidFill>
                  <a:srgbClr val="000000"/>
                </a:solidFill>
                <a:latin typeface="Arial" charset="0"/>
                <a:ea typeface="Arial" charset="0"/>
                <a:cs typeface="Arial" charset="0"/>
              </a:rPr>
              <a:t>  (teşhiste)</a:t>
            </a:r>
            <a:endParaRPr lang="en-US" sz="2000" dirty="0">
              <a:solidFill>
                <a:srgbClr val="000000"/>
              </a:solidFill>
              <a:latin typeface="Arial" charset="0"/>
              <a:ea typeface="Arial" charset="0"/>
              <a:cs typeface="Arial" charset="0"/>
            </a:endParaRPr>
          </a:p>
          <a:p>
            <a:pPr marL="454025" indent="-279400" eaLnBrk="0" hangingPunct="0">
              <a:lnSpc>
                <a:spcPct val="200000"/>
              </a:lnSpc>
              <a:buClr>
                <a:srgbClr val="660066"/>
              </a:buClr>
              <a:buFont typeface="Arial" charset="0"/>
              <a:buChar char="•"/>
            </a:pPr>
            <a:r>
              <a:rPr lang="en-US" sz="2000" dirty="0">
                <a:solidFill>
                  <a:srgbClr val="000000"/>
                </a:solidFill>
                <a:latin typeface="Arial" charset="0"/>
                <a:ea typeface="Arial" charset="0"/>
                <a:cs typeface="Arial" charset="0"/>
              </a:rPr>
              <a:t>ADAMTS13 inhibit</a:t>
            </a:r>
            <a:r>
              <a:rPr lang="tr-TR" sz="2000" dirty="0">
                <a:solidFill>
                  <a:srgbClr val="000000"/>
                </a:solidFill>
                <a:latin typeface="Arial" charset="0"/>
                <a:ea typeface="Arial" charset="0"/>
                <a:cs typeface="Arial" charset="0"/>
              </a:rPr>
              <a:t>örü</a:t>
            </a:r>
            <a:r>
              <a:rPr lang="en-US" sz="2000" dirty="0">
                <a:solidFill>
                  <a:srgbClr val="000000"/>
                </a:solidFill>
                <a:latin typeface="Arial" charset="0"/>
                <a:ea typeface="Arial" charset="0"/>
                <a:cs typeface="Arial" charset="0"/>
              </a:rPr>
              <a:t> 3.2 U </a:t>
            </a:r>
            <a:r>
              <a:rPr lang="tr-TR" sz="2000" dirty="0">
                <a:solidFill>
                  <a:srgbClr val="000000"/>
                </a:solidFill>
                <a:latin typeface="Arial" charset="0"/>
                <a:ea typeface="Arial" charset="0"/>
                <a:cs typeface="Arial" charset="0"/>
              </a:rPr>
              <a:t> (</a:t>
            </a:r>
            <a:r>
              <a:rPr lang="en-US" sz="2000" dirty="0">
                <a:solidFill>
                  <a:srgbClr val="000000"/>
                </a:solidFill>
                <a:latin typeface="Arial" charset="0"/>
                <a:ea typeface="Arial" charset="0"/>
                <a:cs typeface="Arial" charset="0"/>
              </a:rPr>
              <a:t>1 </a:t>
            </a:r>
            <a:r>
              <a:rPr lang="tr-TR" sz="2000" dirty="0">
                <a:solidFill>
                  <a:srgbClr val="000000"/>
                </a:solidFill>
                <a:latin typeface="Arial" charset="0"/>
                <a:ea typeface="Arial" charset="0"/>
                <a:cs typeface="Arial" charset="0"/>
              </a:rPr>
              <a:t>haftada</a:t>
            </a:r>
            <a:r>
              <a:rPr lang="tr-TR" sz="2000" dirty="0" smtClean="0">
                <a:solidFill>
                  <a:srgbClr val="000000"/>
                </a:solidFill>
                <a:latin typeface="Arial" charset="0"/>
                <a:ea typeface="Arial" charset="0"/>
                <a:cs typeface="Arial" charset="0"/>
              </a:rPr>
              <a:t>)</a:t>
            </a:r>
          </a:p>
          <a:p>
            <a:pPr marL="454025" indent="-279400" eaLnBrk="0" hangingPunct="0">
              <a:lnSpc>
                <a:spcPct val="200000"/>
              </a:lnSpc>
              <a:buClr>
                <a:srgbClr val="660066"/>
              </a:buClr>
              <a:buFont typeface="Arial" charset="0"/>
              <a:buChar char="•"/>
            </a:pPr>
            <a:r>
              <a:rPr lang="en-US" sz="2000" dirty="0">
                <a:solidFill>
                  <a:srgbClr val="000000"/>
                </a:solidFill>
                <a:latin typeface="Arial" charset="0"/>
                <a:ea typeface="Arial" charset="0"/>
                <a:cs typeface="Arial" charset="0"/>
              </a:rPr>
              <a:t>ADAMTS13 inhibit</a:t>
            </a:r>
            <a:r>
              <a:rPr lang="tr-TR" sz="2000" dirty="0">
                <a:solidFill>
                  <a:srgbClr val="000000"/>
                </a:solidFill>
                <a:latin typeface="Arial" charset="0"/>
                <a:ea typeface="Arial" charset="0"/>
                <a:cs typeface="Arial" charset="0"/>
              </a:rPr>
              <a:t>örü</a:t>
            </a:r>
            <a:r>
              <a:rPr lang="en-US" sz="2000" dirty="0">
                <a:solidFill>
                  <a:srgbClr val="000000"/>
                </a:solidFill>
                <a:latin typeface="Arial" charset="0"/>
                <a:ea typeface="Arial" charset="0"/>
                <a:cs typeface="Arial" charset="0"/>
              </a:rPr>
              <a:t> </a:t>
            </a:r>
            <a:r>
              <a:rPr lang="tr-TR" sz="2000" dirty="0" smtClean="0">
                <a:solidFill>
                  <a:srgbClr val="000000"/>
                </a:solidFill>
                <a:latin typeface="Arial" charset="0"/>
                <a:ea typeface="Arial" charset="0"/>
                <a:cs typeface="Arial" charset="0"/>
              </a:rPr>
              <a:t> 2</a:t>
            </a:r>
            <a:r>
              <a:rPr lang="en-US" sz="2000" dirty="0" smtClean="0">
                <a:solidFill>
                  <a:srgbClr val="000000"/>
                </a:solidFill>
                <a:latin typeface="Arial" charset="0"/>
                <a:ea typeface="Arial" charset="0"/>
                <a:cs typeface="Arial" charset="0"/>
              </a:rPr>
              <a:t>2 </a:t>
            </a:r>
            <a:r>
              <a:rPr lang="en-US" sz="2000" dirty="0">
                <a:solidFill>
                  <a:srgbClr val="000000"/>
                </a:solidFill>
                <a:latin typeface="Arial" charset="0"/>
                <a:ea typeface="Arial" charset="0"/>
                <a:cs typeface="Arial" charset="0"/>
              </a:rPr>
              <a:t>U </a:t>
            </a:r>
            <a:r>
              <a:rPr lang="tr-TR" sz="2000" dirty="0">
                <a:solidFill>
                  <a:srgbClr val="000000"/>
                </a:solidFill>
                <a:latin typeface="Arial" charset="0"/>
                <a:ea typeface="Arial" charset="0"/>
                <a:cs typeface="Arial" charset="0"/>
              </a:rPr>
              <a:t> </a:t>
            </a:r>
            <a:r>
              <a:rPr lang="tr-TR" sz="2000" dirty="0" smtClean="0">
                <a:solidFill>
                  <a:srgbClr val="000000"/>
                </a:solidFill>
                <a:latin typeface="Arial" charset="0"/>
                <a:ea typeface="Arial" charset="0"/>
                <a:cs typeface="Arial" charset="0"/>
              </a:rPr>
              <a:t>(3</a:t>
            </a:r>
            <a:r>
              <a:rPr lang="en-US" sz="2000" dirty="0" smtClean="0">
                <a:solidFill>
                  <a:srgbClr val="000000"/>
                </a:solidFill>
                <a:latin typeface="Arial" charset="0"/>
                <a:ea typeface="Arial" charset="0"/>
                <a:cs typeface="Arial" charset="0"/>
              </a:rPr>
              <a:t> </a:t>
            </a:r>
            <a:r>
              <a:rPr lang="tr-TR" sz="2000" dirty="0">
                <a:solidFill>
                  <a:srgbClr val="000000"/>
                </a:solidFill>
                <a:latin typeface="Arial" charset="0"/>
                <a:ea typeface="Arial" charset="0"/>
                <a:cs typeface="Arial" charset="0"/>
              </a:rPr>
              <a:t>haftada</a:t>
            </a:r>
            <a:r>
              <a:rPr lang="tr-TR" sz="2000" dirty="0" smtClean="0">
                <a:solidFill>
                  <a:srgbClr val="000000"/>
                </a:solidFill>
                <a:latin typeface="Arial" charset="0"/>
                <a:ea typeface="Arial" charset="0"/>
                <a:cs typeface="Arial" charset="0"/>
              </a:rPr>
              <a:t>)</a:t>
            </a:r>
            <a:endParaRPr lang="tr-TR" sz="2000" dirty="0">
              <a:solidFill>
                <a:srgbClr val="000000"/>
              </a:solidFill>
              <a:latin typeface="Arial" charset="0"/>
              <a:ea typeface="Arial" charset="0"/>
              <a:cs typeface="Arial" charset="0"/>
            </a:endParaRPr>
          </a:p>
        </p:txBody>
      </p:sp>
      <p:sp>
        <p:nvSpPr>
          <p:cNvPr id="91142" name="TextBox 7"/>
          <p:cNvSpPr txBox="1">
            <a:spLocks noChangeArrowheads="1"/>
          </p:cNvSpPr>
          <p:nvPr/>
        </p:nvSpPr>
        <p:spPr bwMode="auto">
          <a:xfrm>
            <a:off x="665925" y="1376872"/>
            <a:ext cx="8267700" cy="400110"/>
          </a:xfrm>
          <a:prstGeom prst="rect">
            <a:avLst/>
          </a:prstGeom>
          <a:noFill/>
          <a:ln w="9525">
            <a:noFill/>
            <a:miter lim="800000"/>
            <a:headEnd/>
            <a:tailEnd/>
          </a:ln>
        </p:spPr>
        <p:txBody>
          <a:bodyPr>
            <a:prstTxWarp prst="textNoShape">
              <a:avLst/>
            </a:prstTxWarp>
            <a:spAutoFit/>
          </a:bodyPr>
          <a:lstStyle/>
          <a:p>
            <a:pPr marL="454025" indent="-454025">
              <a:spcAft>
                <a:spcPts val="600"/>
              </a:spcAft>
            </a:pPr>
            <a:r>
              <a:rPr lang="tr-TR" sz="2000" dirty="0">
                <a:solidFill>
                  <a:srgbClr val="0000FF"/>
                </a:solidFill>
                <a:latin typeface="Arial" charset="0"/>
                <a:ea typeface="Arial" charset="0"/>
                <a:cs typeface="Arial" charset="0"/>
              </a:rPr>
              <a:t>Teşhis</a:t>
            </a:r>
            <a:r>
              <a:rPr lang="en-US" sz="2000" dirty="0">
                <a:solidFill>
                  <a:srgbClr val="0000FF"/>
                </a:solidFill>
                <a:latin typeface="Arial" charset="0"/>
                <a:ea typeface="Arial" charset="0"/>
                <a:cs typeface="Arial" charset="0"/>
              </a:rPr>
              <a:t>: </a:t>
            </a:r>
            <a:r>
              <a:rPr lang="en-US" sz="2000" dirty="0">
                <a:solidFill>
                  <a:srgbClr val="000000"/>
                </a:solidFill>
                <a:latin typeface="Arial" charset="0"/>
                <a:ea typeface="Arial" charset="0"/>
                <a:cs typeface="Arial" charset="0"/>
              </a:rPr>
              <a:t>Trombotik trombositopenik </a:t>
            </a:r>
            <a:r>
              <a:rPr lang="en-US" sz="2000" dirty="0" err="1">
                <a:solidFill>
                  <a:srgbClr val="000000"/>
                </a:solidFill>
                <a:latin typeface="Arial" charset="0"/>
                <a:ea typeface="Arial" charset="0"/>
                <a:cs typeface="Arial" charset="0"/>
              </a:rPr>
              <a:t>purpura</a:t>
            </a:r>
            <a:endParaRPr lang="en-US" sz="2000" dirty="0">
              <a:solidFill>
                <a:srgbClr val="000000"/>
              </a:solidFill>
              <a:latin typeface="Arial" charset="0"/>
              <a:ea typeface="Arial" charset="0"/>
              <a:cs typeface="Arial" charset="0"/>
            </a:endParaRPr>
          </a:p>
        </p:txBody>
      </p:sp>
      <p:sp>
        <p:nvSpPr>
          <p:cNvPr id="91143" name="TextBox 8"/>
          <p:cNvSpPr txBox="1">
            <a:spLocks noChangeArrowheads="1"/>
          </p:cNvSpPr>
          <p:nvPr/>
        </p:nvSpPr>
        <p:spPr bwMode="auto">
          <a:xfrm>
            <a:off x="665925" y="2058689"/>
            <a:ext cx="9341548" cy="707886"/>
          </a:xfrm>
          <a:prstGeom prst="rect">
            <a:avLst/>
          </a:prstGeom>
          <a:noFill/>
          <a:ln w="9525">
            <a:noFill/>
            <a:miter lim="800000"/>
            <a:headEnd/>
            <a:tailEnd/>
          </a:ln>
        </p:spPr>
        <p:txBody>
          <a:bodyPr wrap="square">
            <a:prstTxWarp prst="textNoShape">
              <a:avLst/>
            </a:prstTxWarp>
            <a:spAutoFit/>
          </a:bodyPr>
          <a:lstStyle/>
          <a:p>
            <a:pPr marL="454025" indent="-454025">
              <a:spcAft>
                <a:spcPts val="600"/>
              </a:spcAft>
            </a:pPr>
            <a:r>
              <a:rPr lang="en-US" sz="2000" dirty="0">
                <a:solidFill>
                  <a:srgbClr val="0000FF"/>
                </a:solidFill>
                <a:latin typeface="Arial" charset="0"/>
                <a:ea typeface="Arial" charset="0"/>
                <a:cs typeface="Arial" charset="0"/>
              </a:rPr>
              <a:t>Klinik </a:t>
            </a:r>
            <a:r>
              <a:rPr lang="tr-TR" sz="2000" dirty="0">
                <a:solidFill>
                  <a:srgbClr val="0000FF"/>
                </a:solidFill>
                <a:latin typeface="Arial" charset="0"/>
                <a:ea typeface="Arial" charset="0"/>
                <a:cs typeface="Arial" charset="0"/>
              </a:rPr>
              <a:t>Seyir</a:t>
            </a:r>
            <a:r>
              <a:rPr lang="en-US" sz="2000" dirty="0">
                <a:solidFill>
                  <a:srgbClr val="0000FF"/>
                </a:solidFill>
                <a:latin typeface="Arial" charset="0"/>
                <a:ea typeface="Arial" charset="0"/>
                <a:cs typeface="Arial" charset="0"/>
              </a:rPr>
              <a:t>: </a:t>
            </a:r>
            <a:r>
              <a:rPr lang="en-US" sz="2000" dirty="0" err="1" smtClean="0">
                <a:solidFill>
                  <a:srgbClr val="000000"/>
                </a:solidFill>
                <a:latin typeface="Arial" charset="0"/>
                <a:ea typeface="Arial" charset="0"/>
                <a:cs typeface="Arial" charset="0"/>
              </a:rPr>
              <a:t>plazma</a:t>
            </a:r>
            <a:r>
              <a:rPr lang="en-US" sz="2000" dirty="0" smtClean="0">
                <a:solidFill>
                  <a:srgbClr val="000000"/>
                </a:solidFill>
                <a:latin typeface="Arial" charset="0"/>
                <a:ea typeface="Arial" charset="0"/>
                <a:cs typeface="Arial" charset="0"/>
              </a:rPr>
              <a:t> </a:t>
            </a:r>
            <a:r>
              <a:rPr lang="en-US" sz="2000" dirty="0" err="1">
                <a:solidFill>
                  <a:srgbClr val="000000"/>
                </a:solidFill>
                <a:latin typeface="Arial" charset="0"/>
                <a:ea typeface="Arial" charset="0"/>
                <a:cs typeface="Arial" charset="0"/>
              </a:rPr>
              <a:t>değişimiyle</a:t>
            </a:r>
            <a:r>
              <a:rPr lang="en-US" sz="2000" dirty="0">
                <a:solidFill>
                  <a:srgbClr val="000000"/>
                </a:solidFill>
                <a:latin typeface="Arial" charset="0"/>
                <a:ea typeface="Arial" charset="0"/>
                <a:cs typeface="Arial" charset="0"/>
              </a:rPr>
              <a:t> </a:t>
            </a:r>
            <a:r>
              <a:rPr lang="en-US" sz="2000" dirty="0" err="1">
                <a:solidFill>
                  <a:srgbClr val="000000"/>
                </a:solidFill>
                <a:latin typeface="Arial" charset="0"/>
                <a:ea typeface="Arial" charset="0"/>
                <a:cs typeface="Arial" charset="0"/>
              </a:rPr>
              <a:t>tedavi</a:t>
            </a:r>
            <a:r>
              <a:rPr lang="en-US" sz="2000" dirty="0">
                <a:solidFill>
                  <a:srgbClr val="000000"/>
                </a:solidFill>
                <a:latin typeface="Arial" charset="0"/>
                <a:ea typeface="Arial" charset="0"/>
                <a:cs typeface="Arial" charset="0"/>
              </a:rPr>
              <a:t> </a:t>
            </a:r>
            <a:r>
              <a:rPr lang="en-US" sz="2000" dirty="0" err="1">
                <a:solidFill>
                  <a:srgbClr val="000000"/>
                </a:solidFill>
                <a:latin typeface="Arial" charset="0"/>
                <a:ea typeface="Arial" charset="0"/>
                <a:cs typeface="Arial" charset="0"/>
              </a:rPr>
              <a:t>edil</a:t>
            </a:r>
            <a:r>
              <a:rPr lang="tr-TR" sz="2000" dirty="0" err="1">
                <a:solidFill>
                  <a:srgbClr val="000000"/>
                </a:solidFill>
                <a:latin typeface="Arial" charset="0"/>
                <a:ea typeface="Arial" charset="0"/>
                <a:cs typeface="Arial" charset="0"/>
              </a:rPr>
              <a:t>di</a:t>
            </a:r>
            <a:r>
              <a:rPr lang="en-US" sz="2000" dirty="0">
                <a:solidFill>
                  <a:srgbClr val="000000"/>
                </a:solidFill>
                <a:latin typeface="Arial" charset="0"/>
                <a:ea typeface="Arial" charset="0"/>
                <a:cs typeface="Arial" charset="0"/>
              </a:rPr>
              <a:t>. </a:t>
            </a:r>
            <a:r>
              <a:rPr lang="tr-TR" sz="2000" dirty="0">
                <a:solidFill>
                  <a:srgbClr val="000000"/>
                </a:solidFill>
                <a:latin typeface="Arial" charset="0"/>
                <a:ea typeface="Arial" charset="0"/>
                <a:cs typeface="Arial" charset="0"/>
              </a:rPr>
              <a:t>İlk hafta boyunca şiddetlenme</a:t>
            </a:r>
            <a:r>
              <a:rPr lang="en-US" sz="2000" dirty="0">
                <a:solidFill>
                  <a:srgbClr val="000000"/>
                </a:solidFill>
                <a:latin typeface="Arial" charset="0"/>
                <a:ea typeface="Arial" charset="0"/>
                <a:cs typeface="Arial" charset="0"/>
              </a:rPr>
              <a:t>. </a:t>
            </a:r>
            <a:r>
              <a:rPr lang="en-US" sz="2000" dirty="0" err="1">
                <a:solidFill>
                  <a:srgbClr val="000000"/>
                </a:solidFill>
                <a:latin typeface="Arial" charset="0"/>
                <a:ea typeface="Arial" charset="0"/>
                <a:cs typeface="Arial" charset="0"/>
              </a:rPr>
              <a:t>rituximabx</a:t>
            </a:r>
            <a:r>
              <a:rPr lang="en-US" sz="2000" dirty="0">
                <a:solidFill>
                  <a:srgbClr val="000000"/>
                </a:solidFill>
                <a:latin typeface="Arial" charset="0"/>
                <a:ea typeface="Arial" charset="0"/>
                <a:cs typeface="Arial" charset="0"/>
              </a:rPr>
              <a:t> 4</a:t>
            </a:r>
            <a:r>
              <a:rPr lang="tr-TR" sz="2000" dirty="0">
                <a:solidFill>
                  <a:srgbClr val="000000"/>
                </a:solidFill>
                <a:latin typeface="Arial" charset="0"/>
                <a:ea typeface="Arial" charset="0"/>
                <a:cs typeface="Arial" charset="0"/>
              </a:rPr>
              <a:t>  tedavi ile </a:t>
            </a:r>
            <a:r>
              <a:rPr lang="en-US" sz="2000" dirty="0">
                <a:solidFill>
                  <a:srgbClr val="000000"/>
                </a:solidFill>
                <a:latin typeface="Arial" charset="0"/>
                <a:ea typeface="Arial" charset="0"/>
                <a:cs typeface="Arial" charset="0"/>
              </a:rPr>
              <a:t> </a:t>
            </a:r>
            <a:r>
              <a:rPr lang="tr-TR" sz="2000" dirty="0">
                <a:solidFill>
                  <a:srgbClr val="000000"/>
                </a:solidFill>
                <a:latin typeface="Arial" charset="0"/>
                <a:ea typeface="Arial" charset="0"/>
                <a:cs typeface="Arial" charset="0"/>
              </a:rPr>
              <a:t>ile ve</a:t>
            </a:r>
            <a:r>
              <a:rPr lang="en-US" sz="2000" dirty="0">
                <a:solidFill>
                  <a:srgbClr val="000000"/>
                </a:solidFill>
                <a:latin typeface="Arial" charset="0"/>
                <a:ea typeface="Arial" charset="0"/>
                <a:cs typeface="Arial" charset="0"/>
              </a:rPr>
              <a:t> </a:t>
            </a:r>
            <a:r>
              <a:rPr lang="tr-TR" sz="2000" dirty="0">
                <a:solidFill>
                  <a:srgbClr val="000000"/>
                </a:solidFill>
                <a:latin typeface="Arial" charset="0"/>
                <a:ea typeface="Arial" charset="0"/>
                <a:cs typeface="Arial" charset="0"/>
              </a:rPr>
              <a:t>kalıcı</a:t>
            </a:r>
            <a:r>
              <a:rPr lang="en-US" sz="2000" dirty="0">
                <a:solidFill>
                  <a:srgbClr val="000000"/>
                </a:solidFill>
                <a:latin typeface="Arial" charset="0"/>
                <a:ea typeface="Arial" charset="0"/>
                <a:cs typeface="Arial" charset="0"/>
              </a:rPr>
              <a:t> </a:t>
            </a:r>
            <a:r>
              <a:rPr lang="en-US" sz="2000" dirty="0" err="1">
                <a:solidFill>
                  <a:srgbClr val="000000"/>
                </a:solidFill>
                <a:latin typeface="Arial" charset="0"/>
                <a:ea typeface="Arial" charset="0"/>
                <a:cs typeface="Arial" charset="0"/>
              </a:rPr>
              <a:t>bir</a:t>
            </a:r>
            <a:r>
              <a:rPr lang="en-US" sz="2000" dirty="0">
                <a:solidFill>
                  <a:srgbClr val="000000"/>
                </a:solidFill>
                <a:latin typeface="Arial" charset="0"/>
                <a:ea typeface="Arial" charset="0"/>
                <a:cs typeface="Arial" charset="0"/>
              </a:rPr>
              <a:t> tam </a:t>
            </a:r>
            <a:r>
              <a:rPr lang="en-US" sz="2000" dirty="0" err="1">
                <a:solidFill>
                  <a:srgbClr val="000000"/>
                </a:solidFill>
                <a:latin typeface="Arial" charset="0"/>
                <a:ea typeface="Arial" charset="0"/>
                <a:cs typeface="Arial" charset="0"/>
              </a:rPr>
              <a:t>yanıt</a:t>
            </a:r>
            <a:r>
              <a:rPr lang="en-US" sz="2000" dirty="0">
                <a:solidFill>
                  <a:srgbClr val="000000"/>
                </a:solidFill>
                <a:latin typeface="Arial" charset="0"/>
                <a:ea typeface="Arial" charset="0"/>
                <a:cs typeface="Arial" charset="0"/>
              </a:rPr>
              <a:t> </a:t>
            </a:r>
            <a:r>
              <a:rPr lang="tr-TR" sz="2000" dirty="0">
                <a:solidFill>
                  <a:srgbClr val="000000"/>
                </a:solidFill>
                <a:latin typeface="Arial" charset="0"/>
                <a:ea typeface="Arial" charset="0"/>
                <a:cs typeface="Arial" charset="0"/>
              </a:rPr>
              <a:t>edildi.</a:t>
            </a:r>
            <a:endParaRPr lang="en-US" sz="2000" dirty="0">
              <a:solidFill>
                <a:srgbClr val="000000"/>
              </a:solidFill>
              <a:latin typeface="Arial" charset="0"/>
              <a:ea typeface="Arial" charset="0"/>
              <a:cs typeface="Arial" charset="0"/>
            </a:endParaRPr>
          </a:p>
        </p:txBody>
      </p:sp>
      <p:sp>
        <p:nvSpPr>
          <p:cNvPr id="8" name="Rectangle 3"/>
          <p:cNvSpPr>
            <a:spLocks noGrp="1" noChangeArrowheads="1"/>
          </p:cNvSpPr>
          <p:nvPr>
            <p:ph type="title"/>
          </p:nvPr>
        </p:nvSpPr>
        <p:spPr>
          <a:xfrm>
            <a:off x="442760" y="375689"/>
            <a:ext cx="11280809" cy="673360"/>
          </a:xfrm>
        </p:spPr>
        <p:txBody>
          <a:bodyPr anchor="t">
            <a:normAutofit fontScale="90000"/>
          </a:bodyPr>
          <a:lstStyle/>
          <a:p>
            <a:pPr>
              <a:lnSpc>
                <a:spcPct val="80000"/>
              </a:lnSpc>
            </a:pPr>
            <a:r>
              <a:rPr lang="en-US" sz="4000" dirty="0" smtClean="0">
                <a:solidFill>
                  <a:srgbClr val="FF0000"/>
                </a:solidFill>
                <a:latin typeface="Arial" panose="020B0604020202020204" pitchFamily="34" charset="0"/>
                <a:ea typeface="ＭＳ Ｐゴシック" charset="-128"/>
                <a:cs typeface="Arial" panose="020B0604020202020204" pitchFamily="34" charset="0"/>
              </a:rPr>
              <a:t>Trombotik Mikroanjiyopati</a:t>
            </a:r>
            <a:r>
              <a:rPr lang="tr-TR" sz="4000" dirty="0" smtClean="0">
                <a:solidFill>
                  <a:srgbClr val="FF0000"/>
                </a:solidFill>
                <a:latin typeface="Arial" panose="020B0604020202020204" pitchFamily="34" charset="0"/>
                <a:ea typeface="ＭＳ Ｐゴシック" charset="-128"/>
                <a:cs typeface="Arial" panose="020B0604020202020204" pitchFamily="34" charset="0"/>
              </a:rPr>
              <a:t> </a:t>
            </a:r>
            <a:r>
              <a:rPr lang="en-US" sz="4000" dirty="0" smtClean="0">
                <a:latin typeface="Arial" panose="020B0604020202020204" pitchFamily="34" charset="0"/>
                <a:ea typeface="ＭＳ Ｐゴシック" charset="-128"/>
                <a:cs typeface="Arial" panose="020B0604020202020204" pitchFamily="34" charset="0"/>
              </a:rPr>
              <a:t>(</a:t>
            </a:r>
            <a:r>
              <a:rPr lang="en-US" sz="4000" dirty="0">
                <a:solidFill>
                  <a:srgbClr val="000000"/>
                </a:solidFill>
                <a:latin typeface="Arial" panose="020B0604020202020204" pitchFamily="34" charset="0"/>
                <a:ea typeface="Arial" charset="0"/>
                <a:cs typeface="Arial" panose="020B0604020202020204" pitchFamily="34" charset="0"/>
              </a:rPr>
              <a:t>23 </a:t>
            </a:r>
            <a:r>
              <a:rPr lang="tr-TR" sz="4000" dirty="0">
                <a:solidFill>
                  <a:srgbClr val="000000"/>
                </a:solidFill>
                <a:latin typeface="Arial" panose="020B0604020202020204" pitchFamily="34" charset="0"/>
                <a:ea typeface="Arial" charset="0"/>
                <a:cs typeface="Arial" panose="020B0604020202020204" pitchFamily="34" charset="0"/>
              </a:rPr>
              <a:t>yaşında</a:t>
            </a:r>
            <a:r>
              <a:rPr lang="en-US" sz="4000" dirty="0">
                <a:solidFill>
                  <a:srgbClr val="000000"/>
                </a:solidFill>
                <a:latin typeface="Arial" panose="020B0604020202020204" pitchFamily="34" charset="0"/>
                <a:ea typeface="Arial" charset="0"/>
                <a:cs typeface="Arial" panose="020B0604020202020204" pitchFamily="34" charset="0"/>
              </a:rPr>
              <a:t> </a:t>
            </a:r>
            <a:r>
              <a:rPr lang="en-US" sz="4000" dirty="0" err="1">
                <a:solidFill>
                  <a:srgbClr val="000000"/>
                </a:solidFill>
                <a:latin typeface="Arial" panose="020B0604020202020204" pitchFamily="34" charset="0"/>
                <a:ea typeface="Arial" charset="0"/>
                <a:cs typeface="Arial" panose="020B0604020202020204" pitchFamily="34" charset="0"/>
              </a:rPr>
              <a:t>erkek</a:t>
            </a:r>
            <a:r>
              <a:rPr lang="en-US" sz="4000" dirty="0">
                <a:solidFill>
                  <a:srgbClr val="000000"/>
                </a:solidFill>
                <a:latin typeface="Arial" panose="020B0604020202020204" pitchFamily="34" charset="0"/>
                <a:ea typeface="Arial" charset="0"/>
                <a:cs typeface="Arial" panose="020B0604020202020204" pitchFamily="34" charset="0"/>
              </a:rPr>
              <a:t> </a:t>
            </a:r>
            <a:r>
              <a:rPr lang="tr-TR" sz="4000" dirty="0" smtClean="0">
                <a:solidFill>
                  <a:srgbClr val="000000"/>
                </a:solidFill>
                <a:latin typeface="Arial" panose="020B0604020202020204" pitchFamily="34" charset="0"/>
                <a:ea typeface="Arial" charset="0"/>
                <a:cs typeface="Arial" panose="020B0604020202020204" pitchFamily="34" charset="0"/>
              </a:rPr>
              <a:t>, </a:t>
            </a:r>
            <a:r>
              <a:rPr lang="en-US" sz="4000" dirty="0" smtClean="0">
                <a:latin typeface="Arial" panose="020B0604020202020204" pitchFamily="34" charset="0"/>
                <a:ea typeface="ＭＳ Ｐゴシック" charset="-128"/>
                <a:cs typeface="Arial" panose="020B0604020202020204" pitchFamily="34" charset="0"/>
              </a:rPr>
              <a:t>2007)</a:t>
            </a:r>
          </a:p>
        </p:txBody>
      </p:sp>
    </p:spTree>
    <p:extLst>
      <p:ext uri="{BB962C8B-B14F-4D97-AF65-F5344CB8AC3E}">
        <p14:creationId xmlns:p14="http://schemas.microsoft.com/office/powerpoint/2010/main" val="689008279"/>
      </p:ext>
    </p:extLst>
  </p:cSld>
  <p:clrMapOvr>
    <a:masterClrMapping/>
  </p:clrMapOvr>
  <p:transition advTm="51888"/>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0994" name="Rectangle 2"/>
          <p:cNvSpPr>
            <a:spLocks noChangeArrowheads="1"/>
          </p:cNvSpPr>
          <p:nvPr/>
        </p:nvSpPr>
        <p:spPr bwMode="auto">
          <a:xfrm>
            <a:off x="693139" y="1496136"/>
            <a:ext cx="11174810" cy="3922887"/>
          </a:xfrm>
          <a:prstGeom prst="rect">
            <a:avLst/>
          </a:prstGeom>
          <a:noFill/>
          <a:ln w="9525">
            <a:noFill/>
            <a:miter lim="800000"/>
            <a:headEnd/>
            <a:tailEnd/>
          </a:ln>
          <a:effectLst/>
        </p:spPr>
        <p:txBody>
          <a:bodyPr lIns="92075" tIns="46038" rIns="92075" bIns="46038">
            <a:prstTxWarp prst="textNoShape">
              <a:avLst/>
            </a:prstTxWarp>
          </a:bodyPr>
          <a:lstStyle/>
          <a:p>
            <a:pPr marL="342900" indent="-342900">
              <a:lnSpc>
                <a:spcPct val="150000"/>
              </a:lnSpc>
              <a:spcAft>
                <a:spcPts val="1800"/>
              </a:spcAft>
              <a:buClr>
                <a:schemeClr val="hlink"/>
              </a:buClr>
              <a:buSzPct val="50000"/>
            </a:pPr>
            <a:r>
              <a:rPr lang="tr-TR" sz="2000" dirty="0" smtClean="0">
                <a:solidFill>
                  <a:srgbClr val="0000FF"/>
                </a:solidFill>
                <a:cs typeface="Arial"/>
              </a:rPr>
              <a:t>Ş</a:t>
            </a:r>
            <a:r>
              <a:rPr lang="en-US" sz="2000" dirty="0" smtClean="0">
                <a:solidFill>
                  <a:srgbClr val="0000FF"/>
                </a:solidFill>
                <a:cs typeface="Arial"/>
              </a:rPr>
              <a:t>:</a:t>
            </a:r>
            <a:r>
              <a:rPr lang="en-US" sz="2000" dirty="0" smtClean="0">
                <a:cs typeface="Arial"/>
              </a:rPr>
              <a:t> </a:t>
            </a:r>
            <a:r>
              <a:rPr lang="en-US" sz="2000" dirty="0">
                <a:cs typeface="Arial"/>
              </a:rPr>
              <a:t>42 </a:t>
            </a:r>
            <a:r>
              <a:rPr lang="tr-TR" sz="2000" dirty="0">
                <a:cs typeface="Arial"/>
              </a:rPr>
              <a:t>yaşında</a:t>
            </a:r>
            <a:r>
              <a:rPr lang="en-US" sz="2000" dirty="0">
                <a:cs typeface="Arial"/>
              </a:rPr>
              <a:t> </a:t>
            </a:r>
            <a:r>
              <a:rPr lang="en-US" sz="2000" dirty="0" err="1">
                <a:cs typeface="Arial"/>
              </a:rPr>
              <a:t>kadın</a:t>
            </a:r>
            <a:r>
              <a:rPr lang="en-US" sz="2000" dirty="0">
                <a:cs typeface="Arial"/>
              </a:rPr>
              <a:t>. </a:t>
            </a:r>
            <a:r>
              <a:rPr lang="tr-TR" sz="2000" dirty="0">
                <a:cs typeface="Arial"/>
              </a:rPr>
              <a:t>10 günlük </a:t>
            </a:r>
            <a:r>
              <a:rPr lang="en-US" sz="2000" dirty="0" err="1">
                <a:cs typeface="Arial"/>
              </a:rPr>
              <a:t>ateş</a:t>
            </a:r>
            <a:r>
              <a:rPr lang="en-US" sz="2000" dirty="0">
                <a:cs typeface="Arial"/>
              </a:rPr>
              <a:t> </a:t>
            </a:r>
            <a:r>
              <a:rPr lang="tr-TR" sz="2000" dirty="0">
                <a:cs typeface="Arial"/>
              </a:rPr>
              <a:t>ve solunum güçlüğü</a:t>
            </a:r>
            <a:r>
              <a:rPr lang="en-US" sz="2000" dirty="0">
                <a:cs typeface="Arial"/>
              </a:rPr>
              <a:t> . </a:t>
            </a:r>
            <a:r>
              <a:rPr lang="tr-TR" sz="2000" dirty="0" smtClean="0">
                <a:cs typeface="Arial"/>
              </a:rPr>
              <a:t>                                                                                       </a:t>
            </a:r>
            <a:r>
              <a:rPr lang="en-US" sz="2000" dirty="0" smtClean="0">
                <a:cs typeface="Arial"/>
              </a:rPr>
              <a:t>3</a:t>
            </a:r>
            <a:r>
              <a:rPr lang="tr-TR" sz="2000" dirty="0" smtClean="0">
                <a:cs typeface="Arial"/>
              </a:rPr>
              <a:t>.</a:t>
            </a:r>
            <a:r>
              <a:rPr lang="en-US" sz="2000" dirty="0" smtClean="0">
                <a:cs typeface="Arial"/>
              </a:rPr>
              <a:t> </a:t>
            </a:r>
            <a:r>
              <a:rPr lang="en-US" sz="2000" dirty="0" err="1">
                <a:cs typeface="Arial"/>
              </a:rPr>
              <a:t>gün</a:t>
            </a:r>
            <a:r>
              <a:rPr lang="en-US" sz="2000" dirty="0">
                <a:cs typeface="Arial"/>
              </a:rPr>
              <a:t> </a:t>
            </a:r>
            <a:r>
              <a:rPr lang="en-US" sz="2000" dirty="0" err="1">
                <a:cs typeface="Arial"/>
              </a:rPr>
              <a:t>ciddi</a:t>
            </a:r>
            <a:r>
              <a:rPr lang="en-US" sz="2000" dirty="0">
                <a:cs typeface="Arial"/>
              </a:rPr>
              <a:t> </a:t>
            </a:r>
            <a:r>
              <a:rPr lang="en-US" sz="2000" dirty="0" err="1">
                <a:cs typeface="Arial"/>
              </a:rPr>
              <a:t>plöretik</a:t>
            </a:r>
            <a:r>
              <a:rPr lang="en-US" sz="2000" dirty="0">
                <a:cs typeface="Arial"/>
              </a:rPr>
              <a:t> </a:t>
            </a:r>
            <a:r>
              <a:rPr lang="en-US" sz="2000" dirty="0" err="1">
                <a:cs typeface="Arial"/>
              </a:rPr>
              <a:t>göğüs</a:t>
            </a:r>
            <a:r>
              <a:rPr lang="en-US" sz="2000" dirty="0">
                <a:cs typeface="Arial"/>
              </a:rPr>
              <a:t> </a:t>
            </a:r>
            <a:r>
              <a:rPr lang="en-US" sz="2000" dirty="0" err="1">
                <a:cs typeface="Arial"/>
              </a:rPr>
              <a:t>ağrısı</a:t>
            </a:r>
            <a:r>
              <a:rPr lang="en-US" sz="2000" dirty="0">
                <a:cs typeface="Arial"/>
              </a:rPr>
              <a:t> ve </a:t>
            </a:r>
            <a:r>
              <a:rPr lang="en-US" sz="2000" dirty="0" err="1">
                <a:cs typeface="Arial"/>
              </a:rPr>
              <a:t>baş</a:t>
            </a:r>
            <a:r>
              <a:rPr lang="en-US" sz="2000" dirty="0">
                <a:cs typeface="Arial"/>
              </a:rPr>
              <a:t> </a:t>
            </a:r>
            <a:r>
              <a:rPr lang="en-US" sz="2000" dirty="0" err="1">
                <a:cs typeface="Arial"/>
              </a:rPr>
              <a:t>ağrısı</a:t>
            </a:r>
            <a:r>
              <a:rPr lang="en-US" sz="2000" dirty="0">
                <a:cs typeface="Arial"/>
              </a:rPr>
              <a:t>, </a:t>
            </a:r>
            <a:r>
              <a:rPr lang="en-US" sz="2000" dirty="0" err="1">
                <a:cs typeface="Arial"/>
              </a:rPr>
              <a:t>bulanık</a:t>
            </a:r>
            <a:r>
              <a:rPr lang="en-US" sz="2000" dirty="0">
                <a:cs typeface="Arial"/>
              </a:rPr>
              <a:t> </a:t>
            </a:r>
            <a:r>
              <a:rPr lang="en-US" sz="2000" dirty="0" err="1">
                <a:cs typeface="Arial"/>
              </a:rPr>
              <a:t>görme</a:t>
            </a:r>
            <a:r>
              <a:rPr lang="en-US" sz="2000" dirty="0">
                <a:cs typeface="Arial"/>
              </a:rPr>
              <a:t>.</a:t>
            </a:r>
          </a:p>
          <a:p>
            <a:pPr marL="342900" indent="-342900">
              <a:lnSpc>
                <a:spcPct val="150000"/>
              </a:lnSpc>
              <a:spcAft>
                <a:spcPts val="1800"/>
              </a:spcAft>
              <a:buClr>
                <a:schemeClr val="hlink"/>
              </a:buClr>
              <a:buSzPct val="50000"/>
            </a:pPr>
            <a:r>
              <a:rPr lang="tr-TR" sz="2000" dirty="0" smtClean="0">
                <a:solidFill>
                  <a:srgbClr val="0000FF"/>
                </a:solidFill>
                <a:cs typeface="Arial"/>
              </a:rPr>
              <a:t>B</a:t>
            </a:r>
            <a:r>
              <a:rPr lang="en-US" sz="2000" dirty="0" smtClean="0">
                <a:solidFill>
                  <a:srgbClr val="0000FF"/>
                </a:solidFill>
                <a:cs typeface="Arial"/>
              </a:rPr>
              <a:t>: </a:t>
            </a:r>
            <a:r>
              <a:rPr lang="en-US" sz="2000" dirty="0" err="1">
                <a:cs typeface="Arial"/>
              </a:rPr>
              <a:t>Histerektomi</a:t>
            </a:r>
            <a:r>
              <a:rPr lang="en-US" sz="2000" dirty="0">
                <a:cs typeface="Arial"/>
              </a:rPr>
              <a:t>, </a:t>
            </a:r>
            <a:r>
              <a:rPr lang="en-US" sz="2000" dirty="0" err="1">
                <a:cs typeface="Arial"/>
              </a:rPr>
              <a:t>hipertansiyon</a:t>
            </a:r>
            <a:r>
              <a:rPr lang="en-US" sz="2000" dirty="0">
                <a:cs typeface="Arial"/>
              </a:rPr>
              <a:t>, </a:t>
            </a:r>
            <a:r>
              <a:rPr lang="en-US" sz="2000" dirty="0" err="1">
                <a:cs typeface="Arial"/>
              </a:rPr>
              <a:t>astım</a:t>
            </a:r>
            <a:r>
              <a:rPr lang="en-US" sz="2000" dirty="0">
                <a:cs typeface="Arial"/>
              </a:rPr>
              <a:t>, </a:t>
            </a:r>
            <a:r>
              <a:rPr lang="en-US" sz="2000" dirty="0" err="1">
                <a:cs typeface="Arial"/>
              </a:rPr>
              <a:t>günde</a:t>
            </a:r>
            <a:r>
              <a:rPr lang="en-US" sz="2000" dirty="0">
                <a:cs typeface="Arial"/>
              </a:rPr>
              <a:t> 1/3 </a:t>
            </a:r>
            <a:r>
              <a:rPr lang="en-US" sz="2000" dirty="0" err="1">
                <a:cs typeface="Arial"/>
              </a:rPr>
              <a:t>paket</a:t>
            </a:r>
            <a:r>
              <a:rPr lang="en-US" sz="2000" dirty="0">
                <a:cs typeface="Arial"/>
              </a:rPr>
              <a:t>, </a:t>
            </a:r>
            <a:r>
              <a:rPr lang="en-US" sz="2000" dirty="0" err="1">
                <a:cs typeface="Arial"/>
              </a:rPr>
              <a:t>bilgisayar</a:t>
            </a:r>
            <a:r>
              <a:rPr lang="en-US" sz="2000" dirty="0">
                <a:cs typeface="Arial"/>
              </a:rPr>
              <a:t> </a:t>
            </a:r>
            <a:r>
              <a:rPr lang="en-US" sz="2000" dirty="0" err="1">
                <a:cs typeface="Arial"/>
              </a:rPr>
              <a:t>programcısı</a:t>
            </a:r>
            <a:endParaRPr lang="en-US" sz="2000" dirty="0">
              <a:cs typeface="Arial"/>
            </a:endParaRPr>
          </a:p>
          <a:p>
            <a:pPr marL="342900" indent="-342900">
              <a:lnSpc>
                <a:spcPct val="150000"/>
              </a:lnSpc>
              <a:spcAft>
                <a:spcPts val="1800"/>
              </a:spcAft>
              <a:buClr>
                <a:schemeClr val="hlink"/>
              </a:buClr>
              <a:buSzPct val="50000"/>
            </a:pPr>
            <a:r>
              <a:rPr lang="tr-TR" sz="2000" dirty="0" smtClean="0">
                <a:solidFill>
                  <a:srgbClr val="0000FF"/>
                </a:solidFill>
                <a:cs typeface="Arial"/>
              </a:rPr>
              <a:t>M</a:t>
            </a:r>
            <a:r>
              <a:rPr lang="en-US" sz="2000" dirty="0" smtClean="0">
                <a:solidFill>
                  <a:srgbClr val="0000FF"/>
                </a:solidFill>
                <a:cs typeface="Arial"/>
              </a:rPr>
              <a:t>:</a:t>
            </a:r>
            <a:r>
              <a:rPr lang="en-US" sz="2000" dirty="0" smtClean="0">
                <a:cs typeface="Arial"/>
              </a:rPr>
              <a:t> </a:t>
            </a:r>
            <a:r>
              <a:rPr lang="tr-TR" sz="2000" dirty="0">
                <a:cs typeface="Arial"/>
              </a:rPr>
              <a:t>Ateş</a:t>
            </a:r>
            <a:r>
              <a:rPr lang="en-US" sz="2000" dirty="0">
                <a:cs typeface="Arial"/>
              </a:rPr>
              <a:t> 38 ˚C, </a:t>
            </a:r>
            <a:r>
              <a:rPr lang="tr-TR" sz="2000" dirty="0" smtClean="0">
                <a:cs typeface="Arial"/>
              </a:rPr>
              <a:t>N:</a:t>
            </a:r>
            <a:r>
              <a:rPr lang="en-US" sz="2000" dirty="0" smtClean="0">
                <a:cs typeface="Arial"/>
              </a:rPr>
              <a:t> </a:t>
            </a:r>
            <a:r>
              <a:rPr lang="en-US" sz="2000" dirty="0">
                <a:cs typeface="Arial"/>
              </a:rPr>
              <a:t>118, </a:t>
            </a:r>
            <a:r>
              <a:rPr lang="tr-TR" sz="2000" dirty="0" smtClean="0">
                <a:cs typeface="Arial"/>
              </a:rPr>
              <a:t>SS: </a:t>
            </a:r>
            <a:r>
              <a:rPr lang="en-US" sz="2000" dirty="0" smtClean="0">
                <a:cs typeface="Arial"/>
              </a:rPr>
              <a:t> </a:t>
            </a:r>
            <a:r>
              <a:rPr lang="en-US" sz="2000" dirty="0">
                <a:cs typeface="Arial"/>
              </a:rPr>
              <a:t>22, </a:t>
            </a:r>
            <a:r>
              <a:rPr lang="tr-TR" sz="2000" dirty="0" smtClean="0">
                <a:cs typeface="Arial"/>
              </a:rPr>
              <a:t>TA: </a:t>
            </a:r>
            <a:r>
              <a:rPr lang="en-US" sz="2000" dirty="0" smtClean="0">
                <a:cs typeface="Arial"/>
              </a:rPr>
              <a:t>140/78</a:t>
            </a:r>
            <a:r>
              <a:rPr lang="en-US" sz="2000" dirty="0">
                <a:cs typeface="Arial"/>
              </a:rPr>
              <a:t>, 110 kg, </a:t>
            </a:r>
            <a:r>
              <a:rPr lang="en-US" sz="2000" dirty="0" err="1">
                <a:cs typeface="Arial"/>
              </a:rPr>
              <a:t>soluk</a:t>
            </a:r>
            <a:endParaRPr lang="en-US" sz="2000" dirty="0">
              <a:cs typeface="Arial"/>
            </a:endParaRPr>
          </a:p>
          <a:p>
            <a:pPr marL="342900" indent="-342900">
              <a:lnSpc>
                <a:spcPct val="150000"/>
              </a:lnSpc>
              <a:spcAft>
                <a:spcPts val="1800"/>
              </a:spcAft>
              <a:buClr>
                <a:schemeClr val="hlink"/>
              </a:buClr>
              <a:buSzPct val="50000"/>
            </a:pPr>
            <a:r>
              <a:rPr lang="en-US" sz="2000" dirty="0">
                <a:solidFill>
                  <a:srgbClr val="0000FF"/>
                </a:solidFill>
                <a:cs typeface="Arial"/>
              </a:rPr>
              <a:t>Lab:</a:t>
            </a:r>
            <a:r>
              <a:rPr lang="en-US" sz="2000" dirty="0">
                <a:cs typeface="Arial"/>
              </a:rPr>
              <a:t> </a:t>
            </a:r>
            <a:r>
              <a:rPr lang="en-US" sz="2000" dirty="0" err="1">
                <a:cs typeface="Arial"/>
              </a:rPr>
              <a:t>Hgb</a:t>
            </a:r>
            <a:r>
              <a:rPr lang="en-US" sz="2000" dirty="0">
                <a:cs typeface="Arial"/>
              </a:rPr>
              <a:t> 6.5, </a:t>
            </a:r>
            <a:r>
              <a:rPr lang="en-US" sz="2000" dirty="0" err="1">
                <a:cs typeface="Arial"/>
              </a:rPr>
              <a:t>wbc</a:t>
            </a:r>
            <a:r>
              <a:rPr lang="en-US" sz="2000" dirty="0">
                <a:cs typeface="Arial"/>
              </a:rPr>
              <a:t> 11.6, trombosit </a:t>
            </a:r>
            <a:r>
              <a:rPr lang="en-US" sz="2000" dirty="0" smtClean="0">
                <a:cs typeface="Arial"/>
              </a:rPr>
              <a:t>10</a:t>
            </a:r>
            <a:r>
              <a:rPr lang="tr-TR" sz="2000" dirty="0" smtClean="0">
                <a:cs typeface="Arial"/>
              </a:rPr>
              <a:t>bin </a:t>
            </a:r>
            <a:r>
              <a:rPr lang="en-US" sz="2000" dirty="0" smtClean="0">
                <a:cs typeface="Arial"/>
              </a:rPr>
              <a:t>, </a:t>
            </a:r>
            <a:r>
              <a:rPr lang="en-US" sz="2000" dirty="0" err="1" smtClean="0">
                <a:cs typeface="Arial"/>
              </a:rPr>
              <a:t>retik</a:t>
            </a:r>
            <a:r>
              <a:rPr lang="tr-TR" sz="2000" dirty="0" smtClean="0">
                <a:cs typeface="Arial"/>
              </a:rPr>
              <a:t> </a:t>
            </a:r>
            <a:r>
              <a:rPr lang="en-US" sz="2000" dirty="0" smtClean="0">
                <a:cs typeface="Arial"/>
              </a:rPr>
              <a:t>% </a:t>
            </a:r>
            <a:r>
              <a:rPr lang="en-US" sz="2000" dirty="0">
                <a:cs typeface="Arial"/>
              </a:rPr>
              <a:t>5, LDH 1650, </a:t>
            </a:r>
            <a:r>
              <a:rPr lang="en-US" sz="2000" dirty="0" err="1">
                <a:cs typeface="Arial"/>
              </a:rPr>
              <a:t>haptoglobin</a:t>
            </a:r>
            <a:r>
              <a:rPr lang="en-US" sz="2000" dirty="0">
                <a:cs typeface="Arial"/>
              </a:rPr>
              <a:t> &lt;7, Bili 1.5 total / 0.3 </a:t>
            </a:r>
            <a:r>
              <a:rPr lang="en-US" sz="2000" dirty="0" err="1">
                <a:cs typeface="Arial"/>
              </a:rPr>
              <a:t>direkt</a:t>
            </a:r>
            <a:r>
              <a:rPr lang="en-US" sz="2000" dirty="0">
                <a:cs typeface="Arial"/>
              </a:rPr>
              <a:t>, </a:t>
            </a:r>
            <a:r>
              <a:rPr lang="en-US" sz="2000" dirty="0" err="1">
                <a:cs typeface="Arial"/>
              </a:rPr>
              <a:t>kreatinin</a:t>
            </a:r>
            <a:r>
              <a:rPr lang="en-US" sz="2000" dirty="0">
                <a:cs typeface="Arial"/>
              </a:rPr>
              <a:t> 1.0, PTT 27.5, PT 13.8, D-dimer 4.95, </a:t>
            </a:r>
            <a:r>
              <a:rPr lang="en-US" sz="2000" dirty="0" err="1">
                <a:cs typeface="Arial"/>
              </a:rPr>
              <a:t>fibrinojen</a:t>
            </a:r>
            <a:r>
              <a:rPr lang="en-US" sz="2000" dirty="0">
                <a:cs typeface="Arial"/>
              </a:rPr>
              <a:t> 582, troponin 0.4, Coombs </a:t>
            </a:r>
            <a:r>
              <a:rPr lang="en-US" sz="2000" dirty="0" err="1">
                <a:cs typeface="Arial"/>
              </a:rPr>
              <a:t>negatif</a:t>
            </a:r>
            <a:r>
              <a:rPr lang="en-US" sz="2000" dirty="0">
                <a:cs typeface="Arial"/>
              </a:rPr>
              <a:t>, </a:t>
            </a:r>
            <a:r>
              <a:rPr lang="en-US" sz="2000" dirty="0" err="1">
                <a:cs typeface="Arial"/>
              </a:rPr>
              <a:t>proteinüri</a:t>
            </a:r>
            <a:r>
              <a:rPr lang="en-US" sz="2000" dirty="0">
                <a:cs typeface="Arial"/>
              </a:rPr>
              <a:t>, </a:t>
            </a:r>
            <a:r>
              <a:rPr lang="en-US" sz="2000" dirty="0" err="1">
                <a:cs typeface="Arial"/>
              </a:rPr>
              <a:t>mikrohematüri</a:t>
            </a:r>
            <a:r>
              <a:rPr lang="en-US" sz="2000" dirty="0">
                <a:cs typeface="Arial"/>
              </a:rPr>
              <a:t>, </a:t>
            </a:r>
            <a:r>
              <a:rPr lang="en-US" sz="2000" dirty="0" err="1">
                <a:cs typeface="Arial"/>
              </a:rPr>
              <a:t>granüler</a:t>
            </a:r>
            <a:r>
              <a:rPr lang="en-US" sz="2000" dirty="0">
                <a:cs typeface="Arial"/>
              </a:rPr>
              <a:t> </a:t>
            </a:r>
            <a:r>
              <a:rPr lang="tr-TR" sz="2000" dirty="0" smtClean="0">
                <a:cs typeface="Arial"/>
              </a:rPr>
              <a:t>biçimler</a:t>
            </a:r>
          </a:p>
          <a:p>
            <a:pPr marL="342900" indent="-342900">
              <a:lnSpc>
                <a:spcPct val="150000"/>
              </a:lnSpc>
              <a:spcAft>
                <a:spcPts val="1800"/>
              </a:spcAft>
              <a:buClr>
                <a:schemeClr val="hlink"/>
              </a:buClr>
              <a:buSzPct val="50000"/>
            </a:pPr>
            <a:endParaRPr lang="tr-TR" sz="2000" dirty="0">
              <a:cs typeface="Arial"/>
            </a:endParaRPr>
          </a:p>
        </p:txBody>
      </p:sp>
      <p:sp>
        <p:nvSpPr>
          <p:cNvPr id="5" name="Rectangle 2"/>
          <p:cNvSpPr>
            <a:spLocks noChangeArrowheads="1"/>
          </p:cNvSpPr>
          <p:nvPr/>
        </p:nvSpPr>
        <p:spPr bwMode="auto">
          <a:xfrm>
            <a:off x="693139" y="402826"/>
            <a:ext cx="10789799" cy="536173"/>
          </a:xfrm>
          <a:prstGeom prst="rect">
            <a:avLst/>
          </a:prstGeom>
          <a:noFill/>
          <a:ln w="9525">
            <a:noFill/>
            <a:miter lim="800000"/>
            <a:headEnd/>
            <a:tailEnd/>
          </a:ln>
          <a:effectLst/>
        </p:spPr>
        <p:txBody>
          <a:bodyPr wrap="square" lIns="92075" tIns="46038" rIns="92075" bIns="46038" anchor="ctr">
            <a:prstTxWarp prst="textNoShape">
              <a:avLst/>
            </a:prstTxWarp>
            <a:spAutoFit/>
          </a:bodyPr>
          <a:lstStyle/>
          <a:p>
            <a:pPr>
              <a:lnSpc>
                <a:spcPct val="80000"/>
              </a:lnSpc>
            </a:pPr>
            <a:r>
              <a:rPr lang="en-US" sz="3600" dirty="0">
                <a:solidFill>
                  <a:srgbClr val="FF0000"/>
                </a:solidFill>
                <a:latin typeface="Arial" charset="0"/>
                <a:ea typeface="Arial" charset="0"/>
                <a:cs typeface="Arial" charset="0"/>
              </a:rPr>
              <a:t>Trombotik </a:t>
            </a:r>
            <a:r>
              <a:rPr lang="en-US" sz="3600" dirty="0" smtClean="0">
                <a:solidFill>
                  <a:srgbClr val="FF0000"/>
                </a:solidFill>
                <a:latin typeface="Arial" charset="0"/>
                <a:ea typeface="Arial" charset="0"/>
                <a:cs typeface="Arial" charset="0"/>
              </a:rPr>
              <a:t>Mikroanjiyopati</a:t>
            </a:r>
            <a:r>
              <a:rPr lang="tr-TR" sz="3600" dirty="0" smtClean="0">
                <a:solidFill>
                  <a:srgbClr val="FF0000"/>
                </a:solidFill>
                <a:latin typeface="Arial" charset="0"/>
                <a:ea typeface="Arial" charset="0"/>
                <a:cs typeface="Arial" charset="0"/>
              </a:rPr>
              <a:t> </a:t>
            </a:r>
            <a:r>
              <a:rPr lang="en-US" sz="3600" dirty="0" smtClean="0">
                <a:solidFill>
                  <a:schemeClr val="tx2"/>
                </a:solidFill>
                <a:latin typeface="Arial"/>
                <a:cs typeface="Arial"/>
              </a:rPr>
              <a:t>(</a:t>
            </a:r>
            <a:r>
              <a:rPr lang="en-US" sz="3600" dirty="0">
                <a:latin typeface="Arial"/>
                <a:cs typeface="Arial"/>
              </a:rPr>
              <a:t>42 </a:t>
            </a:r>
            <a:r>
              <a:rPr lang="tr-TR" sz="3600" dirty="0">
                <a:latin typeface="Arial"/>
                <a:cs typeface="Arial"/>
              </a:rPr>
              <a:t>yaşında</a:t>
            </a:r>
            <a:r>
              <a:rPr lang="en-US" sz="3600" dirty="0">
                <a:latin typeface="Arial"/>
                <a:cs typeface="Arial"/>
              </a:rPr>
              <a:t> </a:t>
            </a:r>
            <a:r>
              <a:rPr lang="en-US" sz="3600" dirty="0" err="1">
                <a:latin typeface="Arial"/>
                <a:cs typeface="Arial"/>
              </a:rPr>
              <a:t>kadın</a:t>
            </a:r>
            <a:r>
              <a:rPr lang="en-US" sz="3600" dirty="0">
                <a:latin typeface="Arial"/>
                <a:cs typeface="Arial"/>
              </a:rPr>
              <a:t> </a:t>
            </a:r>
            <a:r>
              <a:rPr lang="tr-TR" sz="3600" dirty="0" smtClean="0">
                <a:latin typeface="Arial"/>
                <a:cs typeface="Arial"/>
              </a:rPr>
              <a:t>,</a:t>
            </a:r>
            <a:r>
              <a:rPr lang="en-US" sz="3600" dirty="0" smtClean="0">
                <a:solidFill>
                  <a:schemeClr val="tx2"/>
                </a:solidFill>
                <a:latin typeface="Arial"/>
                <a:cs typeface="Arial"/>
              </a:rPr>
              <a:t>2004</a:t>
            </a:r>
            <a:r>
              <a:rPr lang="en-US" sz="3600" dirty="0">
                <a:solidFill>
                  <a:schemeClr val="tx2"/>
                </a:solidFill>
                <a:latin typeface="Arial"/>
                <a:cs typeface="Arial"/>
              </a:rPr>
              <a:t>)</a:t>
            </a:r>
          </a:p>
        </p:txBody>
      </p:sp>
      <p:sp>
        <p:nvSpPr>
          <p:cNvPr id="4" name="Dikdörtgen 3"/>
          <p:cNvSpPr/>
          <p:nvPr/>
        </p:nvSpPr>
        <p:spPr>
          <a:xfrm rot="19914001">
            <a:off x="2121158" y="3355273"/>
            <a:ext cx="6384376" cy="1107996"/>
          </a:xfrm>
          <a:prstGeom prst="rect">
            <a:avLst/>
          </a:prstGeom>
        </p:spPr>
        <p:txBody>
          <a:bodyPr wrap="none">
            <a:spAutoFit/>
          </a:bodyPr>
          <a:lstStyle/>
          <a:p>
            <a:r>
              <a:rPr lang="tr-TR" sz="6600" b="1" dirty="0" smtClean="0">
                <a:solidFill>
                  <a:srgbClr val="000000"/>
                </a:solidFill>
                <a:ea typeface="Arial" charset="0"/>
                <a:cs typeface="Arial" charset="0"/>
              </a:rPr>
              <a:t>İlk ne yaparsınız ?</a:t>
            </a:r>
            <a:endParaRPr lang="tr-TR" sz="6600" b="1" dirty="0"/>
          </a:p>
        </p:txBody>
      </p:sp>
    </p:spTree>
    <p:extLst>
      <p:ext uri="{BB962C8B-B14F-4D97-AF65-F5344CB8AC3E}">
        <p14:creationId xmlns:p14="http://schemas.microsoft.com/office/powerpoint/2010/main" val="2183020720"/>
      </p:ext>
    </p:extLst>
  </p:cSld>
  <p:clrMapOvr>
    <a:masterClrMapping/>
  </p:clrMapOvr>
  <p:transition advTm="5188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80994">
                                            <p:txEl>
                                              <p:pRg st="0" end="0"/>
                                            </p:txEl>
                                          </p:spTgt>
                                        </p:tgtEl>
                                        <p:attrNameLst>
                                          <p:attrName>style.visibility</p:attrName>
                                        </p:attrNameLst>
                                      </p:cBhvr>
                                      <p:to>
                                        <p:strVal val="visible"/>
                                      </p:to>
                                    </p:set>
                                    <p:animEffect transition="in" filter="wipe(left)">
                                      <p:cBhvr>
                                        <p:cTn id="7" dur="500"/>
                                        <p:tgtEl>
                                          <p:spTgt spid="980994">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980994">
                                            <p:txEl>
                                              <p:pRg st="1" end="1"/>
                                            </p:txEl>
                                          </p:spTgt>
                                        </p:tgtEl>
                                        <p:attrNameLst>
                                          <p:attrName>style.visibility</p:attrName>
                                        </p:attrNameLst>
                                      </p:cBhvr>
                                      <p:to>
                                        <p:strVal val="visible"/>
                                      </p:to>
                                    </p:set>
                                    <p:animEffect transition="in" filter="wipe(left)">
                                      <p:cBhvr>
                                        <p:cTn id="10" dur="500"/>
                                        <p:tgtEl>
                                          <p:spTgt spid="980994">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980994">
                                            <p:txEl>
                                              <p:pRg st="2" end="2"/>
                                            </p:txEl>
                                          </p:spTgt>
                                        </p:tgtEl>
                                        <p:attrNameLst>
                                          <p:attrName>style.visibility</p:attrName>
                                        </p:attrNameLst>
                                      </p:cBhvr>
                                      <p:to>
                                        <p:strVal val="visible"/>
                                      </p:to>
                                    </p:set>
                                    <p:animEffect transition="in" filter="wipe(left)">
                                      <p:cBhvr>
                                        <p:cTn id="15" dur="500"/>
                                        <p:tgtEl>
                                          <p:spTgt spid="980994">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980994">
                                            <p:txEl>
                                              <p:pRg st="3" end="3"/>
                                            </p:txEl>
                                          </p:spTgt>
                                        </p:tgtEl>
                                        <p:attrNameLst>
                                          <p:attrName>style.visibility</p:attrName>
                                        </p:attrNameLst>
                                      </p:cBhvr>
                                      <p:to>
                                        <p:strVal val="visible"/>
                                      </p:to>
                                    </p:set>
                                    <p:animEffect transition="in" filter="wipe(left)">
                                      <p:cBhvr>
                                        <p:cTn id="20" dur="500"/>
                                        <p:tgtEl>
                                          <p:spTgt spid="980994">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circle(in)">
                                      <p:cBhvr>
                                        <p:cTn id="25"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0994" grpId="0" build="p" autoUpdateAnimBg="0"/>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0994" name="Rectangle 2"/>
          <p:cNvSpPr>
            <a:spLocks noChangeArrowheads="1"/>
          </p:cNvSpPr>
          <p:nvPr/>
        </p:nvSpPr>
        <p:spPr bwMode="auto">
          <a:xfrm>
            <a:off x="410850" y="5165510"/>
            <a:ext cx="3426594" cy="425776"/>
          </a:xfrm>
          <a:prstGeom prst="rect">
            <a:avLst/>
          </a:prstGeom>
          <a:noFill/>
          <a:ln w="9525">
            <a:noFill/>
            <a:miter lim="800000"/>
            <a:headEnd/>
            <a:tailEnd/>
          </a:ln>
          <a:effectLst/>
        </p:spPr>
        <p:txBody>
          <a:bodyPr lIns="92075" tIns="46038" rIns="92075" bIns="46038">
            <a:prstTxWarp prst="textNoShape">
              <a:avLst/>
            </a:prstTxWarp>
          </a:bodyPr>
          <a:lstStyle/>
          <a:p>
            <a:pPr marL="342900" indent="-342900">
              <a:spcAft>
                <a:spcPts val="1800"/>
              </a:spcAft>
              <a:buClr>
                <a:schemeClr val="hlink"/>
              </a:buClr>
              <a:buSzPct val="50000"/>
            </a:pPr>
            <a:r>
              <a:rPr lang="tr-TR" sz="1200" dirty="0" smtClean="0">
                <a:solidFill>
                  <a:srgbClr val="0000FF"/>
                </a:solidFill>
              </a:rPr>
              <a:t>PY</a:t>
            </a:r>
            <a:r>
              <a:rPr lang="en-US" sz="1200" dirty="0" smtClean="0">
                <a:solidFill>
                  <a:srgbClr val="0000FF"/>
                </a:solidFill>
              </a:rPr>
              <a:t>: </a:t>
            </a:r>
            <a:r>
              <a:rPr lang="en-US" sz="1200" dirty="0" err="1">
                <a:solidFill>
                  <a:srgbClr val="0000FF"/>
                </a:solidFill>
              </a:rPr>
              <a:t>Schistositler</a:t>
            </a:r>
            <a:r>
              <a:rPr lang="en-US" sz="1200" dirty="0">
                <a:solidFill>
                  <a:srgbClr val="0000FF"/>
                </a:solidFill>
              </a:rPr>
              <a:t>, </a:t>
            </a:r>
            <a:r>
              <a:rPr lang="en-US" sz="1200" dirty="0" err="1">
                <a:solidFill>
                  <a:srgbClr val="0000FF"/>
                </a:solidFill>
              </a:rPr>
              <a:t>polikromasia</a:t>
            </a:r>
            <a:r>
              <a:rPr lang="en-US" sz="1200" dirty="0">
                <a:solidFill>
                  <a:srgbClr val="0000FF"/>
                </a:solidFill>
              </a:rPr>
              <a:t>, </a:t>
            </a:r>
            <a:r>
              <a:rPr lang="en-US" sz="1200" dirty="0" err="1">
                <a:solidFill>
                  <a:srgbClr val="0000FF"/>
                </a:solidFill>
              </a:rPr>
              <a:t>çekirdekli</a:t>
            </a:r>
            <a:r>
              <a:rPr lang="en-US" sz="1200" dirty="0">
                <a:solidFill>
                  <a:srgbClr val="0000FF"/>
                </a:solidFill>
              </a:rPr>
              <a:t> </a:t>
            </a:r>
            <a:r>
              <a:rPr lang="en-US" sz="1200" dirty="0" err="1">
                <a:solidFill>
                  <a:srgbClr val="0000FF"/>
                </a:solidFill>
              </a:rPr>
              <a:t>kırmızı</a:t>
            </a:r>
            <a:r>
              <a:rPr lang="en-US" sz="1200" dirty="0">
                <a:solidFill>
                  <a:srgbClr val="0000FF"/>
                </a:solidFill>
              </a:rPr>
              <a:t> </a:t>
            </a:r>
            <a:r>
              <a:rPr lang="en-US" sz="1200" dirty="0" err="1">
                <a:solidFill>
                  <a:srgbClr val="0000FF"/>
                </a:solidFill>
              </a:rPr>
              <a:t>hücreler</a:t>
            </a:r>
            <a:r>
              <a:rPr lang="en-US" sz="1200" dirty="0">
                <a:solidFill>
                  <a:srgbClr val="0000FF"/>
                </a:solidFill>
              </a:rPr>
              <a:t>. </a:t>
            </a:r>
            <a:r>
              <a:rPr lang="en-US" sz="1200" dirty="0" err="1">
                <a:solidFill>
                  <a:srgbClr val="0000FF"/>
                </a:solidFill>
              </a:rPr>
              <a:t>Ölçek</a:t>
            </a:r>
            <a:r>
              <a:rPr lang="en-US" sz="1200" dirty="0">
                <a:solidFill>
                  <a:srgbClr val="0000FF"/>
                </a:solidFill>
              </a:rPr>
              <a:t> </a:t>
            </a:r>
            <a:r>
              <a:rPr lang="en-US" sz="1200" dirty="0" err="1">
                <a:solidFill>
                  <a:srgbClr val="0000FF"/>
                </a:solidFill>
              </a:rPr>
              <a:t>çubuğu</a:t>
            </a:r>
            <a:r>
              <a:rPr lang="en-US" sz="1200" dirty="0">
                <a:solidFill>
                  <a:srgbClr val="0000FF"/>
                </a:solidFill>
              </a:rPr>
              <a:t> = 50 </a:t>
            </a:r>
            <a:r>
              <a:rPr lang="en-US" sz="1200" dirty="0" err="1">
                <a:solidFill>
                  <a:srgbClr val="0000FF"/>
                </a:solidFill>
              </a:rPr>
              <a:t>mikrometre</a:t>
            </a:r>
            <a:endParaRPr lang="en-US" sz="1200" dirty="0"/>
          </a:p>
        </p:txBody>
      </p:sp>
      <p:pic>
        <p:nvPicPr>
          <p:cNvPr id="5" name="Picture 3"/>
          <p:cNvPicPr/>
          <p:nvPr/>
        </p:nvPicPr>
        <p:blipFill>
          <a:blip r:embed="rId3" cstate="print">
            <a:extLst>
              <a:ext uri="{28A0092B-C50C-407E-A947-70E740481C1C}">
                <a14:useLocalDpi xmlns:a14="http://schemas.microsoft.com/office/drawing/2010/main" val="0"/>
              </a:ext>
            </a:extLst>
          </a:blip>
          <a:stretch>
            <a:fillRect/>
          </a:stretch>
        </p:blipFill>
        <p:spPr>
          <a:xfrm>
            <a:off x="410850" y="2041331"/>
            <a:ext cx="3131778" cy="2998790"/>
          </a:xfrm>
          <a:prstGeom prst="rect">
            <a:avLst/>
          </a:prstGeom>
        </p:spPr>
      </p:pic>
      <p:sp>
        <p:nvSpPr>
          <p:cNvPr id="8" name="Rectangle 2"/>
          <p:cNvSpPr>
            <a:spLocks noChangeArrowheads="1"/>
          </p:cNvSpPr>
          <p:nvPr/>
        </p:nvSpPr>
        <p:spPr bwMode="auto">
          <a:xfrm>
            <a:off x="4032985" y="1764190"/>
            <a:ext cx="7947258" cy="2772891"/>
          </a:xfrm>
          <a:prstGeom prst="rect">
            <a:avLst/>
          </a:prstGeom>
          <a:noFill/>
          <a:ln w="9525">
            <a:noFill/>
            <a:miter lim="800000"/>
            <a:headEnd/>
            <a:tailEnd/>
          </a:ln>
          <a:effectLst/>
        </p:spPr>
        <p:txBody>
          <a:bodyPr lIns="92075" tIns="46038" rIns="92075" bIns="46038">
            <a:prstTxWarp prst="textNoShape">
              <a:avLst/>
            </a:prstTxWarp>
          </a:bodyPr>
          <a:lstStyle/>
          <a:p>
            <a:pPr marL="342900" indent="-342900">
              <a:lnSpc>
                <a:spcPct val="200000"/>
              </a:lnSpc>
              <a:spcAft>
                <a:spcPts val="1800"/>
              </a:spcAft>
              <a:buClr>
                <a:schemeClr val="hlink"/>
              </a:buClr>
              <a:buSzPct val="50000"/>
            </a:pPr>
            <a:r>
              <a:rPr lang="en-US" sz="2000" dirty="0">
                <a:solidFill>
                  <a:srgbClr val="0000FF"/>
                </a:solidFill>
              </a:rPr>
              <a:t>1</a:t>
            </a:r>
            <a:r>
              <a:rPr lang="tr-TR" sz="2000" dirty="0">
                <a:solidFill>
                  <a:srgbClr val="0000FF"/>
                </a:solidFill>
              </a:rPr>
              <a:t>. gün</a:t>
            </a:r>
            <a:r>
              <a:rPr lang="en-US" sz="2000" dirty="0">
                <a:solidFill>
                  <a:srgbClr val="0000FF"/>
                </a:solidFill>
              </a:rPr>
              <a:t>:</a:t>
            </a:r>
            <a:r>
              <a:rPr lang="en-US" sz="2000" dirty="0"/>
              <a:t> Plazma </a:t>
            </a:r>
            <a:r>
              <a:rPr lang="en-US" sz="2000" dirty="0" err="1"/>
              <a:t>değişimini</a:t>
            </a:r>
            <a:r>
              <a:rPr lang="en-US" sz="2000" dirty="0"/>
              <a:t> (</a:t>
            </a:r>
            <a:r>
              <a:rPr lang="en-US" sz="2000" dirty="0" err="1"/>
              <a:t>Yehova</a:t>
            </a:r>
            <a:r>
              <a:rPr lang="tr-TR" sz="2000" dirty="0"/>
              <a:t>nın</a:t>
            </a:r>
            <a:r>
              <a:rPr lang="en-US" sz="2000" dirty="0"/>
              <a:t> </a:t>
            </a:r>
            <a:r>
              <a:rPr lang="tr-TR" sz="2000" dirty="0"/>
              <a:t>Şahidi</a:t>
            </a:r>
            <a:r>
              <a:rPr lang="en-US" sz="2000" dirty="0"/>
              <a:t>) </a:t>
            </a:r>
            <a:r>
              <a:rPr lang="en-US" sz="2000" dirty="0" err="1"/>
              <a:t>reddetti</a:t>
            </a:r>
            <a:r>
              <a:rPr lang="en-US" sz="2000" dirty="0"/>
              <a:t> ve </a:t>
            </a:r>
            <a:r>
              <a:rPr lang="en-US" sz="2000" dirty="0" err="1"/>
              <a:t>glukokortikoidler</a:t>
            </a:r>
            <a:r>
              <a:rPr lang="en-US" sz="2000" dirty="0"/>
              <a:t>, </a:t>
            </a:r>
            <a:r>
              <a:rPr lang="en-US" sz="2000" dirty="0" err="1"/>
              <a:t>eritropoietin</a:t>
            </a:r>
            <a:r>
              <a:rPr lang="en-US" sz="2000" dirty="0"/>
              <a:t> ve </a:t>
            </a:r>
            <a:r>
              <a:rPr lang="en-US" sz="2000" dirty="0" err="1"/>
              <a:t>rituksimab</a:t>
            </a:r>
            <a:r>
              <a:rPr lang="en-US" sz="2000" dirty="0"/>
              <a:t> </a:t>
            </a:r>
            <a:r>
              <a:rPr lang="en-US" sz="2000" dirty="0" err="1"/>
              <a:t>aldı</a:t>
            </a:r>
            <a:r>
              <a:rPr lang="en-US" sz="2000" dirty="0"/>
              <a:t>.</a:t>
            </a:r>
          </a:p>
          <a:p>
            <a:pPr marL="342900" indent="-342900">
              <a:lnSpc>
                <a:spcPct val="200000"/>
              </a:lnSpc>
              <a:spcAft>
                <a:spcPts val="1800"/>
              </a:spcAft>
              <a:buClr>
                <a:schemeClr val="hlink"/>
              </a:buClr>
              <a:buSzPct val="50000"/>
            </a:pPr>
            <a:r>
              <a:rPr lang="en-US" sz="2000" dirty="0">
                <a:solidFill>
                  <a:srgbClr val="0000FF"/>
                </a:solidFill>
              </a:rPr>
              <a:t>3</a:t>
            </a:r>
            <a:r>
              <a:rPr lang="tr-TR" sz="2000" dirty="0">
                <a:solidFill>
                  <a:srgbClr val="0000FF"/>
                </a:solidFill>
              </a:rPr>
              <a:t>.gün:</a:t>
            </a:r>
            <a:r>
              <a:rPr lang="en-US" sz="2000" dirty="0" err="1"/>
              <a:t>Hgb</a:t>
            </a:r>
            <a:r>
              <a:rPr lang="en-US" sz="2000" dirty="0"/>
              <a:t> 4.4, </a:t>
            </a:r>
            <a:r>
              <a:rPr lang="en-US" sz="2000" dirty="0" err="1"/>
              <a:t>Wbc</a:t>
            </a:r>
            <a:r>
              <a:rPr lang="en-US" sz="2000" dirty="0"/>
              <a:t> 15.5, </a:t>
            </a:r>
            <a:r>
              <a:rPr lang="en-US" sz="2000" dirty="0" err="1"/>
              <a:t>Plateletler</a:t>
            </a:r>
            <a:r>
              <a:rPr lang="en-US" sz="2000" dirty="0"/>
              <a:t> </a:t>
            </a:r>
            <a:r>
              <a:rPr lang="en-US" sz="2000" dirty="0" smtClean="0"/>
              <a:t>21</a:t>
            </a:r>
            <a:r>
              <a:rPr lang="tr-TR" sz="2000" dirty="0" smtClean="0"/>
              <a:t>bin</a:t>
            </a:r>
            <a:r>
              <a:rPr lang="en-US" sz="2000" dirty="0" smtClean="0"/>
              <a:t>, </a:t>
            </a:r>
            <a:r>
              <a:rPr lang="en-US" sz="2000" dirty="0"/>
              <a:t>Bili 2.1, LDH 4885. </a:t>
            </a:r>
            <a:r>
              <a:rPr lang="en-US" sz="2000" dirty="0" err="1"/>
              <a:t>Kardiyopulmoner</a:t>
            </a:r>
            <a:r>
              <a:rPr lang="en-US" sz="2000" dirty="0"/>
              <a:t> arrest </a:t>
            </a:r>
            <a:r>
              <a:rPr lang="en-US" sz="2000" dirty="0" err="1"/>
              <a:t>geçirdi</a:t>
            </a:r>
            <a:r>
              <a:rPr lang="en-US" sz="2000" dirty="0"/>
              <a:t> </a:t>
            </a:r>
            <a:r>
              <a:rPr lang="en-US" sz="2000" dirty="0" err="1"/>
              <a:t>ve</a:t>
            </a:r>
            <a:r>
              <a:rPr lang="en-US" sz="2000" dirty="0"/>
              <a:t> </a:t>
            </a:r>
            <a:r>
              <a:rPr lang="en-US" sz="2000" dirty="0" err="1"/>
              <a:t>öldü</a:t>
            </a:r>
            <a:r>
              <a:rPr lang="en-US" sz="2000" dirty="0"/>
              <a:t>. </a:t>
            </a:r>
          </a:p>
          <a:p>
            <a:pPr marL="342900" indent="-342900">
              <a:lnSpc>
                <a:spcPct val="200000"/>
              </a:lnSpc>
              <a:spcAft>
                <a:spcPts val="1800"/>
              </a:spcAft>
              <a:buClr>
                <a:schemeClr val="hlink"/>
              </a:buClr>
              <a:buSzPct val="50000"/>
            </a:pPr>
            <a:r>
              <a:rPr lang="en-US" sz="2000" dirty="0">
                <a:solidFill>
                  <a:srgbClr val="0000FF"/>
                </a:solidFill>
              </a:rPr>
              <a:t>6</a:t>
            </a:r>
            <a:r>
              <a:rPr lang="tr-TR" sz="2000" dirty="0">
                <a:solidFill>
                  <a:srgbClr val="0000FF"/>
                </a:solidFill>
              </a:rPr>
              <a:t>.gün</a:t>
            </a:r>
            <a:r>
              <a:rPr lang="en-US" sz="2000" dirty="0">
                <a:solidFill>
                  <a:srgbClr val="0000FF"/>
                </a:solidFill>
              </a:rPr>
              <a:t>: </a:t>
            </a:r>
            <a:r>
              <a:rPr lang="en-US" sz="2000" dirty="0"/>
              <a:t>2. </a:t>
            </a:r>
            <a:r>
              <a:rPr lang="en-US" sz="2000" dirty="0" err="1"/>
              <a:t>gün</a:t>
            </a:r>
            <a:r>
              <a:rPr lang="en-US" sz="2000" dirty="0"/>
              <a:t> </a:t>
            </a:r>
            <a:r>
              <a:rPr lang="tr-TR" sz="2000" dirty="0"/>
              <a:t>örneği </a:t>
            </a:r>
            <a:r>
              <a:rPr lang="en-US" sz="2000" dirty="0" err="1"/>
              <a:t>için</a:t>
            </a:r>
            <a:r>
              <a:rPr lang="en-US" sz="2000" dirty="0"/>
              <a:t> </a:t>
            </a:r>
            <a:r>
              <a:rPr lang="tr-TR" sz="2000" dirty="0"/>
              <a:t>gelen </a:t>
            </a:r>
            <a:r>
              <a:rPr lang="en-US" sz="2000" dirty="0" err="1"/>
              <a:t>sonuçlar</a:t>
            </a:r>
            <a:r>
              <a:rPr lang="en-US" sz="2000" dirty="0"/>
              <a:t> - ADAMTS13 &lt;% 4, </a:t>
            </a:r>
            <a:r>
              <a:rPr lang="en-US" sz="2000" dirty="0" err="1"/>
              <a:t>inhibitör</a:t>
            </a:r>
            <a:r>
              <a:rPr lang="en-US" sz="2000" dirty="0"/>
              <a:t> 1.5 </a:t>
            </a:r>
            <a:r>
              <a:rPr lang="en-US" sz="2000" dirty="0" smtClean="0"/>
              <a:t>U</a:t>
            </a:r>
            <a:r>
              <a:rPr lang="tr-TR" sz="2000" dirty="0"/>
              <a:t> </a:t>
            </a:r>
            <a:r>
              <a:rPr lang="tr-TR" sz="2000" dirty="0" smtClean="0"/>
              <a:t>                 </a:t>
            </a:r>
          </a:p>
        </p:txBody>
      </p:sp>
      <p:sp>
        <p:nvSpPr>
          <p:cNvPr id="7" name="Rectangle 2"/>
          <p:cNvSpPr>
            <a:spLocks noChangeArrowheads="1"/>
          </p:cNvSpPr>
          <p:nvPr/>
        </p:nvSpPr>
        <p:spPr bwMode="auto">
          <a:xfrm>
            <a:off x="693139" y="402826"/>
            <a:ext cx="10789799" cy="536173"/>
          </a:xfrm>
          <a:prstGeom prst="rect">
            <a:avLst/>
          </a:prstGeom>
          <a:noFill/>
          <a:ln w="9525">
            <a:noFill/>
            <a:miter lim="800000"/>
            <a:headEnd/>
            <a:tailEnd/>
          </a:ln>
          <a:effectLst/>
        </p:spPr>
        <p:txBody>
          <a:bodyPr wrap="square" lIns="92075" tIns="46038" rIns="92075" bIns="46038" anchor="ctr">
            <a:prstTxWarp prst="textNoShape">
              <a:avLst/>
            </a:prstTxWarp>
            <a:spAutoFit/>
          </a:bodyPr>
          <a:lstStyle/>
          <a:p>
            <a:pPr>
              <a:lnSpc>
                <a:spcPct val="80000"/>
              </a:lnSpc>
            </a:pPr>
            <a:r>
              <a:rPr lang="en-US" sz="3600" dirty="0">
                <a:solidFill>
                  <a:srgbClr val="FF0000"/>
                </a:solidFill>
                <a:latin typeface="Arial" charset="0"/>
                <a:ea typeface="Arial" charset="0"/>
                <a:cs typeface="Arial" charset="0"/>
              </a:rPr>
              <a:t>Trombotik </a:t>
            </a:r>
            <a:r>
              <a:rPr lang="en-US" sz="3600" dirty="0" smtClean="0">
                <a:solidFill>
                  <a:srgbClr val="FF0000"/>
                </a:solidFill>
                <a:latin typeface="Arial" charset="0"/>
                <a:ea typeface="Arial" charset="0"/>
                <a:cs typeface="Arial" charset="0"/>
              </a:rPr>
              <a:t>Mikroanjiyopati</a:t>
            </a:r>
            <a:r>
              <a:rPr lang="tr-TR" sz="3600" dirty="0" smtClean="0">
                <a:solidFill>
                  <a:srgbClr val="FF0000"/>
                </a:solidFill>
                <a:latin typeface="Arial" charset="0"/>
                <a:ea typeface="Arial" charset="0"/>
                <a:cs typeface="Arial" charset="0"/>
              </a:rPr>
              <a:t> </a:t>
            </a:r>
            <a:r>
              <a:rPr lang="en-US" sz="3600" dirty="0" smtClean="0">
                <a:solidFill>
                  <a:schemeClr val="tx2"/>
                </a:solidFill>
                <a:latin typeface="Arial"/>
                <a:cs typeface="Arial"/>
              </a:rPr>
              <a:t>(</a:t>
            </a:r>
            <a:r>
              <a:rPr lang="en-US" sz="3600" dirty="0">
                <a:latin typeface="Arial"/>
                <a:cs typeface="Arial"/>
              </a:rPr>
              <a:t>42 </a:t>
            </a:r>
            <a:r>
              <a:rPr lang="tr-TR" sz="3600" dirty="0">
                <a:latin typeface="Arial"/>
                <a:cs typeface="Arial"/>
              </a:rPr>
              <a:t>yaşında</a:t>
            </a:r>
            <a:r>
              <a:rPr lang="en-US" sz="3600" dirty="0">
                <a:latin typeface="Arial"/>
                <a:cs typeface="Arial"/>
              </a:rPr>
              <a:t> </a:t>
            </a:r>
            <a:r>
              <a:rPr lang="en-US" sz="3600" dirty="0" err="1">
                <a:latin typeface="Arial"/>
                <a:cs typeface="Arial"/>
              </a:rPr>
              <a:t>kadın</a:t>
            </a:r>
            <a:r>
              <a:rPr lang="en-US" sz="3600" dirty="0">
                <a:latin typeface="Arial"/>
                <a:cs typeface="Arial"/>
              </a:rPr>
              <a:t> </a:t>
            </a:r>
            <a:r>
              <a:rPr lang="tr-TR" sz="3600" dirty="0" smtClean="0">
                <a:latin typeface="Arial"/>
                <a:cs typeface="Arial"/>
              </a:rPr>
              <a:t>,</a:t>
            </a:r>
            <a:r>
              <a:rPr lang="en-US" sz="3600" dirty="0" smtClean="0">
                <a:solidFill>
                  <a:schemeClr val="tx2"/>
                </a:solidFill>
                <a:latin typeface="Arial"/>
                <a:cs typeface="Arial"/>
              </a:rPr>
              <a:t>2004</a:t>
            </a:r>
            <a:r>
              <a:rPr lang="en-US" sz="3600" dirty="0">
                <a:solidFill>
                  <a:schemeClr val="tx2"/>
                </a:solidFill>
                <a:latin typeface="Arial"/>
                <a:cs typeface="Arial"/>
              </a:rPr>
              <a:t>)</a:t>
            </a:r>
          </a:p>
        </p:txBody>
      </p:sp>
      <p:sp>
        <p:nvSpPr>
          <p:cNvPr id="2" name="Dikdörtgen 1"/>
          <p:cNvSpPr/>
          <p:nvPr/>
        </p:nvSpPr>
        <p:spPr>
          <a:xfrm>
            <a:off x="1192886" y="5591286"/>
            <a:ext cx="10059811" cy="833433"/>
          </a:xfrm>
          <a:prstGeom prst="rect">
            <a:avLst/>
          </a:prstGeom>
        </p:spPr>
        <p:txBody>
          <a:bodyPr wrap="square">
            <a:spAutoFit/>
          </a:bodyPr>
          <a:lstStyle/>
          <a:p>
            <a:pPr marL="342900" indent="-342900">
              <a:lnSpc>
                <a:spcPct val="200000"/>
              </a:lnSpc>
              <a:spcAft>
                <a:spcPts val="1800"/>
              </a:spcAft>
              <a:buClr>
                <a:schemeClr val="hlink"/>
              </a:buClr>
              <a:buSzPct val="50000"/>
            </a:pPr>
            <a:r>
              <a:rPr lang="en-US" sz="2800" b="1" dirty="0" smtClean="0">
                <a:solidFill>
                  <a:srgbClr val="FF0000"/>
                </a:solidFill>
              </a:rPr>
              <a:t>ADAMTS13 </a:t>
            </a:r>
            <a:r>
              <a:rPr lang="en-US" sz="2800" b="1" dirty="0" err="1">
                <a:solidFill>
                  <a:srgbClr val="FF0000"/>
                </a:solidFill>
              </a:rPr>
              <a:t>eksikliği</a:t>
            </a:r>
            <a:r>
              <a:rPr lang="en-US" sz="2800" b="1" dirty="0">
                <a:solidFill>
                  <a:srgbClr val="FF0000"/>
                </a:solidFill>
              </a:rPr>
              <a:t> </a:t>
            </a:r>
            <a:r>
              <a:rPr lang="en-US" sz="2800" b="1" dirty="0" err="1">
                <a:solidFill>
                  <a:srgbClr val="FF0000"/>
                </a:solidFill>
              </a:rPr>
              <a:t>ile</a:t>
            </a:r>
            <a:r>
              <a:rPr lang="en-US" sz="2800" b="1" dirty="0">
                <a:solidFill>
                  <a:srgbClr val="FF0000"/>
                </a:solidFill>
              </a:rPr>
              <a:t> </a:t>
            </a:r>
            <a:r>
              <a:rPr lang="en-US" sz="2800" b="1" dirty="0" err="1" smtClean="0">
                <a:solidFill>
                  <a:srgbClr val="FF0000"/>
                </a:solidFill>
              </a:rPr>
              <a:t>trombotik</a:t>
            </a:r>
            <a:r>
              <a:rPr lang="en-US" sz="2800" b="1" dirty="0" smtClean="0">
                <a:solidFill>
                  <a:srgbClr val="FF0000"/>
                </a:solidFill>
              </a:rPr>
              <a:t> </a:t>
            </a:r>
            <a:r>
              <a:rPr lang="en-US" sz="2800" b="1" dirty="0">
                <a:solidFill>
                  <a:srgbClr val="FF0000"/>
                </a:solidFill>
              </a:rPr>
              <a:t>trombositopenik </a:t>
            </a:r>
            <a:r>
              <a:rPr lang="en-US" sz="2800" b="1" dirty="0" err="1">
                <a:solidFill>
                  <a:srgbClr val="FF0000"/>
                </a:solidFill>
              </a:rPr>
              <a:t>purpura</a:t>
            </a:r>
            <a:endParaRPr lang="en-US" sz="2800" b="1" dirty="0">
              <a:solidFill>
                <a:srgbClr val="FF0000"/>
              </a:solidFill>
            </a:endParaRPr>
          </a:p>
        </p:txBody>
      </p:sp>
      <p:sp>
        <p:nvSpPr>
          <p:cNvPr id="3" name="Dikdörtgen 2"/>
          <p:cNvSpPr/>
          <p:nvPr/>
        </p:nvSpPr>
        <p:spPr>
          <a:xfrm>
            <a:off x="4109259" y="5378398"/>
            <a:ext cx="2374433" cy="523220"/>
          </a:xfrm>
          <a:prstGeom prst="rect">
            <a:avLst/>
          </a:prstGeom>
        </p:spPr>
        <p:txBody>
          <a:bodyPr wrap="none">
            <a:spAutoFit/>
          </a:bodyPr>
          <a:lstStyle/>
          <a:p>
            <a:r>
              <a:rPr lang="tr-TR" sz="2800" b="1" dirty="0" smtClean="0"/>
              <a:t>Tanınız Nedir? </a:t>
            </a:r>
            <a:endParaRPr lang="tr-TR" sz="2800" b="1" dirty="0"/>
          </a:p>
        </p:txBody>
      </p:sp>
    </p:spTree>
    <p:extLst>
      <p:ext uri="{BB962C8B-B14F-4D97-AF65-F5344CB8AC3E}">
        <p14:creationId xmlns:p14="http://schemas.microsoft.com/office/powerpoint/2010/main" val="3156314987"/>
      </p:ext>
    </p:extLst>
  </p:cSld>
  <p:clrMapOvr>
    <a:masterClrMapping/>
  </p:clrMapOvr>
  <p:transition advTm="51888"/>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80994">
                                            <p:txEl>
                                              <p:pRg st="0" end="0"/>
                                            </p:txEl>
                                          </p:spTgt>
                                        </p:tgtEl>
                                        <p:attrNameLst>
                                          <p:attrName>style.visibility</p:attrName>
                                        </p:attrNameLst>
                                      </p:cBhvr>
                                      <p:to>
                                        <p:strVal val="visible"/>
                                      </p:to>
                                    </p:set>
                                    <p:animEffect transition="in" filter="wipe(left)">
                                      <p:cBhvr>
                                        <p:cTn id="7" dur="500"/>
                                        <p:tgtEl>
                                          <p:spTgt spid="980994">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wipe(left)">
                                      <p:cBhvr>
                                        <p:cTn id="10" dur="500"/>
                                        <p:tgtEl>
                                          <p:spTgt spid="8">
                                            <p:txEl>
                                              <p:pRg st="0" end="0"/>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8">
                                            <p:txEl>
                                              <p:pRg st="1" end="1"/>
                                            </p:txEl>
                                          </p:spTgt>
                                        </p:tgtEl>
                                        <p:attrNameLst>
                                          <p:attrName>style.visibility</p:attrName>
                                        </p:attrNameLst>
                                      </p:cBhvr>
                                      <p:to>
                                        <p:strVal val="visible"/>
                                      </p:to>
                                    </p:set>
                                    <p:animEffect transition="in" filter="wipe(left)">
                                      <p:cBhvr>
                                        <p:cTn id="13" dur="500"/>
                                        <p:tgtEl>
                                          <p:spTgt spid="8">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8">
                                            <p:txEl>
                                              <p:pRg st="2" end="2"/>
                                            </p:txEl>
                                          </p:spTgt>
                                        </p:tgtEl>
                                        <p:attrNameLst>
                                          <p:attrName>style.visibility</p:attrName>
                                        </p:attrNameLst>
                                      </p:cBhvr>
                                      <p:to>
                                        <p:strVal val="visible"/>
                                      </p:to>
                                    </p:set>
                                    <p:animEffect transition="in" filter="wipe(left)">
                                      <p:cBhvr>
                                        <p:cTn id="18" dur="500"/>
                                        <p:tgtEl>
                                          <p:spTgt spid="8">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p:cTn id="23" dur="1000" fill="hold"/>
                                        <p:tgtEl>
                                          <p:spTgt spid="2"/>
                                        </p:tgtEl>
                                        <p:attrNameLst>
                                          <p:attrName>ppt_w</p:attrName>
                                        </p:attrNameLst>
                                      </p:cBhvr>
                                      <p:tavLst>
                                        <p:tav tm="0">
                                          <p:val>
                                            <p:fltVal val="0"/>
                                          </p:val>
                                        </p:tav>
                                        <p:tav tm="100000">
                                          <p:val>
                                            <p:strVal val="#ppt_w"/>
                                          </p:val>
                                        </p:tav>
                                      </p:tavLst>
                                    </p:anim>
                                    <p:anim calcmode="lin" valueType="num">
                                      <p:cBhvr>
                                        <p:cTn id="24" dur="1000" fill="hold"/>
                                        <p:tgtEl>
                                          <p:spTgt spid="2"/>
                                        </p:tgtEl>
                                        <p:attrNameLst>
                                          <p:attrName>ppt_h</p:attrName>
                                        </p:attrNameLst>
                                      </p:cBhvr>
                                      <p:tavLst>
                                        <p:tav tm="0">
                                          <p:val>
                                            <p:fltVal val="0"/>
                                          </p:val>
                                        </p:tav>
                                        <p:tav tm="100000">
                                          <p:val>
                                            <p:strVal val="#ppt_h"/>
                                          </p:val>
                                        </p:tav>
                                      </p:tavLst>
                                    </p:anim>
                                    <p:anim calcmode="lin" valueType="num">
                                      <p:cBhvr>
                                        <p:cTn id="25" dur="1000" fill="hold"/>
                                        <p:tgtEl>
                                          <p:spTgt spid="2"/>
                                        </p:tgtEl>
                                        <p:attrNameLst>
                                          <p:attrName>style.rotation</p:attrName>
                                        </p:attrNameLst>
                                      </p:cBhvr>
                                      <p:tavLst>
                                        <p:tav tm="0">
                                          <p:val>
                                            <p:fltVal val="90"/>
                                          </p:val>
                                        </p:tav>
                                        <p:tav tm="100000">
                                          <p:val>
                                            <p:fltVal val="0"/>
                                          </p:val>
                                        </p:tav>
                                      </p:tavLst>
                                    </p:anim>
                                    <p:animEffect transition="in" filter="fade">
                                      <p:cBhvr>
                                        <p:cTn id="26"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0994" grpId="0" build="allAtOnce"/>
      <p:bldP spid="8" grpId="0" build="p" autoUpdateAnimBg="0"/>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4" name="TextBox 4"/>
          <p:cNvSpPr txBox="1">
            <a:spLocks noChangeArrowheads="1"/>
          </p:cNvSpPr>
          <p:nvPr/>
        </p:nvSpPr>
        <p:spPr bwMode="auto">
          <a:xfrm>
            <a:off x="472806" y="1445720"/>
            <a:ext cx="10744471" cy="861774"/>
          </a:xfrm>
          <a:prstGeom prst="rect">
            <a:avLst/>
          </a:prstGeom>
          <a:noFill/>
          <a:ln w="9525">
            <a:noFill/>
            <a:miter lim="800000"/>
            <a:headEnd/>
            <a:tailEnd/>
          </a:ln>
        </p:spPr>
        <p:txBody>
          <a:bodyPr wrap="square">
            <a:prstTxWarp prst="textNoShape">
              <a:avLst/>
            </a:prstTxWarp>
            <a:spAutoFit/>
          </a:bodyPr>
          <a:lstStyle/>
          <a:p>
            <a:pPr marL="454025" indent="-454025">
              <a:spcAft>
                <a:spcPts val="1200"/>
              </a:spcAft>
            </a:pPr>
            <a:r>
              <a:rPr lang="tr-TR" sz="2000" dirty="0" smtClean="0">
                <a:solidFill>
                  <a:srgbClr val="0000FF"/>
                </a:solidFill>
                <a:latin typeface="Arial" charset="0"/>
                <a:ea typeface="Arial" charset="0"/>
                <a:cs typeface="Arial" charset="0"/>
              </a:rPr>
              <a:t>Ş</a:t>
            </a:r>
            <a:r>
              <a:rPr lang="en-US" sz="2000" dirty="0" smtClean="0">
                <a:solidFill>
                  <a:srgbClr val="0000FF"/>
                </a:solidFill>
                <a:latin typeface="Arial" charset="0"/>
                <a:ea typeface="Arial" charset="0"/>
                <a:cs typeface="Arial" charset="0"/>
              </a:rPr>
              <a:t>: </a:t>
            </a:r>
            <a:r>
              <a:rPr lang="en-US" sz="2000" dirty="0">
                <a:solidFill>
                  <a:srgbClr val="000000"/>
                </a:solidFill>
                <a:latin typeface="Arial" charset="0"/>
                <a:ea typeface="Arial" charset="0"/>
                <a:cs typeface="Arial" charset="0"/>
              </a:rPr>
              <a:t>1 </a:t>
            </a:r>
            <a:r>
              <a:rPr lang="en-US" sz="2000" dirty="0" err="1">
                <a:solidFill>
                  <a:srgbClr val="000000"/>
                </a:solidFill>
                <a:latin typeface="Arial" charset="0"/>
                <a:ea typeface="Arial" charset="0"/>
                <a:cs typeface="Arial" charset="0"/>
              </a:rPr>
              <a:t>haftadır</a:t>
            </a:r>
            <a:r>
              <a:rPr lang="en-US" sz="2000" dirty="0">
                <a:solidFill>
                  <a:srgbClr val="000000"/>
                </a:solidFill>
                <a:latin typeface="Arial" charset="0"/>
                <a:ea typeface="Arial" charset="0"/>
                <a:cs typeface="Arial" charset="0"/>
              </a:rPr>
              <a:t> </a:t>
            </a:r>
            <a:r>
              <a:rPr lang="en-US" sz="2000" dirty="0" err="1">
                <a:solidFill>
                  <a:srgbClr val="000000"/>
                </a:solidFill>
                <a:latin typeface="Arial" charset="0"/>
                <a:ea typeface="Arial" charset="0"/>
                <a:cs typeface="Arial" charset="0"/>
              </a:rPr>
              <a:t>ateş</a:t>
            </a:r>
            <a:r>
              <a:rPr lang="en-US" sz="2000" dirty="0">
                <a:solidFill>
                  <a:srgbClr val="000000"/>
                </a:solidFill>
                <a:latin typeface="Arial" charset="0"/>
                <a:ea typeface="Arial" charset="0"/>
                <a:cs typeface="Arial" charset="0"/>
              </a:rPr>
              <a:t>, </a:t>
            </a:r>
            <a:r>
              <a:rPr lang="en-US" sz="2000" dirty="0" err="1">
                <a:solidFill>
                  <a:srgbClr val="000000"/>
                </a:solidFill>
                <a:latin typeface="Arial" charset="0"/>
                <a:ea typeface="Arial" charset="0"/>
                <a:cs typeface="Arial" charset="0"/>
              </a:rPr>
              <a:t>titreme</a:t>
            </a:r>
            <a:r>
              <a:rPr lang="en-US" sz="2000" dirty="0">
                <a:solidFill>
                  <a:srgbClr val="000000"/>
                </a:solidFill>
                <a:latin typeface="Arial" charset="0"/>
                <a:ea typeface="Arial" charset="0"/>
                <a:cs typeface="Arial" charset="0"/>
              </a:rPr>
              <a:t>, </a:t>
            </a:r>
            <a:r>
              <a:rPr lang="en-US" sz="2000" dirty="0" err="1">
                <a:solidFill>
                  <a:srgbClr val="000000"/>
                </a:solidFill>
                <a:latin typeface="Arial" charset="0"/>
                <a:ea typeface="Arial" charset="0"/>
                <a:cs typeface="Arial" charset="0"/>
              </a:rPr>
              <a:t>gece</a:t>
            </a:r>
            <a:r>
              <a:rPr lang="en-US" sz="2000" dirty="0">
                <a:solidFill>
                  <a:srgbClr val="000000"/>
                </a:solidFill>
                <a:latin typeface="Arial" charset="0"/>
                <a:ea typeface="Arial" charset="0"/>
                <a:cs typeface="Arial" charset="0"/>
              </a:rPr>
              <a:t> </a:t>
            </a:r>
            <a:r>
              <a:rPr lang="en-US" sz="2000" dirty="0" err="1">
                <a:solidFill>
                  <a:srgbClr val="000000"/>
                </a:solidFill>
                <a:latin typeface="Arial" charset="0"/>
                <a:ea typeface="Arial" charset="0"/>
                <a:cs typeface="Arial" charset="0"/>
              </a:rPr>
              <a:t>terlemesi</a:t>
            </a:r>
            <a:r>
              <a:rPr lang="en-US" sz="2000" dirty="0">
                <a:solidFill>
                  <a:srgbClr val="000000"/>
                </a:solidFill>
                <a:latin typeface="Arial" charset="0"/>
                <a:ea typeface="Arial" charset="0"/>
                <a:cs typeface="Arial" charset="0"/>
              </a:rPr>
              <a:t>, sol </a:t>
            </a:r>
            <a:r>
              <a:rPr lang="en-US" sz="2000" dirty="0" err="1">
                <a:solidFill>
                  <a:srgbClr val="000000"/>
                </a:solidFill>
                <a:latin typeface="Arial" charset="0"/>
                <a:ea typeface="Arial" charset="0"/>
                <a:cs typeface="Arial" charset="0"/>
              </a:rPr>
              <a:t>yan</a:t>
            </a:r>
            <a:r>
              <a:rPr lang="en-US" sz="2000" dirty="0">
                <a:solidFill>
                  <a:srgbClr val="000000"/>
                </a:solidFill>
                <a:latin typeface="Arial" charset="0"/>
                <a:ea typeface="Arial" charset="0"/>
                <a:cs typeface="Arial" charset="0"/>
              </a:rPr>
              <a:t> </a:t>
            </a:r>
            <a:r>
              <a:rPr lang="en-US" sz="2000" dirty="0" err="1">
                <a:solidFill>
                  <a:srgbClr val="000000"/>
                </a:solidFill>
                <a:latin typeface="Arial" charset="0"/>
                <a:ea typeface="Arial" charset="0"/>
                <a:cs typeface="Arial" charset="0"/>
              </a:rPr>
              <a:t>ağrısı</a:t>
            </a:r>
            <a:r>
              <a:rPr lang="en-US" sz="2000" dirty="0">
                <a:solidFill>
                  <a:srgbClr val="000000"/>
                </a:solidFill>
                <a:latin typeface="Arial" charset="0"/>
                <a:ea typeface="Arial" charset="0"/>
                <a:cs typeface="Arial" charset="0"/>
              </a:rPr>
              <a:t>, </a:t>
            </a:r>
            <a:r>
              <a:rPr lang="en-US" sz="2000" dirty="0">
                <a:solidFill>
                  <a:srgbClr val="FF0000"/>
                </a:solidFill>
                <a:latin typeface="Arial" charset="0"/>
                <a:ea typeface="Arial" charset="0"/>
                <a:cs typeface="Arial" charset="0"/>
              </a:rPr>
              <a:t>diyare </a:t>
            </a:r>
            <a:r>
              <a:rPr lang="en-US" sz="2000" dirty="0" err="1">
                <a:solidFill>
                  <a:srgbClr val="000000"/>
                </a:solidFill>
                <a:latin typeface="Arial" charset="0"/>
                <a:ea typeface="Arial" charset="0"/>
                <a:cs typeface="Arial" charset="0"/>
              </a:rPr>
              <a:t>ile</a:t>
            </a:r>
            <a:r>
              <a:rPr lang="en-US" sz="2000" dirty="0">
                <a:solidFill>
                  <a:srgbClr val="000000"/>
                </a:solidFill>
                <a:latin typeface="Arial" charset="0"/>
                <a:ea typeface="Arial" charset="0"/>
                <a:cs typeface="Arial" charset="0"/>
              </a:rPr>
              <a:t> 41 </a:t>
            </a:r>
            <a:r>
              <a:rPr lang="en-US" sz="2000" dirty="0" err="1">
                <a:solidFill>
                  <a:srgbClr val="000000"/>
                </a:solidFill>
                <a:latin typeface="Arial" charset="0"/>
                <a:ea typeface="Arial" charset="0"/>
                <a:cs typeface="Arial" charset="0"/>
              </a:rPr>
              <a:t>yaşında</a:t>
            </a:r>
            <a:r>
              <a:rPr lang="en-US" sz="2000" dirty="0">
                <a:solidFill>
                  <a:srgbClr val="000000"/>
                </a:solidFill>
                <a:latin typeface="Arial" charset="0"/>
                <a:ea typeface="Arial" charset="0"/>
                <a:cs typeface="Arial" charset="0"/>
              </a:rPr>
              <a:t> </a:t>
            </a:r>
            <a:r>
              <a:rPr lang="en-US" sz="2000" dirty="0" err="1">
                <a:solidFill>
                  <a:srgbClr val="000000"/>
                </a:solidFill>
                <a:latin typeface="Arial" charset="0"/>
                <a:ea typeface="Arial" charset="0"/>
                <a:cs typeface="Arial" charset="0"/>
              </a:rPr>
              <a:t>bayan</a:t>
            </a:r>
            <a:r>
              <a:rPr lang="en-US" sz="2000" dirty="0">
                <a:solidFill>
                  <a:srgbClr val="000000"/>
                </a:solidFill>
                <a:latin typeface="Arial" charset="0"/>
                <a:ea typeface="Arial" charset="0"/>
                <a:cs typeface="Arial" charset="0"/>
              </a:rPr>
              <a:t> hasta</a:t>
            </a:r>
          </a:p>
          <a:p>
            <a:pPr marL="454025" indent="-454025" eaLnBrk="0" hangingPunct="0">
              <a:spcAft>
                <a:spcPts val="1200"/>
              </a:spcAft>
            </a:pPr>
            <a:r>
              <a:rPr lang="tr-TR" sz="2000" dirty="0" smtClean="0">
                <a:solidFill>
                  <a:srgbClr val="0000FF"/>
                </a:solidFill>
                <a:latin typeface="Arial" charset="0"/>
                <a:ea typeface="Arial" charset="0"/>
                <a:cs typeface="Arial" charset="0"/>
              </a:rPr>
              <a:t>M</a:t>
            </a:r>
            <a:r>
              <a:rPr lang="en-US" sz="2000" dirty="0" smtClean="0">
                <a:solidFill>
                  <a:srgbClr val="0000FF"/>
                </a:solidFill>
                <a:latin typeface="Arial" charset="0"/>
                <a:ea typeface="Arial" charset="0"/>
                <a:cs typeface="Arial" charset="0"/>
              </a:rPr>
              <a:t>: </a:t>
            </a:r>
            <a:r>
              <a:rPr lang="tr-TR" sz="2000" dirty="0">
                <a:solidFill>
                  <a:srgbClr val="000000"/>
                </a:solidFill>
                <a:latin typeface="Arial" charset="0"/>
                <a:ea typeface="Arial" charset="0"/>
                <a:cs typeface="Arial" charset="0"/>
              </a:rPr>
              <a:t>Ateş</a:t>
            </a:r>
            <a:r>
              <a:rPr lang="en-US" sz="2000" dirty="0">
                <a:solidFill>
                  <a:srgbClr val="000000"/>
                </a:solidFill>
                <a:latin typeface="Arial" charset="0"/>
                <a:ea typeface="Arial" charset="0"/>
                <a:cs typeface="Arial" charset="0"/>
              </a:rPr>
              <a:t> 37 ˚C, </a:t>
            </a:r>
            <a:r>
              <a:rPr lang="tr-TR" sz="2000" dirty="0" smtClean="0">
                <a:solidFill>
                  <a:srgbClr val="000000"/>
                </a:solidFill>
                <a:latin typeface="Arial" charset="0"/>
                <a:ea typeface="Arial" charset="0"/>
                <a:cs typeface="Arial" charset="0"/>
              </a:rPr>
              <a:t>N:</a:t>
            </a:r>
            <a:r>
              <a:rPr lang="en-US" sz="2000" dirty="0" smtClean="0">
                <a:solidFill>
                  <a:srgbClr val="000000"/>
                </a:solidFill>
                <a:latin typeface="Arial" charset="0"/>
                <a:ea typeface="Arial" charset="0"/>
                <a:cs typeface="Arial" charset="0"/>
              </a:rPr>
              <a:t> </a:t>
            </a:r>
            <a:r>
              <a:rPr lang="en-US" sz="2000" dirty="0">
                <a:solidFill>
                  <a:srgbClr val="000000"/>
                </a:solidFill>
                <a:latin typeface="Arial" charset="0"/>
                <a:ea typeface="Arial" charset="0"/>
                <a:cs typeface="Arial" charset="0"/>
              </a:rPr>
              <a:t>48, </a:t>
            </a:r>
            <a:r>
              <a:rPr lang="tr-TR" sz="2000" dirty="0" smtClean="0">
                <a:solidFill>
                  <a:srgbClr val="000000"/>
                </a:solidFill>
                <a:latin typeface="Arial" charset="0"/>
                <a:ea typeface="Arial" charset="0"/>
                <a:cs typeface="Arial" charset="0"/>
              </a:rPr>
              <a:t>SS:</a:t>
            </a:r>
            <a:r>
              <a:rPr lang="en-US" sz="2000" dirty="0" smtClean="0">
                <a:solidFill>
                  <a:srgbClr val="000000"/>
                </a:solidFill>
                <a:latin typeface="Arial" charset="0"/>
                <a:ea typeface="Arial" charset="0"/>
                <a:cs typeface="Arial" charset="0"/>
              </a:rPr>
              <a:t> </a:t>
            </a:r>
            <a:r>
              <a:rPr lang="en-US" sz="2000" dirty="0">
                <a:solidFill>
                  <a:srgbClr val="000000"/>
                </a:solidFill>
                <a:latin typeface="Arial" charset="0"/>
                <a:ea typeface="Arial" charset="0"/>
                <a:cs typeface="Arial" charset="0"/>
              </a:rPr>
              <a:t>16, </a:t>
            </a:r>
            <a:r>
              <a:rPr lang="tr-TR" sz="2000" dirty="0" smtClean="0">
                <a:solidFill>
                  <a:srgbClr val="000000"/>
                </a:solidFill>
                <a:latin typeface="Arial" charset="0"/>
                <a:ea typeface="Arial" charset="0"/>
                <a:cs typeface="Arial" charset="0"/>
              </a:rPr>
              <a:t>TA:</a:t>
            </a:r>
            <a:r>
              <a:rPr lang="en-US" sz="2000" dirty="0" smtClean="0">
                <a:solidFill>
                  <a:srgbClr val="000000"/>
                </a:solidFill>
                <a:latin typeface="Arial" charset="0"/>
                <a:ea typeface="Arial" charset="0"/>
                <a:cs typeface="Arial" charset="0"/>
              </a:rPr>
              <a:t> </a:t>
            </a:r>
            <a:r>
              <a:rPr lang="en-US" sz="2000" u="sng" dirty="0">
                <a:solidFill>
                  <a:srgbClr val="000000"/>
                </a:solidFill>
                <a:latin typeface="Arial" charset="0"/>
                <a:ea typeface="Arial" charset="0"/>
                <a:cs typeface="Arial" charset="0"/>
              </a:rPr>
              <a:t>150/100</a:t>
            </a:r>
          </a:p>
        </p:txBody>
      </p:sp>
      <p:sp>
        <p:nvSpPr>
          <p:cNvPr id="40964" name="TextBox 5"/>
          <p:cNvSpPr txBox="1">
            <a:spLocks noChangeArrowheads="1"/>
          </p:cNvSpPr>
          <p:nvPr/>
        </p:nvSpPr>
        <p:spPr bwMode="auto">
          <a:xfrm>
            <a:off x="1399354" y="2307494"/>
            <a:ext cx="4114800" cy="2169825"/>
          </a:xfrm>
          <a:prstGeom prst="rect">
            <a:avLst/>
          </a:prstGeom>
          <a:noFill/>
          <a:ln w="9525">
            <a:noFill/>
            <a:miter lim="800000"/>
            <a:headEnd/>
            <a:tailEnd/>
          </a:ln>
        </p:spPr>
        <p:txBody>
          <a:bodyPr>
            <a:prstTxWarp prst="textNoShape">
              <a:avLst/>
            </a:prstTxWarp>
            <a:spAutoFit/>
          </a:bodyPr>
          <a:lstStyle/>
          <a:p>
            <a:pPr marL="454025" indent="-454025" eaLnBrk="0" hangingPunct="0">
              <a:lnSpc>
                <a:spcPct val="150000"/>
              </a:lnSpc>
            </a:pPr>
            <a:r>
              <a:rPr lang="en-US" dirty="0">
                <a:solidFill>
                  <a:srgbClr val="0000FF"/>
                </a:solidFill>
                <a:latin typeface="Arial" charset="0"/>
                <a:ea typeface="Arial" charset="0"/>
                <a:cs typeface="Arial" charset="0"/>
              </a:rPr>
              <a:t>CBC:</a:t>
            </a:r>
          </a:p>
          <a:p>
            <a:pPr marL="454025" indent="-454025" eaLnBrk="0" hangingPunct="0">
              <a:lnSpc>
                <a:spcPct val="150000"/>
              </a:lnSpc>
              <a:buClr>
                <a:srgbClr val="660066"/>
              </a:buClr>
              <a:buFont typeface="Arial" charset="0"/>
              <a:buChar char="•"/>
            </a:pPr>
            <a:r>
              <a:rPr lang="en-US" dirty="0" err="1">
                <a:solidFill>
                  <a:srgbClr val="000000"/>
                </a:solidFill>
                <a:latin typeface="Arial" charset="0"/>
                <a:ea typeface="Arial" charset="0"/>
                <a:cs typeface="Arial" charset="0"/>
              </a:rPr>
              <a:t>Hgb</a:t>
            </a:r>
            <a:r>
              <a:rPr lang="en-US" dirty="0">
                <a:solidFill>
                  <a:srgbClr val="000000"/>
                </a:solidFill>
                <a:latin typeface="Arial" charset="0"/>
                <a:ea typeface="Arial" charset="0"/>
                <a:cs typeface="Arial" charset="0"/>
              </a:rPr>
              <a:t> </a:t>
            </a:r>
            <a:r>
              <a:rPr lang="en-US" dirty="0" smtClean="0">
                <a:solidFill>
                  <a:srgbClr val="000000"/>
                </a:solidFill>
                <a:latin typeface="Arial" charset="0"/>
                <a:ea typeface="Arial" charset="0"/>
                <a:cs typeface="Arial" charset="0"/>
              </a:rPr>
              <a:t>8.6</a:t>
            </a:r>
            <a:r>
              <a:rPr lang="tr-TR" dirty="0" smtClean="0">
                <a:solidFill>
                  <a:srgbClr val="000000"/>
                </a:solidFill>
                <a:latin typeface="Arial" charset="0"/>
                <a:ea typeface="Arial" charset="0"/>
                <a:cs typeface="Arial" charset="0"/>
              </a:rPr>
              <a:t>, </a:t>
            </a:r>
            <a:r>
              <a:rPr lang="en-US" dirty="0" smtClean="0">
                <a:solidFill>
                  <a:srgbClr val="000000"/>
                </a:solidFill>
                <a:latin typeface="Arial" charset="0"/>
                <a:ea typeface="Arial" charset="0"/>
                <a:cs typeface="Arial" charset="0"/>
              </a:rPr>
              <a:t>WBC </a:t>
            </a:r>
            <a:r>
              <a:rPr lang="en-US" dirty="0">
                <a:solidFill>
                  <a:srgbClr val="000000"/>
                </a:solidFill>
                <a:latin typeface="Arial" charset="0"/>
                <a:ea typeface="Arial" charset="0"/>
                <a:cs typeface="Arial" charset="0"/>
              </a:rPr>
              <a:t>7.8</a:t>
            </a:r>
          </a:p>
          <a:p>
            <a:pPr marL="454025" indent="-454025" eaLnBrk="0" hangingPunct="0">
              <a:lnSpc>
                <a:spcPct val="150000"/>
              </a:lnSpc>
              <a:buClr>
                <a:srgbClr val="660066"/>
              </a:buClr>
              <a:buFont typeface="Arial" charset="0"/>
              <a:buChar char="•"/>
            </a:pPr>
            <a:r>
              <a:rPr lang="tr-TR" dirty="0" err="1" smtClean="0">
                <a:solidFill>
                  <a:srgbClr val="000000"/>
                </a:solidFill>
                <a:latin typeface="Arial" charset="0"/>
                <a:ea typeface="Arial" charset="0"/>
                <a:cs typeface="Arial" charset="0"/>
              </a:rPr>
              <a:t>Trombositler</a:t>
            </a:r>
            <a:r>
              <a:rPr lang="en-US" dirty="0" smtClean="0">
                <a:solidFill>
                  <a:srgbClr val="000000"/>
                </a:solidFill>
                <a:latin typeface="Arial" charset="0"/>
                <a:ea typeface="Arial" charset="0"/>
                <a:cs typeface="Arial" charset="0"/>
              </a:rPr>
              <a:t> 42</a:t>
            </a:r>
            <a:r>
              <a:rPr lang="tr-TR" dirty="0" smtClean="0">
                <a:solidFill>
                  <a:srgbClr val="000000"/>
                </a:solidFill>
                <a:latin typeface="Arial" charset="0"/>
                <a:ea typeface="Arial" charset="0"/>
                <a:cs typeface="Arial" charset="0"/>
              </a:rPr>
              <a:t> bin</a:t>
            </a:r>
          </a:p>
          <a:p>
            <a:pPr marL="454025" indent="-454025" eaLnBrk="0" hangingPunct="0">
              <a:lnSpc>
                <a:spcPct val="150000"/>
              </a:lnSpc>
              <a:buClr>
                <a:srgbClr val="660066"/>
              </a:buClr>
              <a:buFont typeface="Arial" charset="0"/>
              <a:buChar char="•"/>
            </a:pPr>
            <a:r>
              <a:rPr lang="en-US" dirty="0">
                <a:solidFill>
                  <a:srgbClr val="000000"/>
                </a:solidFill>
                <a:latin typeface="Arial" charset="0"/>
                <a:ea typeface="Arial" charset="0"/>
                <a:cs typeface="Arial" charset="0"/>
              </a:rPr>
              <a:t>Reti</a:t>
            </a:r>
            <a:r>
              <a:rPr lang="tr-TR" dirty="0">
                <a:solidFill>
                  <a:srgbClr val="000000"/>
                </a:solidFill>
                <a:latin typeface="Arial" charset="0"/>
                <a:ea typeface="Arial" charset="0"/>
                <a:cs typeface="Arial" charset="0"/>
              </a:rPr>
              <a:t>k</a:t>
            </a:r>
            <a:r>
              <a:rPr lang="en-US" dirty="0">
                <a:solidFill>
                  <a:srgbClr val="000000"/>
                </a:solidFill>
                <a:latin typeface="Arial" charset="0"/>
                <a:ea typeface="Arial" charset="0"/>
                <a:cs typeface="Arial" charset="0"/>
              </a:rPr>
              <a:t> 1.8</a:t>
            </a:r>
            <a:r>
              <a:rPr lang="en-US" dirty="0" smtClean="0">
                <a:solidFill>
                  <a:srgbClr val="000000"/>
                </a:solidFill>
                <a:latin typeface="Arial" charset="0"/>
                <a:ea typeface="Arial" charset="0"/>
                <a:cs typeface="Arial" charset="0"/>
              </a:rPr>
              <a:t>%</a:t>
            </a:r>
            <a:endParaRPr lang="en-US" dirty="0">
              <a:solidFill>
                <a:srgbClr val="000000"/>
              </a:solidFill>
              <a:latin typeface="Arial" charset="0"/>
              <a:ea typeface="Arial" charset="0"/>
              <a:cs typeface="Arial" charset="0"/>
            </a:endParaRPr>
          </a:p>
          <a:p>
            <a:pPr marL="454025" indent="-454025">
              <a:lnSpc>
                <a:spcPct val="150000"/>
              </a:lnSpc>
              <a:buClr>
                <a:srgbClr val="660066"/>
              </a:buClr>
              <a:buFont typeface="Arial" charset="0"/>
              <a:buChar char="•"/>
            </a:pPr>
            <a:r>
              <a:rPr lang="tr-TR" dirty="0" smtClean="0">
                <a:solidFill>
                  <a:srgbClr val="000000"/>
                </a:solidFill>
                <a:latin typeface="Arial" charset="0"/>
                <a:ea typeface="Arial" charset="0"/>
                <a:cs typeface="Arial" charset="0"/>
              </a:rPr>
              <a:t>PY: </a:t>
            </a:r>
            <a:r>
              <a:rPr lang="en-US" dirty="0" err="1" smtClean="0">
                <a:solidFill>
                  <a:srgbClr val="000000"/>
                </a:solidFill>
                <a:latin typeface="Arial" charset="0"/>
                <a:ea typeface="Arial" charset="0"/>
                <a:cs typeface="Arial" charset="0"/>
              </a:rPr>
              <a:t>şistositler</a:t>
            </a:r>
            <a:r>
              <a:rPr lang="tr-TR" dirty="0" smtClean="0">
                <a:solidFill>
                  <a:srgbClr val="000000"/>
                </a:solidFill>
                <a:latin typeface="Arial" charset="0"/>
                <a:ea typeface="Arial" charset="0"/>
                <a:cs typeface="Arial" charset="0"/>
              </a:rPr>
              <a:t> (+), </a:t>
            </a:r>
            <a:endParaRPr lang="en-US" dirty="0">
              <a:solidFill>
                <a:srgbClr val="000000"/>
              </a:solidFill>
              <a:latin typeface="Arial" charset="0"/>
              <a:ea typeface="Arial" charset="0"/>
              <a:cs typeface="Arial" charset="0"/>
            </a:endParaRPr>
          </a:p>
        </p:txBody>
      </p:sp>
      <p:sp>
        <p:nvSpPr>
          <p:cNvPr id="7" name="TextBox 6"/>
          <p:cNvSpPr txBox="1"/>
          <p:nvPr/>
        </p:nvSpPr>
        <p:spPr>
          <a:xfrm>
            <a:off x="5166210" y="2581938"/>
            <a:ext cx="4267200" cy="2169825"/>
          </a:xfrm>
          <a:prstGeom prst="rect">
            <a:avLst/>
          </a:prstGeom>
          <a:noFill/>
        </p:spPr>
        <p:txBody>
          <a:bodyPr>
            <a:prstTxWarp prst="textNoShape">
              <a:avLst/>
            </a:prstTxWarp>
            <a:spAutoFit/>
          </a:bodyPr>
          <a:lstStyle/>
          <a:p>
            <a:pPr marL="454025" indent="-454025" eaLnBrk="0" hangingPunct="0">
              <a:lnSpc>
                <a:spcPct val="150000"/>
              </a:lnSpc>
            </a:pPr>
            <a:r>
              <a:rPr lang="tr-TR" dirty="0">
                <a:solidFill>
                  <a:srgbClr val="0000FF"/>
                </a:solidFill>
                <a:latin typeface="Arial" charset="0"/>
                <a:ea typeface="Arial" charset="0"/>
                <a:cs typeface="Arial" charset="0"/>
              </a:rPr>
              <a:t>Diğer</a:t>
            </a:r>
            <a:r>
              <a:rPr lang="en-US" dirty="0">
                <a:solidFill>
                  <a:srgbClr val="0000FF"/>
                </a:solidFill>
                <a:latin typeface="Arial" charset="0"/>
                <a:ea typeface="Arial" charset="0"/>
                <a:cs typeface="Arial" charset="0"/>
              </a:rPr>
              <a:t> Lab:</a:t>
            </a:r>
          </a:p>
          <a:p>
            <a:pPr marL="454025" indent="-454025" eaLnBrk="0" hangingPunct="0">
              <a:lnSpc>
                <a:spcPct val="150000"/>
              </a:lnSpc>
              <a:buClr>
                <a:srgbClr val="660066"/>
              </a:buClr>
              <a:buFont typeface="Arial" charset="0"/>
              <a:buChar char="•"/>
            </a:pPr>
            <a:r>
              <a:rPr lang="en-US" u="sng" dirty="0">
                <a:solidFill>
                  <a:srgbClr val="000000"/>
                </a:solidFill>
                <a:latin typeface="Arial" charset="0"/>
                <a:ea typeface="Arial" charset="0"/>
                <a:cs typeface="Arial" charset="0"/>
              </a:rPr>
              <a:t>Cr 2.2 mg/</a:t>
            </a:r>
            <a:r>
              <a:rPr lang="en-US" u="sng" dirty="0" err="1">
                <a:solidFill>
                  <a:srgbClr val="000000"/>
                </a:solidFill>
                <a:latin typeface="Arial" charset="0"/>
                <a:ea typeface="Arial" charset="0"/>
                <a:cs typeface="Arial" charset="0"/>
              </a:rPr>
              <a:t>dL</a:t>
            </a:r>
            <a:endParaRPr lang="en-US" u="sng" dirty="0">
              <a:solidFill>
                <a:srgbClr val="000000"/>
              </a:solidFill>
              <a:latin typeface="Arial" charset="0"/>
              <a:ea typeface="Arial" charset="0"/>
              <a:cs typeface="Arial" charset="0"/>
            </a:endParaRPr>
          </a:p>
          <a:p>
            <a:pPr marL="454025" indent="-454025" eaLnBrk="0" hangingPunct="0">
              <a:lnSpc>
                <a:spcPct val="150000"/>
              </a:lnSpc>
              <a:buClr>
                <a:srgbClr val="660066"/>
              </a:buClr>
              <a:buFont typeface="Arial" charset="0"/>
              <a:buChar char="•"/>
            </a:pPr>
            <a:r>
              <a:rPr lang="en-US" dirty="0">
                <a:solidFill>
                  <a:srgbClr val="000000"/>
                </a:solidFill>
                <a:latin typeface="Arial" charset="0"/>
                <a:ea typeface="Arial" charset="0"/>
                <a:cs typeface="Arial" charset="0"/>
              </a:rPr>
              <a:t>LDH 1584 IU/L</a:t>
            </a:r>
          </a:p>
          <a:p>
            <a:pPr marL="454025" indent="-454025" eaLnBrk="0" hangingPunct="0">
              <a:lnSpc>
                <a:spcPct val="150000"/>
              </a:lnSpc>
              <a:buClr>
                <a:srgbClr val="660066"/>
              </a:buClr>
              <a:buFont typeface="Arial" charset="0"/>
              <a:buChar char="•"/>
            </a:pPr>
            <a:r>
              <a:rPr lang="en-US" dirty="0" err="1">
                <a:solidFill>
                  <a:srgbClr val="000000"/>
                </a:solidFill>
                <a:latin typeface="Arial" charset="0"/>
                <a:ea typeface="Arial" charset="0"/>
                <a:cs typeface="Arial" charset="0"/>
              </a:rPr>
              <a:t>Fibrino</a:t>
            </a:r>
            <a:r>
              <a:rPr lang="tr-TR" dirty="0">
                <a:solidFill>
                  <a:srgbClr val="000000"/>
                </a:solidFill>
                <a:latin typeface="Arial" charset="0"/>
                <a:ea typeface="Arial" charset="0"/>
                <a:cs typeface="Arial" charset="0"/>
              </a:rPr>
              <a:t>j</a:t>
            </a:r>
            <a:r>
              <a:rPr lang="en-US" dirty="0">
                <a:solidFill>
                  <a:srgbClr val="000000"/>
                </a:solidFill>
                <a:latin typeface="Arial" charset="0"/>
                <a:ea typeface="Arial" charset="0"/>
                <a:cs typeface="Arial" charset="0"/>
              </a:rPr>
              <a:t>en 311</a:t>
            </a:r>
          </a:p>
          <a:p>
            <a:pPr marL="454025" indent="-454025" eaLnBrk="0" hangingPunct="0">
              <a:lnSpc>
                <a:spcPct val="150000"/>
              </a:lnSpc>
              <a:buClr>
                <a:srgbClr val="660066"/>
              </a:buClr>
              <a:buFont typeface="Arial" charset="0"/>
              <a:buChar char="•"/>
            </a:pPr>
            <a:r>
              <a:rPr lang="tr-TR" dirty="0" smtClean="0">
                <a:solidFill>
                  <a:srgbClr val="000000"/>
                </a:solidFill>
                <a:latin typeface="Arial" charset="0"/>
                <a:ea typeface="Arial" charset="0"/>
                <a:cs typeface="Arial" charset="0"/>
              </a:rPr>
              <a:t>idrar</a:t>
            </a:r>
            <a:r>
              <a:rPr lang="en-US" dirty="0" smtClean="0">
                <a:solidFill>
                  <a:srgbClr val="000000"/>
                </a:solidFill>
                <a:latin typeface="Arial" charset="0"/>
                <a:ea typeface="Arial" charset="0"/>
                <a:cs typeface="Arial" charset="0"/>
              </a:rPr>
              <a:t> </a:t>
            </a:r>
            <a:r>
              <a:rPr lang="en-US" dirty="0">
                <a:solidFill>
                  <a:srgbClr val="000000"/>
                </a:solidFill>
                <a:latin typeface="Arial" charset="0"/>
                <a:ea typeface="Arial" charset="0"/>
                <a:cs typeface="Arial" charset="0"/>
              </a:rPr>
              <a:t>+protein, +RBCs</a:t>
            </a:r>
          </a:p>
        </p:txBody>
      </p:sp>
      <p:graphicFrame>
        <p:nvGraphicFramePr>
          <p:cNvPr id="8" name="Table 3"/>
          <p:cNvGraphicFramePr>
            <a:graphicFrameLocks noGrp="1"/>
          </p:cNvGraphicFramePr>
          <p:nvPr>
            <p:extLst>
              <p:ext uri="{D42A27DB-BD31-4B8C-83A1-F6EECF244321}">
                <p14:modId xmlns:p14="http://schemas.microsoft.com/office/powerpoint/2010/main" val="1983790095"/>
              </p:ext>
            </p:extLst>
          </p:nvPr>
        </p:nvGraphicFramePr>
        <p:xfrm>
          <a:off x="795616" y="4801335"/>
          <a:ext cx="3632005" cy="1524000"/>
        </p:xfrm>
        <a:graphic>
          <a:graphicData uri="http://schemas.openxmlformats.org/drawingml/2006/table">
            <a:tbl>
              <a:tblPr/>
              <a:tblGrid>
                <a:gridCol w="790406"/>
                <a:gridCol w="524882"/>
                <a:gridCol w="1140259"/>
                <a:gridCol w="1176458"/>
              </a:tblGrid>
              <a:tr h="258686">
                <a:tc rowSpan="2">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US" sz="1400" dirty="0"/>
                    </a:p>
                  </a:txBody>
                  <a:tcPr anchor="ctr" horzOverflow="overflow">
                    <a:lnL>
                      <a:noFill/>
                    </a:lnL>
                    <a:lnR>
                      <a:noFill/>
                    </a:lnR>
                    <a:lnT w="25400" cap="flat" cmpd="sng" algn="ctr">
                      <a:solidFill>
                        <a:schemeClr val="tx1"/>
                      </a:solidFill>
                      <a:prstDash val="solid"/>
                      <a:round/>
                      <a:headEnd type="none" w="med" len="med"/>
                      <a:tailEnd type="none" w="med" len="med"/>
                    </a:lnT>
                    <a:lnB w="25400" cap="flat" cmpd="sng" algn="ctr">
                      <a:solidFill>
                        <a:schemeClr val="tx1"/>
                      </a:solidFill>
                      <a:prstDash val="solid"/>
                      <a:round/>
                      <a:headEnd type="none" w="med" len="med"/>
                      <a:tailEnd type="none" w="med" len="med"/>
                    </a:lnB>
                    <a:lnTlToBr>
                      <a:noFill/>
                    </a:lnTlToBr>
                    <a:lnBlToTr>
                      <a:noFill/>
                    </a:lnBlToTr>
                    <a:solidFill>
                      <a:srgbClr val="0D407F"/>
                    </a:solidFill>
                  </a:tcPr>
                </a:tc>
                <a:tc rowSpan="2">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dirty="0" smtClean="0">
                          <a:ln>
                            <a:noFill/>
                          </a:ln>
                          <a:solidFill>
                            <a:srgbClr val="FFFFFF"/>
                          </a:solidFill>
                          <a:effectLst/>
                          <a:latin typeface="Arial" charset="0"/>
                          <a:ea typeface="ＭＳ Ｐゴシック" charset="-128"/>
                          <a:cs typeface="ＭＳ Ｐゴシック" charset="-128"/>
                        </a:rPr>
                        <a:t>gün</a:t>
                      </a:r>
                      <a:endParaRPr kumimoji="0" lang="en-US" sz="1400" b="1" i="0" u="none" strike="noStrike" cap="none" normalizeH="0" baseline="0" dirty="0" smtClean="0">
                        <a:ln>
                          <a:noFill/>
                        </a:ln>
                        <a:solidFill>
                          <a:srgbClr val="FFFFFF"/>
                        </a:solidFill>
                        <a:effectLst/>
                        <a:latin typeface="Arial" charset="0"/>
                        <a:ea typeface="ＭＳ Ｐゴシック" charset="-128"/>
                        <a:cs typeface="ＭＳ Ｐゴシック" charset="-128"/>
                      </a:endParaRPr>
                    </a:p>
                  </a:txBody>
                  <a:tcPr anchor="ctr" horzOverflow="overflow">
                    <a:lnL>
                      <a:noFill/>
                    </a:lnL>
                    <a:lnR>
                      <a:noFill/>
                    </a:lnR>
                    <a:lnT w="25400" cap="flat" cmpd="sng" algn="ctr">
                      <a:solidFill>
                        <a:schemeClr val="tx1"/>
                      </a:solidFill>
                      <a:prstDash val="solid"/>
                      <a:round/>
                      <a:headEnd type="none" w="med" len="med"/>
                      <a:tailEnd type="none" w="med" len="med"/>
                    </a:lnT>
                    <a:lnB w="25400" cap="flat" cmpd="sng" algn="ctr">
                      <a:solidFill>
                        <a:schemeClr val="tx1"/>
                      </a:solidFill>
                      <a:prstDash val="solid"/>
                      <a:round/>
                      <a:headEnd type="none" w="med" len="med"/>
                      <a:tailEnd type="none" w="med" len="med"/>
                    </a:lnB>
                    <a:lnTlToBr>
                      <a:noFill/>
                    </a:lnTlToBr>
                    <a:lnBlToTr>
                      <a:noFill/>
                    </a:lnBlToTr>
                    <a:solidFill>
                      <a:srgbClr val="0D407F"/>
                    </a:solidFill>
                  </a:tcPr>
                </a:tc>
                <a:tc gridSpan="2">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FFFFFF"/>
                          </a:solidFill>
                          <a:effectLst/>
                          <a:latin typeface="Arial" charset="0"/>
                          <a:ea typeface="ＭＳ Ｐゴシック" charset="-128"/>
                          <a:cs typeface="ＭＳ Ｐゴシック" charset="-128"/>
                        </a:rPr>
                        <a:t>ADAMTS13</a:t>
                      </a:r>
                    </a:p>
                  </a:txBody>
                  <a:tcPr anchor="ctr" horzOverflow="overflow">
                    <a:lnL>
                      <a:noFill/>
                    </a:lnL>
                    <a:lnR>
                      <a:noFill/>
                    </a:lnR>
                    <a:lnT w="25400" cap="flat" cmpd="sng" algn="ctr">
                      <a:solidFill>
                        <a:schemeClr val="tx1"/>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0D407F"/>
                    </a:solidFill>
                  </a:tcPr>
                </a:tc>
                <a:tc hMerge="1">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sz="2800" b="1" i="0" u="none" strike="noStrike" cap="none" normalizeH="0" baseline="0" dirty="0" smtClean="0">
                        <a:ln>
                          <a:noFill/>
                        </a:ln>
                        <a:solidFill>
                          <a:srgbClr val="FFFFFF"/>
                        </a:solidFill>
                        <a:effectLst/>
                        <a:latin typeface="Arial" charset="0"/>
                        <a:ea typeface="ＭＳ Ｐゴシック" charset="-128"/>
                        <a:cs typeface="ＭＳ Ｐゴシック" charset="-128"/>
                      </a:endParaRPr>
                    </a:p>
                  </a:txBody>
                  <a:tcPr anchor="ctr" horzOverflow="overflow">
                    <a:lnL>
                      <a:noFill/>
                    </a:lnL>
                    <a:lnR>
                      <a:noFill/>
                    </a:lnR>
                    <a:lnT w="25400" cap="flat" cmpd="sng" algn="ctr">
                      <a:solidFill>
                        <a:schemeClr val="tx1"/>
                      </a:solidFill>
                      <a:prstDash val="solid"/>
                      <a:round/>
                      <a:headEnd type="none" w="med" len="med"/>
                      <a:tailEnd type="none" w="med" len="med"/>
                    </a:lnT>
                    <a:lnB w="25400" cap="flat" cmpd="sng" algn="ctr">
                      <a:solidFill>
                        <a:schemeClr val="tx1"/>
                      </a:solidFill>
                      <a:prstDash val="solid"/>
                      <a:round/>
                      <a:headEnd type="none" w="med" len="med"/>
                      <a:tailEnd type="none" w="med" len="med"/>
                    </a:lnB>
                    <a:lnTlToBr>
                      <a:noFill/>
                    </a:lnTlToBr>
                    <a:lnBlToTr>
                      <a:noFill/>
                    </a:lnBlToTr>
                    <a:solidFill>
                      <a:srgbClr val="0D407F"/>
                    </a:solidFill>
                  </a:tcPr>
                </a:tc>
              </a:tr>
              <a:tr h="258686">
                <a:tc vMerge="1">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US" dirty="0"/>
                    </a:p>
                  </a:txBody>
                  <a:tcPr anchor="ctr" horzOverflow="overflow">
                    <a:lnL>
                      <a:noFill/>
                    </a:lnL>
                    <a:lnR>
                      <a:noFill/>
                    </a:lnR>
                    <a:lnT w="25400" cap="flat" cmpd="sng" algn="ctr">
                      <a:solidFill>
                        <a:schemeClr val="tx1"/>
                      </a:solidFill>
                      <a:prstDash val="solid"/>
                      <a:round/>
                      <a:headEnd type="none" w="med" len="med"/>
                      <a:tailEnd type="none" w="med" len="med"/>
                    </a:lnT>
                    <a:lnB w="25400" cap="flat" cmpd="sng" algn="ctr">
                      <a:solidFill>
                        <a:schemeClr val="tx1"/>
                      </a:solidFill>
                      <a:prstDash val="solid"/>
                      <a:round/>
                      <a:headEnd type="none" w="med" len="med"/>
                      <a:tailEnd type="none" w="med" len="med"/>
                    </a:lnB>
                    <a:lnTlToBr>
                      <a:noFill/>
                    </a:lnTlToBr>
                    <a:lnBlToTr>
                      <a:noFill/>
                    </a:lnBlToTr>
                    <a:solidFill>
                      <a:srgbClr val="0D407F"/>
                    </a:solidFill>
                  </a:tcPr>
                </a:tc>
                <a:tc vMerge="1">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sz="2800" b="1" i="0" u="none" strike="noStrike" cap="none" normalizeH="0" baseline="0" dirty="0" smtClean="0">
                        <a:ln>
                          <a:noFill/>
                        </a:ln>
                        <a:solidFill>
                          <a:srgbClr val="FFFFFF"/>
                        </a:solidFill>
                        <a:effectLst/>
                        <a:latin typeface="Arial" charset="0"/>
                        <a:ea typeface="ＭＳ Ｐゴシック" charset="-128"/>
                        <a:cs typeface="ＭＳ Ｐゴシック" charset="-128"/>
                      </a:endParaRPr>
                    </a:p>
                  </a:txBody>
                  <a:tcPr anchor="ctr" horzOverflow="overflow">
                    <a:lnL>
                      <a:noFill/>
                    </a:lnL>
                    <a:lnR>
                      <a:noFill/>
                    </a:lnR>
                    <a:lnT w="25400" cap="flat" cmpd="sng" algn="ctr">
                      <a:solidFill>
                        <a:schemeClr val="tx1"/>
                      </a:solidFill>
                      <a:prstDash val="solid"/>
                      <a:round/>
                      <a:headEnd type="none" w="med" len="med"/>
                      <a:tailEnd type="none" w="med" len="med"/>
                    </a:lnT>
                    <a:lnB w="25400" cap="flat" cmpd="sng" algn="ctr">
                      <a:solidFill>
                        <a:schemeClr val="tx1"/>
                      </a:solidFill>
                      <a:prstDash val="solid"/>
                      <a:round/>
                      <a:headEnd type="none" w="med" len="med"/>
                      <a:tailEnd type="none" w="med" len="med"/>
                    </a:lnB>
                    <a:lnTlToBr>
                      <a:noFill/>
                    </a:lnTlToBr>
                    <a:lnBlToTr>
                      <a:noFill/>
                    </a:lnBlToTr>
                    <a:solidFill>
                      <a:srgbClr val="0D407F"/>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FFFFFF"/>
                          </a:solidFill>
                          <a:effectLst/>
                          <a:latin typeface="Arial" charset="0"/>
                          <a:ea typeface="ＭＳ Ｐゴシック" charset="-128"/>
                          <a:cs typeface="ＭＳ Ｐゴシック" charset="-128"/>
                        </a:rPr>
                        <a:t>A</a:t>
                      </a:r>
                      <a:r>
                        <a:rPr kumimoji="0" lang="tr-TR" sz="1400" b="1" i="0" u="none" strike="noStrike" cap="none" normalizeH="0" baseline="0" dirty="0" smtClean="0">
                          <a:ln>
                            <a:noFill/>
                          </a:ln>
                          <a:solidFill>
                            <a:srgbClr val="FFFFFF"/>
                          </a:solidFill>
                          <a:effectLst/>
                          <a:latin typeface="Arial" charset="0"/>
                          <a:ea typeface="ＭＳ Ｐゴシック" charset="-128"/>
                          <a:cs typeface="ＭＳ Ｐゴシック" charset="-128"/>
                        </a:rPr>
                        <a:t>k</a:t>
                      </a:r>
                      <a:r>
                        <a:rPr kumimoji="0" lang="en-US" sz="1400" b="1" i="0" u="none" strike="noStrike" cap="none" normalizeH="0" baseline="0" dirty="0" err="1" smtClean="0">
                          <a:ln>
                            <a:noFill/>
                          </a:ln>
                          <a:solidFill>
                            <a:srgbClr val="FFFFFF"/>
                          </a:solidFill>
                          <a:effectLst/>
                          <a:latin typeface="Arial" charset="0"/>
                          <a:ea typeface="ＭＳ Ｐゴシック" charset="-128"/>
                          <a:cs typeface="ＭＳ Ｐゴシック" charset="-128"/>
                        </a:rPr>
                        <a:t>tivit</a:t>
                      </a:r>
                      <a:r>
                        <a:rPr kumimoji="0" lang="tr-TR" sz="1400" b="1" i="0" u="none" strike="noStrike" cap="none" normalizeH="0" baseline="0" dirty="0" smtClean="0">
                          <a:ln>
                            <a:noFill/>
                          </a:ln>
                          <a:solidFill>
                            <a:srgbClr val="FFFFFF"/>
                          </a:solidFill>
                          <a:effectLst/>
                          <a:latin typeface="Arial" charset="0"/>
                          <a:ea typeface="ＭＳ Ｐゴシック" charset="-128"/>
                          <a:cs typeface="ＭＳ Ｐゴシック" charset="-128"/>
                        </a:rPr>
                        <a:t>e</a:t>
                      </a:r>
                      <a:endParaRPr kumimoji="0" lang="en-US" sz="1400" b="1" i="0" u="none" strike="noStrike" cap="none" normalizeH="0" baseline="0" dirty="0" smtClean="0">
                        <a:ln>
                          <a:noFill/>
                        </a:ln>
                        <a:solidFill>
                          <a:srgbClr val="FFFFFF"/>
                        </a:solidFill>
                        <a:effectLst/>
                        <a:latin typeface="Arial" charset="0"/>
                        <a:ea typeface="ＭＳ Ｐゴシック" charset="-128"/>
                        <a:cs typeface="ＭＳ Ｐゴシック" charset="-128"/>
                      </a:endParaRPr>
                    </a:p>
                  </a:txBody>
                  <a:tcPr anchor="ctr" horzOverflow="overflow">
                    <a:lnL>
                      <a:noFill/>
                    </a:lnL>
                    <a:lnR>
                      <a:noFill/>
                    </a:lnR>
                    <a:lnT w="12700" cap="flat" cmpd="sng" algn="ctr">
                      <a:solidFill>
                        <a:srgbClr val="FFFFFF"/>
                      </a:solidFill>
                      <a:prstDash val="solid"/>
                      <a:round/>
                      <a:headEnd type="none" w="med" len="med"/>
                      <a:tailEnd type="none" w="med" len="med"/>
                    </a:lnT>
                    <a:lnB w="25400" cap="flat" cmpd="sng" algn="ctr">
                      <a:solidFill>
                        <a:schemeClr val="tx1"/>
                      </a:solidFill>
                      <a:prstDash val="solid"/>
                      <a:round/>
                      <a:headEnd type="none" w="med" len="med"/>
                      <a:tailEnd type="none" w="med" len="med"/>
                    </a:lnB>
                    <a:lnTlToBr>
                      <a:noFill/>
                    </a:lnTlToBr>
                    <a:lnBlToTr>
                      <a:noFill/>
                    </a:lnBlToTr>
                    <a:solidFill>
                      <a:srgbClr val="0D407F"/>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dirty="0" smtClean="0">
                          <a:ln>
                            <a:noFill/>
                          </a:ln>
                          <a:solidFill>
                            <a:srgbClr val="FFFFFF"/>
                          </a:solidFill>
                          <a:effectLst/>
                          <a:latin typeface="Arial" charset="0"/>
                          <a:ea typeface="ＭＳ Ｐゴシック" charset="-128"/>
                          <a:cs typeface="ＭＳ Ｐゴシック" charset="-128"/>
                        </a:rPr>
                        <a:t>İ</a:t>
                      </a:r>
                      <a:r>
                        <a:rPr kumimoji="0" lang="en-US" sz="1400" b="1" i="0" u="none" strike="noStrike" cap="none" normalizeH="0" baseline="0" dirty="0" err="1" smtClean="0">
                          <a:ln>
                            <a:noFill/>
                          </a:ln>
                          <a:solidFill>
                            <a:srgbClr val="FFFFFF"/>
                          </a:solidFill>
                          <a:effectLst/>
                          <a:latin typeface="Arial" charset="0"/>
                          <a:ea typeface="ＭＳ Ｐゴシック" charset="-128"/>
                          <a:cs typeface="ＭＳ Ｐゴシック" charset="-128"/>
                        </a:rPr>
                        <a:t>nhibit</a:t>
                      </a:r>
                      <a:r>
                        <a:rPr kumimoji="0" lang="tr-TR" sz="1400" b="1" i="0" u="none" strike="noStrike" cap="none" normalizeH="0" baseline="0" dirty="0" smtClean="0">
                          <a:ln>
                            <a:noFill/>
                          </a:ln>
                          <a:solidFill>
                            <a:srgbClr val="FFFFFF"/>
                          </a:solidFill>
                          <a:effectLst/>
                          <a:latin typeface="Arial" charset="0"/>
                          <a:ea typeface="ＭＳ Ｐゴシック" charset="-128"/>
                          <a:cs typeface="ＭＳ Ｐゴシック" charset="-128"/>
                        </a:rPr>
                        <a:t>ör</a:t>
                      </a:r>
                      <a:endParaRPr kumimoji="0" lang="en-US" sz="1400" b="1" i="0" u="none" strike="noStrike" cap="none" normalizeH="0" baseline="0" dirty="0" smtClean="0">
                        <a:ln>
                          <a:noFill/>
                        </a:ln>
                        <a:solidFill>
                          <a:srgbClr val="FFFFFF"/>
                        </a:solidFill>
                        <a:effectLst/>
                        <a:latin typeface="Arial" charset="0"/>
                        <a:ea typeface="ＭＳ Ｐゴシック" charset="-128"/>
                        <a:cs typeface="ＭＳ Ｐゴシック" charset="-128"/>
                      </a:endParaRPr>
                    </a:p>
                  </a:txBody>
                  <a:tcPr anchor="ctr" horzOverflow="overflow">
                    <a:lnL>
                      <a:noFill/>
                    </a:lnL>
                    <a:lnR>
                      <a:noFill/>
                    </a:lnR>
                    <a:lnT w="12700" cap="flat" cmpd="sng" algn="ctr">
                      <a:solidFill>
                        <a:srgbClr val="FFFFFF"/>
                      </a:solidFill>
                      <a:prstDash val="solid"/>
                      <a:round/>
                      <a:headEnd type="none" w="med" len="med"/>
                      <a:tailEnd type="none" w="med" len="med"/>
                    </a:lnT>
                    <a:lnB w="25400" cap="flat" cmpd="sng" algn="ctr">
                      <a:solidFill>
                        <a:schemeClr val="tx1"/>
                      </a:solidFill>
                      <a:prstDash val="solid"/>
                      <a:round/>
                      <a:headEnd type="none" w="med" len="med"/>
                      <a:tailEnd type="none" w="med" len="med"/>
                    </a:lnB>
                    <a:lnTlToBr>
                      <a:noFill/>
                    </a:lnTlToBr>
                    <a:lnBlToTr>
                      <a:noFill/>
                    </a:lnBlToTr>
                    <a:solidFill>
                      <a:srgbClr val="0D407F"/>
                    </a:solidFill>
                  </a:tcPr>
                </a:tc>
              </a:tr>
              <a:tr h="258686">
                <a:tc>
                  <a:txBody>
                    <a:bodyPr/>
                    <a:lstStyle/>
                    <a:p>
                      <a:pPr marL="285750" marR="0" lvl="0" indent="-228600" algn="ctr" defTabSz="457200" rtl="0" eaLnBrk="1" fontAlgn="base" latinLnBrk="0" hangingPunct="1">
                        <a:lnSpc>
                          <a:spcPct val="100000"/>
                        </a:lnSpc>
                        <a:spcBef>
                          <a:spcPct val="0"/>
                        </a:spcBef>
                        <a:spcAft>
                          <a:spcPct val="0"/>
                        </a:spcAft>
                        <a:buClr>
                          <a:srgbClr val="660066"/>
                        </a:buClr>
                        <a:buSzTx/>
                        <a:buFont typeface="Arial" charset="0"/>
                        <a:buNone/>
                        <a:tabLst/>
                      </a:pPr>
                      <a:r>
                        <a:rPr kumimoji="0" lang="tr-TR" sz="1400" b="1" i="1" u="none" strike="noStrike" cap="none" normalizeH="0" baseline="0" dirty="0" smtClean="0">
                          <a:ln>
                            <a:noFill/>
                          </a:ln>
                          <a:solidFill>
                            <a:srgbClr val="000000"/>
                          </a:solidFill>
                          <a:effectLst/>
                          <a:latin typeface="Arial" charset="0"/>
                          <a:ea typeface="ＭＳ Ｐゴシック" charset="-128"/>
                          <a:cs typeface="ＭＳ Ｐゴシック" charset="-128"/>
                        </a:rPr>
                        <a:t>Hasta</a:t>
                      </a:r>
                      <a:r>
                        <a:rPr kumimoji="0" lang="en-US" sz="1400" b="1" i="1" u="none" strike="noStrike" cap="none" normalizeH="0" baseline="0" dirty="0" smtClean="0">
                          <a:ln>
                            <a:noFill/>
                          </a:ln>
                          <a:solidFill>
                            <a:srgbClr val="000000"/>
                          </a:solidFill>
                          <a:effectLst/>
                          <a:latin typeface="Arial" charset="0"/>
                          <a:ea typeface="ＭＳ Ｐゴシック" charset="-128"/>
                          <a:cs typeface="ＭＳ Ｐゴシック" charset="-128"/>
                        </a:rPr>
                        <a:t>:</a:t>
                      </a:r>
                    </a:p>
                  </a:txBody>
                  <a:tcPr horzOverflow="overflow">
                    <a:lnL>
                      <a:noFill/>
                    </a:lnL>
                    <a:lnR>
                      <a:noFill/>
                    </a:lnR>
                    <a:lnT w="25400" cap="flat" cmpd="sng" algn="ctr">
                      <a:solidFill>
                        <a:schemeClr val="tx1"/>
                      </a:solidFill>
                      <a:prstDash val="solid"/>
                      <a:round/>
                      <a:headEnd type="none" w="med" len="med"/>
                      <a:tailEnd type="none" w="med" len="med"/>
                    </a:lnT>
                    <a:lnB>
                      <a:noFill/>
                    </a:lnB>
                    <a:lnTlToBr>
                      <a:noFill/>
                    </a:lnTlToBr>
                    <a:lnBlToTr>
                      <a:noFill/>
                    </a:lnBlToTr>
                    <a:solidFill>
                      <a:srgbClr val="E7E7E7"/>
                    </a:solidFill>
                  </a:tcPr>
                </a:tc>
                <a:tc>
                  <a:txBody>
                    <a:bodyPr/>
                    <a:lstStyle/>
                    <a:p>
                      <a:pPr marL="285750" marR="0" lvl="0" indent="-228600" algn="ctr" defTabSz="457200" rtl="0" eaLnBrk="1" fontAlgn="base" latinLnBrk="0" hangingPunct="1">
                        <a:lnSpc>
                          <a:spcPct val="100000"/>
                        </a:lnSpc>
                        <a:spcBef>
                          <a:spcPct val="0"/>
                        </a:spcBef>
                        <a:spcAft>
                          <a:spcPct val="0"/>
                        </a:spcAft>
                        <a:buClr>
                          <a:srgbClr val="660066"/>
                        </a:buClr>
                        <a:buSzTx/>
                        <a:buFont typeface="Arial" charset="0"/>
                        <a:buNone/>
                        <a:tabLst/>
                      </a:pPr>
                      <a:r>
                        <a:rPr kumimoji="0" lang="en-US" sz="1400" b="0" i="0" u="none" strike="noStrike" cap="none" normalizeH="0" baseline="0" dirty="0" smtClean="0">
                          <a:ln>
                            <a:noFill/>
                          </a:ln>
                          <a:solidFill>
                            <a:srgbClr val="000000"/>
                          </a:solidFill>
                          <a:effectLst/>
                          <a:latin typeface="Arial" charset="0"/>
                          <a:ea typeface="ＭＳ Ｐゴシック" charset="-128"/>
                          <a:cs typeface="ＭＳ Ｐゴシック" charset="-128"/>
                        </a:rPr>
                        <a:t>4</a:t>
                      </a:r>
                    </a:p>
                  </a:txBody>
                  <a:tcPr horzOverflow="overflow">
                    <a:lnL>
                      <a:noFill/>
                    </a:lnL>
                    <a:lnR>
                      <a:noFill/>
                    </a:lnR>
                    <a:lnT w="25400" cap="flat" cmpd="sng" algn="ctr">
                      <a:solidFill>
                        <a:schemeClr val="tx1"/>
                      </a:solidFill>
                      <a:prstDash val="solid"/>
                      <a:round/>
                      <a:headEnd type="none" w="med" len="med"/>
                      <a:tailEnd type="none" w="med" len="med"/>
                    </a:lnT>
                    <a:lnB>
                      <a:noFill/>
                    </a:lnB>
                    <a:lnTlToBr>
                      <a:noFill/>
                    </a:lnTlToBr>
                    <a:lnBlToTr>
                      <a:noFill/>
                    </a:lnBlToTr>
                    <a:solidFill>
                      <a:srgbClr val="E7E7E7"/>
                    </a:solidFill>
                  </a:tcPr>
                </a:tc>
                <a:tc>
                  <a:txBody>
                    <a:bodyPr/>
                    <a:lstStyle/>
                    <a:p>
                      <a:pPr marL="285750" marR="0" lvl="0" indent="-228600" algn="ctr" defTabSz="457200" rtl="0" eaLnBrk="1" fontAlgn="base" latinLnBrk="0" hangingPunct="1">
                        <a:lnSpc>
                          <a:spcPct val="100000"/>
                        </a:lnSpc>
                        <a:spcBef>
                          <a:spcPct val="0"/>
                        </a:spcBef>
                        <a:spcAft>
                          <a:spcPct val="0"/>
                        </a:spcAft>
                        <a:buClr>
                          <a:srgbClr val="660066"/>
                        </a:buClr>
                        <a:buSzTx/>
                        <a:buFont typeface="Arial" charset="0"/>
                        <a:buNone/>
                        <a:tabLst/>
                      </a:pPr>
                      <a:r>
                        <a:rPr kumimoji="0" lang="en-US" sz="1400" b="0" i="0" u="none" strike="noStrike" cap="none" normalizeH="0" baseline="0" dirty="0" smtClean="0">
                          <a:ln>
                            <a:noFill/>
                          </a:ln>
                          <a:solidFill>
                            <a:srgbClr val="000000"/>
                          </a:solidFill>
                          <a:effectLst/>
                          <a:latin typeface="Arial" charset="0"/>
                          <a:ea typeface="ＭＳ Ｐゴシック" charset="-128"/>
                          <a:cs typeface="ＭＳ Ｐゴシック" charset="-128"/>
                        </a:rPr>
                        <a:t>25%, 70%</a:t>
                      </a:r>
                    </a:p>
                  </a:txBody>
                  <a:tcPr horzOverflow="overflow">
                    <a:lnL>
                      <a:noFill/>
                    </a:lnL>
                    <a:lnR>
                      <a:noFill/>
                    </a:lnR>
                    <a:lnT w="25400" cap="flat" cmpd="sng" algn="ctr">
                      <a:solidFill>
                        <a:schemeClr val="tx1"/>
                      </a:solidFill>
                      <a:prstDash val="solid"/>
                      <a:round/>
                      <a:headEnd type="none" w="med" len="med"/>
                      <a:tailEnd type="none" w="med" len="med"/>
                    </a:lnT>
                    <a:lnB>
                      <a:noFill/>
                    </a:lnB>
                    <a:lnTlToBr>
                      <a:noFill/>
                    </a:lnTlToBr>
                    <a:lnBlToTr>
                      <a:noFill/>
                    </a:lnBlToTr>
                    <a:solidFill>
                      <a:srgbClr val="E7E7E7"/>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Arial" charset="0"/>
                          <a:ea typeface="ＭＳ Ｐゴシック" charset="-128"/>
                          <a:cs typeface="ＭＳ Ｐゴシック" charset="-128"/>
                        </a:rPr>
                        <a:t>ND</a:t>
                      </a:r>
                    </a:p>
                  </a:txBody>
                  <a:tcPr horzOverflow="overflow">
                    <a:lnL>
                      <a:noFill/>
                    </a:lnL>
                    <a:lnR>
                      <a:noFill/>
                    </a:lnR>
                    <a:lnT w="25400" cap="flat" cmpd="sng" algn="ctr">
                      <a:solidFill>
                        <a:schemeClr val="tx1"/>
                      </a:solidFill>
                      <a:prstDash val="solid"/>
                      <a:round/>
                      <a:headEnd type="none" w="med" len="med"/>
                      <a:tailEnd type="none" w="med" len="med"/>
                    </a:lnT>
                    <a:lnB>
                      <a:noFill/>
                    </a:lnB>
                    <a:lnTlToBr>
                      <a:noFill/>
                    </a:lnTlToBr>
                    <a:lnBlToTr>
                      <a:noFill/>
                    </a:lnBlToTr>
                    <a:solidFill>
                      <a:srgbClr val="E7E7E7"/>
                    </a:solidFill>
                  </a:tcPr>
                </a:tc>
              </a:tr>
              <a:tr h="285946">
                <a:tc>
                  <a:txBody>
                    <a:bodyPr/>
                    <a:lstStyle/>
                    <a:p>
                      <a:endParaRPr lang="en-US" sz="1400"/>
                    </a:p>
                  </a:txBody>
                  <a:tcPr horzOverflow="overflow">
                    <a:lnL>
                      <a:noFill/>
                    </a:lnL>
                    <a:lnR>
                      <a:noFill/>
                    </a:lnR>
                    <a:lnT>
                      <a:noFill/>
                    </a:lnT>
                    <a:lnB>
                      <a:noFill/>
                    </a:lnB>
                    <a:lnTlToBr>
                      <a:noFill/>
                    </a:lnTlToBr>
                    <a:lnBlToTr>
                      <a:noFill/>
                    </a:lnBlToTr>
                    <a:solidFill>
                      <a:schemeClr val="bg1"/>
                    </a:solidFill>
                  </a:tcPr>
                </a:tc>
                <a:tc>
                  <a:txBody>
                    <a:bodyPr/>
                    <a:lstStyle/>
                    <a:p>
                      <a:pPr marL="285750" marR="0" lvl="0" indent="-228600" algn="ctr" defTabSz="457200" rtl="0" eaLnBrk="1" fontAlgn="base" latinLnBrk="0" hangingPunct="1">
                        <a:lnSpc>
                          <a:spcPct val="100000"/>
                        </a:lnSpc>
                        <a:spcBef>
                          <a:spcPct val="0"/>
                        </a:spcBef>
                        <a:spcAft>
                          <a:spcPct val="0"/>
                        </a:spcAft>
                        <a:buClr>
                          <a:srgbClr val="660066"/>
                        </a:buClr>
                        <a:buSzTx/>
                        <a:buFont typeface="Arial" charset="0"/>
                        <a:buNone/>
                        <a:tabLst/>
                      </a:pPr>
                      <a:r>
                        <a:rPr kumimoji="0" lang="en-US" sz="1400" b="0" i="0" u="none" strike="noStrike" cap="none" normalizeH="0" baseline="0" dirty="0" smtClean="0">
                          <a:ln>
                            <a:noFill/>
                          </a:ln>
                          <a:solidFill>
                            <a:srgbClr val="000000"/>
                          </a:solidFill>
                          <a:effectLst/>
                          <a:latin typeface="Arial" charset="0"/>
                          <a:ea typeface="ＭＳ Ｐゴシック" charset="-128"/>
                          <a:cs typeface="ＭＳ Ｐゴシック" charset="-128"/>
                        </a:rPr>
                        <a:t>7</a:t>
                      </a:r>
                    </a:p>
                  </a:txBody>
                  <a:tcPr horzOverflow="overflow">
                    <a:lnL>
                      <a:noFill/>
                    </a:lnL>
                    <a:lnR>
                      <a:noFill/>
                    </a:lnR>
                    <a:lnT>
                      <a:noFill/>
                    </a:lnT>
                    <a:lnB>
                      <a:noFill/>
                    </a:lnB>
                    <a:lnTlToBr>
                      <a:noFill/>
                    </a:lnTlToBr>
                    <a:lnBlToTr>
                      <a:noFill/>
                    </a:lnBlToTr>
                    <a:solidFill>
                      <a:schemeClr val="bg1"/>
                    </a:solidFill>
                  </a:tcPr>
                </a:tc>
                <a:tc>
                  <a:txBody>
                    <a:bodyPr/>
                    <a:lstStyle/>
                    <a:p>
                      <a:pPr marL="285750" marR="0" lvl="0" indent="-228600" algn="ctr" defTabSz="457200" rtl="0" eaLnBrk="1" fontAlgn="base" latinLnBrk="0" hangingPunct="1">
                        <a:lnSpc>
                          <a:spcPct val="100000"/>
                        </a:lnSpc>
                        <a:spcBef>
                          <a:spcPct val="0"/>
                        </a:spcBef>
                        <a:spcAft>
                          <a:spcPct val="0"/>
                        </a:spcAft>
                        <a:buClr>
                          <a:srgbClr val="660066"/>
                        </a:buClr>
                        <a:buSzTx/>
                        <a:buFont typeface="Arial" charset="0"/>
                        <a:buNone/>
                        <a:tabLst/>
                      </a:pPr>
                      <a:r>
                        <a:rPr kumimoji="0" lang="en-US" sz="1400" b="0" i="0" u="none" strike="noStrike" cap="none" normalizeH="0" baseline="0" dirty="0" smtClean="0">
                          <a:ln>
                            <a:noFill/>
                          </a:ln>
                          <a:solidFill>
                            <a:srgbClr val="000000"/>
                          </a:solidFill>
                          <a:effectLst/>
                          <a:latin typeface="Arial" charset="0"/>
                          <a:ea typeface="ＭＳ Ｐゴシック" charset="-128"/>
                          <a:cs typeface="ＭＳ Ｐゴシック" charset="-128"/>
                        </a:rPr>
                        <a:t>105%</a:t>
                      </a:r>
                    </a:p>
                  </a:txBody>
                  <a:tcPr horzOverflow="overflow">
                    <a:lnL>
                      <a:noFill/>
                    </a:lnL>
                    <a:lnR>
                      <a:noFill/>
                    </a:lnR>
                    <a:lnT>
                      <a:noFill/>
                    </a:lnT>
                    <a:lnB>
                      <a:noFill/>
                    </a:lnB>
                    <a:lnTlToBr>
                      <a:noFill/>
                    </a:lnTlToBr>
                    <a:lnBlToTr>
                      <a:noFill/>
                    </a:lnBlToTr>
                    <a:solidFill>
                      <a:schemeClr val="bg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Arial" charset="0"/>
                          <a:ea typeface="ＭＳ Ｐゴシック" charset="-128"/>
                          <a:cs typeface="ＭＳ Ｐゴシック" charset="-128"/>
                        </a:rPr>
                        <a:t>ND</a:t>
                      </a:r>
                    </a:p>
                  </a:txBody>
                  <a:tcPr horzOverflow="overflow">
                    <a:lnL>
                      <a:noFill/>
                    </a:lnL>
                    <a:lnR>
                      <a:noFill/>
                    </a:lnR>
                    <a:lnT>
                      <a:noFill/>
                    </a:lnT>
                    <a:lnB>
                      <a:noFill/>
                    </a:lnB>
                    <a:lnTlToBr>
                      <a:noFill/>
                    </a:lnTlToBr>
                    <a:lnBlToTr>
                      <a:noFill/>
                    </a:lnBlToTr>
                    <a:solidFill>
                      <a:schemeClr val="bg1"/>
                    </a:solidFill>
                  </a:tcPr>
                </a:tc>
              </a:tr>
              <a:tr h="258686">
                <a:tc>
                  <a:txBody>
                    <a:bodyPr/>
                    <a:lstStyle/>
                    <a:p>
                      <a:endParaRPr lang="en-US" sz="1400" dirty="0"/>
                    </a:p>
                  </a:txBody>
                  <a:tcPr horzOverflow="overflow">
                    <a:lnL>
                      <a:noFill/>
                    </a:lnL>
                    <a:lnR>
                      <a:noFill/>
                    </a:lnR>
                    <a:lnT>
                      <a:noFill/>
                    </a:lnT>
                    <a:lnB>
                      <a:noFill/>
                    </a:lnB>
                    <a:lnTlToBr>
                      <a:noFill/>
                    </a:lnTlToBr>
                    <a:lnBlToTr>
                      <a:noFill/>
                    </a:lnBlToTr>
                    <a:solidFill>
                      <a:srgbClr val="E7E7E7"/>
                    </a:solidFill>
                  </a:tcPr>
                </a:tc>
                <a:tc>
                  <a:txBody>
                    <a:bodyPr/>
                    <a:lstStyle/>
                    <a:p>
                      <a:pPr marL="285750" marR="0" lvl="0" indent="-228600" algn="ctr" defTabSz="457200" rtl="0" eaLnBrk="1" fontAlgn="base" latinLnBrk="0" hangingPunct="1">
                        <a:lnSpc>
                          <a:spcPct val="100000"/>
                        </a:lnSpc>
                        <a:spcBef>
                          <a:spcPct val="0"/>
                        </a:spcBef>
                        <a:spcAft>
                          <a:spcPct val="0"/>
                        </a:spcAft>
                        <a:buClr>
                          <a:srgbClr val="660066"/>
                        </a:buClr>
                        <a:buSzTx/>
                        <a:buFont typeface="Arial" charset="0"/>
                        <a:buNone/>
                        <a:tabLst/>
                      </a:pPr>
                      <a:r>
                        <a:rPr kumimoji="0" lang="en-US" sz="1400" b="0" i="0" u="none" strike="noStrike" cap="none" normalizeH="0" baseline="0" dirty="0" smtClean="0">
                          <a:ln>
                            <a:noFill/>
                          </a:ln>
                          <a:solidFill>
                            <a:srgbClr val="000000"/>
                          </a:solidFill>
                          <a:effectLst/>
                          <a:latin typeface="Arial" charset="0"/>
                          <a:ea typeface="ＭＳ Ｐゴシック" charset="-128"/>
                          <a:cs typeface="ＭＳ Ｐゴシック" charset="-128"/>
                        </a:rPr>
                        <a:t>15</a:t>
                      </a:r>
                    </a:p>
                  </a:txBody>
                  <a:tcPr horzOverflow="overflow">
                    <a:lnL>
                      <a:noFill/>
                    </a:lnL>
                    <a:lnR>
                      <a:noFill/>
                    </a:lnR>
                    <a:lnT>
                      <a:noFill/>
                    </a:lnT>
                    <a:lnB>
                      <a:noFill/>
                    </a:lnB>
                    <a:lnTlToBr>
                      <a:noFill/>
                    </a:lnTlToBr>
                    <a:lnBlToTr>
                      <a:noFill/>
                    </a:lnBlToTr>
                    <a:solidFill>
                      <a:srgbClr val="E7E7E7"/>
                    </a:solidFill>
                  </a:tcPr>
                </a:tc>
                <a:tc>
                  <a:txBody>
                    <a:bodyPr/>
                    <a:lstStyle/>
                    <a:p>
                      <a:pPr marL="285750" marR="0" lvl="0" indent="-228600" algn="ctr" defTabSz="457200" rtl="0" eaLnBrk="1" fontAlgn="base" latinLnBrk="0" hangingPunct="1">
                        <a:lnSpc>
                          <a:spcPct val="100000"/>
                        </a:lnSpc>
                        <a:spcBef>
                          <a:spcPct val="0"/>
                        </a:spcBef>
                        <a:spcAft>
                          <a:spcPct val="0"/>
                        </a:spcAft>
                        <a:buClr>
                          <a:srgbClr val="660066"/>
                        </a:buClr>
                        <a:buSzTx/>
                        <a:buFont typeface="Arial" charset="0"/>
                        <a:buNone/>
                        <a:tabLst/>
                      </a:pPr>
                      <a:r>
                        <a:rPr kumimoji="0" lang="en-US" sz="1400" b="0" i="0" u="none" strike="noStrike" cap="none" normalizeH="0" baseline="0" dirty="0" smtClean="0">
                          <a:ln>
                            <a:noFill/>
                          </a:ln>
                          <a:solidFill>
                            <a:srgbClr val="000000"/>
                          </a:solidFill>
                          <a:effectLst/>
                          <a:latin typeface="Arial" charset="0"/>
                          <a:ea typeface="ＭＳ Ｐゴシック" charset="-128"/>
                          <a:cs typeface="ＭＳ Ｐゴシック" charset="-128"/>
                        </a:rPr>
                        <a:t>110%</a:t>
                      </a:r>
                    </a:p>
                  </a:txBody>
                  <a:tcPr horzOverflow="overflow">
                    <a:lnL>
                      <a:noFill/>
                    </a:lnL>
                    <a:lnR>
                      <a:noFill/>
                    </a:lnR>
                    <a:lnT>
                      <a:noFill/>
                    </a:lnT>
                    <a:lnB>
                      <a:noFill/>
                    </a:lnB>
                    <a:lnTlToBr>
                      <a:noFill/>
                    </a:lnTlToBr>
                    <a:lnBlToTr>
                      <a:noFill/>
                    </a:lnBlToTr>
                    <a:solidFill>
                      <a:srgbClr val="E7E7E7"/>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Arial" charset="0"/>
                          <a:ea typeface="ＭＳ Ｐゴシック" charset="-128"/>
                          <a:cs typeface="ＭＳ Ｐゴシック" charset="-128"/>
                        </a:rPr>
                        <a:t>ND</a:t>
                      </a:r>
                    </a:p>
                  </a:txBody>
                  <a:tcPr horzOverflow="overflow">
                    <a:lnL>
                      <a:noFill/>
                    </a:lnL>
                    <a:lnR>
                      <a:noFill/>
                    </a:lnR>
                    <a:lnT>
                      <a:noFill/>
                    </a:lnT>
                    <a:lnB>
                      <a:noFill/>
                    </a:lnB>
                    <a:lnTlToBr>
                      <a:noFill/>
                    </a:lnTlToBr>
                    <a:lnBlToTr>
                      <a:noFill/>
                    </a:lnBlToTr>
                    <a:solidFill>
                      <a:srgbClr val="E7E7E7"/>
                    </a:solidFill>
                  </a:tcPr>
                </a:tc>
              </a:tr>
            </a:tbl>
          </a:graphicData>
        </a:graphic>
      </p:graphicFrame>
      <p:sp>
        <p:nvSpPr>
          <p:cNvPr id="9" name="TextBox 6"/>
          <p:cNvSpPr txBox="1">
            <a:spLocks noChangeArrowheads="1"/>
          </p:cNvSpPr>
          <p:nvPr/>
        </p:nvSpPr>
        <p:spPr bwMode="auto">
          <a:xfrm>
            <a:off x="5012205" y="5750209"/>
            <a:ext cx="7652084" cy="369332"/>
          </a:xfrm>
          <a:prstGeom prst="rect">
            <a:avLst/>
          </a:prstGeom>
          <a:noFill/>
          <a:ln w="9525">
            <a:noFill/>
            <a:miter lim="800000"/>
            <a:headEnd/>
            <a:tailEnd/>
          </a:ln>
        </p:spPr>
        <p:txBody>
          <a:bodyPr wrap="square">
            <a:prstTxWarp prst="textNoShape">
              <a:avLst/>
            </a:prstTxWarp>
            <a:spAutoFit/>
          </a:bodyPr>
          <a:lstStyle/>
          <a:p>
            <a:pPr marL="168275" eaLnBrk="0" hangingPunct="0">
              <a:spcAft>
                <a:spcPts val="600"/>
              </a:spcAft>
              <a:buClr>
                <a:srgbClr val="660066"/>
              </a:buClr>
            </a:pPr>
            <a:r>
              <a:rPr lang="tr-TR" dirty="0" smtClean="0">
                <a:solidFill>
                  <a:srgbClr val="FF0000"/>
                </a:solidFill>
                <a:latin typeface="Arial" charset="0"/>
                <a:ea typeface="Arial" charset="0"/>
                <a:cs typeface="Arial" charset="0"/>
              </a:rPr>
              <a:t>Atipik HÜS ve k</a:t>
            </a:r>
            <a:r>
              <a:rPr lang="en-US" dirty="0" err="1">
                <a:solidFill>
                  <a:srgbClr val="FF0000"/>
                </a:solidFill>
                <a:latin typeface="Arial" charset="0"/>
                <a:ea typeface="Arial" charset="0"/>
                <a:cs typeface="Arial" charset="0"/>
              </a:rPr>
              <a:t>roni</a:t>
            </a:r>
            <a:r>
              <a:rPr lang="tr-TR" dirty="0">
                <a:solidFill>
                  <a:srgbClr val="FF0000"/>
                </a:solidFill>
                <a:latin typeface="Arial" charset="0"/>
                <a:ea typeface="Arial" charset="0"/>
                <a:cs typeface="Arial" charset="0"/>
              </a:rPr>
              <a:t>k</a:t>
            </a:r>
            <a:r>
              <a:rPr lang="en-US" dirty="0">
                <a:solidFill>
                  <a:srgbClr val="FF0000"/>
                </a:solidFill>
                <a:latin typeface="Arial" charset="0"/>
                <a:ea typeface="Arial" charset="0"/>
                <a:cs typeface="Arial" charset="0"/>
              </a:rPr>
              <a:t> </a:t>
            </a:r>
            <a:r>
              <a:rPr lang="en-US" dirty="0" err="1">
                <a:solidFill>
                  <a:srgbClr val="FF0000"/>
                </a:solidFill>
                <a:latin typeface="Arial" charset="0"/>
                <a:ea typeface="Arial" charset="0"/>
                <a:cs typeface="Arial" charset="0"/>
              </a:rPr>
              <a:t>eculizumab</a:t>
            </a:r>
            <a:r>
              <a:rPr lang="tr-TR" dirty="0">
                <a:solidFill>
                  <a:srgbClr val="FF0000"/>
                </a:solidFill>
                <a:latin typeface="Arial" charset="0"/>
                <a:ea typeface="Arial" charset="0"/>
                <a:cs typeface="Arial" charset="0"/>
              </a:rPr>
              <a:t> tedavisi altında</a:t>
            </a:r>
            <a:r>
              <a:rPr lang="en-US" dirty="0">
                <a:solidFill>
                  <a:srgbClr val="FF0000"/>
                </a:solidFill>
                <a:latin typeface="Arial" charset="0"/>
                <a:ea typeface="Arial" charset="0"/>
                <a:cs typeface="Arial" charset="0"/>
              </a:rPr>
              <a:t>, Cr 0.69</a:t>
            </a:r>
          </a:p>
        </p:txBody>
      </p:sp>
      <p:sp>
        <p:nvSpPr>
          <p:cNvPr id="10" name="Rectangle 3"/>
          <p:cNvSpPr>
            <a:spLocks noGrp="1" noChangeArrowheads="1"/>
          </p:cNvSpPr>
          <p:nvPr>
            <p:ph type="title"/>
          </p:nvPr>
        </p:nvSpPr>
        <p:spPr>
          <a:xfrm>
            <a:off x="535837" y="308008"/>
            <a:ext cx="10681440" cy="683394"/>
          </a:xfrm>
        </p:spPr>
        <p:txBody>
          <a:bodyPr anchor="t">
            <a:normAutofit fontScale="90000"/>
          </a:bodyPr>
          <a:lstStyle/>
          <a:p>
            <a:pPr>
              <a:lnSpc>
                <a:spcPct val="80000"/>
              </a:lnSpc>
            </a:pPr>
            <a:r>
              <a:rPr lang="en-US" sz="4000" dirty="0" smtClean="0">
                <a:solidFill>
                  <a:srgbClr val="FF0000"/>
                </a:solidFill>
                <a:latin typeface="Arial" panose="020B0604020202020204" pitchFamily="34" charset="0"/>
                <a:ea typeface="ＭＳ Ｐゴシック" charset="-128"/>
                <a:cs typeface="Arial" panose="020B0604020202020204" pitchFamily="34" charset="0"/>
              </a:rPr>
              <a:t>Trombotik Mikroanjiyopati</a:t>
            </a:r>
            <a:r>
              <a:rPr lang="tr-TR" sz="4000" dirty="0" smtClean="0">
                <a:solidFill>
                  <a:srgbClr val="FF0000"/>
                </a:solidFill>
                <a:latin typeface="Arial" panose="020B0604020202020204" pitchFamily="34" charset="0"/>
                <a:ea typeface="ＭＳ Ｐゴシック" charset="-128"/>
                <a:cs typeface="Arial" panose="020B0604020202020204" pitchFamily="34" charset="0"/>
              </a:rPr>
              <a:t> </a:t>
            </a:r>
            <a:r>
              <a:rPr lang="en-US" sz="4000" dirty="0" smtClean="0">
                <a:latin typeface="Arial" panose="020B0604020202020204" pitchFamily="34" charset="0"/>
                <a:ea typeface="ＭＳ Ｐゴシック" charset="-128"/>
                <a:cs typeface="Arial" panose="020B0604020202020204" pitchFamily="34" charset="0"/>
              </a:rPr>
              <a:t>(</a:t>
            </a:r>
            <a:r>
              <a:rPr lang="tr-TR" sz="4000" dirty="0" smtClean="0">
                <a:solidFill>
                  <a:srgbClr val="000000"/>
                </a:solidFill>
                <a:latin typeface="Arial" panose="020B0604020202020204" pitchFamily="34" charset="0"/>
                <a:ea typeface="Arial" charset="0"/>
                <a:cs typeface="Arial" panose="020B0604020202020204" pitchFamily="34" charset="0"/>
              </a:rPr>
              <a:t>41</a:t>
            </a:r>
            <a:r>
              <a:rPr lang="en-US" sz="4000" dirty="0" smtClean="0">
                <a:solidFill>
                  <a:srgbClr val="000000"/>
                </a:solidFill>
                <a:latin typeface="Arial" panose="020B0604020202020204" pitchFamily="34" charset="0"/>
                <a:ea typeface="Arial" charset="0"/>
                <a:cs typeface="Arial" panose="020B0604020202020204" pitchFamily="34" charset="0"/>
              </a:rPr>
              <a:t> </a:t>
            </a:r>
            <a:r>
              <a:rPr lang="tr-TR" sz="4000" dirty="0">
                <a:solidFill>
                  <a:srgbClr val="000000"/>
                </a:solidFill>
                <a:latin typeface="Arial" panose="020B0604020202020204" pitchFamily="34" charset="0"/>
                <a:ea typeface="Arial" charset="0"/>
                <a:cs typeface="Arial" panose="020B0604020202020204" pitchFamily="34" charset="0"/>
              </a:rPr>
              <a:t>yaşında</a:t>
            </a:r>
            <a:r>
              <a:rPr lang="en-US" sz="4000" dirty="0">
                <a:solidFill>
                  <a:srgbClr val="000000"/>
                </a:solidFill>
                <a:latin typeface="Arial" panose="020B0604020202020204" pitchFamily="34" charset="0"/>
                <a:ea typeface="Arial" charset="0"/>
                <a:cs typeface="Arial" panose="020B0604020202020204" pitchFamily="34" charset="0"/>
              </a:rPr>
              <a:t> </a:t>
            </a:r>
            <a:r>
              <a:rPr lang="tr-TR" sz="4000" dirty="0" smtClean="0">
                <a:solidFill>
                  <a:srgbClr val="000000"/>
                </a:solidFill>
                <a:latin typeface="Arial" panose="020B0604020202020204" pitchFamily="34" charset="0"/>
                <a:ea typeface="Arial" charset="0"/>
                <a:cs typeface="Arial" panose="020B0604020202020204" pitchFamily="34" charset="0"/>
              </a:rPr>
              <a:t>kadın</a:t>
            </a:r>
            <a:r>
              <a:rPr lang="en-US" sz="4000" dirty="0" smtClean="0">
                <a:solidFill>
                  <a:srgbClr val="000000"/>
                </a:solidFill>
                <a:latin typeface="Arial" panose="020B0604020202020204" pitchFamily="34" charset="0"/>
                <a:ea typeface="Arial" charset="0"/>
                <a:cs typeface="Arial" panose="020B0604020202020204" pitchFamily="34" charset="0"/>
              </a:rPr>
              <a:t> </a:t>
            </a:r>
            <a:r>
              <a:rPr lang="tr-TR" sz="4000" dirty="0" smtClean="0">
                <a:solidFill>
                  <a:srgbClr val="000000"/>
                </a:solidFill>
                <a:latin typeface="Arial" panose="020B0604020202020204" pitchFamily="34" charset="0"/>
                <a:ea typeface="Arial" charset="0"/>
                <a:cs typeface="Arial" panose="020B0604020202020204" pitchFamily="34" charset="0"/>
              </a:rPr>
              <a:t>, </a:t>
            </a:r>
            <a:r>
              <a:rPr lang="en-US" sz="4000" dirty="0" smtClean="0">
                <a:latin typeface="Arial" panose="020B0604020202020204" pitchFamily="34" charset="0"/>
                <a:ea typeface="ＭＳ Ｐゴシック" charset="-128"/>
                <a:cs typeface="Arial" panose="020B0604020202020204" pitchFamily="34" charset="0"/>
              </a:rPr>
              <a:t>200</a:t>
            </a:r>
            <a:r>
              <a:rPr lang="tr-TR" sz="4000" dirty="0" smtClean="0">
                <a:latin typeface="Arial" panose="020B0604020202020204" pitchFamily="34" charset="0"/>
                <a:ea typeface="ＭＳ Ｐゴシック" charset="-128"/>
                <a:cs typeface="Arial" panose="020B0604020202020204" pitchFamily="34" charset="0"/>
              </a:rPr>
              <a:t>1</a:t>
            </a:r>
            <a:r>
              <a:rPr lang="en-US" sz="4000" dirty="0" smtClean="0">
                <a:latin typeface="Arial" panose="020B0604020202020204" pitchFamily="34" charset="0"/>
                <a:ea typeface="ＭＳ Ｐゴシック" charset="-128"/>
                <a:cs typeface="Arial" panose="020B0604020202020204" pitchFamily="34" charset="0"/>
              </a:rPr>
              <a:t>)</a:t>
            </a:r>
          </a:p>
        </p:txBody>
      </p:sp>
      <p:sp>
        <p:nvSpPr>
          <p:cNvPr id="11" name="Dikdörtgen 10"/>
          <p:cNvSpPr/>
          <p:nvPr/>
        </p:nvSpPr>
        <p:spPr>
          <a:xfrm>
            <a:off x="5329839" y="4938863"/>
            <a:ext cx="4341958" cy="523220"/>
          </a:xfrm>
          <a:prstGeom prst="rect">
            <a:avLst/>
          </a:prstGeom>
        </p:spPr>
        <p:txBody>
          <a:bodyPr wrap="none">
            <a:spAutoFit/>
          </a:bodyPr>
          <a:lstStyle/>
          <a:p>
            <a:r>
              <a:rPr lang="tr-TR" sz="2800" b="1" dirty="0" smtClean="0"/>
              <a:t>Tanınız ve Tedaviniz  Nedir? </a:t>
            </a:r>
            <a:endParaRPr lang="tr-TR" sz="2800" b="1" dirty="0"/>
          </a:p>
        </p:txBody>
      </p:sp>
      <p:sp>
        <p:nvSpPr>
          <p:cNvPr id="2" name="Dikdörtgen 1"/>
          <p:cNvSpPr/>
          <p:nvPr/>
        </p:nvSpPr>
        <p:spPr>
          <a:xfrm>
            <a:off x="8297629" y="2559159"/>
            <a:ext cx="2271561" cy="2031325"/>
          </a:xfrm>
          <a:prstGeom prst="rect">
            <a:avLst/>
          </a:prstGeom>
        </p:spPr>
        <p:txBody>
          <a:bodyPr wrap="square">
            <a:spAutoFit/>
          </a:bodyPr>
          <a:lstStyle/>
          <a:p>
            <a:pPr marL="454025" indent="-285750">
              <a:spcAft>
                <a:spcPts val="600"/>
              </a:spcAft>
              <a:buClr>
                <a:srgbClr val="660066"/>
              </a:buClr>
              <a:buFont typeface="Arial"/>
              <a:buChar char="•"/>
            </a:pPr>
            <a:r>
              <a:rPr lang="en-US" dirty="0" smtClean="0">
                <a:solidFill>
                  <a:srgbClr val="FF0000"/>
                </a:solidFill>
                <a:latin typeface="Arial" charset="0"/>
                <a:ea typeface="Arial" charset="0"/>
                <a:cs typeface="Arial" charset="0"/>
              </a:rPr>
              <a:t>Hasta</a:t>
            </a:r>
            <a:r>
              <a:rPr lang="tr-TR" dirty="0" smtClean="0">
                <a:solidFill>
                  <a:srgbClr val="FF0000"/>
                </a:solidFill>
                <a:latin typeface="Arial" charset="0"/>
                <a:ea typeface="Arial" charset="0"/>
                <a:cs typeface="Arial" charset="0"/>
              </a:rPr>
              <a:t>nın ADAMTS13 normal ancak  kazanılmış </a:t>
            </a:r>
            <a:r>
              <a:rPr lang="tr-TR" dirty="0" err="1" smtClean="0">
                <a:solidFill>
                  <a:srgbClr val="FF0000"/>
                </a:solidFill>
                <a:latin typeface="Arial" charset="0"/>
                <a:ea typeface="Arial" charset="0"/>
                <a:cs typeface="Arial" charset="0"/>
              </a:rPr>
              <a:t>kompleman</a:t>
            </a:r>
            <a:r>
              <a:rPr lang="en-US" dirty="0" smtClean="0">
                <a:solidFill>
                  <a:srgbClr val="FF0000"/>
                </a:solidFill>
                <a:latin typeface="Arial" charset="0"/>
                <a:ea typeface="Arial" charset="0"/>
                <a:cs typeface="Arial" charset="0"/>
              </a:rPr>
              <a:t> </a:t>
            </a:r>
            <a:r>
              <a:rPr lang="en-US" dirty="0">
                <a:solidFill>
                  <a:srgbClr val="FF0000"/>
                </a:solidFill>
                <a:latin typeface="Arial" charset="0"/>
                <a:ea typeface="Arial" charset="0"/>
                <a:cs typeface="Arial" charset="0"/>
              </a:rPr>
              <a:t>C3 Trp1034Arg </a:t>
            </a:r>
            <a:r>
              <a:rPr lang="en-US" dirty="0" err="1" smtClean="0">
                <a:solidFill>
                  <a:srgbClr val="FF0000"/>
                </a:solidFill>
                <a:latin typeface="Arial" charset="0"/>
                <a:ea typeface="Arial" charset="0"/>
                <a:cs typeface="Arial" charset="0"/>
              </a:rPr>
              <a:t>mutasyonu</a:t>
            </a:r>
            <a:r>
              <a:rPr lang="tr-TR" dirty="0" smtClean="0">
                <a:solidFill>
                  <a:srgbClr val="FF0000"/>
                </a:solidFill>
                <a:latin typeface="Arial" charset="0"/>
                <a:ea typeface="Arial" charset="0"/>
                <a:cs typeface="Arial" charset="0"/>
              </a:rPr>
              <a:t> (+) </a:t>
            </a:r>
            <a:endParaRPr lang="en-US" dirty="0">
              <a:solidFill>
                <a:srgbClr val="FF0000"/>
              </a:solidFill>
              <a:latin typeface="Arial" charset="0"/>
              <a:ea typeface="Arial" charset="0"/>
              <a:cs typeface="Arial" charset="0"/>
            </a:endParaRPr>
          </a:p>
        </p:txBody>
      </p:sp>
    </p:spTree>
    <p:extLst>
      <p:ext uri="{BB962C8B-B14F-4D97-AF65-F5344CB8AC3E}">
        <p14:creationId xmlns:p14="http://schemas.microsoft.com/office/powerpoint/2010/main" val="3180560764"/>
      </p:ext>
    </p:extLst>
  </p:cSld>
  <p:clrMapOvr>
    <a:masterClrMapping/>
  </p:clrMapOvr>
  <p:transition advTm="51888"/>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ircle(in)">
                                      <p:cBhvr>
                                        <p:cTn id="7" dur="2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1000" fill="hold"/>
                                        <p:tgtEl>
                                          <p:spTgt spid="9"/>
                                        </p:tgtEl>
                                        <p:attrNameLst>
                                          <p:attrName>ppt_w</p:attrName>
                                        </p:attrNameLst>
                                      </p:cBhvr>
                                      <p:tavLst>
                                        <p:tav tm="0">
                                          <p:val>
                                            <p:fltVal val="0"/>
                                          </p:val>
                                        </p:tav>
                                        <p:tav tm="100000">
                                          <p:val>
                                            <p:strVal val="#ppt_w"/>
                                          </p:val>
                                        </p:tav>
                                      </p:tavLst>
                                    </p:anim>
                                    <p:anim calcmode="lin" valueType="num">
                                      <p:cBhvr>
                                        <p:cTn id="13" dur="1000" fill="hold"/>
                                        <p:tgtEl>
                                          <p:spTgt spid="9"/>
                                        </p:tgtEl>
                                        <p:attrNameLst>
                                          <p:attrName>ppt_h</p:attrName>
                                        </p:attrNameLst>
                                      </p:cBhvr>
                                      <p:tavLst>
                                        <p:tav tm="0">
                                          <p:val>
                                            <p:fltVal val="0"/>
                                          </p:val>
                                        </p:tav>
                                        <p:tav tm="100000">
                                          <p:val>
                                            <p:strVal val="#ppt_h"/>
                                          </p:val>
                                        </p:tav>
                                      </p:tavLst>
                                    </p:anim>
                                    <p:anim calcmode="lin" valueType="num">
                                      <p:cBhvr>
                                        <p:cTn id="14" dur="1000" fill="hold"/>
                                        <p:tgtEl>
                                          <p:spTgt spid="9"/>
                                        </p:tgtEl>
                                        <p:attrNameLst>
                                          <p:attrName>style.rotation</p:attrName>
                                        </p:attrNameLst>
                                      </p:cBhvr>
                                      <p:tavLst>
                                        <p:tav tm="0">
                                          <p:val>
                                            <p:fltVal val="90"/>
                                          </p:val>
                                        </p:tav>
                                        <p:tav tm="100000">
                                          <p:val>
                                            <p:fltVal val="0"/>
                                          </p:val>
                                        </p:tav>
                                      </p:tavLst>
                                    </p:anim>
                                    <p:animEffect transition="in" filter="fade">
                                      <p:cBhvr>
                                        <p:cTn id="15"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15.4"/>
</p:tagLst>
</file>

<file path=ppt/tags/tag2.xml><?xml version="1.0" encoding="utf-8"?>
<p:tagLst xmlns:a="http://schemas.openxmlformats.org/drawingml/2006/main" xmlns:r="http://schemas.openxmlformats.org/officeDocument/2006/relationships" xmlns:p="http://schemas.openxmlformats.org/presentationml/2006/main">
  <p:tag name="TIMING" val="|38.6|8.4"/>
</p:tagLst>
</file>

<file path=ppt/tags/tag3.xml><?xml version="1.0" encoding="utf-8"?>
<p:tagLst xmlns:a="http://schemas.openxmlformats.org/drawingml/2006/main" xmlns:r="http://schemas.openxmlformats.org/officeDocument/2006/relationships" xmlns:p="http://schemas.openxmlformats.org/presentationml/2006/main">
  <p:tag name="TIMING" val="|38.6|8.4"/>
</p:tagLst>
</file>

<file path=ppt/tags/tag4.xml><?xml version="1.0" encoding="utf-8"?>
<p:tagLst xmlns:a="http://schemas.openxmlformats.org/drawingml/2006/main" xmlns:r="http://schemas.openxmlformats.org/officeDocument/2006/relationships" xmlns:p="http://schemas.openxmlformats.org/presentationml/2006/main">
  <p:tag name="TIMING" val="|15.2|20.6|10.2"/>
</p:tagLst>
</file>

<file path=ppt/theme/theme1.xml><?xml version="1.0" encoding="utf-8"?>
<a:theme xmlns:a="http://schemas.openxmlformats.org/drawingml/2006/main" name="Geçmişe bakış">
  <a:themeElements>
    <a:clrScheme name="Sıcak Mavi">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Geçmişe bakış">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eçmişe bakış">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1234</TotalTime>
  <Words>1898</Words>
  <Application>Microsoft Office PowerPoint</Application>
  <PresentationFormat>Geniş ekran</PresentationFormat>
  <Paragraphs>327</Paragraphs>
  <Slides>25</Slides>
  <Notes>21</Notes>
  <HiddenSlides>0</HiddenSlides>
  <MMClips>0</MMClips>
  <ScaleCrop>false</ScaleCrop>
  <HeadingPairs>
    <vt:vector size="6" baseType="variant">
      <vt:variant>
        <vt:lpstr>Kullanılan Yazı Tipleri</vt:lpstr>
      </vt:variant>
      <vt:variant>
        <vt:i4>13</vt:i4>
      </vt:variant>
      <vt:variant>
        <vt:lpstr>Tema</vt:lpstr>
      </vt:variant>
      <vt:variant>
        <vt:i4>1</vt:i4>
      </vt:variant>
      <vt:variant>
        <vt:lpstr>Slayt Başlıkları</vt:lpstr>
      </vt:variant>
      <vt:variant>
        <vt:i4>25</vt:i4>
      </vt:variant>
    </vt:vector>
  </HeadingPairs>
  <TitlesOfParts>
    <vt:vector size="39" baseType="lpstr">
      <vt:lpstr>ＭＳ Ｐゴシック</vt:lpstr>
      <vt:lpstr>Arial</vt:lpstr>
      <vt:lpstr>Arial Narrow</vt:lpstr>
      <vt:lpstr>Calibri</vt:lpstr>
      <vt:lpstr>Calibri Light</vt:lpstr>
      <vt:lpstr>Century Gothic</vt:lpstr>
      <vt:lpstr>Comic Sans MS</vt:lpstr>
      <vt:lpstr>Helvetica</vt:lpstr>
      <vt:lpstr>Symbol</vt:lpstr>
      <vt:lpstr>Times</vt:lpstr>
      <vt:lpstr>Times New Roman</vt:lpstr>
      <vt:lpstr>Verdana</vt:lpstr>
      <vt:lpstr>Wingdings</vt:lpstr>
      <vt:lpstr>Geçmişe bakış</vt:lpstr>
      <vt:lpstr>PowerPoint Sunusu</vt:lpstr>
      <vt:lpstr>Trombotik Mikroanjiyopati (TMA) Sendromları</vt:lpstr>
      <vt:lpstr>Trombotik Mikroanjiyopati (TMA) Sendromları</vt:lpstr>
      <vt:lpstr>Trombotik Mikroanjiyopati (TMA) Sendromları</vt:lpstr>
      <vt:lpstr>Trombotik Mikroanjiyopati (TMA) Sendromları</vt:lpstr>
      <vt:lpstr>PowerPoint Sunusu</vt:lpstr>
      <vt:lpstr>Konunun Anahatları</vt:lpstr>
      <vt:lpstr>PowerPoint Sunusu</vt:lpstr>
      <vt:lpstr>VWF ve trombosit Adezyonu ve ADAMTS13</vt:lpstr>
      <vt:lpstr>PowerPoint Sunusu</vt:lpstr>
      <vt:lpstr>PowerPoint Sunusu</vt:lpstr>
      <vt:lpstr>TTP ilişkili tromboz?</vt:lpstr>
      <vt:lpstr>PowerPoint Sunusu</vt:lpstr>
      <vt:lpstr>PowerPoint Sunusu</vt:lpstr>
      <vt:lpstr>PowerPoint Sunusu</vt:lpstr>
      <vt:lpstr>Hemolitik Üremik Sendrom(HUS)</vt:lpstr>
      <vt:lpstr> Tipik-HUS: Hemolitik Üremik Sendrom</vt:lpstr>
      <vt:lpstr> Tipik-HUS: Hemolitik Üremik Sendrom</vt:lpstr>
      <vt:lpstr>Atipik HUS ta temel patoloji kontrolsüz  Kompleman aktivasyonu sonucudur</vt:lpstr>
      <vt:lpstr>PowerPoint Sunusu</vt:lpstr>
      <vt:lpstr>Trombotik Mikroanjiyopati (23 yaşında erkek , 2007)</vt:lpstr>
      <vt:lpstr>Trombotik Mikroanjiyopati (23 yaşında erkek , 2007)</vt:lpstr>
      <vt:lpstr>PowerPoint Sunusu</vt:lpstr>
      <vt:lpstr>PowerPoint Sunusu</vt:lpstr>
      <vt:lpstr>Trombotik Mikroanjiyopati (41 yaşında kadın , 2001)</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Trombotik Mikroanjiyopati Sendromları</dc:title>
  <dc:creator>hp</dc:creator>
  <cp:lastModifiedBy>hp</cp:lastModifiedBy>
  <cp:revision>160</cp:revision>
  <dcterms:created xsi:type="dcterms:W3CDTF">2017-09-12T12:09:11Z</dcterms:created>
  <dcterms:modified xsi:type="dcterms:W3CDTF">2017-12-25T13:01:53Z</dcterms:modified>
</cp:coreProperties>
</file>