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500" r:id="rId2"/>
    <p:sldId id="501" r:id="rId3"/>
    <p:sldId id="538" r:id="rId4"/>
    <p:sldId id="554" r:id="rId5"/>
    <p:sldId id="543" r:id="rId6"/>
    <p:sldId id="549" r:id="rId7"/>
    <p:sldId id="539" r:id="rId8"/>
    <p:sldId id="540" r:id="rId9"/>
    <p:sldId id="542" r:id="rId10"/>
    <p:sldId id="544" r:id="rId11"/>
    <p:sldId id="505" r:id="rId12"/>
    <p:sldId id="506" r:id="rId13"/>
    <p:sldId id="548" r:id="rId14"/>
    <p:sldId id="510" r:id="rId15"/>
    <p:sldId id="512" r:id="rId16"/>
    <p:sldId id="514" r:id="rId17"/>
    <p:sldId id="545" r:id="rId18"/>
    <p:sldId id="516" r:id="rId19"/>
    <p:sldId id="517" r:id="rId20"/>
    <p:sldId id="519" r:id="rId21"/>
    <p:sldId id="521" r:id="rId22"/>
    <p:sldId id="522" r:id="rId23"/>
    <p:sldId id="547" r:id="rId24"/>
    <p:sldId id="527" r:id="rId25"/>
    <p:sldId id="528" r:id="rId26"/>
    <p:sldId id="529" r:id="rId27"/>
    <p:sldId id="531" r:id="rId28"/>
    <p:sldId id="551" r:id="rId29"/>
    <p:sldId id="550" r:id="rId30"/>
    <p:sldId id="535" r:id="rId31"/>
    <p:sldId id="553" r:id="rId32"/>
  </p:sldIdLst>
  <p:sldSz cx="12192000" cy="6858000"/>
  <p:notesSz cx="12192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78643" autoAdjust="0"/>
  </p:normalViewPr>
  <p:slideViewPr>
    <p:cSldViewPr>
      <p:cViewPr varScale="1">
        <p:scale>
          <a:sx n="85" d="100"/>
          <a:sy n="85" d="100"/>
        </p:scale>
        <p:origin x="95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F763B-8E1D-4CE5-AF61-96CCCACFCC4E}" type="datetimeFigureOut">
              <a:rPr lang="tr-TR" smtClean="0"/>
              <a:pPr/>
              <a:t>02.06.2017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B1A61-D2A1-4F7F-ACD2-BA8A4A3820A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889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724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Excessive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purine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catabolism results in the production of hypoxanthine and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xanthine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are metabolized to uric acid via the enzymatic action of XO. This pathway can be blocked by the use of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allopurinol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hypoxanthine analog that competitively inhibits XO, and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febuxostat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non-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purine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thiazolecarboxylic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acid derivative that selectively inhibits XO. After about two to three days,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allopurinol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febuxostat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result in increased excretion of both hypoxanthine, which is more soluble than uric acid, and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xanthine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is less soluble than uric acid. Preformed uric acid is not altered by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allopurinol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febuxostat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UO, present in most mammals but not humans, oxidizes preformed uric acid to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allantoin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is 5 to 10 times more soluble than uric acid in acid urine. When exogenous UO (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uricase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rasburicase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pegloticase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is administered, serum and urinary uric acid levels decrease markedly within approximately four hours.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XO: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xanthine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oxidase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UO: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urate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oxidase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UO is not normally present in humans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4094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8395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pc="-5" dirty="0">
                <a:cs typeface="Tahoma"/>
              </a:rPr>
              <a:t>Can </a:t>
            </a:r>
            <a:r>
              <a:rPr lang="tr-TR" spc="-5" dirty="0" err="1">
                <a:cs typeface="Tahoma"/>
              </a:rPr>
              <a:t>occur</a:t>
            </a:r>
            <a:r>
              <a:rPr lang="tr-TR" spc="-5" dirty="0">
                <a:cs typeface="Tahoma"/>
              </a:rPr>
              <a:t> after </a:t>
            </a:r>
            <a:r>
              <a:rPr lang="tr-TR" dirty="0">
                <a:cs typeface="Tahoma"/>
              </a:rPr>
              <a:t>the </a:t>
            </a:r>
            <a:r>
              <a:rPr lang="tr-TR" dirty="0" err="1">
                <a:cs typeface="Tahoma"/>
              </a:rPr>
              <a:t>initiation</a:t>
            </a:r>
            <a:r>
              <a:rPr lang="tr-TR" dirty="0">
                <a:cs typeface="Tahoma"/>
              </a:rPr>
              <a:t> of </a:t>
            </a:r>
            <a:r>
              <a:rPr lang="tr-TR" b="1" spc="-5" dirty="0" err="1">
                <a:solidFill>
                  <a:srgbClr val="00B050"/>
                </a:solidFill>
                <a:cs typeface="Tahoma"/>
              </a:rPr>
              <a:t>cytotoxic</a:t>
            </a:r>
            <a:r>
              <a:rPr lang="tr-TR" b="1" spc="-5" dirty="0">
                <a:solidFill>
                  <a:srgbClr val="00B050"/>
                </a:solidFill>
                <a:cs typeface="Tahoma"/>
              </a:rPr>
              <a:t> </a:t>
            </a:r>
            <a:r>
              <a:rPr lang="tr-TR" b="1" spc="-5" dirty="0" err="1">
                <a:solidFill>
                  <a:srgbClr val="00B050"/>
                </a:solidFill>
                <a:cs typeface="Tahoma"/>
              </a:rPr>
              <a:t>therapy</a:t>
            </a:r>
            <a:r>
              <a:rPr lang="tr-TR" b="1" spc="-5" dirty="0">
                <a:solidFill>
                  <a:srgbClr val="00B050"/>
                </a:solidFill>
                <a:cs typeface="Tahoma"/>
              </a:rPr>
              <a:t> </a:t>
            </a:r>
            <a:r>
              <a:rPr lang="tr-TR" dirty="0">
                <a:cs typeface="Tahoma"/>
              </a:rPr>
              <a:t>for </a:t>
            </a:r>
            <a:r>
              <a:rPr lang="tr-TR" dirty="0" err="1">
                <a:cs typeface="Tahoma"/>
              </a:rPr>
              <a:t>high</a:t>
            </a:r>
            <a:r>
              <a:rPr lang="tr-TR" dirty="0">
                <a:cs typeface="Tahoma"/>
              </a:rPr>
              <a:t>-  </a:t>
            </a:r>
            <a:r>
              <a:rPr lang="tr-TR" dirty="0" err="1">
                <a:cs typeface="Tahoma"/>
              </a:rPr>
              <a:t>grade</a:t>
            </a:r>
            <a:r>
              <a:rPr lang="tr-TR" dirty="0">
                <a:cs typeface="Tahoma"/>
              </a:rPr>
              <a:t> </a:t>
            </a:r>
            <a:r>
              <a:rPr lang="tr-TR" dirty="0" err="1">
                <a:cs typeface="Tahoma"/>
              </a:rPr>
              <a:t>lymphomas</a:t>
            </a:r>
            <a:r>
              <a:rPr lang="tr-TR" dirty="0">
                <a:cs typeface="Tahoma"/>
              </a:rPr>
              <a:t> </a:t>
            </a:r>
            <a:r>
              <a:rPr lang="tr-TR" spc="-25" dirty="0">
                <a:cs typeface="Tahoma"/>
              </a:rPr>
              <a:t>(e.g., </a:t>
            </a:r>
            <a:r>
              <a:rPr lang="tr-TR" spc="-5" dirty="0" err="1">
                <a:cs typeface="Tahoma"/>
              </a:rPr>
              <a:t>Burkitt</a:t>
            </a:r>
            <a:r>
              <a:rPr lang="tr-TR" spc="-5" dirty="0" err="1">
                <a:cs typeface="MS PGothic"/>
              </a:rPr>
              <a:t>’</a:t>
            </a:r>
            <a:r>
              <a:rPr lang="tr-TR" spc="-5" dirty="0" err="1">
                <a:cs typeface="Tahoma"/>
              </a:rPr>
              <a:t>s</a:t>
            </a:r>
            <a:r>
              <a:rPr lang="tr-TR" spc="-5" dirty="0">
                <a:cs typeface="Tahoma"/>
              </a:rPr>
              <a:t>) </a:t>
            </a:r>
            <a:r>
              <a:rPr lang="tr-TR" dirty="0">
                <a:cs typeface="Tahoma"/>
              </a:rPr>
              <a:t>and </a:t>
            </a:r>
            <a:r>
              <a:rPr lang="tr-TR" dirty="0" err="1">
                <a:cs typeface="Tahoma"/>
              </a:rPr>
              <a:t>acute</a:t>
            </a:r>
            <a:r>
              <a:rPr lang="tr-TR" dirty="0">
                <a:cs typeface="Tahoma"/>
              </a:rPr>
              <a:t> </a:t>
            </a:r>
            <a:r>
              <a:rPr lang="tr-TR" dirty="0" err="1">
                <a:cs typeface="Tahoma"/>
              </a:rPr>
              <a:t>lymphoblastic</a:t>
            </a:r>
            <a:r>
              <a:rPr lang="tr-TR" dirty="0">
                <a:cs typeface="Tahoma"/>
              </a:rPr>
              <a:t>  </a:t>
            </a:r>
            <a:r>
              <a:rPr lang="tr-TR" spc="-5" dirty="0" err="1">
                <a:cs typeface="Tahoma"/>
              </a:rPr>
              <a:t>leukemia</a:t>
            </a:r>
            <a:r>
              <a:rPr lang="tr-TR" spc="-5" dirty="0">
                <a:cs typeface="Tahoma"/>
              </a:rPr>
              <a:t>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6806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55600" marR="5080" indent="-342900">
              <a:lnSpc>
                <a:spcPct val="150000"/>
              </a:lnSpc>
              <a:buClr>
                <a:srgbClr val="C00000"/>
              </a:buClr>
              <a:buFont typeface="Wingdings"/>
              <a:buChar char=""/>
              <a:tabLst>
                <a:tab pos="480059" algn="l"/>
                <a:tab pos="480695" algn="l"/>
              </a:tabLst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Although there </a:t>
            </a:r>
            <a:r>
              <a:rPr lang="en-US" sz="1200" kern="1200" spc="-5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is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a general consensus  </a:t>
            </a:r>
            <a:r>
              <a:rPr lang="en-US" sz="1200" kern="1200" spc="-5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that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TLS represents a </a:t>
            </a:r>
            <a:r>
              <a:rPr lang="en-US" sz="1200" u="heavy" kern="1200" spc="-75" dirty="0">
                <a:solidFill>
                  <a:schemeClr val="tx1"/>
                </a:solidFill>
                <a:latin typeface="+mn-lt"/>
                <a:ea typeface="+mn-ea"/>
                <a:cs typeface="Comic Sans MS"/>
              </a:rPr>
              <a:t>set </a:t>
            </a:r>
            <a:r>
              <a:rPr lang="en-US" sz="1200" u="heavy" kern="1200" spc="-80" dirty="0">
                <a:solidFill>
                  <a:schemeClr val="tx1"/>
                </a:solidFill>
                <a:latin typeface="+mn-lt"/>
                <a:ea typeface="+mn-ea"/>
                <a:cs typeface="Comic Sans MS"/>
              </a:rPr>
              <a:t>of metabolic  </a:t>
            </a:r>
            <a:r>
              <a:rPr lang="en-US" sz="1200" u="heavy" kern="1200" spc="-75" dirty="0">
                <a:solidFill>
                  <a:schemeClr val="tx1"/>
                </a:solidFill>
                <a:latin typeface="+mn-lt"/>
                <a:ea typeface="+mn-ea"/>
                <a:cs typeface="Comic Sans MS"/>
              </a:rPr>
              <a:t>complications </a:t>
            </a:r>
            <a:r>
              <a:rPr lang="en-US" sz="1200" kern="1200" spc="-5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that arise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from treatment of  a rapidly </a:t>
            </a:r>
            <a:r>
              <a:rPr lang="en-US" sz="1200" kern="1200" spc="-5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proliferating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and drug-sensitive  neoplasm.</a:t>
            </a:r>
          </a:p>
          <a:p>
            <a:pPr marL="355600" marR="431165" indent="-342900">
              <a:lnSpc>
                <a:spcPct val="150000"/>
              </a:lnSpc>
              <a:spcBef>
                <a:spcPts val="94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There have </a:t>
            </a:r>
            <a:r>
              <a:rPr lang="en-US" sz="1200" kern="1200" spc="5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been </a:t>
            </a:r>
            <a:r>
              <a:rPr lang="en-US" sz="1200" kern="1200" spc="-5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relatively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few attempts  </a:t>
            </a:r>
            <a:r>
              <a:rPr lang="en-US" sz="1200" kern="1200" spc="-5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to specifically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define the</a:t>
            </a:r>
            <a:r>
              <a:rPr lang="en-US" sz="1200" kern="1200" spc="5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Tahoma"/>
              </a:rPr>
              <a:t>syndrome.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6635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3226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55600" marR="1372870" indent="-342900">
              <a:lnSpc>
                <a:spcPct val="12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b="1" dirty="0">
                <a:solidFill>
                  <a:srgbClr val="000065"/>
                </a:solidFill>
                <a:cs typeface="Tahoma"/>
              </a:rPr>
              <a:t>The </a:t>
            </a:r>
            <a:r>
              <a:rPr lang="en-US" sz="1200" b="1" spc="-5" dirty="0">
                <a:solidFill>
                  <a:srgbClr val="000065"/>
                </a:solidFill>
                <a:cs typeface="Tahoma"/>
              </a:rPr>
              <a:t>choice </a:t>
            </a:r>
            <a:r>
              <a:rPr lang="en-US" sz="1200" b="1" dirty="0">
                <a:solidFill>
                  <a:srgbClr val="000065"/>
                </a:solidFill>
                <a:cs typeface="Tahoma"/>
              </a:rPr>
              <a:t>of </a:t>
            </a:r>
            <a:r>
              <a:rPr lang="en-US" sz="1200" b="1" spc="-5" dirty="0">
                <a:solidFill>
                  <a:srgbClr val="000065"/>
                </a:solidFill>
                <a:cs typeface="Tahoma"/>
              </a:rPr>
              <a:t>hydration fluid depends upon </a:t>
            </a:r>
            <a:r>
              <a:rPr lang="en-US" sz="1200" b="1" dirty="0">
                <a:solidFill>
                  <a:srgbClr val="000065"/>
                </a:solidFill>
                <a:cs typeface="Tahoma"/>
              </a:rPr>
              <a:t>the </a:t>
            </a:r>
            <a:r>
              <a:rPr lang="en-US" sz="1200" b="1" spc="-5" dirty="0">
                <a:solidFill>
                  <a:srgbClr val="000065"/>
                </a:solidFill>
                <a:cs typeface="Tahoma"/>
              </a:rPr>
              <a:t>clinical circumstances.</a:t>
            </a:r>
            <a:endParaRPr lang="en-US" sz="1200" b="1" dirty="0">
              <a:cs typeface="Tahoma"/>
            </a:endParaRPr>
          </a:p>
          <a:p>
            <a:pPr marL="355600" marR="407670" indent="-342900">
              <a:lnSpc>
                <a:spcPct val="120000"/>
              </a:lnSpc>
              <a:spcBef>
                <a:spcPts val="560"/>
              </a:spcBef>
              <a:buClr>
                <a:srgbClr val="C00000"/>
              </a:buClr>
              <a:buFont typeface="Wingdings"/>
              <a:buChar char=""/>
              <a:tabLst>
                <a:tab pos="433070" algn="l"/>
                <a:tab pos="433705" algn="l"/>
              </a:tabLst>
            </a:pPr>
            <a:r>
              <a:rPr lang="en-US" sz="1200" dirty="0">
                <a:solidFill>
                  <a:srgbClr val="000065"/>
                </a:solidFill>
                <a:cs typeface="Tahoma"/>
              </a:rPr>
              <a:t>The expert panel suggests the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initial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use of </a:t>
            </a:r>
            <a:r>
              <a:rPr lang="en-US" sz="1200" u="heavy" dirty="0">
                <a:solidFill>
                  <a:srgbClr val="466C1C"/>
                </a:solidFill>
                <a:cs typeface="Tahoma"/>
              </a:rPr>
              <a:t>5% dextrose,  one- </a:t>
            </a:r>
            <a:r>
              <a:rPr lang="en-US" sz="1200" u="heavy" spc="-5" dirty="0">
                <a:solidFill>
                  <a:srgbClr val="466C1C"/>
                </a:solidFill>
                <a:cs typeface="Tahoma"/>
              </a:rPr>
              <a:t>quarter normal </a:t>
            </a:r>
            <a:r>
              <a:rPr lang="en-US" sz="1200" u="heavy" dirty="0">
                <a:solidFill>
                  <a:srgbClr val="466C1C"/>
                </a:solidFill>
                <a:cs typeface="Tahoma"/>
              </a:rPr>
              <a:t>(isotonic) saline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,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probably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because </a:t>
            </a:r>
            <a:r>
              <a:rPr lang="en-US" sz="1200" spc="-5" dirty="0">
                <a:solidFill>
                  <a:srgbClr val="FF0000"/>
                </a:solidFill>
                <a:cs typeface="Tahoma"/>
              </a:rPr>
              <a:t>ALL patients 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receive </a:t>
            </a:r>
            <a:r>
              <a:rPr lang="en-US" sz="1200" spc="-45" dirty="0">
                <a:solidFill>
                  <a:srgbClr val="FF0000"/>
                </a:solidFill>
                <a:cs typeface="Tahoma"/>
              </a:rPr>
              <a:t>steroid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during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remission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induction, which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can cause  sodium retention and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hypertension</a:t>
            </a:r>
            <a:r>
              <a:rPr lang="en-US" sz="1200" spc="-135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.</a:t>
            </a:r>
            <a:endParaRPr lang="en-US" sz="1200" dirty="0">
              <a:cs typeface="Tahoma"/>
            </a:endParaRPr>
          </a:p>
          <a:p>
            <a:pPr marL="355600" marR="5080" indent="-342900">
              <a:lnSpc>
                <a:spcPct val="120000"/>
              </a:lnSpc>
              <a:spcBef>
                <a:spcPts val="400"/>
              </a:spcBef>
              <a:buClr>
                <a:srgbClr val="C00000"/>
              </a:buClr>
              <a:buFont typeface="Wingdings"/>
              <a:buChar char=""/>
              <a:tabLst>
                <a:tab pos="433070" algn="l"/>
                <a:tab pos="433705" algn="l"/>
              </a:tabLst>
            </a:pPr>
            <a:r>
              <a:rPr lang="en-US" sz="1200" spc="-5" dirty="0">
                <a:solidFill>
                  <a:srgbClr val="000065"/>
                </a:solidFill>
                <a:cs typeface="Tahoma"/>
              </a:rPr>
              <a:t>In patients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with </a:t>
            </a:r>
            <a:r>
              <a:rPr lang="en-US" sz="1200" spc="-5" dirty="0" err="1">
                <a:solidFill>
                  <a:srgbClr val="FF0000"/>
                </a:solidFill>
                <a:cs typeface="Tahoma"/>
              </a:rPr>
              <a:t>hyponatremia</a:t>
            </a:r>
            <a:r>
              <a:rPr lang="en-US" sz="1200" spc="-5" dirty="0">
                <a:solidFill>
                  <a:srgbClr val="FF0000"/>
                </a:solidFill>
                <a:cs typeface="Tahoma"/>
              </a:rPr>
              <a:t>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or </a:t>
            </a:r>
            <a:r>
              <a:rPr lang="en-US" sz="1200" spc="-5" dirty="0">
                <a:solidFill>
                  <a:srgbClr val="FF0000"/>
                </a:solidFill>
                <a:cs typeface="Tahoma"/>
              </a:rPr>
              <a:t>volume depletion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, </a:t>
            </a:r>
            <a:r>
              <a:rPr lang="en-US" sz="1200" u="heavy" dirty="0">
                <a:solidFill>
                  <a:srgbClr val="466C1C"/>
                </a:solidFill>
                <a:cs typeface="Tahoma"/>
              </a:rPr>
              <a:t>isotonic saline 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should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be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the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initial hydration</a:t>
            </a:r>
            <a:r>
              <a:rPr lang="en-US" sz="1200" spc="-50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fluid.</a:t>
            </a:r>
            <a:endParaRPr lang="en-US" sz="1200" dirty="0">
              <a:cs typeface="Tahoma"/>
            </a:endParaRPr>
          </a:p>
          <a:p>
            <a:pPr marL="355600" marR="392430" indent="-342900">
              <a:lnSpc>
                <a:spcPct val="120000"/>
              </a:lnSpc>
              <a:spcBef>
                <a:spcPts val="56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spc="-5" dirty="0">
                <a:solidFill>
                  <a:srgbClr val="000065"/>
                </a:solidFill>
                <a:cs typeface="Tahoma"/>
              </a:rPr>
              <a:t>Due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to the risk of </a:t>
            </a:r>
            <a:r>
              <a:rPr lang="en-US" sz="1200" spc="-55" dirty="0" err="1">
                <a:solidFill>
                  <a:srgbClr val="FF0000"/>
                </a:solidFill>
                <a:cs typeface="Tahoma"/>
              </a:rPr>
              <a:t>hyperkalemia</a:t>
            </a:r>
            <a:r>
              <a:rPr lang="en-US" sz="1200" spc="-55" dirty="0">
                <a:solidFill>
                  <a:srgbClr val="FF0000"/>
                </a:solidFill>
                <a:cs typeface="Tahoma"/>
              </a:rPr>
              <a:t>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and </a:t>
            </a:r>
            <a:r>
              <a:rPr lang="en-US" sz="1200" spc="-55" dirty="0" err="1">
                <a:solidFill>
                  <a:srgbClr val="FF0000"/>
                </a:solidFill>
                <a:cs typeface="Tahoma"/>
              </a:rPr>
              <a:t>hyperphosphatemia</a:t>
            </a:r>
            <a:r>
              <a:rPr lang="en-US" sz="1200" spc="-55" dirty="0">
                <a:solidFill>
                  <a:srgbClr val="FF0000"/>
                </a:solidFill>
                <a:cs typeface="Tahoma"/>
              </a:rPr>
              <a:t>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with 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calcium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phosphate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precipitation once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tumor breakdown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begins,  </a:t>
            </a:r>
            <a:r>
              <a:rPr lang="en-US" sz="1200" dirty="0">
                <a:solidFill>
                  <a:srgbClr val="466C1C"/>
                </a:solidFill>
                <a:cs typeface="Tahoma"/>
              </a:rPr>
              <a:t>potassium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and </a:t>
            </a:r>
            <a:r>
              <a:rPr lang="en-US" sz="1200" spc="-5" dirty="0">
                <a:solidFill>
                  <a:srgbClr val="466C1C"/>
                </a:solidFill>
                <a:cs typeface="Tahoma"/>
              </a:rPr>
              <a:t>calcium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should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be </a:t>
            </a:r>
            <a:r>
              <a:rPr lang="en-US" sz="1200" spc="-5" dirty="0">
                <a:solidFill>
                  <a:srgbClr val="466C1C"/>
                </a:solidFill>
                <a:cs typeface="Tahoma"/>
              </a:rPr>
              <a:t>withheld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from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the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hydration  fluids,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at least</a:t>
            </a:r>
            <a:r>
              <a:rPr lang="en-US" sz="1200" spc="-80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initially.</a:t>
            </a:r>
            <a:endParaRPr lang="en-US" sz="1200" dirty="0">
              <a:cs typeface="Tahoma"/>
            </a:endParaRPr>
          </a:p>
          <a:p>
            <a:pPr marL="355600" marR="728345" indent="-342900">
              <a:lnSpc>
                <a:spcPct val="120000"/>
              </a:lnSpc>
              <a:spcBef>
                <a:spcPts val="40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dirty="0">
                <a:solidFill>
                  <a:srgbClr val="000065"/>
                </a:solidFill>
                <a:cs typeface="Tahoma"/>
              </a:rPr>
              <a:t>Monitor for </a:t>
            </a:r>
            <a:r>
              <a:rPr lang="en-US" sz="1200" spc="-5" dirty="0">
                <a:solidFill>
                  <a:srgbClr val="FF0000"/>
                </a:solidFill>
                <a:cs typeface="Tahoma"/>
              </a:rPr>
              <a:t>fluid </a:t>
            </a:r>
            <a:r>
              <a:rPr lang="en-US" sz="1200" dirty="0">
                <a:solidFill>
                  <a:srgbClr val="FF0000"/>
                </a:solidFill>
                <a:cs typeface="Tahoma"/>
              </a:rPr>
              <a:t>overload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in patients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with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underlying </a:t>
            </a:r>
            <a:r>
              <a:rPr lang="en-US" sz="1200" u="sng" spc="-5" dirty="0">
                <a:solidFill>
                  <a:srgbClr val="000065"/>
                </a:solidFill>
                <a:cs typeface="Tahoma"/>
              </a:rPr>
              <a:t>cardiac 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dysfunction </a:t>
            </a:r>
            <a:r>
              <a:rPr lang="en-US" sz="1200" dirty="0">
                <a:solidFill>
                  <a:srgbClr val="000065"/>
                </a:solidFill>
                <a:cs typeface="Tahoma"/>
              </a:rPr>
              <a:t>or </a:t>
            </a:r>
            <a:r>
              <a:rPr lang="en-US" sz="1200" u="sng" spc="-5" dirty="0">
                <a:solidFill>
                  <a:srgbClr val="000065"/>
                </a:solidFill>
                <a:cs typeface="Tahoma"/>
              </a:rPr>
              <a:t>renal</a:t>
            </a:r>
            <a:r>
              <a:rPr lang="en-US" sz="1200" u="sng" spc="-20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1200" spc="-5" dirty="0">
                <a:solidFill>
                  <a:srgbClr val="000065"/>
                </a:solidFill>
                <a:cs typeface="Tahoma"/>
              </a:rPr>
              <a:t>insufficiency.</a:t>
            </a:r>
            <a:endParaRPr lang="en-US" sz="1200" dirty="0">
              <a:cs typeface="Tahoma"/>
            </a:endParaRP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5486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873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475615" marR="127000" lvl="1" indent="-313690">
              <a:lnSpc>
                <a:spcPct val="150000"/>
              </a:lnSpc>
              <a:spcBef>
                <a:spcPts val="765"/>
              </a:spcBef>
              <a:buClr>
                <a:srgbClr val="C00000"/>
              </a:buClr>
              <a:buFont typeface="Wingdings"/>
              <a:buChar char=""/>
              <a:tabLst>
                <a:tab pos="504190" algn="l"/>
                <a:tab pos="504825" algn="l"/>
              </a:tabLst>
            </a:pPr>
            <a:r>
              <a:rPr lang="en-US" sz="2400" dirty="0" err="1">
                <a:solidFill>
                  <a:srgbClr val="000065"/>
                </a:solidFill>
                <a:cs typeface="Tahoma"/>
              </a:rPr>
              <a:t>Allopurinol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–(which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reduces </a:t>
            </a:r>
            <a:r>
              <a:rPr lang="en-US" sz="2400" spc="-5" dirty="0" err="1">
                <a:solidFill>
                  <a:srgbClr val="000065"/>
                </a:solidFill>
                <a:cs typeface="Tahoma"/>
              </a:rPr>
              <a:t>urate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 formation 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by blocking </a:t>
            </a:r>
            <a:r>
              <a:rPr lang="en-US" sz="2400" spc="-5" dirty="0" err="1">
                <a:solidFill>
                  <a:srgbClr val="000065"/>
                </a:solidFill>
                <a:cs typeface="Tahoma"/>
              </a:rPr>
              <a:t>xanthine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2400" spc="-5" dirty="0" err="1">
                <a:solidFill>
                  <a:srgbClr val="000065"/>
                </a:solidFill>
                <a:cs typeface="Tahoma"/>
              </a:rPr>
              <a:t>oxidase</a:t>
            </a:r>
            <a:r>
              <a:rPr lang="en-US" sz="2400" spc="20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activity),</a:t>
            </a:r>
            <a:r>
              <a:rPr lang="en-US" sz="2400" dirty="0">
                <a:cs typeface="Tahoma"/>
              </a:rPr>
              <a:t>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; takes </a:t>
            </a:r>
            <a:r>
              <a:rPr lang="en-US" sz="2400" dirty="0">
                <a:solidFill>
                  <a:srgbClr val="466C1C"/>
                </a:solidFill>
                <a:cs typeface="Tahoma"/>
              </a:rPr>
              <a:t>2-3 days 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to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be</a:t>
            </a:r>
            <a:r>
              <a:rPr lang="en-US" sz="2400" spc="-75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effective</a:t>
            </a:r>
            <a:endParaRPr lang="tr-TR" sz="2400" dirty="0">
              <a:solidFill>
                <a:srgbClr val="000065"/>
              </a:solidFill>
              <a:cs typeface="Tahoma"/>
            </a:endParaRPr>
          </a:p>
          <a:p>
            <a:pPr marL="475615" marR="127000" lvl="1" indent="-313690">
              <a:lnSpc>
                <a:spcPct val="150000"/>
              </a:lnSpc>
              <a:spcBef>
                <a:spcPts val="765"/>
              </a:spcBef>
              <a:buClr>
                <a:srgbClr val="C00000"/>
              </a:buClr>
              <a:buFont typeface="Wingdings"/>
              <a:buChar char=""/>
              <a:tabLst>
                <a:tab pos="504190" algn="l"/>
                <a:tab pos="504825" algn="l"/>
              </a:tabLst>
            </a:pPr>
            <a:r>
              <a:rPr lang="en-US" sz="2400" spc="-5" dirty="0" err="1">
                <a:solidFill>
                  <a:srgbClr val="000065"/>
                </a:solidFill>
                <a:cs typeface="Tahoma"/>
              </a:rPr>
              <a:t>Urate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2400" spc="-5" dirty="0" err="1">
                <a:solidFill>
                  <a:srgbClr val="000065"/>
                </a:solidFill>
                <a:cs typeface="Tahoma"/>
              </a:rPr>
              <a:t>Oxidase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/</a:t>
            </a:r>
            <a:r>
              <a:rPr lang="en-US" sz="2400" spc="-5" dirty="0" err="1">
                <a:solidFill>
                  <a:srgbClr val="000065"/>
                </a:solidFill>
                <a:cs typeface="Tahoma"/>
              </a:rPr>
              <a:t>Rasburicase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– breaks down  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uric acid to </a:t>
            </a:r>
            <a:r>
              <a:rPr lang="en-US" sz="2400" spc="-5" dirty="0" err="1">
                <a:solidFill>
                  <a:srgbClr val="000065"/>
                </a:solidFill>
                <a:cs typeface="Tahoma"/>
              </a:rPr>
              <a:t>allantoin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 which is more</a:t>
            </a:r>
            <a:r>
              <a:rPr lang="en-US" sz="2400" spc="35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soluble</a:t>
            </a:r>
            <a:r>
              <a:rPr lang="en-US" sz="2400" dirty="0">
                <a:cs typeface="Tahoma"/>
              </a:rPr>
              <a:t> 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in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urine; 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acts within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several</a:t>
            </a:r>
            <a:r>
              <a:rPr lang="en-US" sz="2400" spc="-50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hours.</a:t>
            </a:r>
            <a:endParaRPr lang="en-US" sz="2400" dirty="0">
              <a:cs typeface="Tahoma"/>
            </a:endParaRPr>
          </a:p>
          <a:p>
            <a:pPr marL="475615" marR="127000" lvl="1" indent="-313690">
              <a:lnSpc>
                <a:spcPct val="150000"/>
              </a:lnSpc>
              <a:spcBef>
                <a:spcPts val="765"/>
              </a:spcBef>
              <a:buClr>
                <a:srgbClr val="C00000"/>
              </a:buClr>
              <a:buFont typeface="Wingdings"/>
              <a:buChar char=""/>
              <a:tabLst>
                <a:tab pos="504190" algn="l"/>
                <a:tab pos="504825" algn="l"/>
              </a:tabLst>
            </a:pPr>
            <a:r>
              <a:rPr lang="en-US" sz="2400" dirty="0">
                <a:solidFill>
                  <a:srgbClr val="000065"/>
                </a:solidFill>
                <a:cs typeface="Tahoma"/>
              </a:rPr>
              <a:t>UO has 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significantly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reduced the need for  rescue 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dialysis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therapy for</a:t>
            </a:r>
            <a:r>
              <a:rPr lang="en-US" sz="2400" spc="-70" dirty="0">
                <a:solidFill>
                  <a:srgbClr val="000065"/>
                </a:solidFill>
                <a:cs typeface="Tahoma"/>
              </a:rPr>
              <a:t> 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TLS.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2735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700">
              <a:lnSpc>
                <a:spcPct val="150000"/>
              </a:lnSpc>
              <a:spcBef>
                <a:spcPts val="225"/>
              </a:spcBef>
            </a:pPr>
            <a:r>
              <a:rPr lang="tr-TR" sz="1200" b="1" spc="-5" dirty="0" err="1">
                <a:solidFill>
                  <a:srgbClr val="FF0000"/>
                </a:solidFill>
                <a:latin typeface="+mn-lt"/>
                <a:cs typeface="Tahoma"/>
              </a:rPr>
              <a:t>Contraindicated</a:t>
            </a:r>
            <a:endParaRPr lang="tr-TR" sz="1200" b="1" spc="-5" dirty="0">
              <a:solidFill>
                <a:srgbClr val="FF0000"/>
              </a:solidFill>
              <a:latin typeface="+mn-lt"/>
              <a:cs typeface="Tahoma"/>
            </a:endParaRPr>
          </a:p>
          <a:p>
            <a:pPr marL="12700" marR="20320">
              <a:lnSpc>
                <a:spcPct val="150000"/>
              </a:lnSpc>
              <a:spcBef>
                <a:spcPts val="265"/>
              </a:spcBef>
            </a:pPr>
            <a:r>
              <a:rPr lang="tr-TR" sz="1200" spc="-5" dirty="0">
                <a:latin typeface="+mn-lt"/>
              </a:rPr>
              <a:t>with </a:t>
            </a:r>
            <a:r>
              <a:rPr lang="tr-TR" sz="1200" u="heavy" spc="-5" dirty="0">
                <a:solidFill>
                  <a:srgbClr val="466C1C"/>
                </a:solidFill>
                <a:latin typeface="+mn-lt"/>
              </a:rPr>
              <a:t>G6PD </a:t>
            </a:r>
            <a:r>
              <a:rPr lang="tr-TR" sz="1200" u="heavy" spc="-10" dirty="0">
                <a:solidFill>
                  <a:srgbClr val="466C1C"/>
                </a:solidFill>
                <a:latin typeface="+mn-lt"/>
              </a:rPr>
              <a:t>deficiency</a:t>
            </a:r>
            <a:r>
              <a:rPr lang="tr-TR" sz="1200" spc="-10" dirty="0">
                <a:latin typeface="+mn-lt"/>
              </a:rPr>
              <a:t>, </a:t>
            </a:r>
            <a:r>
              <a:rPr lang="tr-TR" sz="1200" u="heavy" spc="-5" dirty="0" err="1">
                <a:solidFill>
                  <a:srgbClr val="466C1C"/>
                </a:solidFill>
                <a:latin typeface="+mn-lt"/>
              </a:rPr>
              <a:t>anaphylaxis</a:t>
            </a:r>
            <a:r>
              <a:rPr lang="tr-TR" sz="1200" spc="-5" dirty="0">
                <a:latin typeface="+mn-lt"/>
              </a:rPr>
              <a:t>,  </a:t>
            </a:r>
            <a:r>
              <a:rPr lang="tr-TR" sz="1200" u="heavy" spc="-5" dirty="0" err="1">
                <a:solidFill>
                  <a:srgbClr val="466C1C"/>
                </a:solidFill>
                <a:latin typeface="+mn-lt"/>
              </a:rPr>
              <a:t>hemolysis</a:t>
            </a:r>
            <a:r>
              <a:rPr lang="tr-TR" sz="1200" spc="-5" dirty="0">
                <a:latin typeface="+mn-lt"/>
              </a:rPr>
              <a:t>, </a:t>
            </a:r>
            <a:r>
              <a:rPr lang="tr-TR" sz="1200" u="heavy" spc="-5" dirty="0" err="1">
                <a:solidFill>
                  <a:srgbClr val="466C1C"/>
                </a:solidFill>
                <a:latin typeface="+mn-lt"/>
              </a:rPr>
              <a:t>hemoglobinuria</a:t>
            </a:r>
            <a:r>
              <a:rPr lang="tr-TR" sz="1200" spc="-5" dirty="0">
                <a:latin typeface="+mn-lt"/>
              </a:rPr>
              <a:t>,  </a:t>
            </a:r>
            <a:r>
              <a:rPr lang="tr-TR" sz="1200" u="heavy" spc="-5" dirty="0" err="1">
                <a:solidFill>
                  <a:srgbClr val="466C1C"/>
                </a:solidFill>
                <a:latin typeface="+mn-lt"/>
              </a:rPr>
              <a:t>Methemoglobinemia</a:t>
            </a:r>
            <a:r>
              <a:rPr lang="tr-TR" sz="1200" spc="-5" dirty="0">
                <a:latin typeface="+mn-lt"/>
              </a:rPr>
              <a:t>,</a:t>
            </a:r>
            <a:r>
              <a:rPr lang="tr-TR" sz="1200" spc="-50" dirty="0">
                <a:latin typeface="+mn-lt"/>
              </a:rPr>
              <a:t> </a:t>
            </a:r>
            <a:r>
              <a:rPr lang="tr-TR" sz="1200" u="heavy" spc="-5" dirty="0" err="1">
                <a:solidFill>
                  <a:srgbClr val="466C1C"/>
                </a:solidFill>
                <a:latin typeface="+mn-lt"/>
              </a:rPr>
              <a:t>asthma</a:t>
            </a:r>
            <a:endParaRPr lang="tr-TR" sz="1200" u="heavy" spc="-5" dirty="0">
              <a:solidFill>
                <a:srgbClr val="466C1C"/>
              </a:solidFill>
              <a:latin typeface="+mn-lt"/>
            </a:endParaRPr>
          </a:p>
          <a:p>
            <a:pPr marL="12700" marR="5080">
              <a:lnSpc>
                <a:spcPct val="150000"/>
              </a:lnSpc>
              <a:spcBef>
                <a:spcPts val="560"/>
              </a:spcBef>
            </a:pPr>
            <a:r>
              <a:rPr lang="tr-TR" sz="1200" spc="-5" dirty="0">
                <a:solidFill>
                  <a:srgbClr val="C00000"/>
                </a:solidFill>
                <a:latin typeface="+mn-lt"/>
                <a:cs typeface="Wingdings"/>
              </a:rPr>
              <a:t></a:t>
            </a:r>
            <a:r>
              <a:rPr lang="tr-TR" sz="1200" spc="-5" dirty="0">
                <a:latin typeface="+mn-lt"/>
              </a:rPr>
              <a:t>Serum </a:t>
            </a:r>
            <a:r>
              <a:rPr lang="tr-TR" sz="1200" spc="-10" dirty="0" err="1">
                <a:solidFill>
                  <a:srgbClr val="7D2900"/>
                </a:solidFill>
                <a:latin typeface="+mn-lt"/>
              </a:rPr>
              <a:t>phosphate</a:t>
            </a:r>
            <a:r>
              <a:rPr lang="tr-TR" sz="1200" spc="-10" dirty="0">
                <a:solidFill>
                  <a:srgbClr val="7D2900"/>
                </a:solidFill>
                <a:latin typeface="+mn-lt"/>
              </a:rPr>
              <a:t> </a:t>
            </a:r>
            <a:r>
              <a:rPr lang="tr-TR" sz="1200" spc="-10" dirty="0" err="1">
                <a:latin typeface="+mn-lt"/>
              </a:rPr>
              <a:t>concentrations</a:t>
            </a:r>
            <a:r>
              <a:rPr lang="tr-TR" sz="1200" spc="-10" dirty="0">
                <a:latin typeface="+mn-lt"/>
              </a:rPr>
              <a:t>  </a:t>
            </a:r>
            <a:r>
              <a:rPr lang="tr-TR" sz="1200" spc="-10" dirty="0" err="1">
                <a:solidFill>
                  <a:srgbClr val="FF0000"/>
                </a:solidFill>
                <a:latin typeface="+mn-lt"/>
              </a:rPr>
              <a:t>decreased</a:t>
            </a:r>
            <a:r>
              <a:rPr lang="tr-TR" sz="1200" spc="-10" dirty="0">
                <a:solidFill>
                  <a:srgbClr val="FF0000"/>
                </a:solidFill>
                <a:latin typeface="+mn-lt"/>
              </a:rPr>
              <a:t> </a:t>
            </a:r>
            <a:r>
              <a:rPr lang="tr-TR" sz="1200" spc="-5" dirty="0">
                <a:latin typeface="+mn-lt"/>
              </a:rPr>
              <a:t>to normal </a:t>
            </a:r>
            <a:r>
              <a:rPr lang="tr-TR" sz="1200" spc="-5" dirty="0" err="1">
                <a:latin typeface="+mn-lt"/>
              </a:rPr>
              <a:t>within</a:t>
            </a:r>
            <a:r>
              <a:rPr lang="tr-TR" sz="1200" spc="-5" dirty="0">
                <a:latin typeface="+mn-lt"/>
              </a:rPr>
              <a:t> </a:t>
            </a:r>
            <a:r>
              <a:rPr lang="tr-TR" sz="1200" spc="-5" dirty="0">
                <a:solidFill>
                  <a:srgbClr val="466C1C"/>
                </a:solidFill>
                <a:latin typeface="+mn-lt"/>
              </a:rPr>
              <a:t>48 </a:t>
            </a:r>
            <a:r>
              <a:rPr lang="tr-TR" sz="1200" spc="-5" dirty="0" err="1">
                <a:solidFill>
                  <a:srgbClr val="466C1C"/>
                </a:solidFill>
                <a:latin typeface="+mn-lt"/>
              </a:rPr>
              <a:t>hrs</a:t>
            </a:r>
            <a:r>
              <a:rPr lang="tr-TR" sz="1200" spc="-5" dirty="0">
                <a:latin typeface="+mn-lt"/>
              </a:rPr>
              <a:t>,  </a:t>
            </a:r>
            <a:r>
              <a:rPr lang="tr-TR" sz="1200" spc="-10" dirty="0">
                <a:latin typeface="+mn-lt"/>
              </a:rPr>
              <a:t>and </a:t>
            </a:r>
            <a:r>
              <a:rPr lang="tr-TR" sz="1200" spc="-5" dirty="0" err="1">
                <a:latin typeface="+mn-lt"/>
              </a:rPr>
              <a:t>significant</a:t>
            </a:r>
            <a:r>
              <a:rPr lang="tr-TR" sz="1200" spc="-5" dirty="0">
                <a:latin typeface="+mn-lt"/>
              </a:rPr>
              <a:t> </a:t>
            </a:r>
            <a:r>
              <a:rPr lang="tr-TR" sz="1200" spc="-10" dirty="0" err="1">
                <a:latin typeface="+mn-lt"/>
              </a:rPr>
              <a:t>reductions</a:t>
            </a:r>
            <a:r>
              <a:rPr lang="tr-TR" sz="1200" spc="-10" dirty="0">
                <a:latin typeface="+mn-lt"/>
              </a:rPr>
              <a:t> </a:t>
            </a:r>
            <a:r>
              <a:rPr lang="tr-TR" sz="1200" spc="-5" dirty="0">
                <a:latin typeface="+mn-lt"/>
              </a:rPr>
              <a:t>in serum  </a:t>
            </a:r>
            <a:r>
              <a:rPr lang="tr-TR" sz="1200" spc="-10" dirty="0">
                <a:solidFill>
                  <a:srgbClr val="7D2900"/>
                </a:solidFill>
                <a:latin typeface="+mn-lt"/>
              </a:rPr>
              <a:t>creatinine </a:t>
            </a:r>
            <a:r>
              <a:rPr lang="tr-TR" sz="1200" spc="-10" dirty="0" err="1">
                <a:latin typeface="+mn-lt"/>
              </a:rPr>
              <a:t>occurred</a:t>
            </a:r>
            <a:r>
              <a:rPr lang="tr-TR" sz="1200" spc="-10" dirty="0">
                <a:latin typeface="+mn-lt"/>
              </a:rPr>
              <a:t> after </a:t>
            </a:r>
            <a:r>
              <a:rPr lang="tr-TR" sz="1200" spc="-5" dirty="0">
                <a:solidFill>
                  <a:srgbClr val="466C1C"/>
                </a:solidFill>
                <a:latin typeface="+mn-lt"/>
              </a:rPr>
              <a:t>24</a:t>
            </a:r>
            <a:r>
              <a:rPr lang="tr-TR" sz="1200" spc="75" dirty="0">
                <a:solidFill>
                  <a:srgbClr val="466C1C"/>
                </a:solidFill>
                <a:latin typeface="+mn-lt"/>
              </a:rPr>
              <a:t> </a:t>
            </a:r>
            <a:r>
              <a:rPr lang="tr-TR" sz="1200" spc="-5" dirty="0" err="1">
                <a:solidFill>
                  <a:srgbClr val="466C1C"/>
                </a:solidFill>
                <a:latin typeface="+mn-lt"/>
              </a:rPr>
              <a:t>hrs</a:t>
            </a:r>
            <a:r>
              <a:rPr lang="tr-TR" sz="1200" spc="-5" dirty="0">
                <a:latin typeface="+mn-lt"/>
              </a:rPr>
              <a:t>.</a:t>
            </a:r>
          </a:p>
          <a:p>
            <a:pPr marL="12700" marR="231140">
              <a:lnSpc>
                <a:spcPct val="150000"/>
              </a:lnSpc>
              <a:spcBef>
                <a:spcPts val="520"/>
              </a:spcBef>
            </a:pPr>
            <a:r>
              <a:rPr lang="tr-TR" sz="1200" spc="-5" dirty="0">
                <a:solidFill>
                  <a:srgbClr val="C00000"/>
                </a:solidFill>
                <a:latin typeface="+mn-lt"/>
                <a:cs typeface="Wingdings"/>
              </a:rPr>
              <a:t></a:t>
            </a:r>
            <a:r>
              <a:rPr lang="tr-TR" sz="1200" spc="-5" dirty="0">
                <a:latin typeface="+mn-lt"/>
              </a:rPr>
              <a:t>No </a:t>
            </a:r>
            <a:r>
              <a:rPr lang="tr-TR" sz="1200" spc="-10" dirty="0" err="1">
                <a:latin typeface="+mn-lt"/>
              </a:rPr>
              <a:t>patient</a:t>
            </a:r>
            <a:r>
              <a:rPr lang="tr-TR" sz="1200" spc="-10" dirty="0">
                <a:latin typeface="+mn-lt"/>
              </a:rPr>
              <a:t> </a:t>
            </a:r>
            <a:r>
              <a:rPr lang="tr-TR" sz="1200" spc="-5" dirty="0" err="1">
                <a:latin typeface="+mn-lt"/>
              </a:rPr>
              <a:t>receiving</a:t>
            </a:r>
            <a:r>
              <a:rPr lang="tr-TR" sz="1200" spc="-5" dirty="0">
                <a:latin typeface="+mn-lt"/>
              </a:rPr>
              <a:t> </a:t>
            </a:r>
            <a:r>
              <a:rPr lang="tr-TR" sz="1200" spc="-5" dirty="0" err="1">
                <a:latin typeface="+mn-lt"/>
              </a:rPr>
              <a:t>rasburicase</a:t>
            </a:r>
            <a:r>
              <a:rPr lang="tr-TR" sz="1200" spc="-5" dirty="0">
                <a:latin typeface="+mn-lt"/>
              </a:rPr>
              <a:t>  </a:t>
            </a:r>
            <a:r>
              <a:rPr lang="tr-TR" sz="1200" spc="-5" dirty="0" err="1">
                <a:latin typeface="+mn-lt"/>
              </a:rPr>
              <a:t>required</a:t>
            </a:r>
            <a:r>
              <a:rPr lang="tr-TR" sz="1200" spc="-90" dirty="0">
                <a:latin typeface="+mn-lt"/>
              </a:rPr>
              <a:t> </a:t>
            </a:r>
            <a:r>
              <a:rPr lang="tr-TR" sz="1200" spc="-5" dirty="0" err="1">
                <a:latin typeface="+mn-lt"/>
              </a:rPr>
              <a:t>dialysis</a:t>
            </a:r>
            <a:r>
              <a:rPr lang="tr-TR" sz="1200" spc="-5" dirty="0">
                <a:latin typeface="+mn-lt"/>
              </a:rPr>
              <a:t>,</a:t>
            </a:r>
          </a:p>
          <a:p>
            <a:pPr marL="12700" marR="164465">
              <a:lnSpc>
                <a:spcPct val="150000"/>
              </a:lnSpc>
              <a:spcBef>
                <a:spcPts val="520"/>
              </a:spcBef>
              <a:tabLst>
                <a:tab pos="2491740" algn="l"/>
              </a:tabLst>
            </a:pPr>
            <a:r>
              <a:rPr lang="tr-TR" sz="1200" spc="-5" dirty="0">
                <a:solidFill>
                  <a:srgbClr val="C00000"/>
                </a:solidFill>
                <a:latin typeface="+mn-lt"/>
                <a:cs typeface="Wingdings"/>
              </a:rPr>
              <a:t></a:t>
            </a:r>
            <a:r>
              <a:rPr lang="tr-TR" sz="1200" spc="-5" dirty="0" err="1">
                <a:latin typeface="+mn-lt"/>
              </a:rPr>
              <a:t>dose</a:t>
            </a:r>
            <a:r>
              <a:rPr lang="tr-TR" sz="1200" spc="-5" dirty="0">
                <a:latin typeface="+mn-lt"/>
              </a:rPr>
              <a:t> of </a:t>
            </a:r>
            <a:r>
              <a:rPr lang="tr-TR" sz="1200" u="heavy" spc="-5" dirty="0">
                <a:solidFill>
                  <a:srgbClr val="466C1C"/>
                </a:solidFill>
                <a:latin typeface="+mn-lt"/>
              </a:rPr>
              <a:t>0.2 mg/kg </a:t>
            </a:r>
            <a:r>
              <a:rPr lang="tr-TR" sz="1200" spc="-10" dirty="0" err="1">
                <a:latin typeface="+mn-lt"/>
              </a:rPr>
              <a:t>once</a:t>
            </a:r>
            <a:r>
              <a:rPr lang="tr-TR" sz="1200" spc="-10" dirty="0">
                <a:latin typeface="+mn-lt"/>
              </a:rPr>
              <a:t> </a:t>
            </a:r>
            <a:r>
              <a:rPr lang="tr-TR" sz="1200" spc="-5" dirty="0" err="1">
                <a:latin typeface="+mn-lt"/>
              </a:rPr>
              <a:t>daily</a:t>
            </a:r>
            <a:r>
              <a:rPr lang="tr-TR" sz="1200" spc="-5" dirty="0">
                <a:latin typeface="+mn-lt"/>
              </a:rPr>
              <a:t> for  </a:t>
            </a:r>
            <a:r>
              <a:rPr lang="tr-TR" sz="1200" spc="-5" dirty="0" err="1">
                <a:latin typeface="+mn-lt"/>
              </a:rPr>
              <a:t>up</a:t>
            </a:r>
            <a:r>
              <a:rPr lang="tr-TR" sz="1200" spc="-5" dirty="0">
                <a:latin typeface="+mn-lt"/>
              </a:rPr>
              <a:t> to </a:t>
            </a:r>
            <a:r>
              <a:rPr lang="tr-TR" sz="1200" spc="-5" dirty="0" err="1">
                <a:solidFill>
                  <a:srgbClr val="466C1C"/>
                </a:solidFill>
                <a:latin typeface="+mn-lt"/>
              </a:rPr>
              <a:t>five</a:t>
            </a:r>
            <a:r>
              <a:rPr lang="tr-TR" sz="1200" spc="20" dirty="0">
                <a:solidFill>
                  <a:srgbClr val="466C1C"/>
                </a:solidFill>
                <a:latin typeface="+mn-lt"/>
              </a:rPr>
              <a:t> </a:t>
            </a:r>
            <a:r>
              <a:rPr lang="tr-TR" sz="1200" spc="-5" dirty="0">
                <a:latin typeface="+mn-lt"/>
              </a:rPr>
              <a:t>to</a:t>
            </a:r>
            <a:r>
              <a:rPr lang="tr-TR" sz="1200" spc="10" dirty="0">
                <a:latin typeface="+mn-lt"/>
              </a:rPr>
              <a:t> </a:t>
            </a:r>
            <a:r>
              <a:rPr lang="tr-TR" sz="1200" spc="-5" dirty="0">
                <a:solidFill>
                  <a:srgbClr val="466C1C"/>
                </a:solidFill>
                <a:latin typeface="+mn-lt"/>
              </a:rPr>
              <a:t>seven</a:t>
            </a:r>
            <a:r>
              <a:rPr lang="tr-TR" sz="1200" spc="-5" dirty="0">
                <a:solidFill>
                  <a:srgbClr val="466C1C"/>
                </a:solidFill>
                <a:latin typeface="+mn-lt"/>
                <a:cs typeface="Times New Roman"/>
              </a:rPr>
              <a:t>	</a:t>
            </a:r>
            <a:r>
              <a:rPr lang="tr-TR" sz="1200" spc="-5" dirty="0">
                <a:latin typeface="+mn-lt"/>
              </a:rPr>
              <a:t>days.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257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55600" marR="740410" indent="-342900">
              <a:lnSpc>
                <a:spcPct val="10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Malignant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cells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contain higher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concentration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of  phosphorus ( Four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times more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than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normal</a:t>
            </a:r>
            <a:r>
              <a:rPr lang="en-US" sz="1200" spc="-10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cells).</a:t>
            </a:r>
            <a:endParaRPr lang="en-US" sz="12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Hyperphosphatemia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causes secondary </a:t>
            </a:r>
            <a:r>
              <a:rPr lang="en-US" sz="1200" spc="-5" dirty="0" err="1">
                <a:solidFill>
                  <a:srgbClr val="000065"/>
                </a:solidFill>
                <a:latin typeface="Tahoma"/>
                <a:cs typeface="Tahoma"/>
              </a:rPr>
              <a:t>hypocalcemia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.</a:t>
            </a:r>
            <a:endParaRPr lang="en-US" sz="1200" dirty="0">
              <a:latin typeface="Tahoma"/>
              <a:cs typeface="Tahoma"/>
            </a:endParaRPr>
          </a:p>
          <a:p>
            <a:pPr marL="355600" marR="39370" indent="-342900">
              <a:lnSpc>
                <a:spcPts val="2880"/>
              </a:lnSpc>
              <a:spcBef>
                <a:spcPts val="670"/>
              </a:spcBef>
              <a:buClr>
                <a:srgbClr val="C00000"/>
              </a:buClr>
              <a:buSzPct val="96000"/>
              <a:buFont typeface="Wingdings"/>
              <a:buChar char=""/>
              <a:tabLst>
                <a:tab pos="354965" algn="l"/>
                <a:tab pos="355600" algn="l"/>
                <a:tab pos="673735" algn="l"/>
              </a:tabLst>
            </a:pPr>
            <a:r>
              <a:rPr lang="en-US" sz="1400" i="1" u="heavy" spc="-25" dirty="0">
                <a:solidFill>
                  <a:srgbClr val="000065"/>
                </a:solidFill>
                <a:latin typeface="Times New Roman"/>
                <a:cs typeface="Times New Roman"/>
              </a:rPr>
              <a:t> 	</a:t>
            </a:r>
            <a:r>
              <a:rPr lang="en-US" sz="1400" u="heavy" spc="-55" dirty="0">
                <a:solidFill>
                  <a:srgbClr val="000065"/>
                </a:solidFill>
                <a:latin typeface="Tahoma"/>
                <a:cs typeface="Tahoma"/>
              </a:rPr>
              <a:t>hen </a:t>
            </a:r>
            <a:r>
              <a:rPr lang="en-US" sz="1400" u="heavy" spc="-45" dirty="0">
                <a:solidFill>
                  <a:srgbClr val="000065"/>
                </a:solidFill>
                <a:latin typeface="Tahoma"/>
                <a:cs typeface="Tahoma"/>
              </a:rPr>
              <a:t>(the </a:t>
            </a:r>
            <a:r>
              <a:rPr lang="en-US" sz="1400" u="heavy" spc="-50" dirty="0">
                <a:solidFill>
                  <a:srgbClr val="000065"/>
                </a:solidFill>
                <a:latin typeface="Tahoma"/>
                <a:cs typeface="Tahoma"/>
              </a:rPr>
              <a:t>calcium phosphate product)</a:t>
            </a:r>
            <a:r>
              <a:rPr lang="en-US" sz="1400" u="heavy" spc="-2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400" u="heavy" spc="-55" dirty="0">
                <a:solidFill>
                  <a:srgbClr val="000065"/>
                </a:solidFill>
                <a:latin typeface="Tahoma"/>
                <a:cs typeface="Tahoma"/>
              </a:rPr>
              <a:t>exceeds </a:t>
            </a:r>
            <a:r>
              <a:rPr lang="en-US" sz="1400" u="heavy" spc="53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400" u="heavy" spc="-55" dirty="0">
                <a:solidFill>
                  <a:srgbClr val="466C1C"/>
                </a:solidFill>
                <a:latin typeface="Tahoma"/>
                <a:cs typeface="Tahoma"/>
              </a:rPr>
              <a:t>0 </a:t>
            </a:r>
            <a:r>
              <a:rPr lang="en-US" sz="1400" spc="-25" dirty="0">
                <a:solidFill>
                  <a:srgbClr val="466C1C"/>
                </a:solidFill>
                <a:latin typeface="Times New Roman"/>
                <a:cs typeface="Times New Roman"/>
              </a:rPr>
              <a:t> </a:t>
            </a:r>
            <a:r>
              <a:rPr lang="en-US" sz="1400" spc="-45" dirty="0">
                <a:solidFill>
                  <a:srgbClr val="466C1C"/>
                </a:solidFill>
                <a:latin typeface="Tahoma"/>
                <a:cs typeface="Tahoma"/>
              </a:rPr>
              <a:t>mg</a:t>
            </a:r>
            <a:r>
              <a:rPr lang="en-US" sz="1400" spc="-67" baseline="23569" dirty="0">
                <a:solidFill>
                  <a:srgbClr val="466C1C"/>
                </a:solidFill>
                <a:latin typeface="Tahoma"/>
                <a:cs typeface="Tahoma"/>
              </a:rPr>
              <a:t>2</a:t>
            </a:r>
            <a:r>
              <a:rPr lang="en-US" sz="1400" spc="-45" dirty="0">
                <a:solidFill>
                  <a:srgbClr val="466C1C"/>
                </a:solidFill>
                <a:latin typeface="Tahoma"/>
                <a:cs typeface="Tahoma"/>
              </a:rPr>
              <a:t>/dL</a:t>
            </a:r>
            <a:r>
              <a:rPr lang="en-US" sz="1400" spc="-67" baseline="23569" dirty="0">
                <a:solidFill>
                  <a:srgbClr val="466C1C"/>
                </a:solidFill>
                <a:latin typeface="Tahoma"/>
                <a:cs typeface="Tahoma"/>
              </a:rPr>
              <a:t>2</a:t>
            </a:r>
            <a:r>
              <a:rPr lang="en-US" sz="1200" spc="-45" dirty="0">
                <a:solidFill>
                  <a:srgbClr val="000065"/>
                </a:solidFill>
                <a:latin typeface="Tahoma"/>
                <a:cs typeface="Tahoma"/>
              </a:rPr>
              <a:t>,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there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is an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increased risk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of </a:t>
            </a:r>
            <a:r>
              <a:rPr lang="en-US" sz="1200" spc="-5" dirty="0">
                <a:solidFill>
                  <a:srgbClr val="466C1C"/>
                </a:solidFill>
                <a:latin typeface="Tahoma"/>
                <a:cs typeface="Tahoma"/>
              </a:rPr>
              <a:t>calcium  </a:t>
            </a:r>
            <a:r>
              <a:rPr lang="en-US" sz="1200" dirty="0">
                <a:solidFill>
                  <a:srgbClr val="466C1C"/>
                </a:solidFill>
                <a:latin typeface="Tahoma"/>
                <a:cs typeface="Tahoma"/>
              </a:rPr>
              <a:t>phosphate </a:t>
            </a:r>
            <a:r>
              <a:rPr lang="en-US" sz="1200" spc="-5" dirty="0">
                <a:solidFill>
                  <a:srgbClr val="466C1C"/>
                </a:solidFill>
                <a:latin typeface="Tahoma"/>
                <a:cs typeface="Tahoma"/>
              </a:rPr>
              <a:t>precipitation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in the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renal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tubules,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which can  lead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to </a:t>
            </a:r>
            <a:r>
              <a:rPr lang="en-US" sz="1200" dirty="0">
                <a:solidFill>
                  <a:srgbClr val="FF0000"/>
                </a:solidFill>
                <a:latin typeface="Tahoma"/>
                <a:cs typeface="Tahoma"/>
              </a:rPr>
              <a:t>AKI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. In addition,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precipitation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in the heart may 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lead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to </a:t>
            </a:r>
            <a:r>
              <a:rPr lang="en-US" sz="1200" spc="-5" dirty="0">
                <a:solidFill>
                  <a:srgbClr val="FF0000"/>
                </a:solidFill>
                <a:latin typeface="Tahoma"/>
                <a:cs typeface="Tahoma"/>
              </a:rPr>
              <a:t>cardiac</a:t>
            </a:r>
            <a:r>
              <a:rPr lang="en-US" sz="1200" spc="-7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Tahoma"/>
                <a:cs typeface="Tahoma"/>
              </a:rPr>
              <a:t>arrhythmias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.</a:t>
            </a:r>
            <a:endParaRPr lang="en-US" sz="1200" dirty="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Since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the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widespread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use of </a:t>
            </a:r>
            <a:r>
              <a:rPr lang="en-US" sz="1200" dirty="0" err="1">
                <a:solidFill>
                  <a:srgbClr val="000065"/>
                </a:solidFill>
                <a:latin typeface="Tahoma"/>
                <a:cs typeface="Tahoma"/>
              </a:rPr>
              <a:t>hypouricemic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 agents, 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calcium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phosphate deposition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(</a:t>
            </a:r>
            <a:r>
              <a:rPr lang="en-US" sz="1200" spc="-5" dirty="0" err="1">
                <a:solidFill>
                  <a:srgbClr val="000065"/>
                </a:solidFill>
                <a:latin typeface="Tahoma"/>
                <a:cs typeface="Tahoma"/>
              </a:rPr>
              <a:t>nephrocalcinosis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) rather 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than </a:t>
            </a:r>
            <a:r>
              <a:rPr lang="en-US" sz="1200" spc="-5" dirty="0" err="1">
                <a:solidFill>
                  <a:srgbClr val="000065"/>
                </a:solidFill>
                <a:latin typeface="Tahoma"/>
                <a:cs typeface="Tahoma"/>
              </a:rPr>
              <a:t>hyperuricemia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has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become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the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major mechanism 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of AKI in</a:t>
            </a:r>
            <a:r>
              <a:rPr lang="en-US" sz="1200" spc="-12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TLS.</a:t>
            </a:r>
            <a:endParaRPr lang="en-US" sz="1200" dirty="0">
              <a:latin typeface="Tahoma"/>
              <a:cs typeface="Tahoma"/>
            </a:endParaRP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788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55600" marR="740410" indent="-342900">
              <a:lnSpc>
                <a:spcPct val="10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Malignant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cells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contain higher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concentration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of  phosphorus ( Four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times more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than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normal</a:t>
            </a:r>
            <a:r>
              <a:rPr lang="en-US" sz="1200" spc="-10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cells).</a:t>
            </a:r>
            <a:endParaRPr lang="en-US" sz="12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Hyperphosphatemia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causes secondary </a:t>
            </a:r>
            <a:r>
              <a:rPr lang="en-US" sz="1200" spc="-5" dirty="0" err="1">
                <a:solidFill>
                  <a:srgbClr val="000065"/>
                </a:solidFill>
                <a:latin typeface="Tahoma"/>
                <a:cs typeface="Tahoma"/>
              </a:rPr>
              <a:t>hypocalcemia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.</a:t>
            </a:r>
            <a:endParaRPr lang="en-US" sz="1200" dirty="0">
              <a:latin typeface="Tahoma"/>
              <a:cs typeface="Tahoma"/>
            </a:endParaRPr>
          </a:p>
          <a:p>
            <a:pPr marL="355600" marR="39370" indent="-342900">
              <a:lnSpc>
                <a:spcPts val="2880"/>
              </a:lnSpc>
              <a:spcBef>
                <a:spcPts val="670"/>
              </a:spcBef>
              <a:buClr>
                <a:srgbClr val="C00000"/>
              </a:buClr>
              <a:buSzPct val="96000"/>
              <a:buFont typeface="Wingdings"/>
              <a:buChar char=""/>
              <a:tabLst>
                <a:tab pos="354965" algn="l"/>
                <a:tab pos="355600" algn="l"/>
                <a:tab pos="673735" algn="l"/>
              </a:tabLst>
            </a:pPr>
            <a:r>
              <a:rPr lang="en-US" sz="1400" i="1" u="heavy" spc="-25" dirty="0">
                <a:solidFill>
                  <a:srgbClr val="000065"/>
                </a:solidFill>
                <a:latin typeface="Times New Roman"/>
                <a:cs typeface="Times New Roman"/>
              </a:rPr>
              <a:t> 	</a:t>
            </a:r>
            <a:r>
              <a:rPr lang="en-US" sz="1400" u="heavy" spc="-55" dirty="0">
                <a:solidFill>
                  <a:srgbClr val="000065"/>
                </a:solidFill>
                <a:latin typeface="Tahoma"/>
                <a:cs typeface="Tahoma"/>
              </a:rPr>
              <a:t>hen </a:t>
            </a:r>
            <a:r>
              <a:rPr lang="en-US" sz="1400" u="heavy" spc="-45" dirty="0">
                <a:solidFill>
                  <a:srgbClr val="000065"/>
                </a:solidFill>
                <a:latin typeface="Tahoma"/>
                <a:cs typeface="Tahoma"/>
              </a:rPr>
              <a:t>(the </a:t>
            </a:r>
            <a:r>
              <a:rPr lang="en-US" sz="1400" u="heavy" spc="-50" dirty="0">
                <a:solidFill>
                  <a:srgbClr val="000065"/>
                </a:solidFill>
                <a:latin typeface="Tahoma"/>
                <a:cs typeface="Tahoma"/>
              </a:rPr>
              <a:t>calcium phosphate product)</a:t>
            </a:r>
            <a:r>
              <a:rPr lang="en-US" sz="1400" u="heavy" spc="-2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400" u="heavy" spc="-55" dirty="0">
                <a:solidFill>
                  <a:srgbClr val="000065"/>
                </a:solidFill>
                <a:latin typeface="Tahoma"/>
                <a:cs typeface="Tahoma"/>
              </a:rPr>
              <a:t>exceeds </a:t>
            </a:r>
            <a:r>
              <a:rPr lang="en-US" sz="1400" u="heavy" spc="53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400" u="heavy" spc="-55" dirty="0">
                <a:solidFill>
                  <a:srgbClr val="466C1C"/>
                </a:solidFill>
                <a:latin typeface="Tahoma"/>
                <a:cs typeface="Tahoma"/>
              </a:rPr>
              <a:t>0 </a:t>
            </a:r>
            <a:r>
              <a:rPr lang="en-US" sz="1400" spc="-25" dirty="0">
                <a:solidFill>
                  <a:srgbClr val="466C1C"/>
                </a:solidFill>
                <a:latin typeface="Times New Roman"/>
                <a:cs typeface="Times New Roman"/>
              </a:rPr>
              <a:t> </a:t>
            </a:r>
            <a:r>
              <a:rPr lang="en-US" sz="1400" spc="-45" dirty="0">
                <a:solidFill>
                  <a:srgbClr val="466C1C"/>
                </a:solidFill>
                <a:latin typeface="Tahoma"/>
                <a:cs typeface="Tahoma"/>
              </a:rPr>
              <a:t>mg</a:t>
            </a:r>
            <a:r>
              <a:rPr lang="en-US" sz="1400" spc="-67" baseline="23569" dirty="0">
                <a:solidFill>
                  <a:srgbClr val="466C1C"/>
                </a:solidFill>
                <a:latin typeface="Tahoma"/>
                <a:cs typeface="Tahoma"/>
              </a:rPr>
              <a:t>2</a:t>
            </a:r>
            <a:r>
              <a:rPr lang="en-US" sz="1400" spc="-45" dirty="0">
                <a:solidFill>
                  <a:srgbClr val="466C1C"/>
                </a:solidFill>
                <a:latin typeface="Tahoma"/>
                <a:cs typeface="Tahoma"/>
              </a:rPr>
              <a:t>/dL</a:t>
            </a:r>
            <a:r>
              <a:rPr lang="en-US" sz="1400" spc="-67" baseline="23569" dirty="0">
                <a:solidFill>
                  <a:srgbClr val="466C1C"/>
                </a:solidFill>
                <a:latin typeface="Tahoma"/>
                <a:cs typeface="Tahoma"/>
              </a:rPr>
              <a:t>2</a:t>
            </a:r>
            <a:r>
              <a:rPr lang="en-US" sz="1200" spc="-45" dirty="0">
                <a:solidFill>
                  <a:srgbClr val="000065"/>
                </a:solidFill>
                <a:latin typeface="Tahoma"/>
                <a:cs typeface="Tahoma"/>
              </a:rPr>
              <a:t>,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there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is an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increased risk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of </a:t>
            </a:r>
            <a:r>
              <a:rPr lang="en-US" sz="1200" spc="-5" dirty="0">
                <a:solidFill>
                  <a:srgbClr val="466C1C"/>
                </a:solidFill>
                <a:latin typeface="Tahoma"/>
                <a:cs typeface="Tahoma"/>
              </a:rPr>
              <a:t>calcium  </a:t>
            </a:r>
            <a:r>
              <a:rPr lang="en-US" sz="1200" dirty="0">
                <a:solidFill>
                  <a:srgbClr val="466C1C"/>
                </a:solidFill>
                <a:latin typeface="Tahoma"/>
                <a:cs typeface="Tahoma"/>
              </a:rPr>
              <a:t>phosphate </a:t>
            </a:r>
            <a:r>
              <a:rPr lang="en-US" sz="1200" spc="-5" dirty="0">
                <a:solidFill>
                  <a:srgbClr val="466C1C"/>
                </a:solidFill>
                <a:latin typeface="Tahoma"/>
                <a:cs typeface="Tahoma"/>
              </a:rPr>
              <a:t>precipitation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in the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renal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tubules,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which can  lead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to </a:t>
            </a:r>
            <a:r>
              <a:rPr lang="en-US" sz="1200" dirty="0">
                <a:solidFill>
                  <a:srgbClr val="FF0000"/>
                </a:solidFill>
                <a:latin typeface="Tahoma"/>
                <a:cs typeface="Tahoma"/>
              </a:rPr>
              <a:t>AKI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. In addition,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precipitation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in the heart may 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lead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to </a:t>
            </a:r>
            <a:r>
              <a:rPr lang="en-US" sz="1200" spc="-5" dirty="0">
                <a:solidFill>
                  <a:srgbClr val="FF0000"/>
                </a:solidFill>
                <a:latin typeface="Tahoma"/>
                <a:cs typeface="Tahoma"/>
              </a:rPr>
              <a:t>cardiac</a:t>
            </a:r>
            <a:r>
              <a:rPr lang="en-US" sz="1200" spc="-7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Tahoma"/>
                <a:cs typeface="Tahoma"/>
              </a:rPr>
              <a:t>arrhythmias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.</a:t>
            </a:r>
            <a:endParaRPr lang="en-US" sz="1200" dirty="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Since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the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widespread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use of </a:t>
            </a:r>
            <a:r>
              <a:rPr lang="en-US" sz="1200" dirty="0" err="1">
                <a:solidFill>
                  <a:srgbClr val="000065"/>
                </a:solidFill>
                <a:latin typeface="Tahoma"/>
                <a:cs typeface="Tahoma"/>
              </a:rPr>
              <a:t>hypouricemic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 agents, 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calcium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phosphate deposition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(</a:t>
            </a:r>
            <a:r>
              <a:rPr lang="en-US" sz="1200" spc="-5" dirty="0" err="1">
                <a:solidFill>
                  <a:srgbClr val="000065"/>
                </a:solidFill>
                <a:latin typeface="Tahoma"/>
                <a:cs typeface="Tahoma"/>
              </a:rPr>
              <a:t>nephrocalcinosis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) rather 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than </a:t>
            </a:r>
            <a:r>
              <a:rPr lang="en-US" sz="1200" spc="-5" dirty="0" err="1">
                <a:solidFill>
                  <a:srgbClr val="000065"/>
                </a:solidFill>
                <a:latin typeface="Tahoma"/>
                <a:cs typeface="Tahoma"/>
              </a:rPr>
              <a:t>hyperuricemia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has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become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the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major mechanism 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of AKI in</a:t>
            </a:r>
            <a:r>
              <a:rPr lang="en-US" sz="1200" spc="-12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TLS.</a:t>
            </a:r>
            <a:endParaRPr lang="en-US" sz="1200" dirty="0">
              <a:latin typeface="Tahoma"/>
              <a:cs typeface="Tahoma"/>
            </a:endParaRP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0847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55600" marR="740410" indent="-342900">
              <a:lnSpc>
                <a:spcPct val="10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Malignant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cells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contain higher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concentration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of  phosphorus ( Four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times more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than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normal</a:t>
            </a:r>
            <a:r>
              <a:rPr lang="en-US" sz="1200" spc="-10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cells).</a:t>
            </a:r>
            <a:endParaRPr lang="en-US" sz="12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Hyperphosphatemia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causes secondary </a:t>
            </a:r>
            <a:r>
              <a:rPr lang="en-US" sz="1200" spc="-5" dirty="0" err="1">
                <a:solidFill>
                  <a:srgbClr val="000065"/>
                </a:solidFill>
                <a:latin typeface="Tahoma"/>
                <a:cs typeface="Tahoma"/>
              </a:rPr>
              <a:t>hypocalcemia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.</a:t>
            </a:r>
            <a:endParaRPr lang="en-US" sz="1200" dirty="0">
              <a:latin typeface="Tahoma"/>
              <a:cs typeface="Tahoma"/>
            </a:endParaRPr>
          </a:p>
          <a:p>
            <a:pPr marL="355600" marR="39370" indent="-342900">
              <a:lnSpc>
                <a:spcPts val="2880"/>
              </a:lnSpc>
              <a:spcBef>
                <a:spcPts val="670"/>
              </a:spcBef>
              <a:buClr>
                <a:srgbClr val="C00000"/>
              </a:buClr>
              <a:buSzPct val="96000"/>
              <a:buFont typeface="Wingdings"/>
              <a:buChar char=""/>
              <a:tabLst>
                <a:tab pos="354965" algn="l"/>
                <a:tab pos="355600" algn="l"/>
                <a:tab pos="673735" algn="l"/>
              </a:tabLst>
            </a:pPr>
            <a:r>
              <a:rPr lang="en-US" sz="1400" i="1" u="heavy" spc="-25" dirty="0">
                <a:solidFill>
                  <a:srgbClr val="000065"/>
                </a:solidFill>
                <a:latin typeface="Times New Roman"/>
                <a:cs typeface="Times New Roman"/>
              </a:rPr>
              <a:t> 	</a:t>
            </a:r>
            <a:r>
              <a:rPr lang="en-US" sz="1400" u="heavy" spc="-55" dirty="0">
                <a:solidFill>
                  <a:srgbClr val="000065"/>
                </a:solidFill>
                <a:latin typeface="Tahoma"/>
                <a:cs typeface="Tahoma"/>
              </a:rPr>
              <a:t>hen </a:t>
            </a:r>
            <a:r>
              <a:rPr lang="en-US" sz="1400" u="heavy" spc="-45" dirty="0">
                <a:solidFill>
                  <a:srgbClr val="000065"/>
                </a:solidFill>
                <a:latin typeface="Tahoma"/>
                <a:cs typeface="Tahoma"/>
              </a:rPr>
              <a:t>(the </a:t>
            </a:r>
            <a:r>
              <a:rPr lang="en-US" sz="1400" u="heavy" spc="-50" dirty="0">
                <a:solidFill>
                  <a:srgbClr val="000065"/>
                </a:solidFill>
                <a:latin typeface="Tahoma"/>
                <a:cs typeface="Tahoma"/>
              </a:rPr>
              <a:t>calcium phosphate product)</a:t>
            </a:r>
            <a:r>
              <a:rPr lang="en-US" sz="1400" u="heavy" spc="-2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400" u="heavy" spc="-55" dirty="0">
                <a:solidFill>
                  <a:srgbClr val="000065"/>
                </a:solidFill>
                <a:latin typeface="Tahoma"/>
                <a:cs typeface="Tahoma"/>
              </a:rPr>
              <a:t>exceeds </a:t>
            </a:r>
            <a:r>
              <a:rPr lang="en-US" sz="1400" u="heavy" spc="53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400" u="heavy" spc="-55" dirty="0">
                <a:solidFill>
                  <a:srgbClr val="466C1C"/>
                </a:solidFill>
                <a:latin typeface="Tahoma"/>
                <a:cs typeface="Tahoma"/>
              </a:rPr>
              <a:t>0 </a:t>
            </a:r>
            <a:r>
              <a:rPr lang="en-US" sz="1400" spc="-25" dirty="0">
                <a:solidFill>
                  <a:srgbClr val="466C1C"/>
                </a:solidFill>
                <a:latin typeface="Times New Roman"/>
                <a:cs typeface="Times New Roman"/>
              </a:rPr>
              <a:t> </a:t>
            </a:r>
            <a:r>
              <a:rPr lang="en-US" sz="1400" spc="-45" dirty="0">
                <a:solidFill>
                  <a:srgbClr val="466C1C"/>
                </a:solidFill>
                <a:latin typeface="Tahoma"/>
                <a:cs typeface="Tahoma"/>
              </a:rPr>
              <a:t>mg</a:t>
            </a:r>
            <a:r>
              <a:rPr lang="en-US" sz="1400" spc="-67" baseline="23569" dirty="0">
                <a:solidFill>
                  <a:srgbClr val="466C1C"/>
                </a:solidFill>
                <a:latin typeface="Tahoma"/>
                <a:cs typeface="Tahoma"/>
              </a:rPr>
              <a:t>2</a:t>
            </a:r>
            <a:r>
              <a:rPr lang="en-US" sz="1400" spc="-45" dirty="0">
                <a:solidFill>
                  <a:srgbClr val="466C1C"/>
                </a:solidFill>
                <a:latin typeface="Tahoma"/>
                <a:cs typeface="Tahoma"/>
              </a:rPr>
              <a:t>/dL</a:t>
            </a:r>
            <a:r>
              <a:rPr lang="en-US" sz="1400" spc="-67" baseline="23569" dirty="0">
                <a:solidFill>
                  <a:srgbClr val="466C1C"/>
                </a:solidFill>
                <a:latin typeface="Tahoma"/>
                <a:cs typeface="Tahoma"/>
              </a:rPr>
              <a:t>2</a:t>
            </a:r>
            <a:r>
              <a:rPr lang="en-US" sz="1200" spc="-45" dirty="0">
                <a:solidFill>
                  <a:srgbClr val="000065"/>
                </a:solidFill>
                <a:latin typeface="Tahoma"/>
                <a:cs typeface="Tahoma"/>
              </a:rPr>
              <a:t>,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there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is an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increased risk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of </a:t>
            </a:r>
            <a:r>
              <a:rPr lang="en-US" sz="1200" spc="-5" dirty="0">
                <a:solidFill>
                  <a:srgbClr val="466C1C"/>
                </a:solidFill>
                <a:latin typeface="Tahoma"/>
                <a:cs typeface="Tahoma"/>
              </a:rPr>
              <a:t>calcium  </a:t>
            </a:r>
            <a:r>
              <a:rPr lang="en-US" sz="1200" dirty="0">
                <a:solidFill>
                  <a:srgbClr val="466C1C"/>
                </a:solidFill>
                <a:latin typeface="Tahoma"/>
                <a:cs typeface="Tahoma"/>
              </a:rPr>
              <a:t>phosphate </a:t>
            </a:r>
            <a:r>
              <a:rPr lang="en-US" sz="1200" spc="-5" dirty="0">
                <a:solidFill>
                  <a:srgbClr val="466C1C"/>
                </a:solidFill>
                <a:latin typeface="Tahoma"/>
                <a:cs typeface="Tahoma"/>
              </a:rPr>
              <a:t>precipitation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in the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renal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tubules,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which can  lead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to </a:t>
            </a:r>
            <a:r>
              <a:rPr lang="en-US" sz="1200" dirty="0">
                <a:solidFill>
                  <a:srgbClr val="FF0000"/>
                </a:solidFill>
                <a:latin typeface="Tahoma"/>
                <a:cs typeface="Tahoma"/>
              </a:rPr>
              <a:t>AKI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. In addition,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precipitation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in the heart may 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lead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to </a:t>
            </a:r>
            <a:r>
              <a:rPr lang="en-US" sz="1200" spc="-5" dirty="0">
                <a:solidFill>
                  <a:srgbClr val="FF0000"/>
                </a:solidFill>
                <a:latin typeface="Tahoma"/>
                <a:cs typeface="Tahoma"/>
              </a:rPr>
              <a:t>cardiac</a:t>
            </a:r>
            <a:r>
              <a:rPr lang="en-US" sz="1200" spc="-7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Tahoma"/>
                <a:cs typeface="Tahoma"/>
              </a:rPr>
              <a:t>arrhythmias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.</a:t>
            </a:r>
            <a:endParaRPr lang="en-US" sz="1200" dirty="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Since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the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widespread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use of </a:t>
            </a:r>
            <a:r>
              <a:rPr lang="en-US" sz="1200" dirty="0" err="1">
                <a:solidFill>
                  <a:srgbClr val="000065"/>
                </a:solidFill>
                <a:latin typeface="Tahoma"/>
                <a:cs typeface="Tahoma"/>
              </a:rPr>
              <a:t>hypouricemic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 agents, 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calcium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phosphate deposition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(</a:t>
            </a:r>
            <a:r>
              <a:rPr lang="en-US" sz="1200" spc="-5" dirty="0" err="1">
                <a:solidFill>
                  <a:srgbClr val="000065"/>
                </a:solidFill>
                <a:latin typeface="Tahoma"/>
                <a:cs typeface="Tahoma"/>
              </a:rPr>
              <a:t>nephrocalcinosis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) rather 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than </a:t>
            </a:r>
            <a:r>
              <a:rPr lang="en-US" sz="1200" spc="-5" dirty="0" err="1">
                <a:solidFill>
                  <a:srgbClr val="000065"/>
                </a:solidFill>
                <a:latin typeface="Tahoma"/>
                <a:cs typeface="Tahoma"/>
              </a:rPr>
              <a:t>hyperuricemia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has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become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the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major mechanism  </a:t>
            </a:r>
            <a:r>
              <a:rPr lang="en-US" sz="1200" dirty="0">
                <a:solidFill>
                  <a:srgbClr val="000065"/>
                </a:solidFill>
                <a:latin typeface="Tahoma"/>
                <a:cs typeface="Tahoma"/>
              </a:rPr>
              <a:t>of AKI in</a:t>
            </a:r>
            <a:r>
              <a:rPr lang="en-US" sz="1200" spc="-12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200" spc="-5" dirty="0">
                <a:solidFill>
                  <a:srgbClr val="000065"/>
                </a:solidFill>
                <a:latin typeface="Tahoma"/>
                <a:cs typeface="Tahoma"/>
              </a:rPr>
              <a:t>TLS.</a:t>
            </a:r>
            <a:endParaRPr lang="en-US" sz="1200" dirty="0">
              <a:latin typeface="Tahoma"/>
              <a:cs typeface="Tahoma"/>
            </a:endParaRP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B1A61-D2A1-4F7F-ACD2-BA8A4A3820AC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25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07890" y="508825"/>
            <a:ext cx="3776218" cy="647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0904" y="508825"/>
            <a:ext cx="10930191" cy="647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4098" y="1643379"/>
            <a:ext cx="10798810" cy="1734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14400" y="1103557"/>
            <a:ext cx="9753600" cy="2659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20000"/>
              </a:lnSpc>
              <a:tabLst>
                <a:tab pos="6242685" algn="l"/>
              </a:tabLst>
            </a:pPr>
            <a:r>
              <a:rPr sz="7200" b="1" spc="-10" dirty="0">
                <a:solidFill>
                  <a:schemeClr val="accent5"/>
                </a:solidFill>
                <a:latin typeface="+mj-lt"/>
                <a:cs typeface="Comic Sans MS"/>
              </a:rPr>
              <a:t>T</a:t>
            </a:r>
            <a:r>
              <a:rPr sz="7200" b="1" dirty="0">
                <a:solidFill>
                  <a:schemeClr val="accent5"/>
                </a:solidFill>
                <a:latin typeface="+mj-lt"/>
                <a:cs typeface="Comic Sans MS"/>
              </a:rPr>
              <a:t>u</a:t>
            </a:r>
            <a:r>
              <a:rPr sz="7200" b="1" spc="-5" dirty="0">
                <a:solidFill>
                  <a:schemeClr val="accent5"/>
                </a:solidFill>
                <a:latin typeface="+mj-lt"/>
                <a:cs typeface="Comic Sans MS"/>
              </a:rPr>
              <a:t>m</a:t>
            </a:r>
            <a:r>
              <a:rPr sz="7200" b="1" dirty="0">
                <a:solidFill>
                  <a:schemeClr val="accent5"/>
                </a:solidFill>
                <a:latin typeface="+mj-lt"/>
                <a:cs typeface="Comic Sans MS"/>
              </a:rPr>
              <a:t>or</a:t>
            </a:r>
            <a:r>
              <a:rPr sz="7200" b="1" spc="180" dirty="0">
                <a:solidFill>
                  <a:schemeClr val="accent5"/>
                </a:solidFill>
                <a:latin typeface="+mj-lt"/>
                <a:cs typeface="Times New Roman"/>
              </a:rPr>
              <a:t> </a:t>
            </a:r>
            <a:r>
              <a:rPr sz="7200" b="1" spc="-5" dirty="0" smtClean="0">
                <a:solidFill>
                  <a:schemeClr val="accent5"/>
                </a:solidFill>
                <a:latin typeface="+mj-lt"/>
                <a:cs typeface="Comic Sans MS"/>
              </a:rPr>
              <a:t>L</a:t>
            </a:r>
            <a:r>
              <a:rPr lang="tr-TR" sz="7200" b="1" dirty="0" smtClean="0">
                <a:solidFill>
                  <a:schemeClr val="accent5"/>
                </a:solidFill>
                <a:latin typeface="+mj-lt"/>
                <a:cs typeface="Comic Sans MS"/>
              </a:rPr>
              <a:t>iz</a:t>
            </a:r>
            <a:r>
              <a:rPr sz="7200" b="1" dirty="0" smtClean="0">
                <a:solidFill>
                  <a:schemeClr val="accent5"/>
                </a:solidFill>
                <a:latin typeface="+mj-lt"/>
                <a:cs typeface="Comic Sans MS"/>
              </a:rPr>
              <a:t>is</a:t>
            </a:r>
            <a:r>
              <a:rPr sz="7200" b="1" spc="200" dirty="0" smtClean="0">
                <a:solidFill>
                  <a:schemeClr val="accent5"/>
                </a:solidFill>
                <a:latin typeface="+mj-lt"/>
                <a:cs typeface="Times New Roman"/>
              </a:rPr>
              <a:t> </a:t>
            </a:r>
            <a:r>
              <a:rPr sz="7200" b="1" spc="-10" dirty="0" smtClean="0">
                <a:solidFill>
                  <a:schemeClr val="accent5"/>
                </a:solidFill>
                <a:latin typeface="+mj-lt"/>
                <a:cs typeface="Comic Sans MS"/>
              </a:rPr>
              <a:t>S</a:t>
            </a:r>
            <a:r>
              <a:rPr lang="tr-TR" sz="7200" b="1" dirty="0" smtClean="0">
                <a:solidFill>
                  <a:schemeClr val="accent5"/>
                </a:solidFill>
                <a:latin typeface="+mj-lt"/>
                <a:cs typeface="Comic Sans MS"/>
              </a:rPr>
              <a:t>end</a:t>
            </a:r>
            <a:r>
              <a:rPr sz="7200" b="1" spc="-5" dirty="0" smtClean="0">
                <a:solidFill>
                  <a:schemeClr val="accent5"/>
                </a:solidFill>
                <a:latin typeface="+mj-lt"/>
                <a:cs typeface="Comic Sans MS"/>
              </a:rPr>
              <a:t>r</a:t>
            </a:r>
            <a:r>
              <a:rPr sz="7200" b="1" dirty="0" smtClean="0">
                <a:solidFill>
                  <a:schemeClr val="accent5"/>
                </a:solidFill>
                <a:latin typeface="+mj-lt"/>
                <a:cs typeface="Comic Sans MS"/>
              </a:rPr>
              <a:t>o</a:t>
            </a:r>
            <a:r>
              <a:rPr sz="7200" b="1" spc="-5" dirty="0" smtClean="0">
                <a:solidFill>
                  <a:schemeClr val="accent5"/>
                </a:solidFill>
                <a:latin typeface="+mj-lt"/>
                <a:cs typeface="Comic Sans MS"/>
              </a:rPr>
              <a:t>m</a:t>
            </a:r>
            <a:r>
              <a:rPr lang="tr-TR" sz="7200" b="1" dirty="0" smtClean="0">
                <a:solidFill>
                  <a:schemeClr val="accent5"/>
                </a:solidFill>
                <a:latin typeface="+mj-lt"/>
                <a:cs typeface="Comic Sans MS"/>
              </a:rPr>
              <a:t>u</a:t>
            </a:r>
            <a:r>
              <a:rPr lang="tr-TR" sz="7200" b="1" dirty="0" smtClean="0">
                <a:solidFill>
                  <a:schemeClr val="accent5"/>
                </a:solidFill>
                <a:latin typeface="+mj-lt"/>
                <a:cs typeface="Times New Roman"/>
              </a:rPr>
              <a:t> </a:t>
            </a:r>
            <a:r>
              <a:rPr sz="7200" b="1" spc="-5" dirty="0">
                <a:solidFill>
                  <a:schemeClr val="accent5"/>
                </a:solidFill>
                <a:latin typeface="+mj-lt"/>
                <a:cs typeface="Comic Sans MS"/>
              </a:rPr>
              <a:t>(</a:t>
            </a:r>
            <a:r>
              <a:rPr sz="7200" b="1" spc="-10" dirty="0">
                <a:solidFill>
                  <a:schemeClr val="accent5"/>
                </a:solidFill>
                <a:latin typeface="+mj-lt"/>
                <a:cs typeface="Comic Sans MS"/>
              </a:rPr>
              <a:t>T</a:t>
            </a:r>
            <a:r>
              <a:rPr sz="7200" b="1" spc="-5" dirty="0">
                <a:solidFill>
                  <a:schemeClr val="accent5"/>
                </a:solidFill>
                <a:latin typeface="+mj-lt"/>
                <a:cs typeface="Comic Sans MS"/>
              </a:rPr>
              <a:t>L</a:t>
            </a:r>
            <a:r>
              <a:rPr sz="7200" b="1" spc="-10" dirty="0">
                <a:solidFill>
                  <a:schemeClr val="accent5"/>
                </a:solidFill>
                <a:latin typeface="+mj-lt"/>
                <a:cs typeface="Comic Sans MS"/>
              </a:rPr>
              <a:t>S</a:t>
            </a:r>
            <a:r>
              <a:rPr sz="7200" b="1" dirty="0">
                <a:solidFill>
                  <a:schemeClr val="accent5"/>
                </a:solidFill>
                <a:latin typeface="+mj-lt"/>
                <a:cs typeface="Comic Sans MS"/>
              </a:rPr>
              <a:t>)</a:t>
            </a:r>
          </a:p>
        </p:txBody>
      </p:sp>
      <p:sp>
        <p:nvSpPr>
          <p:cNvPr id="4" name="3 Dikdörtgen"/>
          <p:cNvSpPr/>
          <p:nvPr/>
        </p:nvSpPr>
        <p:spPr>
          <a:xfrm>
            <a:off x="0" y="3962400"/>
            <a:ext cx="12192000" cy="28956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8458200" y="54102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Dr. Mustafa ÇETİN</a:t>
            </a:r>
          </a:p>
          <a:p>
            <a:r>
              <a:rPr lang="tr-TR" b="1" dirty="0" err="1" smtClean="0">
                <a:solidFill>
                  <a:schemeClr val="bg1"/>
                </a:solidFill>
              </a:rPr>
              <a:t>Dr.SERPİL</a:t>
            </a:r>
            <a:r>
              <a:rPr lang="tr-TR" b="1" dirty="0" smtClean="0">
                <a:solidFill>
                  <a:schemeClr val="bg1"/>
                </a:solidFill>
              </a:rPr>
              <a:t> </a:t>
            </a:r>
            <a:r>
              <a:rPr lang="tr-TR" b="1" dirty="0">
                <a:solidFill>
                  <a:schemeClr val="bg1"/>
                </a:solidFill>
              </a:rPr>
              <a:t>KÖYLÜCE  , </a:t>
            </a:r>
            <a:endParaRPr lang="tr-TR" b="1" dirty="0" smtClean="0">
              <a:solidFill>
                <a:schemeClr val="bg1"/>
              </a:solidFill>
            </a:endParaRPr>
          </a:p>
          <a:p>
            <a:r>
              <a:rPr lang="tr-TR" b="1" dirty="0" smtClean="0">
                <a:solidFill>
                  <a:schemeClr val="bg1"/>
                </a:solidFill>
              </a:rPr>
              <a:t>Kayseri, 2017</a:t>
            </a:r>
            <a:endParaRPr lang="tr-T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3209" y="381000"/>
            <a:ext cx="10930191" cy="821249"/>
          </a:xfrm>
          <a:prstGeom prst="rect">
            <a:avLst/>
          </a:prstGeom>
        </p:spPr>
        <p:txBody>
          <a:bodyPr vert="horz" wrap="square" lIns="0" tIns="142747" rIns="0" bIns="0" rtlCol="0">
            <a:spAutoFit/>
          </a:bodyPr>
          <a:lstStyle/>
          <a:p>
            <a:pPr marL="1009650">
              <a:lnSpc>
                <a:spcPct val="100000"/>
              </a:lnSpc>
            </a:pPr>
            <a:r>
              <a:rPr lang="tr-TR" sz="4400" spc="-5" dirty="0">
                <a:latin typeface="+mn-lt"/>
              </a:rPr>
              <a:t> GİRİŞ</a:t>
            </a:r>
            <a:endParaRPr sz="4400" spc="-5" dirty="0"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1600" y="1752600"/>
            <a:ext cx="9611698" cy="390170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85"/>
              </a:spcBef>
              <a:buClr>
                <a:srgbClr val="C00000"/>
              </a:buClr>
              <a:tabLst>
                <a:tab pos="354965" algn="l"/>
                <a:tab pos="355600" algn="l"/>
              </a:tabLst>
            </a:pPr>
            <a:r>
              <a:rPr lang="tr-TR" sz="2800" dirty="0">
                <a:solidFill>
                  <a:srgbClr val="000065"/>
                </a:solidFill>
                <a:latin typeface="+mj-lt"/>
                <a:cs typeface="Tahoma"/>
              </a:rPr>
              <a:t>   </a:t>
            </a:r>
            <a:r>
              <a:rPr lang="tr-TR" sz="2800" dirty="0">
                <a:latin typeface="+mj-lt"/>
                <a:cs typeface="Tahoma"/>
              </a:rPr>
              <a:t>	</a:t>
            </a:r>
            <a:r>
              <a:rPr lang="tr-TR" sz="2800" dirty="0"/>
              <a:t>Tümör </a:t>
            </a:r>
            <a:r>
              <a:rPr lang="tr-TR" sz="2800" dirty="0" err="1"/>
              <a:t>lizis</a:t>
            </a:r>
            <a:r>
              <a:rPr lang="tr-TR" sz="2800" dirty="0"/>
              <a:t> sendromu (TLS), hızlı ve masif tümör hücre </a:t>
            </a:r>
            <a:r>
              <a:rPr lang="tr-TR" sz="2800" dirty="0" err="1"/>
              <a:t>lizisinden</a:t>
            </a:r>
            <a:r>
              <a:rPr lang="tr-TR" sz="2800" dirty="0"/>
              <a:t> yüksek miktarda hücre içi içeriğin (potasyum, fosfat ve nükleik asitler) sistemik dolaşıma bırakılmasından kaynaklanan, böbreklerin bunları atma yeteneğini zorlayan, </a:t>
            </a:r>
            <a:r>
              <a:rPr lang="tr-TR" sz="2800" dirty="0" err="1"/>
              <a:t>hemato</a:t>
            </a:r>
            <a:r>
              <a:rPr lang="tr-TR" sz="2800" dirty="0"/>
              <a:t>-onkolojik bir acildir</a:t>
            </a:r>
            <a:r>
              <a:rPr lang="tr-TR" sz="2800" dirty="0">
                <a:cs typeface="Arial"/>
              </a:rPr>
              <a:t> →→→ABY</a:t>
            </a:r>
            <a:endParaRPr lang="tr-TR" sz="2800" dirty="0"/>
          </a:p>
          <a:p>
            <a:pPr marL="355600" marR="5080" indent="-342900">
              <a:lnSpc>
                <a:spcPct val="150000"/>
              </a:lnSpc>
              <a:spcBef>
                <a:spcPts val="8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endParaRPr sz="2800" dirty="0">
              <a:latin typeface="+mj-lt"/>
              <a:cs typeface="Tahoma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7620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Düz Bağlayıcı"/>
          <p:cNvCxnSpPr/>
          <p:nvPr/>
        </p:nvCxnSpPr>
        <p:spPr>
          <a:xfrm>
            <a:off x="1676400" y="1123950"/>
            <a:ext cx="3395662" cy="1905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90600" y="3810000"/>
            <a:ext cx="10363200" cy="219611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8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endParaRPr sz="2400" dirty="0">
              <a:cs typeface="Tahoma"/>
            </a:endParaRPr>
          </a:p>
          <a:p>
            <a:pPr marL="355600" marR="118745" indent="-342900">
              <a:spcBef>
                <a:spcPts val="595"/>
              </a:spcBef>
              <a:buClr>
                <a:srgbClr val="C00000"/>
              </a:buClr>
              <a:tabLst>
                <a:tab pos="354965" algn="l"/>
                <a:tab pos="355600" algn="l"/>
              </a:tabLst>
            </a:pPr>
            <a:endParaRPr sz="2400" dirty="0">
              <a:cs typeface="Tahoma"/>
            </a:endParaRPr>
          </a:p>
          <a:p>
            <a:pPr marL="355600" marR="5715" indent="-342900">
              <a:lnSpc>
                <a:spcPct val="150000"/>
              </a:lnSpc>
              <a:spcBef>
                <a:spcPts val="575"/>
              </a:spcBef>
              <a:buClr>
                <a:srgbClr val="C00000"/>
              </a:buClr>
              <a:tabLst>
                <a:tab pos="354965" algn="l"/>
                <a:tab pos="355600" algn="l"/>
              </a:tabLst>
            </a:pPr>
            <a:r>
              <a:rPr lang="tr-TR" sz="2400" spc="-5" dirty="0" err="1">
                <a:cs typeface="Tahoma"/>
              </a:rPr>
              <a:t>Spontan</a:t>
            </a:r>
            <a:r>
              <a:rPr lang="tr-TR" sz="2400" spc="-5" dirty="0">
                <a:cs typeface="Tahoma"/>
              </a:rPr>
              <a:t> olarak ,</a:t>
            </a:r>
            <a:r>
              <a:rPr lang="tr-TR" sz="2400" dirty="0">
                <a:solidFill>
                  <a:srgbClr val="000000"/>
                </a:solidFill>
              </a:rPr>
              <a:t> veya radyasyon terapisi, </a:t>
            </a:r>
            <a:r>
              <a:rPr lang="tr-TR" sz="2400" dirty="0" err="1">
                <a:solidFill>
                  <a:srgbClr val="000000"/>
                </a:solidFill>
              </a:rPr>
              <a:t>sitotoksik</a:t>
            </a:r>
            <a:r>
              <a:rPr lang="tr-TR" sz="2400" dirty="0">
                <a:solidFill>
                  <a:srgbClr val="000000"/>
                </a:solidFill>
              </a:rPr>
              <a:t> Kemoterapi, antikor tedavisi veya bazen </a:t>
            </a:r>
            <a:r>
              <a:rPr lang="tr-TR" sz="2400" dirty="0" err="1">
                <a:solidFill>
                  <a:srgbClr val="000000"/>
                </a:solidFill>
              </a:rPr>
              <a:t>glukokortikoid</a:t>
            </a:r>
            <a:r>
              <a:rPr lang="tr-TR" sz="2400" dirty="0">
                <a:solidFill>
                  <a:srgbClr val="000000"/>
                </a:solidFill>
              </a:rPr>
              <a:t> terapi tek başına ,,,,,</a:t>
            </a:r>
            <a:r>
              <a:rPr lang="tr-TR" sz="2400" spc="-5" dirty="0">
                <a:cs typeface="Tahoma"/>
              </a:rPr>
              <a:t> </a:t>
            </a:r>
            <a:endParaRPr lang="tr-TR" sz="2400" dirty="0">
              <a:cs typeface="Tahoma"/>
            </a:endParaRPr>
          </a:p>
        </p:txBody>
      </p:sp>
      <p:sp>
        <p:nvSpPr>
          <p:cNvPr id="8" name="object 2"/>
          <p:cNvSpPr txBox="1">
            <a:spLocks noGrp="1"/>
          </p:cNvSpPr>
          <p:nvPr>
            <p:ph type="title"/>
          </p:nvPr>
        </p:nvSpPr>
        <p:spPr>
          <a:xfrm>
            <a:off x="1033209" y="381000"/>
            <a:ext cx="10930191" cy="821249"/>
          </a:xfrm>
          <a:prstGeom prst="rect">
            <a:avLst/>
          </a:prstGeom>
        </p:spPr>
        <p:txBody>
          <a:bodyPr vert="horz" wrap="square" lIns="0" tIns="142747" rIns="0" bIns="0" rtlCol="0">
            <a:spAutoFit/>
          </a:bodyPr>
          <a:lstStyle/>
          <a:p>
            <a:pPr marL="1009650">
              <a:lnSpc>
                <a:spcPct val="100000"/>
              </a:lnSpc>
            </a:pPr>
            <a:r>
              <a:rPr lang="tr-TR" sz="4400" spc="-5" dirty="0">
                <a:latin typeface="+mn-lt"/>
              </a:rPr>
              <a:t> GİRİŞ</a:t>
            </a:r>
            <a:endParaRPr sz="4400" spc="-5" dirty="0">
              <a:latin typeface="+mn-lt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7620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Düz Bağlayıcı"/>
          <p:cNvCxnSpPr/>
          <p:nvPr/>
        </p:nvCxnSpPr>
        <p:spPr>
          <a:xfrm>
            <a:off x="1676400" y="1123950"/>
            <a:ext cx="3395662" cy="1905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1485900"/>
            <a:ext cx="7743825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1638300"/>
            <a:ext cx="7743825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3209" y="1133475"/>
            <a:ext cx="10363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033209" y="381000"/>
            <a:ext cx="10930191" cy="821249"/>
          </a:xfrm>
          <a:prstGeom prst="rect">
            <a:avLst/>
          </a:prstGeom>
        </p:spPr>
        <p:txBody>
          <a:bodyPr vert="horz" wrap="square" lIns="0" tIns="142747" rIns="0" bIns="0" rtlCol="0">
            <a:spAutoFit/>
          </a:bodyPr>
          <a:lstStyle/>
          <a:p>
            <a:pPr marL="1009650">
              <a:lnSpc>
                <a:spcPct val="100000"/>
              </a:lnSpc>
            </a:pPr>
            <a:r>
              <a:rPr lang="tr-TR" sz="4400" spc="-5" dirty="0">
                <a:latin typeface="+mn-lt"/>
              </a:rPr>
              <a:t> GİRİŞ</a:t>
            </a:r>
            <a:endParaRPr sz="4400" spc="-5" dirty="0">
              <a:latin typeface="+mn-lt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7620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8 Düz Bağlayıcı"/>
          <p:cNvCxnSpPr/>
          <p:nvPr/>
        </p:nvCxnSpPr>
        <p:spPr>
          <a:xfrm>
            <a:off x="1676400" y="1123950"/>
            <a:ext cx="3395662" cy="1905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43000" y="1524000"/>
            <a:ext cx="10744200" cy="519437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75000"/>
            </a:pPr>
            <a:r>
              <a:rPr lang="tr-TR" sz="2800" dirty="0"/>
              <a:t> Tümör </a:t>
            </a:r>
            <a:r>
              <a:rPr lang="tr-TR" sz="2800" dirty="0" err="1"/>
              <a:t>lizis</a:t>
            </a:r>
            <a:r>
              <a:rPr lang="tr-TR" sz="2800" dirty="0"/>
              <a:t> sendromunun karakteristik bulguları arasında </a:t>
            </a:r>
            <a:r>
              <a:rPr lang="en-US" sz="2800" dirty="0">
                <a:latin typeface="+mj-lt"/>
                <a:cs typeface="Tahoma"/>
              </a:rPr>
              <a:t>: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75000"/>
              <a:buFont typeface="Wingdings" pitchFamily="2" charset="2"/>
              <a:buChar char="q"/>
            </a:pPr>
            <a:r>
              <a:rPr lang="tr-TR" sz="2800" dirty="0">
                <a:solidFill>
                  <a:srgbClr val="000065"/>
                </a:solidFill>
                <a:latin typeface="+mj-lt"/>
                <a:cs typeface="Tahoma"/>
              </a:rPr>
              <a:t> </a:t>
            </a:r>
            <a:r>
              <a:rPr lang="en-US" sz="2800" dirty="0">
                <a:solidFill>
                  <a:srgbClr val="000065"/>
                </a:solidFill>
                <a:latin typeface="+mj-lt"/>
                <a:cs typeface="Tahoma"/>
              </a:rPr>
              <a:t>H</a:t>
            </a:r>
            <a:r>
              <a:rPr lang="tr-TR" sz="2800" dirty="0" err="1">
                <a:solidFill>
                  <a:srgbClr val="000065"/>
                </a:solidFill>
                <a:latin typeface="+mj-lt"/>
                <a:cs typeface="Tahoma"/>
              </a:rPr>
              <a:t>iperürisemi</a:t>
            </a:r>
            <a:endParaRPr lang="en-US" sz="2800" dirty="0">
              <a:solidFill>
                <a:srgbClr val="000065"/>
              </a:solidFill>
              <a:latin typeface="+mj-lt"/>
              <a:cs typeface="Tahoma"/>
            </a:endParaRPr>
          </a:p>
          <a:p>
            <a:pPr lvl="1">
              <a:lnSpc>
                <a:spcPct val="200000"/>
              </a:lnSpc>
              <a:buClr>
                <a:srgbClr val="FF0000"/>
              </a:buClr>
              <a:buSzPct val="75000"/>
              <a:buFont typeface="Wingdings" pitchFamily="2" charset="2"/>
              <a:buChar char="q"/>
            </a:pPr>
            <a:r>
              <a:rPr lang="tr-TR" sz="2800" dirty="0">
                <a:solidFill>
                  <a:srgbClr val="000065"/>
                </a:solidFill>
                <a:latin typeface="+mj-lt"/>
                <a:cs typeface="Tahoma"/>
              </a:rPr>
              <a:t> </a:t>
            </a:r>
            <a:r>
              <a:rPr lang="en-US" sz="2800" dirty="0">
                <a:solidFill>
                  <a:srgbClr val="000065"/>
                </a:solidFill>
                <a:latin typeface="+mj-lt"/>
                <a:cs typeface="Tahoma"/>
              </a:rPr>
              <a:t>H</a:t>
            </a:r>
            <a:r>
              <a:rPr lang="tr-TR" sz="2800" dirty="0" err="1">
                <a:solidFill>
                  <a:srgbClr val="000065"/>
                </a:solidFill>
                <a:latin typeface="+mj-lt"/>
                <a:cs typeface="Tahoma"/>
              </a:rPr>
              <a:t>iperkalemi</a:t>
            </a:r>
            <a:endParaRPr lang="en-US" sz="2800" dirty="0">
              <a:solidFill>
                <a:srgbClr val="000065"/>
              </a:solidFill>
              <a:latin typeface="+mj-lt"/>
              <a:cs typeface="Tahoma"/>
            </a:endParaRPr>
          </a:p>
          <a:p>
            <a:pPr lvl="1">
              <a:lnSpc>
                <a:spcPct val="200000"/>
              </a:lnSpc>
              <a:buClr>
                <a:srgbClr val="FF0000"/>
              </a:buClr>
              <a:buSzPct val="75000"/>
              <a:buFont typeface="Wingdings" pitchFamily="2" charset="2"/>
              <a:buChar char="q"/>
            </a:pPr>
            <a:r>
              <a:rPr lang="tr-TR" sz="2800" dirty="0">
                <a:solidFill>
                  <a:srgbClr val="000065"/>
                </a:solidFill>
                <a:latin typeface="+mj-lt"/>
                <a:cs typeface="Tahoma"/>
              </a:rPr>
              <a:t> </a:t>
            </a:r>
            <a:r>
              <a:rPr lang="en-US" sz="2800" dirty="0">
                <a:solidFill>
                  <a:srgbClr val="000065"/>
                </a:solidFill>
                <a:latin typeface="+mj-lt"/>
                <a:cs typeface="Tahoma"/>
              </a:rPr>
              <a:t>H</a:t>
            </a:r>
            <a:r>
              <a:rPr lang="tr-TR" sz="2800" dirty="0" err="1">
                <a:solidFill>
                  <a:srgbClr val="000065"/>
                </a:solidFill>
                <a:latin typeface="+mj-lt"/>
                <a:cs typeface="Tahoma"/>
              </a:rPr>
              <a:t>iperfosfatemi</a:t>
            </a:r>
            <a:endParaRPr lang="en-US" sz="2800" dirty="0">
              <a:solidFill>
                <a:srgbClr val="000065"/>
              </a:solidFill>
              <a:latin typeface="+mj-lt"/>
              <a:cs typeface="Tahoma"/>
            </a:endParaRPr>
          </a:p>
          <a:p>
            <a:pPr lvl="1">
              <a:lnSpc>
                <a:spcPct val="200000"/>
              </a:lnSpc>
              <a:buClr>
                <a:srgbClr val="FF0000"/>
              </a:buClr>
              <a:buSzPct val="75000"/>
              <a:buFont typeface="Wingdings" pitchFamily="2" charset="2"/>
              <a:buChar char="q"/>
            </a:pPr>
            <a:r>
              <a:rPr lang="tr-TR" sz="2800" dirty="0">
                <a:solidFill>
                  <a:srgbClr val="000065"/>
                </a:solidFill>
                <a:latin typeface="+mj-lt"/>
                <a:cs typeface="Tahoma"/>
              </a:rPr>
              <a:t> </a:t>
            </a:r>
            <a:r>
              <a:rPr lang="en-US" sz="2800" dirty="0">
                <a:solidFill>
                  <a:srgbClr val="000065"/>
                </a:solidFill>
                <a:latin typeface="+mj-lt"/>
                <a:cs typeface="Tahoma"/>
              </a:rPr>
              <a:t>H</a:t>
            </a:r>
            <a:r>
              <a:rPr lang="tr-TR" sz="2800" dirty="0" err="1">
                <a:solidFill>
                  <a:srgbClr val="000065"/>
                </a:solidFill>
                <a:latin typeface="+mj-lt"/>
                <a:cs typeface="Tahoma"/>
              </a:rPr>
              <a:t>ipokalsemi</a:t>
            </a:r>
            <a:endParaRPr lang="en-US" sz="2800" dirty="0">
              <a:solidFill>
                <a:srgbClr val="000065"/>
              </a:solidFill>
              <a:latin typeface="+mj-lt"/>
              <a:cs typeface="Tahoma"/>
            </a:endParaRPr>
          </a:p>
          <a:p>
            <a:pPr marL="355600" marR="5080" indent="-342900">
              <a:lnSpc>
                <a:spcPct val="200000"/>
              </a:lnSpc>
              <a:spcBef>
                <a:spcPts val="8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endParaRPr sz="2800" dirty="0">
              <a:latin typeface="+mj-lt"/>
              <a:cs typeface="Tahoma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18 Düz Bağlayıcı"/>
          <p:cNvCxnSpPr/>
          <p:nvPr/>
        </p:nvCxnSpPr>
        <p:spPr>
          <a:xfrm>
            <a:off x="1600200" y="990600"/>
            <a:ext cx="30480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1033209" y="381000"/>
            <a:ext cx="10930191" cy="821249"/>
          </a:xfrm>
          <a:prstGeom prst="rect">
            <a:avLst/>
          </a:prstGeom>
        </p:spPr>
        <p:txBody>
          <a:bodyPr vert="horz" wrap="square" lIns="0" tIns="142747" rIns="0" bIns="0" rtlCol="0">
            <a:spAutoFit/>
          </a:bodyPr>
          <a:lstStyle/>
          <a:p>
            <a:pPr marL="1009650">
              <a:lnSpc>
                <a:spcPct val="100000"/>
              </a:lnSpc>
            </a:pPr>
            <a:r>
              <a:rPr lang="tr-TR" sz="4400" spc="-5" dirty="0">
                <a:latin typeface="+mn-lt"/>
              </a:rPr>
              <a:t>GİRİŞ</a:t>
            </a:r>
            <a:endParaRPr sz="4400" spc="-5" dirty="0">
              <a:latin typeface="+mn-lt"/>
            </a:endParaRPr>
          </a:p>
        </p:txBody>
      </p:sp>
      <p:cxnSp>
        <p:nvCxnSpPr>
          <p:cNvPr id="6" name="5 Düz Bağlayıcı"/>
          <p:cNvCxnSpPr/>
          <p:nvPr/>
        </p:nvCxnSpPr>
        <p:spPr>
          <a:xfrm>
            <a:off x="1524000" y="1123950"/>
            <a:ext cx="3810000" cy="1905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1110389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2175" marR="5080">
              <a:lnSpc>
                <a:spcPct val="100000"/>
              </a:lnSpc>
              <a:tabLst>
                <a:tab pos="3723640" algn="l"/>
              </a:tabLst>
            </a:pPr>
            <a:r>
              <a:rPr sz="3200" spc="-5" dirty="0">
                <a:latin typeface="+mn-lt"/>
              </a:rPr>
              <a:t>TLS</a:t>
            </a:r>
            <a:r>
              <a:rPr lang="tr-TR" sz="3200" spc="-5" dirty="0">
                <a:latin typeface="+mn-lt"/>
              </a:rPr>
              <a:t> gelişme riski yüksek olan </a:t>
            </a:r>
            <a:r>
              <a:rPr lang="tr-TR" sz="3200" spc="-5" dirty="0" err="1">
                <a:latin typeface="+mn-lt"/>
              </a:rPr>
              <a:t>maligniteler</a:t>
            </a:r>
            <a:r>
              <a:rPr lang="tr-TR" sz="3200" spc="-5" dirty="0">
                <a:latin typeface="+mn-lt"/>
              </a:rPr>
              <a:t>:</a:t>
            </a:r>
            <a:endParaRPr sz="3200" dirty="0">
              <a:latin typeface="+mn-lt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0200" y="1905000"/>
            <a:ext cx="9525000" cy="3231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  <a:tab pos="5311140" algn="l"/>
              </a:tabLst>
            </a:pPr>
            <a:r>
              <a:rPr lang="tr-TR" sz="2800" dirty="0">
                <a:latin typeface="+mj-lt"/>
              </a:rPr>
              <a:t>ALL</a:t>
            </a:r>
            <a:r>
              <a:rPr lang="tr-TR" sz="2800" dirty="0">
                <a:latin typeface="+mj-lt"/>
                <a:cs typeface="Times New Roman"/>
              </a:rPr>
              <a:t> </a:t>
            </a:r>
            <a:r>
              <a:rPr lang="tr-TR" sz="2800" dirty="0">
                <a:latin typeface="+mj-lt"/>
              </a:rPr>
              <a:t>63%</a:t>
            </a:r>
            <a:endParaRPr lang="tr-TR" sz="2800" dirty="0">
              <a:latin typeface="+mj-lt"/>
              <a:cs typeface="Tahoma"/>
            </a:endParaRPr>
          </a:p>
          <a:p>
            <a:pPr marL="355600" indent="-342900">
              <a:lnSpc>
                <a:spcPct val="15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  <a:tab pos="5311140" algn="l"/>
              </a:tabLst>
            </a:pPr>
            <a:r>
              <a:rPr sz="2800" dirty="0">
                <a:latin typeface="+mj-lt"/>
                <a:cs typeface="Tahoma"/>
              </a:rPr>
              <a:t>Non-Hodgkin’s Lymphoma</a:t>
            </a:r>
            <a:r>
              <a:rPr lang="tr-TR" sz="2800" dirty="0">
                <a:latin typeface="+mj-lt"/>
                <a:cs typeface="Times New Roman"/>
              </a:rPr>
              <a:t> </a:t>
            </a:r>
            <a:r>
              <a:rPr sz="2800" dirty="0">
                <a:latin typeface="+mj-lt"/>
                <a:cs typeface="Tahoma"/>
              </a:rPr>
              <a:t>18%</a:t>
            </a:r>
            <a:endParaRPr sz="2800" dirty="0">
              <a:latin typeface="+mj-lt"/>
              <a:cs typeface="Times New Roman"/>
            </a:endParaRPr>
          </a:p>
          <a:p>
            <a:pPr marL="354965" indent="-342265">
              <a:lnSpc>
                <a:spcPct val="15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  <a:tab pos="1367155" algn="l"/>
              </a:tabLst>
            </a:pPr>
            <a:r>
              <a:rPr sz="2800" dirty="0">
                <a:latin typeface="+mj-lt"/>
                <a:cs typeface="Tahoma"/>
              </a:rPr>
              <a:t>AML</a:t>
            </a:r>
            <a:r>
              <a:rPr sz="2800" dirty="0">
                <a:latin typeface="+mj-lt"/>
                <a:cs typeface="Times New Roman"/>
              </a:rPr>
              <a:t>	</a:t>
            </a:r>
            <a:r>
              <a:rPr sz="2800" dirty="0">
                <a:latin typeface="+mj-lt"/>
                <a:cs typeface="Tahoma"/>
              </a:rPr>
              <a:t>11%</a:t>
            </a:r>
            <a:endParaRPr sz="2800" dirty="0">
              <a:latin typeface="+mj-lt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  <a:tab pos="3695700" algn="l"/>
                <a:tab pos="4096385" algn="l"/>
              </a:tabLst>
            </a:pPr>
            <a:r>
              <a:rPr sz="2800" dirty="0">
                <a:latin typeface="+mj-lt"/>
                <a:cs typeface="Tahoma"/>
              </a:rPr>
              <a:t>So</a:t>
            </a:r>
            <a:r>
              <a:rPr sz="2800" spc="-5" dirty="0">
                <a:latin typeface="+mj-lt"/>
                <a:cs typeface="Tahoma"/>
              </a:rPr>
              <a:t>li</a:t>
            </a:r>
            <a:r>
              <a:rPr sz="2800" dirty="0">
                <a:latin typeface="+mj-lt"/>
                <a:cs typeface="Tahoma"/>
              </a:rPr>
              <a:t>d</a:t>
            </a:r>
            <a:r>
              <a:rPr sz="2800" spc="195" dirty="0">
                <a:latin typeface="+mj-lt"/>
                <a:cs typeface="Times New Roman"/>
              </a:rPr>
              <a:t> </a:t>
            </a:r>
            <a:r>
              <a:rPr sz="2800" dirty="0">
                <a:latin typeface="+mj-lt"/>
                <a:cs typeface="Tahoma"/>
              </a:rPr>
              <a:t>Tu</a:t>
            </a:r>
            <a:r>
              <a:rPr sz="2800" spc="-5" dirty="0">
                <a:latin typeface="+mj-lt"/>
                <a:cs typeface="Tahoma"/>
              </a:rPr>
              <a:t>m</a:t>
            </a:r>
            <a:r>
              <a:rPr sz="2800" dirty="0">
                <a:latin typeface="+mj-lt"/>
                <a:cs typeface="Tahoma"/>
              </a:rPr>
              <a:t>o</a:t>
            </a:r>
            <a:r>
              <a:rPr sz="2800" spc="-5" dirty="0">
                <a:latin typeface="+mj-lt"/>
                <a:cs typeface="Tahoma"/>
              </a:rPr>
              <a:t>r</a:t>
            </a:r>
            <a:r>
              <a:rPr sz="2800" dirty="0">
                <a:latin typeface="+mj-lt"/>
                <a:cs typeface="Tahoma"/>
              </a:rPr>
              <a:t>s</a:t>
            </a:r>
            <a:r>
              <a:rPr sz="2800" spc="190" dirty="0">
                <a:latin typeface="+mj-lt"/>
                <a:cs typeface="Times New Roman"/>
              </a:rPr>
              <a:t> </a:t>
            </a:r>
            <a:r>
              <a:rPr sz="2800" dirty="0">
                <a:latin typeface="+mj-lt"/>
                <a:cs typeface="Tahoma"/>
              </a:rPr>
              <a:t>5%</a:t>
            </a:r>
            <a:r>
              <a:rPr sz="2800" dirty="0">
                <a:latin typeface="+mj-lt"/>
                <a:cs typeface="Times New Roman"/>
              </a:rPr>
              <a:t>	</a:t>
            </a:r>
            <a:r>
              <a:rPr sz="2800" dirty="0">
                <a:latin typeface="+mj-lt"/>
                <a:cs typeface="Tahoma"/>
              </a:rPr>
              <a:t>-</a:t>
            </a:r>
            <a:r>
              <a:rPr sz="2800" dirty="0">
                <a:latin typeface="+mj-lt"/>
                <a:cs typeface="Times New Roman"/>
              </a:rPr>
              <a:t>	</a:t>
            </a:r>
            <a:endParaRPr lang="tr-TR" sz="2800" dirty="0">
              <a:latin typeface="+mj-lt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  <a:tab pos="3695700" algn="l"/>
                <a:tab pos="4096385" algn="l"/>
              </a:tabLst>
            </a:pPr>
            <a:r>
              <a:rPr sz="2800" spc="-5" dirty="0" err="1">
                <a:latin typeface="+mj-lt"/>
                <a:cs typeface="Tahoma"/>
              </a:rPr>
              <a:t>N</a:t>
            </a:r>
            <a:r>
              <a:rPr sz="2800" spc="5" dirty="0" err="1">
                <a:latin typeface="+mj-lt"/>
                <a:cs typeface="Tahoma"/>
              </a:rPr>
              <a:t>e</a:t>
            </a:r>
            <a:r>
              <a:rPr sz="2800" dirty="0" err="1">
                <a:latin typeface="+mj-lt"/>
                <a:cs typeface="Tahoma"/>
              </a:rPr>
              <a:t>u</a:t>
            </a:r>
            <a:r>
              <a:rPr sz="2800" spc="-5" dirty="0" err="1">
                <a:latin typeface="+mj-lt"/>
                <a:cs typeface="Tahoma"/>
              </a:rPr>
              <a:t>r</a:t>
            </a:r>
            <a:r>
              <a:rPr sz="2800" dirty="0" err="1">
                <a:latin typeface="+mj-lt"/>
                <a:cs typeface="Tahoma"/>
              </a:rPr>
              <a:t>o</a:t>
            </a:r>
            <a:r>
              <a:rPr sz="2800" spc="5" dirty="0" err="1">
                <a:latin typeface="+mj-lt"/>
                <a:cs typeface="Tahoma"/>
              </a:rPr>
              <a:t>b</a:t>
            </a:r>
            <a:r>
              <a:rPr sz="2800" spc="-5" dirty="0" err="1">
                <a:latin typeface="+mj-lt"/>
                <a:cs typeface="Tahoma"/>
              </a:rPr>
              <a:t>last</a:t>
            </a:r>
            <a:r>
              <a:rPr sz="2800" dirty="0" err="1">
                <a:latin typeface="+mj-lt"/>
                <a:cs typeface="Tahoma"/>
              </a:rPr>
              <a:t>o</a:t>
            </a:r>
            <a:r>
              <a:rPr sz="2800" spc="-5" dirty="0" err="1">
                <a:latin typeface="+mj-lt"/>
                <a:cs typeface="Tahoma"/>
              </a:rPr>
              <a:t>ma</a:t>
            </a:r>
            <a:r>
              <a:rPr sz="2800" dirty="0">
                <a:latin typeface="+mj-lt"/>
                <a:cs typeface="Tahoma"/>
              </a:rPr>
              <a:t>; </a:t>
            </a:r>
            <a:r>
              <a:rPr sz="2800" dirty="0">
                <a:latin typeface="+mj-lt"/>
                <a:cs typeface="Times New Roman"/>
              </a:rPr>
              <a:t> </a:t>
            </a:r>
            <a:r>
              <a:rPr sz="2800" dirty="0">
                <a:latin typeface="+mj-lt"/>
                <a:cs typeface="Tahoma"/>
              </a:rPr>
              <a:t>Medulloblastoma; germ cell </a:t>
            </a:r>
            <a:r>
              <a:rPr sz="2800" spc="-5" dirty="0" err="1">
                <a:latin typeface="+mj-lt"/>
                <a:cs typeface="Tahoma"/>
              </a:rPr>
              <a:t>tumors;sarcoma</a:t>
            </a:r>
            <a:endParaRPr sz="2800" dirty="0">
              <a:latin typeface="+mj-lt"/>
              <a:cs typeface="Tahom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Düz Bağlayıcı"/>
          <p:cNvCxnSpPr/>
          <p:nvPr/>
        </p:nvCxnSpPr>
        <p:spPr>
          <a:xfrm>
            <a:off x="1219200" y="1123950"/>
            <a:ext cx="9982200" cy="1905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527447"/>
            <a:ext cx="9732295" cy="615553"/>
          </a:xfrm>
        </p:spPr>
        <p:txBody>
          <a:bodyPr/>
          <a:lstStyle/>
          <a:p>
            <a:pPr algn="l"/>
            <a:r>
              <a:rPr lang="tr-TR" dirty="0"/>
              <a:t>Patofizyoloji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219200"/>
            <a:ext cx="960120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4538979"/>
            <a:ext cx="8991600" cy="2319021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355600" indent="-342900">
              <a:lnSpc>
                <a:spcPct val="210000"/>
              </a:lnSpc>
              <a:buClr>
                <a:srgbClr val="C00000"/>
              </a:buClr>
              <a:tabLst>
                <a:tab pos="354965" algn="l"/>
                <a:tab pos="355600" algn="l"/>
              </a:tabLst>
              <a:defRPr/>
            </a:pPr>
            <a:r>
              <a:rPr kumimoji="0" lang="tr-TR" b="0" i="1" u="none" strike="noStrike" kern="120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Tahoma"/>
              </a:rPr>
              <a:t>	</a:t>
            </a:r>
            <a:r>
              <a:rPr lang="tr-TR" dirty="0"/>
              <a:t>TLS; artan , fosfor, potasyumun ve ürik </a:t>
            </a:r>
            <a:r>
              <a:rPr lang="tr-TR" dirty="0" err="1"/>
              <a:t>asitin</a:t>
            </a:r>
            <a:r>
              <a:rPr lang="tr-TR" dirty="0"/>
              <a:t> hem kendisinin </a:t>
            </a:r>
            <a:r>
              <a:rPr lang="tr-TR" dirty="0" err="1"/>
              <a:t>hemde</a:t>
            </a:r>
            <a:r>
              <a:rPr lang="tr-TR" dirty="0"/>
              <a:t> </a:t>
            </a:r>
            <a:r>
              <a:rPr lang="tr-TR" dirty="0" err="1"/>
              <a:t>metabolitlerinin</a:t>
            </a:r>
            <a:r>
              <a:rPr lang="tr-TR" dirty="0"/>
              <a:t> </a:t>
            </a:r>
            <a:r>
              <a:rPr lang="tr-TR" dirty="0" err="1"/>
              <a:t>hemostatık</a:t>
            </a:r>
            <a:r>
              <a:rPr lang="tr-TR" dirty="0"/>
              <a:t> yapıyı </a:t>
            </a:r>
            <a:r>
              <a:rPr lang="tr-TR" dirty="0" err="1"/>
              <a:t>etkılemesi</a:t>
            </a:r>
            <a:r>
              <a:rPr lang="tr-TR" dirty="0"/>
              <a:t> sonucu oluşan  klinik bir tablodur.</a:t>
            </a:r>
          </a:p>
        </p:txBody>
      </p:sp>
      <p:cxnSp>
        <p:nvCxnSpPr>
          <p:cNvPr id="6" name="5 Düz Bağlayıcı"/>
          <p:cNvCxnSpPr/>
          <p:nvPr/>
        </p:nvCxnSpPr>
        <p:spPr>
          <a:xfrm>
            <a:off x="1066800" y="1143000"/>
            <a:ext cx="42672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00200" y="527447"/>
            <a:ext cx="9732295" cy="615553"/>
          </a:xfrm>
        </p:spPr>
        <p:txBody>
          <a:bodyPr/>
          <a:lstStyle/>
          <a:p>
            <a:pPr algn="l"/>
            <a:r>
              <a:rPr lang="tr-TR" dirty="0"/>
              <a:t>Patofizyoloji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4"/>
          <p:cNvSpPr txBox="1"/>
          <p:nvPr/>
        </p:nvSpPr>
        <p:spPr>
          <a:xfrm>
            <a:off x="762000" y="2590800"/>
            <a:ext cx="4267200" cy="285783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5715" indent="-342900">
              <a:lnSpc>
                <a:spcPct val="20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i="1" spc="-5" dirty="0">
                <a:ea typeface="SimSun" pitchFamily="2" charset="-122"/>
                <a:cs typeface="Tahoma"/>
              </a:rPr>
              <a:t>P</a:t>
            </a:r>
            <a:r>
              <a:rPr lang="tr-TR" dirty="0"/>
              <a:t>ürin nükleik asitler, </a:t>
            </a:r>
            <a:r>
              <a:rPr lang="tr-TR" dirty="0" err="1"/>
              <a:t>hipoksantin</a:t>
            </a:r>
            <a:r>
              <a:rPr lang="tr-TR" dirty="0"/>
              <a:t>, daha sonra </a:t>
            </a:r>
            <a:r>
              <a:rPr lang="tr-TR" dirty="0" err="1"/>
              <a:t>ksantin</a:t>
            </a:r>
            <a:r>
              <a:rPr lang="tr-TR" dirty="0"/>
              <a:t> ve </a:t>
            </a:r>
            <a:r>
              <a:rPr lang="tr-TR" dirty="0" err="1"/>
              <a:t>ksantin</a:t>
            </a:r>
            <a:r>
              <a:rPr lang="tr-TR" dirty="0"/>
              <a:t> </a:t>
            </a:r>
            <a:r>
              <a:rPr lang="tr-TR" dirty="0" err="1"/>
              <a:t>oksidaz</a:t>
            </a:r>
            <a:r>
              <a:rPr lang="tr-TR" dirty="0"/>
              <a:t> ile ürik aside </a:t>
            </a:r>
            <a:r>
              <a:rPr lang="tr-TR" dirty="0" err="1"/>
              <a:t>katabolize</a:t>
            </a:r>
            <a:r>
              <a:rPr lang="tr-TR" dirty="0"/>
              <a:t> edilir</a:t>
            </a:r>
            <a:r>
              <a:rPr lang="tr-TR" sz="2400" i="1" spc="-5" dirty="0">
                <a:ea typeface="SimSun" pitchFamily="2" charset="-122"/>
                <a:cs typeface="Tahoma"/>
              </a:rPr>
              <a:t>.</a:t>
            </a:r>
          </a:p>
          <a:p>
            <a:pPr marL="355600" marR="5715" indent="-342900">
              <a:lnSpc>
                <a:spcPct val="20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endParaRPr sz="2400" i="1" dirty="0">
              <a:ea typeface="SimSun" pitchFamily="2" charset="-122"/>
              <a:cs typeface="Tahoma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228600" y="5448634"/>
            <a:ext cx="1127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5715" indent="-342900">
              <a:lnSpc>
                <a:spcPct val="15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i="1" spc="-5" dirty="0">
                <a:cs typeface="Tahoma"/>
              </a:rPr>
              <a:t>Asit ortamda ürik asit </a:t>
            </a:r>
            <a:r>
              <a:rPr lang="tr-TR" sz="2400" i="1" spc="-5" dirty="0" err="1">
                <a:cs typeface="Tahoma"/>
              </a:rPr>
              <a:t>krıstalleri</a:t>
            </a:r>
            <a:r>
              <a:rPr lang="tr-TR" sz="2400" i="1" spc="-5" dirty="0">
                <a:cs typeface="Tahoma"/>
              </a:rPr>
              <a:t> </a:t>
            </a:r>
            <a:r>
              <a:rPr lang="tr-TR" sz="2400" i="1" spc="-5" dirty="0" err="1">
                <a:cs typeface="Tahoma"/>
              </a:rPr>
              <a:t>renal</a:t>
            </a:r>
            <a:r>
              <a:rPr lang="tr-TR" sz="2400" i="1" spc="-5" dirty="0">
                <a:cs typeface="Tahoma"/>
              </a:rPr>
              <a:t> </a:t>
            </a:r>
            <a:r>
              <a:rPr lang="tr-TR" sz="2400" i="1" spc="-5" dirty="0" err="1">
                <a:cs typeface="Tahoma"/>
              </a:rPr>
              <a:t>tübüllerde</a:t>
            </a:r>
            <a:r>
              <a:rPr lang="tr-TR" sz="2400" i="1" spc="-5" dirty="0">
                <a:cs typeface="Tahoma"/>
              </a:rPr>
              <a:t> birikerek </a:t>
            </a:r>
            <a:r>
              <a:rPr lang="tr-TR" sz="2400" i="1" spc="-5" dirty="0" err="1">
                <a:cs typeface="Tahoma"/>
              </a:rPr>
              <a:t>üriner</a:t>
            </a:r>
            <a:r>
              <a:rPr lang="tr-TR" sz="2400" i="1" spc="-5" dirty="0">
                <a:cs typeface="Tahoma"/>
              </a:rPr>
              <a:t> </a:t>
            </a:r>
            <a:r>
              <a:rPr lang="tr-TR" sz="2400" i="1" spc="-5" dirty="0" err="1">
                <a:cs typeface="Tahoma"/>
              </a:rPr>
              <a:t>obstrıksıyona</a:t>
            </a:r>
            <a:r>
              <a:rPr lang="tr-TR" sz="2400" i="1" spc="-5" dirty="0">
                <a:cs typeface="Tahoma"/>
              </a:rPr>
              <a:t> neden olur</a:t>
            </a:r>
            <a:r>
              <a:rPr lang="en-US" sz="2400" i="1" spc="-5" dirty="0">
                <a:cs typeface="Tahoma"/>
              </a:rPr>
              <a:t>.</a:t>
            </a:r>
          </a:p>
        </p:txBody>
      </p:sp>
      <p:sp>
        <p:nvSpPr>
          <p:cNvPr id="8" name="7 Dikdörtgen"/>
          <p:cNvSpPr/>
          <p:nvPr/>
        </p:nvSpPr>
        <p:spPr>
          <a:xfrm>
            <a:off x="685800" y="1676400"/>
            <a:ext cx="1120140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5715" indent="-342900">
              <a:lnSpc>
                <a:spcPct val="15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2400" b="1" i="1" spc="-5" dirty="0">
                <a:ea typeface="SimSun" pitchFamily="2" charset="-122"/>
                <a:cs typeface="Tahoma"/>
              </a:rPr>
              <a:t>H</a:t>
            </a:r>
            <a:r>
              <a:rPr lang="tr-TR" dirty="0" err="1"/>
              <a:t>iperürisemi</a:t>
            </a:r>
            <a:r>
              <a:rPr lang="tr-TR" dirty="0"/>
              <a:t>, hücre içi nükleik asitlerin hızlı salınması ve katabolizmasından kaynaklanır.</a:t>
            </a:r>
            <a:r>
              <a:rPr lang="en-US" sz="2400" i="1" spc="-5" dirty="0">
                <a:ea typeface="SimSun" pitchFamily="2" charset="-122"/>
                <a:cs typeface="Tahoma"/>
              </a:rPr>
              <a:t>.</a:t>
            </a:r>
            <a:endParaRPr lang="tr-TR" sz="2400" i="1" spc="-5" dirty="0">
              <a:ea typeface="SimSun" pitchFamily="2" charset="-122"/>
              <a:cs typeface="Tahoma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90800"/>
            <a:ext cx="55245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22 Düz Bağlayıcı"/>
          <p:cNvCxnSpPr/>
          <p:nvPr/>
        </p:nvCxnSpPr>
        <p:spPr>
          <a:xfrm>
            <a:off x="1066800" y="1143000"/>
            <a:ext cx="42672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00200" y="527447"/>
            <a:ext cx="9732295" cy="615553"/>
          </a:xfrm>
        </p:spPr>
        <p:txBody>
          <a:bodyPr/>
          <a:lstStyle/>
          <a:p>
            <a:pPr algn="l"/>
            <a:r>
              <a:rPr lang="tr-TR" dirty="0"/>
              <a:t>Patofizyoloji;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ject 4"/>
          <p:cNvSpPr txBox="1"/>
          <p:nvPr/>
        </p:nvSpPr>
        <p:spPr>
          <a:xfrm>
            <a:off x="685800" y="1371600"/>
            <a:ext cx="10830898" cy="433022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5715" indent="-342900">
              <a:lnSpc>
                <a:spcPct val="14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 err="1"/>
              <a:t>Hiperfosfatemi</a:t>
            </a:r>
            <a:r>
              <a:rPr lang="tr-TR" sz="2400" dirty="0"/>
              <a:t> </a:t>
            </a:r>
            <a:r>
              <a:rPr lang="tr-TR" sz="2400" dirty="0" err="1"/>
              <a:t>malign</a:t>
            </a:r>
            <a:r>
              <a:rPr lang="tr-TR" sz="2400" dirty="0"/>
              <a:t> hücrelerden </a:t>
            </a:r>
            <a:r>
              <a:rPr lang="tr-TR" sz="2400" dirty="0" err="1"/>
              <a:t>intraselüler</a:t>
            </a:r>
            <a:r>
              <a:rPr lang="tr-TR" sz="2400" dirty="0"/>
              <a:t> fosfatların hızlı bir şekilde serbest bırakılmasından kaynaklanır</a:t>
            </a:r>
            <a:endParaRPr lang="tr-TR" sz="2400" i="1" dirty="0"/>
          </a:p>
          <a:p>
            <a:pPr marL="355600" marR="5715" indent="-342900">
              <a:lnSpc>
                <a:spcPct val="14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 err="1"/>
              <a:t>Hiperfosfatemi</a:t>
            </a:r>
            <a:r>
              <a:rPr lang="tr-TR" sz="2400" dirty="0"/>
              <a:t>, tümör </a:t>
            </a:r>
            <a:r>
              <a:rPr lang="tr-TR" sz="2400" dirty="0" err="1"/>
              <a:t>lizis</a:t>
            </a:r>
            <a:r>
              <a:rPr lang="tr-TR" sz="2400" dirty="0"/>
              <a:t> sendromu sırasında </a:t>
            </a:r>
            <a:r>
              <a:rPr lang="tr-TR" sz="2400" dirty="0" err="1"/>
              <a:t>renal</a:t>
            </a:r>
            <a:r>
              <a:rPr lang="tr-TR" sz="2400" dirty="0"/>
              <a:t> </a:t>
            </a:r>
            <a:r>
              <a:rPr lang="tr-TR" sz="2400" dirty="0" err="1"/>
              <a:t>tübüllerde</a:t>
            </a:r>
            <a:r>
              <a:rPr lang="tr-TR" sz="2400" dirty="0"/>
              <a:t> kalsiyum fosfat kristalleri oluşturmak üzere kalsiyum ile çöktükten sonra akut böbrek yetmezliğinin gelişimine neden olabilir</a:t>
            </a:r>
            <a:endParaRPr lang="tr-TR" sz="2400" i="1" dirty="0"/>
          </a:p>
          <a:p>
            <a:pPr marL="355600" marR="5715" indent="-342900">
              <a:lnSpc>
                <a:spcPct val="14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 err="1"/>
              <a:t>Hipokalsemi</a:t>
            </a:r>
            <a:r>
              <a:rPr lang="tr-TR" sz="2400" dirty="0"/>
              <a:t>, tümör </a:t>
            </a:r>
            <a:r>
              <a:rPr lang="tr-TR" sz="2400" dirty="0" err="1"/>
              <a:t>lizis</a:t>
            </a:r>
            <a:r>
              <a:rPr lang="tr-TR" sz="2400" dirty="0"/>
              <a:t> sendromunun en ciddi klinik görünümlerinden biridir ve şiddetli kas krampları, </a:t>
            </a:r>
            <a:r>
              <a:rPr lang="tr-TR" sz="2400" dirty="0" err="1"/>
              <a:t>tetani</a:t>
            </a:r>
            <a:r>
              <a:rPr lang="tr-TR" sz="2400" dirty="0"/>
              <a:t> ve kardiyak aritmilerin gelişimiyle ilişkilendirilmiştir</a:t>
            </a:r>
            <a:endParaRPr lang="tr-TR" sz="2400" i="1" dirty="0">
              <a:solidFill>
                <a:srgbClr val="C00000"/>
              </a:solidFill>
            </a:endParaRPr>
          </a:p>
          <a:p>
            <a:pPr marL="355600" marR="5715" indent="-342900">
              <a:lnSpc>
                <a:spcPct val="14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/>
              <a:t>Fosfat ile çökelti oluştuğunda serum kalsiyum konsantrasyonu hızla düşmektedir</a:t>
            </a:r>
            <a:r>
              <a:rPr lang="en-US" sz="2400" i="1" dirty="0"/>
              <a:t>.</a:t>
            </a:r>
            <a:endParaRPr lang="en-US" sz="2400" spc="-5" dirty="0">
              <a:solidFill>
                <a:srgbClr val="000065"/>
              </a:solidFill>
              <a:cs typeface="Tahoma"/>
            </a:endParaRPr>
          </a:p>
        </p:txBody>
      </p:sp>
      <p:cxnSp>
        <p:nvCxnSpPr>
          <p:cNvPr id="6" name="5 Düz Bağlayıcı"/>
          <p:cNvCxnSpPr/>
          <p:nvPr/>
        </p:nvCxnSpPr>
        <p:spPr>
          <a:xfrm>
            <a:off x="1066800" y="1143000"/>
            <a:ext cx="42672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43000" y="1371600"/>
            <a:ext cx="9992698" cy="524310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5715" indent="-342900">
              <a:lnSpc>
                <a:spcPct val="15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 err="1"/>
              <a:t>Hiperkalemi</a:t>
            </a:r>
            <a:r>
              <a:rPr lang="tr-TR" sz="2400" dirty="0"/>
              <a:t>, böbreklerin, tümör hücreleri tarafından salınan hücre içi potasyumunu temizleme yetersizliğinden kaynaklanmaktadır.</a:t>
            </a:r>
            <a:r>
              <a:rPr lang="en-US" sz="2400" i="1" dirty="0"/>
              <a:t>.</a:t>
            </a:r>
            <a:endParaRPr lang="tr-TR" sz="2400" i="1" dirty="0"/>
          </a:p>
          <a:p>
            <a:pPr marL="355600" marR="5715" indent="-342900">
              <a:lnSpc>
                <a:spcPct val="15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 err="1">
                <a:solidFill>
                  <a:srgbClr val="FF0000"/>
                </a:solidFill>
              </a:rPr>
              <a:t>Nöromüsküler</a:t>
            </a:r>
            <a:r>
              <a:rPr lang="tr-TR" sz="2400" dirty="0">
                <a:solidFill>
                  <a:srgbClr val="FF0000"/>
                </a:solidFill>
              </a:rPr>
              <a:t> belirtiler ve </a:t>
            </a:r>
            <a:r>
              <a:rPr lang="tr-TR" sz="2400" dirty="0" err="1">
                <a:solidFill>
                  <a:srgbClr val="FF0000"/>
                </a:solidFill>
              </a:rPr>
              <a:t>semprtomlar</a:t>
            </a:r>
            <a:r>
              <a:rPr lang="tr-TR" sz="2400" dirty="0">
                <a:solidFill>
                  <a:srgbClr val="FF0000"/>
                </a:solidFill>
              </a:rPr>
              <a:t>, </a:t>
            </a:r>
            <a:r>
              <a:rPr lang="tr-TR" sz="2400" dirty="0"/>
              <a:t>kas güçsüzlüğü, kramplar, </a:t>
            </a:r>
            <a:r>
              <a:rPr lang="tr-TR" sz="2400" dirty="0" err="1"/>
              <a:t>paresteziler</a:t>
            </a:r>
            <a:r>
              <a:rPr lang="tr-TR" sz="2400" dirty="0"/>
              <a:t> ve bir paralizi olabilir.</a:t>
            </a:r>
          </a:p>
          <a:p>
            <a:pPr marL="355600" marR="5715" indent="-342900">
              <a:lnSpc>
                <a:spcPct val="15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>
                <a:solidFill>
                  <a:srgbClr val="FF0000"/>
                </a:solidFill>
              </a:rPr>
              <a:t>Kardiyak bulgular </a:t>
            </a:r>
            <a:r>
              <a:rPr lang="tr-TR" sz="2400" dirty="0" err="1"/>
              <a:t>asistol</a:t>
            </a:r>
            <a:r>
              <a:rPr lang="tr-TR" sz="2400" dirty="0"/>
              <a:t>, </a:t>
            </a:r>
            <a:r>
              <a:rPr lang="tr-TR" sz="2400" dirty="0" err="1"/>
              <a:t>ventriküler</a:t>
            </a:r>
            <a:r>
              <a:rPr lang="tr-TR" sz="2400" dirty="0"/>
              <a:t> taşikardi veya </a:t>
            </a:r>
            <a:r>
              <a:rPr lang="tr-TR" sz="2400" dirty="0" err="1"/>
              <a:t>fibrilasyon</a:t>
            </a:r>
            <a:r>
              <a:rPr lang="tr-TR" sz="2400" dirty="0"/>
              <a:t>, </a:t>
            </a:r>
            <a:r>
              <a:rPr lang="tr-TR" sz="2400" dirty="0" err="1"/>
              <a:t>senkop</a:t>
            </a:r>
            <a:r>
              <a:rPr lang="tr-TR" sz="2400" dirty="0"/>
              <a:t> ve muhtemel ani ölüm içerebilir.</a:t>
            </a:r>
          </a:p>
          <a:p>
            <a:pPr marL="355600" marR="5715" indent="-342900">
              <a:lnSpc>
                <a:spcPct val="15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endParaRPr lang="tr-TR" dirty="0"/>
          </a:p>
          <a:p>
            <a:pPr marL="355600" marR="5715" indent="-342900">
              <a:lnSpc>
                <a:spcPct val="150000"/>
              </a:lnSpc>
              <a:spcBef>
                <a:spcPts val="575"/>
              </a:spcBef>
              <a:buClr>
                <a:srgbClr val="C00000"/>
              </a:buClr>
              <a:tabLst>
                <a:tab pos="354965" algn="l"/>
                <a:tab pos="355600" algn="l"/>
              </a:tabLst>
            </a:pPr>
            <a:endParaRPr lang="en-US" sz="2400" spc="-5" dirty="0">
              <a:solidFill>
                <a:srgbClr val="000065"/>
              </a:solidFill>
              <a:cs typeface="Tahoma"/>
            </a:endParaRPr>
          </a:p>
          <a:p>
            <a:pPr marL="355600" marR="5715" indent="-342900">
              <a:lnSpc>
                <a:spcPct val="15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endParaRPr sz="2400" dirty="0">
              <a:cs typeface="Tahoma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00200" y="527447"/>
            <a:ext cx="9732295" cy="615553"/>
          </a:xfrm>
        </p:spPr>
        <p:txBody>
          <a:bodyPr/>
          <a:lstStyle/>
          <a:p>
            <a:pPr algn="l"/>
            <a:r>
              <a:rPr lang="tr-TR" dirty="0"/>
              <a:t>Patofizyoloji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Düz Bağlayıcı"/>
          <p:cNvCxnSpPr/>
          <p:nvPr/>
        </p:nvCxnSpPr>
        <p:spPr>
          <a:xfrm>
            <a:off x="1066800" y="1143000"/>
            <a:ext cx="42672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1" y="762000"/>
            <a:ext cx="975360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n-US" sz="2400" spc="-5" dirty="0">
                <a:solidFill>
                  <a:schemeClr val="accent5"/>
                </a:solidFill>
                <a:cs typeface="Tahoma"/>
              </a:rPr>
              <a:t>A- </a:t>
            </a:r>
            <a:r>
              <a:rPr lang="tr-TR" sz="2400" spc="-5" dirty="0">
                <a:solidFill>
                  <a:schemeClr val="accent5"/>
                </a:solidFill>
                <a:cs typeface="Tahoma"/>
              </a:rPr>
              <a:t>TLS için tümörlerden kaynaklanan yüksek riskler:</a:t>
            </a:r>
            <a:r>
              <a:rPr lang="en-US" sz="2400" dirty="0">
                <a:solidFill>
                  <a:schemeClr val="accent5"/>
                </a:solidFill>
                <a:cs typeface="Tahoma"/>
              </a:rPr>
              <a:t/>
            </a:r>
            <a:br>
              <a:rPr lang="en-US" sz="2400" dirty="0">
                <a:solidFill>
                  <a:schemeClr val="accent5"/>
                </a:solidFill>
                <a:cs typeface="Tahoma"/>
              </a:rPr>
            </a:br>
            <a:endParaRPr sz="2400" dirty="0">
              <a:solidFill>
                <a:schemeClr val="accent5"/>
              </a:solidFill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6400" y="1447800"/>
            <a:ext cx="9158480" cy="3334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143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i="1" spc="-5" dirty="0" err="1">
                <a:cs typeface="Tahoma"/>
              </a:rPr>
              <a:t>Malignitenin</a:t>
            </a:r>
            <a:r>
              <a:rPr lang="tr-TR" sz="2400" i="1" spc="-5" dirty="0">
                <a:cs typeface="Tahoma"/>
              </a:rPr>
              <a:t> kemoterapi duyarlılığı.</a:t>
            </a:r>
            <a:endParaRPr lang="tr-TR" sz="2400" i="1" dirty="0">
              <a:cs typeface="Tahoma"/>
            </a:endParaRPr>
          </a:p>
          <a:p>
            <a:pPr marL="355600" indent="-342900">
              <a:lnSpc>
                <a:spcPct val="150000"/>
              </a:lnSpc>
              <a:spcBef>
                <a:spcPts val="143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i="1" spc="-5" dirty="0">
                <a:cs typeface="Tahoma"/>
              </a:rPr>
              <a:t>O</a:t>
            </a:r>
            <a:r>
              <a:rPr lang="en-US" sz="2400" i="1" spc="-5" dirty="0" err="1">
                <a:cs typeface="Tahoma"/>
              </a:rPr>
              <a:t>rgan</a:t>
            </a:r>
            <a:r>
              <a:rPr lang="en-US" sz="2400" i="1" spc="-5" dirty="0">
                <a:cs typeface="Tahoma"/>
              </a:rPr>
              <a:t> </a:t>
            </a:r>
            <a:r>
              <a:rPr lang="tr-TR" sz="2400" i="1" spc="-5" dirty="0" err="1">
                <a:cs typeface="Tahoma"/>
              </a:rPr>
              <a:t>infiltrasyonu</a:t>
            </a:r>
            <a:r>
              <a:rPr lang="en-US" sz="2400" i="1" spc="-5" dirty="0">
                <a:cs typeface="Tahoma"/>
              </a:rPr>
              <a:t>, </a:t>
            </a:r>
            <a:r>
              <a:rPr lang="tr-TR" sz="2400" i="1" spc="-5" dirty="0">
                <a:cs typeface="Tahoma"/>
              </a:rPr>
              <a:t>veya</a:t>
            </a:r>
            <a:r>
              <a:rPr lang="en-US" sz="2400" i="1" dirty="0">
                <a:cs typeface="Tahoma"/>
              </a:rPr>
              <a:t> </a:t>
            </a:r>
            <a:r>
              <a:rPr lang="en-US" sz="2400" i="1" spc="-5" dirty="0">
                <a:cs typeface="Tahoma"/>
              </a:rPr>
              <a:t> </a:t>
            </a:r>
            <a:r>
              <a:rPr lang="tr-TR" sz="2400" i="1" spc="-5" dirty="0">
                <a:cs typeface="Tahoma"/>
              </a:rPr>
              <a:t>kemik iliği tutulumu</a:t>
            </a:r>
            <a:r>
              <a:rPr lang="en-US" sz="2400" i="1" spc="-5" dirty="0">
                <a:cs typeface="Tahoma"/>
              </a:rPr>
              <a:t>.</a:t>
            </a:r>
            <a:endParaRPr lang="en-US" sz="2400" i="1" dirty="0">
              <a:cs typeface="Tahoma"/>
            </a:endParaRPr>
          </a:p>
          <a:p>
            <a:pPr marL="355600" indent="-342900">
              <a:lnSpc>
                <a:spcPct val="150000"/>
              </a:lnSpc>
              <a:spcBef>
                <a:spcPts val="143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i="1" spc="-5" dirty="0" err="1">
                <a:cs typeface="Tahoma"/>
              </a:rPr>
              <a:t>Tümörun</a:t>
            </a:r>
            <a:r>
              <a:rPr lang="tr-TR" sz="2400" i="1" spc="-5" dirty="0">
                <a:cs typeface="Tahoma"/>
              </a:rPr>
              <a:t> yüksek </a:t>
            </a:r>
            <a:r>
              <a:rPr lang="tr-TR" sz="2400" i="1" spc="-5" dirty="0" err="1">
                <a:cs typeface="Tahoma"/>
              </a:rPr>
              <a:t>prolıferasyon</a:t>
            </a:r>
            <a:r>
              <a:rPr lang="tr-TR" sz="2400" i="1" spc="-5" dirty="0">
                <a:cs typeface="Tahoma"/>
              </a:rPr>
              <a:t> hızı</a:t>
            </a:r>
            <a:r>
              <a:rPr sz="2400" i="1" spc="-5" dirty="0">
                <a:cs typeface="Tahoma"/>
              </a:rPr>
              <a:t>.</a:t>
            </a:r>
            <a:endParaRPr sz="2400" i="1" dirty="0">
              <a:cs typeface="Tahoma"/>
            </a:endParaRPr>
          </a:p>
          <a:p>
            <a:pPr marL="355600" marR="5080" indent="-342900">
              <a:lnSpc>
                <a:spcPct val="150000"/>
              </a:lnSpc>
              <a:spcBef>
                <a:spcPts val="67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i="1" spc="-5" dirty="0">
                <a:cs typeface="Tahoma"/>
              </a:rPr>
              <a:t>Büyük çaplı tümörler;</a:t>
            </a:r>
            <a:r>
              <a:rPr sz="2400" i="1" spc="-5" dirty="0">
                <a:cs typeface="Tahoma"/>
              </a:rPr>
              <a:t> </a:t>
            </a:r>
            <a:r>
              <a:rPr lang="tr-TR" sz="2400" i="1" spc="-5" dirty="0" err="1">
                <a:cs typeface="Tahoma"/>
              </a:rPr>
              <a:t>soliıt</a:t>
            </a:r>
            <a:r>
              <a:rPr lang="tr-TR" sz="2400" i="1" spc="-5" dirty="0">
                <a:cs typeface="Tahoma"/>
              </a:rPr>
              <a:t> </a:t>
            </a:r>
            <a:r>
              <a:rPr sz="2400" i="1" u="heavy" spc="-5" dirty="0">
                <a:cs typeface="Tahoma"/>
              </a:rPr>
              <a:t>&gt;10 cm </a:t>
            </a:r>
            <a:r>
              <a:rPr lang="tr-TR" sz="2400" i="1" spc="-5" dirty="0">
                <a:cs typeface="Tahoma"/>
              </a:rPr>
              <a:t> çap ve/veya</a:t>
            </a:r>
            <a:r>
              <a:rPr sz="2400" i="1" spc="-5" dirty="0">
                <a:cs typeface="Tahoma"/>
              </a:rPr>
              <a:t>a </a:t>
            </a:r>
            <a:r>
              <a:rPr sz="2400" i="1" u="heavy" spc="-10" dirty="0">
                <a:cs typeface="Tahoma"/>
              </a:rPr>
              <a:t>WBC</a:t>
            </a:r>
            <a:r>
              <a:rPr sz="2400" i="1" u="heavy" spc="65" dirty="0">
                <a:cs typeface="Tahoma"/>
              </a:rPr>
              <a:t> </a:t>
            </a:r>
            <a:r>
              <a:rPr sz="2400" i="1" u="heavy" spc="-5" dirty="0">
                <a:cs typeface="Tahoma"/>
              </a:rPr>
              <a:t>&gt;50,000 </a:t>
            </a:r>
            <a:r>
              <a:rPr sz="2400" i="1" spc="-5" dirty="0">
                <a:cs typeface="Tahoma"/>
              </a:rPr>
              <a:t>.</a:t>
            </a:r>
            <a:endParaRPr sz="2400" i="1" dirty="0">
              <a:cs typeface="Tahoma"/>
            </a:endParaRPr>
          </a:p>
          <a:p>
            <a:pPr marL="464820" indent="-452120">
              <a:lnSpc>
                <a:spcPct val="150000"/>
              </a:lnSpc>
              <a:spcBef>
                <a:spcPts val="855"/>
              </a:spcBef>
              <a:buClr>
                <a:srgbClr val="C00000"/>
              </a:buClr>
              <a:buFont typeface="Wingdings"/>
              <a:buChar char=""/>
              <a:tabLst>
                <a:tab pos="464820" algn="l"/>
                <a:tab pos="465455" algn="l"/>
                <a:tab pos="2745105" algn="l"/>
              </a:tabLst>
            </a:pPr>
            <a:r>
              <a:rPr lang="tr-TR" sz="2400" i="1" spc="-5" dirty="0">
                <a:cs typeface="Tahoma"/>
              </a:rPr>
              <a:t>Tedavi öncesi </a:t>
            </a:r>
            <a:r>
              <a:rPr lang="tr-TR" sz="2400" i="1" spc="-5" dirty="0" err="1">
                <a:cs typeface="Tahoma"/>
              </a:rPr>
              <a:t>LDHnın</a:t>
            </a:r>
            <a:r>
              <a:rPr lang="tr-TR" sz="2400" i="1" spc="-5" dirty="0">
                <a:cs typeface="Tahoma"/>
              </a:rPr>
              <a:t> 2 kattan fazla artmış olması.</a:t>
            </a:r>
            <a:endParaRPr sz="2400" i="1" dirty="0">
              <a:cs typeface="Tahoma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 rot="20037967">
            <a:off x="489492" y="342034"/>
            <a:ext cx="1597721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100" b="1" i="0" u="none" strike="noStrike" kern="0" cap="none" spc="-5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omic Sans MS"/>
                <a:ea typeface="+mj-ea"/>
                <a:cs typeface="Comic Sans MS"/>
              </a:rPr>
              <a:t>Risk</a:t>
            </a:r>
            <a:r>
              <a:rPr kumimoji="0" lang="tr-TR" sz="1100" b="1" i="0" u="none" strike="noStrike" kern="0" cap="none" spc="-75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omic Sans MS"/>
                <a:ea typeface="+mj-ea"/>
                <a:cs typeface="Comic Sans MS"/>
              </a:rPr>
              <a:t> </a:t>
            </a:r>
            <a:r>
              <a:rPr kumimoji="0" lang="tr-TR" sz="1100" b="1" i="0" u="none" strike="noStrike" kern="0" cap="none" spc="-5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omic Sans MS"/>
                <a:ea typeface="+mj-ea"/>
                <a:cs typeface="Comic Sans MS"/>
              </a:rPr>
              <a:t>Factors</a:t>
            </a:r>
            <a:endParaRPr kumimoji="0" lang="tr-TR" sz="1100" b="1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omic Sans MS"/>
              <a:ea typeface="+mj-ea"/>
              <a:cs typeface="Comic Sans MS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Düz Bağlayıcı"/>
          <p:cNvCxnSpPr/>
          <p:nvPr/>
        </p:nvCxnSpPr>
        <p:spPr>
          <a:xfrm>
            <a:off x="1066800" y="1143000"/>
            <a:ext cx="96012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371600" y="1676400"/>
            <a:ext cx="10058400" cy="3077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280035" indent="-342900">
              <a:lnSpc>
                <a:spcPct val="15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i="1" dirty="0">
                <a:cs typeface="Tahoma"/>
              </a:rPr>
              <a:t>Tedavi öncesi </a:t>
            </a:r>
            <a:r>
              <a:rPr lang="tr-TR" sz="2400" i="1" dirty="0" err="1">
                <a:cs typeface="Tahoma"/>
              </a:rPr>
              <a:t>hiperürisemi</a:t>
            </a:r>
            <a:r>
              <a:rPr sz="2400" i="1" dirty="0">
                <a:cs typeface="Tahoma"/>
              </a:rPr>
              <a:t>(serum</a:t>
            </a:r>
            <a:r>
              <a:rPr sz="2400" i="1" spc="-120" dirty="0">
                <a:cs typeface="Tahoma"/>
              </a:rPr>
              <a:t> </a:t>
            </a:r>
            <a:r>
              <a:rPr sz="2400" i="1" spc="-5" dirty="0">
                <a:cs typeface="Tahoma"/>
              </a:rPr>
              <a:t>uric  acid </a:t>
            </a:r>
            <a:r>
              <a:rPr sz="2400" i="1" dirty="0">
                <a:cs typeface="Tahoma"/>
              </a:rPr>
              <a:t>&gt;7.5 mg/</a:t>
            </a:r>
            <a:r>
              <a:rPr sz="2400" i="1" dirty="0" err="1">
                <a:cs typeface="Tahoma"/>
              </a:rPr>
              <a:t>dL</a:t>
            </a:r>
            <a:r>
              <a:rPr sz="2400" i="1" spc="-5" dirty="0">
                <a:cs typeface="Tahoma"/>
              </a:rPr>
              <a:t>) </a:t>
            </a:r>
            <a:r>
              <a:rPr lang="tr-TR" sz="2400" i="1" spc="-5" dirty="0">
                <a:cs typeface="Tahoma"/>
              </a:rPr>
              <a:t>veya</a:t>
            </a:r>
            <a:r>
              <a:rPr sz="2400" b="1" i="1" dirty="0">
                <a:cs typeface="Tahoma"/>
              </a:rPr>
              <a:t>  </a:t>
            </a:r>
            <a:r>
              <a:rPr lang="tr-TR" sz="2400" b="1" i="1" dirty="0" err="1">
                <a:cs typeface="Tahoma"/>
              </a:rPr>
              <a:t>hiperfosfatemi</a:t>
            </a:r>
            <a:r>
              <a:rPr sz="2400" i="1" dirty="0">
                <a:cs typeface="Tahoma"/>
              </a:rPr>
              <a:t>.</a:t>
            </a:r>
          </a:p>
          <a:p>
            <a:pPr marL="355600" marR="5080" indent="-342900">
              <a:lnSpc>
                <a:spcPct val="150000"/>
              </a:lnSpc>
              <a:spcBef>
                <a:spcPts val="76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/>
              <a:t>Daha önceden var olan </a:t>
            </a:r>
            <a:r>
              <a:rPr lang="tr-TR" sz="2400" dirty="0" err="1"/>
              <a:t>nefropati</a:t>
            </a:r>
            <a:r>
              <a:rPr lang="tr-TR" sz="2400" dirty="0"/>
              <a:t> veya </a:t>
            </a:r>
            <a:r>
              <a:rPr lang="tr-TR" sz="2400" dirty="0" err="1"/>
              <a:t>nefrotoksinlere</a:t>
            </a:r>
            <a:r>
              <a:rPr lang="tr-TR" sz="2400" dirty="0"/>
              <a:t> maruz kalma</a:t>
            </a:r>
            <a:r>
              <a:rPr sz="2400" i="1" dirty="0">
                <a:cs typeface="Tahoma"/>
              </a:rPr>
              <a:t>.</a:t>
            </a:r>
          </a:p>
          <a:p>
            <a:pPr marL="355600" indent="-342900">
              <a:lnSpc>
                <a:spcPct val="150000"/>
              </a:lnSpc>
              <a:spcBef>
                <a:spcPts val="76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i="1" spc="-5" dirty="0" err="1">
                <a:cs typeface="Tahoma"/>
              </a:rPr>
              <a:t>Oligüri</a:t>
            </a:r>
            <a:r>
              <a:rPr lang="tr-TR" sz="2400" i="1" spc="-5" dirty="0">
                <a:cs typeface="Tahoma"/>
              </a:rPr>
              <a:t> ve/veya</a:t>
            </a:r>
            <a:r>
              <a:rPr sz="2400" i="1" dirty="0">
                <a:cs typeface="Tahoma"/>
              </a:rPr>
              <a:t> </a:t>
            </a:r>
            <a:r>
              <a:rPr lang="tr-TR" sz="2400" i="1" dirty="0">
                <a:cs typeface="Tahoma"/>
              </a:rPr>
              <a:t>asidik idrar</a:t>
            </a:r>
            <a:r>
              <a:rPr sz="2400" i="1" dirty="0">
                <a:cs typeface="Tahoma"/>
              </a:rPr>
              <a:t>.</a:t>
            </a:r>
          </a:p>
          <a:p>
            <a:pPr marL="355600" marR="366395" indent="-342900">
              <a:lnSpc>
                <a:spcPct val="150000"/>
              </a:lnSpc>
              <a:spcBef>
                <a:spcPts val="76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i="1" dirty="0" err="1">
                <a:cs typeface="Tahoma"/>
              </a:rPr>
              <a:t>Dehidratasyon</a:t>
            </a:r>
            <a:r>
              <a:rPr sz="2400" i="1" dirty="0">
                <a:cs typeface="Tahoma"/>
              </a:rPr>
              <a:t>, </a:t>
            </a:r>
            <a:r>
              <a:rPr sz="2400" i="1" dirty="0" err="1">
                <a:cs typeface="Tahoma"/>
              </a:rPr>
              <a:t>volum</a:t>
            </a:r>
            <a:r>
              <a:rPr sz="2400" i="1" dirty="0">
                <a:cs typeface="Tahoma"/>
              </a:rPr>
              <a:t> </a:t>
            </a:r>
            <a:r>
              <a:rPr lang="tr-TR" sz="2400" i="1" dirty="0">
                <a:cs typeface="Tahoma"/>
              </a:rPr>
              <a:t>kaybı</a:t>
            </a:r>
            <a:r>
              <a:rPr sz="2400" i="1" dirty="0">
                <a:cs typeface="Tahoma"/>
              </a:rPr>
              <a:t>, </a:t>
            </a:r>
            <a:r>
              <a:rPr lang="tr-TR" sz="2400" i="1" dirty="0">
                <a:cs typeface="Tahoma"/>
              </a:rPr>
              <a:t>veya</a:t>
            </a:r>
            <a:r>
              <a:rPr sz="2400" i="1" dirty="0">
                <a:cs typeface="Tahoma"/>
              </a:rPr>
              <a:t>  </a:t>
            </a:r>
            <a:r>
              <a:rPr lang="tr-TR" sz="2400" i="1" dirty="0">
                <a:cs typeface="Tahoma"/>
              </a:rPr>
              <a:t>tedavi sırasında yetersiz </a:t>
            </a:r>
            <a:r>
              <a:rPr lang="tr-TR" sz="2400" i="1" dirty="0" err="1">
                <a:cs typeface="Tahoma"/>
              </a:rPr>
              <a:t>hidrasyon</a:t>
            </a:r>
            <a:r>
              <a:rPr sz="2400" i="1" spc="-5" dirty="0">
                <a:cs typeface="Tahoma"/>
              </a:rPr>
              <a:t>.</a:t>
            </a:r>
            <a:endParaRPr sz="2400" i="1" dirty="0">
              <a:cs typeface="Tahoma"/>
            </a:endParaRPr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1438275" y="742890"/>
            <a:ext cx="9753600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lvl="0"/>
            <a:r>
              <a:rPr lang="en-US" sz="2800" spc="-5" dirty="0">
                <a:solidFill>
                  <a:schemeClr val="accent5"/>
                </a:solidFill>
              </a:rPr>
              <a:t>B-</a:t>
            </a:r>
            <a:r>
              <a:rPr lang="tr-TR" dirty="0"/>
              <a:t> </a:t>
            </a:r>
            <a:r>
              <a:rPr lang="tr-TR" sz="2800" dirty="0">
                <a:solidFill>
                  <a:srgbClr val="00B0F0"/>
                </a:solidFill>
              </a:rPr>
              <a:t>TLS gelişimine yatkın klinik özellikler</a:t>
            </a:r>
            <a:r>
              <a:rPr kumimoji="0" lang="en-US" sz="2400" b="1" i="0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j-ea"/>
                <a:cs typeface="Tahoma"/>
              </a:rPr>
              <a:t/>
            </a:r>
            <a:br>
              <a:rPr kumimoji="0" lang="en-US" sz="2400" b="1" i="0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j-ea"/>
                <a:cs typeface="Tahoma"/>
              </a:rPr>
            </a:br>
            <a:endParaRPr kumimoji="0" lang="en-US" sz="2400" b="1" i="0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omic Sans MS"/>
              <a:ea typeface="+mj-ea"/>
              <a:cs typeface="Comic Sans MS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09601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2"/>
          <p:cNvSpPr txBox="1">
            <a:spLocks/>
          </p:cNvSpPr>
          <p:nvPr/>
        </p:nvSpPr>
        <p:spPr>
          <a:xfrm rot="20037967">
            <a:off x="489492" y="265835"/>
            <a:ext cx="1597721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100" b="1" i="0" u="none" strike="noStrike" kern="0" cap="none" spc="-5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omic Sans MS"/>
                <a:ea typeface="+mj-ea"/>
                <a:cs typeface="Comic Sans MS"/>
              </a:rPr>
              <a:t>Risk</a:t>
            </a:r>
            <a:r>
              <a:rPr kumimoji="0" lang="tr-TR" sz="1100" b="1" i="0" u="none" strike="noStrike" kern="0" cap="none" spc="-75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omic Sans MS"/>
                <a:ea typeface="+mj-ea"/>
                <a:cs typeface="Comic Sans MS"/>
              </a:rPr>
              <a:t> </a:t>
            </a:r>
            <a:r>
              <a:rPr kumimoji="0" lang="tr-TR" sz="1100" b="1" i="0" u="none" strike="noStrike" kern="0" cap="none" spc="-5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omic Sans MS"/>
                <a:ea typeface="+mj-ea"/>
                <a:cs typeface="Comic Sans MS"/>
              </a:rPr>
              <a:t>Factors</a:t>
            </a:r>
            <a:endParaRPr kumimoji="0" lang="tr-TR" sz="1100" b="1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omic Sans MS"/>
              <a:ea typeface="+mj-ea"/>
              <a:cs typeface="Comic Sans MS"/>
            </a:endParaRPr>
          </a:p>
        </p:txBody>
      </p:sp>
      <p:cxnSp>
        <p:nvCxnSpPr>
          <p:cNvPr id="9" name="8 Düz Bağlayıcı"/>
          <p:cNvCxnSpPr/>
          <p:nvPr/>
        </p:nvCxnSpPr>
        <p:spPr>
          <a:xfrm>
            <a:off x="1066800" y="1143000"/>
            <a:ext cx="96012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90600" y="2286000"/>
            <a:ext cx="11277600" cy="3480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220"/>
              </a:spcBef>
            </a:pPr>
            <a:r>
              <a:rPr lang="tr-TR" sz="2400" b="1" u="sng" spc="-5" dirty="0">
                <a:solidFill>
                  <a:srgbClr val="000065"/>
                </a:solidFill>
                <a:cs typeface="Comic Sans MS"/>
              </a:rPr>
              <a:t> </a:t>
            </a:r>
            <a:r>
              <a:rPr lang="tr-TR" sz="2400" b="1" u="sng" spc="-5" dirty="0" err="1">
                <a:solidFill>
                  <a:srgbClr val="000065"/>
                </a:solidFill>
                <a:cs typeface="Comic Sans MS"/>
              </a:rPr>
              <a:t>Metabolik</a:t>
            </a:r>
            <a:r>
              <a:rPr lang="tr-TR" sz="2400" b="1" u="sng" spc="-5" dirty="0">
                <a:solidFill>
                  <a:srgbClr val="000065"/>
                </a:solidFill>
                <a:cs typeface="Comic Sans MS"/>
              </a:rPr>
              <a:t> anormallikler:</a:t>
            </a:r>
            <a:endParaRPr sz="2400" b="1" u="sng" dirty="0">
              <a:cs typeface="Comic Sans MS"/>
            </a:endParaRPr>
          </a:p>
          <a:p>
            <a:pPr marL="756285" marR="5080" lvl="1" indent="-286385">
              <a:lnSpc>
                <a:spcPct val="150000"/>
              </a:lnSpc>
              <a:spcBef>
                <a:spcPts val="780"/>
              </a:spcBef>
              <a:buClr>
                <a:srgbClr val="C00000"/>
              </a:buClr>
              <a:buFont typeface="Wingdings"/>
              <a:buChar char=""/>
              <a:tabLst>
                <a:tab pos="756920" algn="l"/>
                <a:tab pos="3669665" algn="l"/>
              </a:tabLst>
            </a:pPr>
            <a:r>
              <a:rPr sz="2400" b="1" u="sng" spc="-5" dirty="0">
                <a:solidFill>
                  <a:srgbClr val="00B050"/>
                </a:solidFill>
                <a:latin typeface="Tahoma"/>
                <a:cs typeface="Tahoma"/>
              </a:rPr>
              <a:t>H</a:t>
            </a:r>
            <a:r>
              <a:rPr lang="tr-TR" sz="2400" b="1" u="sng" spc="-5" dirty="0" err="1">
                <a:solidFill>
                  <a:srgbClr val="00B050"/>
                </a:solidFill>
                <a:latin typeface="Tahoma"/>
                <a:cs typeface="Tahoma"/>
              </a:rPr>
              <a:t>iperürisemi</a:t>
            </a:r>
            <a:r>
              <a:rPr sz="2400" u="sng" spc="10" dirty="0">
                <a:solidFill>
                  <a:srgbClr val="00B050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Symbol"/>
                <a:cs typeface="Symbol"/>
              </a:rPr>
              <a:t></a:t>
            </a:r>
            <a:r>
              <a:rPr lang="tr-TR" sz="2400" spc="-5" dirty="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latin typeface="Tahoma"/>
                <a:cs typeface="Tahoma"/>
              </a:rPr>
              <a:t>“</a:t>
            </a:r>
            <a:r>
              <a:rPr lang="tr-TR" spc="-5" dirty="0">
                <a:latin typeface="Tahoma"/>
                <a:cs typeface="Tahoma"/>
              </a:rPr>
              <a:t>ürik asit </a:t>
            </a:r>
            <a:r>
              <a:rPr lang="tr-TR" spc="-5" dirty="0" err="1">
                <a:latin typeface="Tahoma"/>
                <a:cs typeface="Tahoma"/>
              </a:rPr>
              <a:t>nefropatisi</a:t>
            </a:r>
            <a:r>
              <a:rPr spc="-5" dirty="0">
                <a:latin typeface="Tahoma"/>
                <a:cs typeface="Tahoma"/>
              </a:rPr>
              <a:t>”</a:t>
            </a:r>
            <a:r>
              <a:rPr spc="25" dirty="0">
                <a:latin typeface="Tahoma"/>
                <a:cs typeface="Tahoma"/>
              </a:rPr>
              <a:t> </a:t>
            </a:r>
            <a:r>
              <a:rPr spc="-5" dirty="0">
                <a:latin typeface="Tahoma"/>
                <a:cs typeface="Tahoma"/>
              </a:rPr>
              <a:t>= 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spc="-5" dirty="0" err="1">
                <a:latin typeface="Tahoma"/>
                <a:cs typeface="Tahoma"/>
              </a:rPr>
              <a:t>ol</a:t>
            </a:r>
            <a:r>
              <a:rPr lang="tr-TR" spc="-5" dirty="0" err="1">
                <a:latin typeface="Tahoma"/>
                <a:cs typeface="Tahoma"/>
              </a:rPr>
              <a:t>igüri</a:t>
            </a:r>
            <a:r>
              <a:rPr spc="-5" dirty="0">
                <a:latin typeface="Tahoma"/>
                <a:cs typeface="Tahoma"/>
              </a:rPr>
              <a:t>, </a:t>
            </a:r>
            <a:r>
              <a:rPr lang="tr-TR" spc="-5" dirty="0">
                <a:latin typeface="Tahoma"/>
                <a:cs typeface="Tahoma"/>
              </a:rPr>
              <a:t>böbrek yetmezliği</a:t>
            </a:r>
            <a:r>
              <a:rPr spc="-5" dirty="0">
                <a:latin typeface="Tahoma"/>
                <a:cs typeface="Tahoma"/>
              </a:rPr>
              <a:t>,</a:t>
            </a:r>
            <a:r>
              <a:rPr spc="20" dirty="0">
                <a:latin typeface="Tahoma"/>
                <a:cs typeface="Tahoma"/>
              </a:rPr>
              <a:t> </a:t>
            </a:r>
            <a:r>
              <a:rPr spc="-5" dirty="0" err="1">
                <a:latin typeface="Tahoma"/>
                <a:cs typeface="Tahoma"/>
              </a:rPr>
              <a:t>hematuri</a:t>
            </a:r>
            <a:r>
              <a:rPr spc="-5" dirty="0">
                <a:latin typeface="Tahoma"/>
                <a:cs typeface="Tahoma"/>
              </a:rPr>
              <a:t>.</a:t>
            </a:r>
            <a:endParaRPr dirty="0">
              <a:latin typeface="Tahoma"/>
              <a:cs typeface="Tahoma"/>
            </a:endParaRPr>
          </a:p>
          <a:p>
            <a:pPr marL="756285" marR="45085" lvl="1" indent="-286385">
              <a:lnSpc>
                <a:spcPct val="150000"/>
              </a:lnSpc>
              <a:spcBef>
                <a:spcPts val="620"/>
              </a:spcBef>
              <a:buClr>
                <a:srgbClr val="C00000"/>
              </a:buClr>
              <a:buFont typeface="Wingdings"/>
              <a:buChar char=""/>
              <a:tabLst>
                <a:tab pos="756920" algn="l"/>
                <a:tab pos="4572000" algn="l"/>
              </a:tabLst>
            </a:pPr>
            <a:r>
              <a:rPr sz="2400" b="1" u="sng" spc="-5" dirty="0">
                <a:solidFill>
                  <a:srgbClr val="00B050"/>
                </a:solidFill>
                <a:latin typeface="Tahoma"/>
                <a:cs typeface="Tahoma"/>
              </a:rPr>
              <a:t>H</a:t>
            </a:r>
            <a:r>
              <a:rPr lang="tr-TR" sz="2400" b="1" u="sng" spc="-5" dirty="0" err="1">
                <a:solidFill>
                  <a:srgbClr val="00B050"/>
                </a:solidFill>
                <a:latin typeface="Tahoma"/>
                <a:cs typeface="Tahoma"/>
              </a:rPr>
              <a:t>iperfosfatemi</a:t>
            </a:r>
            <a:r>
              <a:rPr sz="2400" spc="-5" dirty="0">
                <a:solidFill>
                  <a:srgbClr val="000065"/>
                </a:solidFill>
                <a:latin typeface="Symbol"/>
                <a:cs typeface="Symbol"/>
              </a:rPr>
              <a:t></a:t>
            </a:r>
            <a:r>
              <a:rPr lang="tr-TR" sz="2400" spc="-5" dirty="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latin typeface="Tahoma"/>
                <a:cs typeface="Tahoma"/>
              </a:rPr>
              <a:t>h</a:t>
            </a:r>
            <a:r>
              <a:rPr lang="tr-TR" spc="-5" dirty="0" err="1">
                <a:latin typeface="Tahoma"/>
                <a:cs typeface="Tahoma"/>
              </a:rPr>
              <a:t>ipokalsemi</a:t>
            </a:r>
            <a:r>
              <a:rPr spc="-5" dirty="0">
                <a:latin typeface="Tahoma"/>
                <a:cs typeface="Tahoma"/>
              </a:rPr>
              <a:t>,</a:t>
            </a:r>
            <a:r>
              <a:rPr spc="-30" dirty="0">
                <a:latin typeface="Tahoma"/>
                <a:cs typeface="Tahoma"/>
              </a:rPr>
              <a:t> </a:t>
            </a:r>
            <a:r>
              <a:rPr lang="tr-TR" spc="-30" dirty="0">
                <a:latin typeface="Tahoma"/>
                <a:cs typeface="Tahoma"/>
              </a:rPr>
              <a:t>böbrek yetmezliği</a:t>
            </a:r>
            <a:r>
              <a:rPr spc="-5" dirty="0">
                <a:latin typeface="Tahoma"/>
                <a:cs typeface="Tahoma"/>
              </a:rPr>
              <a:t>.</a:t>
            </a:r>
            <a:endParaRPr dirty="0">
              <a:latin typeface="Tahoma"/>
              <a:cs typeface="Tahoma"/>
            </a:endParaRPr>
          </a:p>
          <a:p>
            <a:pPr marL="756285" marR="421005" lvl="1" indent="-286385">
              <a:lnSpc>
                <a:spcPct val="150000"/>
              </a:lnSpc>
              <a:spcBef>
                <a:spcPts val="620"/>
              </a:spcBef>
              <a:buClr>
                <a:srgbClr val="C00000"/>
              </a:buClr>
              <a:buFont typeface="Wingdings"/>
              <a:buChar char=""/>
              <a:tabLst>
                <a:tab pos="756920" algn="l"/>
                <a:tab pos="3669665" algn="l"/>
              </a:tabLst>
            </a:pPr>
            <a:r>
              <a:rPr sz="2400" b="1" u="sng" spc="-5" dirty="0">
                <a:solidFill>
                  <a:srgbClr val="00B050"/>
                </a:solidFill>
                <a:latin typeface="Tahoma"/>
                <a:cs typeface="Tahoma"/>
              </a:rPr>
              <a:t>H</a:t>
            </a:r>
            <a:r>
              <a:rPr lang="tr-TR" sz="2400" b="1" u="sng" spc="-5" dirty="0" err="1">
                <a:solidFill>
                  <a:srgbClr val="00B050"/>
                </a:solidFill>
                <a:latin typeface="Tahoma"/>
                <a:cs typeface="Tahoma"/>
              </a:rPr>
              <a:t>ipokalsemi</a:t>
            </a:r>
            <a:r>
              <a:rPr sz="2400" b="1" u="sng" spc="10" dirty="0">
                <a:solidFill>
                  <a:srgbClr val="00B050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Symbol"/>
                <a:cs typeface="Symbol"/>
              </a:rPr>
              <a:t></a:t>
            </a:r>
            <a:r>
              <a:rPr lang="tr-TR" sz="2400" spc="-5" dirty="0">
                <a:solidFill>
                  <a:srgbClr val="000065"/>
                </a:solidFill>
                <a:latin typeface="Times New Roman"/>
                <a:cs typeface="Times New Roman"/>
              </a:rPr>
              <a:t> kas krampları</a:t>
            </a:r>
            <a:r>
              <a:rPr spc="-5" dirty="0">
                <a:latin typeface="Tahoma"/>
                <a:cs typeface="Tahoma"/>
              </a:rPr>
              <a:t>,</a:t>
            </a:r>
            <a:r>
              <a:rPr spc="-10" dirty="0">
                <a:latin typeface="Tahoma"/>
                <a:cs typeface="Tahoma"/>
              </a:rPr>
              <a:t> </a:t>
            </a:r>
            <a:r>
              <a:rPr spc="-5" dirty="0" err="1">
                <a:latin typeface="Tahoma"/>
                <a:cs typeface="Tahoma"/>
              </a:rPr>
              <a:t>tetan</a:t>
            </a:r>
            <a:r>
              <a:rPr lang="tr-TR" spc="-5" dirty="0">
                <a:latin typeface="Tahoma"/>
                <a:cs typeface="Tahoma"/>
              </a:rPr>
              <a:t>i</a:t>
            </a:r>
            <a:r>
              <a:rPr spc="-5" dirty="0">
                <a:latin typeface="Tahoma"/>
                <a:cs typeface="Tahoma"/>
              </a:rPr>
              <a:t>, 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lang="tr-TR" spc="-5" dirty="0">
                <a:latin typeface="Tahoma"/>
                <a:cs typeface="Tahoma"/>
              </a:rPr>
              <a:t>zihinsel durum değişiklikleri</a:t>
            </a:r>
            <a:r>
              <a:rPr spc="-5" dirty="0">
                <a:latin typeface="Tahoma"/>
                <a:cs typeface="Tahoma"/>
              </a:rPr>
              <a:t>,</a:t>
            </a:r>
            <a:r>
              <a:rPr spc="20" dirty="0">
                <a:latin typeface="Tahoma"/>
                <a:cs typeface="Tahoma"/>
              </a:rPr>
              <a:t> </a:t>
            </a:r>
            <a:r>
              <a:rPr lang="tr-TR" spc="-5" dirty="0">
                <a:latin typeface="Tahoma"/>
                <a:cs typeface="Tahoma"/>
              </a:rPr>
              <a:t>nöbetler, </a:t>
            </a:r>
            <a:r>
              <a:rPr lang="tr-TR" spc="-5" dirty="0" err="1">
                <a:latin typeface="Tahoma"/>
                <a:cs typeface="Tahoma"/>
              </a:rPr>
              <a:t>ritm</a:t>
            </a:r>
            <a:r>
              <a:rPr lang="tr-TR" spc="-5" dirty="0">
                <a:latin typeface="Tahoma"/>
                <a:cs typeface="Tahoma"/>
              </a:rPr>
              <a:t> bozuklukları.</a:t>
            </a:r>
            <a:endParaRPr dirty="0">
              <a:latin typeface="Tahoma"/>
              <a:cs typeface="Tahoma"/>
            </a:endParaRPr>
          </a:p>
          <a:p>
            <a:pPr marL="756285" lvl="1" indent="-286385">
              <a:lnSpc>
                <a:spcPct val="150000"/>
              </a:lnSpc>
              <a:spcBef>
                <a:spcPts val="260"/>
              </a:spcBef>
              <a:buClr>
                <a:srgbClr val="C00000"/>
              </a:buClr>
              <a:buFont typeface="Wingdings"/>
              <a:buChar char=""/>
              <a:tabLst>
                <a:tab pos="756920" algn="l"/>
                <a:tab pos="3669665" algn="l"/>
              </a:tabLst>
            </a:pPr>
            <a:r>
              <a:rPr sz="2400" b="1" u="sng" spc="-5" dirty="0">
                <a:solidFill>
                  <a:srgbClr val="00B050"/>
                </a:solidFill>
                <a:latin typeface="Tahoma"/>
                <a:cs typeface="Tahoma"/>
              </a:rPr>
              <a:t>H</a:t>
            </a:r>
            <a:r>
              <a:rPr lang="tr-TR" sz="2400" b="1" u="sng" spc="-5" dirty="0" err="1">
                <a:solidFill>
                  <a:srgbClr val="00B050"/>
                </a:solidFill>
                <a:latin typeface="Tahoma"/>
                <a:cs typeface="Tahoma"/>
              </a:rPr>
              <a:t>iperkalemi</a:t>
            </a:r>
            <a:r>
              <a:rPr sz="2400" u="heavy" spc="30" dirty="0">
                <a:solidFill>
                  <a:srgbClr val="466C1C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Symbol"/>
                <a:cs typeface="Symbol"/>
              </a:rPr>
              <a:t></a:t>
            </a:r>
            <a:r>
              <a:rPr lang="tr-TR" sz="2400" spc="-5" dirty="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lang="tr-TR" spc="-5" dirty="0">
                <a:latin typeface="Tahoma"/>
                <a:cs typeface="Tahoma"/>
              </a:rPr>
              <a:t>halsizlik</a:t>
            </a:r>
            <a:r>
              <a:rPr spc="-5" dirty="0">
                <a:latin typeface="Tahoma"/>
                <a:cs typeface="Tahoma"/>
              </a:rPr>
              <a:t>,</a:t>
            </a:r>
            <a:r>
              <a:rPr spc="-50" dirty="0">
                <a:latin typeface="Tahoma"/>
                <a:cs typeface="Tahoma"/>
              </a:rPr>
              <a:t> </a:t>
            </a:r>
            <a:r>
              <a:rPr lang="tr-TR" spc="-5" dirty="0" err="1">
                <a:latin typeface="Tahoma"/>
                <a:cs typeface="Tahoma"/>
              </a:rPr>
              <a:t>ritm</a:t>
            </a:r>
            <a:r>
              <a:rPr lang="tr-TR" spc="-5" dirty="0">
                <a:latin typeface="Tahoma"/>
                <a:cs typeface="Tahoma"/>
              </a:rPr>
              <a:t> bozuklukları</a:t>
            </a:r>
            <a:r>
              <a:rPr spc="-5" dirty="0">
                <a:latin typeface="Tahoma"/>
                <a:cs typeface="Tahoma"/>
              </a:rPr>
              <a:t>.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228600" y="323850"/>
            <a:ext cx="10930191" cy="792011"/>
          </a:xfrm>
          <a:prstGeom prst="rect">
            <a:avLst/>
          </a:prstGeom>
        </p:spPr>
        <p:txBody>
          <a:bodyPr vert="horz" wrap="square" lIns="0" tIns="296671" rIns="0" bIns="0" rtlCol="0">
            <a:spAutoFit/>
          </a:bodyPr>
          <a:lstStyle/>
          <a:p>
            <a:pPr marL="1000760" lvl="0"/>
            <a:r>
              <a:rPr lang="tr-TR" sz="3200" spc="-5" dirty="0">
                <a:solidFill>
                  <a:schemeClr val="accent5">
                    <a:lumMod val="75000"/>
                  </a:schemeClr>
                </a:solidFill>
              </a:rPr>
              <a:t>   </a:t>
            </a:r>
            <a:r>
              <a:rPr lang="tr-TR" sz="3200" spc="-25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sz="3200" dirty="0">
                <a:solidFill>
                  <a:schemeClr val="accent5">
                    <a:lumMod val="75000"/>
                  </a:schemeClr>
                </a:solidFill>
              </a:rPr>
              <a:t>TLS klinik belirtileri</a:t>
            </a:r>
            <a:endParaRPr kumimoji="0" lang="tr-TR" sz="3200" b="0" i="0" strike="noStrike" kern="0" cap="none" spc="-5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7620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Dikdörtgen"/>
          <p:cNvSpPr/>
          <p:nvPr/>
        </p:nvSpPr>
        <p:spPr>
          <a:xfrm>
            <a:off x="1371600" y="1447800"/>
            <a:ext cx="9067800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814705" indent="-342900">
              <a:lnSpc>
                <a:spcPts val="346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spc="-5" dirty="0">
                <a:latin typeface="+mj-lt"/>
                <a:cs typeface="Tahoma"/>
              </a:rPr>
              <a:t>Bulantı</a:t>
            </a:r>
            <a:r>
              <a:rPr lang="nn-NO" sz="2400" spc="-5" dirty="0">
                <a:latin typeface="+mj-lt"/>
                <a:cs typeface="Tahoma"/>
              </a:rPr>
              <a:t>/</a:t>
            </a:r>
            <a:r>
              <a:rPr lang="tr-TR" sz="2400" spc="-5" dirty="0">
                <a:latin typeface="+mj-lt"/>
                <a:cs typeface="Tahoma"/>
              </a:rPr>
              <a:t>Kusma</a:t>
            </a:r>
            <a:r>
              <a:rPr lang="nn-NO" sz="2400" spc="-5" dirty="0">
                <a:latin typeface="+mj-lt"/>
                <a:cs typeface="Tahoma"/>
              </a:rPr>
              <a:t>,</a:t>
            </a:r>
            <a:r>
              <a:rPr lang="tr-TR" sz="2400" spc="-5" dirty="0">
                <a:latin typeface="+mj-lt"/>
                <a:cs typeface="Tahoma"/>
              </a:rPr>
              <a:t>ishal</a:t>
            </a:r>
            <a:r>
              <a:rPr lang="nn-NO" sz="2400" spc="-5" dirty="0">
                <a:latin typeface="+mj-lt"/>
                <a:cs typeface="Tahoma"/>
              </a:rPr>
              <a:t> </a:t>
            </a:r>
            <a:r>
              <a:rPr lang="nn-NO" sz="2400" dirty="0">
                <a:latin typeface="+mj-lt"/>
                <a:cs typeface="Tahoma"/>
              </a:rPr>
              <a:t>,</a:t>
            </a:r>
            <a:r>
              <a:rPr lang="tr-TR" sz="2400" dirty="0">
                <a:latin typeface="+mj-lt"/>
                <a:cs typeface="Tahoma"/>
              </a:rPr>
              <a:t>iştahsızlık,</a:t>
            </a:r>
            <a:r>
              <a:rPr lang="nn-NO" sz="2400" dirty="0">
                <a:latin typeface="+mj-lt"/>
                <a:cs typeface="Tahoma"/>
              </a:rPr>
              <a:t>  </a:t>
            </a:r>
            <a:r>
              <a:rPr lang="tr-TR" sz="2400" dirty="0" err="1">
                <a:latin typeface="+mj-lt"/>
                <a:cs typeface="Tahoma"/>
              </a:rPr>
              <a:t>letarji,senkop</a:t>
            </a:r>
            <a:r>
              <a:rPr lang="nn-NO" sz="2400" dirty="0">
                <a:latin typeface="+mj-lt"/>
                <a:cs typeface="Tahoma"/>
              </a:rPr>
              <a:t>.</a:t>
            </a:r>
          </a:p>
        </p:txBody>
      </p:sp>
      <p:cxnSp>
        <p:nvCxnSpPr>
          <p:cNvPr id="8" name="7 Düz Bağlayıcı"/>
          <p:cNvCxnSpPr/>
          <p:nvPr/>
        </p:nvCxnSpPr>
        <p:spPr>
          <a:xfrm>
            <a:off x="1066800" y="1143000"/>
            <a:ext cx="75438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 txBox="1">
            <a:spLocks/>
          </p:cNvSpPr>
          <p:nvPr/>
        </p:nvSpPr>
        <p:spPr>
          <a:xfrm>
            <a:off x="228600" y="274789"/>
            <a:ext cx="10930191" cy="792011"/>
          </a:xfrm>
          <a:prstGeom prst="rect">
            <a:avLst/>
          </a:prstGeom>
        </p:spPr>
        <p:txBody>
          <a:bodyPr vert="horz" wrap="square" lIns="0" tIns="296671" rIns="0" bIns="0" rtlCol="0">
            <a:spAutoFit/>
          </a:bodyPr>
          <a:lstStyle/>
          <a:p>
            <a:pPr marL="1000760" lvl="0"/>
            <a:r>
              <a:rPr kumimoji="0" lang="tr-TR" sz="3200" b="0" i="0" strike="noStrike" kern="0" cap="none" spc="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Wingdings"/>
                <a:ea typeface="+mj-ea"/>
                <a:cs typeface="Wingdings"/>
              </a:rPr>
              <a:t> </a:t>
            </a:r>
            <a:r>
              <a:rPr kumimoji="0" lang="tr-TR" sz="3200" b="0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Cairo-Bishop</a:t>
            </a:r>
            <a:r>
              <a:rPr kumimoji="0" lang="tr-TR" sz="3200" b="0" i="0" strike="noStrike" kern="0" cap="none" spc="-6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tr-TR" sz="3200" b="0" i="0" strike="noStrike" kern="0" cap="none" spc="-5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L</a:t>
            </a:r>
            <a:r>
              <a:rPr lang="tr-TR" sz="3200" spc="-5" dirty="0" err="1">
                <a:solidFill>
                  <a:schemeClr val="accent5">
                    <a:lumMod val="75000"/>
                  </a:schemeClr>
                </a:solidFill>
              </a:rPr>
              <a:t>aboratuar&amp;Klinik</a:t>
            </a:r>
            <a:r>
              <a:rPr lang="tr-TR" sz="3200" spc="-5" dirty="0">
                <a:solidFill>
                  <a:schemeClr val="accent5">
                    <a:lumMod val="75000"/>
                  </a:schemeClr>
                </a:solidFill>
              </a:rPr>
              <a:t> TLS Tanımı</a:t>
            </a:r>
            <a:endParaRPr kumimoji="0" lang="tr-TR" sz="3200" b="0" i="0" strike="noStrike" kern="0" cap="none" spc="-5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70485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6477000" y="1752600"/>
            <a:ext cx="5105400" cy="18528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55600" marR="10795" indent="-342900">
              <a:lnSpc>
                <a:spcPct val="200000"/>
              </a:lnSpc>
              <a:spcBef>
                <a:spcPts val="765"/>
              </a:spcBef>
              <a:buClr>
                <a:srgbClr val="C00000"/>
              </a:buClr>
              <a:buFont typeface="Wingdings"/>
              <a:buChar char=""/>
              <a:tabLst>
                <a:tab pos="480059" algn="l"/>
                <a:tab pos="480695" algn="l"/>
              </a:tabLst>
            </a:pPr>
            <a:r>
              <a:rPr lang="en-US" sz="2000" b="1" dirty="0" err="1">
                <a:solidFill>
                  <a:srgbClr val="FF0000"/>
                </a:solidFill>
                <a:cs typeface="Tahoma"/>
              </a:rPr>
              <a:t>Laborat</a:t>
            </a:r>
            <a:r>
              <a:rPr lang="tr-TR" sz="2000" b="1" dirty="0" err="1">
                <a:solidFill>
                  <a:srgbClr val="FF0000"/>
                </a:solidFill>
                <a:cs typeface="Tahoma"/>
              </a:rPr>
              <a:t>uar</a:t>
            </a:r>
            <a:r>
              <a:rPr lang="en-US" sz="2000" b="1" dirty="0">
                <a:solidFill>
                  <a:srgbClr val="FF0000"/>
                </a:solidFill>
                <a:cs typeface="Tahoma"/>
              </a:rPr>
              <a:t> TLS</a:t>
            </a:r>
            <a:r>
              <a:rPr lang="tr-TR" sz="2000" b="1" dirty="0">
                <a:solidFill>
                  <a:srgbClr val="FF0000"/>
                </a:solidFill>
                <a:cs typeface="Tahoma"/>
              </a:rPr>
              <a:t>;</a:t>
            </a:r>
            <a:r>
              <a:rPr lang="en-US" sz="2000" dirty="0">
                <a:cs typeface="Tahoma"/>
              </a:rPr>
              <a:t> </a:t>
            </a:r>
            <a:r>
              <a:rPr lang="tr-TR" sz="2000" dirty="0" err="1">
                <a:cs typeface="Tahoma"/>
              </a:rPr>
              <a:t>CTden</a:t>
            </a:r>
            <a:r>
              <a:rPr lang="tr-TR" sz="2000" dirty="0">
                <a:cs typeface="Tahoma"/>
              </a:rPr>
              <a:t> 3 gün önce veya 7 gün sonra  tablodaki değerlerin 2 ya da daha fazlasında anormallik olması </a:t>
            </a: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876800"/>
            <a:ext cx="4876799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1752600"/>
            <a:ext cx="4876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ject 4"/>
          <p:cNvSpPr txBox="1"/>
          <p:nvPr/>
        </p:nvSpPr>
        <p:spPr>
          <a:xfrm>
            <a:off x="6705600" y="5181600"/>
            <a:ext cx="5029200" cy="6278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 algn="just">
              <a:lnSpc>
                <a:spcPct val="101899"/>
              </a:lnSpc>
              <a:buClr>
                <a:srgbClr val="C00000"/>
              </a:buClr>
              <a:buFont typeface="Wingdings"/>
              <a:buChar char=""/>
              <a:tabLst>
                <a:tab pos="355600" algn="l"/>
              </a:tabLst>
            </a:pPr>
            <a:r>
              <a:rPr lang="tr-TR" sz="2000" b="1" spc="-5" dirty="0">
                <a:solidFill>
                  <a:srgbClr val="FF0000"/>
                </a:solidFill>
                <a:cs typeface="Tahoma"/>
              </a:rPr>
              <a:t>Klinik</a:t>
            </a:r>
            <a:r>
              <a:rPr sz="2000" b="1" spc="-5" dirty="0">
                <a:solidFill>
                  <a:srgbClr val="FF0000"/>
                </a:solidFill>
                <a:cs typeface="Tahoma"/>
              </a:rPr>
              <a:t> </a:t>
            </a:r>
            <a:r>
              <a:rPr sz="2000" b="1" dirty="0">
                <a:solidFill>
                  <a:srgbClr val="FF0000"/>
                </a:solidFill>
                <a:cs typeface="Tahoma"/>
              </a:rPr>
              <a:t>TLS</a:t>
            </a:r>
            <a:r>
              <a:rPr lang="tr-TR" sz="2000" b="1" dirty="0">
                <a:solidFill>
                  <a:srgbClr val="FF0000"/>
                </a:solidFill>
                <a:cs typeface="Tahoma"/>
              </a:rPr>
              <a:t>: </a:t>
            </a:r>
            <a:r>
              <a:rPr lang="tr-TR" dirty="0"/>
              <a:t>Laboratuar TLS artı yandaki klinik komplikasyonlardan en az birisini</a:t>
            </a:r>
            <a:r>
              <a:rPr lang="tr-TR" sz="2000" b="1" dirty="0">
                <a:solidFill>
                  <a:srgbClr val="FF0000"/>
                </a:solidFill>
                <a:cs typeface="Tahoma"/>
              </a:rPr>
              <a:t> </a:t>
            </a:r>
            <a:endParaRPr sz="2000" dirty="0">
              <a:cs typeface="Tahoma"/>
            </a:endParaRPr>
          </a:p>
        </p:txBody>
      </p:sp>
      <p:cxnSp>
        <p:nvCxnSpPr>
          <p:cNvPr id="9" name="8 Düz Bağlayıcı"/>
          <p:cNvCxnSpPr/>
          <p:nvPr/>
        </p:nvCxnSpPr>
        <p:spPr>
          <a:xfrm>
            <a:off x="1066800" y="1143000"/>
            <a:ext cx="96012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30 Dikdörtgen"/>
          <p:cNvSpPr/>
          <p:nvPr/>
        </p:nvSpPr>
        <p:spPr>
          <a:xfrm>
            <a:off x="1066800" y="5562600"/>
            <a:ext cx="11125200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610"/>
              </a:spcBef>
              <a:buClr>
                <a:srgbClr val="C00000"/>
              </a:buClr>
              <a:buFont typeface="Wingdings"/>
              <a:buChar char=""/>
              <a:tabLst>
                <a:tab pos="480059" algn="l"/>
                <a:tab pos="480695" algn="l"/>
              </a:tabLst>
            </a:pPr>
            <a:endParaRPr lang="en-US" sz="2000" dirty="0">
              <a:cs typeface="Tahoma"/>
            </a:endParaRPr>
          </a:p>
        </p:txBody>
      </p:sp>
      <p:sp>
        <p:nvSpPr>
          <p:cNvPr id="33" name="object 2"/>
          <p:cNvSpPr txBox="1">
            <a:spLocks/>
          </p:cNvSpPr>
          <p:nvPr/>
        </p:nvSpPr>
        <p:spPr>
          <a:xfrm>
            <a:off x="228600" y="274789"/>
            <a:ext cx="10930191" cy="792011"/>
          </a:xfrm>
          <a:prstGeom prst="rect">
            <a:avLst/>
          </a:prstGeom>
        </p:spPr>
        <p:txBody>
          <a:bodyPr vert="horz" wrap="square" lIns="0" tIns="296671" rIns="0" bIns="0" rtlCol="0">
            <a:spAutoFit/>
          </a:bodyPr>
          <a:lstStyle/>
          <a:p>
            <a:pPr marL="1000760" lvl="0"/>
            <a:r>
              <a:rPr kumimoji="0" lang="tr-TR" sz="3200" b="0" i="0" strike="noStrike" kern="0" cap="none" spc="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Wingdings"/>
                <a:ea typeface="+mj-ea"/>
                <a:cs typeface="Wingdings"/>
              </a:rPr>
              <a:t> </a:t>
            </a:r>
            <a:r>
              <a:rPr kumimoji="0" lang="tr-TR" sz="3200" b="0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Cairo-Bishop; </a:t>
            </a:r>
            <a:r>
              <a:rPr kumimoji="0" lang="tr-TR" sz="3200" b="0" i="0" strike="noStrike" kern="0" cap="none" spc="-6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tr-TR" sz="3200" b="0" i="0" strike="noStrike" kern="0" cap="none" spc="-5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K</a:t>
            </a:r>
            <a:r>
              <a:rPr lang="tr-TR" sz="3200" kern="0" spc="-5" dirty="0" err="1">
                <a:solidFill>
                  <a:schemeClr val="accent5">
                    <a:lumMod val="75000"/>
                  </a:schemeClr>
                </a:solidFill>
                <a:latin typeface="Calibri"/>
                <a:ea typeface="+mj-ea"/>
                <a:cs typeface="Calibri"/>
              </a:rPr>
              <a:t>linik</a:t>
            </a:r>
            <a:r>
              <a:rPr lang="tr-TR" sz="3200" spc="-5" dirty="0">
                <a:solidFill>
                  <a:schemeClr val="accent5">
                    <a:lumMod val="75000"/>
                  </a:schemeClr>
                </a:solidFill>
              </a:rPr>
              <a:t> TLS </a:t>
            </a:r>
            <a:r>
              <a:rPr lang="tr-TR" sz="3200" dirty="0">
                <a:solidFill>
                  <a:schemeClr val="accent5">
                    <a:lumMod val="75000"/>
                  </a:schemeClr>
                </a:solidFill>
              </a:rPr>
              <a:t>&amp; </a:t>
            </a:r>
            <a:r>
              <a:rPr lang="tr-TR" sz="3200" spc="-5" dirty="0">
                <a:solidFill>
                  <a:schemeClr val="accent5">
                    <a:lumMod val="75000"/>
                  </a:schemeClr>
                </a:solidFill>
              </a:rPr>
              <a:t>derecelendirme sistemi</a:t>
            </a:r>
            <a:endParaRPr kumimoji="0" lang="tr-TR" sz="3200" b="0" i="0" strike="noStrike" kern="0" cap="none" spc="-5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70485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38 Düz Bağlayıcı"/>
          <p:cNvCxnSpPr/>
          <p:nvPr/>
        </p:nvCxnSpPr>
        <p:spPr>
          <a:xfrm>
            <a:off x="1066800" y="1143000"/>
            <a:ext cx="96012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695" y="1543050"/>
            <a:ext cx="914400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ikdörtgen 2"/>
          <p:cNvSpPr/>
          <p:nvPr/>
        </p:nvSpPr>
        <p:spPr>
          <a:xfrm>
            <a:off x="1676400" y="57457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solidFill>
                  <a:srgbClr val="000000"/>
                </a:solidFill>
              </a:rPr>
              <a:t>Ayrıca, </a:t>
            </a:r>
            <a:r>
              <a:rPr lang="tr-TR" dirty="0" err="1">
                <a:solidFill>
                  <a:srgbClr val="000000"/>
                </a:solidFill>
              </a:rPr>
              <a:t>TLS'nin</a:t>
            </a:r>
            <a:r>
              <a:rPr lang="tr-TR" dirty="0">
                <a:solidFill>
                  <a:srgbClr val="000000"/>
                </a:solidFill>
              </a:rPr>
              <a:t> şiddet derecesinin tanımlanmasına yardımcı olmak için bir derecelendirme sistemi de içeriyordu.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ject 2"/>
          <p:cNvSpPr txBox="1">
            <a:spLocks/>
          </p:cNvSpPr>
          <p:nvPr/>
        </p:nvSpPr>
        <p:spPr>
          <a:xfrm>
            <a:off x="228600" y="274789"/>
            <a:ext cx="10930191" cy="792011"/>
          </a:xfrm>
          <a:prstGeom prst="rect">
            <a:avLst/>
          </a:prstGeom>
        </p:spPr>
        <p:txBody>
          <a:bodyPr vert="horz" wrap="square" lIns="0" tIns="296671" rIns="0" bIns="0" rtlCol="0">
            <a:spAutoFit/>
          </a:bodyPr>
          <a:lstStyle/>
          <a:p>
            <a:pPr marL="1000760" lvl="0"/>
            <a:r>
              <a:rPr kumimoji="0" lang="tr-TR" sz="3200" b="0" i="0" strike="noStrike" kern="0" cap="none" spc="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Wingdings"/>
                <a:ea typeface="+mj-ea"/>
                <a:cs typeface="Wingdings"/>
              </a:rPr>
              <a:t> </a:t>
            </a:r>
            <a:r>
              <a:rPr kumimoji="0" lang="tr-TR" sz="3200" b="0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Cairo-Bishop; </a:t>
            </a:r>
            <a:r>
              <a:rPr lang="tr-TR" sz="3200" spc="-5" dirty="0">
                <a:solidFill>
                  <a:schemeClr val="accent5">
                    <a:lumMod val="75000"/>
                  </a:schemeClr>
                </a:solidFill>
              </a:rPr>
              <a:t>Risk Sınıflaması</a:t>
            </a:r>
            <a:endParaRPr kumimoji="0" lang="tr-TR" sz="3200" b="0" i="0" strike="noStrike" kern="0" cap="none" spc="-5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70485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11 Düz Bağlayıcı"/>
          <p:cNvCxnSpPr/>
          <p:nvPr/>
        </p:nvCxnSpPr>
        <p:spPr>
          <a:xfrm>
            <a:off x="1066800" y="1143000"/>
            <a:ext cx="96012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0"/>
            <a:ext cx="1226820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Dikdörtgen"/>
          <p:cNvSpPr/>
          <p:nvPr/>
        </p:nvSpPr>
        <p:spPr>
          <a:xfrm>
            <a:off x="4114800" y="1828800"/>
            <a:ext cx="3962400" cy="381000"/>
          </a:xfrm>
          <a:prstGeom prst="rect">
            <a:avLst/>
          </a:prstGeom>
          <a:solidFill>
            <a:srgbClr val="00B050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4191000" y="2971800"/>
            <a:ext cx="6248400" cy="457200"/>
          </a:xfrm>
          <a:prstGeom prst="rect">
            <a:avLst/>
          </a:prstGeom>
          <a:solidFill>
            <a:srgbClr val="00B050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Dikdörtgen"/>
          <p:cNvSpPr/>
          <p:nvPr/>
        </p:nvSpPr>
        <p:spPr>
          <a:xfrm>
            <a:off x="0" y="3429000"/>
            <a:ext cx="12192000" cy="381000"/>
          </a:xfrm>
          <a:prstGeom prst="rect">
            <a:avLst/>
          </a:prstGeom>
          <a:solidFill>
            <a:srgbClr val="00B050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Dikdörtgen"/>
          <p:cNvSpPr/>
          <p:nvPr/>
        </p:nvSpPr>
        <p:spPr>
          <a:xfrm>
            <a:off x="0" y="3886200"/>
            <a:ext cx="12192000" cy="304800"/>
          </a:xfrm>
          <a:prstGeom prst="rect">
            <a:avLst/>
          </a:prstGeom>
          <a:solidFill>
            <a:srgbClr val="00B050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Dikdörtgen"/>
          <p:cNvSpPr/>
          <p:nvPr/>
        </p:nvSpPr>
        <p:spPr>
          <a:xfrm>
            <a:off x="0" y="2971800"/>
            <a:ext cx="12192000" cy="457200"/>
          </a:xfrm>
          <a:prstGeom prst="rect">
            <a:avLst/>
          </a:prstGeom>
          <a:solidFill>
            <a:srgbClr val="00B050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Dikdörtgen"/>
          <p:cNvSpPr/>
          <p:nvPr/>
        </p:nvSpPr>
        <p:spPr>
          <a:xfrm>
            <a:off x="0" y="4648200"/>
            <a:ext cx="12192000" cy="304800"/>
          </a:xfrm>
          <a:prstGeom prst="rect">
            <a:avLst/>
          </a:prstGeom>
          <a:solidFill>
            <a:srgbClr val="00B050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Dikdörtgen"/>
          <p:cNvSpPr/>
          <p:nvPr/>
        </p:nvSpPr>
        <p:spPr>
          <a:xfrm>
            <a:off x="7391400" y="4800600"/>
            <a:ext cx="3124200" cy="152400"/>
          </a:xfrm>
          <a:prstGeom prst="rect">
            <a:avLst/>
          </a:prstGeom>
          <a:solidFill>
            <a:srgbClr val="00B050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Dikdörtgen"/>
          <p:cNvSpPr/>
          <p:nvPr/>
        </p:nvSpPr>
        <p:spPr>
          <a:xfrm>
            <a:off x="4114800" y="5029200"/>
            <a:ext cx="8077200" cy="381000"/>
          </a:xfrm>
          <a:prstGeom prst="rect">
            <a:avLst/>
          </a:prstGeom>
          <a:solidFill>
            <a:srgbClr val="00B050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Dikdörtgen"/>
          <p:cNvSpPr/>
          <p:nvPr/>
        </p:nvSpPr>
        <p:spPr>
          <a:xfrm>
            <a:off x="0" y="6019800"/>
            <a:ext cx="4038600" cy="609600"/>
          </a:xfrm>
          <a:prstGeom prst="rect">
            <a:avLst/>
          </a:prstGeom>
          <a:solidFill>
            <a:srgbClr val="FF000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19 Dikdörtgen"/>
          <p:cNvSpPr/>
          <p:nvPr/>
        </p:nvSpPr>
        <p:spPr>
          <a:xfrm>
            <a:off x="4038600" y="6096000"/>
            <a:ext cx="4038600" cy="53340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Dikdörtgen"/>
          <p:cNvSpPr/>
          <p:nvPr/>
        </p:nvSpPr>
        <p:spPr>
          <a:xfrm>
            <a:off x="8153400" y="6096000"/>
            <a:ext cx="4038600" cy="53340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9" grpId="1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19200" y="508825"/>
            <a:ext cx="10341895" cy="553998"/>
          </a:xfrm>
        </p:spPr>
        <p:txBody>
          <a:bodyPr/>
          <a:lstStyle/>
          <a:p>
            <a:r>
              <a:rPr lang="en-US" sz="3600" dirty="0" err="1"/>
              <a:t>Algori</a:t>
            </a:r>
            <a:r>
              <a:rPr lang="tr-TR" sz="3600" dirty="0" err="1"/>
              <a:t>tm</a:t>
            </a:r>
            <a:r>
              <a:rPr lang="tr-TR" sz="3600" dirty="0"/>
              <a:t>: </a:t>
            </a:r>
            <a:r>
              <a:rPr lang="tr-TR" sz="3600" b="0" spc="-5" dirty="0">
                <a:solidFill>
                  <a:schemeClr val="accent5">
                    <a:lumMod val="75000"/>
                  </a:schemeClr>
                </a:solidFill>
              </a:rPr>
              <a:t>TLSnın Önlenmesi ve İzlenmesi</a:t>
            </a:r>
            <a:endParaRPr lang="tr-TR" sz="3600" b="0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47800"/>
            <a:ext cx="3124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25" y="533400"/>
            <a:ext cx="5238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Düz Bağlayıcı"/>
          <p:cNvCxnSpPr/>
          <p:nvPr/>
        </p:nvCxnSpPr>
        <p:spPr>
          <a:xfrm>
            <a:off x="762000" y="1066800"/>
            <a:ext cx="99822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1524000"/>
            <a:ext cx="8001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447800" y="1447800"/>
            <a:ext cx="9906000" cy="41267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u="sng" spc="-5" dirty="0">
                <a:solidFill>
                  <a:srgbClr val="FF0000"/>
                </a:solidFill>
                <a:cs typeface="Comic Sans MS"/>
              </a:rPr>
              <a:t>A-</a:t>
            </a:r>
            <a:r>
              <a:rPr lang="tr-TR" sz="2800" b="1" u="sng" spc="-5" dirty="0">
                <a:solidFill>
                  <a:srgbClr val="FF0000"/>
                </a:solidFill>
                <a:cs typeface="Comic Sans MS"/>
              </a:rPr>
              <a:t>TLS Gelişimi İçin Yüksek Riskler</a:t>
            </a:r>
            <a:endParaRPr sz="2800" b="1" u="sng" dirty="0">
              <a:solidFill>
                <a:srgbClr val="FF0000"/>
              </a:solidFill>
              <a:cs typeface="Comic Sans MS"/>
            </a:endParaRPr>
          </a:p>
          <a:p>
            <a:pPr marL="355600" indent="-342900">
              <a:lnSpc>
                <a:spcPct val="150000"/>
              </a:lnSpc>
              <a:spcBef>
                <a:spcPts val="80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spc="-5" dirty="0" err="1">
                <a:cs typeface="Tahoma"/>
              </a:rPr>
              <a:t>Lab</a:t>
            </a:r>
            <a:r>
              <a:rPr lang="tr-TR" sz="2400" spc="-5" dirty="0">
                <a:cs typeface="Tahoma"/>
              </a:rPr>
              <a:t> değerleri</a:t>
            </a:r>
            <a:r>
              <a:rPr sz="2400" spc="-5" dirty="0">
                <a:cs typeface="Tahoma"/>
              </a:rPr>
              <a:t>.&amp;</a:t>
            </a:r>
            <a:r>
              <a:rPr lang="tr-TR" sz="2400" spc="-5" dirty="0">
                <a:cs typeface="Tahoma"/>
              </a:rPr>
              <a:t>Klinik </a:t>
            </a:r>
            <a:r>
              <a:rPr sz="2400" spc="-5" dirty="0">
                <a:cs typeface="Tahoma"/>
              </a:rPr>
              <a:t> TLS </a:t>
            </a:r>
            <a:r>
              <a:rPr sz="2400" spc="-5" dirty="0" err="1">
                <a:cs typeface="Tahoma"/>
              </a:rPr>
              <a:t>paramet</a:t>
            </a:r>
            <a:r>
              <a:rPr lang="tr-TR" sz="2400" spc="-5" dirty="0" err="1">
                <a:cs typeface="Tahoma"/>
              </a:rPr>
              <a:t>releri</a:t>
            </a:r>
            <a:r>
              <a:rPr sz="2400" spc="-5" dirty="0">
                <a:cs typeface="Tahoma"/>
              </a:rPr>
              <a:t>(sr. UA ,</a:t>
            </a:r>
            <a:r>
              <a:rPr sz="2400" spc="114" dirty="0">
                <a:cs typeface="Tahoma"/>
              </a:rPr>
              <a:t> </a:t>
            </a:r>
            <a:r>
              <a:rPr sz="2400" spc="-10" dirty="0">
                <a:cs typeface="Tahoma"/>
              </a:rPr>
              <a:t>Ph.</a:t>
            </a:r>
            <a:r>
              <a:rPr lang="tr-TR" sz="2400" dirty="0">
                <a:cs typeface="Tahoma"/>
              </a:rPr>
              <a:t> </a:t>
            </a:r>
            <a:r>
              <a:rPr sz="2400" spc="-5" dirty="0">
                <a:cs typeface="Tahoma"/>
              </a:rPr>
              <a:t>, K , Cr., Ca And LDH)</a:t>
            </a:r>
            <a:r>
              <a:rPr lang="tr-TR" sz="2400" spc="-5" dirty="0">
                <a:cs typeface="Tahoma"/>
              </a:rPr>
              <a:t>, </a:t>
            </a:r>
            <a:r>
              <a:rPr sz="2400" b="1" spc="-5" dirty="0">
                <a:solidFill>
                  <a:srgbClr val="FF0000"/>
                </a:solidFill>
                <a:cs typeface="Tahoma"/>
              </a:rPr>
              <a:t>Plus </a:t>
            </a:r>
            <a:endParaRPr lang="tr-TR" sz="2400" b="1" spc="-5" dirty="0">
              <a:solidFill>
                <a:srgbClr val="FF0000"/>
              </a:solidFill>
              <a:cs typeface="Tahoma"/>
            </a:endParaRPr>
          </a:p>
          <a:p>
            <a:pPr marL="812800" lvl="1" indent="-342900">
              <a:lnSpc>
                <a:spcPct val="150000"/>
              </a:lnSpc>
              <a:spcBef>
                <a:spcPts val="80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spc="-5" dirty="0">
                <a:cs typeface="Tahoma"/>
              </a:rPr>
              <a:t>Kemoterapi başlangıcında ve </a:t>
            </a:r>
            <a:r>
              <a:rPr lang="tr-TR" sz="2400" spc="-5" dirty="0" err="1">
                <a:cs typeface="Tahoma"/>
              </a:rPr>
              <a:t>kt</a:t>
            </a:r>
            <a:r>
              <a:rPr lang="tr-TR" sz="2400" spc="-5" dirty="0">
                <a:cs typeface="Tahoma"/>
              </a:rPr>
              <a:t> sonrası her4-8 saatte bir</a:t>
            </a:r>
            <a:r>
              <a:rPr lang="en-US" sz="2400" spc="-5" dirty="0">
                <a:cs typeface="Tahoma"/>
              </a:rPr>
              <a:t>.</a:t>
            </a:r>
            <a:endParaRPr lang="en-US" sz="2400" dirty="0">
              <a:cs typeface="Tahoma"/>
            </a:endParaRPr>
          </a:p>
          <a:p>
            <a:pPr marL="812800" lvl="1" indent="-342900">
              <a:lnSpc>
                <a:spcPct val="150000"/>
              </a:lnSpc>
              <a:spcBef>
                <a:spcPts val="800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spc="-5" dirty="0">
                <a:cs typeface="Tahoma"/>
              </a:rPr>
              <a:t>Sıvı alımı</a:t>
            </a:r>
            <a:r>
              <a:rPr sz="2400" spc="-5" dirty="0">
                <a:cs typeface="Tahoma"/>
              </a:rPr>
              <a:t>&amp;</a:t>
            </a:r>
            <a:r>
              <a:rPr lang="tr-TR" sz="2400" spc="-5" dirty="0">
                <a:cs typeface="Tahoma"/>
              </a:rPr>
              <a:t>idrar çıkışı </a:t>
            </a:r>
            <a:r>
              <a:rPr sz="2400" spc="-5" dirty="0">
                <a:solidFill>
                  <a:srgbClr val="000065"/>
                </a:solidFill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cs typeface="Calibri"/>
              </a:rPr>
              <a:t>→→ </a:t>
            </a:r>
            <a:r>
              <a:rPr sz="2400" spc="-5" dirty="0">
                <a:solidFill>
                  <a:srgbClr val="C00000"/>
                </a:solidFill>
                <a:cs typeface="Tahoma"/>
              </a:rPr>
              <a:t>4-6 hr. </a:t>
            </a:r>
            <a:r>
              <a:rPr lang="tr-TR" sz="2400" spc="-5" dirty="0">
                <a:solidFill>
                  <a:srgbClr val="C00000"/>
                </a:solidFill>
                <a:cs typeface="Tahoma"/>
              </a:rPr>
              <a:t>                                                     </a:t>
            </a:r>
          </a:p>
          <a:p>
            <a:pPr marL="355600" marR="57785" indent="-342900">
              <a:lnSpc>
                <a:spcPct val="150000"/>
              </a:lnSpc>
              <a:spcBef>
                <a:spcPts val="505"/>
              </a:spcBef>
              <a:buClr>
                <a:srgbClr val="C00000"/>
              </a:buClr>
              <a:buFont typeface="Wingdings"/>
              <a:buChar char=""/>
              <a:tabLst>
                <a:tab pos="464820" algn="l"/>
                <a:tab pos="465455" algn="l"/>
              </a:tabLst>
            </a:pPr>
            <a:r>
              <a:rPr lang="tr-TR" sz="2400" spc="-5" dirty="0">
                <a:cs typeface="Tahoma"/>
              </a:rPr>
              <a:t>Tüm </a:t>
            </a:r>
            <a:r>
              <a:rPr lang="tr-TR" sz="2400" spc="-5" dirty="0" err="1">
                <a:cs typeface="Tahoma"/>
              </a:rPr>
              <a:t>rasburıcase</a:t>
            </a:r>
            <a:r>
              <a:rPr lang="tr-TR" sz="2400" spc="-5" dirty="0">
                <a:cs typeface="Tahoma"/>
              </a:rPr>
              <a:t> alan hastalarda</a:t>
            </a:r>
            <a:r>
              <a:rPr sz="2400" spc="-5" dirty="0">
                <a:solidFill>
                  <a:srgbClr val="000065"/>
                </a:solidFill>
                <a:cs typeface="Calibri"/>
              </a:rPr>
              <a:t>→→ </a:t>
            </a:r>
            <a:r>
              <a:rPr sz="2400" spc="-5" dirty="0">
                <a:cs typeface="Tahoma"/>
              </a:rPr>
              <a:t>sr. UA </a:t>
            </a:r>
            <a:r>
              <a:rPr lang="tr-TR" sz="2400" spc="-5" dirty="0">
                <a:cs typeface="Tahoma"/>
              </a:rPr>
              <a:t>düzeyi ilk dozdan 4 saat sonra ve her 6-12 saat sonra  değerlendirilmeli </a:t>
            </a:r>
            <a:r>
              <a:rPr sz="2400" spc="-5" dirty="0">
                <a:solidFill>
                  <a:srgbClr val="000065"/>
                </a:solidFill>
                <a:cs typeface="Tahoma"/>
              </a:rPr>
              <a:t>. </a:t>
            </a:r>
            <a:r>
              <a:rPr sz="2400" spc="-5" dirty="0">
                <a:cs typeface="Tahoma"/>
              </a:rPr>
              <a:t>(</a:t>
            </a:r>
            <a:r>
              <a:rPr lang="tr-TR" sz="2400" spc="-5" dirty="0">
                <a:cs typeface="Tahoma"/>
              </a:rPr>
              <a:t>TLSnın derece ve riskine bağlı olarak</a:t>
            </a:r>
            <a:r>
              <a:rPr sz="2400" spc="-5" dirty="0">
                <a:cs typeface="Tahoma"/>
              </a:rPr>
              <a:t>) </a:t>
            </a:r>
            <a:r>
              <a:rPr lang="tr-TR" sz="2400" spc="-5" dirty="0">
                <a:cs typeface="Tahoma"/>
              </a:rPr>
              <a:t>bundan sonra da LDH ve </a:t>
            </a:r>
            <a:r>
              <a:rPr lang="tr-TR" sz="2400" spc="-5" dirty="0" err="1">
                <a:cs typeface="Tahoma"/>
              </a:rPr>
              <a:t>sr</a:t>
            </a:r>
            <a:r>
              <a:rPr lang="tr-TR" sz="2400" spc="-5" dirty="0">
                <a:cs typeface="Tahoma"/>
              </a:rPr>
              <a:t> UA düzeyleri normale gelene kadar </a:t>
            </a:r>
            <a:r>
              <a:rPr sz="2400" spc="-5" dirty="0">
                <a:cs typeface="Tahoma"/>
              </a:rPr>
              <a:t>.</a:t>
            </a:r>
            <a:endParaRPr sz="2400" dirty="0">
              <a:cs typeface="Tahoma"/>
            </a:endParaRP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228600" y="274789"/>
            <a:ext cx="10930191" cy="792011"/>
          </a:xfrm>
          <a:prstGeom prst="rect">
            <a:avLst/>
          </a:prstGeom>
        </p:spPr>
        <p:txBody>
          <a:bodyPr vert="horz" wrap="square" lIns="0" tIns="296671" rIns="0" bIns="0" rtlCol="0">
            <a:spAutoFit/>
          </a:bodyPr>
          <a:lstStyle/>
          <a:p>
            <a:pPr marL="1000760" lvl="0">
              <a:buFont typeface="Arial" pitchFamily="34" charset="0"/>
              <a:buChar char="•"/>
            </a:pPr>
            <a:r>
              <a:rPr lang="tr-TR" sz="3200" b="1" spc="-5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tr-TR" sz="3200" spc="-5" dirty="0">
                <a:solidFill>
                  <a:schemeClr val="accent5">
                    <a:lumMod val="75000"/>
                  </a:schemeClr>
                </a:solidFill>
              </a:rPr>
              <a:t> TLSnın Önlenmesi ve İzlenmesi </a:t>
            </a:r>
            <a:endParaRPr kumimoji="0" lang="tr-TR" sz="3200" b="1" i="0" strike="noStrike" kern="0" cap="none" spc="-5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Düz Bağlayıcı"/>
          <p:cNvCxnSpPr/>
          <p:nvPr/>
        </p:nvCxnSpPr>
        <p:spPr>
          <a:xfrm>
            <a:off x="1066800" y="1066800"/>
            <a:ext cx="60198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05770" y="1468360"/>
            <a:ext cx="782561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u="sng" spc="-5" dirty="0">
                <a:solidFill>
                  <a:srgbClr val="FF0000"/>
                </a:solidFill>
                <a:cs typeface="Comic Sans MS"/>
              </a:rPr>
              <a:t>B- </a:t>
            </a:r>
            <a:r>
              <a:rPr sz="2800" b="1" u="sng" spc="-60" dirty="0">
                <a:solidFill>
                  <a:srgbClr val="FF0000"/>
                </a:solidFill>
                <a:cs typeface="Comic Sans MS"/>
              </a:rPr>
              <a:t> </a:t>
            </a:r>
            <a:r>
              <a:rPr sz="2800" b="1" u="sng" spc="-5" dirty="0">
                <a:solidFill>
                  <a:srgbClr val="FF0000"/>
                </a:solidFill>
                <a:cs typeface="Comic Sans MS"/>
              </a:rPr>
              <a:t>TLS</a:t>
            </a:r>
            <a:r>
              <a:rPr lang="tr-TR" sz="2800" b="1" u="sng" spc="-5" dirty="0">
                <a:solidFill>
                  <a:srgbClr val="FF0000"/>
                </a:solidFill>
                <a:cs typeface="Comic Sans MS"/>
              </a:rPr>
              <a:t> için Orta Riskler</a:t>
            </a:r>
            <a:endParaRPr sz="2800" b="1" u="sng" dirty="0">
              <a:solidFill>
                <a:srgbClr val="FF0000"/>
              </a:solidFill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4000" y="2133600"/>
            <a:ext cx="10668000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123315" indent="-342900">
              <a:lnSpc>
                <a:spcPct val="150000"/>
              </a:lnSpc>
              <a:buClr>
                <a:srgbClr val="C00000"/>
              </a:buClr>
              <a:buSzPct val="116666"/>
              <a:buFont typeface="Wingdings"/>
              <a:buChar char=""/>
              <a:tabLst>
                <a:tab pos="464820" algn="l"/>
                <a:tab pos="465455" algn="l"/>
              </a:tabLst>
            </a:pPr>
            <a:r>
              <a:rPr lang="tr-TR" sz="2400" dirty="0"/>
              <a:t>Tedavinin ilk kürünün son ajanının verilmesinden sonra 24 saat boyunca izleme yapılmalıdır</a:t>
            </a:r>
            <a:r>
              <a:rPr sz="2400" spc="-5" dirty="0">
                <a:cs typeface="Tahoma"/>
              </a:rPr>
              <a:t>.</a:t>
            </a:r>
            <a:endParaRPr sz="2400" dirty="0"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>
                <a:solidFill>
                  <a:srgbClr val="000065"/>
                </a:solidFill>
                <a:cs typeface="Tahoma"/>
              </a:rPr>
              <a:t>Eğer başlangıçta </a:t>
            </a:r>
            <a:r>
              <a:rPr lang="tr-TR" sz="2400" dirty="0" err="1">
                <a:solidFill>
                  <a:srgbClr val="000065"/>
                </a:solidFill>
                <a:cs typeface="Tahoma"/>
              </a:rPr>
              <a:t>rasburıcase</a:t>
            </a:r>
            <a:r>
              <a:rPr lang="tr-TR" sz="2400" dirty="0">
                <a:solidFill>
                  <a:srgbClr val="000065"/>
                </a:solidFill>
                <a:cs typeface="Tahoma"/>
              </a:rPr>
              <a:t> </a:t>
            </a:r>
            <a:r>
              <a:rPr lang="tr-TR" sz="2400" dirty="0" err="1">
                <a:solidFill>
                  <a:srgbClr val="000065"/>
                </a:solidFill>
                <a:cs typeface="Tahoma"/>
              </a:rPr>
              <a:t>verilmedise</a:t>
            </a:r>
            <a:r>
              <a:rPr sz="2400" dirty="0">
                <a:solidFill>
                  <a:srgbClr val="000065"/>
                </a:solidFill>
                <a:cs typeface="Tahoma"/>
              </a:rPr>
              <a:t>,</a:t>
            </a:r>
            <a:r>
              <a:rPr lang="tr-TR" sz="2400" dirty="0">
                <a:solidFill>
                  <a:srgbClr val="000065"/>
                </a:solidFill>
                <a:cs typeface="Tahoma"/>
              </a:rPr>
              <a:t> KT sonrası </a:t>
            </a:r>
            <a:r>
              <a:rPr sz="2400" dirty="0">
                <a:solidFill>
                  <a:srgbClr val="000065"/>
                </a:solidFill>
                <a:cs typeface="Tahoma"/>
              </a:rPr>
              <a:t> </a:t>
            </a:r>
            <a:r>
              <a:rPr sz="2400" spc="-5" dirty="0">
                <a:solidFill>
                  <a:srgbClr val="466C1C"/>
                </a:solidFill>
                <a:cs typeface="Tahoma"/>
              </a:rPr>
              <a:t>serum </a:t>
            </a:r>
            <a:r>
              <a:rPr sz="2400" spc="-5" dirty="0" err="1">
                <a:solidFill>
                  <a:srgbClr val="466C1C"/>
                </a:solidFill>
                <a:cs typeface="Tahoma"/>
              </a:rPr>
              <a:t>ele</a:t>
            </a:r>
            <a:r>
              <a:rPr lang="tr-TR" sz="2400" spc="-5" dirty="0" err="1">
                <a:solidFill>
                  <a:srgbClr val="466C1C"/>
                </a:solidFill>
                <a:cs typeface="Tahoma"/>
              </a:rPr>
              <a:t>ktrolıtleri</a:t>
            </a:r>
            <a:r>
              <a:rPr sz="2400" spc="-5" dirty="0">
                <a:solidFill>
                  <a:srgbClr val="466C1C"/>
                </a:solidFill>
                <a:cs typeface="Tahoma"/>
              </a:rPr>
              <a:t> </a:t>
            </a:r>
            <a:r>
              <a:rPr lang="tr-TR" sz="2400" dirty="0">
                <a:cs typeface="Tahoma"/>
              </a:rPr>
              <a:t>8. saatte ölçülmelidir</a:t>
            </a:r>
            <a:r>
              <a:rPr sz="2400" spc="-5" dirty="0">
                <a:solidFill>
                  <a:srgbClr val="000065"/>
                </a:solidFill>
                <a:cs typeface="Tahoma"/>
              </a:rPr>
              <a:t>.</a:t>
            </a:r>
            <a:r>
              <a:rPr sz="2400" spc="-5" dirty="0">
                <a:cs typeface="Tahoma"/>
              </a:rPr>
              <a:t>, </a:t>
            </a:r>
            <a:r>
              <a:rPr lang="tr-TR" sz="2400" dirty="0">
                <a:cs typeface="Tahoma"/>
              </a:rPr>
              <a:t>ve hastanın 1 gece </a:t>
            </a:r>
            <a:r>
              <a:rPr lang="tr-TR" sz="2400" dirty="0" err="1">
                <a:cs typeface="Tahoma"/>
              </a:rPr>
              <a:t>hospıtalıze</a:t>
            </a:r>
            <a:r>
              <a:rPr lang="tr-TR" sz="2400" dirty="0">
                <a:cs typeface="Tahoma"/>
              </a:rPr>
              <a:t> edilmesi gerekebilir</a:t>
            </a:r>
            <a:r>
              <a:rPr sz="2400" spc="-5" dirty="0">
                <a:solidFill>
                  <a:srgbClr val="000065"/>
                </a:solidFill>
                <a:cs typeface="Tahoma"/>
              </a:rPr>
              <a:t>. </a:t>
            </a:r>
            <a:endParaRPr lang="tr-TR" sz="2400" spc="-5" dirty="0">
              <a:solidFill>
                <a:srgbClr val="000065"/>
              </a:solidFill>
              <a:cs typeface="Tahoma"/>
            </a:endParaRPr>
          </a:p>
          <a:p>
            <a:pPr marL="355600" marR="5080" indent="-342900">
              <a:lnSpc>
                <a:spcPct val="15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>
                <a:cs typeface="Tahoma"/>
              </a:rPr>
              <a:t>Eğer </a:t>
            </a:r>
            <a:r>
              <a:rPr lang="tr-TR" sz="2400" dirty="0" err="1">
                <a:cs typeface="Tahoma"/>
              </a:rPr>
              <a:t>multıajan</a:t>
            </a:r>
            <a:r>
              <a:rPr lang="tr-TR" sz="2400" dirty="0">
                <a:cs typeface="Tahoma"/>
              </a:rPr>
              <a:t> kemoterapi ile 72 saat içinde TLS gelişmedi </a:t>
            </a:r>
            <a:r>
              <a:rPr lang="tr-TR" sz="2400" dirty="0" err="1">
                <a:cs typeface="Tahoma"/>
              </a:rPr>
              <a:t>ise;TLS</a:t>
            </a:r>
            <a:r>
              <a:rPr lang="tr-TR" sz="2400" dirty="0">
                <a:cs typeface="Tahoma"/>
              </a:rPr>
              <a:t> gelişme olasılığı </a:t>
            </a:r>
            <a:r>
              <a:rPr lang="tr-TR" sz="2400">
                <a:cs typeface="Tahoma"/>
              </a:rPr>
              <a:t>çok düşüktür.</a:t>
            </a:r>
            <a:endParaRPr sz="2400" dirty="0">
              <a:cs typeface="Tahoma"/>
            </a:endParaRPr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228600" y="274789"/>
            <a:ext cx="10930191" cy="792011"/>
          </a:xfrm>
          <a:prstGeom prst="rect">
            <a:avLst/>
          </a:prstGeom>
        </p:spPr>
        <p:txBody>
          <a:bodyPr vert="horz" wrap="square" lIns="0" tIns="296671" rIns="0" bIns="0" rtlCol="0">
            <a:spAutoFit/>
          </a:bodyPr>
          <a:lstStyle/>
          <a:p>
            <a:pPr marL="1000760" lvl="0">
              <a:buFont typeface="Arial" pitchFamily="34" charset="0"/>
              <a:buChar char="•"/>
            </a:pPr>
            <a:r>
              <a:rPr lang="tr-TR" sz="3200" b="1" spc="-5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sz="3200" spc="-5" dirty="0">
                <a:solidFill>
                  <a:schemeClr val="accent5">
                    <a:lumMod val="75000"/>
                  </a:schemeClr>
                </a:solidFill>
              </a:rPr>
              <a:t>TLSnın Önlenmesi ve İzlenmesi</a:t>
            </a:r>
            <a:r>
              <a:rPr lang="tr-TR" sz="3200" b="1" dirty="0">
                <a:solidFill>
                  <a:schemeClr val="accent5">
                    <a:lumMod val="75000"/>
                  </a:schemeClr>
                </a:solidFill>
              </a:rPr>
              <a:t>(devamı.)</a:t>
            </a:r>
            <a:endParaRPr kumimoji="0" lang="tr-TR" sz="3200" b="1" i="0" strike="noStrike" kern="0" cap="none" spc="-5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Düz Bağlayıcı"/>
          <p:cNvCxnSpPr/>
          <p:nvPr/>
        </p:nvCxnSpPr>
        <p:spPr>
          <a:xfrm>
            <a:off x="1066800" y="1066800"/>
            <a:ext cx="71628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10930191" cy="838690"/>
          </a:xfrm>
          <a:prstGeom prst="rect">
            <a:avLst/>
          </a:prstGeom>
        </p:spPr>
        <p:txBody>
          <a:bodyPr vert="horz" wrap="square" lIns="0" tIns="281939" rIns="0" bIns="0" rtlCol="0">
            <a:spAutoFit/>
          </a:bodyPr>
          <a:lstStyle/>
          <a:p>
            <a:pPr marL="1000760">
              <a:lnSpc>
                <a:spcPct val="100000"/>
              </a:lnSpc>
            </a:pPr>
            <a:r>
              <a:rPr lang="tr-TR" sz="3600" spc="-5" dirty="0"/>
              <a:t>Yönetim  </a:t>
            </a:r>
            <a:r>
              <a:rPr lang="tr-TR" sz="3600" dirty="0"/>
              <a:t>: </a:t>
            </a:r>
            <a:r>
              <a:rPr lang="tr-TR" sz="3600" dirty="0" err="1"/>
              <a:t>Hidrasyon</a:t>
            </a:r>
            <a:endParaRPr sz="3200" b="0" dirty="0">
              <a:solidFill>
                <a:srgbClr val="FF000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9200" y="1524000"/>
            <a:ext cx="10744200" cy="35804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2069" indent="-342900">
              <a:buClr>
                <a:srgbClr val="C00000"/>
              </a:buClr>
              <a:buFont typeface="Wingdings"/>
              <a:buChar char=""/>
              <a:tabLst>
                <a:tab pos="461645" algn="l"/>
                <a:tab pos="462280" algn="l"/>
              </a:tabLst>
            </a:pPr>
            <a:r>
              <a:rPr lang="tr-TR" sz="2400" spc="-5" dirty="0">
                <a:solidFill>
                  <a:srgbClr val="000065"/>
                </a:solidFill>
                <a:latin typeface="+mj-lt"/>
                <a:cs typeface="Tahoma"/>
              </a:rPr>
              <a:t>Başlangıçta TLS gelişme riski yüksek olan hastalara</a:t>
            </a:r>
            <a:r>
              <a:rPr sz="2400" spc="-5" dirty="0">
                <a:solidFill>
                  <a:srgbClr val="000065"/>
                </a:solidFill>
                <a:latin typeface="+mj-lt"/>
                <a:cs typeface="Tahoma"/>
              </a:rPr>
              <a:t> </a:t>
            </a:r>
            <a:r>
              <a:rPr sz="2400" dirty="0">
                <a:solidFill>
                  <a:srgbClr val="466C1C"/>
                </a:solidFill>
                <a:latin typeface="+mj-lt"/>
                <a:cs typeface="Tahoma"/>
              </a:rPr>
              <a:t>2 </a:t>
            </a:r>
            <a:r>
              <a:rPr lang="tr-TR" sz="2400" spc="-5" dirty="0">
                <a:solidFill>
                  <a:srgbClr val="466C1C"/>
                </a:solidFill>
                <a:latin typeface="+mj-lt"/>
                <a:cs typeface="Tahoma"/>
              </a:rPr>
              <a:t>-</a:t>
            </a:r>
            <a:r>
              <a:rPr sz="2400" spc="-5" dirty="0">
                <a:solidFill>
                  <a:srgbClr val="466C1C"/>
                </a:solidFill>
                <a:latin typeface="+mj-lt"/>
                <a:cs typeface="Tahoma"/>
              </a:rPr>
              <a:t> </a:t>
            </a:r>
            <a:r>
              <a:rPr sz="2400" dirty="0">
                <a:solidFill>
                  <a:srgbClr val="466C1C"/>
                </a:solidFill>
                <a:latin typeface="+mj-lt"/>
                <a:cs typeface="Tahoma"/>
              </a:rPr>
              <a:t>3 </a:t>
            </a:r>
            <a:r>
              <a:rPr sz="2400" spc="-5" dirty="0">
                <a:solidFill>
                  <a:srgbClr val="466C1C"/>
                </a:solidFill>
                <a:latin typeface="+mj-lt"/>
                <a:cs typeface="Tahoma"/>
              </a:rPr>
              <a:t>L/m</a:t>
            </a:r>
            <a:r>
              <a:rPr sz="2400" spc="-7" baseline="24691" dirty="0">
                <a:solidFill>
                  <a:srgbClr val="466C1C"/>
                </a:solidFill>
                <a:latin typeface="+mj-lt"/>
                <a:cs typeface="Tahoma"/>
              </a:rPr>
              <a:t>2</a:t>
            </a:r>
            <a:r>
              <a:rPr sz="2400" spc="-5" dirty="0">
                <a:solidFill>
                  <a:srgbClr val="466C1C"/>
                </a:solidFill>
                <a:latin typeface="+mj-lt"/>
                <a:cs typeface="Tahoma"/>
              </a:rPr>
              <a:t>/ </a:t>
            </a:r>
            <a:r>
              <a:rPr lang="tr-TR" sz="2400" spc="-5" dirty="0">
                <a:solidFill>
                  <a:srgbClr val="466C1C"/>
                </a:solidFill>
                <a:latin typeface="+mj-lt"/>
                <a:cs typeface="Tahoma"/>
              </a:rPr>
              <a:t>gün </a:t>
            </a:r>
            <a:r>
              <a:rPr lang="tr-TR" sz="2400" spc="-5" dirty="0" err="1">
                <a:solidFill>
                  <a:srgbClr val="466C1C"/>
                </a:solidFill>
                <a:latin typeface="+mj-lt"/>
                <a:cs typeface="Tahoma"/>
              </a:rPr>
              <a:t>ıv</a:t>
            </a:r>
            <a:r>
              <a:rPr lang="tr-TR" sz="2400" spc="-5" dirty="0">
                <a:solidFill>
                  <a:srgbClr val="466C1C"/>
                </a:solidFill>
                <a:latin typeface="+mj-lt"/>
                <a:cs typeface="Tahoma"/>
              </a:rPr>
              <a:t> sıvı tedavisi verilmeli</a:t>
            </a:r>
            <a:r>
              <a:rPr lang="tr-TR" sz="2400" spc="-5" dirty="0">
                <a:solidFill>
                  <a:srgbClr val="000065"/>
                </a:solidFill>
                <a:latin typeface="+mj-lt"/>
                <a:cs typeface="Tahoma"/>
              </a:rPr>
              <a:t>.</a:t>
            </a:r>
            <a:endParaRPr lang="tr-TR" sz="2400" dirty="0">
              <a:solidFill>
                <a:srgbClr val="000065"/>
              </a:solidFill>
              <a:latin typeface="+mj-lt"/>
              <a:cs typeface="Tahoma"/>
            </a:endParaRPr>
          </a:p>
          <a:p>
            <a:pPr marL="355600" marR="52069" indent="-342900">
              <a:buClr>
                <a:srgbClr val="C00000"/>
              </a:buClr>
              <a:buFont typeface="Wingdings"/>
              <a:buChar char=""/>
              <a:tabLst>
                <a:tab pos="461645" algn="l"/>
                <a:tab pos="462280" algn="l"/>
              </a:tabLst>
            </a:pPr>
            <a:endParaRPr lang="tr-TR" sz="2400" u="heavy" spc="-5" dirty="0">
              <a:solidFill>
                <a:srgbClr val="000065"/>
              </a:solidFill>
              <a:latin typeface="+mj-lt"/>
              <a:cs typeface="Tahoma"/>
            </a:endParaRPr>
          </a:p>
          <a:p>
            <a:pPr marL="355600" marR="52069" indent="-342900">
              <a:buClr>
                <a:srgbClr val="C00000"/>
              </a:buClr>
              <a:buFont typeface="Wingdings"/>
              <a:buChar char=""/>
              <a:tabLst>
                <a:tab pos="461645" algn="l"/>
                <a:tab pos="462280" algn="l"/>
              </a:tabLst>
            </a:pPr>
            <a:r>
              <a:rPr lang="tr-TR" sz="2400" u="heavy" spc="-5" dirty="0">
                <a:solidFill>
                  <a:srgbClr val="000065"/>
                </a:solidFill>
                <a:latin typeface="+mj-lt"/>
                <a:cs typeface="Tahoma"/>
              </a:rPr>
              <a:t>Hedef idrar çıkışı     </a:t>
            </a:r>
            <a:r>
              <a:rPr sz="2400" dirty="0">
                <a:solidFill>
                  <a:srgbClr val="466C1C"/>
                </a:solidFill>
                <a:latin typeface="+mj-lt"/>
                <a:cs typeface="Tahoma"/>
              </a:rPr>
              <a:t>80 </a:t>
            </a:r>
            <a:r>
              <a:rPr lang="tr-TR" sz="2400" spc="-5" dirty="0">
                <a:solidFill>
                  <a:srgbClr val="466C1C"/>
                </a:solidFill>
                <a:latin typeface="+mj-lt"/>
                <a:cs typeface="Tahoma"/>
              </a:rPr>
              <a:t>-</a:t>
            </a:r>
            <a:r>
              <a:rPr sz="2400" dirty="0">
                <a:solidFill>
                  <a:srgbClr val="466C1C"/>
                </a:solidFill>
                <a:latin typeface="+mj-lt"/>
                <a:cs typeface="Tahoma"/>
              </a:rPr>
              <a:t>100</a:t>
            </a:r>
            <a:r>
              <a:rPr sz="2400" spc="-45" dirty="0">
                <a:solidFill>
                  <a:srgbClr val="466C1C"/>
                </a:solidFill>
                <a:latin typeface="+mj-lt"/>
                <a:cs typeface="Tahoma"/>
              </a:rPr>
              <a:t> </a:t>
            </a:r>
            <a:r>
              <a:rPr sz="2400" spc="-5" dirty="0">
                <a:solidFill>
                  <a:srgbClr val="466C1C"/>
                </a:solidFill>
                <a:latin typeface="+mj-lt"/>
                <a:cs typeface="Tahoma"/>
              </a:rPr>
              <a:t>mL/m</a:t>
            </a:r>
            <a:r>
              <a:rPr sz="2400" spc="-7" baseline="24691" dirty="0">
                <a:solidFill>
                  <a:srgbClr val="466C1C"/>
                </a:solidFill>
                <a:latin typeface="+mj-lt"/>
                <a:cs typeface="Tahoma"/>
              </a:rPr>
              <a:t>2</a:t>
            </a:r>
            <a:r>
              <a:rPr sz="2400" spc="382" baseline="24691" dirty="0">
                <a:solidFill>
                  <a:srgbClr val="466C1C"/>
                </a:solidFill>
                <a:latin typeface="+mj-lt"/>
                <a:cs typeface="Tahoma"/>
              </a:rPr>
              <a:t> </a:t>
            </a:r>
            <a:r>
              <a:rPr sz="2400" spc="-5" dirty="0">
                <a:solidFill>
                  <a:srgbClr val="466C1C"/>
                </a:solidFill>
                <a:latin typeface="+mj-lt"/>
                <a:cs typeface="Tahoma"/>
              </a:rPr>
              <a:t>/</a:t>
            </a:r>
            <a:r>
              <a:rPr lang="tr-TR" sz="2400" spc="-5" dirty="0">
                <a:solidFill>
                  <a:srgbClr val="466C1C"/>
                </a:solidFill>
                <a:latin typeface="+mj-lt"/>
                <a:cs typeface="Tahoma"/>
              </a:rPr>
              <a:t>saat</a:t>
            </a:r>
            <a:r>
              <a:rPr sz="2400" spc="-5" dirty="0">
                <a:solidFill>
                  <a:srgbClr val="000065"/>
                </a:solidFill>
                <a:latin typeface="+mj-lt"/>
                <a:cs typeface="Tahoma"/>
              </a:rPr>
              <a:t>. </a:t>
            </a:r>
            <a:r>
              <a:rPr sz="2400" dirty="0">
                <a:solidFill>
                  <a:srgbClr val="000065"/>
                </a:solidFill>
                <a:latin typeface="+mj-lt"/>
                <a:cs typeface="Times New Roman"/>
              </a:rPr>
              <a:t> </a:t>
            </a:r>
            <a:endParaRPr lang="tr-TR" sz="2400" spc="-5" dirty="0">
              <a:solidFill>
                <a:srgbClr val="000065"/>
              </a:solidFill>
              <a:latin typeface="+mj-lt"/>
              <a:cs typeface="Tahoma"/>
            </a:endParaRPr>
          </a:p>
          <a:p>
            <a:pPr marL="355600" marR="52069" indent="-342900">
              <a:buClr>
                <a:srgbClr val="C00000"/>
              </a:buClr>
              <a:tabLst>
                <a:tab pos="461645" algn="l"/>
                <a:tab pos="462280" algn="l"/>
              </a:tabLst>
            </a:pPr>
            <a:endParaRPr sz="2400" dirty="0">
              <a:latin typeface="+mj-lt"/>
              <a:cs typeface="Tahoma"/>
            </a:endParaRPr>
          </a:p>
          <a:p>
            <a:pPr marL="355600" marR="5080" indent="-342900">
              <a:spcBef>
                <a:spcPts val="745"/>
              </a:spcBef>
              <a:buClr>
                <a:srgbClr val="C00000"/>
              </a:buClr>
              <a:buFont typeface="Wingdings"/>
              <a:buChar char=""/>
              <a:tabLst>
                <a:tab pos="461645" algn="l"/>
                <a:tab pos="462280" algn="l"/>
              </a:tabLst>
            </a:pPr>
            <a:r>
              <a:rPr sz="2400" u="heavy" spc="-5" dirty="0" err="1">
                <a:solidFill>
                  <a:srgbClr val="000065"/>
                </a:solidFill>
                <a:latin typeface="+mj-lt"/>
                <a:cs typeface="Tahoma"/>
              </a:rPr>
              <a:t>Diureti</a:t>
            </a:r>
            <a:r>
              <a:rPr lang="tr-TR" sz="2400" u="heavy" spc="-5" dirty="0" err="1">
                <a:solidFill>
                  <a:srgbClr val="000065"/>
                </a:solidFill>
                <a:latin typeface="+mj-lt"/>
                <a:cs typeface="Tahoma"/>
              </a:rPr>
              <a:t>kler</a:t>
            </a:r>
            <a:r>
              <a:rPr lang="tr-TR" sz="2400" u="heavy" spc="-5" dirty="0">
                <a:solidFill>
                  <a:srgbClr val="000065"/>
                </a:solidFill>
                <a:latin typeface="+mj-lt"/>
                <a:cs typeface="Tahoma"/>
              </a:rPr>
              <a:t> idrar çıkışını devam ettirmek için kullanılabilir</a:t>
            </a:r>
            <a:r>
              <a:rPr sz="2400" spc="-10" dirty="0">
                <a:solidFill>
                  <a:srgbClr val="000065"/>
                </a:solidFill>
                <a:latin typeface="+mj-lt"/>
                <a:cs typeface="Tahoma"/>
              </a:rPr>
              <a:t>, </a:t>
            </a:r>
            <a:endParaRPr lang="tr-TR" sz="2400" spc="-65" dirty="0">
              <a:solidFill>
                <a:srgbClr val="000065"/>
              </a:solidFill>
              <a:latin typeface="+mj-lt"/>
              <a:cs typeface="Tahoma"/>
            </a:endParaRPr>
          </a:p>
          <a:p>
            <a:pPr marL="355600" marR="5080" indent="-342900">
              <a:spcBef>
                <a:spcPts val="745"/>
              </a:spcBef>
              <a:buClr>
                <a:srgbClr val="C00000"/>
              </a:buClr>
              <a:buFont typeface="Wingdings"/>
              <a:buChar char=""/>
              <a:tabLst>
                <a:tab pos="461645" algn="l"/>
                <a:tab pos="462280" algn="l"/>
              </a:tabLst>
            </a:pPr>
            <a:endParaRPr sz="2400" dirty="0">
              <a:latin typeface="+mj-lt"/>
              <a:cs typeface="Tahoma"/>
            </a:endParaRPr>
          </a:p>
          <a:p>
            <a:pPr marL="355600" marR="179070" indent="-342900">
              <a:spcBef>
                <a:spcPts val="61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u="heavy" spc="-5" dirty="0">
                <a:solidFill>
                  <a:srgbClr val="C00000"/>
                </a:solidFill>
                <a:latin typeface="+mj-lt"/>
                <a:cs typeface="Tahoma"/>
              </a:rPr>
              <a:t>furosemide </a:t>
            </a:r>
            <a:r>
              <a:rPr lang="tr-TR" sz="2400" u="heavy" spc="-5" dirty="0">
                <a:solidFill>
                  <a:srgbClr val="C00000"/>
                </a:solidFill>
                <a:latin typeface="+mj-lt"/>
                <a:cs typeface="Tahoma"/>
              </a:rPr>
              <a:t> gibi </a:t>
            </a:r>
            <a:r>
              <a:rPr lang="tr-TR" sz="2400" u="heavy" spc="-5" dirty="0" err="1">
                <a:solidFill>
                  <a:srgbClr val="C00000"/>
                </a:solidFill>
                <a:latin typeface="+mj-lt"/>
                <a:cs typeface="Tahoma"/>
              </a:rPr>
              <a:t>loop</a:t>
            </a:r>
            <a:r>
              <a:rPr lang="tr-TR" sz="2400" u="heavy" spc="-5" dirty="0">
                <a:solidFill>
                  <a:srgbClr val="C00000"/>
                </a:solidFill>
                <a:latin typeface="+mj-lt"/>
                <a:cs typeface="Tahoma"/>
              </a:rPr>
              <a:t> </a:t>
            </a:r>
            <a:r>
              <a:rPr lang="tr-TR" sz="2400" u="heavy" spc="-5" dirty="0" err="1">
                <a:solidFill>
                  <a:srgbClr val="C00000"/>
                </a:solidFill>
                <a:latin typeface="+mj-lt"/>
                <a:cs typeface="Tahoma"/>
              </a:rPr>
              <a:t>diüretikleri</a:t>
            </a:r>
            <a:r>
              <a:rPr lang="tr-TR" sz="2400" u="heavy" spc="-5" dirty="0">
                <a:solidFill>
                  <a:srgbClr val="C00000"/>
                </a:solidFill>
                <a:latin typeface="+mj-lt"/>
                <a:cs typeface="Tahoma"/>
              </a:rPr>
              <a:t> </a:t>
            </a:r>
            <a:r>
              <a:rPr lang="tr-TR" sz="2400" spc="-5" dirty="0">
                <a:solidFill>
                  <a:srgbClr val="000065"/>
                </a:solidFill>
                <a:latin typeface="+mj-lt"/>
                <a:cs typeface="Tahoma"/>
              </a:rPr>
              <a:t>tercih </a:t>
            </a:r>
            <a:r>
              <a:rPr lang="tr-TR" sz="2400" spc="-5" dirty="0" err="1">
                <a:solidFill>
                  <a:srgbClr val="000065"/>
                </a:solidFill>
                <a:latin typeface="+mj-lt"/>
                <a:cs typeface="Tahoma"/>
              </a:rPr>
              <a:t>edilebilir.çünkü</a:t>
            </a:r>
            <a:r>
              <a:rPr lang="tr-TR" sz="2400" spc="-5" dirty="0">
                <a:solidFill>
                  <a:srgbClr val="000065"/>
                </a:solidFill>
                <a:latin typeface="+mj-lt"/>
                <a:cs typeface="Tahoma"/>
              </a:rPr>
              <a:t> bunlar yalnızca </a:t>
            </a:r>
            <a:r>
              <a:rPr lang="tr-TR" sz="2400" spc="-5" dirty="0" err="1">
                <a:solidFill>
                  <a:srgbClr val="000065"/>
                </a:solidFill>
                <a:latin typeface="+mj-lt"/>
                <a:cs typeface="Tahoma"/>
              </a:rPr>
              <a:t>diürezi</a:t>
            </a:r>
            <a:r>
              <a:rPr lang="tr-TR" sz="2400" spc="-5" dirty="0">
                <a:solidFill>
                  <a:srgbClr val="000065"/>
                </a:solidFill>
                <a:latin typeface="+mj-lt"/>
                <a:cs typeface="Tahoma"/>
              </a:rPr>
              <a:t> indüklemez ;aynı zamanda potasyum </a:t>
            </a:r>
            <a:r>
              <a:rPr lang="tr-TR" sz="2400" spc="-5" dirty="0" err="1">
                <a:solidFill>
                  <a:srgbClr val="000065"/>
                </a:solidFill>
                <a:latin typeface="+mj-lt"/>
                <a:cs typeface="Tahoma"/>
              </a:rPr>
              <a:t>sekresyonunu</a:t>
            </a:r>
            <a:r>
              <a:rPr lang="tr-TR" sz="2400" spc="-5" dirty="0">
                <a:solidFill>
                  <a:srgbClr val="000065"/>
                </a:solidFill>
                <a:latin typeface="+mj-lt"/>
                <a:cs typeface="Tahoma"/>
              </a:rPr>
              <a:t> artırabilir</a:t>
            </a:r>
            <a:endParaRPr sz="2400" dirty="0">
              <a:latin typeface="+mj-lt"/>
              <a:cs typeface="Tahoma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3924210" y="2438400"/>
            <a:ext cx="1028790" cy="97739"/>
          </a:xfrm>
          <a:custGeom>
            <a:avLst/>
            <a:gdLst/>
            <a:ahLst/>
            <a:cxnLst/>
            <a:rect l="l" t="t" r="r" b="b"/>
            <a:pathLst>
              <a:path w="902335" h="152400">
                <a:moveTo>
                  <a:pt x="826007" y="114299"/>
                </a:moveTo>
                <a:lnTo>
                  <a:pt x="826007" y="38099"/>
                </a:lnTo>
                <a:lnTo>
                  <a:pt x="0" y="38099"/>
                </a:lnTo>
                <a:lnTo>
                  <a:pt x="38099" y="76199"/>
                </a:lnTo>
                <a:lnTo>
                  <a:pt x="38099" y="114299"/>
                </a:lnTo>
                <a:lnTo>
                  <a:pt x="826007" y="114299"/>
                </a:lnTo>
                <a:close/>
              </a:path>
              <a:path w="902335" h="152400">
                <a:moveTo>
                  <a:pt x="38099" y="114299"/>
                </a:moveTo>
                <a:lnTo>
                  <a:pt x="38099" y="76199"/>
                </a:lnTo>
                <a:lnTo>
                  <a:pt x="0" y="114299"/>
                </a:lnTo>
                <a:lnTo>
                  <a:pt x="38099" y="114299"/>
                </a:lnTo>
                <a:close/>
              </a:path>
              <a:path w="902335" h="152400">
                <a:moveTo>
                  <a:pt x="902207" y="76199"/>
                </a:moveTo>
                <a:lnTo>
                  <a:pt x="826007" y="0"/>
                </a:lnTo>
                <a:lnTo>
                  <a:pt x="826007" y="152399"/>
                </a:lnTo>
                <a:lnTo>
                  <a:pt x="902207" y="76199"/>
                </a:lnTo>
                <a:close/>
              </a:path>
            </a:pathLst>
          </a:custGeom>
          <a:solidFill>
            <a:srgbClr val="BF0000"/>
          </a:solidFill>
          <a:ln>
            <a:solidFill>
              <a:schemeClr val="accent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11 Düz Bağlayıcı"/>
          <p:cNvCxnSpPr/>
          <p:nvPr/>
        </p:nvCxnSpPr>
        <p:spPr>
          <a:xfrm>
            <a:off x="1143000" y="1066800"/>
            <a:ext cx="91440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447800" y="1828800"/>
            <a:ext cx="10089798" cy="3770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459740" indent="-342900">
              <a:lnSpc>
                <a:spcPct val="200000"/>
              </a:lnSpc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 err="1">
                <a:solidFill>
                  <a:srgbClr val="000065"/>
                </a:solidFill>
                <a:cs typeface="Tahoma"/>
              </a:rPr>
              <a:t>Üriner</a:t>
            </a:r>
            <a:r>
              <a:rPr lang="tr-TR" sz="2400" dirty="0">
                <a:solidFill>
                  <a:srgbClr val="000065"/>
                </a:solidFill>
                <a:cs typeface="Tahoma"/>
              </a:rPr>
              <a:t> </a:t>
            </a:r>
            <a:r>
              <a:rPr lang="tr-TR" sz="2400" dirty="0" err="1">
                <a:solidFill>
                  <a:srgbClr val="000065"/>
                </a:solidFill>
                <a:cs typeface="Tahoma"/>
              </a:rPr>
              <a:t>alkalizasyonun</a:t>
            </a:r>
            <a:r>
              <a:rPr lang="tr-TR" sz="2400" dirty="0">
                <a:solidFill>
                  <a:srgbClr val="000065"/>
                </a:solidFill>
                <a:cs typeface="Tahoma"/>
              </a:rPr>
              <a:t> rolü açık değildir ve</a:t>
            </a:r>
            <a:r>
              <a:rPr lang="tr-TR" sz="2400" spc="-60" dirty="0">
                <a:solidFill>
                  <a:srgbClr val="000065"/>
                </a:solidFill>
                <a:cs typeface="Tahoma"/>
              </a:rPr>
              <a:t> </a:t>
            </a:r>
            <a:r>
              <a:rPr lang="tr-TR" sz="2400" spc="-5" dirty="0">
                <a:solidFill>
                  <a:srgbClr val="000065"/>
                </a:solidFill>
                <a:cs typeface="Tahoma"/>
              </a:rPr>
              <a:t>tartışmalıdır.</a:t>
            </a:r>
            <a:endParaRPr lang="tr-TR" sz="2400" dirty="0">
              <a:solidFill>
                <a:srgbClr val="000065"/>
              </a:solidFill>
              <a:cs typeface="Tahoma"/>
            </a:endParaRPr>
          </a:p>
          <a:p>
            <a:pPr marL="355600" marR="459740" indent="-342900">
              <a:lnSpc>
                <a:spcPct val="200000"/>
              </a:lnSpc>
              <a:buClr>
                <a:srgbClr val="C00000"/>
              </a:buClr>
              <a:tabLst>
                <a:tab pos="354965" algn="l"/>
                <a:tab pos="355600" algn="l"/>
              </a:tabLst>
            </a:pPr>
            <a:r>
              <a:rPr lang="tr-TR" sz="2400" spc="-5" dirty="0">
                <a:solidFill>
                  <a:srgbClr val="000065"/>
                </a:solidFill>
                <a:cs typeface="Tahoma"/>
              </a:rPr>
              <a:t>     (hem </a:t>
            </a:r>
            <a:r>
              <a:rPr sz="2400" u="heavy" spc="-5" dirty="0">
                <a:solidFill>
                  <a:srgbClr val="C00000"/>
                </a:solidFill>
                <a:cs typeface="Tahoma"/>
              </a:rPr>
              <a:t>acetazolamide</a:t>
            </a:r>
            <a:r>
              <a:rPr sz="2400" u="heavy" spc="-5" dirty="0">
                <a:solidFill>
                  <a:srgbClr val="99CCFF"/>
                </a:solidFill>
                <a:cs typeface="Tahoma"/>
              </a:rPr>
              <a:t> </a:t>
            </a:r>
            <a:r>
              <a:rPr lang="tr-TR" sz="2400" dirty="0">
                <a:solidFill>
                  <a:srgbClr val="000065"/>
                </a:solidFill>
                <a:cs typeface="Tahoma"/>
              </a:rPr>
              <a:t>hem de</a:t>
            </a:r>
            <a:r>
              <a:rPr sz="2400" u="heavy" dirty="0">
                <a:solidFill>
                  <a:srgbClr val="C00000"/>
                </a:solidFill>
                <a:cs typeface="Tahoma"/>
              </a:rPr>
              <a:t>sod</a:t>
            </a:r>
            <a:r>
              <a:rPr lang="tr-TR" sz="2400" u="heavy" dirty="0">
                <a:solidFill>
                  <a:srgbClr val="C00000"/>
                </a:solidFill>
                <a:cs typeface="Tahoma"/>
              </a:rPr>
              <a:t>y</a:t>
            </a:r>
            <a:r>
              <a:rPr sz="2400" u="heavy" dirty="0">
                <a:solidFill>
                  <a:srgbClr val="C00000"/>
                </a:solidFill>
                <a:cs typeface="Tahoma"/>
              </a:rPr>
              <a:t>um bi</a:t>
            </a:r>
            <a:r>
              <a:rPr lang="tr-TR" sz="2400" u="heavy" dirty="0">
                <a:solidFill>
                  <a:srgbClr val="C00000"/>
                </a:solidFill>
                <a:cs typeface="Tahoma"/>
              </a:rPr>
              <a:t>k</a:t>
            </a:r>
            <a:r>
              <a:rPr sz="2400" u="heavy" dirty="0" err="1">
                <a:solidFill>
                  <a:srgbClr val="C00000"/>
                </a:solidFill>
                <a:cs typeface="Tahoma"/>
              </a:rPr>
              <a:t>arbonat</a:t>
            </a:r>
            <a:r>
              <a:rPr lang="tr-TR" sz="2400" u="heavy" dirty="0">
                <a:solidFill>
                  <a:srgbClr val="C00000"/>
                </a:solidFill>
                <a:cs typeface="Tahoma"/>
              </a:rPr>
              <a:t>)</a:t>
            </a:r>
            <a:endParaRPr sz="2400" dirty="0">
              <a:cs typeface="Tahoma"/>
            </a:endParaRPr>
          </a:p>
          <a:p>
            <a:pPr marL="355600" marR="5080" indent="-342900">
              <a:lnSpc>
                <a:spcPct val="20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tr-TR" sz="2400" dirty="0">
                <a:solidFill>
                  <a:srgbClr val="000065"/>
                </a:solidFill>
                <a:cs typeface="Tahoma"/>
              </a:rPr>
              <a:t>Geçmişte</a:t>
            </a:r>
            <a:r>
              <a:rPr sz="2400" dirty="0">
                <a:solidFill>
                  <a:srgbClr val="000065"/>
                </a:solidFill>
                <a:cs typeface="Tahoma"/>
              </a:rPr>
              <a:t>,</a:t>
            </a:r>
            <a:r>
              <a:rPr lang="tr-TR" sz="2400" dirty="0"/>
              <a:t> Ürik asit çözünürlüğünü artırmak ve </a:t>
            </a:r>
            <a:r>
              <a:rPr lang="tr-TR" sz="2400" dirty="0" err="1"/>
              <a:t>renal</a:t>
            </a:r>
            <a:r>
              <a:rPr lang="tr-TR" sz="2400" dirty="0"/>
              <a:t> </a:t>
            </a:r>
            <a:r>
              <a:rPr lang="tr-TR" sz="2400" dirty="0" err="1"/>
              <a:t>tübüllerdeki</a:t>
            </a:r>
            <a:r>
              <a:rPr lang="tr-TR" sz="2400" dirty="0"/>
              <a:t> ürik asit çökmesi olasılığını azaltmak için PH 6.5 ila 7.0 veya daha yüksek bir idrar </a:t>
            </a:r>
            <a:r>
              <a:rPr lang="tr-TR" sz="2400" dirty="0" err="1"/>
              <a:t>pH'sına</a:t>
            </a:r>
            <a:r>
              <a:rPr lang="tr-TR" sz="2400" dirty="0"/>
              <a:t> </a:t>
            </a:r>
            <a:r>
              <a:rPr lang="tr-TR" sz="2400" dirty="0" err="1"/>
              <a:t>alkalinizasyon</a:t>
            </a:r>
            <a:r>
              <a:rPr lang="tr-TR" sz="2400" dirty="0"/>
              <a:t> önerilmişti.</a:t>
            </a:r>
            <a:endParaRPr sz="2400" dirty="0">
              <a:cs typeface="Tahoma"/>
            </a:endParaRPr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762000" y="381000"/>
            <a:ext cx="10930191" cy="838690"/>
          </a:xfrm>
          <a:prstGeom prst="rect">
            <a:avLst/>
          </a:prstGeom>
        </p:spPr>
        <p:txBody>
          <a:bodyPr vert="horz" wrap="square" lIns="0" tIns="281939" rIns="0" bIns="0" rtlCol="0">
            <a:spAutoFit/>
          </a:bodyPr>
          <a:lstStyle/>
          <a:p>
            <a:pPr marL="1000760" lvl="0"/>
            <a:r>
              <a:rPr kumimoji="0" lang="tr-TR" sz="3600" b="1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Yönetim  </a:t>
            </a:r>
            <a:r>
              <a:rPr kumimoji="0" lang="tr-TR" sz="3600" b="1" i="0" strike="noStrike" kern="0" cap="none" spc="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: </a:t>
            </a:r>
            <a:r>
              <a:rPr kumimoji="0" lang="tr-TR" sz="3200" b="1" i="0" strike="noStrike" kern="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Calibri"/>
              </a:rPr>
              <a:t>Ü</a:t>
            </a:r>
            <a:r>
              <a:rPr lang="tr-TR" sz="3200" spc="-5" dirty="0" err="1">
                <a:solidFill>
                  <a:srgbClr val="FF0000"/>
                </a:solidFill>
              </a:rPr>
              <a:t>riner</a:t>
            </a:r>
            <a:r>
              <a:rPr lang="tr-TR" sz="3200" spc="-85" dirty="0">
                <a:solidFill>
                  <a:srgbClr val="FF0000"/>
                </a:solidFill>
              </a:rPr>
              <a:t> </a:t>
            </a:r>
            <a:r>
              <a:rPr lang="tr-TR" sz="3200" spc="-5" dirty="0" err="1">
                <a:solidFill>
                  <a:srgbClr val="FF0000"/>
                </a:solidFill>
              </a:rPr>
              <a:t>Alkalizasyon</a:t>
            </a:r>
            <a:endParaRPr kumimoji="0" lang="tr-TR" sz="3200" b="0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Calibri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8382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Düz Bağlayıcı"/>
          <p:cNvCxnSpPr/>
          <p:nvPr/>
        </p:nvCxnSpPr>
        <p:spPr>
          <a:xfrm>
            <a:off x="1143000" y="1219200"/>
            <a:ext cx="91440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66800" y="1480414"/>
            <a:ext cx="11125200" cy="5005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0185">
              <a:lnSpc>
                <a:spcPct val="120000"/>
              </a:lnSpc>
              <a:spcBef>
                <a:spcPts val="430"/>
              </a:spcBef>
            </a:pPr>
            <a:r>
              <a:rPr lang="tr-TR" sz="2800" b="1" spc="-5" dirty="0">
                <a:solidFill>
                  <a:srgbClr val="FF0000"/>
                </a:solidFill>
                <a:cs typeface="Tahoma"/>
              </a:rPr>
              <a:t>Buna rağmen</a:t>
            </a:r>
            <a:r>
              <a:rPr lang="en-US" sz="2800" b="1" spc="-5" dirty="0">
                <a:solidFill>
                  <a:srgbClr val="FF0000"/>
                </a:solidFill>
                <a:cs typeface="Tahoma"/>
              </a:rPr>
              <a:t>,</a:t>
            </a:r>
            <a:endParaRPr lang="tr-TR" sz="2800" dirty="0">
              <a:cs typeface="Tahoma"/>
            </a:endParaRPr>
          </a:p>
          <a:p>
            <a:pPr marL="210185">
              <a:lnSpc>
                <a:spcPct val="120000"/>
              </a:lnSpc>
              <a:spcBef>
                <a:spcPts val="430"/>
              </a:spcBef>
            </a:pPr>
            <a:r>
              <a:rPr lang="tr-TR" sz="2400" spc="-5" dirty="0">
                <a:solidFill>
                  <a:srgbClr val="000065"/>
                </a:solidFill>
                <a:cs typeface="Tahoma"/>
              </a:rPr>
              <a:t> Bu uygulama aşağıdaki sonuçlardan dolayı tercih edilmemiştir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:</a:t>
            </a:r>
            <a:endParaRPr lang="en-US" sz="2400" dirty="0">
              <a:cs typeface="Tahoma"/>
            </a:endParaRPr>
          </a:p>
          <a:p>
            <a:pPr marL="354965" marR="427990" indent="-59690">
              <a:lnSpc>
                <a:spcPct val="120000"/>
              </a:lnSpc>
              <a:spcBef>
                <a:spcPts val="575"/>
              </a:spcBef>
            </a:pPr>
            <a:r>
              <a:rPr lang="en-US" sz="2400" b="1" spc="-5" dirty="0">
                <a:solidFill>
                  <a:srgbClr val="FF0000"/>
                </a:solidFill>
                <a:cs typeface="Tahoma"/>
              </a:rPr>
              <a:t>1</a:t>
            </a:r>
            <a:r>
              <a:rPr lang="en-US" sz="2400" spc="-5" dirty="0">
                <a:solidFill>
                  <a:srgbClr val="000065"/>
                </a:solidFill>
                <a:cs typeface="Tahoma"/>
              </a:rPr>
              <a:t>-</a:t>
            </a:r>
            <a:r>
              <a:rPr lang="tr-TR" sz="2400" dirty="0"/>
              <a:t> Deneysel </a:t>
            </a:r>
            <a:r>
              <a:rPr lang="tr-TR" sz="2400" dirty="0" err="1"/>
              <a:t>çalışmalar,sadece</a:t>
            </a:r>
            <a:r>
              <a:rPr lang="tr-TR" sz="2400" dirty="0"/>
              <a:t> </a:t>
            </a:r>
            <a:r>
              <a:rPr lang="tr-TR" sz="2400" dirty="0" err="1"/>
              <a:t>salinle</a:t>
            </a:r>
            <a:r>
              <a:rPr lang="tr-TR" sz="2400" dirty="0"/>
              <a:t> yapılan </a:t>
            </a:r>
            <a:r>
              <a:rPr lang="tr-TR" sz="2400" dirty="0" err="1"/>
              <a:t>hidrasyonun</a:t>
            </a:r>
            <a:r>
              <a:rPr lang="tr-TR" sz="2400" dirty="0"/>
              <a:t>, ürik asit çökeltisini en aza indirgemede </a:t>
            </a:r>
            <a:r>
              <a:rPr lang="tr-TR" sz="2400" dirty="0" err="1"/>
              <a:t>alkalinizasyon</a:t>
            </a:r>
            <a:r>
              <a:rPr lang="tr-TR" sz="2400" dirty="0"/>
              <a:t> kadar etkili olduğunu ortaya çıkardı</a:t>
            </a:r>
            <a:r>
              <a:rPr lang="en-US" sz="2400" dirty="0">
                <a:solidFill>
                  <a:srgbClr val="000065"/>
                </a:solidFill>
                <a:cs typeface="Tahoma"/>
              </a:rPr>
              <a:t>.</a:t>
            </a:r>
            <a:endParaRPr lang="tr-TR" sz="2400" dirty="0">
              <a:cs typeface="Tahoma"/>
            </a:endParaRPr>
          </a:p>
          <a:p>
            <a:pPr marL="354965" marR="427990" indent="-59690">
              <a:lnSpc>
                <a:spcPct val="120000"/>
              </a:lnSpc>
              <a:spcBef>
                <a:spcPts val="575"/>
              </a:spcBef>
            </a:pPr>
            <a:r>
              <a:rPr sz="2400" b="1" spc="-5" dirty="0">
                <a:solidFill>
                  <a:srgbClr val="FF0000"/>
                </a:solidFill>
                <a:latin typeface="+mj-lt"/>
                <a:cs typeface="Tahoma"/>
              </a:rPr>
              <a:t>2</a:t>
            </a:r>
            <a:r>
              <a:rPr lang="tr-TR" sz="2400" dirty="0"/>
              <a:t>İdrarın alkalinize edilmesi, tümör parçalanması başladıktan sonra belirgin </a:t>
            </a:r>
            <a:r>
              <a:rPr lang="tr-TR" sz="2400" dirty="0" err="1"/>
              <a:t>hiperfosfatemi</a:t>
            </a:r>
            <a:r>
              <a:rPr lang="tr-TR" sz="2400" dirty="0"/>
              <a:t> geliştiren hastalarda böbrek, kalp ve diğer organlarda kalsiyum fosfat birikiminin gelişmesi açısından bir  dezavantajıdır</a:t>
            </a:r>
            <a:r>
              <a:rPr sz="2400" dirty="0">
                <a:solidFill>
                  <a:srgbClr val="000065"/>
                </a:solidFill>
                <a:latin typeface="+mj-lt"/>
                <a:cs typeface="Tahoma"/>
              </a:rPr>
              <a:t>.</a:t>
            </a:r>
            <a:endParaRPr sz="2400" dirty="0">
              <a:latin typeface="+mj-lt"/>
              <a:cs typeface="Tahoma"/>
            </a:endParaRPr>
          </a:p>
          <a:p>
            <a:pPr marL="355600" marR="1133475" indent="-342900" algn="just">
              <a:lnSpc>
                <a:spcPct val="100000"/>
              </a:lnSpc>
              <a:spcBef>
                <a:spcPts val="575"/>
              </a:spcBef>
              <a:buClr>
                <a:srgbClr val="C00000"/>
              </a:buClr>
              <a:buFont typeface="Wingdings"/>
              <a:buChar char=""/>
              <a:tabLst>
                <a:tab pos="355600" algn="l"/>
              </a:tabLst>
            </a:pPr>
            <a:r>
              <a:rPr lang="tr-TR" sz="2400" dirty="0">
                <a:solidFill>
                  <a:srgbClr val="000065"/>
                </a:solidFill>
                <a:latin typeface="+mj-lt"/>
                <a:cs typeface="Tahoma"/>
              </a:rPr>
              <a:t>Uzmanlar sodyum bikarbonatın sadece </a:t>
            </a:r>
            <a:r>
              <a:rPr lang="tr-TR" sz="2400" dirty="0" err="1">
                <a:solidFill>
                  <a:srgbClr val="000065"/>
                </a:solidFill>
                <a:latin typeface="+mj-lt"/>
                <a:cs typeface="Tahoma"/>
              </a:rPr>
              <a:t>metabolık</a:t>
            </a:r>
            <a:r>
              <a:rPr lang="tr-TR" sz="2400" dirty="0">
                <a:solidFill>
                  <a:srgbClr val="000065"/>
                </a:solidFill>
                <a:latin typeface="+mj-lt"/>
                <a:cs typeface="Tahoma"/>
              </a:rPr>
              <a:t> </a:t>
            </a:r>
            <a:r>
              <a:rPr lang="tr-TR" sz="2400" dirty="0" err="1">
                <a:solidFill>
                  <a:srgbClr val="000065"/>
                </a:solidFill>
                <a:latin typeface="+mj-lt"/>
                <a:cs typeface="Tahoma"/>
              </a:rPr>
              <a:t>asidozu</a:t>
            </a:r>
            <a:r>
              <a:rPr lang="tr-TR" sz="2400" dirty="0">
                <a:solidFill>
                  <a:srgbClr val="000065"/>
                </a:solidFill>
                <a:latin typeface="+mj-lt"/>
                <a:cs typeface="Tahoma"/>
              </a:rPr>
              <a:t> olan hastalarda verilmesini önermektedir</a:t>
            </a:r>
            <a:r>
              <a:rPr sz="2400" spc="-5" dirty="0">
                <a:solidFill>
                  <a:srgbClr val="000065"/>
                </a:solidFill>
                <a:latin typeface="+mj-lt"/>
                <a:cs typeface="Tahoma"/>
              </a:rPr>
              <a:t>.</a:t>
            </a:r>
            <a:endParaRPr sz="2400" dirty="0">
              <a:latin typeface="+mj-lt"/>
              <a:cs typeface="Tahoma"/>
            </a:endParaRPr>
          </a:p>
          <a:p>
            <a:pPr marL="355600" marR="109855" indent="-342900">
              <a:lnSpc>
                <a:spcPct val="99200"/>
              </a:lnSpc>
              <a:spcBef>
                <a:spcPts val="600"/>
              </a:spcBef>
              <a:buClr>
                <a:srgbClr val="C00000"/>
              </a:buClr>
              <a:buFont typeface="Wingdings"/>
              <a:buChar char=""/>
              <a:tabLst>
                <a:tab pos="355600" algn="l"/>
              </a:tabLst>
            </a:pPr>
            <a:r>
              <a:rPr lang="tr-TR" sz="2400" dirty="0"/>
              <a:t>Eğer </a:t>
            </a:r>
            <a:r>
              <a:rPr lang="tr-TR" sz="2400" dirty="0" err="1"/>
              <a:t>alkalinizasyon</a:t>
            </a:r>
            <a:r>
              <a:rPr lang="tr-TR" sz="2400" dirty="0"/>
              <a:t> </a:t>
            </a:r>
            <a:r>
              <a:rPr lang="tr-TR" sz="2400" dirty="0" err="1"/>
              <a:t>kullanılıcaksa</a:t>
            </a:r>
            <a:r>
              <a:rPr lang="tr-TR" sz="2400" dirty="0"/>
              <a:t>, serum ürik asit seviyesi yüksek olduğunda başlatılmalı ve </a:t>
            </a:r>
            <a:r>
              <a:rPr lang="tr-TR" sz="2400" dirty="0" err="1"/>
              <a:t>hiperfosfatemi</a:t>
            </a:r>
            <a:r>
              <a:rPr lang="tr-TR" sz="2400" dirty="0"/>
              <a:t> geliştiğinde kesilmelidir</a:t>
            </a:r>
            <a:r>
              <a:rPr sz="2400" spc="-5" dirty="0">
                <a:solidFill>
                  <a:srgbClr val="000065"/>
                </a:solidFill>
                <a:latin typeface="+mj-lt"/>
                <a:cs typeface="Tahoma"/>
              </a:rPr>
              <a:t>.</a:t>
            </a:r>
            <a:endParaRPr sz="2400" dirty="0">
              <a:latin typeface="+mj-lt"/>
              <a:cs typeface="Tahoma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762000" y="381000"/>
            <a:ext cx="10930191" cy="838690"/>
          </a:xfrm>
          <a:prstGeom prst="rect">
            <a:avLst/>
          </a:prstGeom>
        </p:spPr>
        <p:txBody>
          <a:bodyPr vert="horz" wrap="square" lIns="0" tIns="281939" rIns="0" bIns="0" rtlCol="0">
            <a:spAutoFit/>
          </a:bodyPr>
          <a:lstStyle/>
          <a:p>
            <a:pPr marL="1000760" lvl="0"/>
            <a:r>
              <a:rPr lang="tr-TR" sz="3600" b="1" kern="0" spc="-5" dirty="0">
                <a:solidFill>
                  <a:srgbClr val="31859C"/>
                </a:solidFill>
                <a:ea typeface="+mj-ea"/>
                <a:cs typeface="Calibri"/>
              </a:rPr>
              <a:t>Yönetim</a:t>
            </a:r>
            <a:r>
              <a:rPr kumimoji="0" lang="tr-TR" sz="3600" b="0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 </a:t>
            </a:r>
            <a:r>
              <a:rPr kumimoji="0" lang="tr-TR" sz="3600" b="0" i="0" strike="noStrike" kern="0" cap="none" spc="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: </a:t>
            </a:r>
            <a:r>
              <a:rPr lang="tr-TR" sz="3200" kern="0" spc="-5" dirty="0" err="1">
                <a:solidFill>
                  <a:srgbClr val="FF0000"/>
                </a:solidFill>
                <a:ea typeface="+mj-ea"/>
                <a:cs typeface="Calibri"/>
              </a:rPr>
              <a:t>Üriner</a:t>
            </a:r>
            <a:r>
              <a:rPr lang="tr-TR" sz="3200" kern="0" spc="-5" dirty="0">
                <a:solidFill>
                  <a:srgbClr val="FF0000"/>
                </a:solidFill>
                <a:ea typeface="+mj-ea"/>
                <a:cs typeface="Calibri"/>
              </a:rPr>
              <a:t> </a:t>
            </a:r>
            <a:r>
              <a:rPr lang="tr-TR" sz="3200" kern="0" spc="-5" dirty="0" err="1">
                <a:solidFill>
                  <a:srgbClr val="FF0000"/>
                </a:solidFill>
                <a:ea typeface="+mj-ea"/>
                <a:cs typeface="Calibri"/>
              </a:rPr>
              <a:t>Alkalizasyon</a:t>
            </a:r>
            <a:endParaRPr kumimoji="0" lang="tr-TR" sz="3200" b="0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Calibri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8382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Düz Bağlayıcı"/>
          <p:cNvCxnSpPr/>
          <p:nvPr/>
        </p:nvCxnSpPr>
        <p:spPr>
          <a:xfrm>
            <a:off x="1143000" y="1219200"/>
            <a:ext cx="91440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 txBox="1">
            <a:spLocks/>
          </p:cNvSpPr>
          <p:nvPr/>
        </p:nvSpPr>
        <p:spPr>
          <a:xfrm>
            <a:off x="457200" y="381000"/>
            <a:ext cx="10930191" cy="875110"/>
          </a:xfrm>
          <a:prstGeom prst="rect">
            <a:avLst/>
          </a:prstGeom>
        </p:spPr>
        <p:txBody>
          <a:bodyPr vert="horz" wrap="square" lIns="0" tIns="320547" rIns="0" bIns="0" rtlCol="0">
            <a:spAutoFit/>
          </a:bodyPr>
          <a:lstStyle/>
          <a:p>
            <a:pPr marL="1000760" lvl="0">
              <a:lnSpc>
                <a:spcPts val="4315"/>
              </a:lnSpc>
            </a:pPr>
            <a:r>
              <a:rPr kumimoji="0" lang="tr-TR" sz="3600" b="0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   </a:t>
            </a:r>
            <a:r>
              <a:rPr kumimoji="0" lang="tr-TR" sz="3600" b="1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Yönetim </a:t>
            </a:r>
            <a:r>
              <a:rPr kumimoji="0" lang="tr-TR" sz="3600" b="0" i="0" strike="noStrike" kern="0" cap="none" spc="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– </a:t>
            </a:r>
            <a:r>
              <a:rPr lang="tr-TR" sz="3200" kern="0" spc="-5" dirty="0">
                <a:solidFill>
                  <a:srgbClr val="FF0000"/>
                </a:solidFill>
                <a:latin typeface="Calibri"/>
                <a:ea typeface="+mj-ea"/>
                <a:cs typeface="Calibri"/>
              </a:rPr>
              <a:t>H</a:t>
            </a:r>
            <a:r>
              <a:rPr kumimoji="0" lang="tr-TR" sz="3200" b="0" i="0" strike="noStrike" kern="0" cap="none" spc="-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ipoürisemik</a:t>
            </a:r>
            <a:r>
              <a:rPr kumimoji="0" lang="tr-TR" sz="3200" b="0" i="0" strike="noStrike" kern="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Ajanlar</a:t>
            </a:r>
            <a:r>
              <a:rPr kumimoji="0" lang="tr-TR" sz="3600" b="0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,</a:t>
            </a:r>
            <a:r>
              <a:rPr lang="tr-TR" sz="3600" dirty="0"/>
              <a:t> </a:t>
            </a:r>
            <a:endParaRPr kumimoji="0" lang="tr-TR" sz="3600" b="0" i="0" strike="noStrike" kern="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6858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tumor lysis syndrome pathophysiology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1600200"/>
            <a:ext cx="9220200" cy="4577627"/>
          </a:xfrm>
          <a:prstGeom prst="rect">
            <a:avLst/>
          </a:prstGeom>
          <a:noFill/>
        </p:spPr>
      </p:pic>
      <p:sp>
        <p:nvSpPr>
          <p:cNvPr id="16" name="object 5"/>
          <p:cNvSpPr/>
          <p:nvPr/>
        </p:nvSpPr>
        <p:spPr>
          <a:xfrm>
            <a:off x="8763000" y="4267200"/>
            <a:ext cx="990600" cy="457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6" name="5 Düz Bağlayıcı"/>
          <p:cNvCxnSpPr/>
          <p:nvPr/>
        </p:nvCxnSpPr>
        <p:spPr>
          <a:xfrm>
            <a:off x="1143000" y="1219200"/>
            <a:ext cx="91440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371600" y="1600200"/>
            <a:ext cx="9372600" cy="40575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marR="325755" indent="-286385">
              <a:lnSpc>
                <a:spcPct val="150000"/>
              </a:lnSpc>
              <a:spcBef>
                <a:spcPts val="459"/>
              </a:spcBef>
              <a:buClr>
                <a:srgbClr val="C00000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tr-TR" sz="2400" spc="-5" dirty="0">
                <a:solidFill>
                  <a:srgbClr val="000065"/>
                </a:solidFill>
                <a:latin typeface="Tahoma"/>
                <a:cs typeface="Tahoma"/>
              </a:rPr>
              <a:t>A</a:t>
            </a:r>
            <a:r>
              <a:rPr sz="2400" spc="-5" dirty="0" err="1">
                <a:solidFill>
                  <a:srgbClr val="000065"/>
                </a:solidFill>
                <a:latin typeface="Tahoma"/>
                <a:cs typeface="Tahoma"/>
              </a:rPr>
              <a:t>llopurinol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 xanthine 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oxidase</a:t>
            </a:r>
            <a:r>
              <a:rPr lang="tr-TR" sz="2400" dirty="0">
                <a:solidFill>
                  <a:srgbClr val="000065"/>
                </a:solidFill>
                <a:latin typeface="Tahoma"/>
                <a:cs typeface="Tahoma"/>
              </a:rPr>
              <a:t> inhibitörüdür.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.</a:t>
            </a:r>
            <a:endParaRPr lang="tr-TR" sz="2400" dirty="0">
              <a:solidFill>
                <a:srgbClr val="000065"/>
              </a:solidFill>
              <a:latin typeface="Tahoma"/>
              <a:cs typeface="Tahoma"/>
            </a:endParaRPr>
          </a:p>
          <a:p>
            <a:pPr marL="299085" marR="325755" indent="-286385">
              <a:lnSpc>
                <a:spcPct val="150000"/>
              </a:lnSpc>
              <a:spcBef>
                <a:spcPts val="459"/>
              </a:spcBef>
              <a:buClr>
                <a:srgbClr val="C00000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tr-TR" sz="2400" dirty="0">
                <a:solidFill>
                  <a:srgbClr val="000065"/>
                </a:solidFill>
                <a:latin typeface="Tahoma"/>
                <a:cs typeface="Tahoma"/>
              </a:rPr>
              <a:t>Ürik asit oluşumunu azaltır.</a:t>
            </a:r>
            <a:endParaRPr sz="2400" dirty="0">
              <a:latin typeface="Tahoma"/>
              <a:cs typeface="Tahoma"/>
            </a:endParaRPr>
          </a:p>
          <a:p>
            <a:pPr marL="299085" marR="241935" indent="-286385">
              <a:lnSpc>
                <a:spcPct val="150000"/>
              </a:lnSpc>
              <a:spcBef>
                <a:spcPts val="475"/>
              </a:spcBef>
              <a:buClr>
                <a:srgbClr val="C00000"/>
              </a:buClr>
              <a:buFont typeface="Wingdings"/>
              <a:buChar char=""/>
              <a:tabLst>
                <a:tab pos="299720" algn="l"/>
                <a:tab pos="1085215" algn="l"/>
              </a:tabLst>
            </a:pPr>
            <a:r>
              <a:rPr lang="tr-TR" sz="2400" u="sng" spc="-5" dirty="0">
                <a:solidFill>
                  <a:srgbClr val="000065"/>
                </a:solidFill>
                <a:latin typeface="Tahoma"/>
                <a:cs typeface="Tahoma"/>
              </a:rPr>
              <a:t>Yetişkinlerde</a:t>
            </a:r>
            <a:r>
              <a:rPr sz="2400" u="sng" spc="-5" dirty="0">
                <a:solidFill>
                  <a:srgbClr val="000065"/>
                </a:solidFill>
                <a:latin typeface="Tahoma"/>
                <a:cs typeface="Tahoma"/>
              </a:rPr>
              <a:t>:</a:t>
            </a:r>
            <a:r>
              <a:rPr sz="2400" spc="-5" dirty="0">
                <a:solidFill>
                  <a:srgbClr val="466C1C"/>
                </a:solidFill>
                <a:latin typeface="Tahoma"/>
                <a:cs typeface="Tahoma"/>
              </a:rPr>
              <a:t>100mg/m</a:t>
            </a:r>
            <a:r>
              <a:rPr sz="2400" spc="-7" baseline="26666" dirty="0">
                <a:solidFill>
                  <a:srgbClr val="466C1C"/>
                </a:solidFill>
                <a:latin typeface="Tahoma"/>
                <a:cs typeface="Tahoma"/>
              </a:rPr>
              <a:t>2  </a:t>
            </a:r>
            <a:r>
              <a:rPr sz="2400" spc="-5" dirty="0">
                <a:solidFill>
                  <a:srgbClr val="466C1C"/>
                </a:solidFill>
                <a:latin typeface="Tahoma"/>
                <a:cs typeface="Tahoma"/>
              </a:rPr>
              <a:t>/</a:t>
            </a:r>
            <a:r>
              <a:rPr lang="tr-TR" sz="2400" spc="-5" dirty="0">
                <a:solidFill>
                  <a:srgbClr val="466C1C"/>
                </a:solidFill>
                <a:latin typeface="Tahoma"/>
                <a:cs typeface="Tahoma"/>
              </a:rPr>
              <a:t>gün</a:t>
            </a:r>
            <a:r>
              <a:rPr sz="2400" spc="-185" dirty="0">
                <a:solidFill>
                  <a:srgbClr val="466C1C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466C1C"/>
                </a:solidFill>
                <a:latin typeface="Tahoma"/>
                <a:cs typeface="Tahoma"/>
              </a:rPr>
              <a:t>8</a:t>
            </a:r>
            <a:r>
              <a:rPr sz="2400" spc="-20" dirty="0">
                <a:solidFill>
                  <a:srgbClr val="466C1C"/>
                </a:solidFill>
                <a:latin typeface="Tahoma"/>
                <a:cs typeface="Tahoma"/>
              </a:rPr>
              <a:t> </a:t>
            </a:r>
            <a:r>
              <a:rPr lang="tr-TR" sz="2400" spc="-5" dirty="0">
                <a:solidFill>
                  <a:srgbClr val="466C1C"/>
                </a:solidFill>
                <a:latin typeface="Tahoma"/>
                <a:cs typeface="Tahoma"/>
              </a:rPr>
              <a:t>h bir</a:t>
            </a:r>
            <a:r>
              <a:rPr sz="2400" spc="-5" dirty="0">
                <a:solidFill>
                  <a:srgbClr val="466C1C"/>
                </a:solidFill>
                <a:latin typeface="Tahoma"/>
                <a:cs typeface="Tahoma"/>
              </a:rPr>
              <a:t>. </a:t>
            </a:r>
            <a:r>
              <a:rPr sz="2400" spc="-5" dirty="0">
                <a:solidFill>
                  <a:srgbClr val="466C1C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(max. </a:t>
            </a:r>
            <a:r>
              <a:rPr sz="2400" spc="-10" dirty="0">
                <a:solidFill>
                  <a:srgbClr val="000065"/>
                </a:solidFill>
                <a:latin typeface="Tahoma"/>
                <a:cs typeface="Tahoma"/>
              </a:rPr>
              <a:t>800</a:t>
            </a:r>
            <a:r>
              <a:rPr sz="2400" spc="-6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mg/day)</a:t>
            </a:r>
            <a:endParaRPr sz="2400" dirty="0">
              <a:latin typeface="Tahoma"/>
              <a:cs typeface="Tahoma"/>
            </a:endParaRPr>
          </a:p>
          <a:p>
            <a:pPr marL="299085" indent="-286385">
              <a:lnSpc>
                <a:spcPct val="150000"/>
              </a:lnSpc>
              <a:buClr>
                <a:srgbClr val="C00000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tr-TR" sz="2400" spc="-5" dirty="0" err="1">
                <a:solidFill>
                  <a:srgbClr val="000065"/>
                </a:solidFill>
                <a:latin typeface="Tahoma"/>
                <a:cs typeface="Tahoma"/>
              </a:rPr>
              <a:t>ABYde</a:t>
            </a:r>
            <a:r>
              <a:rPr lang="tr-TR" sz="2400" spc="-5" dirty="0">
                <a:solidFill>
                  <a:srgbClr val="000065"/>
                </a:solidFill>
                <a:latin typeface="Tahoma"/>
                <a:cs typeface="Tahoma"/>
              </a:rPr>
              <a:t> %50 doz </a:t>
            </a:r>
            <a:r>
              <a:rPr lang="tr-TR" sz="2400" spc="-5" dirty="0" err="1">
                <a:solidFill>
                  <a:srgbClr val="000065"/>
                </a:solidFill>
                <a:latin typeface="Tahoma"/>
                <a:cs typeface="Tahoma"/>
              </a:rPr>
              <a:t>azaltımı</a:t>
            </a:r>
            <a:r>
              <a:rPr lang="tr-TR" sz="2400" spc="-5" dirty="0">
                <a:solidFill>
                  <a:srgbClr val="000065"/>
                </a:solidFill>
                <a:latin typeface="Tahoma"/>
                <a:cs typeface="Tahoma"/>
              </a:rPr>
              <a:t> gerekli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.</a:t>
            </a:r>
            <a:endParaRPr sz="2400" dirty="0">
              <a:latin typeface="Tahoma"/>
              <a:cs typeface="Tahoma"/>
            </a:endParaRPr>
          </a:p>
          <a:p>
            <a:pPr marL="299085" marR="5080" indent="-286385">
              <a:lnSpc>
                <a:spcPct val="150000"/>
              </a:lnSpc>
              <a:spcBef>
                <a:spcPts val="430"/>
              </a:spcBef>
              <a:buClr>
                <a:srgbClr val="C00000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tr-TR" sz="2400" spc="-5" dirty="0">
                <a:solidFill>
                  <a:srgbClr val="000065"/>
                </a:solidFill>
                <a:latin typeface="Tahoma"/>
                <a:cs typeface="Tahoma"/>
              </a:rPr>
              <a:t>Tedavi kemoterapiye başladıktan 24-48 saat içinde başlanmalı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→</a:t>
            </a:r>
            <a:r>
              <a:rPr lang="tr-TR" sz="2400" dirty="0">
                <a:solidFill>
                  <a:srgbClr val="000065"/>
                </a:solidFill>
                <a:latin typeface="Arial"/>
                <a:cs typeface="Arial"/>
              </a:rPr>
              <a:t>ürik asit düzeyi ve ya diğer TLS değerleri normale gelene kadar 3-7 gün devam edilmeli.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. (</a:t>
            </a:r>
            <a:r>
              <a:rPr lang="tr-TR" sz="2400" spc="-5" dirty="0" err="1">
                <a:solidFill>
                  <a:srgbClr val="000065"/>
                </a:solidFill>
                <a:latin typeface="Tahoma"/>
                <a:cs typeface="Tahoma"/>
              </a:rPr>
              <a:t>ör:yüksek</a:t>
            </a:r>
            <a:r>
              <a:rPr lang="tr-TR" sz="2400" spc="-5" dirty="0">
                <a:solidFill>
                  <a:srgbClr val="000065"/>
                </a:solidFill>
                <a:latin typeface="Tahoma"/>
                <a:cs typeface="Tahoma"/>
              </a:rPr>
              <a:t> LDL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).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17" name="object 2"/>
          <p:cNvSpPr txBox="1">
            <a:spLocks/>
          </p:cNvSpPr>
          <p:nvPr/>
        </p:nvSpPr>
        <p:spPr>
          <a:xfrm>
            <a:off x="762000" y="381000"/>
            <a:ext cx="11201400" cy="1392688"/>
          </a:xfrm>
          <a:prstGeom prst="rect">
            <a:avLst/>
          </a:prstGeom>
        </p:spPr>
        <p:txBody>
          <a:bodyPr vert="horz" wrap="square" lIns="0" tIns="281939" rIns="0" bIns="0" rtlCol="0">
            <a:spAutoFit/>
          </a:bodyPr>
          <a:lstStyle/>
          <a:p>
            <a:pPr marL="1000760"/>
            <a:r>
              <a:rPr kumimoji="0" lang="tr-TR" sz="3600" b="1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Yönetim  </a:t>
            </a:r>
            <a:r>
              <a:rPr kumimoji="0" lang="tr-TR" sz="3600" b="1" i="0" strike="noStrike" kern="0" cap="none" spc="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: </a:t>
            </a:r>
            <a:r>
              <a:rPr lang="tr-TR" sz="3200" spc="-5" dirty="0" err="1">
                <a:solidFill>
                  <a:srgbClr val="FF0000"/>
                </a:solidFill>
              </a:rPr>
              <a:t>Hipoürisemik</a:t>
            </a:r>
            <a:r>
              <a:rPr lang="tr-TR" sz="3200" spc="-5" dirty="0">
                <a:solidFill>
                  <a:srgbClr val="FF0000"/>
                </a:solidFill>
              </a:rPr>
              <a:t> ajanlar-</a:t>
            </a:r>
            <a:r>
              <a:rPr lang="tr-TR" sz="3200" spc="-5" dirty="0" err="1">
                <a:solidFill>
                  <a:srgbClr val="FF0000"/>
                </a:solidFill>
                <a:cs typeface="Tahoma"/>
              </a:rPr>
              <a:t>Allopurinol</a:t>
            </a:r>
            <a:endParaRPr lang="tr-TR" sz="3200" dirty="0">
              <a:solidFill>
                <a:srgbClr val="FF0000"/>
              </a:solidFill>
              <a:cs typeface="Tahoma"/>
            </a:endParaRPr>
          </a:p>
          <a:p>
            <a:pPr marL="1000760" lvl="0"/>
            <a:endParaRPr kumimoji="0" lang="tr-TR" sz="3600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Calibri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8382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Düz Bağlayıcı"/>
          <p:cNvCxnSpPr/>
          <p:nvPr/>
        </p:nvCxnSpPr>
        <p:spPr>
          <a:xfrm>
            <a:off x="1219200" y="1219200"/>
            <a:ext cx="91440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0" name="AutoShape 2" descr="ürikoliz tablet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7412" name="AutoShape 4" descr="ürikoliz tablet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7414" name="Picture 6" descr="ürikoliz tablet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8200" y="1752600"/>
            <a:ext cx="3301998" cy="1981200"/>
          </a:xfrm>
          <a:prstGeom prst="rect">
            <a:avLst/>
          </a:prstGeom>
          <a:noFill/>
        </p:spPr>
      </p:pic>
      <p:sp>
        <p:nvSpPr>
          <p:cNvPr id="9" name="8 Dikdörtgen"/>
          <p:cNvSpPr/>
          <p:nvPr/>
        </p:nvSpPr>
        <p:spPr>
          <a:xfrm>
            <a:off x="10591800" y="6248400"/>
            <a:ext cx="1170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febuxostat</a:t>
            </a:r>
            <a:endParaRPr lang="tr-TR" dirty="0">
              <a:solidFill>
                <a:srgbClr val="00B050"/>
              </a:solidFill>
            </a:endParaRPr>
          </a:p>
        </p:txBody>
      </p:sp>
      <p:pic>
        <p:nvPicPr>
          <p:cNvPr id="12290" name="Picture 2" descr="febuxostat drug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15600" y="4114800"/>
            <a:ext cx="1353777" cy="2095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xfrm>
            <a:off x="990600" y="1600200"/>
            <a:ext cx="10591800" cy="49090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00125">
              <a:lnSpc>
                <a:spcPct val="150000"/>
              </a:lnSpc>
              <a:buSzPct val="79000"/>
              <a:buFont typeface="Wingdings" pitchFamily="2" charset="2"/>
              <a:buChar char="q"/>
            </a:pPr>
            <a:r>
              <a:rPr lang="tr-TR" sz="2400" spc="-5" dirty="0">
                <a:solidFill>
                  <a:srgbClr val="C00000"/>
                </a:solidFill>
                <a:latin typeface="+mn-lt"/>
              </a:rPr>
              <a:t> Diğer memeli türlerinde mevcut</a:t>
            </a:r>
            <a:endParaRPr sz="2400" spc="-5" dirty="0">
              <a:latin typeface="+mn-lt"/>
            </a:endParaRPr>
          </a:p>
          <a:p>
            <a:pPr marL="12700" marR="330200">
              <a:lnSpc>
                <a:spcPct val="150000"/>
              </a:lnSpc>
              <a:spcBef>
                <a:spcPts val="575"/>
              </a:spcBef>
              <a:buSzPct val="79000"/>
              <a:buFont typeface="Wingdings" pitchFamily="2" charset="2"/>
              <a:buChar char="q"/>
            </a:pPr>
            <a:r>
              <a:rPr lang="tr-TR" dirty="0"/>
              <a:t>Ürik </a:t>
            </a:r>
            <a:r>
              <a:rPr lang="tr-TR" dirty="0" err="1"/>
              <a:t>asitin</a:t>
            </a:r>
            <a:r>
              <a:rPr lang="tr-TR" dirty="0"/>
              <a:t> </a:t>
            </a:r>
            <a:r>
              <a:rPr lang="tr-TR" dirty="0" err="1"/>
              <a:t>allantoine</a:t>
            </a:r>
            <a:r>
              <a:rPr lang="tr-TR" dirty="0"/>
              <a:t> dönüştürülmesini katalize eder</a:t>
            </a:r>
            <a:r>
              <a:rPr sz="2400" dirty="0">
                <a:latin typeface="+mn-lt"/>
              </a:rPr>
              <a:t>.</a:t>
            </a:r>
          </a:p>
          <a:p>
            <a:pPr marL="12700" marR="12065">
              <a:lnSpc>
                <a:spcPct val="150000"/>
              </a:lnSpc>
              <a:spcBef>
                <a:spcPts val="575"/>
              </a:spcBef>
              <a:buSzPct val="79000"/>
              <a:buFont typeface="Wingdings" pitchFamily="2" charset="2"/>
              <a:buChar char="q"/>
            </a:pPr>
            <a:r>
              <a:rPr lang="tr-TR" sz="2400" dirty="0">
                <a:solidFill>
                  <a:srgbClr val="C00000"/>
                </a:solidFill>
                <a:latin typeface="+mn-lt"/>
              </a:rPr>
              <a:t> </a:t>
            </a:r>
            <a:r>
              <a:rPr sz="2400" dirty="0" err="1">
                <a:latin typeface="+mn-lt"/>
              </a:rPr>
              <a:t>Allantoin</a:t>
            </a:r>
            <a:r>
              <a:rPr lang="tr-TR" sz="2400" dirty="0">
                <a:latin typeface="+mn-lt"/>
              </a:rPr>
              <a:t>in</a:t>
            </a:r>
            <a:r>
              <a:rPr sz="2400" dirty="0">
                <a:latin typeface="+mn-lt"/>
              </a:rPr>
              <a:t> </a:t>
            </a:r>
            <a:r>
              <a:rPr lang="tr-TR" sz="2400" spc="-5" dirty="0">
                <a:latin typeface="+mn-lt"/>
              </a:rPr>
              <a:t>çözülebilir</a:t>
            </a:r>
            <a:r>
              <a:rPr sz="2400" dirty="0">
                <a:latin typeface="+mn-lt"/>
              </a:rPr>
              <a:t>,  </a:t>
            </a:r>
            <a:r>
              <a:rPr lang="tr-TR" sz="2400" spc="-5" dirty="0">
                <a:latin typeface="+mn-lt"/>
              </a:rPr>
              <a:t>böbreklerden atılımı kolaydır</a:t>
            </a:r>
            <a:r>
              <a:rPr sz="2400" dirty="0">
                <a:latin typeface="+mn-lt"/>
              </a:rPr>
              <a:t>.</a:t>
            </a:r>
          </a:p>
          <a:p>
            <a:pPr marL="12700" marR="871219">
              <a:lnSpc>
                <a:spcPct val="150000"/>
              </a:lnSpc>
              <a:spcBef>
                <a:spcPts val="575"/>
              </a:spcBef>
              <a:buSzPct val="79000"/>
              <a:buFont typeface="Wingdings" pitchFamily="2" charset="2"/>
              <a:buChar char="q"/>
            </a:pPr>
            <a:r>
              <a:rPr lang="tr-TR" dirty="0"/>
              <a:t>Kullanıldığında gereksiz idrar </a:t>
            </a:r>
            <a:r>
              <a:rPr lang="tr-TR" dirty="0" err="1"/>
              <a:t>alkaliizasyonu</a:t>
            </a:r>
            <a:r>
              <a:rPr sz="2400" dirty="0">
                <a:latin typeface="+mn-lt"/>
              </a:rPr>
              <a:t>.</a:t>
            </a:r>
          </a:p>
          <a:p>
            <a:pPr marL="12700" marR="5080">
              <a:lnSpc>
                <a:spcPct val="150000"/>
              </a:lnSpc>
              <a:spcBef>
                <a:spcPts val="575"/>
              </a:spcBef>
              <a:buSzPct val="79000"/>
              <a:buFont typeface="Wingdings" pitchFamily="2" charset="2"/>
              <a:buChar char="q"/>
            </a:pPr>
            <a:r>
              <a:rPr lang="tr-TR" sz="2400" spc="-5" dirty="0">
                <a:solidFill>
                  <a:srgbClr val="C00000"/>
                </a:solidFill>
                <a:latin typeface="+mn-lt"/>
                <a:cs typeface="Wingdings"/>
              </a:rPr>
              <a:t> </a:t>
            </a:r>
            <a:r>
              <a:rPr sz="2400" b="1" spc="-5" dirty="0" err="1">
                <a:solidFill>
                  <a:srgbClr val="C00000"/>
                </a:solidFill>
                <a:latin typeface="+mn-lt"/>
              </a:rPr>
              <a:t>Rasburicase</a:t>
            </a:r>
            <a:r>
              <a:rPr sz="2400" spc="-5" dirty="0">
                <a:latin typeface="+mn-lt"/>
              </a:rPr>
              <a:t> </a:t>
            </a:r>
            <a:r>
              <a:rPr lang="tr-TR" sz="2400" spc="-5" dirty="0">
                <a:latin typeface="+mn-lt"/>
              </a:rPr>
              <a:t>tedavisi ilk dozdan sonra 4 saat içinde </a:t>
            </a:r>
            <a:r>
              <a:rPr lang="tr-TR" sz="2400" spc="-5" dirty="0" err="1">
                <a:latin typeface="+mn-lt"/>
              </a:rPr>
              <a:t>ürikasitte</a:t>
            </a:r>
            <a:r>
              <a:rPr lang="tr-TR" sz="2400" spc="-5" dirty="0">
                <a:latin typeface="+mn-lt"/>
              </a:rPr>
              <a:t> çok büyük bir azalma ile ilişkiliydi.</a:t>
            </a:r>
            <a:r>
              <a:rPr sz="2400" spc="-5" dirty="0">
                <a:latin typeface="+mn-lt"/>
              </a:rPr>
              <a:t>.</a:t>
            </a:r>
            <a:endParaRPr lang="tr-TR" sz="2400" spc="-5" dirty="0">
              <a:latin typeface="+mn-lt"/>
            </a:endParaRPr>
          </a:p>
          <a:p>
            <a:pPr marL="12700" marR="5080">
              <a:lnSpc>
                <a:spcPct val="150000"/>
              </a:lnSpc>
              <a:spcBef>
                <a:spcPts val="575"/>
              </a:spcBef>
              <a:buSzPct val="79000"/>
              <a:buFont typeface="Wingdings" pitchFamily="2" charset="2"/>
              <a:buChar char="q"/>
            </a:pPr>
            <a:r>
              <a:rPr lang="tr-TR" sz="2400" spc="-5" dirty="0">
                <a:latin typeface="+mn-lt"/>
              </a:rPr>
              <a:t> </a:t>
            </a:r>
            <a:r>
              <a:rPr lang="en-US" sz="2400" spc="-5" dirty="0">
                <a:latin typeface="+mn-lt"/>
              </a:rPr>
              <a:t>Re</a:t>
            </a:r>
            <a:r>
              <a:rPr lang="tr-TR" sz="2400" spc="-5" dirty="0">
                <a:latin typeface="+mn-lt"/>
              </a:rPr>
              <a:t>k</a:t>
            </a:r>
            <a:r>
              <a:rPr lang="en-US" sz="2400" spc="-5" dirty="0" err="1">
                <a:latin typeface="+mn-lt"/>
              </a:rPr>
              <a:t>ombinant</a:t>
            </a:r>
            <a:r>
              <a:rPr lang="en-US" sz="2400" spc="-5" dirty="0">
                <a:latin typeface="+mn-lt"/>
              </a:rPr>
              <a:t> urate oxidase  (</a:t>
            </a:r>
            <a:r>
              <a:rPr lang="en-US" sz="2400" spc="-5" dirty="0" err="1">
                <a:latin typeface="+mn-lt"/>
              </a:rPr>
              <a:t>rasburicase</a:t>
            </a:r>
            <a:r>
              <a:rPr lang="en-US" sz="2400" spc="-5" dirty="0">
                <a:latin typeface="+mn-lt"/>
              </a:rPr>
              <a:t>)</a:t>
            </a:r>
            <a:r>
              <a:rPr lang="tr-TR" sz="2400" spc="-5" dirty="0">
                <a:latin typeface="+mn-lt"/>
              </a:rPr>
              <a:t> </a:t>
            </a:r>
            <a:r>
              <a:rPr lang="tr-TR" sz="2400" spc="-5" dirty="0" err="1">
                <a:latin typeface="+mn-lt"/>
              </a:rPr>
              <a:t>hiperürisemi</a:t>
            </a:r>
            <a:r>
              <a:rPr lang="tr-TR" sz="2400" spc="-5" dirty="0">
                <a:latin typeface="+mn-lt"/>
              </a:rPr>
              <a:t> tedavisinde ve önlenmesinde </a:t>
            </a:r>
            <a:r>
              <a:rPr lang="tr-TR" sz="2400" spc="-5" dirty="0" err="1">
                <a:latin typeface="+mn-lt"/>
              </a:rPr>
              <a:t>allopurınolden</a:t>
            </a:r>
            <a:r>
              <a:rPr lang="tr-TR" sz="2400" spc="-5" dirty="0">
                <a:latin typeface="+mn-lt"/>
              </a:rPr>
              <a:t> daha </a:t>
            </a:r>
            <a:r>
              <a:rPr lang="tr-TR" sz="2400" spc="-5" dirty="0" err="1">
                <a:latin typeface="+mn-lt"/>
              </a:rPr>
              <a:t>efektıf</a:t>
            </a:r>
            <a:r>
              <a:rPr lang="en-US" sz="2400" spc="-5" dirty="0">
                <a:latin typeface="+mn-lt"/>
              </a:rPr>
              <a:t>.</a:t>
            </a:r>
            <a:endParaRPr sz="2400" spc="-5" dirty="0">
              <a:latin typeface="+mn-lt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762000" y="381000"/>
            <a:ext cx="11201400" cy="1392688"/>
          </a:xfrm>
          <a:prstGeom prst="rect">
            <a:avLst/>
          </a:prstGeom>
        </p:spPr>
        <p:txBody>
          <a:bodyPr vert="horz" wrap="square" lIns="0" tIns="281939" rIns="0" bIns="0" rtlCol="0">
            <a:spAutoFit/>
          </a:bodyPr>
          <a:lstStyle/>
          <a:p>
            <a:pPr marL="1000760"/>
            <a:r>
              <a:rPr kumimoji="0" lang="tr-TR" sz="3600" b="1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YÖNETİM  </a:t>
            </a:r>
            <a:r>
              <a:rPr kumimoji="0" lang="tr-TR" sz="3600" b="1" i="0" strike="noStrike" kern="0" cap="none" spc="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: </a:t>
            </a:r>
            <a:r>
              <a:rPr lang="tr-TR" sz="3200" spc="-5" dirty="0" err="1">
                <a:solidFill>
                  <a:srgbClr val="FF0000"/>
                </a:solidFill>
              </a:rPr>
              <a:t>Hipoürisemik</a:t>
            </a:r>
            <a:r>
              <a:rPr lang="tr-TR" sz="3200" spc="-5" dirty="0">
                <a:solidFill>
                  <a:srgbClr val="FF0000"/>
                </a:solidFill>
              </a:rPr>
              <a:t> ajanlar</a:t>
            </a:r>
            <a:r>
              <a:rPr lang="tr-TR" sz="3200" dirty="0">
                <a:solidFill>
                  <a:srgbClr val="FF0000"/>
                </a:solidFill>
              </a:rPr>
              <a:t>- </a:t>
            </a:r>
            <a:r>
              <a:rPr lang="tr-TR" sz="3200" spc="-5" dirty="0">
                <a:solidFill>
                  <a:srgbClr val="FF0000"/>
                </a:solidFill>
              </a:rPr>
              <a:t>ürat </a:t>
            </a:r>
            <a:r>
              <a:rPr lang="tr-TR" sz="3200" spc="-5" dirty="0" err="1">
                <a:solidFill>
                  <a:srgbClr val="FF0000"/>
                </a:solidFill>
              </a:rPr>
              <a:t>oksidaz</a:t>
            </a:r>
            <a:endParaRPr lang="tr-TR" sz="3200" dirty="0">
              <a:solidFill>
                <a:srgbClr val="FF0000"/>
              </a:solidFill>
              <a:cs typeface="Tahoma"/>
            </a:endParaRPr>
          </a:p>
          <a:p>
            <a:pPr marL="1000760" lvl="0"/>
            <a:endParaRPr kumimoji="0" lang="tr-TR" sz="3600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Calibri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8382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Düz Bağlayıcı"/>
          <p:cNvCxnSpPr/>
          <p:nvPr/>
        </p:nvCxnSpPr>
        <p:spPr>
          <a:xfrm>
            <a:off x="1219200" y="1219200"/>
            <a:ext cx="91440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6" name="Picture 2" descr="Rasburicase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1752600"/>
            <a:ext cx="32766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dörtgen"/>
          <p:cNvSpPr/>
          <p:nvPr/>
        </p:nvSpPr>
        <p:spPr>
          <a:xfrm>
            <a:off x="762000" y="1524000"/>
            <a:ext cx="10134600" cy="28194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object 3"/>
          <p:cNvSpPr txBox="1"/>
          <p:nvPr/>
        </p:nvSpPr>
        <p:spPr>
          <a:xfrm>
            <a:off x="1143000" y="2194559"/>
            <a:ext cx="1089660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50000"/>
              </a:lnSpc>
              <a:tabLst>
                <a:tab pos="2600325" algn="l"/>
                <a:tab pos="3197225" algn="l"/>
                <a:tab pos="5504815" algn="l"/>
              </a:tabLst>
            </a:pPr>
            <a:r>
              <a:rPr lang="tr-TR" sz="3200" b="1" u="sng" spc="-5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TLS de </a:t>
            </a:r>
            <a:r>
              <a:rPr lang="tr-TR" sz="3200" b="1" u="sng" spc="-5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Metabolık</a:t>
            </a:r>
            <a:r>
              <a:rPr lang="tr-TR" sz="3200" b="1" u="sng" spc="-5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Anormalliklerin </a:t>
            </a:r>
          </a:p>
          <a:p>
            <a:pPr marL="12700">
              <a:lnSpc>
                <a:spcPct val="150000"/>
              </a:lnSpc>
              <a:tabLst>
                <a:tab pos="2600325" algn="l"/>
                <a:tab pos="3197225" algn="l"/>
                <a:tab pos="5504815" algn="l"/>
              </a:tabLst>
            </a:pPr>
            <a:r>
              <a:rPr lang="tr-TR" sz="3200" u="sng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                                                        Yönetimi</a:t>
            </a:r>
            <a:endParaRPr sz="3200" u="sng" dirty="0">
              <a:solidFill>
                <a:schemeClr val="accent5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20200" y="2209800"/>
            <a:ext cx="896353" cy="619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Düz Bağlayıcı"/>
          <p:cNvCxnSpPr/>
          <p:nvPr/>
        </p:nvCxnSpPr>
        <p:spPr>
          <a:xfrm>
            <a:off x="6553200" y="3505200"/>
            <a:ext cx="2438400" cy="0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Dikdörtgen"/>
          <p:cNvSpPr/>
          <p:nvPr/>
        </p:nvSpPr>
        <p:spPr>
          <a:xfrm>
            <a:off x="6096000" y="3505200"/>
            <a:ext cx="3886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3657600" y="3200400"/>
            <a:ext cx="3886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321264" y="2750856"/>
            <a:ext cx="1237300" cy="0"/>
          </a:xfrm>
          <a:custGeom>
            <a:avLst/>
            <a:gdLst/>
            <a:ahLst/>
            <a:cxnLst/>
            <a:rect l="l" t="t" r="r" b="b"/>
            <a:pathLst>
              <a:path w="1085214">
                <a:moveTo>
                  <a:pt x="0" y="0"/>
                </a:moveTo>
                <a:lnTo>
                  <a:pt x="1085087" y="0"/>
                </a:lnTo>
              </a:path>
            </a:pathLst>
          </a:custGeom>
          <a:ln w="19811">
            <a:solidFill>
              <a:srgbClr val="466D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762000" y="381000"/>
            <a:ext cx="11201400" cy="1392688"/>
          </a:xfrm>
          <a:prstGeom prst="rect">
            <a:avLst/>
          </a:prstGeom>
        </p:spPr>
        <p:txBody>
          <a:bodyPr vert="horz" wrap="square" lIns="0" tIns="281939" rIns="0" bIns="0" rtlCol="0">
            <a:spAutoFit/>
          </a:bodyPr>
          <a:lstStyle/>
          <a:p>
            <a:pPr marL="1000760"/>
            <a:r>
              <a:rPr kumimoji="0" lang="tr-TR" sz="3600" b="1" i="0" strike="noStrike" kern="0" cap="none" spc="-5" normalizeH="0" baseline="0" noProof="0" dirty="0" err="1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Hiperfosfatemi</a:t>
            </a:r>
            <a:r>
              <a:rPr kumimoji="0" lang="tr-TR" sz="3600" b="1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 Yönetimi</a:t>
            </a:r>
            <a:endParaRPr lang="tr-TR" sz="3200" dirty="0">
              <a:solidFill>
                <a:srgbClr val="FF0000"/>
              </a:solidFill>
              <a:cs typeface="Tahoma"/>
            </a:endParaRPr>
          </a:p>
          <a:p>
            <a:pPr marL="1000760" lvl="0"/>
            <a:endParaRPr kumimoji="0" lang="tr-TR" sz="3600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Calibri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8382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0"/>
            <a:ext cx="1219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Düz Bağlayıcı"/>
          <p:cNvCxnSpPr/>
          <p:nvPr/>
        </p:nvCxnSpPr>
        <p:spPr>
          <a:xfrm>
            <a:off x="1219200" y="1219200"/>
            <a:ext cx="76962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321264" y="2750856"/>
            <a:ext cx="1237300" cy="0"/>
          </a:xfrm>
          <a:custGeom>
            <a:avLst/>
            <a:gdLst/>
            <a:ahLst/>
            <a:cxnLst/>
            <a:rect l="l" t="t" r="r" b="b"/>
            <a:pathLst>
              <a:path w="1085214">
                <a:moveTo>
                  <a:pt x="0" y="0"/>
                </a:moveTo>
                <a:lnTo>
                  <a:pt x="1085087" y="0"/>
                </a:lnTo>
              </a:path>
            </a:pathLst>
          </a:custGeom>
          <a:ln w="19811">
            <a:solidFill>
              <a:srgbClr val="466D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762000" y="381000"/>
            <a:ext cx="11201400" cy="1392688"/>
          </a:xfrm>
          <a:prstGeom prst="rect">
            <a:avLst/>
          </a:prstGeom>
        </p:spPr>
        <p:txBody>
          <a:bodyPr vert="horz" wrap="square" lIns="0" tIns="281939" rIns="0" bIns="0" rtlCol="0">
            <a:spAutoFit/>
          </a:bodyPr>
          <a:lstStyle/>
          <a:p>
            <a:pPr marL="1000760"/>
            <a:r>
              <a:rPr kumimoji="0" lang="tr-TR" sz="3600" b="1" i="0" strike="noStrike" kern="0" cap="none" spc="-5" normalizeH="0" baseline="0" noProof="0" dirty="0" err="1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Hiperkalemi</a:t>
            </a:r>
            <a:r>
              <a:rPr kumimoji="0" lang="tr-TR" sz="3600" b="1" i="0" strike="noStrike" kern="0" cap="none" spc="-5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 Yönetimi</a:t>
            </a:r>
            <a:endParaRPr lang="tr-TR" sz="3200" dirty="0">
              <a:solidFill>
                <a:srgbClr val="FF0000"/>
              </a:solidFill>
              <a:cs typeface="Tahoma"/>
            </a:endParaRPr>
          </a:p>
          <a:p>
            <a:pPr marL="1000760" lvl="0"/>
            <a:endParaRPr kumimoji="0" lang="tr-TR" sz="3600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Calibri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8382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81200"/>
            <a:ext cx="12191999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Düz Bağlayıcı"/>
          <p:cNvCxnSpPr/>
          <p:nvPr/>
        </p:nvCxnSpPr>
        <p:spPr>
          <a:xfrm>
            <a:off x="1219200" y="1219200"/>
            <a:ext cx="76962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321264" y="2750856"/>
            <a:ext cx="1237300" cy="0"/>
          </a:xfrm>
          <a:custGeom>
            <a:avLst/>
            <a:gdLst/>
            <a:ahLst/>
            <a:cxnLst/>
            <a:rect l="l" t="t" r="r" b="b"/>
            <a:pathLst>
              <a:path w="1085214">
                <a:moveTo>
                  <a:pt x="0" y="0"/>
                </a:moveTo>
                <a:lnTo>
                  <a:pt x="1085087" y="0"/>
                </a:lnTo>
              </a:path>
            </a:pathLst>
          </a:custGeom>
          <a:ln w="19811">
            <a:solidFill>
              <a:srgbClr val="466D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762000" y="381000"/>
            <a:ext cx="11201400" cy="1392688"/>
          </a:xfrm>
          <a:prstGeom prst="rect">
            <a:avLst/>
          </a:prstGeom>
        </p:spPr>
        <p:txBody>
          <a:bodyPr vert="horz" wrap="square" lIns="0" tIns="281939" rIns="0" bIns="0" rtlCol="0">
            <a:spAutoFit/>
          </a:bodyPr>
          <a:lstStyle/>
          <a:p>
            <a:pPr marL="1000760"/>
            <a:r>
              <a:rPr lang="tr-TR" sz="3600" b="1" kern="0" spc="-5" dirty="0" err="1">
                <a:solidFill>
                  <a:srgbClr val="31859C"/>
                </a:solidFill>
                <a:ea typeface="+mj-ea"/>
                <a:cs typeface="Calibri"/>
              </a:rPr>
              <a:t>Hipokalsemi</a:t>
            </a:r>
            <a:r>
              <a:rPr lang="tr-TR" sz="3600" b="1" kern="0" spc="-5" dirty="0">
                <a:solidFill>
                  <a:srgbClr val="31859C"/>
                </a:solidFill>
                <a:ea typeface="+mj-ea"/>
                <a:cs typeface="Calibri"/>
              </a:rPr>
              <a:t> Yönetimi</a:t>
            </a:r>
            <a:r>
              <a:rPr lang="tr-TR" sz="3600" spc="-5" dirty="0"/>
              <a:t>  </a:t>
            </a:r>
            <a:r>
              <a:rPr kumimoji="0" lang="tr-TR" sz="3600" b="1" i="0" strike="noStrike" kern="0" cap="none" spc="-5" normalizeH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ea typeface="+mj-ea"/>
                <a:cs typeface="Calibri"/>
              </a:rPr>
              <a:t> </a:t>
            </a:r>
            <a:endParaRPr lang="tr-TR" sz="3200" dirty="0">
              <a:solidFill>
                <a:srgbClr val="FF0000"/>
              </a:solidFill>
              <a:cs typeface="Tahoma"/>
            </a:endParaRPr>
          </a:p>
          <a:p>
            <a:pPr marL="1000760" lvl="0"/>
            <a:endParaRPr kumimoji="0" lang="tr-TR" sz="3600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Calibri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8382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81200"/>
            <a:ext cx="12192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Düz Bağlayıcı"/>
          <p:cNvCxnSpPr/>
          <p:nvPr/>
        </p:nvCxnSpPr>
        <p:spPr>
          <a:xfrm>
            <a:off x="1219200" y="1219200"/>
            <a:ext cx="76962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676400" y="1676400"/>
            <a:ext cx="8834856" cy="30598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8460" indent="-287020">
              <a:lnSpc>
                <a:spcPct val="100000"/>
              </a:lnSpc>
              <a:spcBef>
                <a:spcPts val="680"/>
              </a:spcBef>
              <a:buClr>
                <a:srgbClr val="C00000"/>
              </a:buClr>
              <a:buFont typeface="Wingdings"/>
              <a:buChar char=""/>
              <a:tabLst>
                <a:tab pos="378460" algn="l"/>
              </a:tabLst>
            </a:pPr>
            <a:r>
              <a:rPr sz="2800" spc="-5" dirty="0" err="1">
                <a:cs typeface="Tahoma"/>
              </a:rPr>
              <a:t>Oliguri</a:t>
            </a:r>
            <a:endParaRPr sz="2800" dirty="0">
              <a:cs typeface="Tahoma"/>
            </a:endParaRPr>
          </a:p>
          <a:p>
            <a:pPr marL="378460" indent="-287020">
              <a:lnSpc>
                <a:spcPct val="100000"/>
              </a:lnSpc>
              <a:spcBef>
                <a:spcPts val="670"/>
              </a:spcBef>
              <a:buClr>
                <a:srgbClr val="C00000"/>
              </a:buClr>
              <a:buFont typeface="Wingdings"/>
              <a:buChar char=""/>
              <a:tabLst>
                <a:tab pos="378460" algn="l"/>
              </a:tabLst>
            </a:pPr>
            <a:r>
              <a:rPr sz="2800" spc="-5" dirty="0">
                <a:cs typeface="Tahoma"/>
              </a:rPr>
              <a:t>H</a:t>
            </a:r>
            <a:r>
              <a:rPr lang="tr-TR" sz="2800" spc="-5" dirty="0" err="1">
                <a:cs typeface="Tahoma"/>
              </a:rPr>
              <a:t>iperk</a:t>
            </a:r>
            <a:r>
              <a:rPr sz="2800" spc="-5" dirty="0" err="1">
                <a:cs typeface="Tahoma"/>
              </a:rPr>
              <a:t>alemi</a:t>
            </a:r>
            <a:endParaRPr sz="2800" dirty="0">
              <a:cs typeface="Tahoma"/>
            </a:endParaRPr>
          </a:p>
          <a:p>
            <a:pPr marL="377825" indent="-286385">
              <a:lnSpc>
                <a:spcPct val="100000"/>
              </a:lnSpc>
              <a:spcBef>
                <a:spcPts val="670"/>
              </a:spcBef>
              <a:buClr>
                <a:srgbClr val="C00000"/>
              </a:buClr>
              <a:buFont typeface="Wingdings"/>
              <a:buChar char=""/>
              <a:tabLst>
                <a:tab pos="378460" algn="l"/>
              </a:tabLst>
            </a:pPr>
            <a:r>
              <a:rPr sz="2800" spc="-5" dirty="0" err="1">
                <a:cs typeface="Tahoma"/>
              </a:rPr>
              <a:t>Azotemi</a:t>
            </a:r>
            <a:endParaRPr sz="2800" dirty="0">
              <a:cs typeface="Tahoma"/>
            </a:endParaRPr>
          </a:p>
          <a:p>
            <a:pPr marL="378460" indent="-287020">
              <a:lnSpc>
                <a:spcPct val="100000"/>
              </a:lnSpc>
              <a:spcBef>
                <a:spcPts val="670"/>
              </a:spcBef>
              <a:buClr>
                <a:srgbClr val="C00000"/>
              </a:buClr>
              <a:buFont typeface="Wingdings"/>
              <a:buChar char=""/>
              <a:tabLst>
                <a:tab pos="378460" algn="l"/>
              </a:tabLst>
            </a:pPr>
            <a:r>
              <a:rPr sz="2800" spc="-5" dirty="0">
                <a:cs typeface="Tahoma"/>
              </a:rPr>
              <a:t>H</a:t>
            </a:r>
            <a:r>
              <a:rPr lang="tr-TR" sz="2800" spc="-5" dirty="0" err="1">
                <a:cs typeface="Tahoma"/>
              </a:rPr>
              <a:t>iperfosfatemi</a:t>
            </a:r>
            <a:endParaRPr sz="2800" dirty="0">
              <a:cs typeface="Tahoma"/>
            </a:endParaRPr>
          </a:p>
          <a:p>
            <a:pPr marL="378460" indent="-287020">
              <a:lnSpc>
                <a:spcPct val="100000"/>
              </a:lnSpc>
              <a:spcBef>
                <a:spcPts val="670"/>
              </a:spcBef>
              <a:buClr>
                <a:srgbClr val="C00000"/>
              </a:buClr>
              <a:buFont typeface="Wingdings"/>
              <a:buChar char=""/>
              <a:tabLst>
                <a:tab pos="378460" algn="l"/>
              </a:tabLst>
            </a:pPr>
            <a:r>
              <a:rPr lang="tr-TR" sz="2800" spc="-5" dirty="0">
                <a:cs typeface="Tahoma"/>
              </a:rPr>
              <a:t>İnatçı </a:t>
            </a:r>
            <a:r>
              <a:rPr lang="tr-TR" sz="2800" spc="-5" dirty="0" err="1">
                <a:cs typeface="Tahoma"/>
              </a:rPr>
              <a:t>hiperürisemi</a:t>
            </a:r>
            <a:endParaRPr sz="2800" dirty="0"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550" dirty="0">
              <a:cs typeface="Times New Roman"/>
            </a:endParaRP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762000" y="381000"/>
            <a:ext cx="11201400" cy="838690"/>
          </a:xfrm>
          <a:prstGeom prst="rect">
            <a:avLst/>
          </a:prstGeom>
        </p:spPr>
        <p:txBody>
          <a:bodyPr vert="horz" wrap="square" lIns="0" tIns="281939" rIns="0" bIns="0" rtlCol="0">
            <a:spAutoFit/>
          </a:bodyPr>
          <a:lstStyle/>
          <a:p>
            <a:pPr marL="1000760"/>
            <a:r>
              <a:rPr lang="tr-TR" sz="3600" b="1" dirty="0">
                <a:solidFill>
                  <a:schemeClr val="accent5"/>
                </a:solidFill>
              </a:rPr>
              <a:t>TLS de Diyaliz </a:t>
            </a:r>
            <a:r>
              <a:rPr lang="tr-TR" sz="3600" b="1" dirty="0" err="1">
                <a:solidFill>
                  <a:schemeClr val="accent5"/>
                </a:solidFill>
              </a:rPr>
              <a:t>Endikasyonları</a:t>
            </a:r>
            <a:endParaRPr kumimoji="0" lang="tr-TR" sz="3600" b="1" i="0" u="sng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ea typeface="+mj-ea"/>
              <a:cs typeface="Calibri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838200"/>
            <a:ext cx="523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Düz Bağlayıcı"/>
          <p:cNvCxnSpPr/>
          <p:nvPr/>
        </p:nvCxnSpPr>
        <p:spPr>
          <a:xfrm>
            <a:off x="1219200" y="1219200"/>
            <a:ext cx="76962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ature photography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11430000" cy="6429375"/>
          </a:xfrm>
          <a:prstGeom prst="rect">
            <a:avLst/>
          </a:prstGeom>
          <a:noFill/>
        </p:spPr>
      </p:pic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381000" y="304800"/>
            <a:ext cx="10930191" cy="430887"/>
          </a:xfrm>
        </p:spPr>
        <p:txBody>
          <a:bodyPr/>
          <a:lstStyle/>
          <a:p>
            <a:pPr algn="r"/>
            <a:r>
              <a:rPr lang="tr-T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Teşekkürler…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1146</TotalTime>
  <Words>1541</Words>
  <Application>Microsoft Office PowerPoint</Application>
  <PresentationFormat>Geniş ekran</PresentationFormat>
  <Paragraphs>166</Paragraphs>
  <Slides>31</Slides>
  <Notes>13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42" baseType="lpstr">
      <vt:lpstr>MS PGothic</vt:lpstr>
      <vt:lpstr>SimSun</vt:lpstr>
      <vt:lpstr>Aharoni</vt:lpstr>
      <vt:lpstr>Arial</vt:lpstr>
      <vt:lpstr>Calibri</vt:lpstr>
      <vt:lpstr>Comic Sans MS</vt:lpstr>
      <vt:lpstr>Symbol</vt:lpstr>
      <vt:lpstr>Tahoma</vt:lpstr>
      <vt:lpstr>Times New Roman</vt:lpstr>
      <vt:lpstr>Wingdings</vt:lpstr>
      <vt:lpstr>Office Theme</vt:lpstr>
      <vt:lpstr>PowerPoint Sunusu</vt:lpstr>
      <vt:lpstr> GİRİŞ</vt:lpstr>
      <vt:lpstr> GİRİŞ</vt:lpstr>
      <vt:lpstr> GİRİŞ</vt:lpstr>
      <vt:lpstr>GİRİŞ</vt:lpstr>
      <vt:lpstr>TLS gelişme riski yüksek olan maligniteler:</vt:lpstr>
      <vt:lpstr>Patofizyoloji</vt:lpstr>
      <vt:lpstr>Patofizyoloji</vt:lpstr>
      <vt:lpstr>Patofizyoloji;</vt:lpstr>
      <vt:lpstr>Patofizyoloji</vt:lpstr>
      <vt:lpstr>A- TLS için tümörlerden kaynaklanan yüksek riskler: </vt:lpstr>
      <vt:lpstr>PowerPoint Sunusu</vt:lpstr>
      <vt:lpstr>PowerPoint Sunusu</vt:lpstr>
      <vt:lpstr>PowerPoint Sunusu</vt:lpstr>
      <vt:lpstr>PowerPoint Sunusu</vt:lpstr>
      <vt:lpstr>PowerPoint Sunusu</vt:lpstr>
      <vt:lpstr>Algoritm: TLSnın Önlenmesi ve İzlenmesi</vt:lpstr>
      <vt:lpstr>PowerPoint Sunusu</vt:lpstr>
      <vt:lpstr>PowerPoint Sunusu</vt:lpstr>
      <vt:lpstr>Yönetim  : Hidrasyon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Teşekkürler…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Mantle cell lymphoma</dc:title>
  <dc:creator>Kim Linton</dc:creator>
  <cp:lastModifiedBy>hp</cp:lastModifiedBy>
  <cp:revision>167</cp:revision>
  <dcterms:created xsi:type="dcterms:W3CDTF">2017-03-13T09:04:36Z</dcterms:created>
  <dcterms:modified xsi:type="dcterms:W3CDTF">2017-06-02T07:12:50Z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2016-10-03T00:00:00Z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2017-03-13T00:00:00Z</vt:filetime>
  </property>
</Properties>
</file>