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4"/>
  </p:notesMasterIdLst>
  <p:sldIdLst>
    <p:sldId id="257" r:id="rId2"/>
    <p:sldId id="258" r:id="rId3"/>
    <p:sldId id="259" r:id="rId4"/>
    <p:sldId id="261" r:id="rId5"/>
    <p:sldId id="262" r:id="rId6"/>
    <p:sldId id="263" r:id="rId7"/>
    <p:sldId id="265" r:id="rId8"/>
    <p:sldId id="266" r:id="rId9"/>
    <p:sldId id="264" r:id="rId10"/>
    <p:sldId id="267" r:id="rId11"/>
    <p:sldId id="269" r:id="rId12"/>
    <p:sldId id="270" r:id="rId13"/>
    <p:sldId id="271" r:id="rId14"/>
    <p:sldId id="272" r:id="rId15"/>
    <p:sldId id="273" r:id="rId16"/>
    <p:sldId id="274" r:id="rId17"/>
    <p:sldId id="275" r:id="rId18"/>
    <p:sldId id="277" r:id="rId19"/>
    <p:sldId id="278" r:id="rId20"/>
    <p:sldId id="344"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 id="306" r:id="rId49"/>
    <p:sldId id="307" r:id="rId50"/>
    <p:sldId id="308" r:id="rId51"/>
    <p:sldId id="309" r:id="rId52"/>
    <p:sldId id="310" r:id="rId53"/>
    <p:sldId id="311" r:id="rId54"/>
    <p:sldId id="312" r:id="rId55"/>
    <p:sldId id="313" r:id="rId56"/>
    <p:sldId id="314" r:id="rId57"/>
    <p:sldId id="315" r:id="rId58"/>
    <p:sldId id="316" r:id="rId59"/>
    <p:sldId id="317" r:id="rId60"/>
    <p:sldId id="318" r:id="rId61"/>
    <p:sldId id="319" r:id="rId62"/>
    <p:sldId id="320" r:id="rId63"/>
    <p:sldId id="321" r:id="rId64"/>
    <p:sldId id="322" r:id="rId65"/>
    <p:sldId id="323" r:id="rId66"/>
    <p:sldId id="324" r:id="rId67"/>
    <p:sldId id="326" r:id="rId68"/>
    <p:sldId id="329" r:id="rId69"/>
    <p:sldId id="345" r:id="rId70"/>
    <p:sldId id="330" r:id="rId71"/>
    <p:sldId id="331" r:id="rId72"/>
    <p:sldId id="332" r:id="rId73"/>
    <p:sldId id="333" r:id="rId74"/>
    <p:sldId id="334" r:id="rId75"/>
    <p:sldId id="335" r:id="rId76"/>
    <p:sldId id="336" r:id="rId77"/>
    <p:sldId id="337" r:id="rId78"/>
    <p:sldId id="338" r:id="rId79"/>
    <p:sldId id="339" r:id="rId80"/>
    <p:sldId id="340" r:id="rId81"/>
    <p:sldId id="341" r:id="rId82"/>
    <p:sldId id="342" r:id="rId83"/>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FF"/>
    <a:srgbClr val="FF5050"/>
    <a:srgbClr val="66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5" autoAdjust="0"/>
    <p:restoredTop sz="94660"/>
  </p:normalViewPr>
  <p:slideViewPr>
    <p:cSldViewPr snapToGrid="0">
      <p:cViewPr varScale="1">
        <p:scale>
          <a:sx n="116" d="100"/>
          <a:sy n="116" d="100"/>
        </p:scale>
        <p:origin x="276" y="108"/>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notesMaster" Target="notesMasters/notesMaster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5.png"/></Relationships>
</file>

<file path=ppt/drawings/_rels/vmlDrawing2.v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image" Target="../media/image84.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07030C-53EC-4948-A928-2A641809365A}" type="datetimeFigureOut">
              <a:rPr lang="tr-TR" smtClean="0"/>
              <a:t>08.04.2018</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C9BCD2-9B2C-4405-9EF1-5EABECFF1D06}" type="slidenum">
              <a:rPr lang="tr-TR" smtClean="0"/>
              <a:t>‹#›</a:t>
            </a:fld>
            <a:endParaRPr lang="tr-TR"/>
          </a:p>
        </p:txBody>
      </p:sp>
    </p:spTree>
    <p:extLst>
      <p:ext uri="{BB962C8B-B14F-4D97-AF65-F5344CB8AC3E}">
        <p14:creationId xmlns:p14="http://schemas.microsoft.com/office/powerpoint/2010/main" val="11723537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sz="1200" b="1" i="0" kern="1200" dirty="0" smtClean="0">
                <a:solidFill>
                  <a:schemeClr val="tx1"/>
                </a:solidFill>
                <a:effectLst/>
                <a:latin typeface="Arial" panose="020B0604020202020204" pitchFamily="34" charset="0"/>
                <a:ea typeface="+mn-ea"/>
                <a:cs typeface="+mn-cs"/>
              </a:rPr>
              <a:t>Green-Top Tube (Sodium Heparin):</a:t>
            </a:r>
            <a:r>
              <a:rPr lang="en-US" sz="1200" b="0" i="0" kern="1200" dirty="0" smtClean="0">
                <a:solidFill>
                  <a:schemeClr val="tx1"/>
                </a:solidFill>
                <a:effectLst/>
                <a:latin typeface="Arial" panose="020B0604020202020204" pitchFamily="34" charset="0"/>
                <a:ea typeface="+mn-ea"/>
                <a:cs typeface="+mn-cs"/>
              </a:rPr>
              <a:t> This tube contains sodium heparin and is used for collection of heparinized plasma or whole blood for special tests.</a:t>
            </a:r>
          </a:p>
          <a:p>
            <a:r>
              <a:rPr lang="en-US" sz="1200" b="1" i="0" kern="1200" dirty="0" smtClean="0">
                <a:solidFill>
                  <a:schemeClr val="tx1"/>
                </a:solidFill>
                <a:effectLst/>
                <a:latin typeface="Arial" panose="020B0604020202020204" pitchFamily="34" charset="0"/>
                <a:ea typeface="+mn-ea"/>
                <a:cs typeface="+mn-cs"/>
              </a:rPr>
              <a:t>Lavender-Top Tube (EDTA):</a:t>
            </a:r>
            <a:r>
              <a:rPr lang="en-US" sz="1200" b="0" i="0" kern="1200" dirty="0" smtClean="0">
                <a:solidFill>
                  <a:schemeClr val="tx1"/>
                </a:solidFill>
                <a:effectLst/>
                <a:latin typeface="Arial" panose="020B0604020202020204" pitchFamily="34" charset="0"/>
                <a:ea typeface="+mn-ea"/>
                <a:cs typeface="+mn-cs"/>
              </a:rPr>
              <a:t> This tube contains EDTA as an anticoagulant and is used for most hematological procedures.</a:t>
            </a:r>
            <a:br>
              <a:rPr lang="en-US" sz="1200" b="0" i="0" kern="1200" dirty="0" smtClean="0">
                <a:solidFill>
                  <a:schemeClr val="tx1"/>
                </a:solidFill>
                <a:effectLst/>
                <a:latin typeface="Arial" panose="020B0604020202020204" pitchFamily="34" charset="0"/>
                <a:ea typeface="+mn-ea"/>
                <a:cs typeface="+mn-cs"/>
              </a:rPr>
            </a:br>
            <a:r>
              <a:rPr lang="en-US" sz="1200" b="1" i="0" kern="1200" dirty="0" smtClean="0">
                <a:solidFill>
                  <a:schemeClr val="tx1"/>
                </a:solidFill>
                <a:effectLst/>
                <a:latin typeface="Arial" panose="020B0604020202020204" pitchFamily="34" charset="0"/>
                <a:ea typeface="+mn-ea"/>
                <a:cs typeface="+mn-cs"/>
              </a:rPr>
              <a:t>Light Blue-Top Tube (Sodium Citrate):</a:t>
            </a:r>
            <a:r>
              <a:rPr lang="en-US" sz="1200" b="0" i="0" kern="1200" dirty="0" smtClean="0">
                <a:solidFill>
                  <a:schemeClr val="tx1"/>
                </a:solidFill>
                <a:effectLst/>
                <a:latin typeface="Arial" panose="020B0604020202020204" pitchFamily="34" charset="0"/>
                <a:ea typeface="+mn-ea"/>
                <a:cs typeface="+mn-cs"/>
              </a:rPr>
              <a:t> This tube contains sodium citrate as an anticoagulant and is used for drawing blood for coagulation studies.</a:t>
            </a:r>
          </a:p>
          <a:p>
            <a:r>
              <a:rPr lang="en-US" sz="1200" b="1" i="0" kern="1200" dirty="0" smtClean="0">
                <a:solidFill>
                  <a:schemeClr val="tx1"/>
                </a:solidFill>
                <a:effectLst/>
                <a:latin typeface="Arial" panose="020B0604020202020204" pitchFamily="34" charset="0"/>
                <a:ea typeface="+mn-ea"/>
                <a:cs typeface="+mn-cs"/>
              </a:rPr>
              <a:t>Red-Top Tube:</a:t>
            </a:r>
            <a:r>
              <a:rPr lang="en-US" sz="1200" b="0" i="0" kern="1200" dirty="0" smtClean="0">
                <a:solidFill>
                  <a:schemeClr val="tx1"/>
                </a:solidFill>
                <a:effectLst/>
                <a:latin typeface="Arial" panose="020B0604020202020204" pitchFamily="34" charset="0"/>
                <a:ea typeface="+mn-ea"/>
                <a:cs typeface="+mn-cs"/>
              </a:rPr>
              <a:t> This tube is a plain VACUTAINER® containing no anticoagulant and is used for collection of serum for selected chemistry tests as well as clotted blood for immunohematology.</a:t>
            </a:r>
          </a:p>
          <a:p>
            <a:r>
              <a:rPr lang="en-US" sz="1200" b="1" i="0" kern="1200" dirty="0" smtClean="0">
                <a:solidFill>
                  <a:schemeClr val="tx1"/>
                </a:solidFill>
                <a:effectLst/>
                <a:latin typeface="Arial" panose="020B0604020202020204" pitchFamily="34" charset="0"/>
                <a:ea typeface="+mn-ea"/>
                <a:cs typeface="+mn-cs"/>
              </a:rPr>
              <a:t>Yellow-Top Tube (ACD):</a:t>
            </a:r>
            <a:r>
              <a:rPr lang="en-US" sz="1200" b="0" i="0" kern="1200" dirty="0" smtClean="0">
                <a:solidFill>
                  <a:schemeClr val="tx1"/>
                </a:solidFill>
                <a:effectLst/>
                <a:latin typeface="Arial" panose="020B0604020202020204" pitchFamily="34" charset="0"/>
                <a:ea typeface="+mn-ea"/>
                <a:cs typeface="+mn-cs"/>
              </a:rPr>
              <a:t> This tube contains ACD and is used for drawing whole blood for special tests.</a:t>
            </a:r>
          </a:p>
          <a:p>
            <a:endParaRPr lang="tr-TR" dirty="0"/>
          </a:p>
        </p:txBody>
      </p:sp>
      <p:sp>
        <p:nvSpPr>
          <p:cNvPr id="4" name="Slayt Numarası Yer Tutucusu 3"/>
          <p:cNvSpPr>
            <a:spLocks noGrp="1"/>
          </p:cNvSpPr>
          <p:nvPr>
            <p:ph type="sldNum" sz="quarter" idx="10"/>
          </p:nvPr>
        </p:nvSpPr>
        <p:spPr/>
        <p:txBody>
          <a:bodyPr/>
          <a:lstStyle/>
          <a:p>
            <a:fld id="{2DC529AE-D50D-4146-88CF-5E5BE257B527}" type="slidenum">
              <a:rPr lang="tr-TR" altLang="en-US" smtClean="0"/>
              <a:pPr/>
              <a:t>5</a:t>
            </a:fld>
            <a:endParaRPr lang="tr-TR" altLang="en-US"/>
          </a:p>
        </p:txBody>
      </p:sp>
    </p:spTree>
    <p:extLst>
      <p:ext uri="{BB962C8B-B14F-4D97-AF65-F5344CB8AC3E}">
        <p14:creationId xmlns:p14="http://schemas.microsoft.com/office/powerpoint/2010/main" val="1885213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sz="1200" b="1" i="0" kern="1200" dirty="0" smtClean="0">
                <a:solidFill>
                  <a:schemeClr val="tx1"/>
                </a:solidFill>
                <a:effectLst/>
                <a:latin typeface="Arial" panose="020B0604020202020204" pitchFamily="34" charset="0"/>
                <a:ea typeface="+mn-ea"/>
                <a:cs typeface="+mn-cs"/>
              </a:rPr>
              <a:t>Green-Top Tube (Sodium Heparin):</a:t>
            </a:r>
            <a:r>
              <a:rPr lang="en-US" sz="1200" b="0" i="0" kern="1200" dirty="0" smtClean="0">
                <a:solidFill>
                  <a:schemeClr val="tx1"/>
                </a:solidFill>
                <a:effectLst/>
                <a:latin typeface="Arial" panose="020B0604020202020204" pitchFamily="34" charset="0"/>
                <a:ea typeface="+mn-ea"/>
                <a:cs typeface="+mn-cs"/>
              </a:rPr>
              <a:t> This tube contains sodium heparin and is used for collection of heparinized plasma or whole blood for special tests.</a:t>
            </a:r>
            <a:br>
              <a:rPr lang="en-US" sz="1200" b="0" i="0" kern="1200" dirty="0" smtClean="0">
                <a:solidFill>
                  <a:schemeClr val="tx1"/>
                </a:solidFill>
                <a:effectLst/>
                <a:latin typeface="Arial" panose="020B0604020202020204" pitchFamily="34" charset="0"/>
                <a:ea typeface="+mn-ea"/>
                <a:cs typeface="+mn-cs"/>
              </a:rPr>
            </a:br>
            <a:r>
              <a:rPr lang="en-US" sz="1200" b="1" i="0" kern="1200" dirty="0" smtClean="0">
                <a:solidFill>
                  <a:schemeClr val="tx1"/>
                </a:solidFill>
                <a:effectLst/>
                <a:latin typeface="Arial" panose="020B0604020202020204" pitchFamily="34" charset="0"/>
                <a:ea typeface="+mn-ea"/>
                <a:cs typeface="+mn-cs"/>
              </a:rPr>
              <a:t>Note:</a:t>
            </a:r>
            <a:r>
              <a:rPr lang="en-US" sz="1200" b="0" i="0" kern="1200" dirty="0" smtClean="0">
                <a:solidFill>
                  <a:schemeClr val="tx1"/>
                </a:solidFill>
                <a:effectLst/>
                <a:latin typeface="Arial" panose="020B0604020202020204" pitchFamily="34" charset="0"/>
                <a:ea typeface="+mn-ea"/>
                <a:cs typeface="+mn-cs"/>
              </a:rPr>
              <a:t> After the tube has been filled with blood, immediately invert the tube several times to prevent coagulation.</a:t>
            </a:r>
          </a:p>
          <a:p>
            <a:r>
              <a:rPr lang="en-US" sz="1200" b="1" i="0" kern="1200" dirty="0" smtClean="0">
                <a:solidFill>
                  <a:schemeClr val="tx1"/>
                </a:solidFill>
                <a:effectLst/>
                <a:latin typeface="Arial" panose="020B0604020202020204" pitchFamily="34" charset="0"/>
                <a:ea typeface="+mn-ea"/>
                <a:cs typeface="+mn-cs"/>
              </a:rPr>
              <a:t>Grey-Top Tube (Potassium Oxalate/Sodium Fluoride):</a:t>
            </a:r>
            <a:r>
              <a:rPr lang="en-US" sz="1200" b="0" i="0" kern="1200" dirty="0" smtClean="0">
                <a:solidFill>
                  <a:schemeClr val="tx1"/>
                </a:solidFill>
                <a:effectLst/>
                <a:latin typeface="Arial" panose="020B0604020202020204" pitchFamily="34" charset="0"/>
                <a:ea typeface="+mn-ea"/>
                <a:cs typeface="+mn-cs"/>
              </a:rPr>
              <a:t> This tube contains potassium oxalate as an anticoagulant and sodium fluoride as a preservative and is used to preserve glucose in whole blood and for some special chemistry tests.</a:t>
            </a:r>
            <a:br>
              <a:rPr lang="en-US" sz="1200" b="0" i="0" kern="1200" dirty="0" smtClean="0">
                <a:solidFill>
                  <a:schemeClr val="tx1"/>
                </a:solidFill>
                <a:effectLst/>
                <a:latin typeface="Arial" panose="020B0604020202020204" pitchFamily="34" charset="0"/>
                <a:ea typeface="+mn-ea"/>
                <a:cs typeface="+mn-cs"/>
              </a:rPr>
            </a:br>
            <a:r>
              <a:rPr lang="en-US" sz="1200" b="1" i="0" kern="1200" dirty="0" smtClean="0">
                <a:solidFill>
                  <a:schemeClr val="tx1"/>
                </a:solidFill>
                <a:effectLst/>
                <a:latin typeface="Arial" panose="020B0604020202020204" pitchFamily="34" charset="0"/>
                <a:ea typeface="+mn-ea"/>
                <a:cs typeface="+mn-cs"/>
              </a:rPr>
              <a:t>Note:</a:t>
            </a:r>
            <a:r>
              <a:rPr lang="en-US" sz="1200" b="0" i="0" kern="1200" dirty="0" smtClean="0">
                <a:solidFill>
                  <a:schemeClr val="tx1"/>
                </a:solidFill>
                <a:effectLst/>
                <a:latin typeface="Arial" panose="020B0604020202020204" pitchFamily="34" charset="0"/>
                <a:ea typeface="+mn-ea"/>
                <a:cs typeface="+mn-cs"/>
              </a:rPr>
              <a:t> After the tube has been filled with blood, immediately invert the tube several times to prevent coagulation.</a:t>
            </a:r>
          </a:p>
          <a:p>
            <a:r>
              <a:rPr lang="en-US" sz="1200" b="1" i="0" kern="1200" dirty="0" smtClean="0">
                <a:solidFill>
                  <a:schemeClr val="tx1"/>
                </a:solidFill>
                <a:effectLst/>
                <a:latin typeface="Arial" panose="020B0604020202020204" pitchFamily="34" charset="0"/>
                <a:ea typeface="+mn-ea"/>
                <a:cs typeface="+mn-cs"/>
              </a:rPr>
              <a:t>Lavender-Top Tube (EDTA):</a:t>
            </a:r>
            <a:r>
              <a:rPr lang="en-US" sz="1200" b="0" i="0" kern="1200" dirty="0" smtClean="0">
                <a:solidFill>
                  <a:schemeClr val="tx1"/>
                </a:solidFill>
                <a:effectLst/>
                <a:latin typeface="Arial" panose="020B0604020202020204" pitchFamily="34" charset="0"/>
                <a:ea typeface="+mn-ea"/>
                <a:cs typeface="+mn-cs"/>
              </a:rPr>
              <a:t> This tube contains EDTA as an anticoagulant and is used for most hematological procedures.</a:t>
            </a:r>
            <a:br>
              <a:rPr lang="en-US" sz="1200" b="0" i="0" kern="1200" dirty="0" smtClean="0">
                <a:solidFill>
                  <a:schemeClr val="tx1"/>
                </a:solidFill>
                <a:effectLst/>
                <a:latin typeface="Arial" panose="020B0604020202020204" pitchFamily="34" charset="0"/>
                <a:ea typeface="+mn-ea"/>
                <a:cs typeface="+mn-cs"/>
              </a:rPr>
            </a:br>
            <a:r>
              <a:rPr lang="en-US" sz="1200" b="1" i="0" kern="1200" dirty="0" smtClean="0">
                <a:solidFill>
                  <a:schemeClr val="tx1"/>
                </a:solidFill>
                <a:effectLst/>
                <a:latin typeface="Arial" panose="020B0604020202020204" pitchFamily="34" charset="0"/>
                <a:ea typeface="+mn-ea"/>
                <a:cs typeface="+mn-cs"/>
              </a:rPr>
              <a:t>Note:</a:t>
            </a:r>
            <a:r>
              <a:rPr lang="en-US" sz="1200" b="0" i="0" kern="1200" dirty="0" smtClean="0">
                <a:solidFill>
                  <a:schemeClr val="tx1"/>
                </a:solidFill>
                <a:effectLst/>
                <a:latin typeface="Arial" panose="020B0604020202020204" pitchFamily="34" charset="0"/>
                <a:ea typeface="+mn-ea"/>
                <a:cs typeface="+mn-cs"/>
              </a:rPr>
              <a:t> After the tube has been filled with blood, immediately invert the tube several times to prevent coagulation.</a:t>
            </a:r>
          </a:p>
          <a:p>
            <a:r>
              <a:rPr lang="en-US" sz="1200" b="1" i="0" kern="1200" dirty="0" smtClean="0">
                <a:solidFill>
                  <a:schemeClr val="tx1"/>
                </a:solidFill>
                <a:effectLst/>
                <a:latin typeface="Arial" panose="020B0604020202020204" pitchFamily="34" charset="0"/>
                <a:ea typeface="+mn-ea"/>
                <a:cs typeface="+mn-cs"/>
              </a:rPr>
              <a:t>Light Blue-Top Tube (Sodium Citrate):</a:t>
            </a:r>
            <a:r>
              <a:rPr lang="en-US" sz="1200" b="0" i="0" kern="1200" dirty="0" smtClean="0">
                <a:solidFill>
                  <a:schemeClr val="tx1"/>
                </a:solidFill>
                <a:effectLst/>
                <a:latin typeface="Arial" panose="020B0604020202020204" pitchFamily="34" charset="0"/>
                <a:ea typeface="+mn-ea"/>
                <a:cs typeface="+mn-cs"/>
              </a:rPr>
              <a:t> This tube contains sodium citrate as an anticoagulant and is used for drawing blood for coagulation studies.</a:t>
            </a:r>
            <a:br>
              <a:rPr lang="en-US" sz="1200" b="0" i="0" kern="1200" dirty="0" smtClean="0">
                <a:solidFill>
                  <a:schemeClr val="tx1"/>
                </a:solidFill>
                <a:effectLst/>
                <a:latin typeface="Arial" panose="020B0604020202020204" pitchFamily="34" charset="0"/>
                <a:ea typeface="+mn-ea"/>
                <a:cs typeface="+mn-cs"/>
              </a:rPr>
            </a:br>
            <a:r>
              <a:rPr lang="en-US" sz="1200" b="1" i="0" kern="1200" dirty="0" smtClean="0">
                <a:solidFill>
                  <a:schemeClr val="tx1"/>
                </a:solidFill>
                <a:effectLst/>
                <a:latin typeface="Arial" panose="020B0604020202020204" pitchFamily="34" charset="0"/>
                <a:ea typeface="+mn-ea"/>
                <a:cs typeface="+mn-cs"/>
              </a:rPr>
              <a:t>Note:</a:t>
            </a:r>
            <a:r>
              <a:rPr lang="en-US" sz="1200" b="0" i="0" kern="1200" dirty="0" smtClean="0">
                <a:solidFill>
                  <a:schemeClr val="tx1"/>
                </a:solidFill>
                <a:effectLst/>
                <a:latin typeface="Arial" panose="020B0604020202020204" pitchFamily="34" charset="0"/>
                <a:ea typeface="+mn-ea"/>
                <a:cs typeface="+mn-cs"/>
              </a:rPr>
              <a:t> It is imperative that the tube be completely filled. The ratio of blood to anticoagulant is critical for valid prothrombin time results. Immediately after draw, invert the tube 6 to 10 times to activate the anticoagulant.</a:t>
            </a:r>
          </a:p>
          <a:p>
            <a:r>
              <a:rPr lang="en-US" sz="1200" b="1" i="0" kern="1200" dirty="0" smtClean="0">
                <a:solidFill>
                  <a:schemeClr val="tx1"/>
                </a:solidFill>
                <a:effectLst/>
                <a:latin typeface="Arial" panose="020B0604020202020204" pitchFamily="34" charset="0"/>
                <a:ea typeface="+mn-ea"/>
                <a:cs typeface="+mn-cs"/>
              </a:rPr>
              <a:t>Red-Top Tube:</a:t>
            </a:r>
            <a:r>
              <a:rPr lang="en-US" sz="1200" b="0" i="0" kern="1200" dirty="0" smtClean="0">
                <a:solidFill>
                  <a:schemeClr val="tx1"/>
                </a:solidFill>
                <a:effectLst/>
                <a:latin typeface="Arial" panose="020B0604020202020204" pitchFamily="34" charset="0"/>
                <a:ea typeface="+mn-ea"/>
                <a:cs typeface="+mn-cs"/>
              </a:rPr>
              <a:t> This tube is a plain VACUTAINER® containing no anticoagulant and is used for collection of serum for selected chemistry tests as well as clotted blood for immunohematology.</a:t>
            </a:r>
          </a:p>
          <a:p>
            <a:r>
              <a:rPr lang="en-US" sz="1200" b="1" i="0" kern="1200" dirty="0" smtClean="0">
                <a:solidFill>
                  <a:schemeClr val="tx1"/>
                </a:solidFill>
                <a:effectLst/>
                <a:latin typeface="Arial" panose="020B0604020202020204" pitchFamily="34" charset="0"/>
                <a:ea typeface="+mn-ea"/>
                <a:cs typeface="+mn-cs"/>
              </a:rPr>
              <a:t>Royal Blue-Top Tube:</a:t>
            </a:r>
            <a:r>
              <a:rPr lang="en-US" sz="1200" b="0" i="0" kern="1200" dirty="0" smtClean="0">
                <a:solidFill>
                  <a:schemeClr val="tx1"/>
                </a:solidFill>
                <a:effectLst/>
                <a:latin typeface="Arial" panose="020B0604020202020204" pitchFamily="34" charset="0"/>
                <a:ea typeface="+mn-ea"/>
                <a:cs typeface="+mn-cs"/>
              </a:rPr>
              <a:t> There are two types of royal blue-top </a:t>
            </a:r>
            <a:r>
              <a:rPr lang="en-US" sz="1200" b="0" i="0" kern="1200" dirty="0" err="1" smtClean="0">
                <a:solidFill>
                  <a:schemeClr val="tx1"/>
                </a:solidFill>
                <a:effectLst/>
                <a:latin typeface="Arial" panose="020B0604020202020204" pitchFamily="34" charset="0"/>
                <a:ea typeface="+mn-ea"/>
                <a:cs typeface="+mn-cs"/>
              </a:rPr>
              <a:t>Monoject</a:t>
            </a:r>
            <a:r>
              <a:rPr lang="en-US" sz="1200" b="0" i="0" kern="1200" dirty="0" smtClean="0">
                <a:solidFill>
                  <a:schemeClr val="tx1"/>
                </a:solidFill>
                <a:effectLst/>
                <a:latin typeface="Arial" panose="020B0604020202020204" pitchFamily="34" charset="0"/>
                <a:ea typeface="+mn-ea"/>
                <a:cs typeface="+mn-cs"/>
              </a:rPr>
              <a:t>® tubes and is one with the anticoagulant EDTA and the other plain. These are used for collection of whole blood or serum for trace element analysis. To determine the necessary tube type, refer to individual metals in individual test listings.</a:t>
            </a:r>
          </a:p>
          <a:p>
            <a:r>
              <a:rPr lang="en-US" sz="1200" b="1" i="0" kern="1200" dirty="0" smtClean="0">
                <a:solidFill>
                  <a:schemeClr val="tx1"/>
                </a:solidFill>
                <a:effectLst/>
                <a:latin typeface="Arial" panose="020B0604020202020204" pitchFamily="34" charset="0"/>
                <a:ea typeface="+mn-ea"/>
                <a:cs typeface="+mn-cs"/>
              </a:rPr>
              <a:t>Serum Gel Tube:</a:t>
            </a:r>
            <a:r>
              <a:rPr lang="en-US" sz="1200" b="0" i="0" kern="1200" dirty="0" smtClean="0">
                <a:solidFill>
                  <a:schemeClr val="tx1"/>
                </a:solidFill>
                <a:effectLst/>
                <a:latin typeface="Arial" panose="020B0604020202020204" pitchFamily="34" charset="0"/>
                <a:ea typeface="+mn-ea"/>
                <a:cs typeface="+mn-cs"/>
              </a:rPr>
              <a:t> This tube contains a clot activator and serum gel separator and is used for various laboratory tests.</a:t>
            </a:r>
            <a:br>
              <a:rPr lang="en-US" sz="1200" b="0" i="0" kern="1200" dirty="0" smtClean="0">
                <a:solidFill>
                  <a:schemeClr val="tx1"/>
                </a:solidFill>
                <a:effectLst/>
                <a:latin typeface="Arial" panose="020B0604020202020204" pitchFamily="34" charset="0"/>
                <a:ea typeface="+mn-ea"/>
                <a:cs typeface="+mn-cs"/>
              </a:rPr>
            </a:br>
            <a:r>
              <a:rPr lang="en-US" sz="1200" b="1" i="0" kern="1200" dirty="0" smtClean="0">
                <a:solidFill>
                  <a:schemeClr val="tx1"/>
                </a:solidFill>
                <a:effectLst/>
                <a:latin typeface="Arial" panose="020B0604020202020204" pitchFamily="34" charset="0"/>
                <a:ea typeface="+mn-ea"/>
                <a:cs typeface="+mn-cs"/>
              </a:rPr>
              <a:t>Note:</a:t>
            </a:r>
            <a:r>
              <a:rPr lang="en-US" sz="1200" b="0" i="0" kern="1200" dirty="0" smtClean="0">
                <a:solidFill>
                  <a:schemeClr val="tx1"/>
                </a:solidFill>
                <a:effectLst/>
                <a:latin typeface="Arial" panose="020B0604020202020204" pitchFamily="34" charset="0"/>
                <a:ea typeface="+mn-ea"/>
                <a:cs typeface="+mn-cs"/>
              </a:rPr>
              <a:t> Invert the tube to activate clotting; let stand for 20 to 30 minutes before centrifuging for 10 minutes. If frozen serum is required, pour off serum into plastic vial and freeze. Do not freeze VACUTAINER(S)®.</a:t>
            </a:r>
          </a:p>
          <a:p>
            <a:r>
              <a:rPr lang="en-US" sz="1200" b="1" i="0" kern="1200" dirty="0" smtClean="0">
                <a:solidFill>
                  <a:schemeClr val="tx1"/>
                </a:solidFill>
                <a:effectLst/>
                <a:latin typeface="Arial" panose="020B0604020202020204" pitchFamily="34" charset="0"/>
                <a:ea typeface="+mn-ea"/>
                <a:cs typeface="+mn-cs"/>
              </a:rPr>
              <a:t>Special Collection Tubes:</a:t>
            </a:r>
            <a:r>
              <a:rPr lang="en-US" sz="1200" b="0" i="0" kern="1200" dirty="0" smtClean="0">
                <a:solidFill>
                  <a:schemeClr val="tx1"/>
                </a:solidFill>
                <a:effectLst/>
                <a:latin typeface="Arial" panose="020B0604020202020204" pitchFamily="34" charset="0"/>
                <a:ea typeface="+mn-ea"/>
                <a:cs typeface="+mn-cs"/>
              </a:rPr>
              <a:t> Some tests require specific tubes for proper analysis. To obtain correct tubes for metal analysis or other tests as identified in individual test listings, contact us at 800-533-1710 or 507-266-5700 prior to patient draw.</a:t>
            </a:r>
          </a:p>
          <a:p>
            <a:r>
              <a:rPr lang="en-US" sz="1200" b="1" i="0" kern="1200" dirty="0" smtClean="0">
                <a:solidFill>
                  <a:schemeClr val="tx1"/>
                </a:solidFill>
                <a:effectLst/>
                <a:latin typeface="Arial" panose="020B0604020202020204" pitchFamily="34" charset="0"/>
                <a:ea typeface="+mn-ea"/>
                <a:cs typeface="+mn-cs"/>
              </a:rPr>
              <a:t>Yellow-Top Tube (ACD):</a:t>
            </a:r>
            <a:r>
              <a:rPr lang="en-US" sz="1200" b="0" i="0" kern="1200" dirty="0" smtClean="0">
                <a:solidFill>
                  <a:schemeClr val="tx1"/>
                </a:solidFill>
                <a:effectLst/>
                <a:latin typeface="Arial" panose="020B0604020202020204" pitchFamily="34" charset="0"/>
                <a:ea typeface="+mn-ea"/>
                <a:cs typeface="+mn-cs"/>
              </a:rPr>
              <a:t> This tube contains ACD and is used for drawing whole blood for special tests.</a:t>
            </a:r>
          </a:p>
          <a:p>
            <a:endParaRPr lang="tr-TR" dirty="0"/>
          </a:p>
        </p:txBody>
      </p:sp>
      <p:sp>
        <p:nvSpPr>
          <p:cNvPr id="4" name="Slayt Numarası Yer Tutucusu 3"/>
          <p:cNvSpPr>
            <a:spLocks noGrp="1"/>
          </p:cNvSpPr>
          <p:nvPr>
            <p:ph type="sldNum" sz="quarter" idx="10"/>
          </p:nvPr>
        </p:nvSpPr>
        <p:spPr/>
        <p:txBody>
          <a:bodyPr/>
          <a:lstStyle/>
          <a:p>
            <a:fld id="{2DC529AE-D50D-4146-88CF-5E5BE257B527}" type="slidenum">
              <a:rPr lang="tr-TR" altLang="en-US" smtClean="0"/>
              <a:pPr/>
              <a:t>6</a:t>
            </a:fld>
            <a:endParaRPr lang="tr-TR" altLang="en-US"/>
          </a:p>
        </p:txBody>
      </p:sp>
    </p:spTree>
    <p:extLst>
      <p:ext uri="{BB962C8B-B14F-4D97-AF65-F5344CB8AC3E}">
        <p14:creationId xmlns:p14="http://schemas.microsoft.com/office/powerpoint/2010/main" val="18692836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fontAlgn="base"/>
            <a:r>
              <a:rPr lang="tr-TR" sz="1200" b="1" i="0" kern="1200" dirty="0" smtClean="0">
                <a:solidFill>
                  <a:schemeClr val="tx1"/>
                </a:solidFill>
                <a:effectLst/>
                <a:latin typeface="Arial" panose="020B0604020202020204" pitchFamily="34" charset="0"/>
                <a:ea typeface="+mn-ea"/>
                <a:cs typeface="+mn-cs"/>
              </a:rPr>
              <a:t>Plazma: </a:t>
            </a:r>
            <a:r>
              <a:rPr lang="tr-TR" sz="1200" b="0" i="0" kern="1200" dirty="0" smtClean="0">
                <a:solidFill>
                  <a:schemeClr val="tx1"/>
                </a:solidFill>
                <a:effectLst/>
                <a:latin typeface="Arial" panose="020B0604020202020204" pitchFamily="34" charset="0"/>
                <a:ea typeface="+mn-ea"/>
                <a:cs typeface="+mn-cs"/>
              </a:rPr>
              <a:t>Kanın sıvı kısmına denir. Pıhtılaşmayı önleyen bir </a:t>
            </a:r>
            <a:r>
              <a:rPr lang="tr-TR" sz="1200" b="0" i="0" kern="1200" dirty="0" err="1" smtClean="0">
                <a:solidFill>
                  <a:schemeClr val="tx1"/>
                </a:solidFill>
                <a:effectLst/>
                <a:latin typeface="Arial" panose="020B0604020202020204" pitchFamily="34" charset="0"/>
                <a:ea typeface="+mn-ea"/>
                <a:cs typeface="+mn-cs"/>
              </a:rPr>
              <a:t>antikoagulan</a:t>
            </a:r>
            <a:r>
              <a:rPr lang="tr-TR" sz="1200" b="0" i="0" kern="1200" dirty="0" smtClean="0">
                <a:solidFill>
                  <a:schemeClr val="tx1"/>
                </a:solidFill>
                <a:effectLst/>
                <a:latin typeface="Arial" panose="020B0604020202020204" pitchFamily="34" charset="0"/>
                <a:ea typeface="+mn-ea"/>
                <a:cs typeface="+mn-cs"/>
              </a:rPr>
              <a:t> üzerine alınan kan santrifüj edilirse şekilli elemanlar çöker ve plazma (</a:t>
            </a:r>
            <a:r>
              <a:rPr lang="tr-TR" sz="1200" b="1" i="0" kern="1200" dirty="0" smtClean="0">
                <a:solidFill>
                  <a:schemeClr val="tx1"/>
                </a:solidFill>
                <a:effectLst/>
                <a:latin typeface="Arial" panose="020B0604020202020204" pitchFamily="34" charset="0"/>
                <a:ea typeface="+mn-ea"/>
                <a:cs typeface="+mn-cs"/>
              </a:rPr>
              <a:t>üst faz </a:t>
            </a:r>
            <a:r>
              <a:rPr lang="tr-TR" sz="1200" b="0" i="0" kern="1200" dirty="0" smtClean="0">
                <a:solidFill>
                  <a:schemeClr val="tx1"/>
                </a:solidFill>
                <a:effectLst/>
                <a:latin typeface="Arial" panose="020B0604020202020204" pitchFamily="34" charset="0"/>
                <a:ea typeface="+mn-ea"/>
                <a:cs typeface="+mn-cs"/>
              </a:rPr>
              <a:t>olarak) elde edilir.</a:t>
            </a:r>
          </a:p>
          <a:p>
            <a:pPr fontAlgn="base"/>
            <a:r>
              <a:rPr lang="tr-TR" sz="1200" b="0" i="0" kern="1200" dirty="0" smtClean="0">
                <a:solidFill>
                  <a:schemeClr val="tx1"/>
                </a:solidFill>
                <a:effectLst/>
                <a:latin typeface="Arial" panose="020B0604020202020204" pitchFamily="34" charset="0"/>
                <a:ea typeface="+mn-ea"/>
                <a:cs typeface="+mn-cs"/>
              </a:rPr>
              <a:t>Kanın % 55’i ve vücut ağırlığının % 8’i’dir. % 91’ı su, % 9’u çözünmüş maddelerden oluşur.</a:t>
            </a:r>
          </a:p>
          <a:p>
            <a:endParaRPr lang="tr-TR" dirty="0"/>
          </a:p>
        </p:txBody>
      </p:sp>
      <p:sp>
        <p:nvSpPr>
          <p:cNvPr id="4" name="Slayt Numarası Yer Tutucusu 3"/>
          <p:cNvSpPr>
            <a:spLocks noGrp="1"/>
          </p:cNvSpPr>
          <p:nvPr>
            <p:ph type="sldNum" sz="quarter" idx="10"/>
          </p:nvPr>
        </p:nvSpPr>
        <p:spPr/>
        <p:txBody>
          <a:bodyPr/>
          <a:lstStyle/>
          <a:p>
            <a:fld id="{2DC529AE-D50D-4146-88CF-5E5BE257B527}" type="slidenum">
              <a:rPr lang="tr-TR" altLang="en-US" smtClean="0"/>
              <a:pPr/>
              <a:t>7</a:t>
            </a:fld>
            <a:endParaRPr lang="tr-TR" altLang="en-US"/>
          </a:p>
        </p:txBody>
      </p:sp>
    </p:spTree>
    <p:extLst>
      <p:ext uri="{BB962C8B-B14F-4D97-AF65-F5344CB8AC3E}">
        <p14:creationId xmlns:p14="http://schemas.microsoft.com/office/powerpoint/2010/main" val="37813959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fontAlgn="base"/>
            <a:r>
              <a:rPr lang="tr-TR" sz="1200" b="1" i="0" kern="1200" dirty="0" smtClean="0">
                <a:solidFill>
                  <a:schemeClr val="tx1"/>
                </a:solidFill>
                <a:effectLst/>
                <a:latin typeface="Arial" panose="020B0604020202020204" pitchFamily="34" charset="0"/>
                <a:ea typeface="+mn-ea"/>
                <a:cs typeface="+mn-cs"/>
              </a:rPr>
              <a:t>Plazma: </a:t>
            </a:r>
            <a:r>
              <a:rPr lang="tr-TR" sz="1200" b="0" i="0" kern="1200" dirty="0" smtClean="0">
                <a:solidFill>
                  <a:schemeClr val="tx1"/>
                </a:solidFill>
                <a:effectLst/>
                <a:latin typeface="Arial" panose="020B0604020202020204" pitchFamily="34" charset="0"/>
                <a:ea typeface="+mn-ea"/>
                <a:cs typeface="+mn-cs"/>
              </a:rPr>
              <a:t>Kanın sıvı kısmına denir. Pıhtılaşmayı önleyen bir </a:t>
            </a:r>
            <a:r>
              <a:rPr lang="tr-TR" sz="1200" b="0" i="0" kern="1200" dirty="0" err="1" smtClean="0">
                <a:solidFill>
                  <a:schemeClr val="tx1"/>
                </a:solidFill>
                <a:effectLst/>
                <a:latin typeface="Arial" panose="020B0604020202020204" pitchFamily="34" charset="0"/>
                <a:ea typeface="+mn-ea"/>
                <a:cs typeface="+mn-cs"/>
              </a:rPr>
              <a:t>antikoagulan</a:t>
            </a:r>
            <a:r>
              <a:rPr lang="tr-TR" sz="1200" b="0" i="0" kern="1200" dirty="0" smtClean="0">
                <a:solidFill>
                  <a:schemeClr val="tx1"/>
                </a:solidFill>
                <a:effectLst/>
                <a:latin typeface="Arial" panose="020B0604020202020204" pitchFamily="34" charset="0"/>
                <a:ea typeface="+mn-ea"/>
                <a:cs typeface="+mn-cs"/>
              </a:rPr>
              <a:t> üzerine alınan kan santrifüj edilirse şekilli elemanlar çöker ve plazma (</a:t>
            </a:r>
            <a:r>
              <a:rPr lang="tr-TR" sz="1200" b="1" i="0" kern="1200" dirty="0" smtClean="0">
                <a:solidFill>
                  <a:schemeClr val="tx1"/>
                </a:solidFill>
                <a:effectLst/>
                <a:latin typeface="Arial" panose="020B0604020202020204" pitchFamily="34" charset="0"/>
                <a:ea typeface="+mn-ea"/>
                <a:cs typeface="+mn-cs"/>
              </a:rPr>
              <a:t>üst faz </a:t>
            </a:r>
            <a:r>
              <a:rPr lang="tr-TR" sz="1200" b="0" i="0" kern="1200" dirty="0" smtClean="0">
                <a:solidFill>
                  <a:schemeClr val="tx1"/>
                </a:solidFill>
                <a:effectLst/>
                <a:latin typeface="Arial" panose="020B0604020202020204" pitchFamily="34" charset="0"/>
                <a:ea typeface="+mn-ea"/>
                <a:cs typeface="+mn-cs"/>
              </a:rPr>
              <a:t>olarak) elde edilir.</a:t>
            </a:r>
          </a:p>
          <a:p>
            <a:pPr fontAlgn="base"/>
            <a:r>
              <a:rPr lang="tr-TR" sz="1200" b="0" i="0" kern="1200" dirty="0" smtClean="0">
                <a:solidFill>
                  <a:schemeClr val="tx1"/>
                </a:solidFill>
                <a:effectLst/>
                <a:latin typeface="Arial" panose="020B0604020202020204" pitchFamily="34" charset="0"/>
                <a:ea typeface="+mn-ea"/>
                <a:cs typeface="+mn-cs"/>
              </a:rPr>
              <a:t>Kanın % 55’i ve vücut ağırlığının % 8’i’dir. % 91’ı su, % 9’u çözünmüş maddelerden oluşur.</a:t>
            </a:r>
          </a:p>
          <a:p>
            <a:endParaRPr lang="tr-TR" dirty="0"/>
          </a:p>
        </p:txBody>
      </p:sp>
      <p:sp>
        <p:nvSpPr>
          <p:cNvPr id="4" name="Slayt Numarası Yer Tutucusu 3"/>
          <p:cNvSpPr>
            <a:spLocks noGrp="1"/>
          </p:cNvSpPr>
          <p:nvPr>
            <p:ph type="sldNum" sz="quarter" idx="10"/>
          </p:nvPr>
        </p:nvSpPr>
        <p:spPr/>
        <p:txBody>
          <a:bodyPr/>
          <a:lstStyle/>
          <a:p>
            <a:fld id="{2DC529AE-D50D-4146-88CF-5E5BE257B527}" type="slidenum">
              <a:rPr lang="tr-TR" altLang="en-US" smtClean="0"/>
              <a:pPr/>
              <a:t>8</a:t>
            </a:fld>
            <a:endParaRPr lang="tr-TR" altLang="en-US"/>
          </a:p>
        </p:txBody>
      </p:sp>
    </p:spTree>
    <p:extLst>
      <p:ext uri="{BB962C8B-B14F-4D97-AF65-F5344CB8AC3E}">
        <p14:creationId xmlns:p14="http://schemas.microsoft.com/office/powerpoint/2010/main" val="14824060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2DC529AE-D50D-4146-88CF-5E5BE257B527}" type="slidenum">
              <a:rPr lang="tr-TR" altLang="en-US" smtClean="0"/>
              <a:pPr/>
              <a:t>12</a:t>
            </a:fld>
            <a:endParaRPr lang="tr-TR" altLang="en-US"/>
          </a:p>
        </p:txBody>
      </p:sp>
    </p:spTree>
    <p:extLst>
      <p:ext uri="{BB962C8B-B14F-4D97-AF65-F5344CB8AC3E}">
        <p14:creationId xmlns:p14="http://schemas.microsoft.com/office/powerpoint/2010/main" val="30644712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2DC529AE-D50D-4146-88CF-5E5BE257B527}" type="slidenum">
              <a:rPr lang="tr-TR" altLang="en-US" smtClean="0"/>
              <a:pPr/>
              <a:t>23</a:t>
            </a:fld>
            <a:endParaRPr lang="tr-TR" altLang="en-US"/>
          </a:p>
        </p:txBody>
      </p:sp>
    </p:spTree>
    <p:extLst>
      <p:ext uri="{BB962C8B-B14F-4D97-AF65-F5344CB8AC3E}">
        <p14:creationId xmlns:p14="http://schemas.microsoft.com/office/powerpoint/2010/main" val="4340402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2DC529AE-D50D-4146-88CF-5E5BE257B527}" type="slidenum">
              <a:rPr lang="tr-TR" altLang="en-US" smtClean="0"/>
              <a:pPr/>
              <a:t>26</a:t>
            </a:fld>
            <a:endParaRPr lang="tr-TR" altLang="en-US"/>
          </a:p>
        </p:txBody>
      </p:sp>
    </p:spTree>
    <p:extLst>
      <p:ext uri="{BB962C8B-B14F-4D97-AF65-F5344CB8AC3E}">
        <p14:creationId xmlns:p14="http://schemas.microsoft.com/office/powerpoint/2010/main" val="8232486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7C04758-7253-4A9F-83C3-FF0F5D753E2A}" type="slidenum">
              <a:rPr lang="en-US"/>
              <a:pPr/>
              <a:t>29</a:t>
            </a:fld>
            <a:endParaRPr lang="en-US"/>
          </a:p>
        </p:txBody>
      </p:sp>
      <p:sp>
        <p:nvSpPr>
          <p:cNvPr id="417794" name="Rectangle 2"/>
          <p:cNvSpPr>
            <a:spLocks noGrp="1" noRot="1" noChangeAspect="1" noChangeArrowheads="1" noTextEdit="1"/>
          </p:cNvSpPr>
          <p:nvPr>
            <p:ph type="sldImg"/>
          </p:nvPr>
        </p:nvSpPr>
        <p:spPr>
          <a:ln/>
        </p:spPr>
      </p:sp>
      <p:sp>
        <p:nvSpPr>
          <p:cNvPr id="417795" name="Rectangle 3"/>
          <p:cNvSpPr>
            <a:spLocks noGrp="1" noChangeArrowheads="1"/>
          </p:cNvSpPr>
          <p:nvPr>
            <p:ph type="body" idx="1"/>
          </p:nvPr>
        </p:nvSpPr>
        <p:spPr/>
        <p:txBody>
          <a:bodyPr/>
          <a:lstStyle/>
          <a:p>
            <a:endParaRPr lang="tr-TR"/>
          </a:p>
        </p:txBody>
      </p:sp>
    </p:spTree>
    <p:extLst>
      <p:ext uri="{BB962C8B-B14F-4D97-AF65-F5344CB8AC3E}">
        <p14:creationId xmlns:p14="http://schemas.microsoft.com/office/powerpoint/2010/main" val="26520135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2DC529AE-D50D-4146-88CF-5E5BE257B527}" type="slidenum">
              <a:rPr lang="tr-TR" altLang="en-US" smtClean="0"/>
              <a:pPr/>
              <a:t>44</a:t>
            </a:fld>
            <a:endParaRPr lang="tr-TR" altLang="en-US"/>
          </a:p>
        </p:txBody>
      </p:sp>
    </p:spTree>
    <p:extLst>
      <p:ext uri="{BB962C8B-B14F-4D97-AF65-F5344CB8AC3E}">
        <p14:creationId xmlns:p14="http://schemas.microsoft.com/office/powerpoint/2010/main" val="2503584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B21FBDA-64C2-4BAD-981E-5152E82808BB}" type="slidenum">
              <a:rPr lang="tr-TR" altLang="en-US"/>
              <a:pPr/>
              <a:t>53</a:t>
            </a:fld>
            <a:endParaRPr lang="tr-TR" altLang="en-US"/>
          </a:p>
        </p:txBody>
      </p:sp>
      <p:sp>
        <p:nvSpPr>
          <p:cNvPr id="403458" name="Rectangle 2"/>
          <p:cNvSpPr>
            <a:spLocks noGrp="1" noRot="1" noChangeAspect="1" noChangeArrowheads="1" noTextEdit="1"/>
          </p:cNvSpPr>
          <p:nvPr>
            <p:ph type="sldImg"/>
          </p:nvPr>
        </p:nvSpPr>
        <p:spPr>
          <a:ln/>
        </p:spPr>
      </p:sp>
      <p:sp>
        <p:nvSpPr>
          <p:cNvPr id="403459" name="Rectangle 3"/>
          <p:cNvSpPr>
            <a:spLocks noGrp="1" noChangeArrowheads="1"/>
          </p:cNvSpPr>
          <p:nvPr>
            <p:ph type="body" idx="1"/>
          </p:nvPr>
        </p:nvSpPr>
        <p:spPr>
          <a:xfrm>
            <a:off x="914400" y="4614863"/>
            <a:ext cx="5026025" cy="4370387"/>
          </a:xfrm>
        </p:spPr>
        <p:txBody>
          <a:bodyPr/>
          <a:lstStyle/>
          <a:p>
            <a:pPr algn="just">
              <a:lnSpc>
                <a:spcPct val="170000"/>
              </a:lnSpc>
            </a:pPr>
            <a:r>
              <a:rPr lang="tr-TR" altLang="en-US" sz="800">
                <a:solidFill>
                  <a:schemeClr val="hlink"/>
                </a:solidFill>
              </a:rPr>
              <a:t>Hipoksiye</a:t>
            </a:r>
            <a:r>
              <a:rPr lang="tr-TR" altLang="en-US" sz="800"/>
              <a:t> s</a:t>
            </a:r>
            <a:r>
              <a:rPr lang="tr-TR" altLang="en-US" sz="800">
                <a:cs typeface="Arial" panose="020B0604020202020204" pitchFamily="34" charset="0"/>
              </a:rPr>
              <a:t>ekonder</a:t>
            </a:r>
            <a:r>
              <a:rPr lang="tr-TR" altLang="en-US" sz="800"/>
              <a:t> </a:t>
            </a:r>
            <a:r>
              <a:rPr lang="tr-TR" altLang="en-US" sz="800">
                <a:cs typeface="Arial" panose="020B0604020202020204" pitchFamily="34" charset="0"/>
              </a:rPr>
              <a:t> Eritropoetin (EPO) artışı</a:t>
            </a:r>
            <a:r>
              <a:rPr lang="tr-TR" altLang="en-US" sz="800"/>
              <a:t> </a:t>
            </a:r>
            <a:r>
              <a:rPr lang="tr-TR" altLang="en-US" sz="800">
                <a:cs typeface="Arial" panose="020B0604020202020204" pitchFamily="34" charset="0"/>
              </a:rPr>
              <a:t>kemik iliğini</a:t>
            </a:r>
            <a:r>
              <a:rPr lang="tr-TR" altLang="en-US" sz="800"/>
              <a:t>n</a:t>
            </a:r>
            <a:r>
              <a:rPr lang="tr-TR" altLang="en-US" sz="800">
                <a:cs typeface="Arial" panose="020B0604020202020204" pitchFamily="34" charset="0"/>
              </a:rPr>
              <a:t> uyar</a:t>
            </a:r>
            <a:r>
              <a:rPr lang="tr-TR" altLang="en-US" sz="800"/>
              <a:t>ıl</a:t>
            </a:r>
            <a:r>
              <a:rPr lang="tr-TR" altLang="en-US" sz="800">
                <a:cs typeface="Arial" panose="020B0604020202020204" pitchFamily="34" charset="0"/>
              </a:rPr>
              <a:t>ması ve eritrosit artışı </a:t>
            </a:r>
            <a:r>
              <a:rPr lang="tr-TR" altLang="en-US" sz="800"/>
              <a:t>ile sonuçlanır.</a:t>
            </a:r>
          </a:p>
          <a:p>
            <a:pPr algn="just">
              <a:lnSpc>
                <a:spcPct val="170000"/>
              </a:lnSpc>
            </a:pPr>
            <a:r>
              <a:rPr lang="tr-TR" altLang="en-US" sz="800">
                <a:cs typeface="Arial" panose="020B0604020202020204" pitchFamily="34" charset="0"/>
              </a:rPr>
              <a:t>Bu grupta EPO artışı, gereksinime paralel olarak gider. </a:t>
            </a:r>
            <a:endParaRPr lang="tr-TR" altLang="en-US" sz="800"/>
          </a:p>
          <a:p>
            <a:pPr algn="just">
              <a:lnSpc>
                <a:spcPct val="170000"/>
              </a:lnSpc>
            </a:pPr>
            <a:r>
              <a:rPr lang="tr-TR" altLang="en-US" sz="800"/>
              <a:t>	- </a:t>
            </a:r>
            <a:r>
              <a:rPr lang="tr-TR" altLang="en-US" sz="800">
                <a:cs typeface="Arial" panose="020B0604020202020204" pitchFamily="34" charset="0"/>
              </a:rPr>
              <a:t>O</a:t>
            </a:r>
            <a:r>
              <a:rPr lang="tr-TR" altLang="en-US" sz="800" baseline="-25000">
                <a:cs typeface="Arial" panose="020B0604020202020204" pitchFamily="34" charset="0"/>
              </a:rPr>
              <a:t>2</a:t>
            </a:r>
            <a:r>
              <a:rPr lang="tr-TR" altLang="en-US" sz="800">
                <a:cs typeface="Arial" panose="020B0604020202020204" pitchFamily="34" charset="0"/>
              </a:rPr>
              <a:t> basıncının düşük olduğu yerlerde yaşama,</a:t>
            </a:r>
            <a:endParaRPr lang="tr-TR" altLang="en-US" sz="800"/>
          </a:p>
          <a:p>
            <a:pPr algn="just">
              <a:lnSpc>
                <a:spcPct val="170000"/>
              </a:lnSpc>
            </a:pPr>
            <a:r>
              <a:rPr lang="tr-TR" altLang="en-US" sz="800"/>
              <a:t>	- H</a:t>
            </a:r>
            <a:r>
              <a:rPr lang="tr-TR" altLang="en-US" sz="800">
                <a:cs typeface="Arial" panose="020B0604020202020204" pitchFamily="34" charset="0"/>
              </a:rPr>
              <a:t>ipoksik akciğer</a:t>
            </a:r>
            <a:r>
              <a:rPr lang="tr-TR" altLang="en-US" sz="800"/>
              <a:t>,  KOAH..</a:t>
            </a:r>
            <a:r>
              <a:rPr lang="tr-TR" altLang="en-US" sz="800">
                <a:cs typeface="Arial" panose="020B0604020202020204" pitchFamily="34" charset="0"/>
              </a:rPr>
              <a:t> </a:t>
            </a:r>
            <a:endParaRPr lang="tr-TR" altLang="en-US" sz="800"/>
          </a:p>
          <a:p>
            <a:pPr algn="just">
              <a:lnSpc>
                <a:spcPct val="170000"/>
              </a:lnSpc>
            </a:pPr>
            <a:r>
              <a:rPr lang="tr-TR" altLang="en-US" sz="800"/>
              <a:t>	- Yetersiz oksijenizasyon, S</a:t>
            </a:r>
            <a:r>
              <a:rPr lang="tr-TR" altLang="en-US" sz="800">
                <a:cs typeface="Arial" panose="020B0604020202020204" pitchFamily="34" charset="0"/>
              </a:rPr>
              <a:t>iyanotik kalp hastalıkları</a:t>
            </a:r>
            <a:r>
              <a:rPr lang="tr-TR" altLang="en-US" sz="800"/>
              <a:t>..</a:t>
            </a:r>
          </a:p>
          <a:p>
            <a:pPr algn="just">
              <a:lnSpc>
                <a:spcPct val="170000"/>
              </a:lnSpc>
            </a:pPr>
            <a:r>
              <a:rPr lang="tr-TR" altLang="en-US" sz="800">
                <a:solidFill>
                  <a:schemeClr val="hlink"/>
                </a:solidFill>
              </a:rPr>
              <a:t>Hipoksiye</a:t>
            </a:r>
            <a:r>
              <a:rPr lang="tr-TR" altLang="en-US" sz="800"/>
              <a:t> s</a:t>
            </a:r>
            <a:r>
              <a:rPr lang="tr-TR" altLang="en-US" sz="800">
                <a:cs typeface="Arial" panose="020B0604020202020204" pitchFamily="34" charset="0"/>
              </a:rPr>
              <a:t>ekonder</a:t>
            </a:r>
            <a:r>
              <a:rPr lang="tr-TR" altLang="en-US" sz="800"/>
              <a:t> </a:t>
            </a:r>
            <a:r>
              <a:rPr lang="tr-TR" altLang="en-US" sz="800">
                <a:cs typeface="Arial" panose="020B0604020202020204" pitchFamily="34" charset="0"/>
              </a:rPr>
              <a:t> Eritropoetin (EPO) artışı</a:t>
            </a:r>
            <a:r>
              <a:rPr lang="tr-TR" altLang="en-US" sz="800"/>
              <a:t> </a:t>
            </a:r>
            <a:r>
              <a:rPr lang="tr-TR" altLang="en-US" sz="800">
                <a:cs typeface="Arial" panose="020B0604020202020204" pitchFamily="34" charset="0"/>
              </a:rPr>
              <a:t>kemik iliğini</a:t>
            </a:r>
            <a:r>
              <a:rPr lang="tr-TR" altLang="en-US" sz="800"/>
              <a:t>n</a:t>
            </a:r>
            <a:r>
              <a:rPr lang="tr-TR" altLang="en-US" sz="800">
                <a:cs typeface="Arial" panose="020B0604020202020204" pitchFamily="34" charset="0"/>
              </a:rPr>
              <a:t> uyar</a:t>
            </a:r>
            <a:r>
              <a:rPr lang="tr-TR" altLang="en-US" sz="800"/>
              <a:t>ıl</a:t>
            </a:r>
            <a:r>
              <a:rPr lang="tr-TR" altLang="en-US" sz="800">
                <a:cs typeface="Arial" panose="020B0604020202020204" pitchFamily="34" charset="0"/>
              </a:rPr>
              <a:t>ması ve eritrosit artışı </a:t>
            </a:r>
            <a:r>
              <a:rPr lang="tr-TR" altLang="en-US" sz="800"/>
              <a:t>ile sonuçlanır.</a:t>
            </a:r>
          </a:p>
          <a:p>
            <a:pPr algn="just">
              <a:lnSpc>
                <a:spcPct val="170000"/>
              </a:lnSpc>
            </a:pPr>
            <a:r>
              <a:rPr lang="tr-TR" altLang="en-US" sz="800">
                <a:cs typeface="Arial" panose="020B0604020202020204" pitchFamily="34" charset="0"/>
              </a:rPr>
              <a:t>Bu grupta EPO artışı, gereksinime paralel olarak gider. </a:t>
            </a:r>
            <a:endParaRPr lang="tr-TR" altLang="en-US" sz="800"/>
          </a:p>
          <a:p>
            <a:pPr algn="just">
              <a:lnSpc>
                <a:spcPct val="170000"/>
              </a:lnSpc>
            </a:pPr>
            <a:r>
              <a:rPr lang="tr-TR" altLang="en-US" sz="800"/>
              <a:t>	- </a:t>
            </a:r>
            <a:r>
              <a:rPr lang="tr-TR" altLang="en-US" sz="800">
                <a:cs typeface="Arial" panose="020B0604020202020204" pitchFamily="34" charset="0"/>
              </a:rPr>
              <a:t>O</a:t>
            </a:r>
            <a:r>
              <a:rPr lang="tr-TR" altLang="en-US" sz="800" baseline="-25000">
                <a:cs typeface="Arial" panose="020B0604020202020204" pitchFamily="34" charset="0"/>
              </a:rPr>
              <a:t>2</a:t>
            </a:r>
            <a:r>
              <a:rPr lang="tr-TR" altLang="en-US" sz="800">
                <a:cs typeface="Arial" panose="020B0604020202020204" pitchFamily="34" charset="0"/>
              </a:rPr>
              <a:t> basıncının düşük olduğu yerlerde yaşama,</a:t>
            </a:r>
            <a:endParaRPr lang="tr-TR" altLang="en-US" sz="800"/>
          </a:p>
          <a:p>
            <a:pPr algn="just">
              <a:lnSpc>
                <a:spcPct val="170000"/>
              </a:lnSpc>
            </a:pPr>
            <a:r>
              <a:rPr lang="tr-TR" altLang="en-US" sz="800"/>
              <a:t>	- H</a:t>
            </a:r>
            <a:r>
              <a:rPr lang="tr-TR" altLang="en-US" sz="800">
                <a:cs typeface="Arial" panose="020B0604020202020204" pitchFamily="34" charset="0"/>
              </a:rPr>
              <a:t>ipoksik akciğer</a:t>
            </a:r>
            <a:r>
              <a:rPr lang="tr-TR" altLang="en-US" sz="800"/>
              <a:t>,  KOAH..</a:t>
            </a:r>
            <a:r>
              <a:rPr lang="tr-TR" altLang="en-US" sz="800">
                <a:cs typeface="Arial" panose="020B0604020202020204" pitchFamily="34" charset="0"/>
              </a:rPr>
              <a:t> </a:t>
            </a:r>
            <a:endParaRPr lang="tr-TR" altLang="en-US" sz="800"/>
          </a:p>
          <a:p>
            <a:pPr algn="just">
              <a:lnSpc>
                <a:spcPct val="170000"/>
              </a:lnSpc>
            </a:pPr>
            <a:r>
              <a:rPr lang="tr-TR" altLang="en-US" sz="800"/>
              <a:t>	- Yetersiz oksijenizasyon, S</a:t>
            </a:r>
            <a:r>
              <a:rPr lang="tr-TR" altLang="en-US" sz="800">
                <a:cs typeface="Arial" panose="020B0604020202020204" pitchFamily="34" charset="0"/>
              </a:rPr>
              <a:t>iyanotik kalp hastalıkları</a:t>
            </a:r>
            <a:r>
              <a:rPr lang="tr-TR" altLang="en-US" sz="800"/>
              <a:t>..</a:t>
            </a:r>
          </a:p>
          <a:p>
            <a:pPr algn="just">
              <a:lnSpc>
                <a:spcPct val="170000"/>
              </a:lnSpc>
            </a:pPr>
            <a:r>
              <a:rPr lang="tr-TR" altLang="en-US" sz="800">
                <a:solidFill>
                  <a:schemeClr val="hlink"/>
                </a:solidFill>
              </a:rPr>
              <a:t>Hipoksiye</a:t>
            </a:r>
            <a:r>
              <a:rPr lang="tr-TR" altLang="en-US" sz="800"/>
              <a:t> s</a:t>
            </a:r>
            <a:r>
              <a:rPr lang="tr-TR" altLang="en-US" sz="800">
                <a:cs typeface="Arial" panose="020B0604020202020204" pitchFamily="34" charset="0"/>
              </a:rPr>
              <a:t>ekonder</a:t>
            </a:r>
            <a:r>
              <a:rPr lang="tr-TR" altLang="en-US" sz="800"/>
              <a:t> </a:t>
            </a:r>
            <a:r>
              <a:rPr lang="tr-TR" altLang="en-US" sz="800">
                <a:cs typeface="Arial" panose="020B0604020202020204" pitchFamily="34" charset="0"/>
              </a:rPr>
              <a:t> Eritropoetin (EPO) artışı</a:t>
            </a:r>
            <a:r>
              <a:rPr lang="tr-TR" altLang="en-US" sz="800"/>
              <a:t> </a:t>
            </a:r>
            <a:r>
              <a:rPr lang="tr-TR" altLang="en-US" sz="800">
                <a:cs typeface="Arial" panose="020B0604020202020204" pitchFamily="34" charset="0"/>
              </a:rPr>
              <a:t>kemik iliğini</a:t>
            </a:r>
            <a:r>
              <a:rPr lang="tr-TR" altLang="en-US" sz="800"/>
              <a:t>n</a:t>
            </a:r>
            <a:r>
              <a:rPr lang="tr-TR" altLang="en-US" sz="800">
                <a:cs typeface="Arial" panose="020B0604020202020204" pitchFamily="34" charset="0"/>
              </a:rPr>
              <a:t> uyar</a:t>
            </a:r>
            <a:r>
              <a:rPr lang="tr-TR" altLang="en-US" sz="800"/>
              <a:t>ıl</a:t>
            </a:r>
            <a:r>
              <a:rPr lang="tr-TR" altLang="en-US" sz="800">
                <a:cs typeface="Arial" panose="020B0604020202020204" pitchFamily="34" charset="0"/>
              </a:rPr>
              <a:t>ması ve eritrosit artışı </a:t>
            </a:r>
            <a:r>
              <a:rPr lang="tr-TR" altLang="en-US" sz="800"/>
              <a:t>ile sonuçlanır.</a:t>
            </a:r>
          </a:p>
          <a:p>
            <a:pPr algn="just">
              <a:lnSpc>
                <a:spcPct val="170000"/>
              </a:lnSpc>
            </a:pPr>
            <a:r>
              <a:rPr lang="tr-TR" altLang="en-US" sz="800">
                <a:cs typeface="Arial" panose="020B0604020202020204" pitchFamily="34" charset="0"/>
              </a:rPr>
              <a:t>Bu grupta EPO artışı, gereksinime paralel olarak gider. </a:t>
            </a:r>
            <a:endParaRPr lang="tr-TR" altLang="en-US" sz="800"/>
          </a:p>
          <a:p>
            <a:pPr algn="just">
              <a:lnSpc>
                <a:spcPct val="170000"/>
              </a:lnSpc>
            </a:pPr>
            <a:r>
              <a:rPr lang="tr-TR" altLang="en-US" sz="800"/>
              <a:t>	- </a:t>
            </a:r>
            <a:r>
              <a:rPr lang="tr-TR" altLang="en-US" sz="800">
                <a:cs typeface="Arial" panose="020B0604020202020204" pitchFamily="34" charset="0"/>
              </a:rPr>
              <a:t>O</a:t>
            </a:r>
            <a:r>
              <a:rPr lang="tr-TR" altLang="en-US" sz="800" baseline="-25000">
                <a:cs typeface="Arial" panose="020B0604020202020204" pitchFamily="34" charset="0"/>
              </a:rPr>
              <a:t>2</a:t>
            </a:r>
            <a:r>
              <a:rPr lang="tr-TR" altLang="en-US" sz="800">
                <a:cs typeface="Arial" panose="020B0604020202020204" pitchFamily="34" charset="0"/>
              </a:rPr>
              <a:t> basıncının düşük olduğu yerlerde yaşama,</a:t>
            </a:r>
            <a:endParaRPr lang="tr-TR" altLang="en-US" sz="800"/>
          </a:p>
          <a:p>
            <a:pPr algn="just">
              <a:lnSpc>
                <a:spcPct val="170000"/>
              </a:lnSpc>
            </a:pPr>
            <a:r>
              <a:rPr lang="tr-TR" altLang="en-US" sz="800"/>
              <a:t>	- H</a:t>
            </a:r>
            <a:r>
              <a:rPr lang="tr-TR" altLang="en-US" sz="800">
                <a:cs typeface="Arial" panose="020B0604020202020204" pitchFamily="34" charset="0"/>
              </a:rPr>
              <a:t>ipoksik akciğer</a:t>
            </a:r>
            <a:r>
              <a:rPr lang="tr-TR" altLang="en-US" sz="800"/>
              <a:t>,  KOAH..</a:t>
            </a:r>
            <a:r>
              <a:rPr lang="tr-TR" altLang="en-US" sz="800">
                <a:cs typeface="Arial" panose="020B0604020202020204" pitchFamily="34" charset="0"/>
              </a:rPr>
              <a:t> </a:t>
            </a:r>
            <a:endParaRPr lang="tr-TR" altLang="en-US" sz="800"/>
          </a:p>
          <a:p>
            <a:pPr algn="just">
              <a:lnSpc>
                <a:spcPct val="170000"/>
              </a:lnSpc>
            </a:pPr>
            <a:r>
              <a:rPr lang="tr-TR" altLang="en-US" sz="800"/>
              <a:t>	- Yetersiz oksijenizasyon, S</a:t>
            </a:r>
            <a:r>
              <a:rPr lang="tr-TR" altLang="en-US" sz="800">
                <a:cs typeface="Arial" panose="020B0604020202020204" pitchFamily="34" charset="0"/>
              </a:rPr>
              <a:t>iyanotik kalp hastalıkları</a:t>
            </a:r>
            <a:r>
              <a:rPr lang="tr-TR" altLang="en-US" sz="800"/>
              <a:t>..</a:t>
            </a:r>
          </a:p>
          <a:p>
            <a:pPr>
              <a:lnSpc>
                <a:spcPct val="190000"/>
              </a:lnSpc>
            </a:pPr>
            <a:r>
              <a:rPr lang="tr-TR" altLang="en-US" sz="800">
                <a:cs typeface="Arial" panose="020B0604020202020204" pitchFamily="34" charset="0"/>
              </a:rPr>
              <a:t> 2. grupta EPO artışı herhangi bir gereksinim olmadığı halde</a:t>
            </a:r>
            <a:r>
              <a:rPr lang="tr-TR" altLang="en-US" sz="800"/>
              <a:t> otonom </a:t>
            </a:r>
            <a:r>
              <a:rPr lang="tr-TR" altLang="en-US" sz="800">
                <a:cs typeface="Arial" panose="020B0604020202020204" pitchFamily="34" charset="0"/>
              </a:rPr>
              <a:t> olur. </a:t>
            </a:r>
            <a:endParaRPr lang="tr-TR" altLang="en-US" sz="800"/>
          </a:p>
          <a:p>
            <a:pPr>
              <a:lnSpc>
                <a:spcPct val="190000"/>
              </a:lnSpc>
            </a:pPr>
            <a:r>
              <a:rPr lang="tr-TR" altLang="en-US" sz="800">
                <a:cs typeface="Arial" panose="020B0604020202020204" pitchFamily="34" charset="0"/>
              </a:rPr>
              <a:t>Bunlara en iyi örnek EPO benzeri madde salgılayan tümörler, polikistik böbrek ve renal transplantı sonrası gelişen geçici EPO artışı gösterilebilir. </a:t>
            </a:r>
            <a:endParaRPr lang="tr-TR" altLang="en-US" sz="800"/>
          </a:p>
          <a:p>
            <a:pPr>
              <a:lnSpc>
                <a:spcPct val="190000"/>
              </a:lnSpc>
            </a:pPr>
            <a:r>
              <a:rPr lang="tr-TR" altLang="en-US" sz="800">
                <a:cs typeface="Arial" panose="020B0604020202020204" pitchFamily="34" charset="0"/>
              </a:rPr>
              <a:t>Ayrıca endojen veya eksojen kaynaklı androjen artışı da polisitemi yapabilir. </a:t>
            </a:r>
            <a:r>
              <a:rPr lang="tr-TR" altLang="en-US" sz="800" b="1">
                <a:cs typeface="Arial" panose="020B0604020202020204" pitchFamily="34" charset="0"/>
              </a:rPr>
              <a:t>Erkeklerde kan</a:t>
            </a:r>
            <a:r>
              <a:rPr lang="tr-TR" altLang="en-US" sz="800" b="1"/>
              <a:t> </a:t>
            </a:r>
            <a:r>
              <a:rPr lang="tr-TR" altLang="en-US" sz="800" b="1">
                <a:cs typeface="Arial" panose="020B0604020202020204" pitchFamily="34" charset="0"/>
              </a:rPr>
              <a:t>kitlesinin kadınlardan yüksek olmasının sebeplerinden biri de androjen düzeylerinin yüksek olmasıdır.</a:t>
            </a:r>
          </a:p>
          <a:p>
            <a:pPr>
              <a:lnSpc>
                <a:spcPct val="80000"/>
              </a:lnSpc>
            </a:pPr>
            <a:endParaRPr lang="tr-TR" altLang="en-US" sz="800"/>
          </a:p>
        </p:txBody>
      </p:sp>
    </p:spTree>
    <p:extLst>
      <p:ext uri="{BB962C8B-B14F-4D97-AF65-F5344CB8AC3E}">
        <p14:creationId xmlns:p14="http://schemas.microsoft.com/office/powerpoint/2010/main" val="41888421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91EFE1D-9801-43EA-A94F-2E3812A7E5A6}" type="slidenum">
              <a:rPr lang="en-US"/>
              <a:pPr/>
              <a:t>54</a:t>
            </a:fld>
            <a:endParaRPr lang="en-US"/>
          </a:p>
        </p:txBody>
      </p:sp>
      <p:sp>
        <p:nvSpPr>
          <p:cNvPr id="314370" name="Rectangle 2"/>
          <p:cNvSpPr>
            <a:spLocks noGrp="1" noRot="1" noChangeAspect="1" noChangeArrowheads="1" noTextEdit="1"/>
          </p:cNvSpPr>
          <p:nvPr>
            <p:ph type="sldImg"/>
          </p:nvPr>
        </p:nvSpPr>
        <p:spPr>
          <a:xfrm>
            <a:off x="379413" y="685800"/>
            <a:ext cx="6096000" cy="3429000"/>
          </a:xfrm>
          <a:ln/>
        </p:spPr>
      </p:sp>
      <p:sp>
        <p:nvSpPr>
          <p:cNvPr id="314371" name="Rectangle 3"/>
          <p:cNvSpPr>
            <a:spLocks noGrp="1" noChangeArrowheads="1"/>
          </p:cNvSpPr>
          <p:nvPr>
            <p:ph type="body" idx="1"/>
          </p:nvPr>
        </p:nvSpPr>
        <p:spPr>
          <a:xfrm>
            <a:off x="914400" y="4343400"/>
            <a:ext cx="5029200" cy="4114800"/>
          </a:xfrm>
        </p:spPr>
        <p:txBody>
          <a:bodyPr/>
          <a:lstStyle/>
          <a:p>
            <a:endParaRPr lang="tr-TR"/>
          </a:p>
        </p:txBody>
      </p:sp>
    </p:spTree>
    <p:extLst>
      <p:ext uri="{BB962C8B-B14F-4D97-AF65-F5344CB8AC3E}">
        <p14:creationId xmlns:p14="http://schemas.microsoft.com/office/powerpoint/2010/main" val="40639342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5A3AAD4-0B0E-4ED8-8DBC-AF1FF24FE590}" type="slidenum">
              <a:rPr lang="en-US"/>
              <a:pPr/>
              <a:t>55</a:t>
            </a:fld>
            <a:endParaRPr lang="en-US"/>
          </a:p>
        </p:txBody>
      </p:sp>
      <p:sp>
        <p:nvSpPr>
          <p:cNvPr id="322562" name="Rectangle 2"/>
          <p:cNvSpPr>
            <a:spLocks noGrp="1" noRot="1" noChangeAspect="1" noChangeArrowheads="1" noTextEdit="1"/>
          </p:cNvSpPr>
          <p:nvPr>
            <p:ph type="sldImg"/>
          </p:nvPr>
        </p:nvSpPr>
        <p:spPr>
          <a:xfrm>
            <a:off x="379413" y="685800"/>
            <a:ext cx="6096000" cy="3429000"/>
          </a:xfrm>
          <a:ln/>
        </p:spPr>
      </p:sp>
      <p:sp>
        <p:nvSpPr>
          <p:cNvPr id="322563" name="Rectangle 3"/>
          <p:cNvSpPr>
            <a:spLocks noGrp="1" noChangeArrowheads="1"/>
          </p:cNvSpPr>
          <p:nvPr>
            <p:ph type="body" idx="1"/>
          </p:nvPr>
        </p:nvSpPr>
        <p:spPr>
          <a:xfrm>
            <a:off x="914400" y="4343400"/>
            <a:ext cx="4800600" cy="3886200"/>
          </a:xfrm>
          <a:noFill/>
        </p:spPr>
        <p:txBody>
          <a:bodyPr/>
          <a:lstStyle/>
          <a:p>
            <a:endParaRPr lang="tr-TR"/>
          </a:p>
          <a:p>
            <a:r>
              <a:rPr lang="en-US" b="1"/>
              <a:t>In 1985, a major advance was made</a:t>
            </a:r>
            <a:r>
              <a:rPr lang="tr-TR" b="1"/>
              <a:t> </a:t>
            </a:r>
            <a:r>
              <a:rPr lang="en-US" b="1"/>
              <a:t>with the discovery of a monoclonal antibody which</a:t>
            </a:r>
            <a:r>
              <a:rPr lang="tr-TR" b="1"/>
              <a:t> </a:t>
            </a:r>
            <a:r>
              <a:rPr lang="en-US" b="1"/>
              <a:t>bound a cell-surface moiety on all hematopoietic progenitors.</a:t>
            </a:r>
            <a:endParaRPr lang="tr-TR" b="1"/>
          </a:p>
          <a:p>
            <a:endParaRPr lang="tr-TR" b="1"/>
          </a:p>
          <a:p>
            <a:endParaRPr lang="tr-TR"/>
          </a:p>
          <a:p>
            <a:r>
              <a:rPr lang="en-US"/>
              <a:t> Subsequently designated as CD34, this</a:t>
            </a:r>
            <a:r>
              <a:rPr lang="tr-TR"/>
              <a:t> </a:t>
            </a:r>
            <a:r>
              <a:rPr lang="en-US"/>
              <a:t>molecule remains the only phenotypic marker that identifies early hematopoietic cells. </a:t>
            </a:r>
            <a:endParaRPr lang="tr-TR"/>
          </a:p>
          <a:p>
            <a:endParaRPr lang="tr-TR"/>
          </a:p>
          <a:p>
            <a:r>
              <a:rPr lang="en-US"/>
              <a:t>Approximately 0.1% of normal peripheral blood mononuclear cells and 1% to 4% of human bone marrow cells</a:t>
            </a:r>
            <a:r>
              <a:rPr lang="tr-TR"/>
              <a:t>   </a:t>
            </a:r>
            <a:r>
              <a:rPr lang="en-US"/>
              <a:t>express the CD34 antigen.</a:t>
            </a:r>
            <a:endParaRPr lang="tr-TR"/>
          </a:p>
          <a:p>
            <a:endParaRPr lang="tr-TR"/>
          </a:p>
          <a:p>
            <a:r>
              <a:rPr lang="en-US"/>
              <a:t> The identification and characterization of CD34+ hematopoietic stem cells</a:t>
            </a:r>
            <a:r>
              <a:rPr lang="tr-TR"/>
              <a:t> </a:t>
            </a:r>
            <a:r>
              <a:rPr lang="en-US"/>
              <a:t>has opened new fields of research, and has become a major interest for both biological and clinical</a:t>
            </a:r>
          </a:p>
          <a:p>
            <a:r>
              <a:rPr lang="en-US"/>
              <a:t>research. </a:t>
            </a:r>
          </a:p>
          <a:p>
            <a:endParaRPr lang="en-US"/>
          </a:p>
          <a:p>
            <a:r>
              <a:rPr lang="en-US"/>
              <a:t>Interestingly, some CD34 monoclonal antibodies (such as Immu-133, see</a:t>
            </a:r>
          </a:p>
          <a:p>
            <a:r>
              <a:rPr lang="en-US"/>
              <a:t>below) can induce homotypic cell adhesion in CD34+ cell lines.</a:t>
            </a:r>
          </a:p>
          <a:p>
            <a:endParaRPr lang="en-US"/>
          </a:p>
        </p:txBody>
      </p:sp>
    </p:spTree>
    <p:extLst>
      <p:ext uri="{BB962C8B-B14F-4D97-AF65-F5344CB8AC3E}">
        <p14:creationId xmlns:p14="http://schemas.microsoft.com/office/powerpoint/2010/main" val="29401181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F215EDF7-DC55-41DF-9AEB-57D0D85ED43D}" type="slidenum">
              <a:rPr lang="en-US"/>
              <a:pPr/>
              <a:t>57</a:t>
            </a:fld>
            <a:endParaRPr lang="en-US"/>
          </a:p>
        </p:txBody>
      </p:sp>
      <p:sp>
        <p:nvSpPr>
          <p:cNvPr id="30617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6" rIns="91431" bIns="45716" anchor="b"/>
          <a:lstStyle>
            <a:lvl1pPr algn="l">
              <a:defRPr sz="2400">
                <a:solidFill>
                  <a:schemeClr val="tx1"/>
                </a:solidFill>
                <a:latin typeface="Arial" charset="0"/>
                <a:cs typeface="Times New Roman" pitchFamily="18" charset="0"/>
              </a:defRPr>
            </a:lvl1pPr>
            <a:lvl2pPr marL="742950" indent="-285750" algn="l">
              <a:defRPr sz="2400">
                <a:solidFill>
                  <a:schemeClr val="tx1"/>
                </a:solidFill>
                <a:latin typeface="Arial" charset="0"/>
                <a:cs typeface="Times New Roman" pitchFamily="18" charset="0"/>
              </a:defRPr>
            </a:lvl2pPr>
            <a:lvl3pPr marL="1143000" indent="-228600" algn="l">
              <a:defRPr sz="2400">
                <a:solidFill>
                  <a:schemeClr val="tx1"/>
                </a:solidFill>
                <a:latin typeface="Arial" charset="0"/>
                <a:cs typeface="Times New Roman" pitchFamily="18" charset="0"/>
              </a:defRPr>
            </a:lvl3pPr>
            <a:lvl4pPr marL="1600200" indent="-228600" algn="l">
              <a:defRPr sz="2400">
                <a:solidFill>
                  <a:schemeClr val="tx1"/>
                </a:solidFill>
                <a:latin typeface="Arial" charset="0"/>
                <a:cs typeface="Times New Roman" pitchFamily="18" charset="0"/>
              </a:defRPr>
            </a:lvl4pPr>
            <a:lvl5pPr marL="2057400" indent="-228600" algn="l">
              <a:defRPr sz="2400">
                <a:solidFill>
                  <a:schemeClr val="tx1"/>
                </a:solidFill>
                <a:latin typeface="Arial" charset="0"/>
                <a:cs typeface="Times New Roman" pitchFamily="18" charset="0"/>
              </a:defRPr>
            </a:lvl5pPr>
            <a:lvl6pPr marL="2514600" indent="-228600" fontAlgn="base">
              <a:spcBef>
                <a:spcPct val="0"/>
              </a:spcBef>
              <a:spcAft>
                <a:spcPct val="0"/>
              </a:spcAft>
              <a:defRPr sz="2400">
                <a:solidFill>
                  <a:schemeClr val="tx1"/>
                </a:solidFill>
                <a:latin typeface="Arial" charset="0"/>
                <a:cs typeface="Times New Roman" pitchFamily="18" charset="0"/>
              </a:defRPr>
            </a:lvl6pPr>
            <a:lvl7pPr marL="2971800" indent="-228600" fontAlgn="base">
              <a:spcBef>
                <a:spcPct val="0"/>
              </a:spcBef>
              <a:spcAft>
                <a:spcPct val="0"/>
              </a:spcAft>
              <a:defRPr sz="2400">
                <a:solidFill>
                  <a:schemeClr val="tx1"/>
                </a:solidFill>
                <a:latin typeface="Arial" charset="0"/>
                <a:cs typeface="Times New Roman" pitchFamily="18" charset="0"/>
              </a:defRPr>
            </a:lvl7pPr>
            <a:lvl8pPr marL="3429000" indent="-228600" fontAlgn="base">
              <a:spcBef>
                <a:spcPct val="0"/>
              </a:spcBef>
              <a:spcAft>
                <a:spcPct val="0"/>
              </a:spcAft>
              <a:defRPr sz="2400">
                <a:solidFill>
                  <a:schemeClr val="tx1"/>
                </a:solidFill>
                <a:latin typeface="Arial" charset="0"/>
                <a:cs typeface="Times New Roman" pitchFamily="18" charset="0"/>
              </a:defRPr>
            </a:lvl8pPr>
            <a:lvl9pPr marL="3886200" indent="-228600" fontAlgn="base">
              <a:spcBef>
                <a:spcPct val="0"/>
              </a:spcBef>
              <a:spcAft>
                <a:spcPct val="0"/>
              </a:spcAft>
              <a:defRPr sz="2400">
                <a:solidFill>
                  <a:schemeClr val="tx1"/>
                </a:solidFill>
                <a:latin typeface="Arial" charset="0"/>
                <a:cs typeface="Times New Roman" pitchFamily="18" charset="0"/>
              </a:defRPr>
            </a:lvl9pPr>
          </a:lstStyle>
          <a:p>
            <a:pPr algn="r"/>
            <a:fld id="{7664BF33-95BA-4028-8077-FFD339F2928B}" type="slidenum">
              <a:rPr kumimoji="0" lang="en-GB" sz="1200"/>
              <a:pPr algn="r"/>
              <a:t>57</a:t>
            </a:fld>
            <a:endParaRPr kumimoji="0" lang="en-GB" sz="1200"/>
          </a:p>
        </p:txBody>
      </p:sp>
      <p:sp>
        <p:nvSpPr>
          <p:cNvPr id="306179" name="Rectangle 2"/>
          <p:cNvSpPr>
            <a:spLocks noGrp="1" noRot="1" noChangeAspect="1" noChangeArrowheads="1" noTextEdit="1"/>
          </p:cNvSpPr>
          <p:nvPr>
            <p:ph type="sldImg"/>
          </p:nvPr>
        </p:nvSpPr>
        <p:spPr>
          <a:ln/>
        </p:spPr>
      </p:sp>
      <p:sp>
        <p:nvSpPr>
          <p:cNvPr id="306180" name="Rectangle 3"/>
          <p:cNvSpPr>
            <a:spLocks noGrp="1" noChangeArrowheads="1"/>
          </p:cNvSpPr>
          <p:nvPr>
            <p:ph type="body" idx="1"/>
          </p:nvPr>
        </p:nvSpPr>
        <p:spPr/>
        <p:txBody>
          <a:bodyPr lIns="91431" tIns="45716" rIns="91431" bIns="45716"/>
          <a:lstStyle/>
          <a:p>
            <a:endParaRPr lang="en-GB"/>
          </a:p>
        </p:txBody>
      </p:sp>
    </p:spTree>
    <p:extLst>
      <p:ext uri="{BB962C8B-B14F-4D97-AF65-F5344CB8AC3E}">
        <p14:creationId xmlns:p14="http://schemas.microsoft.com/office/powerpoint/2010/main" val="5243979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A46F1F5-A719-4E0C-B64A-7AF7F40ED918}" type="slidenum">
              <a:rPr lang="tr-TR" altLang="en-US"/>
              <a:pPr/>
              <a:t>69</a:t>
            </a:fld>
            <a:endParaRPr lang="tr-TR" altLang="en-US"/>
          </a:p>
        </p:txBody>
      </p:sp>
      <p:sp>
        <p:nvSpPr>
          <p:cNvPr id="430082" name="Rectangle 2"/>
          <p:cNvSpPr>
            <a:spLocks noGrp="1" noChangeArrowheads="1"/>
          </p:cNvSpPr>
          <p:nvPr>
            <p:ph type="body" idx="1"/>
          </p:nvPr>
        </p:nvSpPr>
        <p:spPr>
          <a:xfrm>
            <a:off x="914400" y="4614863"/>
            <a:ext cx="5026025" cy="4370387"/>
          </a:xfrm>
          <a:ln/>
          <a:extLst>
            <a:ext uri="{91240B29-F687-4F45-9708-019B960494DF}">
              <a14:hiddenLine xmlns:a14="http://schemas.microsoft.com/office/drawing/2010/main" w="12700">
                <a:solidFill>
                  <a:schemeClr val="tx1"/>
                </a:solidFill>
                <a:miter lim="800000"/>
                <a:headEnd/>
                <a:tailEnd/>
              </a14:hiddenLine>
            </a:ext>
          </a:extLst>
        </p:spPr>
        <p:txBody>
          <a:bodyPr lIns="90487" tIns="44450" rIns="90487" bIns="44450"/>
          <a:lstStyle/>
          <a:p>
            <a:endParaRPr lang="en-US" altLang="en-US"/>
          </a:p>
        </p:txBody>
      </p:sp>
      <p:sp>
        <p:nvSpPr>
          <p:cNvPr id="430083" name="Rectangle 3"/>
          <p:cNvSpPr>
            <a:spLocks noGrp="1" noRot="1" noChangeAspect="1" noChangeArrowheads="1" noTextEdit="1"/>
          </p:cNvSpPr>
          <p:nvPr>
            <p:ph type="sldImg"/>
          </p:nvPr>
        </p:nvSpPr>
        <p:spPr>
          <a:ln w="12700" cap="flat">
            <a:solidFill>
              <a:schemeClr val="tx1"/>
            </a:solidFill>
          </a:ln>
          <a:extLst>
            <a:ext uri="{909E8E84-426E-40DD-AFC4-6F175D3DCCD1}">
              <a14:hiddenFill xmlns:a14="http://schemas.microsoft.com/office/drawing/2010/main">
                <a:noFill/>
              </a14:hiddenFill>
            </a:ext>
          </a:extLst>
        </p:spPr>
      </p:sp>
    </p:spTree>
    <p:extLst>
      <p:ext uri="{BB962C8B-B14F-4D97-AF65-F5344CB8AC3E}">
        <p14:creationId xmlns:p14="http://schemas.microsoft.com/office/powerpoint/2010/main" val="20312520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4CF2CC1-7AA1-4DFE-9086-DAD540AF1BAA}" type="slidenum">
              <a:rPr lang="en-US"/>
              <a:pPr/>
              <a:t>70</a:t>
            </a:fld>
            <a:endParaRPr lang="en-US"/>
          </a:p>
        </p:txBody>
      </p:sp>
      <p:sp>
        <p:nvSpPr>
          <p:cNvPr id="608258" name="Rectangle 2"/>
          <p:cNvSpPr>
            <a:spLocks noGrp="1" noRot="1" noChangeAspect="1" noChangeArrowheads="1" noTextEdit="1"/>
          </p:cNvSpPr>
          <p:nvPr>
            <p:ph type="sldImg"/>
          </p:nvPr>
        </p:nvSpPr>
        <p:spPr>
          <a:ln/>
        </p:spPr>
      </p:sp>
      <p:sp>
        <p:nvSpPr>
          <p:cNvPr id="608259" name="Rectangle 3"/>
          <p:cNvSpPr>
            <a:spLocks noGrp="1" noChangeArrowheads="1"/>
          </p:cNvSpPr>
          <p:nvPr>
            <p:ph type="body" idx="1"/>
          </p:nvPr>
        </p:nvSpPr>
        <p:spPr/>
        <p:txBody>
          <a:bodyPr/>
          <a:lstStyle/>
          <a:p>
            <a:endParaRPr lang="tr-TR"/>
          </a:p>
        </p:txBody>
      </p:sp>
    </p:spTree>
    <p:extLst>
      <p:ext uri="{BB962C8B-B14F-4D97-AF65-F5344CB8AC3E}">
        <p14:creationId xmlns:p14="http://schemas.microsoft.com/office/powerpoint/2010/main" val="33291641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37AF00F-B2C2-4517-BCCC-9EA2B349C95C}" type="slidenum">
              <a:rPr lang="en-US"/>
              <a:pPr/>
              <a:t>71</a:t>
            </a:fld>
            <a:endParaRPr lang="en-US"/>
          </a:p>
        </p:txBody>
      </p:sp>
      <p:sp>
        <p:nvSpPr>
          <p:cNvPr id="603138" name="Rectangle 2"/>
          <p:cNvSpPr>
            <a:spLocks noGrp="1" noRot="1" noChangeAspect="1" noChangeArrowheads="1" noTextEdit="1"/>
          </p:cNvSpPr>
          <p:nvPr>
            <p:ph type="sldImg"/>
          </p:nvPr>
        </p:nvSpPr>
        <p:spPr>
          <a:ln/>
        </p:spPr>
      </p:sp>
      <p:sp>
        <p:nvSpPr>
          <p:cNvPr id="603139" name="Rectangle 3"/>
          <p:cNvSpPr>
            <a:spLocks noGrp="1" noChangeArrowheads="1"/>
          </p:cNvSpPr>
          <p:nvPr>
            <p:ph type="body" idx="1"/>
          </p:nvPr>
        </p:nvSpPr>
        <p:spPr/>
        <p:txBody>
          <a:bodyPr/>
          <a:lstStyle/>
          <a:p>
            <a:endParaRPr lang="tr-TR"/>
          </a:p>
        </p:txBody>
      </p:sp>
    </p:spTree>
    <p:extLst>
      <p:ext uri="{BB962C8B-B14F-4D97-AF65-F5344CB8AC3E}">
        <p14:creationId xmlns:p14="http://schemas.microsoft.com/office/powerpoint/2010/main" val="19569574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966F03D-C696-4121-8AF2-3D31658FCB27}" type="slidenum">
              <a:rPr lang="en-US"/>
              <a:pPr/>
              <a:t>72</a:t>
            </a:fld>
            <a:endParaRPr lang="en-US"/>
          </a:p>
        </p:txBody>
      </p:sp>
      <p:sp>
        <p:nvSpPr>
          <p:cNvPr id="617474" name="Rectangle 2"/>
          <p:cNvSpPr>
            <a:spLocks noGrp="1" noRot="1" noChangeAspect="1" noChangeArrowheads="1" noTextEdit="1"/>
          </p:cNvSpPr>
          <p:nvPr>
            <p:ph type="sldImg"/>
          </p:nvPr>
        </p:nvSpPr>
        <p:spPr>
          <a:ln/>
        </p:spPr>
      </p:sp>
      <p:sp>
        <p:nvSpPr>
          <p:cNvPr id="617475" name="Rectangle 3"/>
          <p:cNvSpPr>
            <a:spLocks noGrp="1" noChangeArrowheads="1"/>
          </p:cNvSpPr>
          <p:nvPr>
            <p:ph type="body" idx="1"/>
          </p:nvPr>
        </p:nvSpPr>
        <p:spPr/>
        <p:txBody>
          <a:bodyPr/>
          <a:lstStyle/>
          <a:p>
            <a:endParaRPr lang="tr-TR"/>
          </a:p>
        </p:txBody>
      </p:sp>
    </p:spTree>
    <p:extLst>
      <p:ext uri="{BB962C8B-B14F-4D97-AF65-F5344CB8AC3E}">
        <p14:creationId xmlns:p14="http://schemas.microsoft.com/office/powerpoint/2010/main" val="33390248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8C60FCA-D406-4610-9E36-6A678D2B3433}" type="slidenum">
              <a:rPr lang="en-US"/>
              <a:pPr/>
              <a:t>73</a:t>
            </a:fld>
            <a:endParaRPr lang="en-US"/>
          </a:p>
        </p:txBody>
      </p:sp>
      <p:sp>
        <p:nvSpPr>
          <p:cNvPr id="514050" name="Rectangle 2"/>
          <p:cNvSpPr>
            <a:spLocks noGrp="1" noRot="1" noChangeAspect="1" noChangeArrowheads="1" noTextEdit="1"/>
          </p:cNvSpPr>
          <p:nvPr>
            <p:ph type="sldImg"/>
          </p:nvPr>
        </p:nvSpPr>
        <p:spPr>
          <a:ln/>
        </p:spPr>
      </p:sp>
      <p:sp>
        <p:nvSpPr>
          <p:cNvPr id="514051" name="Rectangle 3"/>
          <p:cNvSpPr>
            <a:spLocks noGrp="1" noChangeArrowheads="1"/>
          </p:cNvSpPr>
          <p:nvPr>
            <p:ph type="body" idx="1"/>
          </p:nvPr>
        </p:nvSpPr>
        <p:spPr/>
        <p:txBody>
          <a:bodyPr/>
          <a:lstStyle/>
          <a:p>
            <a:endParaRPr lang="tr-TR"/>
          </a:p>
        </p:txBody>
      </p:sp>
    </p:spTree>
    <p:extLst>
      <p:ext uri="{BB962C8B-B14F-4D97-AF65-F5344CB8AC3E}">
        <p14:creationId xmlns:p14="http://schemas.microsoft.com/office/powerpoint/2010/main" val="3974489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99A7AAD7-D2A8-4A5C-9ACA-D9DC01019D7B}" type="datetimeFigureOut">
              <a:rPr lang="tr-TR" smtClean="0"/>
              <a:t>08.04.2018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060E7A6-59AB-41A5-A9B5-271FD5C81CC4}" type="slidenum">
              <a:rPr lang="tr-TR" smtClean="0"/>
              <a:t>‹#›</a:t>
            </a:fld>
            <a:endParaRPr lang="tr-TR"/>
          </a:p>
        </p:txBody>
      </p:sp>
    </p:spTree>
    <p:extLst>
      <p:ext uri="{BB962C8B-B14F-4D97-AF65-F5344CB8AC3E}">
        <p14:creationId xmlns:p14="http://schemas.microsoft.com/office/powerpoint/2010/main" val="24499845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99A7AAD7-D2A8-4A5C-9ACA-D9DC01019D7B}" type="datetimeFigureOut">
              <a:rPr lang="tr-TR" smtClean="0"/>
              <a:t>08.04.2018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060E7A6-59AB-41A5-A9B5-271FD5C81CC4}" type="slidenum">
              <a:rPr lang="tr-TR" smtClean="0"/>
              <a:t>‹#›</a:t>
            </a:fld>
            <a:endParaRPr lang="tr-TR"/>
          </a:p>
        </p:txBody>
      </p:sp>
    </p:spTree>
    <p:extLst>
      <p:ext uri="{BB962C8B-B14F-4D97-AF65-F5344CB8AC3E}">
        <p14:creationId xmlns:p14="http://schemas.microsoft.com/office/powerpoint/2010/main" val="30867295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99A7AAD7-D2A8-4A5C-9ACA-D9DC01019D7B}" type="datetimeFigureOut">
              <a:rPr lang="tr-TR" smtClean="0"/>
              <a:t>08.04.2018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060E7A6-59AB-41A5-A9B5-271FD5C81CC4}" type="slidenum">
              <a:rPr lang="tr-TR" smtClean="0"/>
              <a:t>‹#›</a:t>
            </a:fld>
            <a:endParaRPr lang="tr-TR"/>
          </a:p>
        </p:txBody>
      </p:sp>
    </p:spTree>
    <p:extLst>
      <p:ext uri="{BB962C8B-B14F-4D97-AF65-F5344CB8AC3E}">
        <p14:creationId xmlns:p14="http://schemas.microsoft.com/office/powerpoint/2010/main" val="14752766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99A7AAD7-D2A8-4A5C-9ACA-D9DC01019D7B}" type="datetimeFigureOut">
              <a:rPr lang="tr-TR" smtClean="0"/>
              <a:t>08.04.2018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7060E7A6-59AB-41A5-A9B5-271FD5C81CC4}" type="slidenum">
              <a:rPr lang="tr-TR" smtClean="0"/>
              <a:t>‹#›</a:t>
            </a:fld>
            <a:endParaRPr lang="tr-TR"/>
          </a:p>
        </p:txBody>
      </p:sp>
    </p:spTree>
    <p:extLst>
      <p:ext uri="{BB962C8B-B14F-4D97-AF65-F5344CB8AC3E}">
        <p14:creationId xmlns:p14="http://schemas.microsoft.com/office/powerpoint/2010/main" val="38797069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99A7AAD7-D2A8-4A5C-9ACA-D9DC01019D7B}" type="datetimeFigureOut">
              <a:rPr lang="tr-TR" smtClean="0"/>
              <a:t>08.04.2018</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7060E7A6-59AB-41A5-A9B5-271FD5C81CC4}" type="slidenum">
              <a:rPr lang="tr-TR" smtClean="0"/>
              <a:t>‹#›</a:t>
            </a:fld>
            <a:endParaRPr lang="tr-TR"/>
          </a:p>
        </p:txBody>
      </p:sp>
    </p:spTree>
    <p:extLst>
      <p:ext uri="{BB962C8B-B14F-4D97-AF65-F5344CB8AC3E}">
        <p14:creationId xmlns:p14="http://schemas.microsoft.com/office/powerpoint/2010/main" val="7239945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99A7AAD7-D2A8-4A5C-9ACA-D9DC01019D7B}" type="datetimeFigureOut">
              <a:rPr lang="tr-TR" smtClean="0"/>
              <a:t>08.04.2018</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7060E7A6-59AB-41A5-A9B5-271FD5C81CC4}" type="slidenum">
              <a:rPr lang="tr-TR" smtClean="0"/>
              <a:t>‹#›</a:t>
            </a:fld>
            <a:endParaRPr lang="tr-TR"/>
          </a:p>
        </p:txBody>
      </p:sp>
    </p:spTree>
    <p:extLst>
      <p:ext uri="{BB962C8B-B14F-4D97-AF65-F5344CB8AC3E}">
        <p14:creationId xmlns:p14="http://schemas.microsoft.com/office/powerpoint/2010/main" val="10057280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99A7AAD7-D2A8-4A5C-9ACA-D9DC01019D7B}" type="datetimeFigureOut">
              <a:rPr lang="tr-TR" smtClean="0"/>
              <a:t>08.04.2018</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7060E7A6-59AB-41A5-A9B5-271FD5C81CC4}" type="slidenum">
              <a:rPr lang="tr-TR" smtClean="0"/>
              <a:t>‹#›</a:t>
            </a:fld>
            <a:endParaRPr lang="tr-TR"/>
          </a:p>
        </p:txBody>
      </p:sp>
    </p:spTree>
    <p:extLst>
      <p:ext uri="{BB962C8B-B14F-4D97-AF65-F5344CB8AC3E}">
        <p14:creationId xmlns:p14="http://schemas.microsoft.com/office/powerpoint/2010/main" val="30892895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99A7AAD7-D2A8-4A5C-9ACA-D9DC01019D7B}" type="datetimeFigureOut">
              <a:rPr lang="tr-TR" smtClean="0"/>
              <a:t>08.04.2018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7060E7A6-59AB-41A5-A9B5-271FD5C81CC4}" type="slidenum">
              <a:rPr lang="tr-TR" smtClean="0"/>
              <a:t>‹#›</a:t>
            </a:fld>
            <a:endParaRPr lang="tr-TR"/>
          </a:p>
        </p:txBody>
      </p:sp>
    </p:spTree>
    <p:extLst>
      <p:ext uri="{BB962C8B-B14F-4D97-AF65-F5344CB8AC3E}">
        <p14:creationId xmlns:p14="http://schemas.microsoft.com/office/powerpoint/2010/main" val="25815392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99A7AAD7-D2A8-4A5C-9ACA-D9DC01019D7B}" type="datetimeFigureOut">
              <a:rPr lang="tr-TR" smtClean="0"/>
              <a:t>08.04.2018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7060E7A6-59AB-41A5-A9B5-271FD5C81CC4}" type="slidenum">
              <a:rPr lang="tr-TR" smtClean="0"/>
              <a:t>‹#›</a:t>
            </a:fld>
            <a:endParaRPr lang="tr-TR"/>
          </a:p>
        </p:txBody>
      </p:sp>
    </p:spTree>
    <p:extLst>
      <p:ext uri="{BB962C8B-B14F-4D97-AF65-F5344CB8AC3E}">
        <p14:creationId xmlns:p14="http://schemas.microsoft.com/office/powerpoint/2010/main" val="36249087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99A7AAD7-D2A8-4A5C-9ACA-D9DC01019D7B}" type="datetimeFigureOut">
              <a:rPr lang="tr-TR" smtClean="0"/>
              <a:t>08.04.2018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060E7A6-59AB-41A5-A9B5-271FD5C81CC4}" type="slidenum">
              <a:rPr lang="tr-TR" smtClean="0"/>
              <a:t>‹#›</a:t>
            </a:fld>
            <a:endParaRPr lang="tr-TR"/>
          </a:p>
        </p:txBody>
      </p:sp>
    </p:spTree>
    <p:extLst>
      <p:ext uri="{BB962C8B-B14F-4D97-AF65-F5344CB8AC3E}">
        <p14:creationId xmlns:p14="http://schemas.microsoft.com/office/powerpoint/2010/main" val="32638907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99A7AAD7-D2A8-4A5C-9ACA-D9DC01019D7B}" type="datetimeFigureOut">
              <a:rPr lang="tr-TR" smtClean="0"/>
              <a:t>08.04.2018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060E7A6-59AB-41A5-A9B5-271FD5C81CC4}" type="slidenum">
              <a:rPr lang="tr-TR" smtClean="0"/>
              <a:t>‹#›</a:t>
            </a:fld>
            <a:endParaRPr lang="tr-TR"/>
          </a:p>
        </p:txBody>
      </p:sp>
    </p:spTree>
    <p:extLst>
      <p:ext uri="{BB962C8B-B14F-4D97-AF65-F5344CB8AC3E}">
        <p14:creationId xmlns:p14="http://schemas.microsoft.com/office/powerpoint/2010/main" val="32838519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Başlık, Metin ve İçerik">
    <p:spTree>
      <p:nvGrpSpPr>
        <p:cNvPr id="1" name=""/>
        <p:cNvGrpSpPr/>
        <p:nvPr/>
      </p:nvGrpSpPr>
      <p:grpSpPr>
        <a:xfrm>
          <a:off x="0" y="0"/>
          <a:ext cx="0" cy="0"/>
          <a:chOff x="0" y="0"/>
          <a:chExt cx="0" cy="0"/>
        </a:xfrm>
      </p:grpSpPr>
      <p:sp>
        <p:nvSpPr>
          <p:cNvPr id="2" name="Unvan 1"/>
          <p:cNvSpPr>
            <a:spLocks noGrp="1"/>
          </p:cNvSpPr>
          <p:nvPr>
            <p:ph type="title"/>
          </p:nvPr>
        </p:nvSpPr>
        <p:spPr>
          <a:xfrm>
            <a:off x="766233" y="304801"/>
            <a:ext cx="10668000" cy="1216025"/>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755651" y="1752600"/>
            <a:ext cx="5232400" cy="42672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91251" y="1752600"/>
            <a:ext cx="5232400" cy="42672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a:xfrm>
            <a:off x="812800" y="6245225"/>
            <a:ext cx="2641600" cy="476250"/>
          </a:xfrm>
        </p:spPr>
        <p:txBody>
          <a:bodyPr/>
          <a:lstStyle>
            <a:lvl1pPr>
              <a:defRPr/>
            </a:lvl1pPr>
          </a:lstStyle>
          <a:p>
            <a:endParaRPr lang="tr-TR" altLang="en-US"/>
          </a:p>
        </p:txBody>
      </p:sp>
      <p:sp>
        <p:nvSpPr>
          <p:cNvPr id="6" name="Altbilgi Yer Tutucusu 5"/>
          <p:cNvSpPr>
            <a:spLocks noGrp="1"/>
          </p:cNvSpPr>
          <p:nvPr>
            <p:ph type="ftr" sz="quarter" idx="11"/>
          </p:nvPr>
        </p:nvSpPr>
        <p:spPr>
          <a:xfrm>
            <a:off x="4165600" y="6245225"/>
            <a:ext cx="3860800" cy="476250"/>
          </a:xfrm>
        </p:spPr>
        <p:txBody>
          <a:bodyPr/>
          <a:lstStyle>
            <a:lvl1pPr>
              <a:defRPr/>
            </a:lvl1pPr>
          </a:lstStyle>
          <a:p>
            <a:endParaRPr lang="tr-TR" altLang="en-US"/>
          </a:p>
        </p:txBody>
      </p:sp>
      <p:sp>
        <p:nvSpPr>
          <p:cNvPr id="7" name="Slayt Numarası Yer Tutucusu 6"/>
          <p:cNvSpPr>
            <a:spLocks noGrp="1"/>
          </p:cNvSpPr>
          <p:nvPr>
            <p:ph type="sldNum" sz="quarter" idx="12"/>
          </p:nvPr>
        </p:nvSpPr>
        <p:spPr>
          <a:xfrm>
            <a:off x="8737600" y="6245225"/>
            <a:ext cx="2641600" cy="476250"/>
          </a:xfrm>
        </p:spPr>
        <p:txBody>
          <a:bodyPr/>
          <a:lstStyle>
            <a:lvl1pPr>
              <a:defRPr/>
            </a:lvl1pPr>
          </a:lstStyle>
          <a:p>
            <a:fld id="{B441B8E9-FEE4-403F-92A2-4F05BCEC41F5}" type="slidenum">
              <a:rPr lang="tr-TR" altLang="en-US"/>
              <a:pPr/>
              <a:t>‹#›</a:t>
            </a:fld>
            <a:endParaRPr lang="tr-TR" altLang="en-US"/>
          </a:p>
        </p:txBody>
      </p:sp>
    </p:spTree>
    <p:extLst>
      <p:ext uri="{BB962C8B-B14F-4D97-AF65-F5344CB8AC3E}">
        <p14:creationId xmlns:p14="http://schemas.microsoft.com/office/powerpoint/2010/main" val="35454271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Başlık ve Tablo">
    <p:spTree>
      <p:nvGrpSpPr>
        <p:cNvPr id="1" name=""/>
        <p:cNvGrpSpPr/>
        <p:nvPr/>
      </p:nvGrpSpPr>
      <p:grpSpPr>
        <a:xfrm>
          <a:off x="0" y="0"/>
          <a:ext cx="0" cy="0"/>
          <a:chOff x="0" y="0"/>
          <a:chExt cx="0" cy="0"/>
        </a:xfrm>
      </p:grpSpPr>
      <p:pic>
        <p:nvPicPr>
          <p:cNvPr id="7" name="Resim 6"/>
          <p:cNvPicPr>
            <a:picLocks noChangeAspect="1"/>
          </p:cNvPicPr>
          <p:nvPr userDrawn="1"/>
        </p:nvPicPr>
        <p:blipFill>
          <a:blip r:embed="rId2"/>
          <a:stretch>
            <a:fillRect/>
          </a:stretch>
        </p:blipFill>
        <p:spPr>
          <a:xfrm>
            <a:off x="0" y="0"/>
            <a:ext cx="12192000" cy="6858000"/>
          </a:xfrm>
          <a:prstGeom prst="rect">
            <a:avLst/>
          </a:prstGeom>
        </p:spPr>
      </p:pic>
      <p:sp>
        <p:nvSpPr>
          <p:cNvPr id="2" name="Unvan 1"/>
          <p:cNvSpPr>
            <a:spLocks noGrp="1"/>
          </p:cNvSpPr>
          <p:nvPr>
            <p:ph type="title"/>
          </p:nvPr>
        </p:nvSpPr>
        <p:spPr>
          <a:xfrm>
            <a:off x="711200" y="-96416"/>
            <a:ext cx="10668000" cy="1216025"/>
          </a:xfrm>
        </p:spPr>
        <p:txBody>
          <a:bodyPr/>
          <a:lstStyle/>
          <a:p>
            <a:r>
              <a:rPr lang="tr-TR" smtClean="0"/>
              <a:t>Asıl başlık stili için tıklatın</a:t>
            </a:r>
            <a:endParaRPr lang="tr-TR"/>
          </a:p>
        </p:txBody>
      </p:sp>
      <p:sp>
        <p:nvSpPr>
          <p:cNvPr id="3" name="Tablo Yer Tutucusu 2"/>
          <p:cNvSpPr>
            <a:spLocks noGrp="1"/>
          </p:cNvSpPr>
          <p:nvPr>
            <p:ph type="tbl" idx="1"/>
          </p:nvPr>
        </p:nvSpPr>
        <p:spPr>
          <a:xfrm>
            <a:off x="755651" y="1752600"/>
            <a:ext cx="10668000" cy="4267200"/>
          </a:xfrm>
        </p:spPr>
        <p:txBody>
          <a:bodyPr/>
          <a:lstStyle/>
          <a:p>
            <a:endParaRPr lang="tr-TR"/>
          </a:p>
        </p:txBody>
      </p:sp>
      <p:sp>
        <p:nvSpPr>
          <p:cNvPr id="4" name="Veri Yer Tutucusu 3"/>
          <p:cNvSpPr>
            <a:spLocks noGrp="1"/>
          </p:cNvSpPr>
          <p:nvPr>
            <p:ph type="dt" sz="half" idx="10"/>
          </p:nvPr>
        </p:nvSpPr>
        <p:spPr>
          <a:xfrm>
            <a:off x="812800" y="6245225"/>
            <a:ext cx="2641600" cy="476250"/>
          </a:xfrm>
        </p:spPr>
        <p:txBody>
          <a:bodyPr/>
          <a:lstStyle>
            <a:lvl1pPr>
              <a:defRPr/>
            </a:lvl1pPr>
          </a:lstStyle>
          <a:p>
            <a:endParaRPr lang="tr-TR" altLang="en-US"/>
          </a:p>
        </p:txBody>
      </p:sp>
      <p:sp>
        <p:nvSpPr>
          <p:cNvPr id="5" name="Altbilgi Yer Tutucusu 4"/>
          <p:cNvSpPr>
            <a:spLocks noGrp="1"/>
          </p:cNvSpPr>
          <p:nvPr>
            <p:ph type="ftr" sz="quarter" idx="11"/>
          </p:nvPr>
        </p:nvSpPr>
        <p:spPr>
          <a:xfrm>
            <a:off x="4165600" y="6245225"/>
            <a:ext cx="3860800" cy="476250"/>
          </a:xfrm>
        </p:spPr>
        <p:txBody>
          <a:bodyPr/>
          <a:lstStyle>
            <a:lvl1pPr>
              <a:defRPr/>
            </a:lvl1pPr>
          </a:lstStyle>
          <a:p>
            <a:endParaRPr lang="tr-TR" altLang="en-US"/>
          </a:p>
        </p:txBody>
      </p:sp>
      <p:sp>
        <p:nvSpPr>
          <p:cNvPr id="6" name="Slayt Numarası Yer Tutucusu 5"/>
          <p:cNvSpPr>
            <a:spLocks noGrp="1"/>
          </p:cNvSpPr>
          <p:nvPr>
            <p:ph type="sldNum" sz="quarter" idx="12"/>
          </p:nvPr>
        </p:nvSpPr>
        <p:spPr>
          <a:xfrm>
            <a:off x="8737600" y="6245225"/>
            <a:ext cx="2641600" cy="476250"/>
          </a:xfrm>
        </p:spPr>
        <p:txBody>
          <a:bodyPr/>
          <a:lstStyle>
            <a:lvl1pPr>
              <a:defRPr/>
            </a:lvl1pPr>
          </a:lstStyle>
          <a:p>
            <a:fld id="{32F6375A-E1F4-4C47-A373-C1E04DEC56D1}" type="slidenum">
              <a:rPr lang="tr-TR" altLang="en-US"/>
              <a:pPr/>
              <a:t>‹#›</a:t>
            </a:fld>
            <a:endParaRPr lang="tr-TR" altLang="en-US"/>
          </a:p>
        </p:txBody>
      </p:sp>
    </p:spTree>
    <p:extLst>
      <p:ext uri="{BB962C8B-B14F-4D97-AF65-F5344CB8AC3E}">
        <p14:creationId xmlns:p14="http://schemas.microsoft.com/office/powerpoint/2010/main" val="39010201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cSld name="Başlık, Metin ve 2 İçerik">
    <p:spTree>
      <p:nvGrpSpPr>
        <p:cNvPr id="1" name=""/>
        <p:cNvGrpSpPr/>
        <p:nvPr/>
      </p:nvGrpSpPr>
      <p:grpSpPr>
        <a:xfrm>
          <a:off x="0" y="0"/>
          <a:ext cx="0" cy="0"/>
          <a:chOff x="0" y="0"/>
          <a:chExt cx="0" cy="0"/>
        </a:xfrm>
      </p:grpSpPr>
      <p:sp>
        <p:nvSpPr>
          <p:cNvPr id="2" name="Unvan 1"/>
          <p:cNvSpPr>
            <a:spLocks noGrp="1"/>
          </p:cNvSpPr>
          <p:nvPr>
            <p:ph type="title"/>
          </p:nvPr>
        </p:nvSpPr>
        <p:spPr>
          <a:xfrm>
            <a:off x="766233" y="304801"/>
            <a:ext cx="10668000" cy="1216025"/>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755651" y="1752600"/>
            <a:ext cx="5232400" cy="42672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quarter" idx="2"/>
          </p:nvPr>
        </p:nvSpPr>
        <p:spPr>
          <a:xfrm>
            <a:off x="6191251" y="1752600"/>
            <a:ext cx="5232400" cy="20574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İçerik Yer Tutucusu 4"/>
          <p:cNvSpPr>
            <a:spLocks noGrp="1"/>
          </p:cNvSpPr>
          <p:nvPr>
            <p:ph sz="quarter" idx="3"/>
          </p:nvPr>
        </p:nvSpPr>
        <p:spPr>
          <a:xfrm>
            <a:off x="6191251" y="3962400"/>
            <a:ext cx="5232400" cy="20574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Veri Yer Tutucusu 5"/>
          <p:cNvSpPr>
            <a:spLocks noGrp="1"/>
          </p:cNvSpPr>
          <p:nvPr>
            <p:ph type="dt" sz="half" idx="10"/>
          </p:nvPr>
        </p:nvSpPr>
        <p:spPr>
          <a:xfrm>
            <a:off x="812800" y="6245225"/>
            <a:ext cx="2641600" cy="476250"/>
          </a:xfrm>
        </p:spPr>
        <p:txBody>
          <a:bodyPr/>
          <a:lstStyle>
            <a:lvl1pPr>
              <a:defRPr/>
            </a:lvl1pPr>
          </a:lstStyle>
          <a:p>
            <a:endParaRPr lang="tr-TR" altLang="en-US"/>
          </a:p>
        </p:txBody>
      </p:sp>
      <p:sp>
        <p:nvSpPr>
          <p:cNvPr id="7" name="Altbilgi Yer Tutucusu 6"/>
          <p:cNvSpPr>
            <a:spLocks noGrp="1"/>
          </p:cNvSpPr>
          <p:nvPr>
            <p:ph type="ftr" sz="quarter" idx="11"/>
          </p:nvPr>
        </p:nvSpPr>
        <p:spPr>
          <a:xfrm>
            <a:off x="4165600" y="6245225"/>
            <a:ext cx="3860800" cy="476250"/>
          </a:xfrm>
        </p:spPr>
        <p:txBody>
          <a:bodyPr/>
          <a:lstStyle>
            <a:lvl1pPr>
              <a:defRPr/>
            </a:lvl1pPr>
          </a:lstStyle>
          <a:p>
            <a:endParaRPr lang="tr-TR" altLang="en-US"/>
          </a:p>
        </p:txBody>
      </p:sp>
      <p:sp>
        <p:nvSpPr>
          <p:cNvPr id="8" name="Slayt Numarası Yer Tutucusu 7"/>
          <p:cNvSpPr>
            <a:spLocks noGrp="1"/>
          </p:cNvSpPr>
          <p:nvPr>
            <p:ph type="sldNum" sz="quarter" idx="12"/>
          </p:nvPr>
        </p:nvSpPr>
        <p:spPr>
          <a:xfrm>
            <a:off x="8737600" y="6245225"/>
            <a:ext cx="2641600" cy="476250"/>
          </a:xfrm>
        </p:spPr>
        <p:txBody>
          <a:bodyPr/>
          <a:lstStyle>
            <a:lvl1pPr>
              <a:defRPr/>
            </a:lvl1pPr>
          </a:lstStyle>
          <a:p>
            <a:fld id="{C7D0F6B3-3517-4D2D-9767-AAB7008DFA28}" type="slidenum">
              <a:rPr lang="tr-TR" altLang="en-US"/>
              <a:pPr/>
              <a:t>‹#›</a:t>
            </a:fld>
            <a:endParaRPr lang="tr-TR" altLang="en-US"/>
          </a:p>
        </p:txBody>
      </p:sp>
    </p:spTree>
    <p:extLst>
      <p:ext uri="{BB962C8B-B14F-4D97-AF65-F5344CB8AC3E}">
        <p14:creationId xmlns:p14="http://schemas.microsoft.com/office/powerpoint/2010/main" val="9046935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Resim 6"/>
          <p:cNvPicPr>
            <a:picLocks noChangeAspect="1"/>
          </p:cNvPicPr>
          <p:nvPr userDrawn="1"/>
        </p:nvPicPr>
        <p:blipFill>
          <a:blip r:embed="rId16"/>
          <a:stretch>
            <a:fillRect/>
          </a:stretch>
        </p:blipFill>
        <p:spPr>
          <a:xfrm>
            <a:off x="0" y="0"/>
            <a:ext cx="12192000" cy="6858000"/>
          </a:xfrm>
          <a:prstGeom prst="rect">
            <a:avLst/>
          </a:prstGeom>
        </p:spPr>
      </p:pic>
      <p:sp>
        <p:nvSpPr>
          <p:cNvPr id="2" name="Başlık Yer Tutucusu 1"/>
          <p:cNvSpPr>
            <a:spLocks noGrp="1"/>
          </p:cNvSpPr>
          <p:nvPr>
            <p:ph type="title"/>
          </p:nvPr>
        </p:nvSpPr>
        <p:spPr>
          <a:xfrm>
            <a:off x="817984" y="-18097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A7AAD7-D2A8-4A5C-9ACA-D9DC01019D7B}" type="datetimeFigureOut">
              <a:rPr lang="tr-TR" smtClean="0"/>
              <a:t>08.04.2018</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60E7A6-59AB-41A5-A9B5-271FD5C81CC4}" type="slidenum">
              <a:rPr lang="tr-TR" smtClean="0"/>
              <a:t>‹#›</a:t>
            </a:fld>
            <a:endParaRPr lang="tr-TR"/>
          </a:p>
        </p:txBody>
      </p:sp>
    </p:spTree>
    <p:extLst>
      <p:ext uri="{BB962C8B-B14F-4D97-AF65-F5344CB8AC3E}">
        <p14:creationId xmlns:p14="http://schemas.microsoft.com/office/powerpoint/2010/main" val="16459374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1.emf"/></Relationships>
</file>

<file path=ppt/slides/_rels/slide8.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1.emf"/><Relationship Id="rId4" Type="http://schemas.openxmlformats.org/officeDocument/2006/relationships/image" Target="../media/image6.png"/><Relationship Id="rId9" Type="http://schemas.openxmlformats.org/officeDocument/2006/relationships/image" Target="../media/image13.png"/></Relationships>
</file>

<file path=ppt/slides/_rels/slide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5.png"/><Relationship Id="rId7" Type="http://schemas.openxmlformats.org/officeDocument/2006/relationships/image" Target="../media/image8.png"/><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12.xml"/><Relationship Id="rId5" Type="http://schemas.openxmlformats.org/officeDocument/2006/relationships/image" Target="../media/image19.jpeg"/><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2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 Id="rId5" Type="http://schemas.openxmlformats.org/officeDocument/2006/relationships/image" Target="../media/image29.jpeg"/><Relationship Id="rId4" Type="http://schemas.openxmlformats.org/officeDocument/2006/relationships/image" Target="../media/image28.jpeg"/></Relationships>
</file>

<file path=ppt/slides/_rels/slide2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31.jpeg"/><Relationship Id="rId4" Type="http://schemas.openxmlformats.org/officeDocument/2006/relationships/hyperlink" Target="http://images.google.com.tr/imgres?imgurl=http://www.gomcl.com/hema/routine/retic.jpg&amp;imgrefurl=http://www.gomcl.com/hema/routine/&amp;h=199&amp;w=280&amp;sz=44&amp;tbnid=88tYOuDrBgFOGM:&amp;tbnh=77&amp;tbnw=109&amp;hl=tr&amp;start=5&amp;prev=/images?q=reticulocyte&amp;svnum=10&amp;hl=tr&amp;lr="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31.jpeg"/><Relationship Id="rId4" Type="http://schemas.openxmlformats.org/officeDocument/2006/relationships/hyperlink" Target="http://images.google.com.tr/imgres?imgurl=http://www.gomcl.com/hema/routine/retic.jpg&amp;imgrefurl=http://www.gomcl.com/hema/routine/&amp;h=199&amp;w=280&amp;sz=44&amp;tbnid=88tYOuDrBgFOGM:&amp;tbnh=77&amp;tbnw=109&amp;hl=tr&amp;start=5&amp;prev=/images?q=reticulocyte&amp;svnum=10&amp;hl=tr&amp;lr="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2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png"/><Relationship Id="rId1" Type="http://schemas.openxmlformats.org/officeDocument/2006/relationships/slideLayout" Target="../slideLayouts/slideLayout6.xml"/><Relationship Id="rId4" Type="http://schemas.openxmlformats.org/officeDocument/2006/relationships/image" Target="../media/image40.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3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hyperlink" Target="http://images.google.com.tr/imgres?imgurl=http://home.mc.ntu.edu.tw/~histol/images/blood/monocyte_copy.JPG&amp;imgrefurl=http://home.mc.ntu.edu.tw/~histol/Ffolder_html/blood.html&amp;h=297&amp;w=400&amp;sz=16&amp;tbnid=NZrYNJuK1uajwM:&amp;tbnh=89&amp;tbnw=120&amp;hl=tr&amp;start=6&amp;prev=/images?q=Monocyte+&amp;svnum=10&amp;hl=tr&amp;lr=&amp;sa=G" TargetMode="Externa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64.jpeg"/></Relationships>
</file>

<file path=ppt/slides/_rels/slide54.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notesSlide" Target="../notesSlides/notesSlide11.xml"/><Relationship Id="rId7" Type="http://schemas.openxmlformats.org/officeDocument/2006/relationships/image" Target="../media/image65.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66.jpeg"/><Relationship Id="rId4" Type="http://schemas.openxmlformats.org/officeDocument/2006/relationships/hyperlink" Target="http://www.sciencephoto.com/image/304516/large/P2340023-Coloured_SEM_of_cells_in_human_bone_marrow-SPL.jpg" TargetMode="External"/></Relationships>
</file>

<file path=ppt/slides/_rels/slide55.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70.png"/><Relationship Id="rId4" Type="http://schemas.openxmlformats.org/officeDocument/2006/relationships/image" Target="../media/image69.jpeg"/></Relationships>
</file>

<file path=ppt/slides/_rels/slide5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76.png"/><Relationship Id="rId5" Type="http://schemas.openxmlformats.org/officeDocument/2006/relationships/image" Target="../media/image75.jpeg"/><Relationship Id="rId4" Type="http://schemas.openxmlformats.org/officeDocument/2006/relationships/image" Target="../media/image74.jpeg"/></Relationships>
</file>

<file path=ppt/slides/_rels/slide58.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jpeg"/><Relationship Id="rId1" Type="http://schemas.openxmlformats.org/officeDocument/2006/relationships/slideLayout" Target="../slideLayouts/slideLayout7.xml"/><Relationship Id="rId4" Type="http://schemas.openxmlformats.org/officeDocument/2006/relationships/image" Target="../media/image81.png"/></Relationships>
</file>

<file path=ppt/slides/_rels/slide60.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86.jpeg"/><Relationship Id="rId7"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87.png"/><Relationship Id="rId5" Type="http://schemas.openxmlformats.org/officeDocument/2006/relationships/image" Target="../media/image84.png"/><Relationship Id="rId4" Type="http://schemas.openxmlformats.org/officeDocument/2006/relationships/oleObject" Target="../embeddings/oleObject2.bin"/></Relationships>
</file>

<file path=ppt/slides/_rels/slide63.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8.jpeg"/><Relationship Id="rId1" Type="http://schemas.openxmlformats.org/officeDocument/2006/relationships/slideLayout" Target="../slideLayouts/slideLayout7.xml"/><Relationship Id="rId4" Type="http://schemas.openxmlformats.org/officeDocument/2006/relationships/image" Target="../media/image90.jpeg"/></Relationships>
</file>

<file path=ppt/slides/_rels/slide64.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93.gif"/><Relationship Id="rId2" Type="http://schemas.openxmlformats.org/officeDocument/2006/relationships/image" Target="../media/image92.png"/><Relationship Id="rId1" Type="http://schemas.openxmlformats.org/officeDocument/2006/relationships/slideLayout" Target="../slideLayouts/slideLayout2.xml"/><Relationship Id="rId4" Type="http://schemas.openxmlformats.org/officeDocument/2006/relationships/image" Target="../media/image94.jpeg"/></Relationships>
</file>

<file path=ppt/slides/_rels/slide66.xml.rels><?xml version="1.0" encoding="UTF-8" standalone="yes"?>
<Relationships xmlns="http://schemas.openxmlformats.org/package/2006/relationships"><Relationship Id="rId3" Type="http://schemas.openxmlformats.org/officeDocument/2006/relationships/image" Target="../media/image93.gif"/><Relationship Id="rId2" Type="http://schemas.openxmlformats.org/officeDocument/2006/relationships/image" Target="../media/image92.png"/><Relationship Id="rId1" Type="http://schemas.openxmlformats.org/officeDocument/2006/relationships/slideLayout" Target="../slideLayouts/slideLayout2.xml"/><Relationship Id="rId4" Type="http://schemas.openxmlformats.org/officeDocument/2006/relationships/image" Target="../media/image94.jpeg"/></Relationships>
</file>

<file path=ppt/slides/_rels/slide67.xml.rels><?xml version="1.0" encoding="UTF-8" standalone="yes"?>
<Relationships xmlns="http://schemas.openxmlformats.org/package/2006/relationships"><Relationship Id="rId3" Type="http://schemas.openxmlformats.org/officeDocument/2006/relationships/image" Target="../media/image93.gif"/><Relationship Id="rId2" Type="http://schemas.openxmlformats.org/officeDocument/2006/relationships/image" Target="../media/image92.png"/><Relationship Id="rId1" Type="http://schemas.openxmlformats.org/officeDocument/2006/relationships/slideLayout" Target="../slideLayouts/slideLayout2.xml"/><Relationship Id="rId4" Type="http://schemas.openxmlformats.org/officeDocument/2006/relationships/image" Target="../media/image94.jpeg"/></Relationships>
</file>

<file path=ppt/slides/_rels/slide6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5.jpeg"/><Relationship Id="rId1" Type="http://schemas.openxmlformats.org/officeDocument/2006/relationships/slideLayout" Target="../slideLayouts/slideLayout2.xml"/><Relationship Id="rId5" Type="http://schemas.openxmlformats.org/officeDocument/2006/relationships/image" Target="../media/image94.jpeg"/><Relationship Id="rId4" Type="http://schemas.openxmlformats.org/officeDocument/2006/relationships/image" Target="../media/image93.gif"/></Relationships>
</file>

<file path=ppt/slides/_rels/slide69.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94.jpeg"/><Relationship Id="rId4" Type="http://schemas.openxmlformats.org/officeDocument/2006/relationships/image" Target="../media/image93.gif"/></Relationships>
</file>

<file path=ppt/slides/_rels/slide70.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050573" y="2339753"/>
            <a:ext cx="9259754" cy="1470025"/>
          </a:xfrm>
        </p:spPr>
        <p:txBody>
          <a:bodyPr>
            <a:normAutofit fontScale="90000"/>
          </a:bodyPr>
          <a:lstStyle/>
          <a:p>
            <a:pPr algn="ctr"/>
            <a:r>
              <a:rPr lang="tr-TR" altLang="en-US" b="1" dirty="0">
                <a:solidFill>
                  <a:srgbClr val="FF0000"/>
                </a:solidFill>
                <a:latin typeface="Arial" panose="020B0604020202020204" pitchFamily="34" charset="0"/>
                <a:cs typeface="Arial" panose="020B0604020202020204" pitchFamily="34" charset="0"/>
              </a:rPr>
              <a:t>Hematolojide </a:t>
            </a:r>
            <a:r>
              <a:rPr lang="tr-TR" altLang="en-US" b="1" dirty="0" smtClean="0">
                <a:solidFill>
                  <a:srgbClr val="FF0000"/>
                </a:solidFill>
                <a:latin typeface="Arial" panose="020B0604020202020204" pitchFamily="34" charset="0"/>
                <a:cs typeface="Arial" panose="020B0604020202020204" pitchFamily="34" charset="0"/>
              </a:rPr>
              <a:t>Laboratuvar</a:t>
            </a:r>
            <a:endParaRPr lang="tr-TR" altLang="en-US" b="1" dirty="0">
              <a:solidFill>
                <a:srgbClr val="FF0000"/>
              </a:solidFill>
              <a:latin typeface="Arial" panose="020B0604020202020204" pitchFamily="34" charset="0"/>
              <a:cs typeface="Arial" panose="020B0604020202020204" pitchFamily="34" charset="0"/>
            </a:endParaRPr>
          </a:p>
        </p:txBody>
      </p:sp>
      <p:sp>
        <p:nvSpPr>
          <p:cNvPr id="5" name="4 Metin kutusu"/>
          <p:cNvSpPr txBox="1"/>
          <p:nvPr/>
        </p:nvSpPr>
        <p:spPr>
          <a:xfrm>
            <a:off x="7005329" y="4493298"/>
            <a:ext cx="2736304" cy="369332"/>
          </a:xfrm>
          <a:prstGeom prst="rect">
            <a:avLst/>
          </a:prstGeom>
          <a:noFill/>
        </p:spPr>
        <p:txBody>
          <a:bodyPr wrap="square" rtlCol="0">
            <a:spAutoFit/>
          </a:bodyPr>
          <a:lstStyle/>
          <a:p>
            <a:r>
              <a:rPr lang="tr-TR" dirty="0"/>
              <a:t>Dr. Mustafa  ÇETİN, 2017</a:t>
            </a:r>
          </a:p>
        </p:txBody>
      </p:sp>
    </p:spTree>
    <p:extLst>
      <p:ext uri="{BB962C8B-B14F-4D97-AF65-F5344CB8AC3E}">
        <p14:creationId xmlns:p14="http://schemas.microsoft.com/office/powerpoint/2010/main" val="33186069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2"/>
          <p:cNvSpPr>
            <a:spLocks noGrp="1" noChangeArrowheads="1"/>
          </p:cNvSpPr>
          <p:nvPr>
            <p:ph type="title"/>
          </p:nvPr>
        </p:nvSpPr>
        <p:spPr>
          <a:xfrm>
            <a:off x="465381" y="186613"/>
            <a:ext cx="6048672" cy="1216025"/>
          </a:xfrm>
        </p:spPr>
        <p:txBody>
          <a:bodyPr>
            <a:normAutofit fontScale="90000"/>
          </a:bodyPr>
          <a:lstStyle/>
          <a:p>
            <a:r>
              <a:rPr lang="tr-TR" altLang="en-US" b="1" dirty="0">
                <a:solidFill>
                  <a:srgbClr val="FF0000"/>
                </a:solidFill>
                <a:latin typeface="Times New Roman" panose="02020603050405020304" pitchFamily="18" charset="0"/>
                <a:cs typeface="Times New Roman" panose="02020603050405020304" pitchFamily="18" charset="0"/>
              </a:rPr>
              <a:t>Hematolojide laboratuvar</a:t>
            </a:r>
          </a:p>
        </p:txBody>
      </p:sp>
      <p:sp>
        <p:nvSpPr>
          <p:cNvPr id="273411" name="Rectangle 3"/>
          <p:cNvSpPr>
            <a:spLocks noGrp="1" noChangeArrowheads="1"/>
          </p:cNvSpPr>
          <p:nvPr>
            <p:ph type="body" idx="1"/>
          </p:nvPr>
        </p:nvSpPr>
        <p:spPr>
          <a:xfrm>
            <a:off x="2279576" y="2590800"/>
            <a:ext cx="8604448" cy="4267200"/>
          </a:xfrm>
        </p:spPr>
        <p:txBody>
          <a:bodyPr/>
          <a:lstStyle/>
          <a:p>
            <a:r>
              <a:rPr lang="tr-TR" altLang="en-US" sz="2400" dirty="0">
                <a:solidFill>
                  <a:srgbClr val="FF0000"/>
                </a:solidFill>
                <a:latin typeface="Times New Roman" panose="02020603050405020304" pitchFamily="18" charset="0"/>
                <a:cs typeface="Times New Roman" panose="02020603050405020304" pitchFamily="18" charset="0"/>
              </a:rPr>
              <a:t>Hücresel artışların ve azalışları  </a:t>
            </a:r>
            <a:r>
              <a:rPr lang="tr-TR" altLang="en-US" sz="2400" dirty="0">
                <a:latin typeface="Times New Roman" panose="02020603050405020304" pitchFamily="18" charset="0"/>
                <a:cs typeface="Times New Roman" panose="02020603050405020304" pitchFamily="18" charset="0"/>
              </a:rPr>
              <a:t>tanısı ve izlemi,</a:t>
            </a:r>
          </a:p>
          <a:p>
            <a:endParaRPr lang="tr-TR" altLang="en-US" sz="2400" dirty="0">
              <a:latin typeface="Times New Roman" panose="02020603050405020304" pitchFamily="18" charset="0"/>
              <a:cs typeface="Times New Roman" panose="02020603050405020304" pitchFamily="18" charset="0"/>
            </a:endParaRPr>
          </a:p>
          <a:p>
            <a:r>
              <a:rPr lang="tr-TR" altLang="en-US" sz="2400" dirty="0" err="1">
                <a:solidFill>
                  <a:srgbClr val="FF0000"/>
                </a:solidFill>
                <a:latin typeface="Times New Roman" panose="02020603050405020304" pitchFamily="18" charset="0"/>
                <a:cs typeface="Times New Roman" panose="02020603050405020304" pitchFamily="18" charset="0"/>
              </a:rPr>
              <a:t>Hemostaz</a:t>
            </a:r>
            <a:r>
              <a:rPr lang="tr-TR" altLang="en-US" sz="2400" dirty="0">
                <a:solidFill>
                  <a:srgbClr val="FF0000"/>
                </a:solidFill>
                <a:latin typeface="Times New Roman" panose="02020603050405020304" pitchFamily="18" charset="0"/>
                <a:cs typeface="Times New Roman" panose="02020603050405020304" pitchFamily="18" charset="0"/>
              </a:rPr>
              <a:t> ve tromboz </a:t>
            </a:r>
            <a:r>
              <a:rPr lang="tr-TR" altLang="en-US" sz="2400" dirty="0">
                <a:latin typeface="Times New Roman" panose="02020603050405020304" pitchFamily="18" charset="0"/>
                <a:cs typeface="Times New Roman" panose="02020603050405020304" pitchFamily="18" charset="0"/>
              </a:rPr>
              <a:t>hastalıklarının tanısı ve izlemi,</a:t>
            </a:r>
          </a:p>
          <a:p>
            <a:endParaRPr lang="tr-TR" altLang="en-US" sz="2400" dirty="0">
              <a:latin typeface="Times New Roman" panose="02020603050405020304" pitchFamily="18" charset="0"/>
              <a:cs typeface="Times New Roman" panose="02020603050405020304" pitchFamily="18" charset="0"/>
            </a:endParaRPr>
          </a:p>
          <a:p>
            <a:r>
              <a:rPr lang="tr-TR" altLang="en-US" sz="2400" dirty="0">
                <a:solidFill>
                  <a:srgbClr val="FF0000"/>
                </a:solidFill>
                <a:latin typeface="Times New Roman" panose="02020603050405020304" pitchFamily="18" charset="0"/>
                <a:cs typeface="Times New Roman" panose="02020603050405020304" pitchFamily="18" charset="0"/>
              </a:rPr>
              <a:t>Hematolojik </a:t>
            </a:r>
            <a:r>
              <a:rPr lang="tr-TR" altLang="en-US" sz="2400" dirty="0" err="1">
                <a:solidFill>
                  <a:srgbClr val="FF0000"/>
                </a:solidFill>
                <a:latin typeface="Times New Roman" panose="02020603050405020304" pitchFamily="18" charset="0"/>
                <a:cs typeface="Times New Roman" panose="02020603050405020304" pitchFamily="18" charset="0"/>
              </a:rPr>
              <a:t>malignitelerin</a:t>
            </a:r>
            <a:r>
              <a:rPr lang="tr-TR" altLang="en-US" sz="2400" dirty="0">
                <a:solidFill>
                  <a:srgbClr val="FF0000"/>
                </a:solidFill>
                <a:latin typeface="Times New Roman" panose="02020603050405020304" pitchFamily="18" charset="0"/>
                <a:cs typeface="Times New Roman" panose="02020603050405020304" pitchFamily="18" charset="0"/>
              </a:rPr>
              <a:t> </a:t>
            </a:r>
            <a:r>
              <a:rPr lang="tr-TR" altLang="en-US" sz="2400" dirty="0">
                <a:latin typeface="Times New Roman" panose="02020603050405020304" pitchFamily="18" charset="0"/>
                <a:cs typeface="Times New Roman" panose="02020603050405020304" pitchFamily="18" charset="0"/>
              </a:rPr>
              <a:t>tanısı ve izlemi  için….</a:t>
            </a:r>
          </a:p>
        </p:txBody>
      </p:sp>
      <p:sp>
        <p:nvSpPr>
          <p:cNvPr id="2" name="Dikdörtgen 1"/>
          <p:cNvSpPr/>
          <p:nvPr/>
        </p:nvSpPr>
        <p:spPr>
          <a:xfrm>
            <a:off x="2162648" y="1844825"/>
            <a:ext cx="2421689" cy="584775"/>
          </a:xfrm>
          <a:prstGeom prst="rect">
            <a:avLst/>
          </a:prstGeom>
        </p:spPr>
        <p:txBody>
          <a:bodyPr wrap="none">
            <a:spAutoFit/>
          </a:bodyPr>
          <a:lstStyle/>
          <a:p>
            <a:r>
              <a:rPr lang="tr-TR" altLang="en-US" sz="3200" u="sng" dirty="0">
                <a:solidFill>
                  <a:srgbClr val="0000FF"/>
                </a:solidFill>
                <a:cs typeface="Times New Roman" panose="02020603050405020304" pitchFamily="18" charset="0"/>
              </a:rPr>
              <a:t>Niçin gerekli?</a:t>
            </a:r>
            <a:endParaRPr lang="tr-TR" sz="3200" u="sng" dirty="0">
              <a:solidFill>
                <a:srgbClr val="0000FF"/>
              </a:solidFill>
              <a:cs typeface="Times New Roman" panose="02020603050405020304" pitchFamily="18" charset="0"/>
            </a:endParaRPr>
          </a:p>
        </p:txBody>
      </p:sp>
      <p:sp>
        <p:nvSpPr>
          <p:cNvPr id="3" name="Dikdörtgen 2"/>
          <p:cNvSpPr/>
          <p:nvPr/>
        </p:nvSpPr>
        <p:spPr>
          <a:xfrm>
            <a:off x="7056937" y="5085185"/>
            <a:ext cx="1950983" cy="584775"/>
          </a:xfrm>
          <a:prstGeom prst="rect">
            <a:avLst/>
          </a:prstGeom>
        </p:spPr>
        <p:txBody>
          <a:bodyPr wrap="none">
            <a:spAutoFit/>
          </a:bodyPr>
          <a:lstStyle/>
          <a:p>
            <a:pPr>
              <a:buFont typeface="Wingdings" panose="05000000000000000000" pitchFamily="2" charset="2"/>
              <a:buNone/>
            </a:pPr>
            <a:r>
              <a:rPr lang="tr-TR" altLang="en-US" sz="3200" u="sng" dirty="0">
                <a:solidFill>
                  <a:srgbClr val="0000FF"/>
                </a:solidFill>
                <a:cs typeface="Times New Roman" panose="02020603050405020304" pitchFamily="18" charset="0"/>
              </a:rPr>
              <a:t>Gereklidir.</a:t>
            </a:r>
          </a:p>
        </p:txBody>
      </p:sp>
    </p:spTree>
    <p:extLst>
      <p:ext uri="{BB962C8B-B14F-4D97-AF65-F5344CB8AC3E}">
        <p14:creationId xmlns:p14="http://schemas.microsoft.com/office/powerpoint/2010/main" val="13359061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2"/>
          <p:cNvSpPr>
            <a:spLocks noGrp="1" noChangeArrowheads="1"/>
          </p:cNvSpPr>
          <p:nvPr>
            <p:ph type="title"/>
          </p:nvPr>
        </p:nvSpPr>
        <p:spPr>
          <a:xfrm>
            <a:off x="414729" y="190060"/>
            <a:ext cx="8001000" cy="882650"/>
          </a:xfrm>
        </p:spPr>
        <p:txBody>
          <a:bodyPr>
            <a:normAutofit fontScale="90000"/>
          </a:bodyPr>
          <a:lstStyle/>
          <a:p>
            <a:pPr>
              <a:lnSpc>
                <a:spcPct val="80000"/>
              </a:lnSpc>
            </a:pPr>
            <a:r>
              <a:rPr lang="tr-TR" altLang="en-US" b="1" dirty="0">
                <a:solidFill>
                  <a:srgbClr val="FF0000"/>
                </a:solidFill>
                <a:latin typeface="Times New Roman" panose="02020603050405020304" pitchFamily="18" charset="0"/>
                <a:cs typeface="Times New Roman" panose="02020603050405020304" pitchFamily="18" charset="0"/>
              </a:rPr>
              <a:t>Hematolojide</a:t>
            </a:r>
            <a:r>
              <a:rPr lang="tr-TR" altLang="en-US" dirty="0">
                <a:solidFill>
                  <a:srgbClr val="FF0000"/>
                </a:solidFill>
                <a:latin typeface="Times New Roman" panose="02020603050405020304" pitchFamily="18" charset="0"/>
                <a:cs typeface="Times New Roman" panose="02020603050405020304" pitchFamily="18" charset="0"/>
              </a:rPr>
              <a:t> </a:t>
            </a:r>
            <a:r>
              <a:rPr lang="tr-TR" altLang="en-US" b="1" u="sng" dirty="0">
                <a:solidFill>
                  <a:srgbClr val="C00000"/>
                </a:solidFill>
                <a:cs typeface="Times New Roman" panose="02020603050405020304" pitchFamily="18" charset="0"/>
              </a:rPr>
              <a:t>Sık kullanılan testler</a:t>
            </a:r>
            <a:r>
              <a:rPr lang="tr-TR" altLang="en-US" u="sng" dirty="0">
                <a:solidFill>
                  <a:srgbClr val="C00000"/>
                </a:solidFill>
                <a:cs typeface="Times New Roman" panose="02020603050405020304" pitchFamily="18" charset="0"/>
              </a:rPr>
              <a:t>:</a:t>
            </a:r>
          </a:p>
        </p:txBody>
      </p:sp>
      <p:sp>
        <p:nvSpPr>
          <p:cNvPr id="274435" name="Rectangle 3"/>
          <p:cNvSpPr>
            <a:spLocks noGrp="1" noChangeArrowheads="1"/>
          </p:cNvSpPr>
          <p:nvPr>
            <p:ph type="body" idx="1"/>
          </p:nvPr>
        </p:nvSpPr>
        <p:spPr>
          <a:xfrm>
            <a:off x="1811626" y="1614195"/>
            <a:ext cx="8291512" cy="3242591"/>
          </a:xfrm>
        </p:spPr>
        <p:txBody>
          <a:bodyPr>
            <a:noAutofit/>
          </a:bodyPr>
          <a:lstStyle/>
          <a:p>
            <a:pPr lvl="1">
              <a:lnSpc>
                <a:spcPct val="150000"/>
              </a:lnSpc>
            </a:pPr>
            <a:r>
              <a:rPr lang="tr-TR" altLang="en-US" dirty="0">
                <a:latin typeface="Times New Roman" panose="02020603050405020304" pitchFamily="18" charset="0"/>
                <a:cs typeface="Times New Roman" panose="02020603050405020304" pitchFamily="18" charset="0"/>
              </a:rPr>
              <a:t>Tam kan sayımı, retikülosit sayımı</a:t>
            </a:r>
          </a:p>
          <a:p>
            <a:pPr lvl="1">
              <a:lnSpc>
                <a:spcPct val="150000"/>
              </a:lnSpc>
            </a:pPr>
            <a:r>
              <a:rPr lang="tr-TR" altLang="en-US" dirty="0">
                <a:latin typeface="Times New Roman" panose="02020603050405020304" pitchFamily="18" charset="0"/>
                <a:cs typeface="Times New Roman" panose="02020603050405020304" pitchFamily="18" charset="0"/>
              </a:rPr>
              <a:t>Periferik yayma: Hücre morfolojisi</a:t>
            </a:r>
          </a:p>
          <a:p>
            <a:pPr lvl="1">
              <a:lnSpc>
                <a:spcPct val="150000"/>
              </a:lnSpc>
            </a:pPr>
            <a:r>
              <a:rPr lang="tr-TR" altLang="en-US" dirty="0">
                <a:latin typeface="Times New Roman" panose="02020603050405020304" pitchFamily="18" charset="0"/>
                <a:cs typeface="Times New Roman" panose="02020603050405020304" pitchFamily="18" charset="0"/>
              </a:rPr>
              <a:t>Serum demir, TDBK, Ferritin </a:t>
            </a:r>
          </a:p>
          <a:p>
            <a:pPr lvl="1">
              <a:lnSpc>
                <a:spcPct val="150000"/>
              </a:lnSpc>
            </a:pPr>
            <a:r>
              <a:rPr lang="tr-TR" altLang="en-US" dirty="0">
                <a:latin typeface="Times New Roman" panose="02020603050405020304" pitchFamily="18" charset="0"/>
                <a:cs typeface="Times New Roman" panose="02020603050405020304" pitchFamily="18" charset="0"/>
              </a:rPr>
              <a:t>Vitamin B12 ve </a:t>
            </a:r>
            <a:r>
              <a:rPr lang="tr-TR" altLang="en-US" dirty="0" err="1">
                <a:latin typeface="Times New Roman" panose="02020603050405020304" pitchFamily="18" charset="0"/>
                <a:cs typeface="Times New Roman" panose="02020603050405020304" pitchFamily="18" charset="0"/>
              </a:rPr>
              <a:t>folat</a:t>
            </a:r>
            <a:r>
              <a:rPr lang="tr-TR" altLang="en-US" dirty="0">
                <a:latin typeface="Times New Roman" panose="02020603050405020304" pitchFamily="18" charset="0"/>
                <a:cs typeface="Times New Roman" panose="02020603050405020304" pitchFamily="18" charset="0"/>
              </a:rPr>
              <a:t> düzeyleri</a:t>
            </a:r>
          </a:p>
          <a:p>
            <a:pPr lvl="1">
              <a:lnSpc>
                <a:spcPct val="150000"/>
              </a:lnSpc>
            </a:pPr>
            <a:r>
              <a:rPr lang="tr-TR" altLang="en-US" dirty="0">
                <a:latin typeface="Times New Roman" panose="02020603050405020304" pitchFamily="18" charset="0"/>
                <a:cs typeface="Times New Roman" panose="02020603050405020304" pitchFamily="18" charset="0"/>
              </a:rPr>
              <a:t>Hemoglobin </a:t>
            </a:r>
            <a:r>
              <a:rPr lang="tr-TR" altLang="en-US" dirty="0" err="1">
                <a:latin typeface="Times New Roman" panose="02020603050405020304" pitchFamily="18" charset="0"/>
                <a:cs typeface="Times New Roman" panose="02020603050405020304" pitchFamily="18" charset="0"/>
              </a:rPr>
              <a:t>elektroforezi</a:t>
            </a:r>
            <a:r>
              <a:rPr lang="tr-TR" altLang="en-US" dirty="0">
                <a:latin typeface="Times New Roman" panose="02020603050405020304" pitchFamily="18" charset="0"/>
                <a:cs typeface="Times New Roman" panose="02020603050405020304" pitchFamily="18" charset="0"/>
              </a:rPr>
              <a:t>,</a:t>
            </a:r>
          </a:p>
          <a:p>
            <a:pPr lvl="1">
              <a:lnSpc>
                <a:spcPct val="150000"/>
              </a:lnSpc>
            </a:pPr>
            <a:r>
              <a:rPr lang="tr-TR" altLang="en-US" dirty="0">
                <a:latin typeface="Times New Roman" panose="02020603050405020304" pitchFamily="18" charset="0"/>
                <a:cs typeface="Times New Roman" panose="02020603050405020304" pitchFamily="18" charset="0"/>
              </a:rPr>
              <a:t>Direk </a:t>
            </a:r>
            <a:r>
              <a:rPr lang="tr-TR" altLang="en-US" dirty="0" err="1">
                <a:latin typeface="Times New Roman" panose="02020603050405020304" pitchFamily="18" charset="0"/>
                <a:cs typeface="Times New Roman" panose="02020603050405020304" pitchFamily="18" charset="0"/>
              </a:rPr>
              <a:t>coombs</a:t>
            </a:r>
            <a:r>
              <a:rPr lang="tr-TR" altLang="en-US" dirty="0">
                <a:latin typeface="Times New Roman" panose="02020603050405020304" pitchFamily="18" charset="0"/>
                <a:cs typeface="Times New Roman" panose="02020603050405020304" pitchFamily="18" charset="0"/>
              </a:rPr>
              <a:t>, </a:t>
            </a:r>
            <a:r>
              <a:rPr lang="tr-TR" altLang="en-US" dirty="0" err="1">
                <a:latin typeface="Times New Roman" panose="02020603050405020304" pitchFamily="18" charset="0"/>
                <a:cs typeface="Times New Roman" panose="02020603050405020304" pitchFamily="18" charset="0"/>
              </a:rPr>
              <a:t>Ozmotik</a:t>
            </a:r>
            <a:r>
              <a:rPr lang="tr-TR" altLang="en-US" dirty="0">
                <a:latin typeface="Times New Roman" panose="02020603050405020304" pitchFamily="18" charset="0"/>
                <a:cs typeface="Times New Roman" panose="02020603050405020304" pitchFamily="18" charset="0"/>
              </a:rPr>
              <a:t> </a:t>
            </a:r>
            <a:r>
              <a:rPr lang="tr-TR" altLang="en-US" dirty="0" err="1">
                <a:latin typeface="Times New Roman" panose="02020603050405020304" pitchFamily="18" charset="0"/>
                <a:cs typeface="Times New Roman" panose="02020603050405020304" pitchFamily="18" charset="0"/>
              </a:rPr>
              <a:t>frajilite</a:t>
            </a:r>
            <a:r>
              <a:rPr lang="tr-TR" altLang="en-US" dirty="0">
                <a:latin typeface="Times New Roman" panose="02020603050405020304" pitchFamily="18" charset="0"/>
                <a:cs typeface="Times New Roman" panose="02020603050405020304" pitchFamily="18" charset="0"/>
              </a:rPr>
              <a:t> vb.</a:t>
            </a:r>
          </a:p>
          <a:p>
            <a:pPr lvl="1">
              <a:lnSpc>
                <a:spcPct val="150000"/>
              </a:lnSpc>
            </a:pPr>
            <a:r>
              <a:rPr lang="tr-TR" altLang="en-US" dirty="0">
                <a:latin typeface="Times New Roman" panose="02020603050405020304" pitchFamily="18" charset="0"/>
                <a:cs typeface="Times New Roman" panose="02020603050405020304" pitchFamily="18" charset="0"/>
              </a:rPr>
              <a:t>Koagulasyon testleri: PT, </a:t>
            </a:r>
            <a:r>
              <a:rPr lang="tr-TR" altLang="en-US" dirty="0" err="1">
                <a:latin typeface="Times New Roman" panose="02020603050405020304" pitchFamily="18" charset="0"/>
                <a:cs typeface="Times New Roman" panose="02020603050405020304" pitchFamily="18" charset="0"/>
              </a:rPr>
              <a:t>aPTT</a:t>
            </a:r>
            <a:r>
              <a:rPr lang="tr-TR" altLang="en-US" dirty="0">
                <a:latin typeface="Times New Roman" panose="02020603050405020304" pitchFamily="18" charset="0"/>
                <a:cs typeface="Times New Roman" panose="02020603050405020304" pitchFamily="18" charset="0"/>
              </a:rPr>
              <a:t>, fibrinojen, AT III </a:t>
            </a:r>
            <a:r>
              <a:rPr lang="tr-TR" altLang="en-US" dirty="0" err="1">
                <a:latin typeface="Times New Roman" panose="02020603050405020304" pitchFamily="18" charset="0"/>
                <a:cs typeface="Times New Roman" panose="02020603050405020304" pitchFamily="18" charset="0"/>
              </a:rPr>
              <a:t>vs</a:t>
            </a:r>
            <a:endParaRPr lang="tr-TR" altLang="en-US" dirty="0">
              <a:latin typeface="Times New Roman" panose="02020603050405020304" pitchFamily="18" charset="0"/>
              <a:cs typeface="Times New Roman" panose="02020603050405020304" pitchFamily="18" charset="0"/>
            </a:endParaRPr>
          </a:p>
          <a:p>
            <a:pPr lvl="1">
              <a:lnSpc>
                <a:spcPct val="150000"/>
              </a:lnSpc>
            </a:pPr>
            <a:endParaRPr lang="tr-TR" altLang="en-US" dirty="0">
              <a:latin typeface="Times New Roman" panose="02020603050405020304" pitchFamily="18" charset="0"/>
              <a:cs typeface="Times New Roman" panose="02020603050405020304" pitchFamily="18" charset="0"/>
            </a:endParaRPr>
          </a:p>
          <a:p>
            <a:pPr>
              <a:lnSpc>
                <a:spcPct val="150000"/>
              </a:lnSpc>
              <a:buFont typeface="Wingdings" panose="05000000000000000000" pitchFamily="2" charset="2"/>
              <a:buNone/>
            </a:pPr>
            <a:endParaRPr lang="tr-TR" altLang="en-US" sz="2400" dirty="0">
              <a:latin typeface="Times New Roman" panose="02020603050405020304" pitchFamily="18" charset="0"/>
              <a:cs typeface="Times New Roman" panose="02020603050405020304" pitchFamily="18" charset="0"/>
            </a:endParaRPr>
          </a:p>
          <a:p>
            <a:pPr>
              <a:lnSpc>
                <a:spcPct val="150000"/>
              </a:lnSpc>
              <a:buFont typeface="Wingdings" panose="05000000000000000000" pitchFamily="2" charset="2"/>
              <a:buNone/>
            </a:pPr>
            <a:r>
              <a:rPr lang="tr-TR" altLang="en-US" sz="2400" dirty="0">
                <a:latin typeface="Times New Roman" panose="02020603050405020304" pitchFamily="18" charset="0"/>
                <a:cs typeface="Times New Roman" panose="02020603050405020304" pitchFamily="18" charset="0"/>
              </a:rPr>
              <a:t>		</a:t>
            </a:r>
          </a:p>
          <a:p>
            <a:pPr>
              <a:lnSpc>
                <a:spcPct val="150000"/>
              </a:lnSpc>
              <a:buFont typeface="Wingdings" panose="05000000000000000000" pitchFamily="2" charset="2"/>
              <a:buNone/>
            </a:pPr>
            <a:endParaRPr lang="tr-TR" altLang="en-US" sz="2400" dirty="0">
              <a:latin typeface="Times New Roman" panose="02020603050405020304" pitchFamily="18" charset="0"/>
              <a:cs typeface="Times New Roman" panose="02020603050405020304" pitchFamily="18" charset="0"/>
            </a:endParaRPr>
          </a:p>
          <a:p>
            <a:pPr>
              <a:lnSpc>
                <a:spcPct val="150000"/>
              </a:lnSpc>
              <a:buFont typeface="Wingdings" panose="05000000000000000000" pitchFamily="2" charset="2"/>
              <a:buNone/>
            </a:pPr>
            <a:r>
              <a:rPr lang="tr-TR" altLang="en-US" sz="24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5350721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556727" y="0"/>
            <a:ext cx="10515600" cy="1325563"/>
          </a:xfrm>
        </p:spPr>
        <p:txBody>
          <a:bodyPr/>
          <a:lstStyle/>
          <a:p>
            <a:r>
              <a:rPr lang="tr-TR" altLang="en-US" b="1" dirty="0">
                <a:solidFill>
                  <a:srgbClr val="FF0000"/>
                </a:solidFill>
                <a:latin typeface="Times New Roman" panose="02020603050405020304" pitchFamily="18" charset="0"/>
              </a:rPr>
              <a:t>Kan Alma</a:t>
            </a:r>
          </a:p>
        </p:txBody>
      </p:sp>
      <p:pic>
        <p:nvPicPr>
          <p:cNvPr id="5" name="Picture 4" descr="sitratlı tube ile ilgili görsel sonucu"/>
          <p:cNvPicPr>
            <a:picLocks noChangeAspect="1" noChangeArrowheads="1"/>
          </p:cNvPicPr>
          <p:nvPr/>
        </p:nvPicPr>
        <p:blipFill>
          <a:blip r:embed="rId2" cstate="print"/>
          <a:srcRect/>
          <a:stretch>
            <a:fillRect/>
          </a:stretch>
        </p:blipFill>
        <p:spPr bwMode="auto">
          <a:xfrm>
            <a:off x="473492" y="1690968"/>
            <a:ext cx="6421831" cy="4112672"/>
          </a:xfrm>
          <a:prstGeom prst="rect">
            <a:avLst/>
          </a:prstGeom>
          <a:noFill/>
        </p:spPr>
      </p:pic>
      <p:sp>
        <p:nvSpPr>
          <p:cNvPr id="4" name="Rectangle 3"/>
          <p:cNvSpPr txBox="1">
            <a:spLocks noChangeArrowheads="1"/>
          </p:cNvSpPr>
          <p:nvPr/>
        </p:nvSpPr>
        <p:spPr>
          <a:xfrm>
            <a:off x="6895323" y="1690968"/>
            <a:ext cx="4870579" cy="47244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tr-TR" altLang="en-US" sz="1800" dirty="0" smtClean="0">
                <a:latin typeface="Times New Roman" panose="02020603050405020304" pitchFamily="18" charset="0"/>
              </a:rPr>
              <a:t>Uygun cilt temizliği sağlandıktan sonra</a:t>
            </a:r>
          </a:p>
          <a:p>
            <a:endParaRPr lang="tr-TR" altLang="en-US" sz="1800" dirty="0" smtClean="0">
              <a:latin typeface="Times New Roman" panose="02020603050405020304" pitchFamily="18" charset="0"/>
            </a:endParaRPr>
          </a:p>
          <a:p>
            <a:r>
              <a:rPr lang="tr-TR" altLang="en-US" sz="1800" dirty="0" smtClean="0">
                <a:latin typeface="Times New Roman" panose="02020603050405020304" pitchFamily="18" charset="0"/>
              </a:rPr>
              <a:t>Genellikle </a:t>
            </a:r>
            <a:r>
              <a:rPr lang="tr-TR" altLang="en-US" sz="1800" dirty="0" err="1" smtClean="0">
                <a:latin typeface="Times New Roman" panose="02020603050405020304" pitchFamily="18" charset="0"/>
              </a:rPr>
              <a:t>Antekübital</a:t>
            </a:r>
            <a:r>
              <a:rPr lang="tr-TR" altLang="en-US" sz="1800" dirty="0" smtClean="0">
                <a:latin typeface="Times New Roman" panose="02020603050405020304" pitchFamily="18" charset="0"/>
              </a:rPr>
              <a:t> bölge, parmak ucu, topuk (bebeklerde)</a:t>
            </a:r>
          </a:p>
          <a:p>
            <a:pPr>
              <a:buFont typeface="Wingdings" panose="05000000000000000000" pitchFamily="2" charset="2"/>
              <a:buNone/>
            </a:pPr>
            <a:endParaRPr lang="tr-TR" altLang="en-US" sz="1800" dirty="0" smtClean="0">
              <a:latin typeface="Times New Roman" panose="02020603050405020304" pitchFamily="18" charset="0"/>
            </a:endParaRPr>
          </a:p>
          <a:p>
            <a:r>
              <a:rPr lang="tr-TR" altLang="en-US" sz="1800" dirty="0" err="1" smtClean="0">
                <a:latin typeface="Times New Roman" panose="02020603050405020304" pitchFamily="18" charset="0"/>
              </a:rPr>
              <a:t>Kapiller</a:t>
            </a:r>
            <a:r>
              <a:rPr lang="tr-TR" altLang="en-US" sz="1800" dirty="0" smtClean="0">
                <a:latin typeface="Times New Roman" panose="02020603050405020304" pitchFamily="18" charset="0"/>
              </a:rPr>
              <a:t> veya </a:t>
            </a:r>
            <a:r>
              <a:rPr lang="tr-TR" altLang="en-US" sz="1800" dirty="0" err="1" smtClean="0">
                <a:latin typeface="Times New Roman" panose="02020603050405020304" pitchFamily="18" charset="0"/>
              </a:rPr>
              <a:t>venöz</a:t>
            </a:r>
            <a:r>
              <a:rPr lang="tr-TR" altLang="en-US" sz="1800" dirty="0" smtClean="0">
                <a:latin typeface="Times New Roman" panose="02020603050405020304" pitchFamily="18" charset="0"/>
              </a:rPr>
              <a:t> kan </a:t>
            </a:r>
          </a:p>
          <a:p>
            <a:endParaRPr lang="tr-TR" altLang="en-US" sz="1800" dirty="0" smtClean="0">
              <a:latin typeface="Times New Roman" panose="02020603050405020304" pitchFamily="18" charset="0"/>
            </a:endParaRPr>
          </a:p>
          <a:p>
            <a:r>
              <a:rPr lang="tr-TR" altLang="en-US" sz="1800" dirty="0" smtClean="0">
                <a:latin typeface="Times New Roman" panose="02020603050405020304" pitchFamily="18" charset="0"/>
              </a:rPr>
              <a:t>Kan alınan bölge sıkılarak kan miktarı arttırılmamalı, </a:t>
            </a:r>
          </a:p>
          <a:p>
            <a:pPr>
              <a:buFont typeface="Wingdings" panose="05000000000000000000" pitchFamily="2" charset="2"/>
              <a:buNone/>
            </a:pPr>
            <a:r>
              <a:rPr lang="tr-TR" altLang="en-US" sz="1800" dirty="0" smtClean="0">
                <a:latin typeface="Times New Roman" panose="02020603050405020304" pitchFamily="18" charset="0"/>
              </a:rPr>
              <a:t>	Doku faktörünün ve lökositlerin örneğe karışması artar.</a:t>
            </a:r>
          </a:p>
          <a:p>
            <a:pPr lvl="1"/>
            <a:endParaRPr lang="tr-TR" altLang="en-US" sz="1800" dirty="0">
              <a:latin typeface="Times New Roman" panose="02020603050405020304" pitchFamily="18" charset="0"/>
            </a:endParaRPr>
          </a:p>
        </p:txBody>
      </p:sp>
    </p:spTree>
    <p:extLst>
      <p:ext uri="{BB962C8B-B14F-4D97-AF65-F5344CB8AC3E}">
        <p14:creationId xmlns:p14="http://schemas.microsoft.com/office/powerpoint/2010/main" val="32091727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4090" y="126112"/>
            <a:ext cx="10515600" cy="1325563"/>
          </a:xfrm>
        </p:spPr>
        <p:txBody>
          <a:bodyPr/>
          <a:lstStyle/>
          <a:p>
            <a:r>
              <a:rPr lang="tr-TR" altLang="en-US" b="1" dirty="0">
                <a:solidFill>
                  <a:srgbClr val="FF0000"/>
                </a:solidFill>
                <a:latin typeface="Times New Roman" panose="02020603050405020304" pitchFamily="18" charset="0"/>
              </a:rPr>
              <a:t>Kan </a:t>
            </a:r>
            <a:r>
              <a:rPr lang="tr-TR" altLang="en-US" b="1" dirty="0" smtClean="0">
                <a:solidFill>
                  <a:srgbClr val="FF0000"/>
                </a:solidFill>
                <a:latin typeface="Times New Roman" panose="02020603050405020304" pitchFamily="18" charset="0"/>
              </a:rPr>
              <a:t>Alma Tüpleri</a:t>
            </a:r>
            <a:endParaRPr lang="tr-TR" altLang="en-US" b="1" dirty="0">
              <a:solidFill>
                <a:srgbClr val="FF0000"/>
              </a:solidFill>
              <a:latin typeface="Times New Roman" panose="02020603050405020304" pitchFamily="18" charset="0"/>
            </a:endParaRPr>
          </a:p>
        </p:txBody>
      </p:sp>
      <p:sp>
        <p:nvSpPr>
          <p:cNvPr id="15" name="14 Dikdörtgen"/>
          <p:cNvSpPr/>
          <p:nvPr/>
        </p:nvSpPr>
        <p:spPr>
          <a:xfrm>
            <a:off x="2397061" y="5854491"/>
            <a:ext cx="1010473" cy="369332"/>
          </a:xfrm>
          <a:prstGeom prst="rect">
            <a:avLst/>
          </a:prstGeom>
        </p:spPr>
        <p:txBody>
          <a:bodyPr wrap="square">
            <a:spAutoFit/>
          </a:bodyPr>
          <a:lstStyle/>
          <a:p>
            <a:pPr algn="ctr"/>
            <a:r>
              <a:rPr lang="tr-TR" dirty="0" err="1">
                <a:latin typeface="Calibri" panose="020F0502020204030204" pitchFamily="34" charset="0"/>
              </a:rPr>
              <a:t>Sitrat</a:t>
            </a:r>
            <a:endParaRPr lang="tr-TR" dirty="0">
              <a:latin typeface="Calibri" panose="020F0502020204030204" pitchFamily="34" charset="0"/>
            </a:endParaRPr>
          </a:p>
        </p:txBody>
      </p:sp>
      <p:sp>
        <p:nvSpPr>
          <p:cNvPr id="17" name="16 Dikdörtgen"/>
          <p:cNvSpPr/>
          <p:nvPr/>
        </p:nvSpPr>
        <p:spPr>
          <a:xfrm>
            <a:off x="4385209" y="5945876"/>
            <a:ext cx="518091" cy="369332"/>
          </a:xfrm>
          <a:prstGeom prst="rect">
            <a:avLst/>
          </a:prstGeom>
        </p:spPr>
        <p:txBody>
          <a:bodyPr wrap="none">
            <a:spAutoFit/>
          </a:bodyPr>
          <a:lstStyle/>
          <a:p>
            <a:r>
              <a:rPr lang="tr-TR" dirty="0">
                <a:latin typeface="Calibri" panose="020F0502020204030204" pitchFamily="34" charset="0"/>
              </a:rPr>
              <a:t>Boş</a:t>
            </a:r>
          </a:p>
        </p:txBody>
      </p:sp>
      <p:sp>
        <p:nvSpPr>
          <p:cNvPr id="19" name="18 Dikdörtgen"/>
          <p:cNvSpPr/>
          <p:nvPr/>
        </p:nvSpPr>
        <p:spPr>
          <a:xfrm>
            <a:off x="7853397" y="5945876"/>
            <a:ext cx="928459" cy="369332"/>
          </a:xfrm>
          <a:prstGeom prst="rect">
            <a:avLst/>
          </a:prstGeom>
        </p:spPr>
        <p:txBody>
          <a:bodyPr wrap="none">
            <a:spAutoFit/>
          </a:bodyPr>
          <a:lstStyle/>
          <a:p>
            <a:r>
              <a:rPr lang="tr-TR" dirty="0" err="1">
                <a:latin typeface="Calibri" panose="020F0502020204030204" pitchFamily="34" charset="0"/>
              </a:rPr>
              <a:t>Heparin</a:t>
            </a:r>
            <a:endParaRPr lang="tr-TR" dirty="0">
              <a:latin typeface="Calibri" panose="020F0502020204030204" pitchFamily="34" charset="0"/>
            </a:endParaRPr>
          </a:p>
        </p:txBody>
      </p:sp>
      <p:sp>
        <p:nvSpPr>
          <p:cNvPr id="20" name="19 Dikdörtgen"/>
          <p:cNvSpPr/>
          <p:nvPr/>
        </p:nvSpPr>
        <p:spPr>
          <a:xfrm>
            <a:off x="5999623" y="5917417"/>
            <a:ext cx="664221" cy="369332"/>
          </a:xfrm>
          <a:prstGeom prst="rect">
            <a:avLst/>
          </a:prstGeom>
        </p:spPr>
        <p:txBody>
          <a:bodyPr wrap="none">
            <a:spAutoFit/>
          </a:bodyPr>
          <a:lstStyle/>
          <a:p>
            <a:r>
              <a:rPr lang="tr-TR" dirty="0">
                <a:latin typeface="Calibri" panose="020F0502020204030204" pitchFamily="34" charset="0"/>
              </a:rPr>
              <a:t>EDTA</a:t>
            </a:r>
          </a:p>
        </p:txBody>
      </p:sp>
      <p:sp>
        <p:nvSpPr>
          <p:cNvPr id="22" name="21 Dikdörtgen"/>
          <p:cNvSpPr/>
          <p:nvPr/>
        </p:nvSpPr>
        <p:spPr>
          <a:xfrm>
            <a:off x="9750026" y="5917417"/>
            <a:ext cx="1400520" cy="369332"/>
          </a:xfrm>
          <a:prstGeom prst="rect">
            <a:avLst/>
          </a:prstGeom>
        </p:spPr>
        <p:txBody>
          <a:bodyPr wrap="square">
            <a:spAutoFit/>
          </a:bodyPr>
          <a:lstStyle/>
          <a:p>
            <a:r>
              <a:rPr lang="tr-TR" dirty="0">
                <a:latin typeface="Calibri" panose="020F0502020204030204" pitchFamily="34" charset="0"/>
              </a:rPr>
              <a:t>ACD</a:t>
            </a:r>
          </a:p>
        </p:txBody>
      </p:sp>
      <p:sp>
        <p:nvSpPr>
          <p:cNvPr id="11" name="14 Dikdörtgen"/>
          <p:cNvSpPr/>
          <p:nvPr/>
        </p:nvSpPr>
        <p:spPr>
          <a:xfrm>
            <a:off x="630497" y="5864396"/>
            <a:ext cx="1010473" cy="369332"/>
          </a:xfrm>
          <a:prstGeom prst="rect">
            <a:avLst/>
          </a:prstGeom>
        </p:spPr>
        <p:txBody>
          <a:bodyPr wrap="square">
            <a:spAutoFit/>
          </a:bodyPr>
          <a:lstStyle/>
          <a:p>
            <a:pPr algn="ctr"/>
            <a:r>
              <a:rPr lang="tr-TR" dirty="0" err="1">
                <a:latin typeface="Calibri" panose="020F0502020204030204" pitchFamily="34" charset="0"/>
              </a:rPr>
              <a:t>Sitrat</a:t>
            </a:r>
            <a:endParaRPr lang="tr-TR" dirty="0">
              <a:latin typeface="Calibri" panose="020F0502020204030204" pitchFamily="34" charset="0"/>
            </a:endParaRPr>
          </a:p>
        </p:txBody>
      </p:sp>
      <p:pic>
        <p:nvPicPr>
          <p:cNvPr id="2" name="Resim 1"/>
          <p:cNvPicPr>
            <a:picLocks noChangeAspect="1"/>
          </p:cNvPicPr>
          <p:nvPr/>
        </p:nvPicPr>
        <p:blipFill>
          <a:blip r:embed="rId3"/>
          <a:stretch>
            <a:fillRect/>
          </a:stretch>
        </p:blipFill>
        <p:spPr>
          <a:xfrm>
            <a:off x="630497" y="1503263"/>
            <a:ext cx="9819789" cy="4391025"/>
          </a:xfrm>
          <a:prstGeom prst="rect">
            <a:avLst/>
          </a:prstGeom>
        </p:spPr>
      </p:pic>
    </p:spTree>
    <p:extLst>
      <p:ext uri="{BB962C8B-B14F-4D97-AF65-F5344CB8AC3E}">
        <p14:creationId xmlns:p14="http://schemas.microsoft.com/office/powerpoint/2010/main" val="26810883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384042" y="122867"/>
            <a:ext cx="8001000" cy="1216025"/>
          </a:xfrm>
        </p:spPr>
        <p:txBody>
          <a:bodyPr/>
          <a:lstStyle/>
          <a:p>
            <a:r>
              <a:rPr lang="tr-TR" altLang="en-US" b="1" dirty="0">
                <a:solidFill>
                  <a:srgbClr val="FF0000"/>
                </a:solidFill>
                <a:latin typeface="Times New Roman" panose="02020603050405020304" pitchFamily="18" charset="0"/>
              </a:rPr>
              <a:t>Antikoagülan Maddeler</a:t>
            </a:r>
          </a:p>
        </p:txBody>
      </p:sp>
      <p:sp>
        <p:nvSpPr>
          <p:cNvPr id="38915" name="Rectangle 3"/>
          <p:cNvSpPr>
            <a:spLocks noGrp="1" noChangeArrowheads="1"/>
          </p:cNvSpPr>
          <p:nvPr>
            <p:ph type="body" idx="1"/>
          </p:nvPr>
        </p:nvSpPr>
        <p:spPr>
          <a:xfrm>
            <a:off x="2584580" y="1710562"/>
            <a:ext cx="9153330" cy="4267200"/>
          </a:xfrm>
        </p:spPr>
        <p:txBody>
          <a:bodyPr>
            <a:normAutofit fontScale="92500"/>
          </a:bodyPr>
          <a:lstStyle/>
          <a:p>
            <a:pPr>
              <a:lnSpc>
                <a:spcPct val="140000"/>
              </a:lnSpc>
            </a:pPr>
            <a:r>
              <a:rPr lang="tr-TR" altLang="en-US" sz="1800" dirty="0">
                <a:solidFill>
                  <a:srgbClr val="FF0000"/>
                </a:solidFill>
                <a:latin typeface="Times New Roman" panose="02020603050405020304" pitchFamily="18" charset="0"/>
              </a:rPr>
              <a:t>Sodyum </a:t>
            </a:r>
            <a:r>
              <a:rPr lang="tr-TR" altLang="en-US" sz="1800" dirty="0" err="1">
                <a:solidFill>
                  <a:srgbClr val="FF0000"/>
                </a:solidFill>
                <a:latin typeface="Times New Roman" panose="02020603050405020304" pitchFamily="18" charset="0"/>
              </a:rPr>
              <a:t>Sitrat</a:t>
            </a:r>
            <a:r>
              <a:rPr lang="tr-TR" altLang="en-US" sz="1800" dirty="0">
                <a:solidFill>
                  <a:srgbClr val="FF0000"/>
                </a:solidFill>
                <a:latin typeface="Times New Roman" panose="02020603050405020304" pitchFamily="18" charset="0"/>
              </a:rPr>
              <a:t>* </a:t>
            </a:r>
            <a:r>
              <a:rPr lang="tr-TR" altLang="en-US" sz="1700" dirty="0" smtClean="0">
                <a:latin typeface="Times New Roman" panose="02020603050405020304" pitchFamily="18" charset="0"/>
              </a:rPr>
              <a:t>(</a:t>
            </a:r>
            <a:r>
              <a:rPr lang="tr-TR" altLang="en-US" sz="1700" dirty="0">
                <a:latin typeface="Times New Roman" panose="02020603050405020304" pitchFamily="18" charset="0"/>
              </a:rPr>
              <a:t>2/8 </a:t>
            </a:r>
            <a:r>
              <a:rPr lang="tr-TR" altLang="en-US" sz="1700" dirty="0" err="1" smtClean="0">
                <a:latin typeface="Times New Roman" panose="02020603050405020304" pitchFamily="18" charset="0"/>
              </a:rPr>
              <a:t>sitratlı</a:t>
            </a:r>
            <a:r>
              <a:rPr lang="tr-TR" altLang="en-US" sz="1700" dirty="0" smtClean="0">
                <a:latin typeface="Times New Roman" panose="02020603050405020304" pitchFamily="18" charset="0"/>
              </a:rPr>
              <a:t> kan, ESR </a:t>
            </a:r>
            <a:r>
              <a:rPr lang="tr-TR" altLang="en-US" sz="1700" dirty="0">
                <a:latin typeface="Times New Roman" panose="02020603050405020304" pitchFamily="18" charset="0"/>
              </a:rPr>
              <a:t>çalışması)</a:t>
            </a:r>
            <a:endParaRPr lang="tr-TR" altLang="en-US" sz="1700" dirty="0">
              <a:solidFill>
                <a:srgbClr val="FF0000"/>
              </a:solidFill>
              <a:latin typeface="Times New Roman" panose="02020603050405020304" pitchFamily="18" charset="0"/>
            </a:endParaRPr>
          </a:p>
          <a:p>
            <a:pPr>
              <a:lnSpc>
                <a:spcPct val="140000"/>
              </a:lnSpc>
            </a:pPr>
            <a:r>
              <a:rPr lang="tr-TR" altLang="en-US" sz="1800" dirty="0">
                <a:solidFill>
                  <a:srgbClr val="FF0000"/>
                </a:solidFill>
                <a:latin typeface="Times New Roman" panose="02020603050405020304" pitchFamily="18" charset="0"/>
              </a:rPr>
              <a:t>Sodyum </a:t>
            </a:r>
            <a:r>
              <a:rPr lang="tr-TR" altLang="en-US" sz="1800" dirty="0" err="1">
                <a:solidFill>
                  <a:srgbClr val="FF0000"/>
                </a:solidFill>
                <a:latin typeface="Times New Roman" panose="02020603050405020304" pitchFamily="18" charset="0"/>
              </a:rPr>
              <a:t>Sitrat</a:t>
            </a:r>
            <a:r>
              <a:rPr lang="tr-TR" altLang="en-US" sz="1800" dirty="0">
                <a:solidFill>
                  <a:srgbClr val="FF0000"/>
                </a:solidFill>
                <a:latin typeface="Times New Roman" panose="02020603050405020304" pitchFamily="18" charset="0"/>
              </a:rPr>
              <a:t>* </a:t>
            </a:r>
            <a:r>
              <a:rPr lang="tr-TR" altLang="en-US" sz="1600" dirty="0" smtClean="0">
                <a:latin typeface="Times New Roman" panose="02020603050405020304" pitchFamily="18" charset="0"/>
              </a:rPr>
              <a:t>(</a:t>
            </a:r>
            <a:r>
              <a:rPr lang="tr-TR" altLang="en-US" sz="1600" dirty="0">
                <a:latin typeface="Times New Roman" panose="02020603050405020304" pitchFamily="18" charset="0"/>
              </a:rPr>
              <a:t>1/9 </a:t>
            </a:r>
            <a:r>
              <a:rPr lang="tr-TR" altLang="en-US" sz="1600" dirty="0" err="1" smtClean="0">
                <a:latin typeface="Times New Roman" panose="02020603050405020304" pitchFamily="18" charset="0"/>
              </a:rPr>
              <a:t>sitratlı</a:t>
            </a:r>
            <a:r>
              <a:rPr lang="tr-TR" altLang="en-US" sz="1600" dirty="0" smtClean="0">
                <a:latin typeface="Times New Roman" panose="02020603050405020304" pitchFamily="18" charset="0"/>
              </a:rPr>
              <a:t> kan, Plazma </a:t>
            </a:r>
            <a:r>
              <a:rPr lang="tr-TR" altLang="en-US" sz="1600" dirty="0">
                <a:latin typeface="Times New Roman" panose="02020603050405020304" pitchFamily="18" charset="0"/>
              </a:rPr>
              <a:t>proteinleri , PT, aPTT, DIC paneli vs.)</a:t>
            </a:r>
          </a:p>
          <a:p>
            <a:pPr>
              <a:lnSpc>
                <a:spcPct val="150000"/>
              </a:lnSpc>
            </a:pPr>
            <a:r>
              <a:rPr lang="tr-TR" altLang="en-US" sz="1800" dirty="0">
                <a:solidFill>
                  <a:srgbClr val="FF0000"/>
                </a:solidFill>
                <a:latin typeface="Times New Roman" panose="02020603050405020304" pitchFamily="18" charset="0"/>
              </a:rPr>
              <a:t>EDTA* (Etilen </a:t>
            </a:r>
            <a:r>
              <a:rPr lang="tr-TR" altLang="en-US" sz="1800" dirty="0" err="1">
                <a:solidFill>
                  <a:srgbClr val="FF0000"/>
                </a:solidFill>
                <a:latin typeface="Times New Roman" panose="02020603050405020304" pitchFamily="18" charset="0"/>
              </a:rPr>
              <a:t>diamin</a:t>
            </a:r>
            <a:r>
              <a:rPr lang="tr-TR" altLang="en-US" sz="1800" dirty="0">
                <a:solidFill>
                  <a:srgbClr val="FF0000"/>
                </a:solidFill>
                <a:latin typeface="Times New Roman" panose="02020603050405020304" pitchFamily="18" charset="0"/>
              </a:rPr>
              <a:t> </a:t>
            </a:r>
            <a:r>
              <a:rPr lang="tr-TR" altLang="en-US" sz="1800" dirty="0" err="1">
                <a:solidFill>
                  <a:srgbClr val="FF0000"/>
                </a:solidFill>
                <a:latin typeface="Times New Roman" panose="02020603050405020304" pitchFamily="18" charset="0"/>
              </a:rPr>
              <a:t>tetra</a:t>
            </a:r>
            <a:r>
              <a:rPr lang="tr-TR" altLang="en-US" sz="1800" dirty="0">
                <a:solidFill>
                  <a:srgbClr val="FF0000"/>
                </a:solidFill>
                <a:latin typeface="Times New Roman" panose="02020603050405020304" pitchFamily="18" charset="0"/>
              </a:rPr>
              <a:t> asetik asit)</a:t>
            </a:r>
          </a:p>
          <a:p>
            <a:pPr lvl="1">
              <a:lnSpc>
                <a:spcPct val="120000"/>
              </a:lnSpc>
            </a:pPr>
            <a:r>
              <a:rPr lang="tr-TR" altLang="en-US" sz="1600" dirty="0">
                <a:latin typeface="Times New Roman" panose="02020603050405020304" pitchFamily="18" charset="0"/>
              </a:rPr>
              <a:t>Tam Kan (Hücresel </a:t>
            </a:r>
            <a:r>
              <a:rPr lang="tr-TR" altLang="en-US" sz="1600" dirty="0" err="1">
                <a:latin typeface="Times New Roman" panose="02020603050405020304" pitchFamily="18" charset="0"/>
              </a:rPr>
              <a:t>Kompenent</a:t>
            </a:r>
            <a:r>
              <a:rPr lang="tr-TR" altLang="en-US" sz="1600" dirty="0">
                <a:latin typeface="Times New Roman" panose="02020603050405020304" pitchFamily="18" charset="0"/>
              </a:rPr>
              <a:t>)  Çalışmalarında</a:t>
            </a:r>
          </a:p>
          <a:p>
            <a:pPr>
              <a:lnSpc>
                <a:spcPct val="120000"/>
              </a:lnSpc>
            </a:pPr>
            <a:r>
              <a:rPr lang="tr-TR" altLang="en-US" sz="1800" dirty="0">
                <a:solidFill>
                  <a:srgbClr val="FF0000"/>
                </a:solidFill>
                <a:latin typeface="Times New Roman" panose="02020603050405020304" pitchFamily="18" charset="0"/>
              </a:rPr>
              <a:t>Boş Tüp:</a:t>
            </a:r>
          </a:p>
          <a:p>
            <a:pPr lvl="1">
              <a:lnSpc>
                <a:spcPct val="120000"/>
              </a:lnSpc>
            </a:pPr>
            <a:r>
              <a:rPr lang="tr-TR" altLang="en-US" sz="1600" dirty="0">
                <a:latin typeface="Times New Roman" panose="02020603050405020304" pitchFamily="18" charset="0"/>
              </a:rPr>
              <a:t>Serum </a:t>
            </a:r>
            <a:r>
              <a:rPr lang="tr-TR" altLang="en-US" sz="1600" dirty="0" err="1">
                <a:latin typeface="Times New Roman" panose="02020603050405020304" pitchFamily="18" charset="0"/>
              </a:rPr>
              <a:t>Komponentleri</a:t>
            </a:r>
            <a:r>
              <a:rPr lang="tr-TR" altLang="en-US" sz="1600" dirty="0">
                <a:latin typeface="Times New Roman" panose="02020603050405020304" pitchFamily="18" charset="0"/>
              </a:rPr>
              <a:t> ( Tam biyokimya, hormonlar, </a:t>
            </a:r>
            <a:r>
              <a:rPr lang="tr-TR" altLang="en-US" sz="1600" dirty="0" err="1">
                <a:latin typeface="Times New Roman" panose="02020603050405020304" pitchFamily="18" charset="0"/>
              </a:rPr>
              <a:t>vs</a:t>
            </a:r>
            <a:r>
              <a:rPr lang="tr-TR" altLang="en-US" sz="1600" dirty="0">
                <a:latin typeface="Times New Roman" panose="02020603050405020304" pitchFamily="18" charset="0"/>
              </a:rPr>
              <a:t>) Çalışmalarında</a:t>
            </a:r>
          </a:p>
          <a:p>
            <a:pPr>
              <a:lnSpc>
                <a:spcPct val="120000"/>
              </a:lnSpc>
            </a:pPr>
            <a:r>
              <a:rPr lang="tr-TR" altLang="en-US" sz="1800" dirty="0" err="1">
                <a:solidFill>
                  <a:srgbClr val="FF0000"/>
                </a:solidFill>
                <a:latin typeface="Times New Roman" panose="02020603050405020304" pitchFamily="18" charset="0"/>
              </a:rPr>
              <a:t>Heparin</a:t>
            </a:r>
            <a:endParaRPr lang="tr-TR" altLang="en-US" sz="1800" dirty="0">
              <a:solidFill>
                <a:srgbClr val="FF0000"/>
              </a:solidFill>
              <a:latin typeface="Times New Roman" panose="02020603050405020304" pitchFamily="18" charset="0"/>
            </a:endParaRPr>
          </a:p>
          <a:p>
            <a:pPr lvl="1">
              <a:lnSpc>
                <a:spcPct val="120000"/>
              </a:lnSpc>
            </a:pPr>
            <a:r>
              <a:rPr lang="tr-TR" altLang="en-US" sz="1600" dirty="0">
                <a:latin typeface="Times New Roman" panose="02020603050405020304" pitchFamily="18" charset="0"/>
              </a:rPr>
              <a:t>Pıhtılaşmayı inhibe eder ( Hücresel </a:t>
            </a:r>
            <a:r>
              <a:rPr lang="tr-TR" altLang="en-US" sz="1600" dirty="0" err="1">
                <a:latin typeface="Times New Roman" panose="02020603050405020304" pitchFamily="18" charset="0"/>
              </a:rPr>
              <a:t>kompenentler</a:t>
            </a:r>
            <a:r>
              <a:rPr lang="tr-TR" altLang="en-US" sz="1600" dirty="0">
                <a:latin typeface="Times New Roman" panose="02020603050405020304" pitchFamily="18" charset="0"/>
              </a:rPr>
              <a:t> ve Plazma elemanları)</a:t>
            </a:r>
          </a:p>
          <a:p>
            <a:pPr>
              <a:lnSpc>
                <a:spcPct val="120000"/>
              </a:lnSpc>
            </a:pPr>
            <a:r>
              <a:rPr lang="tr-TR" altLang="en-US" sz="1800" dirty="0">
                <a:solidFill>
                  <a:srgbClr val="FF0000"/>
                </a:solidFill>
                <a:latin typeface="Times New Roman" panose="02020603050405020304" pitchFamily="18" charset="0"/>
              </a:rPr>
              <a:t>ACD (Asit-</a:t>
            </a:r>
            <a:r>
              <a:rPr lang="tr-TR" altLang="en-US" sz="1800" dirty="0" err="1">
                <a:solidFill>
                  <a:srgbClr val="FF0000"/>
                </a:solidFill>
                <a:latin typeface="Times New Roman" panose="02020603050405020304" pitchFamily="18" charset="0"/>
              </a:rPr>
              <a:t>sitrat</a:t>
            </a:r>
            <a:r>
              <a:rPr lang="tr-TR" altLang="en-US" sz="1800" dirty="0">
                <a:solidFill>
                  <a:srgbClr val="FF0000"/>
                </a:solidFill>
                <a:latin typeface="Times New Roman" panose="02020603050405020304" pitchFamily="18" charset="0"/>
              </a:rPr>
              <a:t>-dekstroz)</a:t>
            </a:r>
          </a:p>
          <a:p>
            <a:pPr lvl="1">
              <a:lnSpc>
                <a:spcPct val="120000"/>
              </a:lnSpc>
            </a:pPr>
            <a:r>
              <a:rPr lang="tr-TR" altLang="en-US" sz="1600" dirty="0">
                <a:latin typeface="Times New Roman" panose="02020603050405020304" pitchFamily="18" charset="0"/>
              </a:rPr>
              <a:t>Kan bankalarında transfüzyon için alınan kanlarda kullanılan </a:t>
            </a:r>
            <a:r>
              <a:rPr lang="tr-TR" altLang="en-US" sz="1600" dirty="0" smtClean="0">
                <a:latin typeface="Times New Roman" panose="02020603050405020304" pitchFamily="18" charset="0"/>
              </a:rPr>
              <a:t>Antikoagülan (Trombosit </a:t>
            </a:r>
            <a:r>
              <a:rPr lang="tr-TR" altLang="en-US" sz="1600" dirty="0">
                <a:latin typeface="Times New Roman" panose="02020603050405020304" pitchFamily="18" charset="0"/>
              </a:rPr>
              <a:t>çalışmaları </a:t>
            </a:r>
            <a:r>
              <a:rPr lang="tr-TR" altLang="en-US" sz="1600" dirty="0" smtClean="0">
                <a:latin typeface="Times New Roman" panose="02020603050405020304" pitchFamily="18" charset="0"/>
              </a:rPr>
              <a:t>için)</a:t>
            </a:r>
            <a:endParaRPr lang="tr-TR" altLang="en-US" sz="1800" dirty="0">
              <a:latin typeface="Times New Roman" panose="02020603050405020304" pitchFamily="18" charset="0"/>
            </a:endParaRPr>
          </a:p>
          <a:p>
            <a:pPr>
              <a:lnSpc>
                <a:spcPct val="120000"/>
              </a:lnSpc>
            </a:pPr>
            <a:endParaRPr lang="tr-TR" altLang="en-US" sz="1800" dirty="0"/>
          </a:p>
        </p:txBody>
      </p:sp>
      <p:pic>
        <p:nvPicPr>
          <p:cNvPr id="2" name="Resim 1"/>
          <p:cNvPicPr>
            <a:picLocks noChangeAspect="1"/>
          </p:cNvPicPr>
          <p:nvPr/>
        </p:nvPicPr>
        <p:blipFill>
          <a:blip r:embed="rId3"/>
          <a:stretch>
            <a:fillRect/>
          </a:stretch>
        </p:blipFill>
        <p:spPr>
          <a:xfrm rot="5400000">
            <a:off x="1486815" y="3039312"/>
            <a:ext cx="341440" cy="1437235"/>
          </a:xfrm>
          <a:prstGeom prst="rect">
            <a:avLst/>
          </a:prstGeom>
        </p:spPr>
      </p:pic>
      <p:sp>
        <p:nvSpPr>
          <p:cNvPr id="3" name="Dikdörtgen 2"/>
          <p:cNvSpPr/>
          <p:nvPr/>
        </p:nvSpPr>
        <p:spPr>
          <a:xfrm>
            <a:off x="979256" y="5954589"/>
            <a:ext cx="8280920" cy="523220"/>
          </a:xfrm>
          <a:prstGeom prst="rect">
            <a:avLst/>
          </a:prstGeom>
          <a:noFill/>
        </p:spPr>
        <p:txBody>
          <a:bodyPr wrap="square">
            <a:spAutoFit/>
          </a:bodyPr>
          <a:lstStyle/>
          <a:p>
            <a:r>
              <a:rPr lang="tr-TR" altLang="en-US" sz="1400" dirty="0">
                <a:latin typeface="Calibri" panose="020F0502020204030204" pitchFamily="34" charset="0"/>
              </a:rPr>
              <a:t> Not*:  </a:t>
            </a:r>
            <a:r>
              <a:rPr lang="tr-TR" altLang="en-US" sz="1400" dirty="0" err="1">
                <a:latin typeface="Calibri" panose="020F0502020204030204" pitchFamily="34" charset="0"/>
              </a:rPr>
              <a:t>Sitrat</a:t>
            </a:r>
            <a:r>
              <a:rPr lang="tr-TR" altLang="en-US" sz="1400" dirty="0">
                <a:latin typeface="Calibri" panose="020F0502020204030204" pitchFamily="34" charset="0"/>
              </a:rPr>
              <a:t> ve EDTA pıhtılaşmayı </a:t>
            </a:r>
            <a:r>
              <a:rPr lang="tr-TR" altLang="en-US" sz="1400" dirty="0" err="1">
                <a:latin typeface="Calibri" panose="020F0502020204030204" pitchFamily="34" charset="0"/>
              </a:rPr>
              <a:t>Ca’u</a:t>
            </a:r>
            <a:r>
              <a:rPr lang="tr-TR" altLang="en-US" sz="1400" dirty="0">
                <a:latin typeface="Calibri" panose="020F0502020204030204" pitchFamily="34" charset="0"/>
              </a:rPr>
              <a:t> bağlayarak </a:t>
            </a:r>
            <a:r>
              <a:rPr lang="tr-TR" altLang="en-US" sz="1400" dirty="0" err="1">
                <a:latin typeface="Calibri" panose="020F0502020204030204" pitchFamily="34" charset="0"/>
              </a:rPr>
              <a:t>Heparin</a:t>
            </a:r>
            <a:r>
              <a:rPr lang="tr-TR" altLang="en-US" sz="1400" dirty="0">
                <a:latin typeface="Calibri" panose="020F0502020204030204" pitchFamily="34" charset="0"/>
              </a:rPr>
              <a:t> ise ANTİTROMBİN üzerinden  inhibe eder</a:t>
            </a:r>
          </a:p>
          <a:p>
            <a:pPr marL="0" lvl="1"/>
            <a:r>
              <a:rPr lang="tr-TR" altLang="en-US" sz="1400" dirty="0">
                <a:latin typeface="Calibri" panose="020F0502020204030204" pitchFamily="34" charset="0"/>
              </a:rPr>
              <a:t> </a:t>
            </a:r>
          </a:p>
        </p:txBody>
      </p:sp>
      <p:pic>
        <p:nvPicPr>
          <p:cNvPr id="14" name="Resim 13"/>
          <p:cNvPicPr>
            <a:picLocks noChangeAspect="1"/>
          </p:cNvPicPr>
          <p:nvPr/>
        </p:nvPicPr>
        <p:blipFill>
          <a:blip r:embed="rId4"/>
          <a:stretch>
            <a:fillRect/>
          </a:stretch>
        </p:blipFill>
        <p:spPr>
          <a:xfrm rot="5400000">
            <a:off x="1491083" y="1225502"/>
            <a:ext cx="360041" cy="1429991"/>
          </a:xfrm>
          <a:prstGeom prst="rect">
            <a:avLst/>
          </a:prstGeom>
        </p:spPr>
      </p:pic>
      <p:pic>
        <p:nvPicPr>
          <p:cNvPr id="15" name="Resim 14"/>
          <p:cNvPicPr>
            <a:picLocks noChangeAspect="1"/>
          </p:cNvPicPr>
          <p:nvPr/>
        </p:nvPicPr>
        <p:blipFill>
          <a:blip r:embed="rId5"/>
          <a:stretch>
            <a:fillRect/>
          </a:stretch>
        </p:blipFill>
        <p:spPr>
          <a:xfrm rot="5400000">
            <a:off x="1514233" y="2288853"/>
            <a:ext cx="360039" cy="1429992"/>
          </a:xfrm>
          <a:prstGeom prst="rect">
            <a:avLst/>
          </a:prstGeom>
        </p:spPr>
      </p:pic>
      <p:pic>
        <p:nvPicPr>
          <p:cNvPr id="16" name="Resim 15"/>
          <p:cNvPicPr>
            <a:picLocks noChangeAspect="1"/>
          </p:cNvPicPr>
          <p:nvPr/>
        </p:nvPicPr>
        <p:blipFill>
          <a:blip r:embed="rId6"/>
          <a:stretch>
            <a:fillRect/>
          </a:stretch>
        </p:blipFill>
        <p:spPr>
          <a:xfrm rot="5400000">
            <a:off x="1479972" y="3841483"/>
            <a:ext cx="362370" cy="1429991"/>
          </a:xfrm>
          <a:prstGeom prst="rect">
            <a:avLst/>
          </a:prstGeom>
        </p:spPr>
      </p:pic>
      <p:pic>
        <p:nvPicPr>
          <p:cNvPr id="17" name="Resim 16"/>
          <p:cNvPicPr>
            <a:picLocks noChangeAspect="1"/>
          </p:cNvPicPr>
          <p:nvPr/>
        </p:nvPicPr>
        <p:blipFill>
          <a:blip r:embed="rId7"/>
          <a:stretch>
            <a:fillRect/>
          </a:stretch>
        </p:blipFill>
        <p:spPr>
          <a:xfrm rot="5400000">
            <a:off x="1520516" y="1784214"/>
            <a:ext cx="348506" cy="1431023"/>
          </a:xfrm>
          <a:prstGeom prst="rect">
            <a:avLst/>
          </a:prstGeom>
        </p:spPr>
      </p:pic>
      <p:pic>
        <p:nvPicPr>
          <p:cNvPr id="18" name="Resim 17"/>
          <p:cNvPicPr>
            <a:picLocks noChangeAspect="1"/>
          </p:cNvPicPr>
          <p:nvPr/>
        </p:nvPicPr>
        <p:blipFill>
          <a:blip r:embed="rId8"/>
          <a:stretch>
            <a:fillRect/>
          </a:stretch>
        </p:blipFill>
        <p:spPr>
          <a:xfrm rot="5400000">
            <a:off x="1514050" y="4613453"/>
            <a:ext cx="314104" cy="1429992"/>
          </a:xfrm>
          <a:prstGeom prst="rect">
            <a:avLst/>
          </a:prstGeom>
        </p:spPr>
      </p:pic>
      <p:sp>
        <p:nvSpPr>
          <p:cNvPr id="4" name="Dikdörtgen 3"/>
          <p:cNvSpPr/>
          <p:nvPr/>
        </p:nvSpPr>
        <p:spPr>
          <a:xfrm>
            <a:off x="1072900" y="6403330"/>
            <a:ext cx="5922070" cy="307777"/>
          </a:xfrm>
          <a:prstGeom prst="rect">
            <a:avLst/>
          </a:prstGeom>
        </p:spPr>
        <p:txBody>
          <a:bodyPr wrap="none">
            <a:spAutoFit/>
          </a:bodyPr>
          <a:lstStyle/>
          <a:p>
            <a:pPr marL="0" lvl="1"/>
            <a:r>
              <a:rPr lang="tr-TR" altLang="en-US" sz="1400" dirty="0">
                <a:latin typeface="Calibri" panose="020F0502020204030204" pitchFamily="34" charset="0"/>
              </a:rPr>
              <a:t>Not*: EDTA </a:t>
            </a:r>
            <a:r>
              <a:rPr lang="tr-TR" altLang="en-US" sz="1400" dirty="0" err="1">
                <a:latin typeface="Calibri" panose="020F0502020204030204" pitchFamily="34" charset="0"/>
              </a:rPr>
              <a:t>tr’lerde</a:t>
            </a:r>
            <a:r>
              <a:rPr lang="tr-TR" altLang="en-US" sz="1400" dirty="0">
                <a:latin typeface="Calibri" panose="020F0502020204030204" pitchFamily="34" charset="0"/>
              </a:rPr>
              <a:t> </a:t>
            </a:r>
            <a:r>
              <a:rPr lang="tr-TR" altLang="en-US" sz="1400" dirty="0" err="1">
                <a:latin typeface="Calibri" panose="020F0502020204030204" pitchFamily="34" charset="0"/>
              </a:rPr>
              <a:t>agregasyonu</a:t>
            </a:r>
            <a:r>
              <a:rPr lang="tr-TR" altLang="en-US" sz="1400" dirty="0">
                <a:latin typeface="Calibri" panose="020F0502020204030204" pitchFamily="34" charset="0"/>
              </a:rPr>
              <a:t> uyarabilir ve </a:t>
            </a:r>
            <a:r>
              <a:rPr lang="tr-TR" altLang="en-US" sz="1400" dirty="0" err="1">
                <a:latin typeface="Calibri" panose="020F0502020204030204" pitchFamily="34" charset="0"/>
              </a:rPr>
              <a:t>psödotrombositopeniye</a:t>
            </a:r>
            <a:r>
              <a:rPr lang="tr-TR" altLang="en-US" sz="1400" dirty="0">
                <a:latin typeface="Calibri" panose="020F0502020204030204" pitchFamily="34" charset="0"/>
              </a:rPr>
              <a:t> yol açar.</a:t>
            </a:r>
          </a:p>
        </p:txBody>
      </p:sp>
    </p:spTree>
    <p:extLst>
      <p:ext uri="{BB962C8B-B14F-4D97-AF65-F5344CB8AC3E}">
        <p14:creationId xmlns:p14="http://schemas.microsoft.com/office/powerpoint/2010/main" val="175487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517822" y="142506"/>
            <a:ext cx="5751513" cy="1216025"/>
          </a:xfrm>
        </p:spPr>
        <p:txBody>
          <a:bodyPr>
            <a:normAutofit/>
          </a:bodyPr>
          <a:lstStyle/>
          <a:p>
            <a:pPr>
              <a:lnSpc>
                <a:spcPct val="90000"/>
              </a:lnSpc>
            </a:pPr>
            <a:r>
              <a:rPr lang="tr-TR" altLang="en-US" sz="4000" b="1" dirty="0" err="1">
                <a:solidFill>
                  <a:srgbClr val="FF0000"/>
                </a:solidFill>
                <a:latin typeface="Times New Roman" panose="02020603050405020304" pitchFamily="18" charset="0"/>
              </a:rPr>
              <a:t>Antikoagülanlı</a:t>
            </a:r>
            <a:r>
              <a:rPr lang="tr-TR" altLang="en-US" sz="4000" b="1" dirty="0">
                <a:solidFill>
                  <a:srgbClr val="FF0000"/>
                </a:solidFill>
                <a:latin typeface="Times New Roman" panose="02020603050405020304" pitchFamily="18" charset="0"/>
              </a:rPr>
              <a:t> kan</a:t>
            </a:r>
          </a:p>
        </p:txBody>
      </p:sp>
      <p:sp>
        <p:nvSpPr>
          <p:cNvPr id="6147" name="Rectangle 3"/>
          <p:cNvSpPr>
            <a:spLocks noGrp="1" noChangeArrowheads="1"/>
          </p:cNvSpPr>
          <p:nvPr>
            <p:ph type="body" sz="half" idx="1"/>
          </p:nvPr>
        </p:nvSpPr>
        <p:spPr>
          <a:xfrm>
            <a:off x="6993687" y="5105147"/>
            <a:ext cx="4198353" cy="1003823"/>
          </a:xfrm>
        </p:spPr>
        <p:txBody>
          <a:bodyPr>
            <a:normAutofit/>
          </a:bodyPr>
          <a:lstStyle/>
          <a:p>
            <a:pPr marL="457200" lvl="1" indent="0" algn="ctr">
              <a:lnSpc>
                <a:spcPct val="150000"/>
              </a:lnSpc>
              <a:buNone/>
            </a:pPr>
            <a:r>
              <a:rPr lang="tr-TR" altLang="en-US" sz="1400" dirty="0" smtClean="0">
                <a:latin typeface="Times New Roman" panose="02020603050405020304" pitchFamily="18" charset="0"/>
              </a:rPr>
              <a:t>Plazmanın </a:t>
            </a:r>
            <a:r>
              <a:rPr lang="tr-TR" altLang="en-US" sz="1400" dirty="0">
                <a:latin typeface="Times New Roman" panose="02020603050405020304" pitchFamily="18" charset="0"/>
              </a:rPr>
              <a:t>% 90’ı sudur, %10’ u ise Albümin ve diğer proteinler, mineraller, yağ, </a:t>
            </a:r>
            <a:r>
              <a:rPr lang="tr-TR" altLang="en-US" sz="1400" dirty="0" err="1">
                <a:latin typeface="Times New Roman" panose="02020603050405020304" pitchFamily="18" charset="0"/>
              </a:rPr>
              <a:t>vs</a:t>
            </a:r>
            <a:r>
              <a:rPr lang="tr-TR" altLang="en-US" sz="1400" dirty="0">
                <a:latin typeface="Times New Roman" panose="02020603050405020304" pitchFamily="18" charset="0"/>
              </a:rPr>
              <a:t> </a:t>
            </a:r>
          </a:p>
          <a:p>
            <a:pPr lvl="1" algn="ctr">
              <a:lnSpc>
                <a:spcPct val="150000"/>
              </a:lnSpc>
            </a:pPr>
            <a:endParaRPr lang="tr-TR" altLang="en-US" sz="1400" dirty="0">
              <a:latin typeface="Times New Roman" panose="02020603050405020304" pitchFamily="18" charset="0"/>
            </a:endParaRPr>
          </a:p>
        </p:txBody>
      </p:sp>
      <p:pic>
        <p:nvPicPr>
          <p:cNvPr id="12" name="Resim 11"/>
          <p:cNvPicPr>
            <a:picLocks noChangeAspect="1"/>
          </p:cNvPicPr>
          <p:nvPr/>
        </p:nvPicPr>
        <p:blipFill>
          <a:blip r:embed="rId3"/>
          <a:stretch>
            <a:fillRect/>
          </a:stretch>
        </p:blipFill>
        <p:spPr>
          <a:xfrm rot="1294927">
            <a:off x="8131411" y="11995"/>
            <a:ext cx="360041" cy="1546857"/>
          </a:xfrm>
          <a:prstGeom prst="rect">
            <a:avLst/>
          </a:prstGeom>
        </p:spPr>
      </p:pic>
      <p:pic>
        <p:nvPicPr>
          <p:cNvPr id="13" name="Resim 12"/>
          <p:cNvPicPr>
            <a:picLocks noChangeAspect="1"/>
          </p:cNvPicPr>
          <p:nvPr/>
        </p:nvPicPr>
        <p:blipFill>
          <a:blip r:embed="rId4"/>
          <a:stretch>
            <a:fillRect/>
          </a:stretch>
        </p:blipFill>
        <p:spPr>
          <a:xfrm rot="1246577">
            <a:off x="9475509" y="339982"/>
            <a:ext cx="295829" cy="1159932"/>
          </a:xfrm>
          <a:prstGeom prst="rect">
            <a:avLst/>
          </a:prstGeom>
        </p:spPr>
      </p:pic>
      <p:pic>
        <p:nvPicPr>
          <p:cNvPr id="14" name="Resim 13"/>
          <p:cNvPicPr>
            <a:picLocks noChangeAspect="1"/>
          </p:cNvPicPr>
          <p:nvPr/>
        </p:nvPicPr>
        <p:blipFill>
          <a:blip r:embed="rId5"/>
          <a:stretch>
            <a:fillRect/>
          </a:stretch>
        </p:blipFill>
        <p:spPr>
          <a:xfrm rot="1266452">
            <a:off x="10022663" y="584119"/>
            <a:ext cx="259532" cy="914496"/>
          </a:xfrm>
          <a:prstGeom prst="rect">
            <a:avLst/>
          </a:prstGeom>
        </p:spPr>
      </p:pic>
      <p:pic>
        <p:nvPicPr>
          <p:cNvPr id="21" name="Resim 20"/>
          <p:cNvPicPr>
            <a:picLocks noChangeAspect="1"/>
          </p:cNvPicPr>
          <p:nvPr/>
        </p:nvPicPr>
        <p:blipFill>
          <a:blip r:embed="rId6"/>
          <a:stretch>
            <a:fillRect/>
          </a:stretch>
        </p:blipFill>
        <p:spPr>
          <a:xfrm rot="1228501">
            <a:off x="8815494" y="154899"/>
            <a:ext cx="283019" cy="1368417"/>
          </a:xfrm>
          <a:prstGeom prst="rect">
            <a:avLst/>
          </a:prstGeom>
        </p:spPr>
      </p:pic>
      <p:pic>
        <p:nvPicPr>
          <p:cNvPr id="22" name="Resim 21"/>
          <p:cNvPicPr>
            <a:picLocks noChangeAspect="1"/>
          </p:cNvPicPr>
          <p:nvPr/>
        </p:nvPicPr>
        <p:blipFill>
          <a:blip r:embed="rId7"/>
          <a:stretch>
            <a:fillRect/>
          </a:stretch>
        </p:blipFill>
        <p:spPr>
          <a:xfrm rot="1311059">
            <a:off x="10575366" y="713888"/>
            <a:ext cx="241649" cy="783972"/>
          </a:xfrm>
          <a:prstGeom prst="rect">
            <a:avLst/>
          </a:prstGeom>
        </p:spPr>
      </p:pic>
      <p:pic>
        <p:nvPicPr>
          <p:cNvPr id="29" name="Resim 28"/>
          <p:cNvPicPr>
            <a:picLocks noChangeAspect="1"/>
          </p:cNvPicPr>
          <p:nvPr/>
        </p:nvPicPr>
        <p:blipFill>
          <a:blip r:embed="rId8"/>
          <a:stretch>
            <a:fillRect/>
          </a:stretch>
        </p:blipFill>
        <p:spPr>
          <a:xfrm>
            <a:off x="573837" y="1741046"/>
            <a:ext cx="6419850" cy="376481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7" name="Resim 36"/>
          <p:cNvPicPr>
            <a:picLocks noChangeAspect="1"/>
          </p:cNvPicPr>
          <p:nvPr/>
        </p:nvPicPr>
        <p:blipFill>
          <a:blip r:embed="rId9"/>
          <a:stretch>
            <a:fillRect/>
          </a:stretch>
        </p:blipFill>
        <p:spPr>
          <a:xfrm>
            <a:off x="7366761" y="1826020"/>
            <a:ext cx="3825279" cy="3080129"/>
          </a:xfrm>
          <a:prstGeom prst="rect">
            <a:avLst/>
          </a:prstGeom>
          <a:ln>
            <a:noFill/>
          </a:ln>
          <a:effectLst>
            <a:softEdge rad="112500"/>
          </a:effectLst>
        </p:spPr>
      </p:pic>
      <p:sp>
        <p:nvSpPr>
          <p:cNvPr id="32" name="Dikdörtgen 31"/>
          <p:cNvSpPr/>
          <p:nvPr/>
        </p:nvSpPr>
        <p:spPr>
          <a:xfrm>
            <a:off x="43633" y="5607058"/>
            <a:ext cx="6716703" cy="376834"/>
          </a:xfrm>
          <a:prstGeom prst="rect">
            <a:avLst/>
          </a:prstGeom>
        </p:spPr>
        <p:txBody>
          <a:bodyPr wrap="square">
            <a:spAutoFit/>
          </a:bodyPr>
          <a:lstStyle/>
          <a:p>
            <a:pPr lvl="1">
              <a:lnSpc>
                <a:spcPct val="150000"/>
              </a:lnSpc>
            </a:pPr>
            <a:r>
              <a:rPr lang="tr-TR" altLang="en-US" sz="1400" dirty="0">
                <a:latin typeface="Times New Roman" panose="02020603050405020304" pitchFamily="18" charset="0"/>
              </a:rPr>
              <a:t>Kana pıhtılaşmayı engelleyecek madde konulduğunda elde edilen sıvı </a:t>
            </a:r>
            <a:r>
              <a:rPr lang="tr-TR" altLang="en-US" sz="1400" dirty="0">
                <a:solidFill>
                  <a:srgbClr val="FF0000"/>
                </a:solidFill>
                <a:latin typeface="Times New Roman" panose="02020603050405020304" pitchFamily="18" charset="0"/>
              </a:rPr>
              <a:t>PLAZMA </a:t>
            </a:r>
            <a:r>
              <a:rPr lang="tr-TR" altLang="en-US" sz="1400" dirty="0" err="1" smtClean="0">
                <a:latin typeface="Times New Roman" panose="02020603050405020304" pitchFamily="18" charset="0"/>
              </a:rPr>
              <a:t>dır</a:t>
            </a:r>
            <a:r>
              <a:rPr lang="tr-TR" altLang="en-US" sz="1400" b="1" dirty="0" smtClean="0">
                <a:latin typeface="Times New Roman" panose="02020603050405020304" pitchFamily="18" charset="0"/>
              </a:rPr>
              <a:t>.</a:t>
            </a:r>
            <a:endParaRPr lang="tr-TR" altLang="en-US" sz="1400" b="1" dirty="0">
              <a:latin typeface="Times New Roman" panose="02020603050405020304" pitchFamily="18" charset="0"/>
            </a:endParaRPr>
          </a:p>
        </p:txBody>
      </p:sp>
    </p:spTree>
    <p:extLst>
      <p:ext uri="{BB962C8B-B14F-4D97-AF65-F5344CB8AC3E}">
        <p14:creationId xmlns:p14="http://schemas.microsoft.com/office/powerpoint/2010/main" val="17232253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type="body" sz="half" idx="1"/>
          </p:nvPr>
        </p:nvSpPr>
        <p:spPr>
          <a:xfrm>
            <a:off x="755481" y="1514668"/>
            <a:ext cx="7191079" cy="3476600"/>
          </a:xfrm>
        </p:spPr>
        <p:txBody>
          <a:bodyPr>
            <a:normAutofit/>
          </a:bodyPr>
          <a:lstStyle/>
          <a:p>
            <a:pPr lvl="1">
              <a:lnSpc>
                <a:spcPct val="150000"/>
              </a:lnSpc>
            </a:pPr>
            <a:r>
              <a:rPr lang="tr-TR" altLang="en-US" sz="2000" dirty="0">
                <a:latin typeface="Times New Roman" panose="02020603050405020304" pitchFamily="18" charset="0"/>
              </a:rPr>
              <a:t>Kana pıhtılaşmayı engelleyecek madde konulduğunda elde edilen sıvı </a:t>
            </a:r>
            <a:r>
              <a:rPr lang="tr-TR" altLang="en-US" sz="2000" b="1" dirty="0">
                <a:solidFill>
                  <a:srgbClr val="FF0000"/>
                </a:solidFill>
                <a:latin typeface="Times New Roman" panose="02020603050405020304" pitchFamily="18" charset="0"/>
              </a:rPr>
              <a:t>PLAZMA</a:t>
            </a:r>
            <a:r>
              <a:rPr lang="tr-TR" altLang="en-US" sz="2000" dirty="0">
                <a:solidFill>
                  <a:srgbClr val="FF0000"/>
                </a:solidFill>
                <a:latin typeface="Times New Roman" panose="02020603050405020304" pitchFamily="18" charset="0"/>
              </a:rPr>
              <a:t> </a:t>
            </a:r>
            <a:r>
              <a:rPr lang="tr-TR" altLang="en-US" sz="2000" b="1" dirty="0">
                <a:latin typeface="Times New Roman" panose="02020603050405020304" pitchFamily="18" charset="0"/>
              </a:rPr>
              <a:t>Pıhtılaşma faktörlerini içerir.</a:t>
            </a:r>
          </a:p>
          <a:p>
            <a:pPr lvl="1">
              <a:lnSpc>
                <a:spcPct val="90000"/>
              </a:lnSpc>
            </a:pPr>
            <a:endParaRPr lang="tr-TR" altLang="en-US" sz="2000" dirty="0">
              <a:latin typeface="Times New Roman" panose="02020603050405020304" pitchFamily="18" charset="0"/>
            </a:endParaRPr>
          </a:p>
        </p:txBody>
      </p:sp>
      <p:sp>
        <p:nvSpPr>
          <p:cNvPr id="2" name="Dikdörtgen 1"/>
          <p:cNvSpPr/>
          <p:nvPr/>
        </p:nvSpPr>
        <p:spPr>
          <a:xfrm>
            <a:off x="856745" y="5429903"/>
            <a:ext cx="8472164" cy="707886"/>
          </a:xfrm>
          <a:prstGeom prst="rect">
            <a:avLst/>
          </a:prstGeom>
        </p:spPr>
        <p:txBody>
          <a:bodyPr wrap="square">
            <a:spAutoFit/>
          </a:bodyPr>
          <a:lstStyle/>
          <a:p>
            <a:pPr lvl="1"/>
            <a:r>
              <a:rPr lang="tr-TR" altLang="en-US" sz="2000" dirty="0">
                <a:solidFill>
                  <a:srgbClr val="FF0000"/>
                </a:solidFill>
                <a:latin typeface="Calibri" panose="020F0502020204030204" pitchFamily="34" charset="0"/>
                <a:ea typeface="Tahoma" panose="020B0604030504040204" pitchFamily="34" charset="0"/>
                <a:cs typeface="Tahoma" panose="020B0604030504040204" pitchFamily="34" charset="0"/>
              </a:rPr>
              <a:t>Santrifüjsüz tam kan ile;</a:t>
            </a:r>
          </a:p>
          <a:p>
            <a:pPr lvl="1"/>
            <a:r>
              <a:rPr lang="tr-TR" altLang="en-US" sz="2000" dirty="0">
                <a:latin typeface="Calibri" panose="020F0502020204030204" pitchFamily="34" charset="0"/>
                <a:ea typeface="Tahoma" panose="020B0604030504040204" pitchFamily="34" charset="0"/>
                <a:cs typeface="Tahoma" panose="020B0604030504040204" pitchFamily="34" charset="0"/>
              </a:rPr>
              <a:t>(kan sayımı, trombosit, </a:t>
            </a:r>
            <a:r>
              <a:rPr lang="tr-TR" altLang="en-US" sz="2000" dirty="0" err="1">
                <a:latin typeface="Calibri" panose="020F0502020204030204" pitchFamily="34" charset="0"/>
                <a:ea typeface="Tahoma" panose="020B0604030504040204" pitchFamily="34" charset="0"/>
                <a:cs typeface="Tahoma" panose="020B0604030504040204" pitchFamily="34" charset="0"/>
              </a:rPr>
              <a:t>vs</a:t>
            </a:r>
            <a:r>
              <a:rPr lang="tr-TR" altLang="en-US" sz="2000" dirty="0" smtClean="0">
                <a:latin typeface="Calibri" panose="020F0502020204030204" pitchFamily="34" charset="0"/>
                <a:ea typeface="Tahoma" panose="020B0604030504040204" pitchFamily="34" charset="0"/>
                <a:cs typeface="Tahoma" panose="020B0604030504040204" pitchFamily="34" charset="0"/>
              </a:rPr>
              <a:t>)</a:t>
            </a:r>
            <a:endParaRPr lang="tr-TR" altLang="en-US" sz="2000" dirty="0">
              <a:latin typeface="Calibri" panose="020F0502020204030204" pitchFamily="34" charset="0"/>
              <a:ea typeface="Tahoma" panose="020B0604030504040204" pitchFamily="34" charset="0"/>
              <a:cs typeface="Tahoma" panose="020B0604030504040204" pitchFamily="34" charset="0"/>
            </a:endParaRPr>
          </a:p>
        </p:txBody>
      </p:sp>
      <p:sp>
        <p:nvSpPr>
          <p:cNvPr id="15" name="Rectangle 2"/>
          <p:cNvSpPr>
            <a:spLocks noGrp="1" noChangeArrowheads="1"/>
          </p:cNvSpPr>
          <p:nvPr>
            <p:ph type="title"/>
          </p:nvPr>
        </p:nvSpPr>
        <p:spPr>
          <a:xfrm>
            <a:off x="517822" y="142506"/>
            <a:ext cx="5751513" cy="1216025"/>
          </a:xfrm>
        </p:spPr>
        <p:txBody>
          <a:bodyPr>
            <a:normAutofit/>
          </a:bodyPr>
          <a:lstStyle/>
          <a:p>
            <a:pPr>
              <a:lnSpc>
                <a:spcPct val="90000"/>
              </a:lnSpc>
            </a:pPr>
            <a:r>
              <a:rPr lang="tr-TR" altLang="en-US" sz="4000" b="1" dirty="0" err="1">
                <a:solidFill>
                  <a:srgbClr val="FF0000"/>
                </a:solidFill>
                <a:latin typeface="Times New Roman" panose="02020603050405020304" pitchFamily="18" charset="0"/>
              </a:rPr>
              <a:t>Antikoagülanlı</a:t>
            </a:r>
            <a:r>
              <a:rPr lang="tr-TR" altLang="en-US" sz="4000" b="1" dirty="0">
                <a:solidFill>
                  <a:srgbClr val="FF0000"/>
                </a:solidFill>
                <a:latin typeface="Times New Roman" panose="02020603050405020304" pitchFamily="18" charset="0"/>
              </a:rPr>
              <a:t> kan</a:t>
            </a:r>
          </a:p>
        </p:txBody>
      </p:sp>
      <p:pic>
        <p:nvPicPr>
          <p:cNvPr id="16" name="Resim 15"/>
          <p:cNvPicPr>
            <a:picLocks noChangeAspect="1"/>
          </p:cNvPicPr>
          <p:nvPr/>
        </p:nvPicPr>
        <p:blipFill>
          <a:blip r:embed="rId3"/>
          <a:stretch>
            <a:fillRect/>
          </a:stretch>
        </p:blipFill>
        <p:spPr>
          <a:xfrm rot="1294927">
            <a:off x="8131411" y="11995"/>
            <a:ext cx="360041" cy="1546857"/>
          </a:xfrm>
          <a:prstGeom prst="rect">
            <a:avLst/>
          </a:prstGeom>
        </p:spPr>
      </p:pic>
      <p:pic>
        <p:nvPicPr>
          <p:cNvPr id="17" name="Resim 16"/>
          <p:cNvPicPr>
            <a:picLocks noChangeAspect="1"/>
          </p:cNvPicPr>
          <p:nvPr/>
        </p:nvPicPr>
        <p:blipFill>
          <a:blip r:embed="rId4"/>
          <a:stretch>
            <a:fillRect/>
          </a:stretch>
        </p:blipFill>
        <p:spPr>
          <a:xfrm rot="1246577">
            <a:off x="9475509" y="339982"/>
            <a:ext cx="295829" cy="1159932"/>
          </a:xfrm>
          <a:prstGeom prst="rect">
            <a:avLst/>
          </a:prstGeom>
        </p:spPr>
      </p:pic>
      <p:pic>
        <p:nvPicPr>
          <p:cNvPr id="18" name="Resim 17"/>
          <p:cNvPicPr>
            <a:picLocks noChangeAspect="1"/>
          </p:cNvPicPr>
          <p:nvPr/>
        </p:nvPicPr>
        <p:blipFill>
          <a:blip r:embed="rId5"/>
          <a:stretch>
            <a:fillRect/>
          </a:stretch>
        </p:blipFill>
        <p:spPr>
          <a:xfrm rot="1266452">
            <a:off x="10022663" y="584119"/>
            <a:ext cx="259532" cy="914496"/>
          </a:xfrm>
          <a:prstGeom prst="rect">
            <a:avLst/>
          </a:prstGeom>
        </p:spPr>
      </p:pic>
      <p:pic>
        <p:nvPicPr>
          <p:cNvPr id="19" name="Resim 18"/>
          <p:cNvPicPr>
            <a:picLocks noChangeAspect="1"/>
          </p:cNvPicPr>
          <p:nvPr/>
        </p:nvPicPr>
        <p:blipFill>
          <a:blip r:embed="rId6"/>
          <a:stretch>
            <a:fillRect/>
          </a:stretch>
        </p:blipFill>
        <p:spPr>
          <a:xfrm rot="1228501">
            <a:off x="8815494" y="154899"/>
            <a:ext cx="283019" cy="1368417"/>
          </a:xfrm>
          <a:prstGeom prst="rect">
            <a:avLst/>
          </a:prstGeom>
        </p:spPr>
      </p:pic>
      <p:pic>
        <p:nvPicPr>
          <p:cNvPr id="20" name="Resim 19"/>
          <p:cNvPicPr>
            <a:picLocks noChangeAspect="1"/>
          </p:cNvPicPr>
          <p:nvPr/>
        </p:nvPicPr>
        <p:blipFill>
          <a:blip r:embed="rId7"/>
          <a:stretch>
            <a:fillRect/>
          </a:stretch>
        </p:blipFill>
        <p:spPr>
          <a:xfrm rot="1311059">
            <a:off x="10575366" y="713888"/>
            <a:ext cx="241649" cy="783972"/>
          </a:xfrm>
          <a:prstGeom prst="rect">
            <a:avLst/>
          </a:prstGeom>
        </p:spPr>
      </p:pic>
      <p:pic>
        <p:nvPicPr>
          <p:cNvPr id="8" name="Resim 7"/>
          <p:cNvPicPr>
            <a:picLocks noChangeAspect="1"/>
          </p:cNvPicPr>
          <p:nvPr/>
        </p:nvPicPr>
        <p:blipFill>
          <a:blip r:embed="rId8"/>
          <a:stretch>
            <a:fillRect/>
          </a:stretch>
        </p:blipFill>
        <p:spPr>
          <a:xfrm>
            <a:off x="7783976" y="2202295"/>
            <a:ext cx="2990850" cy="273367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2" name="Dikdörtgen 11"/>
          <p:cNvSpPr/>
          <p:nvPr/>
        </p:nvSpPr>
        <p:spPr>
          <a:xfrm>
            <a:off x="5026924" y="5471955"/>
            <a:ext cx="6096000" cy="400110"/>
          </a:xfrm>
          <a:prstGeom prst="rect">
            <a:avLst/>
          </a:prstGeom>
        </p:spPr>
        <p:txBody>
          <a:bodyPr>
            <a:spAutoFit/>
          </a:bodyPr>
          <a:lstStyle/>
          <a:p>
            <a:pPr lvl="1"/>
            <a:r>
              <a:rPr lang="tr-TR" altLang="en-US" sz="2000" dirty="0" smtClean="0">
                <a:solidFill>
                  <a:srgbClr val="FF0000"/>
                </a:solidFill>
                <a:latin typeface="Calibri" panose="020F0502020204030204" pitchFamily="34" charset="0"/>
                <a:ea typeface="Tahoma" panose="020B0604030504040204" pitchFamily="34" charset="0"/>
                <a:cs typeface="Tahoma" panose="020B0604030504040204" pitchFamily="34" charset="0"/>
              </a:rPr>
              <a:t>&gt; plazma ile;  </a:t>
            </a:r>
            <a:r>
              <a:rPr lang="tr-TR" altLang="en-US" sz="2000" dirty="0" err="1">
                <a:latin typeface="Calibri" panose="020F0502020204030204" pitchFamily="34" charset="0"/>
                <a:ea typeface="Tahoma" panose="020B0604030504040204" pitchFamily="34" charset="0"/>
                <a:cs typeface="Tahoma" panose="020B0604030504040204" pitchFamily="34" charset="0"/>
              </a:rPr>
              <a:t>koagulasyon</a:t>
            </a:r>
            <a:r>
              <a:rPr lang="tr-TR" altLang="en-US" sz="2000" dirty="0">
                <a:latin typeface="Calibri" panose="020F0502020204030204" pitchFamily="34" charset="0"/>
                <a:ea typeface="Tahoma" panose="020B0604030504040204" pitchFamily="34" charset="0"/>
                <a:cs typeface="Tahoma" panose="020B0604030504040204" pitchFamily="34" charset="0"/>
              </a:rPr>
              <a:t> </a:t>
            </a:r>
            <a:r>
              <a:rPr lang="tr-TR" altLang="en-US" sz="2000" dirty="0" smtClean="0">
                <a:latin typeface="Calibri" panose="020F0502020204030204" pitchFamily="34" charset="0"/>
                <a:ea typeface="Tahoma" panose="020B0604030504040204" pitchFamily="34" charset="0"/>
                <a:cs typeface="Tahoma" panose="020B0604030504040204" pitchFamily="34" charset="0"/>
              </a:rPr>
              <a:t>çalışmaları</a:t>
            </a:r>
            <a:endParaRPr lang="tr-TR" altLang="en-US" sz="2000" dirty="0">
              <a:latin typeface="Calibri" panose="020F0502020204030204" pitchFamily="34" charset="0"/>
              <a:ea typeface="Tahoma" panose="020B0604030504040204" pitchFamily="34" charset="0"/>
              <a:cs typeface="Tahoma" panose="020B0604030504040204" pitchFamily="34" charset="0"/>
            </a:endParaRPr>
          </a:p>
        </p:txBody>
      </p:sp>
      <p:pic>
        <p:nvPicPr>
          <p:cNvPr id="24" name="Resim 23"/>
          <p:cNvPicPr>
            <a:picLocks noChangeAspect="1"/>
          </p:cNvPicPr>
          <p:nvPr/>
        </p:nvPicPr>
        <p:blipFill>
          <a:blip r:embed="rId9"/>
          <a:stretch>
            <a:fillRect/>
          </a:stretch>
        </p:blipFill>
        <p:spPr>
          <a:xfrm>
            <a:off x="1265670" y="2567147"/>
            <a:ext cx="4904471" cy="2361939"/>
          </a:xfrm>
          <a:prstGeom prst="rect">
            <a:avLst/>
          </a:prstGeom>
          <a:ln>
            <a:noFill/>
          </a:ln>
          <a:effectLst>
            <a:softEdge rad="112500"/>
          </a:effectLst>
        </p:spPr>
      </p:pic>
      <p:cxnSp>
        <p:nvCxnSpPr>
          <p:cNvPr id="4" name="Düz Ok Bağlayıcısı 3"/>
          <p:cNvCxnSpPr/>
          <p:nvPr/>
        </p:nvCxnSpPr>
        <p:spPr>
          <a:xfrm>
            <a:off x="2529016" y="4489622"/>
            <a:ext cx="197708" cy="8622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 name="Dikdörtgen 4"/>
          <p:cNvSpPr/>
          <p:nvPr/>
        </p:nvSpPr>
        <p:spPr>
          <a:xfrm>
            <a:off x="3990070" y="5165527"/>
            <a:ext cx="5514779" cy="707886"/>
          </a:xfrm>
          <a:prstGeom prst="rect">
            <a:avLst/>
          </a:prstGeom>
        </p:spPr>
        <p:txBody>
          <a:bodyPr wrap="none">
            <a:spAutoFit/>
          </a:bodyPr>
          <a:lstStyle/>
          <a:p>
            <a:pPr lvl="1"/>
            <a:r>
              <a:rPr lang="tr-TR" altLang="en-US" sz="2000" dirty="0" smtClean="0">
                <a:solidFill>
                  <a:srgbClr val="FF0000"/>
                </a:solidFill>
                <a:latin typeface="Calibri" panose="020F0502020204030204" pitchFamily="34" charset="0"/>
                <a:ea typeface="Tahoma" panose="020B0604030504040204" pitchFamily="34" charset="0"/>
                <a:cs typeface="Tahoma" panose="020B0604030504040204" pitchFamily="34" charset="0"/>
              </a:rPr>
              <a:t>Santrifüje &gt; </a:t>
            </a:r>
            <a:r>
              <a:rPr lang="tr-TR" altLang="en-US" sz="2000" dirty="0" err="1" smtClean="0">
                <a:solidFill>
                  <a:srgbClr val="FF0000"/>
                </a:solidFill>
                <a:latin typeface="Calibri" panose="020F0502020204030204" pitchFamily="34" charset="0"/>
                <a:ea typeface="Tahoma" panose="020B0604030504040204" pitchFamily="34" charset="0"/>
                <a:cs typeface="Tahoma" panose="020B0604030504040204" pitchFamily="34" charset="0"/>
              </a:rPr>
              <a:t>buffy-coat</a:t>
            </a:r>
            <a:r>
              <a:rPr lang="tr-TR" altLang="en-US" sz="2000" dirty="0" smtClean="0">
                <a:latin typeface="Calibri" panose="020F0502020204030204" pitchFamily="34" charset="0"/>
                <a:ea typeface="Tahoma" panose="020B0604030504040204" pitchFamily="34" charset="0"/>
                <a:cs typeface="Tahoma" panose="020B0604030504040204" pitchFamily="34" charset="0"/>
              </a:rPr>
              <a:t> </a:t>
            </a:r>
            <a:r>
              <a:rPr lang="tr-TR" altLang="en-US" sz="2000" dirty="0">
                <a:latin typeface="Calibri" panose="020F0502020204030204" pitchFamily="34" charset="0"/>
                <a:ea typeface="Tahoma" panose="020B0604030504040204" pitchFamily="34" charset="0"/>
                <a:cs typeface="Tahoma" panose="020B0604030504040204" pitchFamily="34" charset="0"/>
              </a:rPr>
              <a:t>ile hücresel çalışmalar,  </a:t>
            </a:r>
          </a:p>
          <a:p>
            <a:pPr lvl="1"/>
            <a:endParaRPr lang="tr-TR" altLang="en-US" sz="2000" dirty="0">
              <a:solidFill>
                <a:srgbClr val="FF0000"/>
              </a:solidFill>
              <a:latin typeface="Calibri" panose="020F0502020204030204" pitchFamily="34" charset="0"/>
              <a:ea typeface="Tahoma" panose="020B0604030504040204" pitchFamily="34" charset="0"/>
              <a:cs typeface="Tahoma" panose="020B0604030504040204" pitchFamily="34" charset="0"/>
            </a:endParaRPr>
          </a:p>
        </p:txBody>
      </p:sp>
      <p:cxnSp>
        <p:nvCxnSpPr>
          <p:cNvPr id="21" name="Düz Ok Bağlayıcısı 20"/>
          <p:cNvCxnSpPr/>
          <p:nvPr/>
        </p:nvCxnSpPr>
        <p:spPr>
          <a:xfrm>
            <a:off x="4829216" y="4908661"/>
            <a:ext cx="80535" cy="3890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22" name="Resim 21"/>
          <p:cNvPicPr>
            <a:picLocks noChangeAspect="1"/>
          </p:cNvPicPr>
          <p:nvPr/>
        </p:nvPicPr>
        <p:blipFill>
          <a:blip r:embed="rId10"/>
          <a:stretch>
            <a:fillRect/>
          </a:stretch>
        </p:blipFill>
        <p:spPr>
          <a:xfrm>
            <a:off x="6201093" y="2809103"/>
            <a:ext cx="1274803" cy="1293538"/>
          </a:xfrm>
          <a:prstGeom prst="rect">
            <a:avLst/>
          </a:prstGeom>
          <a:ln>
            <a:noFill/>
          </a:ln>
          <a:effectLst>
            <a:softEdge rad="112500"/>
          </a:effectLst>
        </p:spPr>
      </p:pic>
      <p:cxnSp>
        <p:nvCxnSpPr>
          <p:cNvPr id="10" name="Düz Ok Bağlayıcısı 9"/>
          <p:cNvCxnSpPr/>
          <p:nvPr/>
        </p:nvCxnSpPr>
        <p:spPr>
          <a:xfrm flipV="1">
            <a:off x="6838494" y="3369276"/>
            <a:ext cx="1108066" cy="73118"/>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0309511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05340" y="491281"/>
            <a:ext cx="8001000" cy="468313"/>
          </a:xfrm>
        </p:spPr>
        <p:txBody>
          <a:bodyPr>
            <a:noAutofit/>
          </a:bodyPr>
          <a:lstStyle/>
          <a:p>
            <a:r>
              <a:rPr lang="tr-TR" altLang="en-US" sz="4000" b="1" dirty="0" err="1">
                <a:solidFill>
                  <a:srgbClr val="FF0000"/>
                </a:solidFill>
                <a:latin typeface="Times New Roman" panose="02020603050405020304" pitchFamily="18" charset="0"/>
              </a:rPr>
              <a:t>Antikoagülansız</a:t>
            </a:r>
            <a:r>
              <a:rPr lang="tr-TR" altLang="en-US" sz="4000" b="1" dirty="0">
                <a:solidFill>
                  <a:srgbClr val="FF0000"/>
                </a:solidFill>
                <a:latin typeface="Times New Roman" panose="02020603050405020304" pitchFamily="18" charset="0"/>
              </a:rPr>
              <a:t> kan (boş tüp)</a:t>
            </a:r>
          </a:p>
        </p:txBody>
      </p:sp>
      <p:sp>
        <p:nvSpPr>
          <p:cNvPr id="5123" name="Rectangle 3"/>
          <p:cNvSpPr>
            <a:spLocks noGrp="1" noChangeArrowheads="1"/>
          </p:cNvSpPr>
          <p:nvPr>
            <p:ph type="body" idx="1"/>
          </p:nvPr>
        </p:nvSpPr>
        <p:spPr>
          <a:xfrm>
            <a:off x="713249" y="1570846"/>
            <a:ext cx="10362187" cy="3332163"/>
          </a:xfrm>
        </p:spPr>
        <p:txBody>
          <a:bodyPr>
            <a:normAutofit/>
          </a:bodyPr>
          <a:lstStyle/>
          <a:p>
            <a:pPr lvl="1">
              <a:lnSpc>
                <a:spcPct val="120000"/>
              </a:lnSpc>
            </a:pPr>
            <a:r>
              <a:rPr lang="tr-TR" altLang="en-US" sz="1800" dirty="0" smtClean="0">
                <a:latin typeface="Times New Roman" panose="02020603050405020304" pitchFamily="18" charset="0"/>
              </a:rPr>
              <a:t>Direkt </a:t>
            </a:r>
            <a:r>
              <a:rPr lang="tr-TR" altLang="en-US" sz="1800" dirty="0">
                <a:latin typeface="Times New Roman" panose="02020603050405020304" pitchFamily="18" charset="0"/>
              </a:rPr>
              <a:t>enjektöre veya tüpe alınan kan olup içine pıhtılaşmayı engelleyecek madde </a:t>
            </a:r>
            <a:r>
              <a:rPr lang="tr-TR" altLang="en-US" sz="1800" dirty="0" smtClean="0">
                <a:latin typeface="Times New Roman" panose="02020603050405020304" pitchFamily="18" charset="0"/>
              </a:rPr>
              <a:t>konulmaz ise …? </a:t>
            </a:r>
            <a:endParaRPr lang="tr-TR" altLang="en-US" sz="1800" dirty="0">
              <a:latin typeface="Times New Roman" panose="02020603050405020304" pitchFamily="18" charset="0"/>
            </a:endParaRPr>
          </a:p>
          <a:p>
            <a:pPr lvl="1">
              <a:lnSpc>
                <a:spcPct val="120000"/>
              </a:lnSpc>
            </a:pPr>
            <a:r>
              <a:rPr lang="tr-TR" altLang="en-US" sz="1800" dirty="0">
                <a:latin typeface="Times New Roman" panose="02020603050405020304" pitchFamily="18" charset="0"/>
              </a:rPr>
              <a:t>Elde edilen sıvı </a:t>
            </a:r>
            <a:r>
              <a:rPr lang="tr-TR" altLang="en-US" sz="1800" b="1" dirty="0">
                <a:solidFill>
                  <a:srgbClr val="FF0000"/>
                </a:solidFill>
                <a:latin typeface="Times New Roman" panose="02020603050405020304" pitchFamily="18" charset="0"/>
              </a:rPr>
              <a:t>SERUM</a:t>
            </a:r>
            <a:r>
              <a:rPr lang="tr-TR" altLang="en-US" sz="1800" dirty="0">
                <a:latin typeface="Times New Roman" panose="02020603050405020304" pitchFamily="18" charset="0"/>
              </a:rPr>
              <a:t> dur</a:t>
            </a:r>
            <a:r>
              <a:rPr lang="tr-TR" altLang="en-US" sz="1800" dirty="0" smtClean="0">
                <a:latin typeface="Times New Roman" panose="02020603050405020304" pitchFamily="18" charset="0"/>
              </a:rPr>
              <a:t>.</a:t>
            </a:r>
            <a:endParaRPr lang="tr-TR" altLang="en-US" sz="1800" dirty="0">
              <a:latin typeface="Times New Roman" panose="02020603050405020304" pitchFamily="18" charset="0"/>
            </a:endParaRPr>
          </a:p>
          <a:p>
            <a:pPr lvl="1">
              <a:lnSpc>
                <a:spcPct val="120000"/>
              </a:lnSpc>
            </a:pPr>
            <a:r>
              <a:rPr lang="tr-TR" altLang="en-US" sz="1800" dirty="0">
                <a:latin typeface="Times New Roman" panose="02020603050405020304" pitchFamily="18" charset="0"/>
              </a:rPr>
              <a:t>Biyokimyasal testler için kullanılır.</a:t>
            </a:r>
          </a:p>
        </p:txBody>
      </p:sp>
      <p:pic>
        <p:nvPicPr>
          <p:cNvPr id="8" name="Picture 4" descr="vaka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72718" y="2588104"/>
            <a:ext cx="4177660" cy="334563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 name="Resim 4"/>
          <p:cNvPicPr>
            <a:picLocks noChangeAspect="1"/>
          </p:cNvPicPr>
          <p:nvPr/>
        </p:nvPicPr>
        <p:blipFill>
          <a:blip r:embed="rId3"/>
          <a:stretch>
            <a:fillRect/>
          </a:stretch>
        </p:blipFill>
        <p:spPr>
          <a:xfrm>
            <a:off x="1198514" y="2940908"/>
            <a:ext cx="5027710" cy="3067435"/>
          </a:xfrm>
          <a:prstGeom prst="rect">
            <a:avLst/>
          </a:prstGeom>
          <a:ln>
            <a:noFill/>
          </a:ln>
          <a:effectLst>
            <a:softEdge rad="112500"/>
          </a:effectLst>
        </p:spPr>
      </p:pic>
      <p:pic>
        <p:nvPicPr>
          <p:cNvPr id="7" name="Resim 6"/>
          <p:cNvPicPr>
            <a:picLocks noChangeAspect="1"/>
          </p:cNvPicPr>
          <p:nvPr/>
        </p:nvPicPr>
        <p:blipFill>
          <a:blip r:embed="rId4"/>
          <a:stretch>
            <a:fillRect/>
          </a:stretch>
        </p:blipFill>
        <p:spPr>
          <a:xfrm rot="1294927">
            <a:off x="8131411" y="11995"/>
            <a:ext cx="360041" cy="1546857"/>
          </a:xfrm>
          <a:prstGeom prst="rect">
            <a:avLst/>
          </a:prstGeom>
        </p:spPr>
      </p:pic>
      <p:pic>
        <p:nvPicPr>
          <p:cNvPr id="9" name="Resim 8"/>
          <p:cNvPicPr>
            <a:picLocks noChangeAspect="1"/>
          </p:cNvPicPr>
          <p:nvPr/>
        </p:nvPicPr>
        <p:blipFill>
          <a:blip r:embed="rId5"/>
          <a:stretch>
            <a:fillRect/>
          </a:stretch>
        </p:blipFill>
        <p:spPr>
          <a:xfrm rot="1246577">
            <a:off x="9475509" y="339982"/>
            <a:ext cx="295829" cy="1159932"/>
          </a:xfrm>
          <a:prstGeom prst="rect">
            <a:avLst/>
          </a:prstGeom>
        </p:spPr>
      </p:pic>
      <p:pic>
        <p:nvPicPr>
          <p:cNvPr id="10" name="Resim 9"/>
          <p:cNvPicPr>
            <a:picLocks noChangeAspect="1"/>
          </p:cNvPicPr>
          <p:nvPr/>
        </p:nvPicPr>
        <p:blipFill>
          <a:blip r:embed="rId6"/>
          <a:stretch>
            <a:fillRect/>
          </a:stretch>
        </p:blipFill>
        <p:spPr>
          <a:xfrm rot="1266452">
            <a:off x="10022663" y="584119"/>
            <a:ext cx="259532" cy="914496"/>
          </a:xfrm>
          <a:prstGeom prst="rect">
            <a:avLst/>
          </a:prstGeom>
        </p:spPr>
      </p:pic>
      <p:pic>
        <p:nvPicPr>
          <p:cNvPr id="11" name="Resim 10"/>
          <p:cNvPicPr>
            <a:picLocks noChangeAspect="1"/>
          </p:cNvPicPr>
          <p:nvPr/>
        </p:nvPicPr>
        <p:blipFill>
          <a:blip r:embed="rId7"/>
          <a:stretch>
            <a:fillRect/>
          </a:stretch>
        </p:blipFill>
        <p:spPr>
          <a:xfrm rot="1228501">
            <a:off x="8815494" y="154899"/>
            <a:ext cx="283019" cy="1368417"/>
          </a:xfrm>
          <a:prstGeom prst="rect">
            <a:avLst/>
          </a:prstGeom>
        </p:spPr>
      </p:pic>
      <p:pic>
        <p:nvPicPr>
          <p:cNvPr id="12" name="Resim 11"/>
          <p:cNvPicPr>
            <a:picLocks noChangeAspect="1"/>
          </p:cNvPicPr>
          <p:nvPr/>
        </p:nvPicPr>
        <p:blipFill>
          <a:blip r:embed="rId8"/>
          <a:stretch>
            <a:fillRect/>
          </a:stretch>
        </p:blipFill>
        <p:spPr>
          <a:xfrm rot="1311059">
            <a:off x="10575366" y="713888"/>
            <a:ext cx="241649" cy="783972"/>
          </a:xfrm>
          <a:prstGeom prst="rect">
            <a:avLst/>
          </a:prstGeom>
        </p:spPr>
      </p:pic>
    </p:spTree>
    <p:extLst>
      <p:ext uri="{BB962C8B-B14F-4D97-AF65-F5344CB8AC3E}">
        <p14:creationId xmlns:p14="http://schemas.microsoft.com/office/powerpoint/2010/main" val="12502344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0" descr="peripheral blood  slides ile ilgili gö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53130" y="4647865"/>
            <a:ext cx="1998696" cy="63774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3" name="Picture 2" descr="peripheral slides preparation ile ilgili görsel sonuc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2086" y="2097379"/>
            <a:ext cx="2857746" cy="35835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Slayt Numarası Yer Tutucusu 6"/>
          <p:cNvSpPr>
            <a:spLocks noGrp="1"/>
          </p:cNvSpPr>
          <p:nvPr>
            <p:ph type="sldNum" sz="quarter" idx="12"/>
          </p:nvPr>
        </p:nvSpPr>
        <p:spPr/>
        <p:txBody>
          <a:bodyPr/>
          <a:lstStyle/>
          <a:p>
            <a:fld id="{3E1BF3EB-FAC5-42EC-8C68-95D945D558D2}" type="slidenum">
              <a:rPr lang="tr-TR" altLang="en-US"/>
              <a:pPr/>
              <a:t>10</a:t>
            </a:fld>
            <a:endParaRPr lang="tr-TR" altLang="en-US"/>
          </a:p>
        </p:txBody>
      </p:sp>
      <p:sp>
        <p:nvSpPr>
          <p:cNvPr id="386050" name="Rectangle 2"/>
          <p:cNvSpPr>
            <a:spLocks noGrp="1" noChangeArrowheads="1"/>
          </p:cNvSpPr>
          <p:nvPr>
            <p:ph type="title"/>
          </p:nvPr>
        </p:nvSpPr>
        <p:spPr>
          <a:xfrm>
            <a:off x="412232" y="132050"/>
            <a:ext cx="8001000" cy="1216025"/>
          </a:xfrm>
        </p:spPr>
        <p:txBody>
          <a:bodyPr>
            <a:normAutofit/>
          </a:bodyPr>
          <a:lstStyle/>
          <a:p>
            <a:r>
              <a:rPr lang="tr-TR" altLang="en-US" sz="4000" b="1" dirty="0">
                <a:solidFill>
                  <a:srgbClr val="FF0000"/>
                </a:solidFill>
                <a:latin typeface="Times New Roman" panose="02020603050405020304" pitchFamily="18" charset="0"/>
                <a:cs typeface="Times New Roman" panose="02020603050405020304" pitchFamily="18" charset="0"/>
              </a:rPr>
              <a:t>Çevresel </a:t>
            </a:r>
            <a:r>
              <a:rPr lang="tr-TR" altLang="en-US" sz="4000" b="1" dirty="0" smtClean="0">
                <a:solidFill>
                  <a:srgbClr val="FF0000"/>
                </a:solidFill>
                <a:latin typeface="Times New Roman" panose="02020603050405020304" pitchFamily="18" charset="0"/>
                <a:cs typeface="Times New Roman" panose="02020603050405020304" pitchFamily="18" charset="0"/>
              </a:rPr>
              <a:t>Kan Yayması</a:t>
            </a:r>
            <a:endParaRPr lang="tr-TR" altLang="en-US" sz="4000" b="1" dirty="0">
              <a:solidFill>
                <a:srgbClr val="FF0000"/>
              </a:solidFill>
              <a:latin typeface="Times New Roman" panose="02020603050405020304" pitchFamily="18" charset="0"/>
              <a:cs typeface="Times New Roman" panose="02020603050405020304" pitchFamily="18" charset="0"/>
            </a:endParaRPr>
          </a:p>
        </p:txBody>
      </p:sp>
      <p:sp>
        <p:nvSpPr>
          <p:cNvPr id="386051" name="Rectangle 3"/>
          <p:cNvSpPr>
            <a:spLocks noGrp="1" noChangeArrowheads="1"/>
          </p:cNvSpPr>
          <p:nvPr>
            <p:ph type="body" sz="half" idx="1"/>
          </p:nvPr>
        </p:nvSpPr>
        <p:spPr>
          <a:xfrm>
            <a:off x="623499" y="1772109"/>
            <a:ext cx="5298572" cy="3835400"/>
          </a:xfrm>
        </p:spPr>
        <p:txBody>
          <a:bodyPr>
            <a:normAutofit/>
          </a:bodyPr>
          <a:lstStyle/>
          <a:p>
            <a:pPr>
              <a:buFont typeface="Wingdings" panose="05000000000000000000" pitchFamily="2" charset="2"/>
              <a:buChar char=""/>
            </a:pPr>
            <a:r>
              <a:rPr lang="tr-TR" altLang="en-US" sz="2000" dirty="0"/>
              <a:t>Temiz bir lam üzerine bir damla kanın yayılması</a:t>
            </a:r>
          </a:p>
          <a:p>
            <a:pPr>
              <a:buFont typeface="Wingdings" panose="05000000000000000000" pitchFamily="2" charset="2"/>
              <a:buChar char=""/>
            </a:pPr>
            <a:endParaRPr lang="tr-TR" altLang="en-US" sz="2000" dirty="0"/>
          </a:p>
          <a:p>
            <a:pPr>
              <a:buFont typeface="Wingdings" panose="05000000000000000000" pitchFamily="2" charset="2"/>
              <a:buChar char=""/>
            </a:pPr>
            <a:r>
              <a:rPr lang="tr-TR" altLang="en-US" sz="2000" dirty="0"/>
              <a:t>Giemsa, Wright</a:t>
            </a:r>
          </a:p>
          <a:p>
            <a:pPr>
              <a:buFont typeface="Wingdings" panose="05000000000000000000" pitchFamily="2" charset="2"/>
              <a:buChar char=""/>
            </a:pPr>
            <a:endParaRPr lang="tr-TR" altLang="en-US" sz="2000" dirty="0"/>
          </a:p>
          <a:p>
            <a:pPr>
              <a:buFont typeface="Wingdings" panose="05000000000000000000" pitchFamily="2" charset="2"/>
              <a:buChar char=""/>
            </a:pPr>
            <a:r>
              <a:rPr lang="tr-TR" altLang="en-US" sz="2000" dirty="0"/>
              <a:t>Her 3 kan hücresi ayrı ayrı değerlendirilir</a:t>
            </a:r>
          </a:p>
          <a:p>
            <a:pPr>
              <a:buFont typeface="Wingdings" panose="05000000000000000000" pitchFamily="2" charset="2"/>
              <a:buChar char=""/>
            </a:pPr>
            <a:endParaRPr lang="tr-TR" altLang="en-US" sz="2000" dirty="0"/>
          </a:p>
        </p:txBody>
      </p:sp>
      <p:sp>
        <p:nvSpPr>
          <p:cNvPr id="3" name="AutoShape 4" descr="İlgili resim"/>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4" name="AutoShape 6" descr="İlgili resim"/>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386053" name="Line 5"/>
          <p:cNvSpPr>
            <a:spLocks noChangeShapeType="1"/>
          </p:cNvSpPr>
          <p:nvPr/>
        </p:nvSpPr>
        <p:spPr bwMode="auto">
          <a:xfrm flipV="1">
            <a:off x="2192253" y="5029339"/>
            <a:ext cx="949462" cy="256272"/>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grpSp>
        <p:nvGrpSpPr>
          <p:cNvPr id="14" name="Grup 13"/>
          <p:cNvGrpSpPr/>
          <p:nvPr/>
        </p:nvGrpSpPr>
        <p:grpSpPr>
          <a:xfrm>
            <a:off x="8981773" y="2097379"/>
            <a:ext cx="2798335" cy="3510130"/>
            <a:chOff x="2423255" y="869939"/>
            <a:chExt cx="8465904" cy="4320480"/>
          </a:xfrm>
        </p:grpSpPr>
        <p:pic>
          <p:nvPicPr>
            <p:cNvPr id="15" name="Picture 3" descr="ps wb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23255" y="869939"/>
              <a:ext cx="8465904" cy="432048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6" name="Text Box 4"/>
            <p:cNvSpPr txBox="1">
              <a:spLocks noChangeArrowheads="1"/>
            </p:cNvSpPr>
            <p:nvPr/>
          </p:nvSpPr>
          <p:spPr bwMode="auto">
            <a:xfrm>
              <a:off x="4326965" y="1764091"/>
              <a:ext cx="3958962" cy="500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sz="900" dirty="0" err="1">
                  <a:latin typeface="Arial" panose="020B0604020202020204" pitchFamily="34" charset="0"/>
                </a:rPr>
                <a:t>Normo</a:t>
              </a:r>
              <a:r>
                <a:rPr lang="tr-TR" altLang="en-US" sz="900" dirty="0" smtClean="0">
                  <a:latin typeface="Arial" panose="020B0604020202020204" pitchFamily="34" charset="0"/>
                </a:rPr>
                <a:t>krom N</a:t>
              </a:r>
              <a:r>
                <a:rPr lang="en-US" altLang="en-US" sz="900" dirty="0" err="1" smtClean="0">
                  <a:latin typeface="Arial" panose="020B0604020202020204" pitchFamily="34" charset="0"/>
                </a:rPr>
                <a:t>ormo</a:t>
              </a:r>
              <a:r>
                <a:rPr lang="tr-TR" altLang="en-US" sz="900" dirty="0" err="1">
                  <a:latin typeface="Arial" panose="020B0604020202020204" pitchFamily="34" charset="0"/>
                </a:rPr>
                <a:t>sitik</a:t>
              </a:r>
              <a:r>
                <a:rPr lang="en-US" altLang="en-US" sz="900" dirty="0">
                  <a:latin typeface="Arial" panose="020B0604020202020204" pitchFamily="34" charset="0"/>
                </a:rPr>
                <a:t> </a:t>
              </a:r>
              <a:endParaRPr lang="tr-TR" altLang="en-US" sz="900" dirty="0">
                <a:latin typeface="Arial" panose="020B0604020202020204" pitchFamily="34" charset="0"/>
              </a:endParaRPr>
            </a:p>
            <a:p>
              <a:pPr algn="ctr"/>
              <a:r>
                <a:rPr lang="tr-TR" altLang="en-US" sz="900" dirty="0" err="1">
                  <a:latin typeface="Arial" panose="020B0604020202020204" pitchFamily="34" charset="0"/>
                </a:rPr>
                <a:t>Eritrosiler</a:t>
              </a:r>
              <a:endParaRPr lang="en-US" altLang="en-US" sz="900" dirty="0">
                <a:latin typeface="Arial" panose="020B0604020202020204" pitchFamily="34" charset="0"/>
              </a:endParaRPr>
            </a:p>
          </p:txBody>
        </p:sp>
        <p:sp>
          <p:nvSpPr>
            <p:cNvPr id="17" name="Rectangle 5"/>
            <p:cNvSpPr>
              <a:spLocks noChangeArrowheads="1"/>
            </p:cNvSpPr>
            <p:nvPr/>
          </p:nvSpPr>
          <p:spPr bwMode="auto">
            <a:xfrm>
              <a:off x="7591579" y="3481911"/>
              <a:ext cx="1465192" cy="313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r-TR" altLang="en-US" sz="900" dirty="0" err="1">
                  <a:latin typeface="Arial" panose="020B0604020202020204" pitchFamily="34" charset="0"/>
                </a:rPr>
                <a:t>Nö</a:t>
              </a:r>
              <a:r>
                <a:rPr lang="en-US" altLang="en-US" sz="900" dirty="0" err="1">
                  <a:latin typeface="Arial" panose="020B0604020202020204" pitchFamily="34" charset="0"/>
                </a:rPr>
                <a:t>tro</a:t>
              </a:r>
              <a:r>
                <a:rPr lang="tr-TR" altLang="en-US" sz="900" dirty="0">
                  <a:latin typeface="Arial" panose="020B0604020202020204" pitchFamily="34" charset="0"/>
                </a:rPr>
                <a:t>f</a:t>
              </a:r>
              <a:r>
                <a:rPr lang="en-US" altLang="en-US" sz="900" dirty="0" err="1">
                  <a:latin typeface="Arial" panose="020B0604020202020204" pitchFamily="34" charset="0"/>
                </a:rPr>
                <a:t>il</a:t>
              </a:r>
              <a:endParaRPr lang="en-US" altLang="en-US" sz="900" dirty="0">
                <a:latin typeface="Arial" panose="020B0604020202020204" pitchFamily="34" charset="0"/>
              </a:endParaRPr>
            </a:p>
          </p:txBody>
        </p:sp>
        <p:sp>
          <p:nvSpPr>
            <p:cNvPr id="18" name="Rectangle 6"/>
            <p:cNvSpPr>
              <a:spLocks noChangeArrowheads="1"/>
            </p:cNvSpPr>
            <p:nvPr/>
          </p:nvSpPr>
          <p:spPr bwMode="auto">
            <a:xfrm>
              <a:off x="4253757" y="3876161"/>
              <a:ext cx="2128837" cy="313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900" dirty="0">
                  <a:latin typeface="Arial" panose="020B0604020202020204" pitchFamily="34" charset="0"/>
                </a:rPr>
                <a:t>L</a:t>
              </a:r>
              <a:r>
                <a:rPr lang="tr-TR" altLang="en-US" sz="900" dirty="0">
                  <a:latin typeface="Arial" panose="020B0604020202020204" pitchFamily="34" charset="0"/>
                </a:rPr>
                <a:t>enf</a:t>
              </a:r>
              <a:r>
                <a:rPr lang="en-US" altLang="en-US" sz="900" dirty="0">
                  <a:latin typeface="Arial" panose="020B0604020202020204" pitchFamily="34" charset="0"/>
                </a:rPr>
                <a:t>o</a:t>
              </a:r>
              <a:r>
                <a:rPr lang="tr-TR" altLang="en-US" sz="900" dirty="0">
                  <a:latin typeface="Arial" panose="020B0604020202020204" pitchFamily="34" charset="0"/>
                </a:rPr>
                <a:t>sit</a:t>
              </a:r>
              <a:endParaRPr lang="en-US" altLang="en-US" sz="900" dirty="0">
                <a:latin typeface="Arial" panose="020B0604020202020204" pitchFamily="34" charset="0"/>
              </a:endParaRPr>
            </a:p>
          </p:txBody>
        </p:sp>
        <p:sp>
          <p:nvSpPr>
            <p:cNvPr id="19" name="Text Box 7"/>
            <p:cNvSpPr txBox="1">
              <a:spLocks noChangeArrowheads="1"/>
            </p:cNvSpPr>
            <p:nvPr/>
          </p:nvSpPr>
          <p:spPr bwMode="auto">
            <a:xfrm>
              <a:off x="9475197" y="3142956"/>
              <a:ext cx="1413962" cy="313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900" dirty="0">
                  <a:latin typeface="Arial" panose="020B0604020202020204" pitchFamily="34" charset="0"/>
                </a:rPr>
                <a:t>Ba</a:t>
              </a:r>
              <a:r>
                <a:rPr lang="tr-TR" altLang="en-US" sz="900" dirty="0">
                  <a:latin typeface="Arial" panose="020B0604020202020204" pitchFamily="34" charset="0"/>
                </a:rPr>
                <a:t>z</a:t>
              </a:r>
              <a:r>
                <a:rPr lang="en-US" altLang="en-US" sz="900" dirty="0">
                  <a:latin typeface="Arial" panose="020B0604020202020204" pitchFamily="34" charset="0"/>
                </a:rPr>
                <a:t>o</a:t>
              </a:r>
              <a:r>
                <a:rPr lang="tr-TR" altLang="en-US" sz="900" dirty="0">
                  <a:latin typeface="Arial" panose="020B0604020202020204" pitchFamily="34" charset="0"/>
                </a:rPr>
                <a:t>f</a:t>
              </a:r>
              <a:r>
                <a:rPr lang="en-US" altLang="en-US" sz="900" dirty="0" err="1">
                  <a:latin typeface="Arial" panose="020B0604020202020204" pitchFamily="34" charset="0"/>
                </a:rPr>
                <a:t>il</a:t>
              </a:r>
              <a:endParaRPr lang="en-US" altLang="en-US" sz="900" dirty="0">
                <a:latin typeface="Arial" panose="020B0604020202020204" pitchFamily="34" charset="0"/>
              </a:endParaRPr>
            </a:p>
          </p:txBody>
        </p:sp>
        <p:sp>
          <p:nvSpPr>
            <p:cNvPr id="20" name="Text Box 8"/>
            <p:cNvSpPr txBox="1">
              <a:spLocks noChangeArrowheads="1"/>
            </p:cNvSpPr>
            <p:nvPr/>
          </p:nvSpPr>
          <p:spPr bwMode="auto">
            <a:xfrm>
              <a:off x="8876807" y="1095492"/>
              <a:ext cx="1653037" cy="313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900" dirty="0" err="1">
                  <a:latin typeface="Arial" panose="020B0604020202020204" pitchFamily="34" charset="0"/>
                </a:rPr>
                <a:t>Eo</a:t>
              </a:r>
              <a:r>
                <a:rPr lang="tr-TR" altLang="en-US" sz="900" dirty="0">
                  <a:latin typeface="Arial" panose="020B0604020202020204" pitchFamily="34" charset="0"/>
                </a:rPr>
                <a:t>z</a:t>
              </a:r>
              <a:r>
                <a:rPr lang="en-US" altLang="en-US" sz="900" dirty="0" err="1">
                  <a:latin typeface="Arial" panose="020B0604020202020204" pitchFamily="34" charset="0"/>
                </a:rPr>
                <a:t>ino</a:t>
              </a:r>
              <a:r>
                <a:rPr lang="tr-TR" altLang="en-US" sz="900" dirty="0">
                  <a:latin typeface="Arial" panose="020B0604020202020204" pitchFamily="34" charset="0"/>
                </a:rPr>
                <a:t>f</a:t>
              </a:r>
              <a:r>
                <a:rPr lang="en-US" altLang="en-US" sz="900" dirty="0" err="1">
                  <a:latin typeface="Arial" panose="020B0604020202020204" pitchFamily="34" charset="0"/>
                </a:rPr>
                <a:t>il</a:t>
              </a:r>
              <a:endParaRPr lang="en-US" altLang="en-US" sz="900" dirty="0">
                <a:latin typeface="Arial" panose="020B0604020202020204" pitchFamily="34" charset="0"/>
              </a:endParaRPr>
            </a:p>
          </p:txBody>
        </p:sp>
        <p:sp>
          <p:nvSpPr>
            <p:cNvPr id="21" name="Text Box 9"/>
            <p:cNvSpPr txBox="1">
              <a:spLocks noChangeArrowheads="1"/>
            </p:cNvSpPr>
            <p:nvPr/>
          </p:nvSpPr>
          <p:spPr bwMode="auto">
            <a:xfrm>
              <a:off x="3747489" y="4492563"/>
              <a:ext cx="2160589" cy="313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900" dirty="0">
                  <a:latin typeface="Arial" panose="020B0604020202020204" pitchFamily="34" charset="0"/>
                </a:rPr>
                <a:t>Mono</a:t>
              </a:r>
              <a:r>
                <a:rPr lang="tr-TR" altLang="en-US" sz="900" dirty="0">
                  <a:latin typeface="Arial" panose="020B0604020202020204" pitchFamily="34" charset="0"/>
                </a:rPr>
                <a:t>sit</a:t>
              </a:r>
              <a:endParaRPr lang="en-US" altLang="en-US" sz="900" dirty="0">
                <a:latin typeface="Arial" panose="020B0604020202020204" pitchFamily="34" charset="0"/>
              </a:endParaRPr>
            </a:p>
          </p:txBody>
        </p:sp>
        <p:sp>
          <p:nvSpPr>
            <p:cNvPr id="22" name="Rectangle 10"/>
            <p:cNvSpPr>
              <a:spLocks noChangeArrowheads="1"/>
            </p:cNvSpPr>
            <p:nvPr/>
          </p:nvSpPr>
          <p:spPr bwMode="auto">
            <a:xfrm>
              <a:off x="2698944" y="949762"/>
              <a:ext cx="2128837" cy="313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tr-TR" altLang="en-US" sz="900" dirty="0">
                  <a:latin typeface="Arial" panose="020B0604020202020204" pitchFamily="34" charset="0"/>
                </a:rPr>
                <a:t>Çomak</a:t>
              </a:r>
              <a:endParaRPr lang="en-US" altLang="en-US" sz="900" dirty="0">
                <a:latin typeface="Arial" panose="020B0604020202020204" pitchFamily="34" charset="0"/>
              </a:endParaRPr>
            </a:p>
          </p:txBody>
        </p:sp>
      </p:grpSp>
      <p:pic>
        <p:nvPicPr>
          <p:cNvPr id="23" name="Picture 2" descr="mikroskop ile ilgili görsel sonucu"/>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778947" y="4346609"/>
            <a:ext cx="1267343" cy="108953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22282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86053"/>
                                        </p:tgtEl>
                                        <p:attrNameLst>
                                          <p:attrName>style.visibility</p:attrName>
                                        </p:attrNameLst>
                                      </p:cBhvr>
                                      <p:to>
                                        <p:strVal val="visible"/>
                                      </p:to>
                                    </p:set>
                                    <p:anim calcmode="lin" valueType="num">
                                      <p:cBhvr additive="base">
                                        <p:cTn id="7" dur="500" fill="hold"/>
                                        <p:tgtEl>
                                          <p:spTgt spid="386053"/>
                                        </p:tgtEl>
                                        <p:attrNameLst>
                                          <p:attrName>ppt_x</p:attrName>
                                        </p:attrNameLst>
                                      </p:cBhvr>
                                      <p:tavLst>
                                        <p:tav tm="0">
                                          <p:val>
                                            <p:strVal val="#ppt_x"/>
                                          </p:val>
                                        </p:tav>
                                        <p:tav tm="100000">
                                          <p:val>
                                            <p:strVal val="#ppt_x"/>
                                          </p:val>
                                        </p:tav>
                                      </p:tavLst>
                                    </p:anim>
                                    <p:anim calcmode="lin" valueType="num">
                                      <p:cBhvr additive="base">
                                        <p:cTn id="8" dur="500" fill="hold"/>
                                        <p:tgtEl>
                                          <p:spTgt spid="3860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605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p:cNvPicPr>
            <a:picLocks noChangeAspect="1"/>
          </p:cNvPicPr>
          <p:nvPr/>
        </p:nvPicPr>
        <p:blipFill>
          <a:blip r:embed="rId2"/>
          <a:stretch>
            <a:fillRect/>
          </a:stretch>
        </p:blipFill>
        <p:spPr>
          <a:xfrm>
            <a:off x="639155" y="1377875"/>
            <a:ext cx="8542409" cy="4669328"/>
          </a:xfrm>
          <a:prstGeom prst="rect">
            <a:avLst/>
          </a:prstGeom>
          <a:ln>
            <a:noFill/>
          </a:ln>
          <a:effectLst>
            <a:softEdge rad="112500"/>
          </a:effectLst>
        </p:spPr>
      </p:pic>
      <p:sp>
        <p:nvSpPr>
          <p:cNvPr id="401410" name="Rectangle 2"/>
          <p:cNvSpPr>
            <a:spLocks noGrp="1" noChangeArrowheads="1"/>
          </p:cNvSpPr>
          <p:nvPr>
            <p:ph type="title"/>
          </p:nvPr>
        </p:nvSpPr>
        <p:spPr>
          <a:xfrm>
            <a:off x="458448" y="223649"/>
            <a:ext cx="8001000" cy="900113"/>
          </a:xfrm>
        </p:spPr>
        <p:txBody>
          <a:bodyPr/>
          <a:lstStyle/>
          <a:p>
            <a:r>
              <a:rPr lang="tr-TR" altLang="en-US" b="1" dirty="0">
                <a:solidFill>
                  <a:srgbClr val="FF0000"/>
                </a:solidFill>
                <a:latin typeface="Arial" panose="020B0604020202020204" pitchFamily="34" charset="0"/>
              </a:rPr>
              <a:t>Normal TKS Raporu</a:t>
            </a:r>
            <a:endParaRPr lang="en-US" altLang="en-US" b="1" dirty="0">
              <a:solidFill>
                <a:srgbClr val="FF0000"/>
              </a:solidFill>
              <a:latin typeface="Arial" panose="020B0604020202020204" pitchFamily="34" charset="0"/>
            </a:endParaRPr>
          </a:p>
        </p:txBody>
      </p:sp>
      <p:sp>
        <p:nvSpPr>
          <p:cNvPr id="401412" name="Text Box 4"/>
          <p:cNvSpPr txBox="1">
            <a:spLocks noChangeArrowheads="1"/>
          </p:cNvSpPr>
          <p:nvPr/>
        </p:nvSpPr>
        <p:spPr bwMode="auto">
          <a:xfrm>
            <a:off x="3180482" y="5276456"/>
            <a:ext cx="287972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altLang="en-US" sz="1400" dirty="0">
                <a:solidFill>
                  <a:schemeClr val="accent2"/>
                </a:solidFill>
                <a:latin typeface="Arial" panose="020B0604020202020204" pitchFamily="34" charset="0"/>
              </a:rPr>
              <a:t>Histogram</a:t>
            </a:r>
            <a:endParaRPr lang="en-US" altLang="en-US" sz="1400" dirty="0">
              <a:solidFill>
                <a:schemeClr val="accent2"/>
              </a:solidFill>
              <a:latin typeface="Arial" panose="020B0604020202020204" pitchFamily="34" charset="0"/>
            </a:endParaRPr>
          </a:p>
        </p:txBody>
      </p:sp>
      <p:sp>
        <p:nvSpPr>
          <p:cNvPr id="401413" name="Text Box 5"/>
          <p:cNvSpPr txBox="1">
            <a:spLocks noChangeArrowheads="1"/>
          </p:cNvSpPr>
          <p:nvPr/>
        </p:nvSpPr>
        <p:spPr bwMode="auto">
          <a:xfrm>
            <a:off x="5657871" y="1609529"/>
            <a:ext cx="2418849"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tr-TR" altLang="en-US" sz="1600" dirty="0">
                <a:solidFill>
                  <a:srgbClr val="FF0000"/>
                </a:solidFill>
                <a:latin typeface="Arial" panose="020B0604020202020204" pitchFamily="34" charset="0"/>
              </a:rPr>
              <a:t>Sayısal değerler</a:t>
            </a:r>
            <a:endParaRPr lang="en-US" altLang="en-US" sz="1600" dirty="0">
              <a:solidFill>
                <a:srgbClr val="FF0000"/>
              </a:solidFill>
              <a:latin typeface="Arial" panose="020B0604020202020204" pitchFamily="34" charset="0"/>
            </a:endParaRPr>
          </a:p>
        </p:txBody>
      </p:sp>
      <p:sp>
        <p:nvSpPr>
          <p:cNvPr id="401414" name="Text Box 6"/>
          <p:cNvSpPr txBox="1">
            <a:spLocks noChangeArrowheads="1"/>
          </p:cNvSpPr>
          <p:nvPr/>
        </p:nvSpPr>
        <p:spPr bwMode="auto">
          <a:xfrm>
            <a:off x="3482996" y="1719607"/>
            <a:ext cx="228418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tr-TR" altLang="en-US" sz="1200" b="1" dirty="0">
                <a:latin typeface="Calibri" panose="020F0502020204030204" pitchFamily="34" charset="0"/>
                <a:cs typeface="Times New Roman" panose="02020603050405020304" pitchFamily="18" charset="0"/>
              </a:rPr>
              <a:t>Saçılım grafisi</a:t>
            </a:r>
            <a:endParaRPr lang="en-US" altLang="en-US" sz="1200" b="1" dirty="0">
              <a:latin typeface="Calibri" panose="020F0502020204030204" pitchFamily="34" charset="0"/>
              <a:cs typeface="Times New Roman" panose="02020603050405020304" pitchFamily="18" charset="0"/>
            </a:endParaRPr>
          </a:p>
        </p:txBody>
      </p:sp>
      <p:sp>
        <p:nvSpPr>
          <p:cNvPr id="401415" name="Line 7"/>
          <p:cNvSpPr>
            <a:spLocks noChangeShapeType="1"/>
          </p:cNvSpPr>
          <p:nvPr/>
        </p:nvSpPr>
        <p:spPr bwMode="auto">
          <a:xfrm>
            <a:off x="3010848" y="2257603"/>
            <a:ext cx="8050" cy="324036"/>
          </a:xfrm>
          <a:prstGeom prst="line">
            <a:avLst/>
          </a:prstGeom>
          <a:noFill/>
          <a:ln w="508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401416" name="Line 8"/>
          <p:cNvSpPr>
            <a:spLocks noChangeShapeType="1"/>
          </p:cNvSpPr>
          <p:nvPr/>
        </p:nvSpPr>
        <p:spPr bwMode="auto">
          <a:xfrm flipH="1">
            <a:off x="4133005" y="2454571"/>
            <a:ext cx="194615" cy="190449"/>
          </a:xfrm>
          <a:prstGeom prst="line">
            <a:avLst/>
          </a:prstGeom>
          <a:noFill/>
          <a:ln w="508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401417" name="Line 9"/>
          <p:cNvSpPr>
            <a:spLocks noChangeShapeType="1"/>
          </p:cNvSpPr>
          <p:nvPr/>
        </p:nvSpPr>
        <p:spPr bwMode="auto">
          <a:xfrm flipH="1" flipV="1">
            <a:off x="2478668" y="5470135"/>
            <a:ext cx="540230" cy="8470"/>
          </a:xfrm>
          <a:prstGeom prst="line">
            <a:avLst/>
          </a:prstGeom>
          <a:noFill/>
          <a:ln w="508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401418" name="Rectangle 10"/>
          <p:cNvSpPr>
            <a:spLocks noChangeArrowheads="1"/>
          </p:cNvSpPr>
          <p:nvPr/>
        </p:nvSpPr>
        <p:spPr bwMode="auto">
          <a:xfrm>
            <a:off x="4879332" y="3643678"/>
            <a:ext cx="2932291" cy="1726531"/>
          </a:xfrm>
          <a:prstGeom prst="rect">
            <a:avLst/>
          </a:prstGeom>
          <a:noFill/>
          <a:ln w="254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401419" name="Rectangle 11"/>
          <p:cNvSpPr>
            <a:spLocks noChangeArrowheads="1"/>
          </p:cNvSpPr>
          <p:nvPr/>
        </p:nvSpPr>
        <p:spPr bwMode="auto">
          <a:xfrm>
            <a:off x="4910360" y="1897884"/>
            <a:ext cx="4107180" cy="1745794"/>
          </a:xfrm>
          <a:prstGeom prst="rect">
            <a:avLst/>
          </a:prstGeom>
          <a:noFill/>
          <a:ln w="25400">
            <a:solidFill>
              <a:srgbClr val="0000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401420" name="Rectangle 12"/>
          <p:cNvSpPr>
            <a:spLocks noChangeArrowheads="1"/>
          </p:cNvSpPr>
          <p:nvPr/>
        </p:nvSpPr>
        <p:spPr bwMode="auto">
          <a:xfrm>
            <a:off x="4879332" y="5380600"/>
            <a:ext cx="2430992" cy="660078"/>
          </a:xfrm>
          <a:prstGeom prst="rect">
            <a:avLst/>
          </a:prstGeom>
          <a:noFill/>
          <a:ln w="25400">
            <a:solidFill>
              <a:srgbClr val="00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15" name="Dikdörtgen 14"/>
          <p:cNvSpPr/>
          <p:nvPr/>
        </p:nvSpPr>
        <p:spPr>
          <a:xfrm>
            <a:off x="1896254" y="4032204"/>
            <a:ext cx="2229188" cy="307777"/>
          </a:xfrm>
          <a:prstGeom prst="rect">
            <a:avLst/>
          </a:prstGeom>
          <a:solidFill>
            <a:schemeClr val="bg1"/>
          </a:solidFill>
        </p:spPr>
        <p:txBody>
          <a:bodyPr wrap="square">
            <a:spAutoFit/>
          </a:bodyPr>
          <a:lstStyle/>
          <a:p>
            <a:r>
              <a:rPr lang="tr-TR" altLang="en-US" sz="1400" b="1" dirty="0">
                <a:latin typeface="Calibri" panose="020F0502020204030204" pitchFamily="34" charset="0"/>
                <a:ea typeface="Tahoma" panose="020B0604030504040204" pitchFamily="34" charset="0"/>
                <a:cs typeface="Tahoma" panose="020B0604030504040204" pitchFamily="34" charset="0"/>
              </a:rPr>
              <a:t>Hücre İçi Granül  &gt;&gt;&gt;</a:t>
            </a:r>
            <a:endParaRPr lang="tr-TR" sz="1400" b="1" dirty="0"/>
          </a:p>
        </p:txBody>
      </p:sp>
      <p:sp>
        <p:nvSpPr>
          <p:cNvPr id="17" name="Dikdörtgen 16"/>
          <p:cNvSpPr/>
          <p:nvPr/>
        </p:nvSpPr>
        <p:spPr>
          <a:xfrm rot="16200000">
            <a:off x="28590" y="2724535"/>
            <a:ext cx="1835574" cy="307777"/>
          </a:xfrm>
          <a:prstGeom prst="rect">
            <a:avLst/>
          </a:prstGeom>
          <a:solidFill>
            <a:schemeClr val="bg1"/>
          </a:solidFill>
        </p:spPr>
        <p:txBody>
          <a:bodyPr wrap="square">
            <a:spAutoFit/>
          </a:bodyPr>
          <a:lstStyle/>
          <a:p>
            <a:pPr algn="ctr"/>
            <a:r>
              <a:rPr lang="tr-TR" altLang="en-US" sz="1400" b="1" dirty="0">
                <a:latin typeface="Calibri" panose="020F0502020204030204" pitchFamily="34" charset="0"/>
                <a:ea typeface="Tahoma" panose="020B0604030504040204" pitchFamily="34" charset="0"/>
                <a:cs typeface="Tahoma" panose="020B0604030504040204" pitchFamily="34" charset="0"/>
              </a:rPr>
              <a:t>Hücre  Hacmi   &gt;&gt;&gt;</a:t>
            </a:r>
            <a:endParaRPr lang="tr-TR" sz="1400" b="1" dirty="0"/>
          </a:p>
        </p:txBody>
      </p:sp>
      <p:sp>
        <p:nvSpPr>
          <p:cNvPr id="16" name="Line 8"/>
          <p:cNvSpPr>
            <a:spLocks noChangeShapeType="1"/>
          </p:cNvSpPr>
          <p:nvPr/>
        </p:nvSpPr>
        <p:spPr bwMode="auto">
          <a:xfrm>
            <a:off x="1567790" y="2356087"/>
            <a:ext cx="85504" cy="225552"/>
          </a:xfrm>
          <a:prstGeom prst="line">
            <a:avLst/>
          </a:prstGeom>
          <a:noFill/>
          <a:ln w="508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pic>
        <p:nvPicPr>
          <p:cNvPr id="19" name="Picture 2" descr="whole  blood  test machines ile ilgili görsel sonuc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11816" y="260648"/>
            <a:ext cx="2448272" cy="156396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05664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p:cNvPicPr>
            <a:picLocks noChangeAspect="1"/>
          </p:cNvPicPr>
          <p:nvPr/>
        </p:nvPicPr>
        <p:blipFill>
          <a:blip r:embed="rId3"/>
          <a:stretch>
            <a:fillRect/>
          </a:stretch>
        </p:blipFill>
        <p:spPr>
          <a:xfrm>
            <a:off x="542985" y="1358568"/>
            <a:ext cx="9252207" cy="4864950"/>
          </a:xfrm>
          <a:prstGeom prst="rect">
            <a:avLst/>
          </a:prstGeom>
          <a:ln>
            <a:noFill/>
          </a:ln>
          <a:effectLst>
            <a:softEdge rad="112500"/>
          </a:effectLst>
        </p:spPr>
      </p:pic>
      <p:sp>
        <p:nvSpPr>
          <p:cNvPr id="6" name="Rectangle 2"/>
          <p:cNvSpPr>
            <a:spLocks noGrp="1" noChangeArrowheads="1"/>
          </p:cNvSpPr>
          <p:nvPr>
            <p:ph type="title"/>
          </p:nvPr>
        </p:nvSpPr>
        <p:spPr>
          <a:xfrm>
            <a:off x="327819" y="278873"/>
            <a:ext cx="8001000" cy="900113"/>
          </a:xfrm>
        </p:spPr>
        <p:txBody>
          <a:bodyPr/>
          <a:lstStyle/>
          <a:p>
            <a:r>
              <a:rPr lang="tr-TR" altLang="en-US" b="1" dirty="0">
                <a:solidFill>
                  <a:srgbClr val="FF0000"/>
                </a:solidFill>
                <a:latin typeface="Arial" panose="020B0604020202020204" pitchFamily="34" charset="0"/>
              </a:rPr>
              <a:t>Normal TKS Raporu</a:t>
            </a:r>
            <a:endParaRPr lang="en-US" altLang="en-US" b="1" dirty="0">
              <a:solidFill>
                <a:srgbClr val="FF0000"/>
              </a:solidFill>
              <a:latin typeface="Arial" panose="020B0604020202020204" pitchFamily="34" charset="0"/>
            </a:endParaRPr>
          </a:p>
        </p:txBody>
      </p:sp>
      <p:pic>
        <p:nvPicPr>
          <p:cNvPr id="5" name="Picture 2" descr="whole  blood  test machines ile ilgili görsel sonucu"/>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11816" y="260648"/>
            <a:ext cx="2448272" cy="156396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08128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2"/>
          <p:cNvSpPr>
            <a:spLocks noGrp="1" noChangeArrowheads="1"/>
          </p:cNvSpPr>
          <p:nvPr>
            <p:ph type="title" idx="4294967295"/>
          </p:nvPr>
        </p:nvSpPr>
        <p:spPr>
          <a:xfrm>
            <a:off x="381855" y="170062"/>
            <a:ext cx="8126413" cy="1044575"/>
          </a:xfrm>
          <a:ln/>
          <a:extLst>
            <a:ext uri="{91240B29-F687-4F45-9708-019B960494DF}">
              <a14:hiddenLine xmlns:a14="http://schemas.microsoft.com/office/drawing/2010/main" w="9525">
                <a:solidFill>
                  <a:schemeClr val="tx2"/>
                </a:solidFill>
                <a:miter lim="800000"/>
                <a:headEnd/>
                <a:tailEnd/>
              </a14:hiddenLine>
            </a:ext>
          </a:extLst>
        </p:spPr>
        <p:txBody>
          <a:bodyPr vert="horz" lIns="92075" tIns="46038" rIns="92075" bIns="46038" rtlCol="0" anchor="ctr">
            <a:normAutofit/>
          </a:bodyPr>
          <a:lstStyle/>
          <a:p>
            <a:r>
              <a:rPr lang="tr-TR" altLang="en-US" sz="4000" b="1" dirty="0">
                <a:solidFill>
                  <a:srgbClr val="FF0000"/>
                </a:solidFill>
                <a:latin typeface="Arial" panose="020B0604020202020204" pitchFamily="34" charset="0"/>
                <a:cs typeface="Arial" panose="020B0604020202020204" pitchFamily="34" charset="0"/>
              </a:rPr>
              <a:t>Tam Kan Sayımı Göstergeleri</a:t>
            </a:r>
            <a:endParaRPr lang="en-US" altLang="en-US" sz="4000" b="1" dirty="0">
              <a:solidFill>
                <a:srgbClr val="FF0000"/>
              </a:solidFill>
              <a:latin typeface="Arial" panose="020B0604020202020204" pitchFamily="34" charset="0"/>
              <a:cs typeface="Arial" panose="020B0604020202020204" pitchFamily="34" charset="0"/>
            </a:endParaRPr>
          </a:p>
        </p:txBody>
      </p:sp>
      <p:sp>
        <p:nvSpPr>
          <p:cNvPr id="279555" name="Rectangle 3"/>
          <p:cNvSpPr>
            <a:spLocks noGrp="1" noChangeArrowheads="1"/>
          </p:cNvSpPr>
          <p:nvPr>
            <p:ph type="body" sz="half" idx="4294967295"/>
          </p:nvPr>
        </p:nvSpPr>
        <p:spPr>
          <a:xfrm>
            <a:off x="1281901" y="2067196"/>
            <a:ext cx="3282578" cy="2160587"/>
          </a:xfrm>
        </p:spPr>
        <p:txBody>
          <a:bodyPr vert="horz" lIns="92075" tIns="46038" rIns="92075" bIns="46038" rtlCol="0">
            <a:normAutofit lnSpcReduction="10000"/>
          </a:bodyPr>
          <a:lstStyle/>
          <a:p>
            <a:pPr>
              <a:lnSpc>
                <a:spcPct val="80000"/>
              </a:lnSpc>
            </a:pPr>
            <a:r>
              <a:rPr lang="tr-TR" altLang="en-US" sz="2600" dirty="0"/>
              <a:t>Eritrosit</a:t>
            </a:r>
            <a:endParaRPr lang="en-US" altLang="en-US" sz="2600" dirty="0"/>
          </a:p>
          <a:p>
            <a:pPr>
              <a:lnSpc>
                <a:spcPct val="80000"/>
              </a:lnSpc>
            </a:pPr>
            <a:endParaRPr lang="en-US" altLang="en-US" sz="2600" dirty="0"/>
          </a:p>
          <a:p>
            <a:pPr>
              <a:lnSpc>
                <a:spcPct val="80000"/>
              </a:lnSpc>
            </a:pPr>
            <a:r>
              <a:rPr lang="en-US" altLang="en-US" sz="2600" dirty="0"/>
              <a:t>L</a:t>
            </a:r>
            <a:r>
              <a:rPr lang="tr-TR" altLang="en-US" sz="2600" dirty="0" err="1"/>
              <a:t>ökosit</a:t>
            </a:r>
            <a:endParaRPr lang="en-US" altLang="en-US" sz="2600" dirty="0"/>
          </a:p>
          <a:p>
            <a:pPr>
              <a:lnSpc>
                <a:spcPct val="80000"/>
              </a:lnSpc>
            </a:pPr>
            <a:endParaRPr lang="en-US" altLang="en-US" sz="2600" dirty="0"/>
          </a:p>
          <a:p>
            <a:pPr>
              <a:lnSpc>
                <a:spcPct val="80000"/>
              </a:lnSpc>
            </a:pPr>
            <a:r>
              <a:rPr lang="en-US" altLang="en-US" sz="2600" dirty="0"/>
              <a:t>Platelet</a:t>
            </a:r>
          </a:p>
        </p:txBody>
      </p:sp>
      <p:pic>
        <p:nvPicPr>
          <p:cNvPr id="7" name="Resim 6"/>
          <p:cNvPicPr>
            <a:picLocks noChangeAspect="1"/>
          </p:cNvPicPr>
          <p:nvPr/>
        </p:nvPicPr>
        <p:blipFill>
          <a:blip r:embed="rId2"/>
          <a:stretch>
            <a:fillRect/>
          </a:stretch>
        </p:blipFill>
        <p:spPr>
          <a:xfrm>
            <a:off x="4737990" y="1506286"/>
            <a:ext cx="4461994" cy="4483967"/>
          </a:xfrm>
          <a:prstGeom prst="rect">
            <a:avLst/>
          </a:prstGeom>
          <a:ln>
            <a:noFill/>
          </a:ln>
          <a:effectLst>
            <a:softEdge rad="112500"/>
          </a:effectLst>
        </p:spPr>
      </p:pic>
      <p:sp>
        <p:nvSpPr>
          <p:cNvPr id="5" name="Line 4"/>
          <p:cNvSpPr>
            <a:spLocks noChangeShapeType="1"/>
          </p:cNvSpPr>
          <p:nvPr/>
        </p:nvSpPr>
        <p:spPr bwMode="auto">
          <a:xfrm>
            <a:off x="3220346" y="2230858"/>
            <a:ext cx="504056" cy="0"/>
          </a:xfrm>
          <a:prstGeom prst="line">
            <a:avLst/>
          </a:prstGeom>
          <a:noFill/>
          <a:ln w="76200">
            <a:solidFill>
              <a:srgbClr val="FF0000"/>
            </a:solidFill>
            <a:round/>
            <a:headEnd type="none" w="sm" len="sm"/>
            <a:tailEnd type="triangle" w="med" len="med"/>
          </a:ln>
          <a:extLst>
            <a:ext uri="{909E8E84-426E-40DD-AFC4-6F175D3DCCD1}">
              <a14:hiddenFill xmlns:a14="http://schemas.microsoft.com/office/drawing/2010/main">
                <a:noFill/>
              </a14:hiddenFill>
            </a:ext>
          </a:extLst>
        </p:spPr>
        <p:txBody>
          <a:bodyPr/>
          <a:lstStyle/>
          <a:p>
            <a:endParaRPr lang="tr-TR"/>
          </a:p>
        </p:txBody>
      </p:sp>
      <p:pic>
        <p:nvPicPr>
          <p:cNvPr id="8" name="Picture 2" descr="whole  blood  test machines ile ilgili görsel sonuc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11816" y="260648"/>
            <a:ext cx="2448272" cy="156396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3352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3" name="Rectangle 3"/>
          <p:cNvSpPr>
            <a:spLocks noGrp="1" noChangeArrowheads="1"/>
          </p:cNvSpPr>
          <p:nvPr>
            <p:ph type="body" sz="half" idx="4294967295"/>
          </p:nvPr>
        </p:nvSpPr>
        <p:spPr>
          <a:xfrm>
            <a:off x="2114452" y="2276872"/>
            <a:ext cx="3930650" cy="4267200"/>
          </a:xfrm>
          <a:noFill/>
        </p:spPr>
        <p:txBody>
          <a:bodyPr vert="horz" lIns="92075" tIns="46038" rIns="92075" bIns="46038" rtlCol="0">
            <a:normAutofit/>
          </a:bodyPr>
          <a:lstStyle/>
          <a:p>
            <a:pPr>
              <a:lnSpc>
                <a:spcPct val="80000"/>
              </a:lnSpc>
            </a:pPr>
            <a:r>
              <a:rPr lang="tr-TR" altLang="en-US" sz="2600" dirty="0"/>
              <a:t>Eritrosit</a:t>
            </a:r>
            <a:endParaRPr lang="en-US" altLang="en-US" sz="2600" dirty="0"/>
          </a:p>
          <a:p>
            <a:pPr>
              <a:lnSpc>
                <a:spcPct val="80000"/>
              </a:lnSpc>
            </a:pPr>
            <a:endParaRPr lang="en-US" altLang="en-US" sz="2600" dirty="0"/>
          </a:p>
          <a:p>
            <a:pPr>
              <a:lnSpc>
                <a:spcPct val="80000"/>
              </a:lnSpc>
            </a:pPr>
            <a:r>
              <a:rPr lang="en-US" altLang="en-US" sz="2600" dirty="0"/>
              <a:t>L</a:t>
            </a:r>
            <a:r>
              <a:rPr lang="tr-TR" altLang="en-US" sz="2600" dirty="0" err="1"/>
              <a:t>ökosit</a:t>
            </a:r>
            <a:endParaRPr lang="en-US" altLang="en-US" sz="2600" dirty="0"/>
          </a:p>
          <a:p>
            <a:pPr>
              <a:lnSpc>
                <a:spcPct val="80000"/>
              </a:lnSpc>
            </a:pPr>
            <a:endParaRPr lang="en-US" altLang="en-US" sz="2600" dirty="0"/>
          </a:p>
          <a:p>
            <a:pPr>
              <a:lnSpc>
                <a:spcPct val="80000"/>
              </a:lnSpc>
            </a:pPr>
            <a:r>
              <a:rPr lang="en-US" altLang="en-US" sz="2600" dirty="0"/>
              <a:t>Platelet</a:t>
            </a:r>
          </a:p>
        </p:txBody>
      </p:sp>
      <p:sp>
        <p:nvSpPr>
          <p:cNvPr id="389124" name="Line 4"/>
          <p:cNvSpPr>
            <a:spLocks noChangeShapeType="1"/>
          </p:cNvSpPr>
          <p:nvPr/>
        </p:nvSpPr>
        <p:spPr bwMode="auto">
          <a:xfrm>
            <a:off x="4295800" y="2420888"/>
            <a:ext cx="504056" cy="0"/>
          </a:xfrm>
          <a:prstGeom prst="line">
            <a:avLst/>
          </a:prstGeom>
          <a:noFill/>
          <a:ln w="76200">
            <a:solidFill>
              <a:srgbClr val="FF0000"/>
            </a:solidFill>
            <a:round/>
            <a:headEnd type="none" w="sm" len="sm"/>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389125" name="Rectangle 5"/>
          <p:cNvSpPr>
            <a:spLocks noGrp="1" noChangeArrowheads="1"/>
          </p:cNvSpPr>
          <p:nvPr>
            <p:ph type="title" idx="4294967295"/>
          </p:nvPr>
        </p:nvSpPr>
        <p:spPr>
          <a:xfrm>
            <a:off x="458428" y="368786"/>
            <a:ext cx="8178800" cy="685800"/>
          </a:xfrm>
          <a:noFill/>
          <a:ln/>
          <a:extLst>
            <a:ext uri="{91240B29-F687-4F45-9708-019B960494DF}">
              <a14:hiddenLine xmlns:a14="http://schemas.microsoft.com/office/drawing/2010/main" w="9525">
                <a:solidFill>
                  <a:schemeClr val="tx2"/>
                </a:solidFill>
                <a:miter lim="800000"/>
                <a:headEnd/>
                <a:tailEnd/>
              </a14:hiddenLine>
            </a:ext>
          </a:extLst>
        </p:spPr>
        <p:txBody>
          <a:bodyPr vert="horz" lIns="92075" tIns="46038" rIns="92075" bIns="46038" rtlCol="0" anchor="ctr">
            <a:normAutofit/>
          </a:bodyPr>
          <a:lstStyle/>
          <a:p>
            <a:r>
              <a:rPr lang="tr-TR" altLang="en-US" sz="4000" b="1" dirty="0">
                <a:solidFill>
                  <a:srgbClr val="FF0000"/>
                </a:solidFill>
                <a:latin typeface="+mn-lt"/>
              </a:rPr>
              <a:t>Tam Kan Eritrosit Göstergeleri</a:t>
            </a:r>
            <a:endParaRPr lang="en-US" altLang="en-US" sz="4000" b="1" dirty="0">
              <a:solidFill>
                <a:srgbClr val="FF0000"/>
              </a:solidFill>
              <a:latin typeface="+mn-lt"/>
            </a:endParaRPr>
          </a:p>
        </p:txBody>
      </p:sp>
      <p:graphicFrame>
        <p:nvGraphicFramePr>
          <p:cNvPr id="6" name="Group 1435"/>
          <p:cNvGraphicFramePr>
            <a:graphicFrameLocks/>
          </p:cNvGraphicFramePr>
          <p:nvPr>
            <p:extLst>
              <p:ext uri="{D42A27DB-BD31-4B8C-83A1-F6EECF244321}">
                <p14:modId xmlns:p14="http://schemas.microsoft.com/office/powerpoint/2010/main" val="217079805"/>
              </p:ext>
            </p:extLst>
          </p:nvPr>
        </p:nvGraphicFramePr>
        <p:xfrm>
          <a:off x="5231905" y="2000648"/>
          <a:ext cx="3856111" cy="3812324"/>
        </p:xfrm>
        <a:graphic>
          <a:graphicData uri="http://schemas.openxmlformats.org/drawingml/2006/table">
            <a:tbl>
              <a:tblPr/>
              <a:tblGrid>
                <a:gridCol w="1111083"/>
                <a:gridCol w="1241798"/>
                <a:gridCol w="1503230"/>
              </a:tblGrid>
              <a:tr h="424216">
                <a:tc>
                  <a:txBody>
                    <a:bodyPr/>
                    <a:lstStyle/>
                    <a:p>
                      <a:pPr marL="0" marR="0" lvl="0" indent="0" algn="l" defTabSz="914400" rtl="0" eaLnBrk="1" fontAlgn="base" latinLnBrk="0" hangingPunct="1">
                        <a:lnSpc>
                          <a:spcPct val="110000"/>
                        </a:lnSpc>
                        <a:spcBef>
                          <a:spcPct val="50000"/>
                        </a:spcBef>
                        <a:spcAft>
                          <a:spcPct val="0"/>
                        </a:spcAft>
                        <a:buClrTx/>
                        <a:buSzTx/>
                        <a:buFontTx/>
                        <a:buNone/>
                        <a:tabLst/>
                      </a:pPr>
                      <a:endParaRPr kumimoji="0" lang="en-US" sz="1400" b="1" i="0" u="none" strike="noStrike" cap="none" normalizeH="0" baseline="0" dirty="0" smtClean="0">
                        <a:ln>
                          <a:noFill/>
                        </a:ln>
                        <a:solidFill>
                          <a:srgbClr val="333333"/>
                        </a:solidFill>
                        <a:effectLst/>
                        <a:latin typeface="Arial" panose="020B0604020202020204" pitchFamily="34" charset="0"/>
                      </a:endParaRPr>
                    </a:p>
                  </a:txBody>
                  <a:tcPr marL="0" marR="0" marT="0" marB="0" horzOverflow="overflow">
                    <a:lnL w="12700" cap="flat" cmpd="sng" algn="ctr">
                      <a:solidFill>
                        <a:srgbClr val="FFC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10000"/>
                        </a:lnSpc>
                        <a:spcBef>
                          <a:spcPct val="50000"/>
                        </a:spcBef>
                        <a:spcAft>
                          <a:spcPct val="0"/>
                        </a:spcAft>
                        <a:buClrTx/>
                        <a:buSzTx/>
                        <a:buFontTx/>
                        <a:buNone/>
                        <a:tabLst/>
                      </a:pPr>
                      <a:endParaRPr kumimoji="0" lang="en-US" sz="1400" b="1" i="0" u="none" strike="noStrike" cap="none" normalizeH="0" baseline="0" dirty="0" smtClean="0">
                        <a:ln>
                          <a:noFill/>
                        </a:ln>
                        <a:solidFill>
                          <a:srgbClr val="333333"/>
                        </a:solidFill>
                        <a:effectLst/>
                        <a:latin typeface="Arial" panose="020B0604020202020204" pitchFamily="34" charset="0"/>
                      </a:endParaRPr>
                    </a:p>
                  </a:txBody>
                  <a:tcPr marL="0" marR="0" marT="0" marB="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10000"/>
                        </a:lnSpc>
                        <a:spcBef>
                          <a:spcPct val="50000"/>
                        </a:spcBef>
                        <a:spcAft>
                          <a:spcPct val="0"/>
                        </a:spcAft>
                        <a:buClrTx/>
                        <a:buSzTx/>
                        <a:buFontTx/>
                        <a:buNone/>
                        <a:tabLst/>
                      </a:pPr>
                      <a:endParaRPr kumimoji="0" lang="en-US" sz="1400" b="1" i="0" u="none" strike="noStrike" cap="none" normalizeH="0" baseline="0" dirty="0" smtClean="0">
                        <a:ln>
                          <a:noFill/>
                        </a:ln>
                        <a:solidFill>
                          <a:srgbClr val="333333"/>
                        </a:solidFill>
                        <a:effectLst/>
                        <a:latin typeface="Arial" panose="020B0604020202020204" pitchFamily="34" charset="0"/>
                      </a:endParaRPr>
                    </a:p>
                  </a:txBody>
                  <a:tcPr marL="0" marR="0" marT="0" marB="0" horzOverflow="overflow">
                    <a:lnL w="12700" cap="flat" cmpd="sng" algn="ctr">
                      <a:no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r>
              <a:tr h="424216">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l" defTabSz="914400" rtl="0" eaLnBrk="1" fontAlgn="base" latinLnBrk="0" hangingPunct="1">
                        <a:lnSpc>
                          <a:spcPct val="110000"/>
                        </a:lnSpc>
                        <a:spcBef>
                          <a:spcPct val="50000"/>
                        </a:spcBef>
                        <a:spcAft>
                          <a:spcPct val="0"/>
                        </a:spcAft>
                        <a:buClrTx/>
                        <a:buSzTx/>
                        <a:buFontTx/>
                        <a:buNone/>
                        <a:tabLst/>
                      </a:pPr>
                      <a:r>
                        <a:rPr kumimoji="0" lang="en-US" sz="1400" b="1" i="0" u="none" strike="noStrike" cap="none" normalizeH="0" baseline="0" dirty="0" smtClean="0">
                          <a:ln>
                            <a:noFill/>
                          </a:ln>
                          <a:solidFill>
                            <a:srgbClr val="333333"/>
                          </a:solidFill>
                          <a:effectLst/>
                          <a:latin typeface="Arial" panose="020B0604020202020204" pitchFamily="34" charset="0"/>
                        </a:rPr>
                        <a:t>     TEST</a:t>
                      </a:r>
                    </a:p>
                  </a:txBody>
                  <a:tcPr marL="0" marR="0" marT="0" marB="0" horzOverflow="overflow">
                    <a:lnL w="12700" cap="flat" cmpd="sng" algn="ctr">
                      <a:solidFill>
                        <a:srgbClr val="FFC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l" defTabSz="914400" rtl="0" eaLnBrk="1" fontAlgn="base" latinLnBrk="0" hangingPunct="1">
                        <a:lnSpc>
                          <a:spcPct val="110000"/>
                        </a:lnSpc>
                        <a:spcBef>
                          <a:spcPct val="50000"/>
                        </a:spcBef>
                        <a:spcAft>
                          <a:spcPct val="0"/>
                        </a:spcAft>
                        <a:buClrTx/>
                        <a:buSzTx/>
                        <a:buFontTx/>
                        <a:buNone/>
                        <a:tabLst/>
                      </a:pPr>
                      <a:r>
                        <a:rPr kumimoji="0" lang="en-US" sz="1400" b="1" i="0" u="none" strike="noStrike" cap="none" normalizeH="0" baseline="0" dirty="0" smtClean="0">
                          <a:ln>
                            <a:noFill/>
                          </a:ln>
                          <a:solidFill>
                            <a:srgbClr val="333333"/>
                          </a:solidFill>
                          <a:effectLst/>
                          <a:latin typeface="Arial" panose="020B0604020202020204" pitchFamily="34" charset="0"/>
                        </a:rPr>
                        <a:t>     UNIT</a:t>
                      </a:r>
                    </a:p>
                  </a:txBody>
                  <a:tcPr marL="0" marR="0" marT="0" marB="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400" b="1" i="0" u="none" strike="noStrike" cap="none" normalizeH="0" baseline="0" dirty="0" smtClean="0">
                          <a:ln>
                            <a:noFill/>
                          </a:ln>
                          <a:solidFill>
                            <a:srgbClr val="333333"/>
                          </a:solidFill>
                          <a:effectLst/>
                          <a:latin typeface="Arial" panose="020B0604020202020204" pitchFamily="34" charset="0"/>
                        </a:rPr>
                        <a:t>     </a:t>
                      </a:r>
                      <a:r>
                        <a:rPr kumimoji="0" lang="tr-TR" sz="1400" b="1" i="0" u="none" strike="noStrike" cap="none" normalizeH="0" baseline="0" dirty="0" smtClean="0">
                          <a:ln>
                            <a:noFill/>
                          </a:ln>
                          <a:solidFill>
                            <a:srgbClr val="333333"/>
                          </a:solidFill>
                          <a:effectLst/>
                          <a:latin typeface="Arial" panose="020B0604020202020204" pitchFamily="34" charset="0"/>
                        </a:rPr>
                        <a:t>NORMAL</a:t>
                      </a:r>
                      <a:endParaRPr kumimoji="0" lang="en-US" sz="1400" b="1" i="0" u="none" strike="noStrike" cap="none" normalizeH="0" baseline="0" dirty="0" smtClean="0">
                        <a:ln>
                          <a:noFill/>
                        </a:ln>
                        <a:solidFill>
                          <a:srgbClr val="333333"/>
                        </a:solidFill>
                        <a:effectLst/>
                        <a:latin typeface="Arial" panose="020B0604020202020204" pitchFamily="34" charset="0"/>
                      </a:endParaRPr>
                    </a:p>
                  </a:txBody>
                  <a:tcPr marL="0" marR="0" marT="0" marB="0" horzOverflow="overflow">
                    <a:lnL w="12700" cap="flat" cmpd="sng" algn="ctr">
                      <a:no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r>
              <a:tr h="424216">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l" defTabSz="914400" rtl="0" eaLnBrk="1" fontAlgn="base" latinLnBrk="0" hangingPunct="1">
                        <a:lnSpc>
                          <a:spcPct val="110000"/>
                        </a:lnSpc>
                        <a:spcBef>
                          <a:spcPct val="50000"/>
                        </a:spcBef>
                        <a:spcAft>
                          <a:spcPct val="0"/>
                        </a:spcAft>
                        <a:buClrTx/>
                        <a:buSzTx/>
                        <a:buFontTx/>
                        <a:buNone/>
                        <a:tabLst/>
                      </a:pPr>
                      <a:r>
                        <a:rPr kumimoji="0" lang="en-US" sz="1400" b="0" i="0" u="none" strike="noStrike" cap="none" normalizeH="0" baseline="0" dirty="0" smtClean="0">
                          <a:ln>
                            <a:noFill/>
                          </a:ln>
                          <a:solidFill>
                            <a:srgbClr val="FF0000"/>
                          </a:solidFill>
                          <a:effectLst/>
                          <a:latin typeface="Arial" panose="020B0604020202020204" pitchFamily="34" charset="0"/>
                        </a:rPr>
                        <a:t>     HGB</a:t>
                      </a:r>
                    </a:p>
                  </a:txBody>
                  <a:tcPr marL="0" marR="0" marT="0" marB="0" horzOverflow="overflow">
                    <a:lnL w="12700" cap="flat" cmpd="sng" algn="ctr">
                      <a:solidFill>
                        <a:srgbClr val="FFC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l" defTabSz="914400" rtl="0" eaLnBrk="1" fontAlgn="base" latinLnBrk="0" hangingPunct="1">
                        <a:lnSpc>
                          <a:spcPct val="110000"/>
                        </a:lnSpc>
                        <a:spcBef>
                          <a:spcPct val="50000"/>
                        </a:spcBef>
                        <a:spcAft>
                          <a:spcPct val="0"/>
                        </a:spcAft>
                        <a:buClrTx/>
                        <a:buSzTx/>
                        <a:buFontTx/>
                        <a:buNone/>
                        <a:tabLst/>
                      </a:pPr>
                      <a:r>
                        <a:rPr kumimoji="0" lang="en-US" sz="1400" b="0" i="0" u="none" strike="noStrike" cap="none" normalizeH="0" baseline="0" dirty="0" smtClean="0">
                          <a:ln>
                            <a:noFill/>
                          </a:ln>
                          <a:solidFill>
                            <a:srgbClr val="FF0000"/>
                          </a:solidFill>
                          <a:effectLst/>
                          <a:latin typeface="Arial" panose="020B0604020202020204" pitchFamily="34" charset="0"/>
                        </a:rPr>
                        <a:t>     g/</a:t>
                      </a:r>
                      <a:r>
                        <a:rPr kumimoji="0" lang="en-US" sz="1400" b="0" i="0" u="none" strike="noStrike" cap="none" normalizeH="0" baseline="0" dirty="0" err="1" smtClean="0">
                          <a:ln>
                            <a:noFill/>
                          </a:ln>
                          <a:solidFill>
                            <a:srgbClr val="FF0000"/>
                          </a:solidFill>
                          <a:effectLst/>
                          <a:latin typeface="Arial" panose="020B0604020202020204" pitchFamily="34" charset="0"/>
                        </a:rPr>
                        <a:t>dL</a:t>
                      </a:r>
                      <a:endParaRPr kumimoji="0" lang="en-US" sz="1400" b="0" i="0" u="none" strike="noStrike" cap="none" normalizeH="0" baseline="0" dirty="0" smtClean="0">
                        <a:ln>
                          <a:noFill/>
                        </a:ln>
                        <a:solidFill>
                          <a:srgbClr val="FF0000"/>
                        </a:solidFill>
                        <a:effectLst/>
                        <a:latin typeface="Arial" panose="020B0604020202020204" pitchFamily="34" charset="0"/>
                      </a:endParaRPr>
                    </a:p>
                  </a:txBody>
                  <a:tcPr marL="0" marR="0" marT="0" marB="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400" b="0" i="0" u="none" strike="noStrike" cap="none" normalizeH="0" baseline="0" dirty="0" smtClean="0">
                          <a:ln>
                            <a:noFill/>
                          </a:ln>
                          <a:solidFill>
                            <a:srgbClr val="FF0000"/>
                          </a:solidFill>
                          <a:effectLst/>
                          <a:latin typeface="Arial" panose="020B0604020202020204" pitchFamily="34" charset="0"/>
                        </a:rPr>
                        <a:t>     13.2 - 16.9</a:t>
                      </a:r>
                    </a:p>
                  </a:txBody>
                  <a:tcPr marL="0" marR="0" marT="0" marB="0" horzOverflow="overflow">
                    <a:lnL w="12700" cap="flat" cmpd="sng" algn="ctr">
                      <a:no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r>
              <a:tr h="421406">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l" defTabSz="914400" rtl="0" eaLnBrk="1" fontAlgn="base" latinLnBrk="0" hangingPunct="1">
                        <a:lnSpc>
                          <a:spcPct val="110000"/>
                        </a:lnSpc>
                        <a:spcBef>
                          <a:spcPct val="50000"/>
                        </a:spcBef>
                        <a:spcAft>
                          <a:spcPct val="0"/>
                        </a:spcAft>
                        <a:buClrTx/>
                        <a:buSzTx/>
                        <a:buFontTx/>
                        <a:buNone/>
                        <a:tabLst/>
                      </a:pPr>
                      <a:r>
                        <a:rPr kumimoji="0" lang="en-US" sz="1400" b="0" i="0" u="none" strike="noStrike" cap="none" normalizeH="0" baseline="0" dirty="0" smtClean="0">
                          <a:ln>
                            <a:noFill/>
                          </a:ln>
                          <a:solidFill>
                            <a:srgbClr val="FF0000"/>
                          </a:solidFill>
                          <a:effectLst/>
                          <a:latin typeface="Arial" panose="020B0604020202020204" pitchFamily="34" charset="0"/>
                        </a:rPr>
                        <a:t>     HCT</a:t>
                      </a:r>
                    </a:p>
                  </a:txBody>
                  <a:tcPr marL="0" marR="0" marT="0" marB="0" horzOverflow="overflow">
                    <a:lnL w="12700" cap="flat" cmpd="sng" algn="ctr">
                      <a:solidFill>
                        <a:srgbClr val="FFC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l" defTabSz="914400" rtl="0" eaLnBrk="1" fontAlgn="base" latinLnBrk="0" hangingPunct="1">
                        <a:lnSpc>
                          <a:spcPct val="110000"/>
                        </a:lnSpc>
                        <a:spcBef>
                          <a:spcPct val="50000"/>
                        </a:spcBef>
                        <a:spcAft>
                          <a:spcPct val="0"/>
                        </a:spcAft>
                        <a:buClrTx/>
                        <a:buSzTx/>
                        <a:buFontTx/>
                        <a:buNone/>
                        <a:tabLst/>
                      </a:pPr>
                      <a:r>
                        <a:rPr kumimoji="0" lang="en-US" sz="1400" b="0" i="0" u="none" strike="noStrike" cap="none" normalizeH="0" baseline="0" dirty="0" smtClean="0">
                          <a:ln>
                            <a:noFill/>
                          </a:ln>
                          <a:solidFill>
                            <a:srgbClr val="FF0000"/>
                          </a:solidFill>
                          <a:effectLst/>
                          <a:latin typeface="Arial" panose="020B0604020202020204" pitchFamily="34" charset="0"/>
                        </a:rPr>
                        <a:t>     %</a:t>
                      </a:r>
                    </a:p>
                  </a:txBody>
                  <a:tcPr marL="0" marR="0" marT="0" marB="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400" b="0" i="0" u="none" strike="noStrike" cap="none" normalizeH="0" baseline="0" dirty="0" smtClean="0">
                          <a:ln>
                            <a:noFill/>
                          </a:ln>
                          <a:solidFill>
                            <a:srgbClr val="FF0000"/>
                          </a:solidFill>
                          <a:effectLst/>
                          <a:latin typeface="Arial" panose="020B0604020202020204" pitchFamily="34" charset="0"/>
                        </a:rPr>
                        <a:t>     38.5 - 49.0</a:t>
                      </a:r>
                    </a:p>
                  </a:txBody>
                  <a:tcPr marL="0" marR="0" marT="0" marB="0" horzOverflow="overflow">
                    <a:lnL w="12700" cap="flat" cmpd="sng" algn="ctr">
                      <a:no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r>
              <a:tr h="424216">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l" defTabSz="914400" rtl="0" eaLnBrk="1" fontAlgn="base" latinLnBrk="0" hangingPunct="1">
                        <a:lnSpc>
                          <a:spcPct val="110000"/>
                        </a:lnSpc>
                        <a:spcBef>
                          <a:spcPct val="50000"/>
                        </a:spcBef>
                        <a:spcAft>
                          <a:spcPct val="0"/>
                        </a:spcAft>
                        <a:buClrTx/>
                        <a:buSzTx/>
                        <a:buFontTx/>
                        <a:buNone/>
                        <a:tabLst/>
                      </a:pPr>
                      <a:r>
                        <a:rPr kumimoji="0" lang="en-US" sz="1400" b="0" i="0" u="none" strike="noStrike" cap="none" normalizeH="0" baseline="0" dirty="0" smtClean="0">
                          <a:ln>
                            <a:noFill/>
                          </a:ln>
                          <a:solidFill>
                            <a:srgbClr val="FF0000"/>
                          </a:solidFill>
                          <a:effectLst/>
                          <a:latin typeface="Arial" panose="020B0604020202020204" pitchFamily="34" charset="0"/>
                        </a:rPr>
                        <a:t>     MCV</a:t>
                      </a:r>
                    </a:p>
                  </a:txBody>
                  <a:tcPr marL="0" marR="0" marT="0" marB="0" horzOverflow="overflow">
                    <a:lnL w="12700" cap="flat" cmpd="sng" algn="ctr">
                      <a:solidFill>
                        <a:srgbClr val="FFC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l" defTabSz="914400" rtl="0" eaLnBrk="1" fontAlgn="base" latinLnBrk="0" hangingPunct="1">
                        <a:lnSpc>
                          <a:spcPct val="110000"/>
                        </a:lnSpc>
                        <a:spcBef>
                          <a:spcPct val="50000"/>
                        </a:spcBef>
                        <a:spcAft>
                          <a:spcPct val="0"/>
                        </a:spcAft>
                        <a:buClrTx/>
                        <a:buSzTx/>
                        <a:buFontTx/>
                        <a:buNone/>
                        <a:tabLst/>
                      </a:pPr>
                      <a:r>
                        <a:rPr kumimoji="0" lang="en-US" sz="1400" b="0" i="0" u="none" strike="noStrike" cap="none" normalizeH="0" baseline="0" dirty="0" smtClean="0">
                          <a:ln>
                            <a:noFill/>
                          </a:ln>
                          <a:solidFill>
                            <a:srgbClr val="FF0000"/>
                          </a:solidFill>
                          <a:effectLst/>
                          <a:latin typeface="Arial" panose="020B0604020202020204" pitchFamily="34" charset="0"/>
                        </a:rPr>
                        <a:t>     </a:t>
                      </a:r>
                      <a:r>
                        <a:rPr kumimoji="0" lang="en-US" sz="1400" b="0" i="0" u="none" strike="noStrike" cap="none" normalizeH="0" baseline="0" dirty="0" err="1" smtClean="0">
                          <a:ln>
                            <a:noFill/>
                          </a:ln>
                          <a:solidFill>
                            <a:srgbClr val="FF0000"/>
                          </a:solidFill>
                          <a:effectLst/>
                          <a:latin typeface="Arial" panose="020B0604020202020204" pitchFamily="34" charset="0"/>
                        </a:rPr>
                        <a:t>fl</a:t>
                      </a:r>
                      <a:endParaRPr kumimoji="0" lang="en-US" sz="1400" b="0" i="0" u="none" strike="noStrike" cap="none" normalizeH="0" baseline="0" dirty="0" smtClean="0">
                        <a:ln>
                          <a:noFill/>
                        </a:ln>
                        <a:solidFill>
                          <a:srgbClr val="FF0000"/>
                        </a:solidFill>
                        <a:effectLst/>
                        <a:latin typeface="Arial" panose="020B0604020202020204" pitchFamily="34" charset="0"/>
                      </a:endParaRPr>
                    </a:p>
                  </a:txBody>
                  <a:tcPr marL="0" marR="0" marT="0" marB="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400" b="0" i="0" u="none" strike="noStrike" cap="none" normalizeH="0" baseline="0" dirty="0" smtClean="0">
                          <a:ln>
                            <a:noFill/>
                          </a:ln>
                          <a:solidFill>
                            <a:srgbClr val="FF0000"/>
                          </a:solidFill>
                          <a:effectLst/>
                          <a:latin typeface="Arial" panose="020B0604020202020204" pitchFamily="34" charset="0"/>
                        </a:rPr>
                        <a:t>     80 - 97</a:t>
                      </a:r>
                    </a:p>
                  </a:txBody>
                  <a:tcPr marL="0" marR="0" marT="0" marB="0" horzOverflow="overflow">
                    <a:lnL w="12700" cap="flat" cmpd="sng" algn="ctr">
                      <a:no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r>
              <a:tr h="424216">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l" defTabSz="914400" rtl="0" eaLnBrk="1" fontAlgn="base" latinLnBrk="0" hangingPunct="1">
                        <a:lnSpc>
                          <a:spcPct val="110000"/>
                        </a:lnSpc>
                        <a:spcBef>
                          <a:spcPct val="50000"/>
                        </a:spcBef>
                        <a:spcAft>
                          <a:spcPct val="0"/>
                        </a:spcAft>
                        <a:buClrTx/>
                        <a:buSzTx/>
                        <a:buFontTx/>
                        <a:buNone/>
                        <a:tabLst/>
                      </a:pPr>
                      <a:r>
                        <a:rPr kumimoji="0" lang="en-US" sz="1400" b="0" i="0" u="none" strike="noStrike" cap="none" normalizeH="0" baseline="0" dirty="0" smtClean="0">
                          <a:ln>
                            <a:noFill/>
                          </a:ln>
                          <a:solidFill>
                            <a:srgbClr val="FF0000"/>
                          </a:solidFill>
                          <a:effectLst/>
                          <a:latin typeface="Arial" panose="020B0604020202020204" pitchFamily="34" charset="0"/>
                        </a:rPr>
                        <a:t>     RBC</a:t>
                      </a:r>
                    </a:p>
                  </a:txBody>
                  <a:tcPr marL="0" marR="0" marT="0" marB="0" horzOverflow="overflow">
                    <a:lnL w="12700" cap="flat" cmpd="sng" algn="ctr">
                      <a:solidFill>
                        <a:srgbClr val="FFC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l" defTabSz="914400" rtl="0" eaLnBrk="1" fontAlgn="base" latinLnBrk="0" hangingPunct="1">
                        <a:lnSpc>
                          <a:spcPct val="110000"/>
                        </a:lnSpc>
                        <a:spcBef>
                          <a:spcPct val="50000"/>
                        </a:spcBef>
                        <a:spcAft>
                          <a:spcPct val="0"/>
                        </a:spcAft>
                        <a:buClrTx/>
                        <a:buSzTx/>
                        <a:buFontTx/>
                        <a:buNone/>
                        <a:tabLst/>
                      </a:pPr>
                      <a:r>
                        <a:rPr kumimoji="0" lang="en-US" sz="1400" b="0" i="0" u="none" strike="noStrike" cap="none" normalizeH="0" baseline="0" dirty="0" smtClean="0">
                          <a:ln>
                            <a:noFill/>
                          </a:ln>
                          <a:solidFill>
                            <a:srgbClr val="FF0000"/>
                          </a:solidFill>
                          <a:effectLst/>
                          <a:latin typeface="Arial" panose="020B0604020202020204" pitchFamily="34" charset="0"/>
                        </a:rPr>
                        <a:t>     x 10</a:t>
                      </a:r>
                      <a:r>
                        <a:rPr kumimoji="0" lang="en-US" sz="1400" b="0" i="0" u="none" strike="noStrike" cap="none" normalizeH="0" baseline="30000" dirty="0" smtClean="0">
                          <a:ln>
                            <a:noFill/>
                          </a:ln>
                          <a:solidFill>
                            <a:srgbClr val="FF0000"/>
                          </a:solidFill>
                          <a:effectLst/>
                          <a:latin typeface="Arial" panose="020B0604020202020204" pitchFamily="34" charset="0"/>
                        </a:rPr>
                        <a:t>6</a:t>
                      </a:r>
                      <a:r>
                        <a:rPr kumimoji="0" lang="en-US" sz="1400" b="0" i="0" u="none" strike="noStrike" cap="none" normalizeH="0" baseline="0" dirty="0" smtClean="0">
                          <a:ln>
                            <a:noFill/>
                          </a:ln>
                          <a:solidFill>
                            <a:srgbClr val="FF0000"/>
                          </a:solidFill>
                          <a:effectLst/>
                          <a:latin typeface="Arial" panose="020B0604020202020204" pitchFamily="34" charset="0"/>
                        </a:rPr>
                        <a:t>/mm</a:t>
                      </a:r>
                      <a:r>
                        <a:rPr kumimoji="0" lang="en-US" sz="1400" b="0" i="0" u="none" strike="noStrike" cap="none" normalizeH="0" baseline="30000" dirty="0" smtClean="0">
                          <a:ln>
                            <a:noFill/>
                          </a:ln>
                          <a:solidFill>
                            <a:srgbClr val="FF0000"/>
                          </a:solidFill>
                          <a:effectLst/>
                          <a:latin typeface="Arial" panose="020B0604020202020204" pitchFamily="34" charset="0"/>
                        </a:rPr>
                        <a:t>3</a:t>
                      </a:r>
                    </a:p>
                  </a:txBody>
                  <a:tcPr marL="0" marR="0" marT="0" marB="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400" b="0" i="0" u="none" strike="noStrike" cap="none" normalizeH="0" baseline="0" dirty="0" smtClean="0">
                          <a:ln>
                            <a:noFill/>
                          </a:ln>
                          <a:solidFill>
                            <a:srgbClr val="FF0000"/>
                          </a:solidFill>
                          <a:effectLst/>
                          <a:latin typeface="Arial" panose="020B0604020202020204" pitchFamily="34" charset="0"/>
                        </a:rPr>
                        <a:t>     4.20 - 5.70</a:t>
                      </a:r>
                    </a:p>
                  </a:txBody>
                  <a:tcPr marL="0" marR="0" marT="0" marB="0" horzOverflow="overflow">
                    <a:lnL w="12700" cap="flat" cmpd="sng" algn="ctr">
                      <a:no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r>
              <a:tr h="424216">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l" defTabSz="914400" rtl="0" eaLnBrk="1" fontAlgn="base" latinLnBrk="0" hangingPunct="1">
                        <a:lnSpc>
                          <a:spcPct val="110000"/>
                        </a:lnSpc>
                        <a:spcBef>
                          <a:spcPct val="50000"/>
                        </a:spcBef>
                        <a:spcAft>
                          <a:spcPct val="0"/>
                        </a:spcAft>
                        <a:buClrTx/>
                        <a:buSzTx/>
                        <a:buFontTx/>
                        <a:buNone/>
                        <a:tabLst/>
                      </a:pPr>
                      <a:r>
                        <a:rPr kumimoji="0" lang="en-US" sz="1400" b="0" i="0" u="none" strike="noStrike" cap="none" normalizeH="0" baseline="0" smtClean="0">
                          <a:ln>
                            <a:noFill/>
                          </a:ln>
                          <a:solidFill>
                            <a:srgbClr val="FF0000"/>
                          </a:solidFill>
                          <a:effectLst/>
                          <a:latin typeface="Arial" panose="020B0604020202020204" pitchFamily="34" charset="0"/>
                        </a:rPr>
                        <a:t>     MCH</a:t>
                      </a:r>
                    </a:p>
                  </a:txBody>
                  <a:tcPr marL="0" marR="0" marT="0" marB="0" horzOverflow="overflow">
                    <a:lnL w="12700" cap="flat" cmpd="sng" algn="ctr">
                      <a:solidFill>
                        <a:srgbClr val="FFC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l" defTabSz="914400" rtl="0" eaLnBrk="1" fontAlgn="base" latinLnBrk="0" hangingPunct="1">
                        <a:lnSpc>
                          <a:spcPct val="110000"/>
                        </a:lnSpc>
                        <a:spcBef>
                          <a:spcPct val="50000"/>
                        </a:spcBef>
                        <a:spcAft>
                          <a:spcPct val="0"/>
                        </a:spcAft>
                        <a:buClrTx/>
                        <a:buSzTx/>
                        <a:buFontTx/>
                        <a:buNone/>
                        <a:tabLst/>
                      </a:pPr>
                      <a:r>
                        <a:rPr kumimoji="0" lang="en-US" sz="1400" b="0" i="0" u="none" strike="noStrike" cap="none" normalizeH="0" baseline="0" dirty="0" smtClean="0">
                          <a:ln>
                            <a:noFill/>
                          </a:ln>
                          <a:solidFill>
                            <a:srgbClr val="FF0000"/>
                          </a:solidFill>
                          <a:effectLst/>
                          <a:latin typeface="Arial" panose="020B0604020202020204" pitchFamily="34" charset="0"/>
                        </a:rPr>
                        <a:t>     </a:t>
                      </a:r>
                      <a:r>
                        <a:rPr kumimoji="0" lang="en-US" sz="1400" b="0" i="0" u="none" strike="noStrike" cap="none" normalizeH="0" baseline="0" dirty="0" err="1" smtClean="0">
                          <a:ln>
                            <a:noFill/>
                          </a:ln>
                          <a:solidFill>
                            <a:srgbClr val="FF0000"/>
                          </a:solidFill>
                          <a:effectLst/>
                          <a:latin typeface="Arial" panose="020B0604020202020204" pitchFamily="34" charset="0"/>
                        </a:rPr>
                        <a:t>pg</a:t>
                      </a:r>
                      <a:endParaRPr kumimoji="0" lang="en-US" sz="1400" b="0" i="0" u="none" strike="noStrike" cap="none" normalizeH="0" baseline="0" dirty="0" smtClean="0">
                        <a:ln>
                          <a:noFill/>
                        </a:ln>
                        <a:solidFill>
                          <a:srgbClr val="FF0000"/>
                        </a:solidFill>
                        <a:effectLst/>
                        <a:latin typeface="Arial" panose="020B0604020202020204" pitchFamily="34" charset="0"/>
                      </a:endParaRPr>
                    </a:p>
                  </a:txBody>
                  <a:tcPr marL="0" marR="0" marT="0" marB="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400" b="0" i="0" u="none" strike="noStrike" cap="none" normalizeH="0" baseline="0" dirty="0" smtClean="0">
                          <a:ln>
                            <a:noFill/>
                          </a:ln>
                          <a:solidFill>
                            <a:srgbClr val="FF0000"/>
                          </a:solidFill>
                          <a:effectLst/>
                          <a:latin typeface="Arial" panose="020B0604020202020204" pitchFamily="34" charset="0"/>
                        </a:rPr>
                        <a:t>     27.5 - 33.5</a:t>
                      </a:r>
                    </a:p>
                  </a:txBody>
                  <a:tcPr marL="0" marR="0" marT="0" marB="0" horzOverflow="overflow">
                    <a:lnL w="12700" cap="flat" cmpd="sng" algn="ctr">
                      <a:no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r>
              <a:tr h="421406">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l" defTabSz="914400" rtl="0" eaLnBrk="1" fontAlgn="base" latinLnBrk="0" hangingPunct="1">
                        <a:lnSpc>
                          <a:spcPct val="110000"/>
                        </a:lnSpc>
                        <a:spcBef>
                          <a:spcPct val="50000"/>
                        </a:spcBef>
                        <a:spcAft>
                          <a:spcPct val="0"/>
                        </a:spcAft>
                        <a:buClrTx/>
                        <a:buSzTx/>
                        <a:buFontTx/>
                        <a:buNone/>
                        <a:tabLst/>
                      </a:pPr>
                      <a:r>
                        <a:rPr kumimoji="0" lang="en-US" sz="1400" b="0" i="0" u="none" strike="noStrike" cap="none" normalizeH="0" baseline="0" smtClean="0">
                          <a:ln>
                            <a:noFill/>
                          </a:ln>
                          <a:solidFill>
                            <a:srgbClr val="FF0000"/>
                          </a:solidFill>
                          <a:effectLst/>
                          <a:latin typeface="Arial" panose="020B0604020202020204" pitchFamily="34" charset="0"/>
                        </a:rPr>
                        <a:t>     MCHC</a:t>
                      </a:r>
                    </a:p>
                  </a:txBody>
                  <a:tcPr marL="0" marR="0" marT="0" marB="0" horzOverflow="overflow">
                    <a:lnL w="12700" cap="flat" cmpd="sng" algn="ctr">
                      <a:solidFill>
                        <a:srgbClr val="FFC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l" defTabSz="914400" rtl="0" eaLnBrk="1" fontAlgn="base" latinLnBrk="0" hangingPunct="1">
                        <a:lnSpc>
                          <a:spcPct val="110000"/>
                        </a:lnSpc>
                        <a:spcBef>
                          <a:spcPct val="50000"/>
                        </a:spcBef>
                        <a:spcAft>
                          <a:spcPct val="0"/>
                        </a:spcAft>
                        <a:buClrTx/>
                        <a:buSzTx/>
                        <a:buFontTx/>
                        <a:buNone/>
                        <a:tabLst/>
                      </a:pPr>
                      <a:r>
                        <a:rPr kumimoji="0" lang="en-US" sz="1400" b="0" i="0" u="none" strike="noStrike" cap="none" normalizeH="0" baseline="0" dirty="0" smtClean="0">
                          <a:ln>
                            <a:noFill/>
                          </a:ln>
                          <a:solidFill>
                            <a:srgbClr val="FF0000"/>
                          </a:solidFill>
                          <a:effectLst/>
                          <a:latin typeface="Arial" panose="020B0604020202020204" pitchFamily="34" charset="0"/>
                        </a:rPr>
                        <a:t>     %</a:t>
                      </a:r>
                    </a:p>
                  </a:txBody>
                  <a:tcPr marL="0" marR="0" marT="0" marB="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400" b="0" i="0" u="none" strike="noStrike" cap="none" normalizeH="0" baseline="0" dirty="0" smtClean="0">
                          <a:ln>
                            <a:noFill/>
                          </a:ln>
                          <a:solidFill>
                            <a:srgbClr val="FF0000"/>
                          </a:solidFill>
                          <a:effectLst/>
                          <a:latin typeface="Arial" panose="020B0604020202020204" pitchFamily="34" charset="0"/>
                        </a:rPr>
                        <a:t>     32.0 - 36.0</a:t>
                      </a:r>
                    </a:p>
                  </a:txBody>
                  <a:tcPr marL="0" marR="0" marT="0" marB="0" horzOverflow="overflow">
                    <a:lnL w="12700" cap="flat" cmpd="sng" algn="ctr">
                      <a:no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r>
              <a:tr h="424216">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l" defTabSz="914400" rtl="0" eaLnBrk="1" fontAlgn="base" latinLnBrk="0" hangingPunct="1">
                        <a:lnSpc>
                          <a:spcPct val="110000"/>
                        </a:lnSpc>
                        <a:spcBef>
                          <a:spcPct val="50000"/>
                        </a:spcBef>
                        <a:spcAft>
                          <a:spcPct val="0"/>
                        </a:spcAft>
                        <a:buClrTx/>
                        <a:buSzTx/>
                        <a:buFontTx/>
                        <a:buNone/>
                        <a:tabLst/>
                      </a:pPr>
                      <a:r>
                        <a:rPr kumimoji="0" lang="en-US" sz="1400" b="0" i="0" u="none" strike="noStrike" cap="none" normalizeH="0" baseline="0" dirty="0" smtClean="0">
                          <a:ln>
                            <a:noFill/>
                          </a:ln>
                          <a:solidFill>
                            <a:srgbClr val="FF0000"/>
                          </a:solidFill>
                          <a:effectLst/>
                          <a:latin typeface="Arial" panose="020B0604020202020204" pitchFamily="34" charset="0"/>
                        </a:rPr>
                        <a:t>     RDW</a:t>
                      </a:r>
                    </a:p>
                  </a:txBody>
                  <a:tcPr marL="0" marR="0" marT="0" marB="0" horzOverflow="overflow">
                    <a:lnL w="12700" cap="flat" cmpd="sng" algn="ctr">
                      <a:solidFill>
                        <a:srgbClr val="FFC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C000"/>
                      </a:solidFill>
                      <a:prstDash val="solid"/>
                      <a:round/>
                      <a:headEnd type="none" w="med" len="med"/>
                      <a:tailEnd type="none" w="med" len="med"/>
                    </a:lnB>
                    <a:lnTlToBr>
                      <a:noFill/>
                    </a:lnTlToBr>
                    <a:lnBlToTr>
                      <a:noFill/>
                    </a:lnBlToTr>
                    <a:solidFill>
                      <a:schemeClr val="bg1"/>
                    </a:solid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l" defTabSz="914400" rtl="0" eaLnBrk="1" fontAlgn="base" latinLnBrk="0" hangingPunct="1">
                        <a:lnSpc>
                          <a:spcPct val="110000"/>
                        </a:lnSpc>
                        <a:spcBef>
                          <a:spcPct val="50000"/>
                        </a:spcBef>
                        <a:spcAft>
                          <a:spcPct val="0"/>
                        </a:spcAft>
                        <a:buClrTx/>
                        <a:buSzTx/>
                        <a:buFontTx/>
                        <a:buNone/>
                        <a:tabLst/>
                      </a:pPr>
                      <a:r>
                        <a:rPr kumimoji="0" lang="en-US" sz="1400" b="0" i="0" u="none" strike="noStrike" cap="none" normalizeH="0" baseline="0" dirty="0" smtClean="0">
                          <a:ln>
                            <a:noFill/>
                          </a:ln>
                          <a:solidFill>
                            <a:srgbClr val="FF0000"/>
                          </a:solidFill>
                          <a:effectLst/>
                          <a:latin typeface="Arial" panose="020B0604020202020204" pitchFamily="34" charset="0"/>
                        </a:rPr>
                        <a:t>     %</a:t>
                      </a:r>
                    </a:p>
                  </a:txBody>
                  <a:tcPr marL="0" marR="0" marT="0" marB="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C000"/>
                      </a:solidFill>
                      <a:prstDash val="solid"/>
                      <a:round/>
                      <a:headEnd type="none" w="med" len="med"/>
                      <a:tailEnd type="none" w="med" len="med"/>
                    </a:lnB>
                    <a:lnTlToBr>
                      <a:noFill/>
                    </a:lnTlToBr>
                    <a:lnBlToTr>
                      <a:noFill/>
                    </a:lnBlToTr>
                    <a:solidFill>
                      <a:schemeClr val="bg1"/>
                    </a:solid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400" b="0" i="0" u="none" strike="noStrike" cap="none" normalizeH="0" baseline="0" dirty="0" smtClean="0">
                          <a:ln>
                            <a:noFill/>
                          </a:ln>
                          <a:solidFill>
                            <a:srgbClr val="FF0000"/>
                          </a:solidFill>
                          <a:effectLst/>
                          <a:latin typeface="Arial" panose="020B0604020202020204" pitchFamily="34" charset="0"/>
                        </a:rPr>
                        <a:t>     11.0 - 15.0</a:t>
                      </a:r>
                    </a:p>
                  </a:txBody>
                  <a:tcPr marL="0" marR="0" marT="0" marB="0" horzOverflow="overflow">
                    <a:lnL w="12700" cap="flat" cmpd="sng" algn="ctr">
                      <a:no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C000"/>
                      </a:solidFill>
                      <a:prstDash val="solid"/>
                      <a:round/>
                      <a:headEnd type="none" w="med" len="med"/>
                      <a:tailEnd type="none" w="med" len="med"/>
                    </a:lnB>
                    <a:lnTlToBr>
                      <a:noFill/>
                    </a:lnTlToBr>
                    <a:lnBlToTr>
                      <a:noFill/>
                    </a:lnBlToTr>
                    <a:solidFill>
                      <a:schemeClr val="bg1"/>
                    </a:solidFill>
                  </a:tcPr>
                </a:tc>
              </a:tr>
            </a:tbl>
          </a:graphicData>
        </a:graphic>
      </p:graphicFrame>
      <p:pic>
        <p:nvPicPr>
          <p:cNvPr id="7" name="Picture 2" descr="whole  blood  test machines ile ilgili gö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11816" y="260648"/>
            <a:ext cx="2448272" cy="156396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942391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2"/>
          <p:cNvSpPr>
            <a:spLocks noGrp="1" noChangeArrowheads="1"/>
          </p:cNvSpPr>
          <p:nvPr>
            <p:ph type="title"/>
          </p:nvPr>
        </p:nvSpPr>
        <p:spPr>
          <a:xfrm>
            <a:off x="433332" y="260648"/>
            <a:ext cx="8001000" cy="963960"/>
          </a:xfrm>
        </p:spPr>
        <p:txBody>
          <a:bodyPr>
            <a:normAutofit/>
          </a:bodyPr>
          <a:lstStyle/>
          <a:p>
            <a:r>
              <a:rPr lang="tr-TR" altLang="en-US" b="1" dirty="0">
                <a:solidFill>
                  <a:srgbClr val="FF0000"/>
                </a:solidFill>
                <a:latin typeface="+mn-lt"/>
              </a:rPr>
              <a:t>Eritrosit </a:t>
            </a:r>
            <a:r>
              <a:rPr lang="tr-TR" altLang="en-US" b="1" dirty="0" smtClean="0">
                <a:solidFill>
                  <a:srgbClr val="FF0000"/>
                </a:solidFill>
                <a:latin typeface="+mn-lt"/>
              </a:rPr>
              <a:t>/Hemoglobin</a:t>
            </a:r>
            <a:endParaRPr lang="en-US" altLang="en-US" b="1" dirty="0">
              <a:solidFill>
                <a:srgbClr val="FF0000"/>
              </a:solidFill>
              <a:latin typeface="+mn-lt"/>
            </a:endParaRPr>
          </a:p>
        </p:txBody>
      </p:sp>
      <p:graphicFrame>
        <p:nvGraphicFramePr>
          <p:cNvPr id="276483" name="Group 3"/>
          <p:cNvGraphicFramePr>
            <a:graphicFrameLocks noGrp="1"/>
          </p:cNvGraphicFramePr>
          <p:nvPr>
            <p:ph idx="1"/>
            <p:extLst>
              <p:ext uri="{D42A27DB-BD31-4B8C-83A1-F6EECF244321}">
                <p14:modId xmlns:p14="http://schemas.microsoft.com/office/powerpoint/2010/main" val="3885098369"/>
              </p:ext>
            </p:extLst>
          </p:nvPr>
        </p:nvGraphicFramePr>
        <p:xfrm>
          <a:off x="1774825" y="2418878"/>
          <a:ext cx="8686800" cy="2954338"/>
        </p:xfrm>
        <a:graphic>
          <a:graphicData uri="http://schemas.openxmlformats.org/drawingml/2006/table">
            <a:tbl>
              <a:tblPr/>
              <a:tblGrid>
                <a:gridCol w="2895600"/>
                <a:gridCol w="2955925"/>
                <a:gridCol w="2835275"/>
              </a:tblGrid>
              <a:tr h="984250">
                <a:tc>
                  <a:txBody>
                    <a:bodyPr/>
                    <a:lstStyle>
                      <a:lvl1pPr>
                        <a:spcBef>
                          <a:spcPct val="20000"/>
                        </a:spcBef>
                        <a:buClr>
                          <a:schemeClr val="accent2"/>
                        </a:buClr>
                        <a:buFont typeface="Wingdings" panose="05000000000000000000" pitchFamily="2" charset="2"/>
                        <a:defRPr sz="2600">
                          <a:solidFill>
                            <a:schemeClr val="tx1"/>
                          </a:solidFill>
                          <a:latin typeface="Verdana" panose="020B0604030504040204" pitchFamily="34" charset="0"/>
                        </a:defRPr>
                      </a:lvl1pPr>
                      <a:lvl2pPr>
                        <a:spcBef>
                          <a:spcPct val="20000"/>
                        </a:spcBef>
                        <a:buClr>
                          <a:schemeClr val="accent2"/>
                        </a:buClr>
                        <a:buFont typeface="Wingdings" panose="05000000000000000000" pitchFamily="2" charset="2"/>
                        <a:defRPr sz="2200">
                          <a:solidFill>
                            <a:schemeClr val="tx1"/>
                          </a:solidFill>
                          <a:latin typeface="Verdana" panose="020B0604030504040204" pitchFamily="34" charset="0"/>
                        </a:defRPr>
                      </a:lvl2pPr>
                      <a:lvl3pPr>
                        <a:spcBef>
                          <a:spcPct val="20000"/>
                        </a:spcBef>
                        <a:buClr>
                          <a:schemeClr val="accent2"/>
                        </a:buClr>
                        <a:buFont typeface="Wingdings" panose="05000000000000000000" pitchFamily="2" charset="2"/>
                        <a:defRPr sz="2100">
                          <a:solidFill>
                            <a:schemeClr val="tx1"/>
                          </a:solidFill>
                          <a:latin typeface="Verdana" panose="020B0604030504040204" pitchFamily="34" charset="0"/>
                        </a:defRPr>
                      </a:lvl3pPr>
                      <a:lvl4pPr>
                        <a:spcBef>
                          <a:spcPct val="20000"/>
                        </a:spcBef>
                        <a:buClr>
                          <a:schemeClr val="accent2"/>
                        </a:buClr>
                        <a:buFont typeface="Wingdings" panose="05000000000000000000" pitchFamily="2" charset="2"/>
                        <a:defRPr>
                          <a:solidFill>
                            <a:schemeClr val="tx1"/>
                          </a:solidFill>
                          <a:latin typeface="Verdana" panose="020B0604030504040204" pitchFamily="34" charset="0"/>
                        </a:defRPr>
                      </a:lvl4pPr>
                      <a:lvl5pPr>
                        <a:spcBef>
                          <a:spcPct val="25000"/>
                        </a:spcBef>
                        <a:buClr>
                          <a:schemeClr val="accent2"/>
                        </a:buClr>
                        <a:buFont typeface="Wingdings" panose="05000000000000000000" pitchFamily="2" charset="2"/>
                        <a:defRPr>
                          <a:solidFill>
                            <a:schemeClr val="tx1"/>
                          </a:solidFill>
                          <a:latin typeface="Verdana" panose="020B0604030504040204" pitchFamily="34" charset="0"/>
                        </a:defRPr>
                      </a:lvl5pPr>
                      <a:lvl6pPr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6pPr>
                      <a:lvl7pPr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7pPr>
                      <a:lvl8pPr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8pPr>
                      <a:lvl9pPr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en-US" altLang="en-US" sz="2600" b="0" i="0" u="none" strike="noStrike" cap="none" normalizeH="0" baseline="0" dirty="0" smtClean="0">
                        <a:ln>
                          <a:noFill/>
                        </a:ln>
                        <a:solidFill>
                          <a:schemeClr val="tx1"/>
                        </a:solidFill>
                        <a:effectLst/>
                        <a:latin typeface="Verdana" panose="020B0604030504040204" pitchFamily="34" charset="0"/>
                      </a:endParaRPr>
                    </a:p>
                  </a:txBody>
                  <a:tcPr marL="90000" marR="90000" marT="46800" marB="46800" anchor="ctr" horzOverflow="overflow">
                    <a:lnL cap="flat">
                      <a:noFill/>
                    </a:lnL>
                    <a:lnR>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buClr>
                          <a:schemeClr val="accent2"/>
                        </a:buClr>
                        <a:buFont typeface="Wingdings" panose="05000000000000000000" pitchFamily="2" charset="2"/>
                        <a:defRPr sz="2600">
                          <a:solidFill>
                            <a:schemeClr val="tx1"/>
                          </a:solidFill>
                          <a:latin typeface="Verdana" panose="020B0604030504040204" pitchFamily="34" charset="0"/>
                        </a:defRPr>
                      </a:lvl1pPr>
                      <a:lvl2pPr>
                        <a:spcBef>
                          <a:spcPct val="20000"/>
                        </a:spcBef>
                        <a:buClr>
                          <a:schemeClr val="accent2"/>
                        </a:buClr>
                        <a:buFont typeface="Wingdings" panose="05000000000000000000" pitchFamily="2" charset="2"/>
                        <a:defRPr sz="2200">
                          <a:solidFill>
                            <a:schemeClr val="tx1"/>
                          </a:solidFill>
                          <a:latin typeface="Verdana" panose="020B0604030504040204" pitchFamily="34" charset="0"/>
                        </a:defRPr>
                      </a:lvl2pPr>
                      <a:lvl3pPr>
                        <a:spcBef>
                          <a:spcPct val="20000"/>
                        </a:spcBef>
                        <a:buClr>
                          <a:schemeClr val="accent2"/>
                        </a:buClr>
                        <a:buFont typeface="Wingdings" panose="05000000000000000000" pitchFamily="2" charset="2"/>
                        <a:defRPr sz="2100">
                          <a:solidFill>
                            <a:schemeClr val="tx1"/>
                          </a:solidFill>
                          <a:latin typeface="Verdana" panose="020B0604030504040204" pitchFamily="34" charset="0"/>
                        </a:defRPr>
                      </a:lvl3pPr>
                      <a:lvl4pPr>
                        <a:spcBef>
                          <a:spcPct val="20000"/>
                        </a:spcBef>
                        <a:buClr>
                          <a:schemeClr val="accent2"/>
                        </a:buClr>
                        <a:buFont typeface="Wingdings" panose="05000000000000000000" pitchFamily="2" charset="2"/>
                        <a:defRPr>
                          <a:solidFill>
                            <a:schemeClr val="tx1"/>
                          </a:solidFill>
                          <a:latin typeface="Verdana" panose="020B0604030504040204" pitchFamily="34" charset="0"/>
                        </a:defRPr>
                      </a:lvl4pPr>
                      <a:lvl5pPr>
                        <a:spcBef>
                          <a:spcPct val="25000"/>
                        </a:spcBef>
                        <a:buClr>
                          <a:schemeClr val="accent2"/>
                        </a:buClr>
                        <a:buFont typeface="Wingdings" panose="05000000000000000000" pitchFamily="2" charset="2"/>
                        <a:defRPr>
                          <a:solidFill>
                            <a:schemeClr val="tx1"/>
                          </a:solidFill>
                          <a:latin typeface="Verdana" panose="020B0604030504040204" pitchFamily="34" charset="0"/>
                        </a:defRPr>
                      </a:lvl5pPr>
                      <a:lvl6pPr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6pPr>
                      <a:lvl7pPr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7pPr>
                      <a:lvl8pPr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8pPr>
                      <a:lvl9pPr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tr-TR" altLang="en-US" sz="2600" b="0" i="0" u="none" strike="noStrike" cap="none" normalizeH="0" baseline="0" dirty="0" smtClean="0">
                          <a:ln>
                            <a:noFill/>
                          </a:ln>
                          <a:solidFill>
                            <a:schemeClr val="tx1"/>
                          </a:solidFill>
                          <a:effectLst/>
                          <a:latin typeface="Arial" panose="020B0604020202020204" pitchFamily="34" charset="0"/>
                        </a:rPr>
                        <a:t>KADIN</a:t>
                      </a:r>
                    </a:p>
                  </a:txBody>
                  <a:tcPr marL="90000" marR="90000" marT="46800" marB="46800" anchor="ctr" horzOverflow="overflow">
                    <a:lnL>
                      <a:noFill/>
                    </a:lnL>
                    <a:lnR>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buClr>
                          <a:schemeClr val="accent2"/>
                        </a:buClr>
                        <a:buFont typeface="Wingdings" panose="05000000000000000000" pitchFamily="2" charset="2"/>
                        <a:defRPr sz="2600">
                          <a:solidFill>
                            <a:schemeClr val="tx1"/>
                          </a:solidFill>
                          <a:latin typeface="Verdana" panose="020B0604030504040204" pitchFamily="34" charset="0"/>
                        </a:defRPr>
                      </a:lvl1pPr>
                      <a:lvl2pPr>
                        <a:spcBef>
                          <a:spcPct val="20000"/>
                        </a:spcBef>
                        <a:buClr>
                          <a:schemeClr val="accent2"/>
                        </a:buClr>
                        <a:buFont typeface="Wingdings" panose="05000000000000000000" pitchFamily="2" charset="2"/>
                        <a:defRPr sz="2200">
                          <a:solidFill>
                            <a:schemeClr val="tx1"/>
                          </a:solidFill>
                          <a:latin typeface="Verdana" panose="020B0604030504040204" pitchFamily="34" charset="0"/>
                        </a:defRPr>
                      </a:lvl2pPr>
                      <a:lvl3pPr>
                        <a:spcBef>
                          <a:spcPct val="20000"/>
                        </a:spcBef>
                        <a:buClr>
                          <a:schemeClr val="accent2"/>
                        </a:buClr>
                        <a:buFont typeface="Wingdings" panose="05000000000000000000" pitchFamily="2" charset="2"/>
                        <a:defRPr sz="2100">
                          <a:solidFill>
                            <a:schemeClr val="tx1"/>
                          </a:solidFill>
                          <a:latin typeface="Verdana" panose="020B0604030504040204" pitchFamily="34" charset="0"/>
                        </a:defRPr>
                      </a:lvl3pPr>
                      <a:lvl4pPr>
                        <a:spcBef>
                          <a:spcPct val="20000"/>
                        </a:spcBef>
                        <a:buClr>
                          <a:schemeClr val="accent2"/>
                        </a:buClr>
                        <a:buFont typeface="Wingdings" panose="05000000000000000000" pitchFamily="2" charset="2"/>
                        <a:defRPr>
                          <a:solidFill>
                            <a:schemeClr val="tx1"/>
                          </a:solidFill>
                          <a:latin typeface="Verdana" panose="020B0604030504040204" pitchFamily="34" charset="0"/>
                        </a:defRPr>
                      </a:lvl4pPr>
                      <a:lvl5pPr>
                        <a:spcBef>
                          <a:spcPct val="25000"/>
                        </a:spcBef>
                        <a:buClr>
                          <a:schemeClr val="accent2"/>
                        </a:buClr>
                        <a:buFont typeface="Wingdings" panose="05000000000000000000" pitchFamily="2" charset="2"/>
                        <a:defRPr>
                          <a:solidFill>
                            <a:schemeClr val="tx1"/>
                          </a:solidFill>
                          <a:latin typeface="Verdana" panose="020B0604030504040204" pitchFamily="34" charset="0"/>
                        </a:defRPr>
                      </a:lvl5pPr>
                      <a:lvl6pPr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6pPr>
                      <a:lvl7pPr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7pPr>
                      <a:lvl8pPr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8pPr>
                      <a:lvl9pPr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tr-TR" altLang="en-US" sz="2600" b="0" i="0" u="none" strike="noStrike" cap="none" normalizeH="0" baseline="0" dirty="0" smtClean="0">
                          <a:ln>
                            <a:noFill/>
                          </a:ln>
                          <a:solidFill>
                            <a:schemeClr val="tx1"/>
                          </a:solidFill>
                          <a:effectLst/>
                          <a:latin typeface="Arial" panose="020B0604020202020204" pitchFamily="34" charset="0"/>
                        </a:rPr>
                        <a:t>ERKEK</a:t>
                      </a:r>
                    </a:p>
                  </a:txBody>
                  <a:tcPr marL="90000" marR="90000" marT="46800" marB="46800" anchor="ctr" horzOverflow="overflow">
                    <a:lnL>
                      <a:noFill/>
                    </a:lnL>
                    <a:lnR cap="flat">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r>
              <a:tr h="985838">
                <a:tc>
                  <a:txBody>
                    <a:bodyPr/>
                    <a:lstStyle>
                      <a:lvl1pPr>
                        <a:spcBef>
                          <a:spcPct val="20000"/>
                        </a:spcBef>
                        <a:buClr>
                          <a:schemeClr val="accent2"/>
                        </a:buClr>
                        <a:buFont typeface="Wingdings" panose="05000000000000000000" pitchFamily="2" charset="2"/>
                        <a:defRPr sz="2600">
                          <a:solidFill>
                            <a:schemeClr val="tx1"/>
                          </a:solidFill>
                          <a:latin typeface="Verdana" panose="020B0604030504040204" pitchFamily="34" charset="0"/>
                        </a:defRPr>
                      </a:lvl1pPr>
                      <a:lvl2pPr>
                        <a:spcBef>
                          <a:spcPct val="20000"/>
                        </a:spcBef>
                        <a:buClr>
                          <a:schemeClr val="accent2"/>
                        </a:buClr>
                        <a:buFont typeface="Wingdings" panose="05000000000000000000" pitchFamily="2" charset="2"/>
                        <a:defRPr sz="2200">
                          <a:solidFill>
                            <a:schemeClr val="tx1"/>
                          </a:solidFill>
                          <a:latin typeface="Verdana" panose="020B0604030504040204" pitchFamily="34" charset="0"/>
                        </a:defRPr>
                      </a:lvl2pPr>
                      <a:lvl3pPr>
                        <a:spcBef>
                          <a:spcPct val="20000"/>
                        </a:spcBef>
                        <a:buClr>
                          <a:schemeClr val="accent2"/>
                        </a:buClr>
                        <a:buFont typeface="Wingdings" panose="05000000000000000000" pitchFamily="2" charset="2"/>
                        <a:defRPr sz="2100">
                          <a:solidFill>
                            <a:schemeClr val="tx1"/>
                          </a:solidFill>
                          <a:latin typeface="Verdana" panose="020B0604030504040204" pitchFamily="34" charset="0"/>
                        </a:defRPr>
                      </a:lvl3pPr>
                      <a:lvl4pPr>
                        <a:spcBef>
                          <a:spcPct val="20000"/>
                        </a:spcBef>
                        <a:buClr>
                          <a:schemeClr val="accent2"/>
                        </a:buClr>
                        <a:buFont typeface="Wingdings" panose="05000000000000000000" pitchFamily="2" charset="2"/>
                        <a:defRPr>
                          <a:solidFill>
                            <a:schemeClr val="tx1"/>
                          </a:solidFill>
                          <a:latin typeface="Verdana" panose="020B0604030504040204" pitchFamily="34" charset="0"/>
                        </a:defRPr>
                      </a:lvl4pPr>
                      <a:lvl5pPr>
                        <a:spcBef>
                          <a:spcPct val="25000"/>
                        </a:spcBef>
                        <a:buClr>
                          <a:schemeClr val="accent2"/>
                        </a:buClr>
                        <a:buFont typeface="Wingdings" panose="05000000000000000000" pitchFamily="2" charset="2"/>
                        <a:defRPr>
                          <a:solidFill>
                            <a:schemeClr val="tx1"/>
                          </a:solidFill>
                          <a:latin typeface="Verdana" panose="020B0604030504040204" pitchFamily="34" charset="0"/>
                        </a:defRPr>
                      </a:lvl5pPr>
                      <a:lvl6pPr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6pPr>
                      <a:lvl7pPr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7pPr>
                      <a:lvl8pPr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8pPr>
                      <a:lvl9pPr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tr-TR" altLang="en-US" sz="2600" b="0" i="0" u="none" strike="noStrike" cap="none" normalizeH="0" baseline="0" dirty="0" smtClean="0">
                          <a:ln>
                            <a:noFill/>
                          </a:ln>
                          <a:solidFill>
                            <a:schemeClr val="tx1"/>
                          </a:solidFill>
                          <a:effectLst/>
                          <a:latin typeface="Arial" panose="020B0604020202020204" pitchFamily="34" charset="0"/>
                        </a:rPr>
                        <a:t>Eritrosit sayısı</a:t>
                      </a:r>
                    </a:p>
                  </a:txBody>
                  <a:tcPr marL="90000" marR="90000" marT="46800" marB="46800" anchor="ctr" horzOverflow="overflow">
                    <a:lnL cap="flat">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accent2"/>
                        </a:buClr>
                        <a:buFont typeface="Wingdings" panose="05000000000000000000" pitchFamily="2" charset="2"/>
                        <a:defRPr sz="2600">
                          <a:solidFill>
                            <a:schemeClr val="tx1"/>
                          </a:solidFill>
                          <a:latin typeface="Verdana" panose="020B0604030504040204" pitchFamily="34" charset="0"/>
                        </a:defRPr>
                      </a:lvl1pPr>
                      <a:lvl2pPr>
                        <a:spcBef>
                          <a:spcPct val="20000"/>
                        </a:spcBef>
                        <a:buClr>
                          <a:schemeClr val="accent2"/>
                        </a:buClr>
                        <a:buFont typeface="Wingdings" panose="05000000000000000000" pitchFamily="2" charset="2"/>
                        <a:defRPr sz="2200">
                          <a:solidFill>
                            <a:schemeClr val="tx1"/>
                          </a:solidFill>
                          <a:latin typeface="Verdana" panose="020B0604030504040204" pitchFamily="34" charset="0"/>
                        </a:defRPr>
                      </a:lvl2pPr>
                      <a:lvl3pPr>
                        <a:spcBef>
                          <a:spcPct val="20000"/>
                        </a:spcBef>
                        <a:buClr>
                          <a:schemeClr val="accent2"/>
                        </a:buClr>
                        <a:buFont typeface="Wingdings" panose="05000000000000000000" pitchFamily="2" charset="2"/>
                        <a:defRPr sz="2100">
                          <a:solidFill>
                            <a:schemeClr val="tx1"/>
                          </a:solidFill>
                          <a:latin typeface="Verdana" panose="020B0604030504040204" pitchFamily="34" charset="0"/>
                        </a:defRPr>
                      </a:lvl3pPr>
                      <a:lvl4pPr>
                        <a:spcBef>
                          <a:spcPct val="20000"/>
                        </a:spcBef>
                        <a:buClr>
                          <a:schemeClr val="accent2"/>
                        </a:buClr>
                        <a:buFont typeface="Wingdings" panose="05000000000000000000" pitchFamily="2" charset="2"/>
                        <a:defRPr>
                          <a:solidFill>
                            <a:schemeClr val="tx1"/>
                          </a:solidFill>
                          <a:latin typeface="Verdana" panose="020B0604030504040204" pitchFamily="34" charset="0"/>
                        </a:defRPr>
                      </a:lvl4pPr>
                      <a:lvl5pPr>
                        <a:spcBef>
                          <a:spcPct val="25000"/>
                        </a:spcBef>
                        <a:buClr>
                          <a:schemeClr val="accent2"/>
                        </a:buClr>
                        <a:buFont typeface="Wingdings" panose="05000000000000000000" pitchFamily="2" charset="2"/>
                        <a:defRPr>
                          <a:solidFill>
                            <a:schemeClr val="tx1"/>
                          </a:solidFill>
                          <a:latin typeface="Verdana" panose="020B0604030504040204" pitchFamily="34" charset="0"/>
                        </a:defRPr>
                      </a:lvl5pPr>
                      <a:lvl6pPr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6pPr>
                      <a:lvl7pPr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7pPr>
                      <a:lvl8pPr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8pPr>
                      <a:lvl9pPr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tr-TR" altLang="en-US" sz="2600" b="0" i="0" u="none" strike="noStrike" cap="none" normalizeH="0" baseline="0" dirty="0" smtClean="0">
                          <a:ln>
                            <a:noFill/>
                          </a:ln>
                          <a:solidFill>
                            <a:schemeClr val="tx1"/>
                          </a:solidFill>
                          <a:effectLst/>
                          <a:latin typeface="Arial" panose="020B0604020202020204" pitchFamily="34" charset="0"/>
                        </a:rPr>
                        <a:t>4.3</a:t>
                      </a:r>
                      <a:r>
                        <a:rPr kumimoji="0" lang="en-US" altLang="en-US" sz="2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a:t>
                      </a:r>
                      <a:r>
                        <a:rPr kumimoji="0" lang="tr-TR" altLang="en-US" sz="2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0.5 10</a:t>
                      </a:r>
                      <a:r>
                        <a:rPr kumimoji="0" lang="tr-TR" altLang="en-US" sz="2600" b="0" i="0" u="none" strike="noStrike" cap="none" normalizeH="0" baseline="30000" dirty="0" smtClean="0">
                          <a:ln>
                            <a:noFill/>
                          </a:ln>
                          <a:solidFill>
                            <a:schemeClr val="tx1"/>
                          </a:solidFill>
                          <a:effectLst/>
                          <a:latin typeface="Arial" panose="020B0604020202020204" pitchFamily="34" charset="0"/>
                          <a:cs typeface="Arial" panose="020B0604020202020204" pitchFamily="34" charset="0"/>
                        </a:rPr>
                        <a:t>12</a:t>
                      </a:r>
                      <a:r>
                        <a:rPr kumimoji="0" lang="tr-TR" altLang="en-US" sz="2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/l</a:t>
                      </a:r>
                      <a:endParaRPr kumimoji="0" lang="en-US" altLang="en-US" sz="2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0000" marR="90000" marT="46800" marB="46800"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accent2"/>
                        </a:buClr>
                        <a:buFont typeface="Wingdings" panose="05000000000000000000" pitchFamily="2" charset="2"/>
                        <a:defRPr sz="2600">
                          <a:solidFill>
                            <a:schemeClr val="tx1"/>
                          </a:solidFill>
                          <a:latin typeface="Verdana" panose="020B0604030504040204" pitchFamily="34" charset="0"/>
                        </a:defRPr>
                      </a:lvl1pPr>
                      <a:lvl2pPr>
                        <a:spcBef>
                          <a:spcPct val="20000"/>
                        </a:spcBef>
                        <a:buClr>
                          <a:schemeClr val="accent2"/>
                        </a:buClr>
                        <a:buFont typeface="Wingdings" panose="05000000000000000000" pitchFamily="2" charset="2"/>
                        <a:defRPr sz="2200">
                          <a:solidFill>
                            <a:schemeClr val="tx1"/>
                          </a:solidFill>
                          <a:latin typeface="Verdana" panose="020B0604030504040204" pitchFamily="34" charset="0"/>
                        </a:defRPr>
                      </a:lvl2pPr>
                      <a:lvl3pPr>
                        <a:spcBef>
                          <a:spcPct val="20000"/>
                        </a:spcBef>
                        <a:buClr>
                          <a:schemeClr val="accent2"/>
                        </a:buClr>
                        <a:buFont typeface="Wingdings" panose="05000000000000000000" pitchFamily="2" charset="2"/>
                        <a:defRPr sz="2100">
                          <a:solidFill>
                            <a:schemeClr val="tx1"/>
                          </a:solidFill>
                          <a:latin typeface="Verdana" panose="020B0604030504040204" pitchFamily="34" charset="0"/>
                        </a:defRPr>
                      </a:lvl3pPr>
                      <a:lvl4pPr>
                        <a:spcBef>
                          <a:spcPct val="20000"/>
                        </a:spcBef>
                        <a:buClr>
                          <a:schemeClr val="accent2"/>
                        </a:buClr>
                        <a:buFont typeface="Wingdings" panose="05000000000000000000" pitchFamily="2" charset="2"/>
                        <a:defRPr>
                          <a:solidFill>
                            <a:schemeClr val="tx1"/>
                          </a:solidFill>
                          <a:latin typeface="Verdana" panose="020B0604030504040204" pitchFamily="34" charset="0"/>
                        </a:defRPr>
                      </a:lvl4pPr>
                      <a:lvl5pPr>
                        <a:spcBef>
                          <a:spcPct val="25000"/>
                        </a:spcBef>
                        <a:buClr>
                          <a:schemeClr val="accent2"/>
                        </a:buClr>
                        <a:buFont typeface="Wingdings" panose="05000000000000000000" pitchFamily="2" charset="2"/>
                        <a:defRPr>
                          <a:solidFill>
                            <a:schemeClr val="tx1"/>
                          </a:solidFill>
                          <a:latin typeface="Verdana" panose="020B0604030504040204" pitchFamily="34" charset="0"/>
                        </a:defRPr>
                      </a:lvl5pPr>
                      <a:lvl6pPr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6pPr>
                      <a:lvl7pPr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7pPr>
                      <a:lvl8pPr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8pPr>
                      <a:lvl9pPr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tr-TR" altLang="en-US" sz="2600" b="0" i="0" u="none" strike="noStrike" cap="none" normalizeH="0" baseline="0" dirty="0" smtClean="0">
                          <a:ln>
                            <a:noFill/>
                          </a:ln>
                          <a:solidFill>
                            <a:schemeClr val="tx1"/>
                          </a:solidFill>
                          <a:effectLst/>
                          <a:latin typeface="Arial" panose="020B0604020202020204" pitchFamily="34" charset="0"/>
                        </a:rPr>
                        <a:t>5.0</a:t>
                      </a:r>
                      <a:r>
                        <a:rPr kumimoji="0" lang="en-US" altLang="en-US" sz="2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a:t>
                      </a:r>
                      <a:r>
                        <a:rPr kumimoji="0" lang="tr-TR" altLang="en-US" sz="2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0.5 10</a:t>
                      </a:r>
                      <a:r>
                        <a:rPr kumimoji="0" lang="tr-TR" altLang="en-US" sz="2600" b="0" i="0" u="none" strike="noStrike" cap="none" normalizeH="0" baseline="30000" dirty="0" smtClean="0">
                          <a:ln>
                            <a:noFill/>
                          </a:ln>
                          <a:solidFill>
                            <a:schemeClr val="tx1"/>
                          </a:solidFill>
                          <a:effectLst/>
                          <a:latin typeface="Arial" panose="020B0604020202020204" pitchFamily="34" charset="0"/>
                          <a:cs typeface="Arial" panose="020B0604020202020204" pitchFamily="34" charset="0"/>
                        </a:rPr>
                        <a:t>12</a:t>
                      </a:r>
                      <a:r>
                        <a:rPr kumimoji="0" lang="tr-TR" altLang="en-US" sz="2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/l</a:t>
                      </a:r>
                      <a:endParaRPr kumimoji="0" lang="tr-TR" altLang="en-US" sz="2600" b="0" i="0" u="none" strike="noStrike" cap="none" normalizeH="0" baseline="0" dirty="0" smtClean="0">
                        <a:ln>
                          <a:noFill/>
                        </a:ln>
                        <a:solidFill>
                          <a:schemeClr val="tx1"/>
                        </a:solidFill>
                        <a:effectLst/>
                        <a:latin typeface="Verdana" panose="020B0604030504040204" pitchFamily="34" charset="0"/>
                      </a:endParaRPr>
                    </a:p>
                  </a:txBody>
                  <a:tcPr marL="90000" marR="90000" marT="46800" marB="46800" anchor="ctr" horzOverflow="overflow">
                    <a:lnL>
                      <a:noFill/>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984250">
                <a:tc>
                  <a:txBody>
                    <a:bodyPr/>
                    <a:lstStyle>
                      <a:lvl1pPr>
                        <a:spcBef>
                          <a:spcPct val="20000"/>
                        </a:spcBef>
                        <a:buClr>
                          <a:schemeClr val="accent2"/>
                        </a:buClr>
                        <a:buFont typeface="Wingdings" panose="05000000000000000000" pitchFamily="2" charset="2"/>
                        <a:defRPr sz="2600">
                          <a:solidFill>
                            <a:schemeClr val="tx1"/>
                          </a:solidFill>
                          <a:latin typeface="Verdana" panose="020B0604030504040204" pitchFamily="34" charset="0"/>
                        </a:defRPr>
                      </a:lvl1pPr>
                      <a:lvl2pPr>
                        <a:spcBef>
                          <a:spcPct val="20000"/>
                        </a:spcBef>
                        <a:buClr>
                          <a:schemeClr val="accent2"/>
                        </a:buClr>
                        <a:buFont typeface="Wingdings" panose="05000000000000000000" pitchFamily="2" charset="2"/>
                        <a:defRPr sz="2200">
                          <a:solidFill>
                            <a:schemeClr val="tx1"/>
                          </a:solidFill>
                          <a:latin typeface="Verdana" panose="020B0604030504040204" pitchFamily="34" charset="0"/>
                        </a:defRPr>
                      </a:lvl2pPr>
                      <a:lvl3pPr>
                        <a:spcBef>
                          <a:spcPct val="20000"/>
                        </a:spcBef>
                        <a:buClr>
                          <a:schemeClr val="accent2"/>
                        </a:buClr>
                        <a:buFont typeface="Wingdings" panose="05000000000000000000" pitchFamily="2" charset="2"/>
                        <a:defRPr sz="2100">
                          <a:solidFill>
                            <a:schemeClr val="tx1"/>
                          </a:solidFill>
                          <a:latin typeface="Verdana" panose="020B0604030504040204" pitchFamily="34" charset="0"/>
                        </a:defRPr>
                      </a:lvl3pPr>
                      <a:lvl4pPr>
                        <a:spcBef>
                          <a:spcPct val="20000"/>
                        </a:spcBef>
                        <a:buClr>
                          <a:schemeClr val="accent2"/>
                        </a:buClr>
                        <a:buFont typeface="Wingdings" panose="05000000000000000000" pitchFamily="2" charset="2"/>
                        <a:defRPr>
                          <a:solidFill>
                            <a:schemeClr val="tx1"/>
                          </a:solidFill>
                          <a:latin typeface="Verdana" panose="020B0604030504040204" pitchFamily="34" charset="0"/>
                        </a:defRPr>
                      </a:lvl4pPr>
                      <a:lvl5pPr>
                        <a:spcBef>
                          <a:spcPct val="25000"/>
                        </a:spcBef>
                        <a:buClr>
                          <a:schemeClr val="accent2"/>
                        </a:buClr>
                        <a:buFont typeface="Wingdings" panose="05000000000000000000" pitchFamily="2" charset="2"/>
                        <a:defRPr>
                          <a:solidFill>
                            <a:schemeClr val="tx1"/>
                          </a:solidFill>
                          <a:latin typeface="Verdana" panose="020B0604030504040204" pitchFamily="34" charset="0"/>
                        </a:defRPr>
                      </a:lvl5pPr>
                      <a:lvl6pPr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6pPr>
                      <a:lvl7pPr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7pPr>
                      <a:lvl8pPr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8pPr>
                      <a:lvl9pPr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tr-TR" altLang="en-US" sz="2600" b="0" i="0" u="none" strike="noStrike" cap="none" normalizeH="0" baseline="0" dirty="0" err="1" smtClean="0">
                          <a:ln>
                            <a:noFill/>
                          </a:ln>
                          <a:solidFill>
                            <a:schemeClr val="tx1"/>
                          </a:solidFill>
                          <a:effectLst/>
                          <a:latin typeface="Arial" panose="020B0604020202020204" pitchFamily="34" charset="0"/>
                        </a:rPr>
                        <a:t>Hemoglogin</a:t>
                      </a:r>
                      <a:r>
                        <a:rPr kumimoji="0" lang="tr-TR" altLang="en-US" sz="2600" b="0" i="0" u="none" strike="noStrike" cap="none" normalizeH="0" baseline="0" dirty="0" smtClean="0">
                          <a:ln>
                            <a:noFill/>
                          </a:ln>
                          <a:solidFill>
                            <a:schemeClr val="tx1"/>
                          </a:solidFill>
                          <a:effectLst/>
                          <a:latin typeface="Arial" panose="020B0604020202020204" pitchFamily="34" charset="0"/>
                        </a:rPr>
                        <a:t> </a:t>
                      </a:r>
                    </a:p>
                  </a:txBody>
                  <a:tcPr marL="90000" marR="90000" marT="46800" marB="46800" anchor="ctr" horzOverflow="overflow">
                    <a:lnL cap="flat">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accent2"/>
                        </a:buClr>
                        <a:buFont typeface="Wingdings" panose="05000000000000000000" pitchFamily="2" charset="2"/>
                        <a:defRPr sz="2600">
                          <a:solidFill>
                            <a:schemeClr val="tx1"/>
                          </a:solidFill>
                          <a:latin typeface="Verdana" panose="020B0604030504040204" pitchFamily="34" charset="0"/>
                        </a:defRPr>
                      </a:lvl1pPr>
                      <a:lvl2pPr>
                        <a:spcBef>
                          <a:spcPct val="20000"/>
                        </a:spcBef>
                        <a:buClr>
                          <a:schemeClr val="accent2"/>
                        </a:buClr>
                        <a:buFont typeface="Wingdings" panose="05000000000000000000" pitchFamily="2" charset="2"/>
                        <a:defRPr sz="2200">
                          <a:solidFill>
                            <a:schemeClr val="tx1"/>
                          </a:solidFill>
                          <a:latin typeface="Verdana" panose="020B0604030504040204" pitchFamily="34" charset="0"/>
                        </a:defRPr>
                      </a:lvl2pPr>
                      <a:lvl3pPr>
                        <a:spcBef>
                          <a:spcPct val="20000"/>
                        </a:spcBef>
                        <a:buClr>
                          <a:schemeClr val="accent2"/>
                        </a:buClr>
                        <a:buFont typeface="Wingdings" panose="05000000000000000000" pitchFamily="2" charset="2"/>
                        <a:defRPr sz="2100">
                          <a:solidFill>
                            <a:schemeClr val="tx1"/>
                          </a:solidFill>
                          <a:latin typeface="Verdana" panose="020B0604030504040204" pitchFamily="34" charset="0"/>
                        </a:defRPr>
                      </a:lvl3pPr>
                      <a:lvl4pPr>
                        <a:spcBef>
                          <a:spcPct val="20000"/>
                        </a:spcBef>
                        <a:buClr>
                          <a:schemeClr val="accent2"/>
                        </a:buClr>
                        <a:buFont typeface="Wingdings" panose="05000000000000000000" pitchFamily="2" charset="2"/>
                        <a:defRPr>
                          <a:solidFill>
                            <a:schemeClr val="tx1"/>
                          </a:solidFill>
                          <a:latin typeface="Verdana" panose="020B0604030504040204" pitchFamily="34" charset="0"/>
                        </a:defRPr>
                      </a:lvl4pPr>
                      <a:lvl5pPr>
                        <a:spcBef>
                          <a:spcPct val="25000"/>
                        </a:spcBef>
                        <a:buClr>
                          <a:schemeClr val="accent2"/>
                        </a:buClr>
                        <a:buFont typeface="Wingdings" panose="05000000000000000000" pitchFamily="2" charset="2"/>
                        <a:defRPr>
                          <a:solidFill>
                            <a:schemeClr val="tx1"/>
                          </a:solidFill>
                          <a:latin typeface="Verdana" panose="020B0604030504040204" pitchFamily="34" charset="0"/>
                        </a:defRPr>
                      </a:lvl5pPr>
                      <a:lvl6pPr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6pPr>
                      <a:lvl7pPr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7pPr>
                      <a:lvl8pPr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8pPr>
                      <a:lvl9pPr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tr-TR" altLang="en-US" sz="2600" b="0" i="0" u="none" strike="noStrike" cap="none" normalizeH="0" baseline="0" smtClean="0">
                          <a:ln>
                            <a:noFill/>
                          </a:ln>
                          <a:solidFill>
                            <a:schemeClr val="tx1"/>
                          </a:solidFill>
                          <a:effectLst/>
                          <a:latin typeface="Arial" panose="020B0604020202020204" pitchFamily="34" charset="0"/>
                        </a:rPr>
                        <a:t>12-14 g/dl</a:t>
                      </a:r>
                    </a:p>
                  </a:txBody>
                  <a:tcPr marL="90000" marR="90000" marT="46800" marB="46800"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accent2"/>
                        </a:buClr>
                        <a:buFont typeface="Wingdings" panose="05000000000000000000" pitchFamily="2" charset="2"/>
                        <a:defRPr sz="2600">
                          <a:solidFill>
                            <a:schemeClr val="tx1"/>
                          </a:solidFill>
                          <a:latin typeface="Verdana" panose="020B0604030504040204" pitchFamily="34" charset="0"/>
                        </a:defRPr>
                      </a:lvl1pPr>
                      <a:lvl2pPr>
                        <a:spcBef>
                          <a:spcPct val="20000"/>
                        </a:spcBef>
                        <a:buClr>
                          <a:schemeClr val="accent2"/>
                        </a:buClr>
                        <a:buFont typeface="Wingdings" panose="05000000000000000000" pitchFamily="2" charset="2"/>
                        <a:defRPr sz="2200">
                          <a:solidFill>
                            <a:schemeClr val="tx1"/>
                          </a:solidFill>
                          <a:latin typeface="Verdana" panose="020B0604030504040204" pitchFamily="34" charset="0"/>
                        </a:defRPr>
                      </a:lvl2pPr>
                      <a:lvl3pPr>
                        <a:spcBef>
                          <a:spcPct val="20000"/>
                        </a:spcBef>
                        <a:buClr>
                          <a:schemeClr val="accent2"/>
                        </a:buClr>
                        <a:buFont typeface="Wingdings" panose="05000000000000000000" pitchFamily="2" charset="2"/>
                        <a:defRPr sz="2100">
                          <a:solidFill>
                            <a:schemeClr val="tx1"/>
                          </a:solidFill>
                          <a:latin typeface="Verdana" panose="020B0604030504040204" pitchFamily="34" charset="0"/>
                        </a:defRPr>
                      </a:lvl3pPr>
                      <a:lvl4pPr>
                        <a:spcBef>
                          <a:spcPct val="20000"/>
                        </a:spcBef>
                        <a:buClr>
                          <a:schemeClr val="accent2"/>
                        </a:buClr>
                        <a:buFont typeface="Wingdings" panose="05000000000000000000" pitchFamily="2" charset="2"/>
                        <a:defRPr>
                          <a:solidFill>
                            <a:schemeClr val="tx1"/>
                          </a:solidFill>
                          <a:latin typeface="Verdana" panose="020B0604030504040204" pitchFamily="34" charset="0"/>
                        </a:defRPr>
                      </a:lvl4pPr>
                      <a:lvl5pPr>
                        <a:spcBef>
                          <a:spcPct val="25000"/>
                        </a:spcBef>
                        <a:buClr>
                          <a:schemeClr val="accent2"/>
                        </a:buClr>
                        <a:buFont typeface="Wingdings" panose="05000000000000000000" pitchFamily="2" charset="2"/>
                        <a:defRPr>
                          <a:solidFill>
                            <a:schemeClr val="tx1"/>
                          </a:solidFill>
                          <a:latin typeface="Verdana" panose="020B0604030504040204" pitchFamily="34" charset="0"/>
                        </a:defRPr>
                      </a:lvl5pPr>
                      <a:lvl6pPr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6pPr>
                      <a:lvl7pPr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7pPr>
                      <a:lvl8pPr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8pPr>
                      <a:lvl9pPr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tr-TR" altLang="en-US" sz="2600" b="0" i="0" u="none" strike="noStrike" cap="none" normalizeH="0" baseline="0" dirty="0" smtClean="0">
                          <a:ln>
                            <a:noFill/>
                          </a:ln>
                          <a:solidFill>
                            <a:schemeClr val="tx1"/>
                          </a:solidFill>
                          <a:effectLst/>
                          <a:latin typeface="Arial" panose="020B0604020202020204" pitchFamily="34" charset="0"/>
                        </a:rPr>
                        <a:t>13-16 g/dl</a:t>
                      </a:r>
                      <a:endParaRPr kumimoji="0" lang="tr-TR" altLang="en-US" sz="2600" b="0" i="0" u="none" strike="noStrike" cap="none" normalizeH="0" baseline="0" dirty="0" smtClean="0">
                        <a:ln>
                          <a:noFill/>
                        </a:ln>
                        <a:solidFill>
                          <a:schemeClr val="tx1"/>
                        </a:solidFill>
                        <a:effectLst/>
                        <a:latin typeface="Verdana" panose="020B0604030504040204" pitchFamily="34" charset="0"/>
                      </a:endParaRPr>
                    </a:p>
                  </a:txBody>
                  <a:tcPr marL="90000" marR="90000" marT="46800" marB="46800" anchor="ctr" horzOverflow="overflow">
                    <a:lnL>
                      <a:noFill/>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pic>
        <p:nvPicPr>
          <p:cNvPr id="8" name="Picture 2" descr="whole  blood  test machines ile ilgili gö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11816" y="260648"/>
            <a:ext cx="2448272" cy="156396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008498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ayt Numarası Yer Tutucusu 5"/>
          <p:cNvSpPr>
            <a:spLocks noGrp="1"/>
          </p:cNvSpPr>
          <p:nvPr>
            <p:ph type="sldNum" sz="quarter" idx="12"/>
          </p:nvPr>
        </p:nvSpPr>
        <p:spPr/>
        <p:txBody>
          <a:bodyPr/>
          <a:lstStyle/>
          <a:p>
            <a:fld id="{951BE012-646A-47BB-8130-E7B0CA3D992A}" type="slidenum">
              <a:rPr lang="tr-TR" altLang="en-US"/>
              <a:pPr/>
              <a:t>16</a:t>
            </a:fld>
            <a:endParaRPr lang="tr-TR" altLang="en-US"/>
          </a:p>
        </p:txBody>
      </p:sp>
      <p:sp>
        <p:nvSpPr>
          <p:cNvPr id="363522" name="Rectangle 2"/>
          <p:cNvSpPr>
            <a:spLocks noGrp="1" noChangeArrowheads="1"/>
          </p:cNvSpPr>
          <p:nvPr>
            <p:ph type="title"/>
          </p:nvPr>
        </p:nvSpPr>
        <p:spPr>
          <a:xfrm>
            <a:off x="515888" y="119445"/>
            <a:ext cx="5978525" cy="963960"/>
          </a:xfrm>
        </p:spPr>
        <p:txBody>
          <a:bodyPr>
            <a:normAutofit fontScale="90000"/>
          </a:bodyPr>
          <a:lstStyle/>
          <a:p>
            <a:r>
              <a:rPr lang="tr-TR" altLang="en-US" sz="3200" b="1" dirty="0">
                <a:latin typeface="Arial" panose="020B0604020202020204" pitchFamily="34" charset="0"/>
              </a:rPr>
              <a:t>OEH = MCV</a:t>
            </a:r>
            <a:r>
              <a:rPr lang="tr-TR" altLang="en-US" sz="3200" b="1" dirty="0">
                <a:solidFill>
                  <a:srgbClr val="FF0000"/>
                </a:solidFill>
                <a:latin typeface="Arial" panose="020B0604020202020204" pitchFamily="34" charset="0"/>
              </a:rPr>
              <a:t/>
            </a:r>
            <a:br>
              <a:rPr lang="tr-TR" altLang="en-US" sz="3200" b="1" dirty="0">
                <a:solidFill>
                  <a:srgbClr val="FF0000"/>
                </a:solidFill>
                <a:latin typeface="Arial" panose="020B0604020202020204" pitchFamily="34" charset="0"/>
              </a:rPr>
            </a:br>
            <a:r>
              <a:rPr lang="tr-TR" altLang="en-US" sz="3200" b="1" dirty="0">
                <a:solidFill>
                  <a:srgbClr val="FF0000"/>
                </a:solidFill>
                <a:latin typeface="Arial" panose="020B0604020202020204" pitchFamily="34" charset="0"/>
              </a:rPr>
              <a:t>Ortalama Eritrosit Hacmi:</a:t>
            </a:r>
          </a:p>
        </p:txBody>
      </p:sp>
      <p:sp>
        <p:nvSpPr>
          <p:cNvPr id="363523" name="Rectangle 3"/>
          <p:cNvSpPr>
            <a:spLocks noGrp="1" noChangeArrowheads="1"/>
          </p:cNvSpPr>
          <p:nvPr>
            <p:ph type="body" idx="1"/>
          </p:nvPr>
        </p:nvSpPr>
        <p:spPr>
          <a:xfrm>
            <a:off x="1676400" y="1824608"/>
            <a:ext cx="10515600" cy="4351338"/>
          </a:xfrm>
        </p:spPr>
        <p:txBody>
          <a:bodyPr/>
          <a:lstStyle/>
          <a:p>
            <a:pPr>
              <a:buFont typeface="Wingdings" panose="05000000000000000000" pitchFamily="2" charset="2"/>
              <a:buChar char="ü"/>
            </a:pPr>
            <a:r>
              <a:rPr lang="tr-TR" altLang="en-US" dirty="0">
                <a:latin typeface="Calibri" panose="020F0502020204030204" pitchFamily="34" charset="0"/>
              </a:rPr>
              <a:t>MCV: </a:t>
            </a:r>
            <a:r>
              <a:rPr lang="tr-TR" altLang="en-US" dirty="0" err="1" smtClean="0">
                <a:latin typeface="Calibri" panose="020F0502020204030204" pitchFamily="34" charset="0"/>
              </a:rPr>
              <a:t>Mean</a:t>
            </a:r>
            <a:r>
              <a:rPr lang="tr-TR" altLang="en-US" dirty="0" smtClean="0">
                <a:latin typeface="Calibri" panose="020F0502020204030204" pitchFamily="34" charset="0"/>
              </a:rPr>
              <a:t> </a:t>
            </a:r>
            <a:r>
              <a:rPr lang="tr-TR" altLang="en-US" dirty="0">
                <a:latin typeface="Calibri" panose="020F0502020204030204" pitchFamily="34" charset="0"/>
              </a:rPr>
              <a:t>Corpusculler Volüm</a:t>
            </a:r>
          </a:p>
          <a:p>
            <a:pPr>
              <a:buFont typeface="Wingdings" panose="05000000000000000000" pitchFamily="2" charset="2"/>
              <a:buChar char="ü"/>
            </a:pPr>
            <a:r>
              <a:rPr lang="tr-TR" altLang="en-US" dirty="0">
                <a:latin typeface="Calibri" panose="020F0502020204030204" pitchFamily="34" charset="0"/>
              </a:rPr>
              <a:t>Ortalama olarak bir eritrositin sahip olduğu hacim</a:t>
            </a:r>
          </a:p>
          <a:p>
            <a:pPr>
              <a:buFont typeface="Wingdings" panose="05000000000000000000" pitchFamily="2" charset="2"/>
              <a:buNone/>
            </a:pPr>
            <a:r>
              <a:rPr lang="tr-TR" altLang="en-US" dirty="0">
                <a:solidFill>
                  <a:srgbClr val="CC0066"/>
                </a:solidFill>
                <a:latin typeface="Times New Roman" panose="02020603050405020304" pitchFamily="18" charset="0"/>
              </a:rPr>
              <a:t>             </a:t>
            </a:r>
          </a:p>
          <a:p>
            <a:pPr>
              <a:buFont typeface="Wingdings" panose="05000000000000000000" pitchFamily="2" charset="2"/>
              <a:buNone/>
            </a:pPr>
            <a:r>
              <a:rPr lang="tr-TR" altLang="en-US" dirty="0">
                <a:solidFill>
                  <a:schemeClr val="accent2">
                    <a:lumMod val="75000"/>
                  </a:schemeClr>
                </a:solidFill>
                <a:latin typeface="Times New Roman" panose="02020603050405020304" pitchFamily="18" charset="0"/>
              </a:rPr>
              <a:t>		    	</a:t>
            </a:r>
            <a:r>
              <a:rPr lang="tr-TR" altLang="en-US" dirty="0" err="1">
                <a:solidFill>
                  <a:srgbClr val="FF0000"/>
                </a:solidFill>
                <a:latin typeface="Times New Roman" panose="02020603050405020304" pitchFamily="18" charset="0"/>
              </a:rPr>
              <a:t>Hematokrit</a:t>
            </a:r>
            <a:r>
              <a:rPr lang="tr-TR" altLang="en-US" dirty="0">
                <a:solidFill>
                  <a:srgbClr val="FF0000"/>
                </a:solidFill>
                <a:latin typeface="Times New Roman" panose="02020603050405020304" pitchFamily="18" charset="0"/>
              </a:rPr>
              <a:t> X 100</a:t>
            </a:r>
          </a:p>
          <a:p>
            <a:pPr>
              <a:buFont typeface="Wingdings" panose="05000000000000000000" pitchFamily="2" charset="2"/>
              <a:buNone/>
            </a:pPr>
            <a:r>
              <a:rPr lang="tr-TR" altLang="en-US" dirty="0">
                <a:solidFill>
                  <a:srgbClr val="FF0000"/>
                </a:solidFill>
                <a:latin typeface="Times New Roman" panose="02020603050405020304" pitchFamily="18" charset="0"/>
              </a:rPr>
              <a:t>             	Kırmızı küre sayısı</a:t>
            </a:r>
          </a:p>
          <a:p>
            <a:pPr>
              <a:buFont typeface="Wingdings" panose="05000000000000000000" pitchFamily="2" charset="2"/>
              <a:buChar char="ü"/>
            </a:pPr>
            <a:endParaRPr lang="tr-TR" altLang="en-US" dirty="0">
              <a:latin typeface="Times New Roman" panose="02020603050405020304" pitchFamily="18" charset="0"/>
            </a:endParaRPr>
          </a:p>
          <a:p>
            <a:pPr>
              <a:buFont typeface="Wingdings" panose="05000000000000000000" pitchFamily="2" charset="2"/>
              <a:buChar char="ü"/>
            </a:pPr>
            <a:r>
              <a:rPr lang="tr-TR" altLang="en-US" b="1" dirty="0">
                <a:latin typeface="Times New Roman" panose="02020603050405020304" pitchFamily="18" charset="0"/>
              </a:rPr>
              <a:t>Normal değerleri </a:t>
            </a:r>
            <a:r>
              <a:rPr lang="en-AU" altLang="en-US" b="1" dirty="0">
                <a:solidFill>
                  <a:srgbClr val="FF0000"/>
                </a:solidFill>
                <a:latin typeface="Times New Roman" panose="02020603050405020304" pitchFamily="18" charset="0"/>
              </a:rPr>
              <a:t>8</a:t>
            </a:r>
            <a:r>
              <a:rPr lang="tr-TR" altLang="en-US" b="1" dirty="0">
                <a:solidFill>
                  <a:srgbClr val="FF0000"/>
                </a:solidFill>
                <a:latin typeface="Times New Roman" panose="02020603050405020304" pitchFamily="18" charset="0"/>
              </a:rPr>
              <a:t>0-100 </a:t>
            </a:r>
            <a:r>
              <a:rPr lang="en-AU" altLang="en-US" b="1" dirty="0">
                <a:solidFill>
                  <a:srgbClr val="FF0000"/>
                </a:solidFill>
                <a:latin typeface="Times New Roman" panose="02020603050405020304" pitchFamily="18" charset="0"/>
              </a:rPr>
              <a:t>fl</a:t>
            </a:r>
            <a:r>
              <a:rPr lang="tr-TR" altLang="en-US" b="1" dirty="0">
                <a:solidFill>
                  <a:srgbClr val="FF0000"/>
                </a:solidFill>
                <a:latin typeface="Times New Roman" panose="02020603050405020304" pitchFamily="18" charset="0"/>
              </a:rPr>
              <a:t> </a:t>
            </a:r>
            <a:r>
              <a:rPr lang="tr-TR" altLang="en-US" b="1" dirty="0">
                <a:latin typeface="Times New Roman" panose="02020603050405020304" pitchFamily="18" charset="0"/>
              </a:rPr>
              <a:t>“</a:t>
            </a:r>
            <a:r>
              <a:rPr lang="tr-TR" altLang="en-US" b="1" dirty="0" err="1">
                <a:latin typeface="Times New Roman" panose="02020603050405020304" pitchFamily="18" charset="0"/>
              </a:rPr>
              <a:t>femtolitre</a:t>
            </a:r>
            <a:r>
              <a:rPr lang="tr-TR" altLang="en-US" b="1" dirty="0">
                <a:latin typeface="Times New Roman" panose="02020603050405020304" pitchFamily="18" charset="0"/>
              </a:rPr>
              <a:t>”</a:t>
            </a:r>
          </a:p>
          <a:p>
            <a:pPr>
              <a:buFont typeface="Wingdings" panose="05000000000000000000" pitchFamily="2" charset="2"/>
              <a:buChar char="ü"/>
            </a:pPr>
            <a:endParaRPr lang="tr-TR" altLang="en-US" dirty="0">
              <a:solidFill>
                <a:srgbClr val="CC0066"/>
              </a:solidFill>
              <a:latin typeface="Times New Roman" panose="02020603050405020304" pitchFamily="18" charset="0"/>
            </a:endParaRPr>
          </a:p>
        </p:txBody>
      </p:sp>
      <p:sp>
        <p:nvSpPr>
          <p:cNvPr id="363525" name="Line 5"/>
          <p:cNvSpPr>
            <a:spLocks noChangeShapeType="1"/>
          </p:cNvSpPr>
          <p:nvPr/>
        </p:nvSpPr>
        <p:spPr bwMode="auto">
          <a:xfrm>
            <a:off x="3575670" y="3827827"/>
            <a:ext cx="2702668"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63526" name="Rectangle 6"/>
          <p:cNvSpPr>
            <a:spLocks noChangeArrowheads="1"/>
          </p:cNvSpPr>
          <p:nvPr/>
        </p:nvSpPr>
        <p:spPr bwMode="auto">
          <a:xfrm>
            <a:off x="2567608" y="3432540"/>
            <a:ext cx="1008062" cy="790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tr-TR" altLang="en-US" sz="2800" b="1" dirty="0">
                <a:solidFill>
                  <a:srgbClr val="FF0000"/>
                </a:solidFill>
              </a:rPr>
              <a:t>OEH=</a:t>
            </a:r>
          </a:p>
        </p:txBody>
      </p:sp>
      <p:pic>
        <p:nvPicPr>
          <p:cNvPr id="8" name="Picture 2" descr="whole  blood  test machines ile ilgili gö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11816" y="260648"/>
            <a:ext cx="2448272" cy="156396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162078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ayt Numarası Yer Tutucusu 5"/>
          <p:cNvSpPr>
            <a:spLocks noGrp="1"/>
          </p:cNvSpPr>
          <p:nvPr>
            <p:ph type="sldNum" sz="quarter" idx="12"/>
          </p:nvPr>
        </p:nvSpPr>
        <p:spPr/>
        <p:txBody>
          <a:bodyPr/>
          <a:lstStyle/>
          <a:p>
            <a:fld id="{C73DEFA1-9FC9-46D5-AF42-B7D5BF915894}" type="slidenum">
              <a:rPr lang="tr-TR" altLang="en-US"/>
              <a:pPr/>
              <a:t>17</a:t>
            </a:fld>
            <a:endParaRPr lang="tr-TR" altLang="en-US"/>
          </a:p>
        </p:txBody>
      </p:sp>
      <p:sp>
        <p:nvSpPr>
          <p:cNvPr id="364547" name="Oval 6"/>
          <p:cNvSpPr>
            <a:spLocks noChangeArrowheads="1"/>
          </p:cNvSpPr>
          <p:nvPr/>
        </p:nvSpPr>
        <p:spPr bwMode="auto">
          <a:xfrm rot="19414920">
            <a:off x="7934580" y="3956321"/>
            <a:ext cx="962025" cy="1143000"/>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50000"/>
              </a:spcBef>
              <a:buSzPct val="80000"/>
            </a:pPr>
            <a:endParaRPr lang="en-US" altLang="en-US" sz="2400">
              <a:latin typeface="Batang" panose="02030600000101010101" pitchFamily="18" charset="-127"/>
            </a:endParaRPr>
          </a:p>
        </p:txBody>
      </p:sp>
      <p:sp>
        <p:nvSpPr>
          <p:cNvPr id="364548" name="Oval 7"/>
          <p:cNvSpPr>
            <a:spLocks noChangeArrowheads="1"/>
          </p:cNvSpPr>
          <p:nvPr/>
        </p:nvSpPr>
        <p:spPr bwMode="auto">
          <a:xfrm rot="19679258">
            <a:off x="8072692" y="2849734"/>
            <a:ext cx="642938" cy="762000"/>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50000"/>
              </a:spcBef>
              <a:buSzPct val="80000"/>
            </a:pPr>
            <a:endParaRPr lang="en-US" altLang="en-US" sz="2400">
              <a:latin typeface="Batang" panose="02030600000101010101" pitchFamily="18" charset="-127"/>
            </a:endParaRPr>
          </a:p>
        </p:txBody>
      </p:sp>
      <p:sp>
        <p:nvSpPr>
          <p:cNvPr id="364549" name="Oval 8"/>
          <p:cNvSpPr>
            <a:spLocks noChangeArrowheads="1"/>
          </p:cNvSpPr>
          <p:nvPr/>
        </p:nvSpPr>
        <p:spPr bwMode="auto">
          <a:xfrm rot="18855682">
            <a:off x="8178681" y="2070472"/>
            <a:ext cx="464161" cy="507341"/>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50000"/>
              </a:spcBef>
              <a:buSzPct val="80000"/>
            </a:pPr>
            <a:endParaRPr lang="en-US" altLang="en-US" sz="2400">
              <a:latin typeface="Batang" panose="02030600000101010101" pitchFamily="18" charset="-127"/>
            </a:endParaRPr>
          </a:p>
        </p:txBody>
      </p:sp>
      <p:sp>
        <p:nvSpPr>
          <p:cNvPr id="11" name="Rectangle 2"/>
          <p:cNvSpPr txBox="1">
            <a:spLocks noChangeArrowheads="1"/>
          </p:cNvSpPr>
          <p:nvPr/>
        </p:nvSpPr>
        <p:spPr bwMode="auto">
          <a:xfrm>
            <a:off x="1911829" y="2207591"/>
            <a:ext cx="5761037" cy="280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469900" indent="-469900" algn="l" rtl="0" fontAlgn="base">
              <a:spcBef>
                <a:spcPct val="20000"/>
              </a:spcBef>
              <a:spcAft>
                <a:spcPct val="0"/>
              </a:spcAft>
              <a:buClr>
                <a:schemeClr val="accent2"/>
              </a:buClr>
              <a:buFont typeface="Wingdings" panose="05000000000000000000" pitchFamily="2" charset="2"/>
              <a:buChar char="o"/>
              <a:defRPr sz="3000" kern="1200">
                <a:solidFill>
                  <a:schemeClr val="tx1"/>
                </a:solidFill>
                <a:latin typeface="+mn-lt"/>
                <a:ea typeface="+mn-ea"/>
                <a:cs typeface="+mn-cs"/>
              </a:defRPr>
            </a:lvl1pPr>
            <a:lvl2pPr marL="908050" indent="-436563" algn="l" rtl="0" fontAlgn="base">
              <a:spcBef>
                <a:spcPct val="20000"/>
              </a:spcBef>
              <a:spcAft>
                <a:spcPct val="0"/>
              </a:spcAft>
              <a:buClr>
                <a:schemeClr val="accent2"/>
              </a:buClr>
              <a:buFont typeface="Wingdings" panose="05000000000000000000" pitchFamily="2" charset="2"/>
              <a:buChar char="n"/>
              <a:defRPr sz="2600" kern="1200">
                <a:solidFill>
                  <a:schemeClr val="tx1"/>
                </a:solidFill>
                <a:latin typeface="+mn-lt"/>
                <a:ea typeface="+mn-ea"/>
                <a:cs typeface="+mn-cs"/>
              </a:defRPr>
            </a:lvl2pPr>
            <a:lvl3pPr marL="1304925" indent="-395288" algn="l" rtl="0" fontAlgn="base">
              <a:spcBef>
                <a:spcPct val="20000"/>
              </a:spcBef>
              <a:spcAft>
                <a:spcPct val="0"/>
              </a:spcAft>
              <a:buClr>
                <a:schemeClr val="accent2"/>
              </a:buClr>
              <a:buFont typeface="Wingdings" panose="05000000000000000000" pitchFamily="2" charset="2"/>
              <a:buChar char="o"/>
              <a:defRPr sz="2300" kern="1200">
                <a:solidFill>
                  <a:schemeClr val="tx1"/>
                </a:solidFill>
                <a:latin typeface="+mn-lt"/>
                <a:ea typeface="+mn-ea"/>
                <a:cs typeface="+mn-cs"/>
              </a:defRPr>
            </a:lvl3pPr>
            <a:lvl4pPr marL="1693863" indent="-387350" algn="l" rtl="0" fontAlgn="base">
              <a:spcBef>
                <a:spcPct val="20000"/>
              </a:spcBef>
              <a:spcAft>
                <a:spcPct val="0"/>
              </a:spcAft>
              <a:buClr>
                <a:schemeClr val="accent2"/>
              </a:buClr>
              <a:buFont typeface="Wingdings" panose="05000000000000000000" pitchFamily="2" charset="2"/>
              <a:buChar char="n"/>
              <a:defRPr sz="2000" kern="1200">
                <a:solidFill>
                  <a:schemeClr val="tx1"/>
                </a:solidFill>
                <a:latin typeface="+mn-lt"/>
                <a:ea typeface="+mn-ea"/>
                <a:cs typeface="+mn-cs"/>
              </a:defRPr>
            </a:lvl4pPr>
            <a:lvl5pPr marL="2093913" indent="-398463" algn="l" rtl="0" fontAlgn="base">
              <a:spcBef>
                <a:spcPct val="25000"/>
              </a:spcBef>
              <a:spcAft>
                <a:spcPct val="0"/>
              </a:spcAft>
              <a:buClr>
                <a:schemeClr val="accent2"/>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SzPct val="110000"/>
              <a:buFont typeface="Wingdings" panose="05000000000000000000" pitchFamily="2" charset="2"/>
              <a:buChar char="q"/>
            </a:pPr>
            <a:r>
              <a:rPr lang="tr-TR" altLang="en-US" dirty="0">
                <a:solidFill>
                  <a:srgbClr val="CC0066"/>
                </a:solidFill>
                <a:latin typeface="Arial" panose="020B0604020202020204" pitchFamily="34" charset="0"/>
              </a:rPr>
              <a:t>MCV</a:t>
            </a:r>
            <a:r>
              <a:rPr lang="tr-TR" altLang="en-US" dirty="0">
                <a:latin typeface="Arial" panose="020B0604020202020204" pitchFamily="34" charset="0"/>
              </a:rPr>
              <a:t> &lt;80 </a:t>
            </a:r>
            <a:r>
              <a:rPr lang="tr-TR" altLang="en-US" dirty="0" err="1">
                <a:latin typeface="Arial" panose="020B0604020202020204" pitchFamily="34" charset="0"/>
              </a:rPr>
              <a:t>fl</a:t>
            </a:r>
            <a:r>
              <a:rPr lang="tr-TR" altLang="en-US" dirty="0">
                <a:latin typeface="Arial" panose="020B0604020202020204" pitchFamily="34" charset="0"/>
              </a:rPr>
              <a:t>,  Mikrositer</a:t>
            </a:r>
          </a:p>
          <a:p>
            <a:pPr>
              <a:buSzPct val="110000"/>
              <a:buFont typeface="Wingdings" panose="05000000000000000000" pitchFamily="2" charset="2"/>
              <a:buChar char="q"/>
            </a:pPr>
            <a:endParaRPr lang="tr-TR" altLang="en-US" dirty="0">
              <a:latin typeface="Arial" panose="020B0604020202020204" pitchFamily="34" charset="0"/>
            </a:endParaRPr>
          </a:p>
          <a:p>
            <a:pPr>
              <a:buSzPct val="110000"/>
              <a:buFont typeface="Wingdings" panose="05000000000000000000" pitchFamily="2" charset="2"/>
              <a:buChar char="q"/>
            </a:pPr>
            <a:r>
              <a:rPr lang="tr-TR" altLang="en-US" dirty="0">
                <a:solidFill>
                  <a:srgbClr val="CC0066"/>
                </a:solidFill>
                <a:latin typeface="Arial" panose="020B0604020202020204" pitchFamily="34" charset="0"/>
              </a:rPr>
              <a:t>MCV </a:t>
            </a:r>
            <a:r>
              <a:rPr lang="tr-TR" altLang="en-US" dirty="0">
                <a:latin typeface="Arial" panose="020B0604020202020204" pitchFamily="34" charset="0"/>
              </a:rPr>
              <a:t>80-100 </a:t>
            </a:r>
            <a:r>
              <a:rPr lang="tr-TR" altLang="en-US" dirty="0" err="1">
                <a:latin typeface="Arial" panose="020B0604020202020204" pitchFamily="34" charset="0"/>
              </a:rPr>
              <a:t>fl</a:t>
            </a:r>
            <a:r>
              <a:rPr lang="tr-TR" altLang="en-US" dirty="0">
                <a:latin typeface="Arial" panose="020B0604020202020204" pitchFamily="34" charset="0"/>
              </a:rPr>
              <a:t>,  </a:t>
            </a:r>
            <a:r>
              <a:rPr lang="tr-TR" altLang="en-US" dirty="0" err="1">
                <a:latin typeface="Arial" panose="020B0604020202020204" pitchFamily="34" charset="0"/>
              </a:rPr>
              <a:t>Normositer</a:t>
            </a:r>
            <a:r>
              <a:rPr lang="tr-TR" altLang="en-US" dirty="0">
                <a:latin typeface="Arial" panose="020B0604020202020204" pitchFamily="34" charset="0"/>
              </a:rPr>
              <a:t> </a:t>
            </a:r>
          </a:p>
          <a:p>
            <a:pPr>
              <a:buSzPct val="110000"/>
              <a:buFont typeface="Wingdings" panose="05000000000000000000" pitchFamily="2" charset="2"/>
              <a:buChar char="q"/>
            </a:pPr>
            <a:endParaRPr lang="tr-TR" altLang="en-US" dirty="0">
              <a:latin typeface="Arial" panose="020B0604020202020204" pitchFamily="34" charset="0"/>
            </a:endParaRPr>
          </a:p>
          <a:p>
            <a:pPr>
              <a:buSzPct val="110000"/>
              <a:buFont typeface="Wingdings" panose="05000000000000000000" pitchFamily="2" charset="2"/>
              <a:buChar char="q"/>
            </a:pPr>
            <a:r>
              <a:rPr lang="tr-TR" altLang="en-US" dirty="0">
                <a:solidFill>
                  <a:srgbClr val="CC0066"/>
                </a:solidFill>
                <a:latin typeface="Arial" panose="020B0604020202020204" pitchFamily="34" charset="0"/>
              </a:rPr>
              <a:t>MCV</a:t>
            </a:r>
            <a:r>
              <a:rPr lang="tr-TR" altLang="en-US" dirty="0">
                <a:latin typeface="Arial" panose="020B0604020202020204" pitchFamily="34" charset="0"/>
              </a:rPr>
              <a:t> &gt;100 </a:t>
            </a:r>
            <a:r>
              <a:rPr lang="tr-TR" altLang="en-US" dirty="0" err="1">
                <a:latin typeface="Arial" panose="020B0604020202020204" pitchFamily="34" charset="0"/>
              </a:rPr>
              <a:t>fl</a:t>
            </a:r>
            <a:r>
              <a:rPr lang="tr-TR" altLang="en-US" dirty="0">
                <a:latin typeface="Arial" panose="020B0604020202020204" pitchFamily="34" charset="0"/>
              </a:rPr>
              <a:t>, Makrositer</a:t>
            </a:r>
          </a:p>
        </p:txBody>
      </p:sp>
      <p:sp>
        <p:nvSpPr>
          <p:cNvPr id="13" name="Rectangle 2"/>
          <p:cNvSpPr>
            <a:spLocks noGrp="1" noChangeArrowheads="1"/>
          </p:cNvSpPr>
          <p:nvPr>
            <p:ph type="title"/>
          </p:nvPr>
        </p:nvSpPr>
        <p:spPr>
          <a:xfrm>
            <a:off x="469235" y="149290"/>
            <a:ext cx="5978525" cy="963960"/>
          </a:xfrm>
        </p:spPr>
        <p:txBody>
          <a:bodyPr>
            <a:normAutofit fontScale="90000"/>
          </a:bodyPr>
          <a:lstStyle/>
          <a:p>
            <a:r>
              <a:rPr lang="tr-TR" altLang="en-US" sz="3200" b="1" dirty="0">
                <a:latin typeface="Arial" panose="020B0604020202020204" pitchFamily="34" charset="0"/>
              </a:rPr>
              <a:t>OEH = MCV</a:t>
            </a:r>
            <a:r>
              <a:rPr lang="tr-TR" altLang="en-US" sz="3200" b="1" dirty="0">
                <a:solidFill>
                  <a:srgbClr val="FF0000"/>
                </a:solidFill>
                <a:latin typeface="Arial" panose="020B0604020202020204" pitchFamily="34" charset="0"/>
              </a:rPr>
              <a:t/>
            </a:r>
            <a:br>
              <a:rPr lang="tr-TR" altLang="en-US" sz="3200" b="1" dirty="0">
                <a:solidFill>
                  <a:srgbClr val="FF0000"/>
                </a:solidFill>
                <a:latin typeface="Arial" panose="020B0604020202020204" pitchFamily="34" charset="0"/>
              </a:rPr>
            </a:br>
            <a:r>
              <a:rPr lang="tr-TR" altLang="en-US" sz="3200" b="1" dirty="0">
                <a:solidFill>
                  <a:srgbClr val="FF0000"/>
                </a:solidFill>
                <a:latin typeface="Arial" panose="020B0604020202020204" pitchFamily="34" charset="0"/>
              </a:rPr>
              <a:t>Ortalama Eritrosit Hacmi:</a:t>
            </a:r>
          </a:p>
        </p:txBody>
      </p:sp>
      <p:sp>
        <p:nvSpPr>
          <p:cNvPr id="15" name="Oval 8"/>
          <p:cNvSpPr>
            <a:spLocks noChangeArrowheads="1"/>
          </p:cNvSpPr>
          <p:nvPr/>
        </p:nvSpPr>
        <p:spPr bwMode="auto">
          <a:xfrm rot="18855682">
            <a:off x="8212097" y="2995446"/>
            <a:ext cx="397326" cy="470576"/>
          </a:xfrm>
          <a:prstGeom prst="ellipse">
            <a:avLst/>
          </a:prstGeom>
          <a:solidFill>
            <a:schemeClr val="bg1"/>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50000"/>
              </a:spcBef>
              <a:buSzPct val="80000"/>
            </a:pPr>
            <a:endParaRPr lang="en-US" altLang="en-US" sz="2400">
              <a:latin typeface="Batang" panose="02030600000101010101" pitchFamily="18" charset="-127"/>
            </a:endParaRPr>
          </a:p>
        </p:txBody>
      </p:sp>
      <p:sp>
        <p:nvSpPr>
          <p:cNvPr id="16" name="Oval 8"/>
          <p:cNvSpPr>
            <a:spLocks noChangeArrowheads="1"/>
          </p:cNvSpPr>
          <p:nvPr/>
        </p:nvSpPr>
        <p:spPr bwMode="auto">
          <a:xfrm rot="18855682">
            <a:off x="8110369" y="4268156"/>
            <a:ext cx="582391" cy="630817"/>
          </a:xfrm>
          <a:prstGeom prst="ellipse">
            <a:avLst/>
          </a:prstGeom>
          <a:solidFill>
            <a:schemeClr val="bg1"/>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50000"/>
              </a:spcBef>
              <a:buSzPct val="80000"/>
            </a:pPr>
            <a:endParaRPr lang="en-US" altLang="en-US" sz="2400">
              <a:latin typeface="Batang" panose="02030600000101010101" pitchFamily="18" charset="-127"/>
            </a:endParaRPr>
          </a:p>
        </p:txBody>
      </p:sp>
      <p:sp>
        <p:nvSpPr>
          <p:cNvPr id="17" name="Oval 8"/>
          <p:cNvSpPr>
            <a:spLocks noChangeArrowheads="1"/>
          </p:cNvSpPr>
          <p:nvPr/>
        </p:nvSpPr>
        <p:spPr bwMode="auto">
          <a:xfrm rot="18855682">
            <a:off x="8267080" y="2211170"/>
            <a:ext cx="254162" cy="253173"/>
          </a:xfrm>
          <a:prstGeom prst="ellipse">
            <a:avLst/>
          </a:prstGeom>
          <a:solidFill>
            <a:schemeClr val="bg1"/>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50000"/>
              </a:spcBef>
              <a:buSzPct val="80000"/>
            </a:pPr>
            <a:endParaRPr lang="en-US" altLang="en-US" sz="2400">
              <a:latin typeface="Batang" panose="02030600000101010101" pitchFamily="18" charset="-127"/>
            </a:endParaRPr>
          </a:p>
        </p:txBody>
      </p:sp>
      <p:pic>
        <p:nvPicPr>
          <p:cNvPr id="12" name="Picture 2" descr="whole  blood  test machines ile ilgili gö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11816" y="260648"/>
            <a:ext cx="2448272" cy="1563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446319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p>
            <a:fld id="{3AF5CB63-E47C-413B-ABCD-E241D46044E3}" type="slidenum">
              <a:rPr lang="tr-TR" altLang="en-US"/>
              <a:pPr/>
              <a:t>18</a:t>
            </a:fld>
            <a:endParaRPr lang="tr-TR" altLang="en-US"/>
          </a:p>
        </p:txBody>
      </p:sp>
      <p:sp>
        <p:nvSpPr>
          <p:cNvPr id="368642" name="Rectangle 2"/>
          <p:cNvSpPr>
            <a:spLocks noGrp="1" noChangeArrowheads="1"/>
          </p:cNvSpPr>
          <p:nvPr>
            <p:ph type="title"/>
          </p:nvPr>
        </p:nvSpPr>
        <p:spPr>
          <a:xfrm>
            <a:off x="476723" y="55922"/>
            <a:ext cx="6917974" cy="1216025"/>
          </a:xfrm>
        </p:spPr>
        <p:txBody>
          <a:bodyPr>
            <a:normAutofit fontScale="90000"/>
          </a:bodyPr>
          <a:lstStyle/>
          <a:p>
            <a:r>
              <a:rPr lang="tr-TR" altLang="en-US" sz="3200" b="1" dirty="0">
                <a:latin typeface="+mn-lt"/>
                <a:cs typeface="Arial" panose="020B0604020202020204" pitchFamily="34" charset="0"/>
              </a:rPr>
              <a:t>OEHK = MCHC </a:t>
            </a:r>
            <a:r>
              <a:rPr lang="tr-TR" altLang="en-US" sz="3600" b="1" dirty="0">
                <a:solidFill>
                  <a:srgbClr val="FF0000"/>
                </a:solidFill>
                <a:latin typeface="+mn-lt"/>
                <a:cs typeface="Arial" panose="020B0604020202020204" pitchFamily="34" charset="0"/>
              </a:rPr>
              <a:t/>
            </a:r>
            <a:br>
              <a:rPr lang="tr-TR" altLang="en-US" sz="3600" b="1" dirty="0">
                <a:solidFill>
                  <a:srgbClr val="FF0000"/>
                </a:solidFill>
                <a:latin typeface="+mn-lt"/>
                <a:cs typeface="Arial" panose="020B0604020202020204" pitchFamily="34" charset="0"/>
              </a:rPr>
            </a:br>
            <a:r>
              <a:rPr lang="tr-TR" altLang="en-US" sz="2800" b="1" dirty="0">
                <a:solidFill>
                  <a:srgbClr val="FF0000"/>
                </a:solidFill>
                <a:latin typeface="+mn-lt"/>
                <a:cs typeface="Arial" panose="020B0604020202020204" pitchFamily="34" charset="0"/>
              </a:rPr>
              <a:t>Ortalama </a:t>
            </a:r>
            <a:r>
              <a:rPr lang="tr-TR" altLang="en-US" sz="2800" b="1" dirty="0">
                <a:solidFill>
                  <a:srgbClr val="FF0000"/>
                </a:solidFill>
                <a:latin typeface="Arial" panose="020B0604020202020204" pitchFamily="34" charset="0"/>
                <a:cs typeface="Arial" panose="020B0604020202020204" pitchFamily="34" charset="0"/>
              </a:rPr>
              <a:t>Eritrosit</a:t>
            </a:r>
            <a:r>
              <a:rPr lang="tr-TR" altLang="en-US" sz="2800" b="1" dirty="0">
                <a:solidFill>
                  <a:srgbClr val="FF0000"/>
                </a:solidFill>
                <a:latin typeface="+mn-lt"/>
                <a:cs typeface="Arial" panose="020B0604020202020204" pitchFamily="34" charset="0"/>
              </a:rPr>
              <a:t> Hemoglobin Konsantrasyonu:</a:t>
            </a:r>
          </a:p>
        </p:txBody>
      </p:sp>
      <p:sp>
        <p:nvSpPr>
          <p:cNvPr id="368643" name="Rectangle 3"/>
          <p:cNvSpPr>
            <a:spLocks noGrp="1" noChangeArrowheads="1"/>
          </p:cNvSpPr>
          <p:nvPr>
            <p:ph type="body" idx="1"/>
          </p:nvPr>
        </p:nvSpPr>
        <p:spPr>
          <a:xfrm>
            <a:off x="912845" y="1824608"/>
            <a:ext cx="10515600" cy="4351338"/>
          </a:xfrm>
        </p:spPr>
        <p:txBody>
          <a:bodyPr/>
          <a:lstStyle/>
          <a:p>
            <a:pPr>
              <a:lnSpc>
                <a:spcPct val="90000"/>
              </a:lnSpc>
              <a:buFont typeface="Wingdings" panose="05000000000000000000" pitchFamily="2" charset="2"/>
              <a:buChar char="q"/>
            </a:pPr>
            <a:endParaRPr lang="tr-TR" altLang="en-US" sz="2400" dirty="0">
              <a:latin typeface="Times New Roman" panose="02020603050405020304" pitchFamily="18" charset="0"/>
            </a:endParaRPr>
          </a:p>
          <a:p>
            <a:pPr>
              <a:lnSpc>
                <a:spcPct val="90000"/>
              </a:lnSpc>
              <a:buFont typeface="Wingdings" panose="05000000000000000000" pitchFamily="2" charset="2"/>
              <a:buChar char="q"/>
            </a:pPr>
            <a:r>
              <a:rPr lang="tr-TR" altLang="en-US" sz="2400" dirty="0">
                <a:latin typeface="Calibri" panose="020F0502020204030204" pitchFamily="34" charset="0"/>
              </a:rPr>
              <a:t>MCHC: </a:t>
            </a:r>
            <a:r>
              <a:rPr lang="tr-TR" altLang="en-US" sz="2400" dirty="0" err="1" smtClean="0">
                <a:latin typeface="Calibri" panose="020F0502020204030204" pitchFamily="34" charset="0"/>
              </a:rPr>
              <a:t>Mean</a:t>
            </a:r>
            <a:r>
              <a:rPr lang="tr-TR" altLang="en-US" sz="2400" dirty="0" smtClean="0">
                <a:latin typeface="Calibri" panose="020F0502020204030204" pitchFamily="34" charset="0"/>
              </a:rPr>
              <a:t> </a:t>
            </a:r>
            <a:r>
              <a:rPr lang="tr-TR" altLang="en-US" sz="2400" dirty="0">
                <a:latin typeface="Calibri" panose="020F0502020204030204" pitchFamily="34" charset="0"/>
              </a:rPr>
              <a:t>Corpusculler Hemoglobin Consantration</a:t>
            </a:r>
          </a:p>
          <a:p>
            <a:pPr>
              <a:lnSpc>
                <a:spcPct val="90000"/>
              </a:lnSpc>
              <a:buFont typeface="Wingdings" panose="05000000000000000000" pitchFamily="2" charset="2"/>
              <a:buChar char="q"/>
            </a:pPr>
            <a:endParaRPr lang="tr-TR" altLang="en-US" sz="2400" dirty="0">
              <a:latin typeface="Calibri" panose="020F0502020204030204" pitchFamily="34" charset="0"/>
            </a:endParaRPr>
          </a:p>
          <a:p>
            <a:pPr>
              <a:lnSpc>
                <a:spcPct val="90000"/>
              </a:lnSpc>
              <a:buFont typeface="Wingdings" panose="05000000000000000000" pitchFamily="2" charset="2"/>
              <a:buChar char="q"/>
            </a:pPr>
            <a:r>
              <a:rPr lang="tr-TR" altLang="en-US" sz="2400" dirty="0">
                <a:latin typeface="Calibri" panose="020F0502020204030204" pitchFamily="34" charset="0"/>
              </a:rPr>
              <a:t>Ortalama olarak bir eritrositin sahip olduğu hemoglobin konsantrasyonudur</a:t>
            </a:r>
            <a:r>
              <a:rPr lang="tr-TR" altLang="en-US" sz="2400" dirty="0" smtClean="0">
                <a:latin typeface="Times New Roman" panose="02020603050405020304" pitchFamily="18" charset="0"/>
              </a:rPr>
              <a:t>.</a:t>
            </a:r>
          </a:p>
          <a:p>
            <a:pPr marL="0" indent="0">
              <a:lnSpc>
                <a:spcPct val="90000"/>
              </a:lnSpc>
              <a:buNone/>
            </a:pPr>
            <a:r>
              <a:rPr lang="tr-TR" altLang="en-US" sz="2000" dirty="0" smtClean="0">
                <a:solidFill>
                  <a:srgbClr val="FF0000"/>
                </a:solidFill>
                <a:latin typeface="Times New Roman" panose="02020603050405020304" pitchFamily="18" charset="0"/>
              </a:rPr>
              <a:t>                               </a:t>
            </a:r>
            <a:endParaRPr lang="tr-TR" altLang="en-US" sz="2000" dirty="0">
              <a:solidFill>
                <a:srgbClr val="FF0000"/>
              </a:solidFill>
              <a:latin typeface="Times New Roman" panose="02020603050405020304" pitchFamily="18" charset="0"/>
            </a:endParaRPr>
          </a:p>
          <a:p>
            <a:pPr marL="0" indent="0">
              <a:buNone/>
            </a:pPr>
            <a:r>
              <a:rPr lang="tr-TR" altLang="en-US" sz="2000" dirty="0">
                <a:solidFill>
                  <a:srgbClr val="FF0000"/>
                </a:solidFill>
                <a:latin typeface="Times New Roman" panose="02020603050405020304" pitchFamily="18" charset="0"/>
              </a:rPr>
              <a:t>	</a:t>
            </a:r>
            <a:r>
              <a:rPr lang="tr-TR" altLang="en-US" sz="2000" dirty="0">
                <a:solidFill>
                  <a:schemeClr val="accent2">
                    <a:lumMod val="75000"/>
                  </a:schemeClr>
                </a:solidFill>
                <a:latin typeface="Times New Roman" panose="02020603050405020304" pitchFamily="18" charset="0"/>
              </a:rPr>
              <a:t>	</a:t>
            </a:r>
            <a:r>
              <a:rPr lang="tr-TR" altLang="en-US" dirty="0">
                <a:solidFill>
                  <a:srgbClr val="FF0000"/>
                </a:solidFill>
                <a:latin typeface="Times New Roman" panose="02020603050405020304" pitchFamily="18" charset="0"/>
              </a:rPr>
              <a:t>    Hemoglobin</a:t>
            </a:r>
          </a:p>
          <a:p>
            <a:pPr marL="0" indent="0">
              <a:buNone/>
            </a:pPr>
            <a:r>
              <a:rPr lang="tr-TR" altLang="en-US" dirty="0">
                <a:solidFill>
                  <a:srgbClr val="FF0000"/>
                </a:solidFill>
                <a:latin typeface="Times New Roman" panose="02020603050405020304" pitchFamily="18" charset="0"/>
              </a:rPr>
              <a:t>                              </a:t>
            </a:r>
            <a:r>
              <a:rPr lang="tr-TR" altLang="en-US" dirty="0" err="1">
                <a:solidFill>
                  <a:srgbClr val="FF0000"/>
                </a:solidFill>
                <a:latin typeface="Times New Roman" panose="02020603050405020304" pitchFamily="18" charset="0"/>
              </a:rPr>
              <a:t>Htc</a:t>
            </a:r>
            <a:endParaRPr lang="tr-TR" altLang="en-US" dirty="0">
              <a:solidFill>
                <a:srgbClr val="FF0000"/>
              </a:solidFill>
              <a:latin typeface="Times New Roman" panose="02020603050405020304" pitchFamily="18" charset="0"/>
            </a:endParaRPr>
          </a:p>
          <a:p>
            <a:pPr>
              <a:lnSpc>
                <a:spcPct val="90000"/>
              </a:lnSpc>
              <a:buFont typeface="Wingdings" panose="05000000000000000000" pitchFamily="2" charset="2"/>
              <a:buChar char="q"/>
            </a:pPr>
            <a:endParaRPr lang="tr-TR" altLang="en-US" sz="3200" dirty="0">
              <a:solidFill>
                <a:srgbClr val="FF0000"/>
              </a:solidFill>
              <a:latin typeface="Times New Roman" panose="02020603050405020304" pitchFamily="18" charset="0"/>
            </a:endParaRPr>
          </a:p>
          <a:p>
            <a:pPr marL="469900" lvl="1" indent="-469900">
              <a:buFont typeface="Wingdings" panose="05000000000000000000" pitchFamily="2" charset="2"/>
              <a:buChar char="q"/>
            </a:pPr>
            <a:r>
              <a:rPr lang="tr-TR" altLang="en-US" b="1" dirty="0">
                <a:latin typeface="Times New Roman" panose="02020603050405020304" pitchFamily="18" charset="0"/>
              </a:rPr>
              <a:t>Normal değerleri: </a:t>
            </a:r>
            <a:r>
              <a:rPr lang="en-AU" altLang="en-US" b="1" dirty="0">
                <a:latin typeface="Times New Roman" panose="02020603050405020304" pitchFamily="18" charset="0"/>
              </a:rPr>
              <a:t>3</a:t>
            </a:r>
            <a:r>
              <a:rPr lang="tr-TR" altLang="en-US" b="1" dirty="0">
                <a:latin typeface="Times New Roman" panose="02020603050405020304" pitchFamily="18" charset="0"/>
              </a:rPr>
              <a:t>2</a:t>
            </a:r>
            <a:r>
              <a:rPr lang="en-AU" altLang="en-US" b="1" dirty="0">
                <a:latin typeface="Times New Roman" panose="02020603050405020304" pitchFamily="18" charset="0"/>
              </a:rPr>
              <a:t> </a:t>
            </a:r>
            <a:r>
              <a:rPr lang="tr-TR" altLang="en-US" b="1" dirty="0">
                <a:latin typeface="Times New Roman" panose="02020603050405020304" pitchFamily="18" charset="0"/>
              </a:rPr>
              <a:t>-36</a:t>
            </a:r>
            <a:r>
              <a:rPr lang="en-AU" altLang="en-US" b="1" dirty="0">
                <a:latin typeface="Times New Roman" panose="02020603050405020304" pitchFamily="18" charset="0"/>
              </a:rPr>
              <a:t> </a:t>
            </a:r>
            <a:r>
              <a:rPr lang="tr-TR" altLang="en-US" b="1" dirty="0">
                <a:latin typeface="Times New Roman" panose="02020603050405020304" pitchFamily="18" charset="0"/>
              </a:rPr>
              <a:t>“gram/desilitre”</a:t>
            </a:r>
          </a:p>
        </p:txBody>
      </p:sp>
      <p:sp>
        <p:nvSpPr>
          <p:cNvPr id="368644" name="Rectangle 4"/>
          <p:cNvSpPr>
            <a:spLocks noChangeArrowheads="1"/>
          </p:cNvSpPr>
          <p:nvPr/>
        </p:nvSpPr>
        <p:spPr bwMode="auto">
          <a:xfrm>
            <a:off x="2181199" y="4149005"/>
            <a:ext cx="1008062" cy="792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lnSpc>
                <a:spcPct val="90000"/>
              </a:lnSpc>
              <a:spcBef>
                <a:spcPct val="20000"/>
              </a:spcBef>
              <a:buClr>
                <a:schemeClr val="accent1"/>
              </a:buClr>
              <a:buSzPct val="70000"/>
              <a:buFont typeface="Wingdings 2" panose="05020102010507070707" pitchFamily="18" charset="2"/>
              <a:buNone/>
            </a:pPr>
            <a:r>
              <a:rPr lang="tr-TR" altLang="en-US" sz="2800" b="1" dirty="0">
                <a:solidFill>
                  <a:srgbClr val="FF0000"/>
                </a:solidFill>
              </a:rPr>
              <a:t>OEHK=  </a:t>
            </a:r>
          </a:p>
        </p:txBody>
      </p:sp>
      <p:sp>
        <p:nvSpPr>
          <p:cNvPr id="368645" name="Line 5"/>
          <p:cNvSpPr>
            <a:spLocks noChangeShapeType="1"/>
          </p:cNvSpPr>
          <p:nvPr/>
        </p:nvSpPr>
        <p:spPr bwMode="auto">
          <a:xfrm>
            <a:off x="3189261" y="4545086"/>
            <a:ext cx="2160588"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pic>
        <p:nvPicPr>
          <p:cNvPr id="8" name="Picture 2" descr="whole  blood  test machines ile ilgili gö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11816" y="260648"/>
            <a:ext cx="2448272" cy="1563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64858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4" name="Rectangle 2"/>
          <p:cNvSpPr>
            <a:spLocks noGrp="1" noChangeArrowheads="1"/>
          </p:cNvSpPr>
          <p:nvPr>
            <p:ph type="body" idx="1"/>
          </p:nvPr>
        </p:nvSpPr>
        <p:spPr>
          <a:xfrm>
            <a:off x="4934330" y="4188224"/>
            <a:ext cx="4075124" cy="1654175"/>
          </a:xfrm>
        </p:spPr>
        <p:txBody>
          <a:bodyPr>
            <a:normAutofit lnSpcReduction="10000"/>
          </a:bodyPr>
          <a:lstStyle/>
          <a:p>
            <a:pPr>
              <a:buFont typeface="Wingdings" panose="05000000000000000000" pitchFamily="2" charset="2"/>
              <a:buNone/>
            </a:pPr>
            <a:r>
              <a:rPr lang="tr-TR" altLang="en-US" sz="2000" dirty="0">
                <a:latin typeface="Calibri" panose="020F0502020204030204" pitchFamily="34" charset="0"/>
                <a:cs typeface="Times New Roman" panose="02020603050405020304" pitchFamily="18" charset="0"/>
              </a:rPr>
              <a:t>	OEHb (MCHC)’ de azalma              </a:t>
            </a:r>
            <a:r>
              <a:rPr lang="tr-TR" altLang="en-US" sz="2000" dirty="0" err="1">
                <a:latin typeface="Calibri" panose="020F0502020204030204" pitchFamily="34" charset="0"/>
                <a:cs typeface="Times New Roman" panose="02020603050405020304" pitchFamily="18" charset="0"/>
              </a:rPr>
              <a:t>PY’da</a:t>
            </a:r>
            <a:r>
              <a:rPr lang="tr-TR" altLang="en-US" sz="2000" dirty="0">
                <a:latin typeface="Calibri" panose="020F0502020204030204" pitchFamily="34" charset="0"/>
                <a:cs typeface="Times New Roman" panose="02020603050405020304" pitchFamily="18" charset="0"/>
              </a:rPr>
              <a:t> </a:t>
            </a:r>
            <a:r>
              <a:rPr lang="tr-TR" altLang="en-US" sz="2000" u="sng" dirty="0" err="1">
                <a:solidFill>
                  <a:schemeClr val="accent2">
                    <a:lumMod val="60000"/>
                    <a:lumOff val="40000"/>
                  </a:schemeClr>
                </a:solidFill>
                <a:latin typeface="Calibri" panose="020F0502020204030204" pitchFamily="34" charset="0"/>
                <a:cs typeface="Times New Roman" panose="02020603050405020304" pitchFamily="18" charset="0"/>
              </a:rPr>
              <a:t>hipokromi</a:t>
            </a:r>
            <a:r>
              <a:rPr lang="tr-TR" altLang="en-US" sz="2000" u="sng" dirty="0">
                <a:solidFill>
                  <a:schemeClr val="accent2">
                    <a:lumMod val="60000"/>
                    <a:lumOff val="40000"/>
                  </a:schemeClr>
                </a:solidFill>
                <a:latin typeface="Calibri" panose="020F0502020204030204" pitchFamily="34" charset="0"/>
                <a:cs typeface="Times New Roman" panose="02020603050405020304" pitchFamily="18" charset="0"/>
              </a:rPr>
              <a:t> </a:t>
            </a:r>
            <a:r>
              <a:rPr lang="tr-TR" altLang="en-US" sz="2000" u="sng" dirty="0">
                <a:latin typeface="Calibri" panose="020F0502020204030204" pitchFamily="34" charset="0"/>
                <a:cs typeface="Times New Roman" panose="02020603050405020304" pitchFamily="18" charset="0"/>
              </a:rPr>
              <a:t>o</a:t>
            </a:r>
            <a:r>
              <a:rPr lang="tr-TR" altLang="en-US" sz="2000" dirty="0">
                <a:latin typeface="Calibri" panose="020F0502020204030204" pitchFamily="34" charset="0"/>
                <a:cs typeface="Times New Roman" panose="02020603050405020304" pitchFamily="18" charset="0"/>
              </a:rPr>
              <a:t>larak yansır.</a:t>
            </a:r>
          </a:p>
          <a:p>
            <a:pPr>
              <a:buFont typeface="Wingdings" panose="05000000000000000000" pitchFamily="2" charset="2"/>
              <a:buNone/>
            </a:pPr>
            <a:endParaRPr lang="tr-TR" altLang="en-US" sz="2000" dirty="0">
              <a:latin typeface="Calibri" panose="020F0502020204030204" pitchFamily="34" charset="0"/>
              <a:cs typeface="Times New Roman" panose="02020603050405020304" pitchFamily="18" charset="0"/>
            </a:endParaRPr>
          </a:p>
          <a:p>
            <a:pPr>
              <a:buNone/>
            </a:pPr>
            <a:r>
              <a:rPr lang="tr-TR" altLang="en-US" sz="2000" dirty="0">
                <a:latin typeface="Calibri" panose="020F0502020204030204" pitchFamily="34" charset="0"/>
                <a:cs typeface="Times New Roman" panose="02020603050405020304" pitchFamily="18" charset="0"/>
              </a:rPr>
              <a:t>        OEHb (MCHC)’ de artma              </a:t>
            </a:r>
            <a:r>
              <a:rPr lang="tr-TR" altLang="en-US" sz="2000" dirty="0" err="1">
                <a:latin typeface="Calibri" panose="020F0502020204030204" pitchFamily="34" charset="0"/>
                <a:cs typeface="Times New Roman" panose="02020603050405020304" pitchFamily="18" charset="0"/>
              </a:rPr>
              <a:t>PY’de</a:t>
            </a:r>
            <a:r>
              <a:rPr lang="tr-TR" altLang="en-US" sz="2000" dirty="0">
                <a:latin typeface="Calibri" panose="020F0502020204030204" pitchFamily="34" charset="0"/>
                <a:cs typeface="Times New Roman" panose="02020603050405020304" pitchFamily="18" charset="0"/>
              </a:rPr>
              <a:t> </a:t>
            </a:r>
            <a:r>
              <a:rPr lang="tr-TR" altLang="en-US" sz="2000" dirty="0" err="1">
                <a:latin typeface="Calibri" panose="020F0502020204030204" pitchFamily="34" charset="0"/>
                <a:cs typeface="Times New Roman" panose="02020603050405020304" pitchFamily="18" charset="0"/>
              </a:rPr>
              <a:t>Sferositler</a:t>
            </a:r>
            <a:r>
              <a:rPr lang="tr-TR" altLang="en-US" sz="2000" dirty="0">
                <a:latin typeface="Calibri" panose="020F0502020204030204" pitchFamily="34" charset="0"/>
                <a:cs typeface="Times New Roman" panose="02020603050405020304" pitchFamily="18" charset="0"/>
              </a:rPr>
              <a:t> izlenir   </a:t>
            </a:r>
          </a:p>
        </p:txBody>
      </p:sp>
      <p:sp>
        <p:nvSpPr>
          <p:cNvPr id="366596" name="Oval 74"/>
          <p:cNvSpPr>
            <a:spLocks noChangeArrowheads="1"/>
          </p:cNvSpPr>
          <p:nvPr/>
        </p:nvSpPr>
        <p:spPr bwMode="auto">
          <a:xfrm>
            <a:off x="6734413" y="3108858"/>
            <a:ext cx="726088" cy="762000"/>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50000"/>
              </a:spcBef>
              <a:buSzPct val="80000"/>
            </a:pPr>
            <a:endParaRPr lang="en-US" altLang="en-US" sz="2400">
              <a:latin typeface="Batang" panose="02030600000101010101" pitchFamily="18" charset="-127"/>
            </a:endParaRPr>
          </a:p>
        </p:txBody>
      </p:sp>
      <p:sp>
        <p:nvSpPr>
          <p:cNvPr id="366597" name="Oval 79"/>
          <p:cNvSpPr>
            <a:spLocks noChangeArrowheads="1"/>
          </p:cNvSpPr>
          <p:nvPr/>
        </p:nvSpPr>
        <p:spPr bwMode="auto">
          <a:xfrm>
            <a:off x="6781243" y="3197436"/>
            <a:ext cx="607250" cy="622300"/>
          </a:xfrm>
          <a:prstGeom prst="ellipse">
            <a:avLst/>
          </a:prstGeom>
          <a:solidFill>
            <a:schemeClr val="bg1"/>
          </a:solidFill>
          <a:ln>
            <a:noFill/>
          </a:ln>
          <a:extLst>
            <a:ext uri="{91240B29-F687-4F45-9708-019B960494DF}">
              <a14:hiddenLine xmlns:a14="http://schemas.microsoft.com/office/drawing/2010/main" w="12700">
                <a:solidFill>
                  <a:srgbClr val="000000"/>
                </a:solidFill>
                <a:round/>
                <a:headEnd type="none" w="sm" len="sm"/>
                <a:tailEnd type="none" w="sm" len="sm"/>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50000"/>
              </a:spcBef>
              <a:buSzPct val="80000"/>
            </a:pPr>
            <a:endParaRPr lang="en-US" altLang="en-US" sz="2400">
              <a:latin typeface="Batang" panose="02030600000101010101" pitchFamily="18" charset="-127"/>
            </a:endParaRPr>
          </a:p>
        </p:txBody>
      </p:sp>
      <p:sp>
        <p:nvSpPr>
          <p:cNvPr id="366600" name="Line 91"/>
          <p:cNvSpPr>
            <a:spLocks noChangeShapeType="1"/>
          </p:cNvSpPr>
          <p:nvPr/>
        </p:nvSpPr>
        <p:spPr bwMode="auto">
          <a:xfrm>
            <a:off x="7071812" y="2335425"/>
            <a:ext cx="0" cy="503237"/>
          </a:xfrm>
          <a:prstGeom prst="line">
            <a:avLst/>
          </a:prstGeom>
          <a:noFill/>
          <a:ln w="28575">
            <a:solidFill>
              <a:schemeClr val="accent2"/>
            </a:solidFill>
            <a:round/>
            <a:headEnd/>
            <a:tailEnd type="stealth" w="lg" len="med"/>
          </a:ln>
          <a:extLst>
            <a:ext uri="{909E8E84-426E-40DD-AFC4-6F175D3DCCD1}">
              <a14:hiddenFill xmlns:a14="http://schemas.microsoft.com/office/drawing/2010/main">
                <a:noFill/>
              </a14:hiddenFill>
            </a:ext>
          </a:extLst>
        </p:spPr>
        <p:txBody>
          <a:bodyPr>
            <a:spAutoFit/>
          </a:bodyPr>
          <a:lstStyle/>
          <a:p>
            <a:endParaRPr lang="tr-TR"/>
          </a:p>
        </p:txBody>
      </p:sp>
      <p:sp>
        <p:nvSpPr>
          <p:cNvPr id="366602" name="Rectangle 90"/>
          <p:cNvSpPr>
            <a:spLocks noChangeArrowheads="1"/>
          </p:cNvSpPr>
          <p:nvPr/>
        </p:nvSpPr>
        <p:spPr bwMode="auto">
          <a:xfrm>
            <a:off x="6063749" y="1976649"/>
            <a:ext cx="1828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SzPct val="70000"/>
            </a:pPr>
            <a:r>
              <a:rPr lang="en-US" altLang="en-US" sz="2000" dirty="0">
                <a:solidFill>
                  <a:schemeClr val="tx2"/>
                </a:solidFill>
              </a:rPr>
              <a:t>h</a:t>
            </a:r>
            <a:r>
              <a:rPr lang="tr-TR" altLang="en-US" sz="2000" dirty="0">
                <a:solidFill>
                  <a:schemeClr val="tx2"/>
                </a:solidFill>
              </a:rPr>
              <a:t>i</a:t>
            </a:r>
            <a:r>
              <a:rPr lang="en-US" altLang="en-US" sz="2000" dirty="0" err="1">
                <a:solidFill>
                  <a:schemeClr val="tx2"/>
                </a:solidFill>
              </a:rPr>
              <a:t>po</a:t>
            </a:r>
            <a:r>
              <a:rPr lang="tr-TR" altLang="en-US" sz="2000" dirty="0" err="1">
                <a:solidFill>
                  <a:schemeClr val="tx2"/>
                </a:solidFill>
              </a:rPr>
              <a:t>kromik</a:t>
            </a:r>
            <a:endParaRPr lang="en-US" altLang="en-US" sz="2000" dirty="0">
              <a:solidFill>
                <a:schemeClr val="tx2"/>
              </a:solidFill>
            </a:endParaRPr>
          </a:p>
        </p:txBody>
      </p:sp>
      <p:sp>
        <p:nvSpPr>
          <p:cNvPr id="366604" name="Oval 7"/>
          <p:cNvSpPr>
            <a:spLocks noChangeArrowheads="1"/>
          </p:cNvSpPr>
          <p:nvPr/>
        </p:nvSpPr>
        <p:spPr bwMode="auto">
          <a:xfrm rot="1306218">
            <a:off x="8252316" y="3108858"/>
            <a:ext cx="642938" cy="739453"/>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50000"/>
              </a:spcBef>
              <a:buSzPct val="80000"/>
            </a:pPr>
            <a:endParaRPr lang="en-US" altLang="en-US" sz="2400">
              <a:latin typeface="Batang" panose="02030600000101010101" pitchFamily="18" charset="-127"/>
            </a:endParaRPr>
          </a:p>
        </p:txBody>
      </p:sp>
      <p:sp>
        <p:nvSpPr>
          <p:cNvPr id="366605" name="Rectangle 90"/>
          <p:cNvSpPr>
            <a:spLocks noChangeArrowheads="1"/>
          </p:cNvSpPr>
          <p:nvPr/>
        </p:nvSpPr>
        <p:spPr bwMode="auto">
          <a:xfrm>
            <a:off x="7791941" y="1976649"/>
            <a:ext cx="1828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SzPct val="70000"/>
            </a:pPr>
            <a:r>
              <a:rPr lang="tr-TR" altLang="en-US" sz="1600">
                <a:solidFill>
                  <a:schemeClr val="tx2"/>
                </a:solidFill>
              </a:rPr>
              <a:t>Hiperkromi</a:t>
            </a:r>
          </a:p>
          <a:p>
            <a:pPr algn="ctr" eaLnBrk="0" hangingPunct="0">
              <a:spcBef>
                <a:spcPct val="20000"/>
              </a:spcBef>
              <a:buSzPct val="70000"/>
            </a:pPr>
            <a:r>
              <a:rPr lang="tr-TR" altLang="en-US" sz="2000">
                <a:solidFill>
                  <a:schemeClr val="tx2"/>
                </a:solidFill>
              </a:rPr>
              <a:t>Sferosit</a:t>
            </a:r>
            <a:endParaRPr lang="en-US" altLang="en-US" sz="2000">
              <a:solidFill>
                <a:schemeClr val="tx2"/>
              </a:solidFill>
            </a:endParaRPr>
          </a:p>
        </p:txBody>
      </p:sp>
      <p:sp>
        <p:nvSpPr>
          <p:cNvPr id="366606" name="Line 91"/>
          <p:cNvSpPr>
            <a:spLocks noChangeShapeType="1"/>
          </p:cNvSpPr>
          <p:nvPr/>
        </p:nvSpPr>
        <p:spPr bwMode="auto">
          <a:xfrm>
            <a:off x="8541241" y="2624349"/>
            <a:ext cx="1588" cy="285750"/>
          </a:xfrm>
          <a:prstGeom prst="line">
            <a:avLst/>
          </a:prstGeom>
          <a:noFill/>
          <a:ln w="28575">
            <a:solidFill>
              <a:schemeClr val="accent2"/>
            </a:solidFill>
            <a:round/>
            <a:headEnd/>
            <a:tailEnd type="stealth" w="lg" len="med"/>
          </a:ln>
          <a:extLst>
            <a:ext uri="{909E8E84-426E-40DD-AFC4-6F175D3DCCD1}">
              <a14:hiddenFill xmlns:a14="http://schemas.microsoft.com/office/drawing/2010/main">
                <a:noFill/>
              </a14:hiddenFill>
            </a:ext>
          </a:extLst>
        </p:spPr>
        <p:txBody>
          <a:bodyPr>
            <a:spAutoFit/>
          </a:bodyPr>
          <a:lstStyle/>
          <a:p>
            <a:endParaRPr lang="tr-TR"/>
          </a:p>
        </p:txBody>
      </p:sp>
      <p:sp>
        <p:nvSpPr>
          <p:cNvPr id="18" name="Oval 86"/>
          <p:cNvSpPr>
            <a:spLocks noChangeArrowheads="1"/>
          </p:cNvSpPr>
          <p:nvPr/>
        </p:nvSpPr>
        <p:spPr bwMode="auto">
          <a:xfrm>
            <a:off x="4934330" y="3164247"/>
            <a:ext cx="759594" cy="762000"/>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50000"/>
              </a:spcBef>
              <a:buSzPct val="80000"/>
            </a:pPr>
            <a:endParaRPr lang="en-US" altLang="en-US" sz="2400">
              <a:latin typeface="Batang" panose="02030600000101010101" pitchFamily="18" charset="-127"/>
            </a:endParaRPr>
          </a:p>
        </p:txBody>
      </p:sp>
      <p:sp>
        <p:nvSpPr>
          <p:cNvPr id="19" name="Oval 87"/>
          <p:cNvSpPr>
            <a:spLocks noChangeArrowheads="1"/>
          </p:cNvSpPr>
          <p:nvPr/>
        </p:nvSpPr>
        <p:spPr bwMode="auto">
          <a:xfrm rot="428134">
            <a:off x="5160047" y="3326965"/>
            <a:ext cx="343258" cy="436562"/>
          </a:xfrm>
          <a:prstGeom prst="ellipse">
            <a:avLst/>
          </a:prstGeom>
          <a:solidFill>
            <a:schemeClr val="bg1"/>
          </a:solidFill>
          <a:ln>
            <a:noFill/>
          </a:ln>
          <a:extLst>
            <a:ext uri="{91240B29-F687-4F45-9708-019B960494DF}">
              <a14:hiddenLine xmlns:a14="http://schemas.microsoft.com/office/drawing/2010/main" w="12700">
                <a:solidFill>
                  <a:srgbClr val="000000"/>
                </a:solidFill>
                <a:round/>
                <a:headEnd type="none" w="sm" len="sm"/>
                <a:tailEnd type="none" w="sm" len="sm"/>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50000"/>
              </a:spcBef>
              <a:buSzPct val="80000"/>
            </a:pPr>
            <a:endParaRPr lang="en-US" altLang="en-US" sz="2400">
              <a:latin typeface="Batang" panose="02030600000101010101" pitchFamily="18" charset="-127"/>
            </a:endParaRPr>
          </a:p>
        </p:txBody>
      </p:sp>
      <p:sp>
        <p:nvSpPr>
          <p:cNvPr id="20" name="Line 91"/>
          <p:cNvSpPr>
            <a:spLocks noChangeShapeType="1"/>
          </p:cNvSpPr>
          <p:nvPr/>
        </p:nvSpPr>
        <p:spPr bwMode="auto">
          <a:xfrm>
            <a:off x="5372790" y="2335425"/>
            <a:ext cx="0" cy="503237"/>
          </a:xfrm>
          <a:prstGeom prst="line">
            <a:avLst/>
          </a:prstGeom>
          <a:noFill/>
          <a:ln w="28575">
            <a:solidFill>
              <a:schemeClr val="accent2"/>
            </a:solidFill>
            <a:round/>
            <a:headEnd/>
            <a:tailEnd type="stealth" w="lg" len="med"/>
          </a:ln>
          <a:extLst>
            <a:ext uri="{909E8E84-426E-40DD-AFC4-6F175D3DCCD1}">
              <a14:hiddenFill xmlns:a14="http://schemas.microsoft.com/office/drawing/2010/main">
                <a:noFill/>
              </a14:hiddenFill>
            </a:ext>
          </a:extLst>
        </p:spPr>
        <p:txBody>
          <a:bodyPr>
            <a:spAutoFit/>
          </a:bodyPr>
          <a:lstStyle/>
          <a:p>
            <a:endParaRPr lang="tr-TR"/>
          </a:p>
        </p:txBody>
      </p:sp>
      <p:sp>
        <p:nvSpPr>
          <p:cNvPr id="21" name="Rectangle 90"/>
          <p:cNvSpPr>
            <a:spLocks noChangeArrowheads="1"/>
          </p:cNvSpPr>
          <p:nvPr/>
        </p:nvSpPr>
        <p:spPr bwMode="auto">
          <a:xfrm>
            <a:off x="4436165" y="1976649"/>
            <a:ext cx="1828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SzPct val="70000"/>
            </a:pPr>
            <a:r>
              <a:rPr lang="tr-TR" altLang="en-US" sz="2000">
                <a:solidFill>
                  <a:schemeClr val="tx2"/>
                </a:solidFill>
              </a:rPr>
              <a:t>norm</a:t>
            </a:r>
            <a:r>
              <a:rPr lang="en-US" altLang="en-US" sz="2000">
                <a:solidFill>
                  <a:schemeClr val="tx2"/>
                </a:solidFill>
              </a:rPr>
              <a:t>o</a:t>
            </a:r>
            <a:r>
              <a:rPr lang="tr-TR" altLang="en-US" sz="2000">
                <a:solidFill>
                  <a:schemeClr val="tx2"/>
                </a:solidFill>
              </a:rPr>
              <a:t>kromik</a:t>
            </a:r>
            <a:endParaRPr lang="en-US" altLang="en-US" sz="2000">
              <a:solidFill>
                <a:schemeClr val="tx2"/>
              </a:solidFill>
            </a:endParaRPr>
          </a:p>
        </p:txBody>
      </p:sp>
      <p:sp>
        <p:nvSpPr>
          <p:cNvPr id="22" name="Rectangle 2"/>
          <p:cNvSpPr>
            <a:spLocks noGrp="1" noChangeArrowheads="1"/>
          </p:cNvSpPr>
          <p:nvPr>
            <p:ph type="title"/>
          </p:nvPr>
        </p:nvSpPr>
        <p:spPr>
          <a:xfrm>
            <a:off x="397226" y="51618"/>
            <a:ext cx="7747047" cy="1216025"/>
          </a:xfrm>
        </p:spPr>
        <p:txBody>
          <a:bodyPr/>
          <a:lstStyle/>
          <a:p>
            <a:r>
              <a:rPr lang="tr-TR" altLang="en-US" sz="3200" b="1" dirty="0">
                <a:latin typeface="Arial" panose="020B0604020202020204" pitchFamily="34" charset="0"/>
                <a:cs typeface="Arial" panose="020B0604020202020204" pitchFamily="34" charset="0"/>
              </a:rPr>
              <a:t>OEHK = MCHC </a:t>
            </a:r>
            <a:r>
              <a:rPr lang="tr-TR" altLang="en-US" sz="3600" b="1" dirty="0">
                <a:solidFill>
                  <a:srgbClr val="FF0000"/>
                </a:solidFill>
                <a:latin typeface="Arial" panose="020B0604020202020204" pitchFamily="34" charset="0"/>
                <a:cs typeface="Arial" panose="020B0604020202020204" pitchFamily="34" charset="0"/>
              </a:rPr>
              <a:t/>
            </a:r>
            <a:br>
              <a:rPr lang="tr-TR" altLang="en-US" sz="3600" b="1" dirty="0">
                <a:solidFill>
                  <a:srgbClr val="FF0000"/>
                </a:solidFill>
                <a:latin typeface="Arial" panose="020B0604020202020204" pitchFamily="34" charset="0"/>
                <a:cs typeface="Arial" panose="020B0604020202020204" pitchFamily="34" charset="0"/>
              </a:rPr>
            </a:br>
            <a:r>
              <a:rPr lang="tr-TR" altLang="en-US" sz="2400" b="1" dirty="0">
                <a:solidFill>
                  <a:srgbClr val="FF0000"/>
                </a:solidFill>
                <a:latin typeface="Arial" panose="020B0604020202020204" pitchFamily="34" charset="0"/>
                <a:cs typeface="Arial" panose="020B0604020202020204" pitchFamily="34" charset="0"/>
              </a:rPr>
              <a:t>Ortalama Eritrosit Hemoglobin Konsantrasyonu</a:t>
            </a:r>
            <a:r>
              <a:rPr lang="tr-TR" altLang="en-US" sz="2000" b="1" dirty="0">
                <a:solidFill>
                  <a:srgbClr val="FF0000"/>
                </a:solidFill>
                <a:latin typeface="Arial" panose="020B0604020202020204" pitchFamily="34" charset="0"/>
                <a:cs typeface="Arial" panose="020B0604020202020204" pitchFamily="34" charset="0"/>
              </a:rPr>
              <a:t>:</a:t>
            </a:r>
          </a:p>
        </p:txBody>
      </p:sp>
      <p:pic>
        <p:nvPicPr>
          <p:cNvPr id="25" name="Picture 3" descr="micropb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49345" y="3869161"/>
            <a:ext cx="3329818" cy="1758380"/>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descr="hemato20flech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1723534" y="1384340"/>
            <a:ext cx="1870130" cy="2618508"/>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descr="whole  blood  test machines ile ilgili görsel sonucu"/>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11816" y="260648"/>
            <a:ext cx="2448272" cy="1563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674470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ayt Numarası Yer Tutucusu 5"/>
          <p:cNvSpPr>
            <a:spLocks noGrp="1"/>
          </p:cNvSpPr>
          <p:nvPr>
            <p:ph type="sldNum" sz="quarter" idx="12"/>
          </p:nvPr>
        </p:nvSpPr>
        <p:spPr/>
        <p:txBody>
          <a:bodyPr/>
          <a:lstStyle/>
          <a:p>
            <a:fld id="{84AED11A-E0EC-4F38-84A8-F13F24FA2F5D}" type="slidenum">
              <a:rPr lang="tr-TR" altLang="en-US"/>
              <a:pPr/>
              <a:t>20</a:t>
            </a:fld>
            <a:endParaRPr lang="tr-TR" altLang="en-US"/>
          </a:p>
        </p:txBody>
      </p:sp>
      <p:sp>
        <p:nvSpPr>
          <p:cNvPr id="365570" name="Rectangle 2"/>
          <p:cNvSpPr>
            <a:spLocks noGrp="1" noChangeArrowheads="1"/>
          </p:cNvSpPr>
          <p:nvPr>
            <p:ph type="title"/>
          </p:nvPr>
        </p:nvSpPr>
        <p:spPr>
          <a:xfrm>
            <a:off x="514760" y="358713"/>
            <a:ext cx="6552728" cy="755650"/>
          </a:xfrm>
        </p:spPr>
        <p:txBody>
          <a:bodyPr>
            <a:normAutofit fontScale="90000"/>
          </a:bodyPr>
          <a:lstStyle/>
          <a:p>
            <a:r>
              <a:rPr lang="tr-TR" altLang="en-US" sz="3200" b="1" dirty="0">
                <a:latin typeface="Arial" panose="020B0604020202020204" pitchFamily="34" charset="0"/>
                <a:cs typeface="Arial" panose="020B0604020202020204" pitchFamily="34" charset="0"/>
              </a:rPr>
              <a:t>OEHb = MCH</a:t>
            </a:r>
            <a:r>
              <a:rPr lang="tr-TR" altLang="en-US" sz="3200" b="1" dirty="0">
                <a:solidFill>
                  <a:srgbClr val="FF0000"/>
                </a:solidFill>
                <a:latin typeface="Arial" panose="020B0604020202020204" pitchFamily="34" charset="0"/>
                <a:cs typeface="Arial" panose="020B0604020202020204" pitchFamily="34" charset="0"/>
              </a:rPr>
              <a:t/>
            </a:r>
            <a:br>
              <a:rPr lang="tr-TR" altLang="en-US" sz="3200" b="1" dirty="0">
                <a:solidFill>
                  <a:srgbClr val="FF0000"/>
                </a:solidFill>
                <a:latin typeface="Arial" panose="020B0604020202020204" pitchFamily="34" charset="0"/>
                <a:cs typeface="Arial" panose="020B0604020202020204" pitchFamily="34" charset="0"/>
              </a:rPr>
            </a:br>
            <a:r>
              <a:rPr lang="tr-TR" altLang="en-US" sz="2800" b="1" dirty="0">
                <a:solidFill>
                  <a:srgbClr val="FF0000"/>
                </a:solidFill>
                <a:latin typeface="Arial" panose="020B0604020202020204" pitchFamily="34" charset="0"/>
                <a:cs typeface="Arial" panose="020B0604020202020204" pitchFamily="34" charset="0"/>
              </a:rPr>
              <a:t>Ortalama Eritrosit Hemoglobini</a:t>
            </a:r>
            <a:r>
              <a:rPr lang="tr-TR" altLang="en-US" sz="3200" b="1" dirty="0">
                <a:solidFill>
                  <a:srgbClr val="FF0000"/>
                </a:solidFill>
                <a:latin typeface="Arial" panose="020B0604020202020204" pitchFamily="34" charset="0"/>
                <a:cs typeface="Arial" panose="020B0604020202020204" pitchFamily="34" charset="0"/>
              </a:rPr>
              <a:t>: </a:t>
            </a:r>
          </a:p>
        </p:txBody>
      </p:sp>
      <p:sp>
        <p:nvSpPr>
          <p:cNvPr id="365571" name="Rectangle 3"/>
          <p:cNvSpPr>
            <a:spLocks noGrp="1" noChangeArrowheads="1"/>
          </p:cNvSpPr>
          <p:nvPr>
            <p:ph type="body" idx="1"/>
          </p:nvPr>
        </p:nvSpPr>
        <p:spPr>
          <a:xfrm>
            <a:off x="1558886" y="1454020"/>
            <a:ext cx="8558608" cy="4267200"/>
          </a:xfrm>
        </p:spPr>
        <p:txBody>
          <a:bodyPr/>
          <a:lstStyle/>
          <a:p>
            <a:pPr>
              <a:lnSpc>
                <a:spcPct val="120000"/>
              </a:lnSpc>
              <a:buFont typeface="Wingdings" panose="05000000000000000000" pitchFamily="2" charset="2"/>
              <a:buChar char="q"/>
            </a:pPr>
            <a:endParaRPr lang="tr-TR" altLang="en-US" sz="2400" dirty="0">
              <a:latin typeface="Times New Roman" panose="02020603050405020304" pitchFamily="18" charset="0"/>
            </a:endParaRPr>
          </a:p>
          <a:p>
            <a:pPr>
              <a:lnSpc>
                <a:spcPct val="120000"/>
              </a:lnSpc>
              <a:buFont typeface="Wingdings" panose="05000000000000000000" pitchFamily="2" charset="2"/>
              <a:buChar char="q"/>
            </a:pPr>
            <a:r>
              <a:rPr lang="tr-TR" altLang="en-US" sz="2400" dirty="0">
                <a:latin typeface="Calibri" panose="020F0502020204030204" pitchFamily="34" charset="0"/>
              </a:rPr>
              <a:t>MCH: </a:t>
            </a:r>
            <a:r>
              <a:rPr lang="tr-TR" altLang="en-US" sz="2400" dirty="0" err="1" smtClean="0">
                <a:latin typeface="Calibri" panose="020F0502020204030204" pitchFamily="34" charset="0"/>
              </a:rPr>
              <a:t>Mean</a:t>
            </a:r>
            <a:r>
              <a:rPr lang="tr-TR" altLang="en-US" sz="2400" dirty="0" smtClean="0">
                <a:latin typeface="Calibri" panose="020F0502020204030204" pitchFamily="34" charset="0"/>
              </a:rPr>
              <a:t> </a:t>
            </a:r>
            <a:r>
              <a:rPr lang="tr-TR" altLang="en-US" sz="2400" dirty="0" err="1" smtClean="0">
                <a:latin typeface="Calibri" panose="020F0502020204030204" pitchFamily="34" charset="0"/>
              </a:rPr>
              <a:t>Corpusculer</a:t>
            </a:r>
            <a:r>
              <a:rPr lang="tr-TR" altLang="en-US" sz="2400" dirty="0" smtClean="0">
                <a:latin typeface="Calibri" panose="020F0502020204030204" pitchFamily="34" charset="0"/>
              </a:rPr>
              <a:t> </a:t>
            </a:r>
            <a:r>
              <a:rPr lang="tr-TR" altLang="en-US" sz="2400" dirty="0">
                <a:latin typeface="Calibri" panose="020F0502020204030204" pitchFamily="34" charset="0"/>
              </a:rPr>
              <a:t>Hemoglobin</a:t>
            </a:r>
          </a:p>
          <a:p>
            <a:pPr>
              <a:lnSpc>
                <a:spcPct val="120000"/>
              </a:lnSpc>
              <a:buFont typeface="Wingdings" panose="05000000000000000000" pitchFamily="2" charset="2"/>
              <a:buChar char="q"/>
            </a:pPr>
            <a:r>
              <a:rPr lang="tr-TR" altLang="en-US" sz="2400" dirty="0">
                <a:latin typeface="Calibri" panose="020F0502020204030204" pitchFamily="34" charset="0"/>
              </a:rPr>
              <a:t>Ortalama bir eritrositin sahip olduğu hemoglobinin ağırlığıdır.</a:t>
            </a:r>
          </a:p>
          <a:p>
            <a:pPr marL="0" indent="0">
              <a:lnSpc>
                <a:spcPct val="120000"/>
              </a:lnSpc>
              <a:buNone/>
            </a:pPr>
            <a:endParaRPr lang="tr-TR" altLang="en-US" sz="2400" dirty="0">
              <a:latin typeface="Calibri" panose="020F0502020204030204" pitchFamily="34" charset="0"/>
            </a:endParaRPr>
          </a:p>
          <a:p>
            <a:pPr marL="471487" lvl="1" indent="0">
              <a:lnSpc>
                <a:spcPct val="150000"/>
              </a:lnSpc>
              <a:buNone/>
            </a:pPr>
            <a:r>
              <a:rPr lang="tr-TR" altLang="en-US" dirty="0">
                <a:latin typeface="Times New Roman" panose="02020603050405020304" pitchFamily="18" charset="0"/>
              </a:rPr>
              <a:t>          	</a:t>
            </a:r>
            <a:r>
              <a:rPr lang="tr-TR" altLang="en-US" sz="2800" dirty="0">
                <a:solidFill>
                  <a:srgbClr val="FF0000"/>
                </a:solidFill>
                <a:latin typeface="Times New Roman" panose="02020603050405020304" pitchFamily="18" charset="0"/>
              </a:rPr>
              <a:t>Hemoglobin X 10</a:t>
            </a:r>
            <a:r>
              <a:rPr lang="tr-TR" altLang="en-US" sz="2800" baseline="30000" dirty="0">
                <a:solidFill>
                  <a:srgbClr val="FF0000"/>
                </a:solidFill>
                <a:latin typeface="Times New Roman" panose="02020603050405020304" pitchFamily="18" charset="0"/>
              </a:rPr>
              <a:t>3</a:t>
            </a:r>
            <a:r>
              <a:rPr lang="tr-TR" altLang="en-US" sz="2800" dirty="0">
                <a:solidFill>
                  <a:srgbClr val="FF0000"/>
                </a:solidFill>
                <a:latin typeface="Times New Roman" panose="02020603050405020304" pitchFamily="18" charset="0"/>
              </a:rPr>
              <a:t> </a:t>
            </a:r>
          </a:p>
          <a:p>
            <a:pPr marL="471487" lvl="1" indent="0">
              <a:lnSpc>
                <a:spcPct val="80000"/>
              </a:lnSpc>
              <a:buNone/>
            </a:pPr>
            <a:r>
              <a:rPr lang="tr-TR" altLang="en-US" sz="2800" dirty="0">
                <a:solidFill>
                  <a:srgbClr val="FF0000"/>
                </a:solidFill>
                <a:latin typeface="Times New Roman" panose="02020603050405020304" pitchFamily="18" charset="0"/>
              </a:rPr>
              <a:t>          	Kırmızı küre sayısı</a:t>
            </a:r>
          </a:p>
          <a:p>
            <a:pPr>
              <a:lnSpc>
                <a:spcPct val="80000"/>
              </a:lnSpc>
              <a:buFont typeface="Wingdings" panose="05000000000000000000" pitchFamily="2" charset="2"/>
              <a:buChar char="q"/>
            </a:pPr>
            <a:endParaRPr lang="tr-TR" altLang="en-US" sz="2400" dirty="0">
              <a:latin typeface="Times New Roman" panose="02020603050405020304" pitchFamily="18" charset="0"/>
            </a:endParaRPr>
          </a:p>
          <a:p>
            <a:pPr>
              <a:lnSpc>
                <a:spcPct val="80000"/>
              </a:lnSpc>
              <a:buFont typeface="Wingdings" panose="05000000000000000000" pitchFamily="2" charset="2"/>
              <a:buChar char="q"/>
            </a:pPr>
            <a:r>
              <a:rPr lang="tr-TR" altLang="en-US" sz="2400" b="1" dirty="0">
                <a:latin typeface="Times New Roman" panose="02020603050405020304" pitchFamily="18" charset="0"/>
              </a:rPr>
              <a:t>Normal değerleri: </a:t>
            </a:r>
            <a:r>
              <a:rPr lang="en-AU" altLang="en-US" sz="2400" b="1" dirty="0">
                <a:solidFill>
                  <a:srgbClr val="FF0000"/>
                </a:solidFill>
                <a:latin typeface="Times New Roman" panose="02020603050405020304" pitchFamily="18" charset="0"/>
              </a:rPr>
              <a:t>28</a:t>
            </a:r>
            <a:r>
              <a:rPr lang="tr-TR" altLang="en-US" sz="2400" b="1" dirty="0">
                <a:solidFill>
                  <a:srgbClr val="FF0000"/>
                </a:solidFill>
                <a:latin typeface="Times New Roman" panose="02020603050405020304" pitchFamily="18" charset="0"/>
              </a:rPr>
              <a:t>-32 </a:t>
            </a:r>
            <a:r>
              <a:rPr lang="en-AU" altLang="en-US" sz="2400" b="1" dirty="0" err="1">
                <a:solidFill>
                  <a:srgbClr val="FF0000"/>
                </a:solidFill>
                <a:latin typeface="Times New Roman" panose="02020603050405020304" pitchFamily="18" charset="0"/>
              </a:rPr>
              <a:t>pg</a:t>
            </a:r>
            <a:r>
              <a:rPr lang="tr-TR" altLang="en-US" sz="2400" b="1" dirty="0">
                <a:solidFill>
                  <a:srgbClr val="FF0000"/>
                </a:solidFill>
                <a:latin typeface="Times New Roman" panose="02020603050405020304" pitchFamily="18" charset="0"/>
              </a:rPr>
              <a:t> “</a:t>
            </a:r>
            <a:r>
              <a:rPr lang="tr-TR" altLang="en-US" sz="2400" b="1" dirty="0" err="1">
                <a:solidFill>
                  <a:srgbClr val="FF0000"/>
                </a:solidFill>
                <a:latin typeface="Times New Roman" panose="02020603050405020304" pitchFamily="18" charset="0"/>
              </a:rPr>
              <a:t>pikogram</a:t>
            </a:r>
            <a:r>
              <a:rPr lang="tr-TR" altLang="en-US" sz="2400" b="1" dirty="0">
                <a:solidFill>
                  <a:srgbClr val="FF0000"/>
                </a:solidFill>
                <a:latin typeface="Times New Roman" panose="02020603050405020304" pitchFamily="18" charset="0"/>
              </a:rPr>
              <a:t>”</a:t>
            </a:r>
          </a:p>
        </p:txBody>
      </p:sp>
      <p:sp>
        <p:nvSpPr>
          <p:cNvPr id="365572" name="Rectangle 4"/>
          <p:cNvSpPr>
            <a:spLocks noChangeArrowheads="1"/>
          </p:cNvSpPr>
          <p:nvPr/>
        </p:nvSpPr>
        <p:spPr bwMode="auto">
          <a:xfrm>
            <a:off x="2207573" y="4027683"/>
            <a:ext cx="1079500" cy="576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lnSpc>
                <a:spcPct val="90000"/>
              </a:lnSpc>
              <a:spcBef>
                <a:spcPct val="20000"/>
              </a:spcBef>
              <a:buClr>
                <a:schemeClr val="accent1"/>
              </a:buClr>
              <a:buSzPct val="70000"/>
              <a:buFont typeface="Wingdings 2" panose="05020102010507070707" pitchFamily="18" charset="2"/>
              <a:buNone/>
            </a:pPr>
            <a:r>
              <a:rPr lang="tr-TR" altLang="en-US" sz="2800" b="1" dirty="0">
                <a:solidFill>
                  <a:srgbClr val="FF0000"/>
                </a:solidFill>
              </a:rPr>
              <a:t>OEHb</a:t>
            </a:r>
            <a:r>
              <a:rPr lang="tr-TR" altLang="en-US" sz="2800" b="1" dirty="0">
                <a:solidFill>
                  <a:schemeClr val="accent2">
                    <a:lumMod val="75000"/>
                  </a:schemeClr>
                </a:solidFill>
              </a:rPr>
              <a:t>=</a:t>
            </a:r>
          </a:p>
        </p:txBody>
      </p:sp>
      <p:sp>
        <p:nvSpPr>
          <p:cNvPr id="365573" name="Line 5"/>
          <p:cNvSpPr>
            <a:spLocks noChangeShapeType="1"/>
          </p:cNvSpPr>
          <p:nvPr/>
        </p:nvSpPr>
        <p:spPr bwMode="auto">
          <a:xfrm>
            <a:off x="3403915" y="4315814"/>
            <a:ext cx="2665412"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pic>
        <p:nvPicPr>
          <p:cNvPr id="8" name="Picture 2" descr="whole  blood  test machines ile ilgili gö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11816" y="260648"/>
            <a:ext cx="2448272" cy="1563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727533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ayt Numarası Yer Tutucusu 5"/>
          <p:cNvSpPr>
            <a:spLocks noGrp="1"/>
          </p:cNvSpPr>
          <p:nvPr>
            <p:ph type="sldNum" sz="quarter" idx="12"/>
          </p:nvPr>
        </p:nvSpPr>
        <p:spPr/>
        <p:txBody>
          <a:bodyPr/>
          <a:lstStyle/>
          <a:p>
            <a:fld id="{E6D5D32D-8E7E-41C1-AD1D-EEB965947267}" type="slidenum">
              <a:rPr lang="tr-TR" altLang="en-US"/>
              <a:pPr/>
              <a:t>21</a:t>
            </a:fld>
            <a:endParaRPr lang="tr-TR" altLang="en-US"/>
          </a:p>
        </p:txBody>
      </p:sp>
      <p:sp>
        <p:nvSpPr>
          <p:cNvPr id="369666" name="Rectangle 2"/>
          <p:cNvSpPr>
            <a:spLocks noGrp="1" noChangeArrowheads="1"/>
          </p:cNvSpPr>
          <p:nvPr>
            <p:ph type="title"/>
          </p:nvPr>
        </p:nvSpPr>
        <p:spPr>
          <a:xfrm>
            <a:off x="512472" y="0"/>
            <a:ext cx="5365477" cy="1216025"/>
          </a:xfrm>
        </p:spPr>
        <p:txBody>
          <a:bodyPr/>
          <a:lstStyle/>
          <a:p>
            <a:r>
              <a:rPr lang="tr-TR" altLang="en-US" sz="3200" b="1" dirty="0">
                <a:latin typeface="Arial" panose="020B0604020202020204" pitchFamily="34" charset="0"/>
                <a:cs typeface="Arial" panose="020B0604020202020204" pitchFamily="34" charset="0"/>
              </a:rPr>
              <a:t>RDW</a:t>
            </a:r>
            <a:r>
              <a:rPr lang="tr-TR" altLang="en-US" sz="3200" b="1" dirty="0">
                <a:solidFill>
                  <a:schemeClr val="accent2">
                    <a:lumMod val="60000"/>
                    <a:lumOff val="40000"/>
                  </a:schemeClr>
                </a:solidFill>
                <a:latin typeface="Arial" panose="020B0604020202020204" pitchFamily="34" charset="0"/>
                <a:cs typeface="Arial" panose="020B0604020202020204" pitchFamily="34" charset="0"/>
              </a:rPr>
              <a:t/>
            </a:r>
            <a:br>
              <a:rPr lang="tr-TR" altLang="en-US" sz="3200" b="1" dirty="0">
                <a:solidFill>
                  <a:schemeClr val="accent2">
                    <a:lumMod val="60000"/>
                    <a:lumOff val="40000"/>
                  </a:schemeClr>
                </a:solidFill>
                <a:latin typeface="Arial" panose="020B0604020202020204" pitchFamily="34" charset="0"/>
                <a:cs typeface="Arial" panose="020B0604020202020204" pitchFamily="34" charset="0"/>
              </a:rPr>
            </a:br>
            <a:r>
              <a:rPr lang="tr-TR" altLang="en-US" sz="3200" b="1" dirty="0">
                <a:solidFill>
                  <a:srgbClr val="FF0000"/>
                </a:solidFill>
                <a:latin typeface="Arial" panose="020B0604020202020204" pitchFamily="34" charset="0"/>
                <a:cs typeface="Arial" panose="020B0604020202020204" pitchFamily="34" charset="0"/>
              </a:rPr>
              <a:t>Eritrosit dağılım genişliği</a:t>
            </a:r>
            <a:endParaRPr lang="en-US" altLang="en-US" sz="3200" b="1" dirty="0">
              <a:solidFill>
                <a:srgbClr val="FF0000"/>
              </a:solidFill>
              <a:latin typeface="Arial" panose="020B0604020202020204" pitchFamily="34" charset="0"/>
              <a:cs typeface="Arial" panose="020B0604020202020204" pitchFamily="34" charset="0"/>
            </a:endParaRPr>
          </a:p>
        </p:txBody>
      </p:sp>
      <p:sp>
        <p:nvSpPr>
          <p:cNvPr id="369667" name="Rectangle 3"/>
          <p:cNvSpPr>
            <a:spLocks noGrp="1" noChangeArrowheads="1"/>
          </p:cNvSpPr>
          <p:nvPr>
            <p:ph type="body" idx="1"/>
          </p:nvPr>
        </p:nvSpPr>
        <p:spPr>
          <a:xfrm>
            <a:off x="512472" y="1619573"/>
            <a:ext cx="8397750" cy="4267200"/>
          </a:xfrm>
        </p:spPr>
        <p:txBody>
          <a:bodyPr/>
          <a:lstStyle/>
          <a:p>
            <a:pPr>
              <a:lnSpc>
                <a:spcPct val="80000"/>
              </a:lnSpc>
            </a:pPr>
            <a:r>
              <a:rPr lang="tr-TR" altLang="en-US" sz="2400" dirty="0">
                <a:latin typeface="Calibri" panose="020F0502020204030204" pitchFamily="34" charset="0"/>
              </a:rPr>
              <a:t>Eritrosit </a:t>
            </a:r>
            <a:r>
              <a:rPr lang="tr-TR" altLang="en-US" sz="2400" dirty="0" err="1">
                <a:latin typeface="Calibri" panose="020F0502020204030204" pitchFamily="34" charset="0"/>
              </a:rPr>
              <a:t>histogramından</a:t>
            </a:r>
            <a:r>
              <a:rPr lang="tr-TR" altLang="en-US" sz="2400" dirty="0">
                <a:latin typeface="Calibri" panose="020F0502020204030204" pitchFamily="34" charset="0"/>
              </a:rPr>
              <a:t> elde edilen bir istatistiksel parametre, </a:t>
            </a:r>
          </a:p>
          <a:p>
            <a:pPr>
              <a:lnSpc>
                <a:spcPct val="80000"/>
              </a:lnSpc>
            </a:pPr>
            <a:endParaRPr lang="tr-TR" altLang="en-US" sz="2400" dirty="0">
              <a:latin typeface="Calibri" panose="020F0502020204030204" pitchFamily="34" charset="0"/>
            </a:endParaRPr>
          </a:p>
          <a:p>
            <a:pPr>
              <a:lnSpc>
                <a:spcPct val="80000"/>
              </a:lnSpc>
            </a:pPr>
            <a:r>
              <a:rPr lang="tr-TR" altLang="en-US" sz="2400" dirty="0">
                <a:latin typeface="Calibri" panose="020F0502020204030204" pitchFamily="34" charset="0"/>
              </a:rPr>
              <a:t>Eritrositlerin büyüklüklerine göre dağılım genişliğini göstermekte; </a:t>
            </a:r>
            <a:r>
              <a:rPr lang="tr-TR" altLang="en-US" sz="2400" dirty="0" err="1">
                <a:solidFill>
                  <a:srgbClr val="FF0000"/>
                </a:solidFill>
                <a:latin typeface="Calibri" panose="020F0502020204030204" pitchFamily="34" charset="0"/>
              </a:rPr>
              <a:t>anizositozun</a:t>
            </a:r>
            <a:r>
              <a:rPr lang="tr-TR" altLang="en-US" sz="2400" dirty="0">
                <a:solidFill>
                  <a:srgbClr val="FF0000"/>
                </a:solidFill>
                <a:latin typeface="Calibri" panose="020F0502020204030204" pitchFamily="34" charset="0"/>
              </a:rPr>
              <a:t> istatiksel olarak ifadesi</a:t>
            </a:r>
            <a:r>
              <a:rPr lang="tr-TR" altLang="en-US" sz="2400" dirty="0">
                <a:latin typeface="Calibri" panose="020F0502020204030204" pitchFamily="34" charset="0"/>
              </a:rPr>
              <a:t>,</a:t>
            </a:r>
          </a:p>
          <a:p>
            <a:pPr marL="0" indent="0">
              <a:lnSpc>
                <a:spcPct val="80000"/>
              </a:lnSpc>
              <a:buNone/>
            </a:pPr>
            <a:endParaRPr lang="tr-TR" altLang="en-US" sz="2400" dirty="0">
              <a:latin typeface="Times New Roman" panose="02020603050405020304" pitchFamily="18" charset="0"/>
            </a:endParaRPr>
          </a:p>
        </p:txBody>
      </p:sp>
      <p:sp>
        <p:nvSpPr>
          <p:cNvPr id="369668" name="Rectangle 4"/>
          <p:cNvSpPr>
            <a:spLocks noChangeArrowheads="1"/>
          </p:cNvSpPr>
          <p:nvPr/>
        </p:nvSpPr>
        <p:spPr bwMode="auto">
          <a:xfrm>
            <a:off x="6672263" y="6237288"/>
            <a:ext cx="36941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50000"/>
              </a:spcBef>
            </a:pPr>
            <a:r>
              <a:rPr lang="tr-TR" altLang="en-US" sz="1600">
                <a:solidFill>
                  <a:schemeClr val="bg1"/>
                </a:solidFill>
                <a:latin typeface="Arial" panose="020B0604020202020204" pitchFamily="34" charset="0"/>
              </a:rPr>
              <a:t>Dacie and Lewis, Pract Haematol 2002</a:t>
            </a:r>
            <a:endParaRPr lang="en-US" altLang="en-US" sz="1600">
              <a:solidFill>
                <a:schemeClr val="bg1"/>
              </a:solidFill>
              <a:latin typeface="Arial" panose="020B0604020202020204" pitchFamily="34" charset="0"/>
            </a:endParaRPr>
          </a:p>
        </p:txBody>
      </p:sp>
      <p:sp>
        <p:nvSpPr>
          <p:cNvPr id="6" name="Rectangle 3"/>
          <p:cNvSpPr txBox="1">
            <a:spLocks noChangeArrowheads="1"/>
          </p:cNvSpPr>
          <p:nvPr/>
        </p:nvSpPr>
        <p:spPr bwMode="auto">
          <a:xfrm>
            <a:off x="731501" y="3455988"/>
            <a:ext cx="8281936" cy="3402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469900" indent="-469900" algn="l" rtl="0" fontAlgn="base">
              <a:spcBef>
                <a:spcPct val="20000"/>
              </a:spcBef>
              <a:spcAft>
                <a:spcPct val="0"/>
              </a:spcAft>
              <a:buClr>
                <a:schemeClr val="accent2"/>
              </a:buClr>
              <a:buFont typeface="Wingdings" panose="05000000000000000000" pitchFamily="2" charset="2"/>
              <a:buChar char="o"/>
              <a:defRPr sz="3000" kern="1200">
                <a:solidFill>
                  <a:schemeClr val="tx1"/>
                </a:solidFill>
                <a:latin typeface="+mn-lt"/>
                <a:ea typeface="+mn-ea"/>
                <a:cs typeface="+mn-cs"/>
              </a:defRPr>
            </a:lvl1pPr>
            <a:lvl2pPr marL="908050" indent="-436563" algn="l" rtl="0" fontAlgn="base">
              <a:spcBef>
                <a:spcPct val="20000"/>
              </a:spcBef>
              <a:spcAft>
                <a:spcPct val="0"/>
              </a:spcAft>
              <a:buClr>
                <a:schemeClr val="accent2"/>
              </a:buClr>
              <a:buFont typeface="Wingdings" panose="05000000000000000000" pitchFamily="2" charset="2"/>
              <a:buChar char="n"/>
              <a:defRPr sz="2600" kern="1200">
                <a:solidFill>
                  <a:schemeClr val="tx1"/>
                </a:solidFill>
                <a:latin typeface="+mn-lt"/>
                <a:ea typeface="+mn-ea"/>
                <a:cs typeface="+mn-cs"/>
              </a:defRPr>
            </a:lvl2pPr>
            <a:lvl3pPr marL="1304925" indent="-395288" algn="l" rtl="0" fontAlgn="base">
              <a:spcBef>
                <a:spcPct val="20000"/>
              </a:spcBef>
              <a:spcAft>
                <a:spcPct val="0"/>
              </a:spcAft>
              <a:buClr>
                <a:schemeClr val="accent2"/>
              </a:buClr>
              <a:buFont typeface="Wingdings" panose="05000000000000000000" pitchFamily="2" charset="2"/>
              <a:buChar char="o"/>
              <a:defRPr sz="2300" kern="1200">
                <a:solidFill>
                  <a:schemeClr val="tx1"/>
                </a:solidFill>
                <a:latin typeface="+mn-lt"/>
                <a:ea typeface="+mn-ea"/>
                <a:cs typeface="+mn-cs"/>
              </a:defRPr>
            </a:lvl3pPr>
            <a:lvl4pPr marL="1693863" indent="-387350" algn="l" rtl="0" fontAlgn="base">
              <a:spcBef>
                <a:spcPct val="20000"/>
              </a:spcBef>
              <a:spcAft>
                <a:spcPct val="0"/>
              </a:spcAft>
              <a:buClr>
                <a:schemeClr val="accent2"/>
              </a:buClr>
              <a:buFont typeface="Wingdings" panose="05000000000000000000" pitchFamily="2" charset="2"/>
              <a:buChar char="n"/>
              <a:defRPr sz="2000" kern="1200">
                <a:solidFill>
                  <a:schemeClr val="tx1"/>
                </a:solidFill>
                <a:latin typeface="+mn-lt"/>
                <a:ea typeface="+mn-ea"/>
                <a:cs typeface="+mn-cs"/>
              </a:defRPr>
            </a:lvl4pPr>
            <a:lvl5pPr marL="2093913" indent="-398463" algn="l" rtl="0" fontAlgn="base">
              <a:spcBef>
                <a:spcPct val="25000"/>
              </a:spcBef>
              <a:spcAft>
                <a:spcPct val="0"/>
              </a:spcAft>
              <a:buClr>
                <a:schemeClr val="accent2"/>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endParaRPr lang="tr-TR" altLang="en-US" sz="1800" dirty="0">
              <a:latin typeface="Times New Roman" panose="02020603050405020304" pitchFamily="18" charset="0"/>
            </a:endParaRPr>
          </a:p>
          <a:p>
            <a:pPr>
              <a:lnSpc>
                <a:spcPct val="150000"/>
              </a:lnSpc>
            </a:pPr>
            <a:r>
              <a:rPr lang="tr-TR" altLang="en-US" sz="1800" dirty="0" err="1">
                <a:latin typeface="Times New Roman" panose="02020603050405020304" pitchFamily="18" charset="0"/>
              </a:rPr>
              <a:t>Mikrositoz-Anizositozla</a:t>
            </a:r>
            <a:r>
              <a:rPr lang="tr-TR" altLang="en-US" sz="1800" dirty="0">
                <a:latin typeface="Times New Roman" panose="02020603050405020304" pitchFamily="18" charset="0"/>
              </a:rPr>
              <a:t> seyreden anemilerin ayırıcı tanısında,</a:t>
            </a:r>
          </a:p>
          <a:p>
            <a:pPr>
              <a:lnSpc>
                <a:spcPct val="150000"/>
              </a:lnSpc>
            </a:pPr>
            <a:r>
              <a:rPr lang="tr-TR" altLang="en-US" sz="1800" dirty="0">
                <a:latin typeface="Times New Roman" panose="02020603050405020304" pitchFamily="18" charset="0"/>
              </a:rPr>
              <a:t>Demir eksikliği anemisinde RDW artmışken, </a:t>
            </a:r>
            <a:r>
              <a:rPr lang="el-GR" altLang="en-US" sz="1800" dirty="0">
                <a:latin typeface="Times New Roman" panose="02020603050405020304" pitchFamily="18" charset="0"/>
                <a:cs typeface="Arial" panose="020B0604020202020204" pitchFamily="34" charset="0"/>
              </a:rPr>
              <a:t>β</a:t>
            </a:r>
            <a:r>
              <a:rPr lang="tr-TR" altLang="en-US" sz="1800" dirty="0">
                <a:latin typeface="Times New Roman" panose="02020603050405020304" pitchFamily="18" charset="0"/>
                <a:cs typeface="Arial" panose="020B0604020202020204" pitchFamily="34" charset="0"/>
              </a:rPr>
              <a:t>-</a:t>
            </a:r>
            <a:r>
              <a:rPr lang="tr-TR" altLang="en-US" sz="1800" dirty="0" err="1">
                <a:latin typeface="Times New Roman" panose="02020603050405020304" pitchFamily="18" charset="0"/>
              </a:rPr>
              <a:t>talasemi</a:t>
            </a:r>
            <a:r>
              <a:rPr lang="tr-TR" altLang="en-US" sz="1800" dirty="0">
                <a:latin typeface="Times New Roman" panose="02020603050405020304" pitchFamily="18" charset="0"/>
              </a:rPr>
              <a:t> taşıyıcılığında normal,</a:t>
            </a:r>
          </a:p>
        </p:txBody>
      </p:sp>
    </p:spTree>
    <p:extLst>
      <p:ext uri="{BB962C8B-B14F-4D97-AF65-F5344CB8AC3E}">
        <p14:creationId xmlns:p14="http://schemas.microsoft.com/office/powerpoint/2010/main" val="155525689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8" name="Rectangle 2"/>
          <p:cNvSpPr>
            <a:spLocks noGrp="1" noChangeArrowheads="1"/>
          </p:cNvSpPr>
          <p:nvPr>
            <p:ph type="title" idx="4294967295"/>
          </p:nvPr>
        </p:nvSpPr>
        <p:spPr>
          <a:xfrm>
            <a:off x="458394" y="496834"/>
            <a:ext cx="7733332" cy="476250"/>
          </a:xfrm>
        </p:spPr>
        <p:txBody>
          <a:bodyPr>
            <a:noAutofit/>
          </a:bodyPr>
          <a:lstStyle/>
          <a:p>
            <a:r>
              <a:rPr lang="tr-TR" altLang="en-US" sz="3200" b="1" dirty="0">
                <a:solidFill>
                  <a:srgbClr val="FF0000"/>
                </a:solidFill>
                <a:latin typeface="Arial" panose="020B0604020202020204" pitchFamily="34" charset="0"/>
                <a:cs typeface="Arial" panose="020B0604020202020204" pitchFamily="34" charset="0"/>
              </a:rPr>
              <a:t>Eritrositlerin </a:t>
            </a:r>
            <a:r>
              <a:rPr lang="tr-TR" altLang="en-US" sz="3200" b="1" dirty="0" smtClean="0">
                <a:solidFill>
                  <a:srgbClr val="FF0000"/>
                </a:solidFill>
                <a:latin typeface="Arial" panose="020B0604020202020204" pitchFamily="34" charset="0"/>
                <a:cs typeface="Arial" panose="020B0604020202020204" pitchFamily="34" charset="0"/>
              </a:rPr>
              <a:t> morfolojik </a:t>
            </a:r>
            <a:r>
              <a:rPr lang="tr-TR" altLang="en-US" sz="3200" b="1" dirty="0">
                <a:solidFill>
                  <a:srgbClr val="FF0000"/>
                </a:solidFill>
                <a:latin typeface="Arial" panose="020B0604020202020204" pitchFamily="34" charset="0"/>
                <a:cs typeface="Arial" panose="020B0604020202020204" pitchFamily="34" charset="0"/>
              </a:rPr>
              <a:t>bozuklukları</a:t>
            </a:r>
          </a:p>
        </p:txBody>
      </p:sp>
      <p:pic>
        <p:nvPicPr>
          <p:cNvPr id="4" name="Resim 3"/>
          <p:cNvPicPr>
            <a:picLocks noChangeAspect="1"/>
          </p:cNvPicPr>
          <p:nvPr/>
        </p:nvPicPr>
        <p:blipFill>
          <a:blip r:embed="rId2"/>
          <a:stretch>
            <a:fillRect/>
          </a:stretch>
        </p:blipFill>
        <p:spPr>
          <a:xfrm>
            <a:off x="3829984" y="1815855"/>
            <a:ext cx="4930445" cy="3791937"/>
          </a:xfrm>
          <a:prstGeom prst="rect">
            <a:avLst/>
          </a:prstGeom>
        </p:spPr>
      </p:pic>
      <p:sp>
        <p:nvSpPr>
          <p:cNvPr id="5" name="Oval 39"/>
          <p:cNvSpPr>
            <a:spLocks noChangeArrowheads="1"/>
          </p:cNvSpPr>
          <p:nvPr/>
        </p:nvSpPr>
        <p:spPr bwMode="auto">
          <a:xfrm>
            <a:off x="8822907" y="1147774"/>
            <a:ext cx="228600" cy="228600"/>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grpSp>
        <p:nvGrpSpPr>
          <p:cNvPr id="6" name="Group 40"/>
          <p:cNvGrpSpPr>
            <a:grpSpLocks/>
          </p:cNvGrpSpPr>
          <p:nvPr/>
        </p:nvGrpSpPr>
        <p:grpSpPr bwMode="auto">
          <a:xfrm>
            <a:off x="8379428" y="425045"/>
            <a:ext cx="1219200" cy="953077"/>
            <a:chOff x="2736" y="1728"/>
            <a:chExt cx="768" cy="816"/>
          </a:xfrm>
        </p:grpSpPr>
        <p:sp>
          <p:nvSpPr>
            <p:cNvPr id="7" name="Oval 41"/>
            <p:cNvSpPr>
              <a:spLocks noChangeArrowheads="1"/>
            </p:cNvSpPr>
            <p:nvPr/>
          </p:nvSpPr>
          <p:spPr bwMode="auto">
            <a:xfrm>
              <a:off x="2976" y="2256"/>
              <a:ext cx="144" cy="144"/>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8" name="Oval 42"/>
            <p:cNvSpPr>
              <a:spLocks noChangeArrowheads="1"/>
            </p:cNvSpPr>
            <p:nvPr/>
          </p:nvSpPr>
          <p:spPr bwMode="auto">
            <a:xfrm>
              <a:off x="3216" y="2112"/>
              <a:ext cx="144" cy="144"/>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9" name="Oval 43"/>
            <p:cNvSpPr>
              <a:spLocks noChangeArrowheads="1"/>
            </p:cNvSpPr>
            <p:nvPr/>
          </p:nvSpPr>
          <p:spPr bwMode="auto">
            <a:xfrm>
              <a:off x="3120" y="2352"/>
              <a:ext cx="144" cy="144"/>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10" name="Oval 44"/>
            <p:cNvSpPr>
              <a:spLocks noChangeArrowheads="1"/>
            </p:cNvSpPr>
            <p:nvPr/>
          </p:nvSpPr>
          <p:spPr bwMode="auto">
            <a:xfrm>
              <a:off x="3024" y="2064"/>
              <a:ext cx="144" cy="144"/>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11" name="Oval 45"/>
            <p:cNvSpPr>
              <a:spLocks noChangeArrowheads="1"/>
            </p:cNvSpPr>
            <p:nvPr/>
          </p:nvSpPr>
          <p:spPr bwMode="auto">
            <a:xfrm>
              <a:off x="2976" y="1920"/>
              <a:ext cx="144" cy="144"/>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12" name="Oval 46"/>
            <p:cNvSpPr>
              <a:spLocks noChangeArrowheads="1"/>
            </p:cNvSpPr>
            <p:nvPr/>
          </p:nvSpPr>
          <p:spPr bwMode="auto">
            <a:xfrm>
              <a:off x="3168" y="1920"/>
              <a:ext cx="144" cy="144"/>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13" name="Oval 47"/>
            <p:cNvSpPr>
              <a:spLocks noChangeArrowheads="1"/>
            </p:cNvSpPr>
            <p:nvPr/>
          </p:nvSpPr>
          <p:spPr bwMode="auto">
            <a:xfrm>
              <a:off x="2736" y="2112"/>
              <a:ext cx="144" cy="144"/>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14" name="Oval 48"/>
            <p:cNvSpPr>
              <a:spLocks noChangeArrowheads="1"/>
            </p:cNvSpPr>
            <p:nvPr/>
          </p:nvSpPr>
          <p:spPr bwMode="auto">
            <a:xfrm>
              <a:off x="2736" y="2400"/>
              <a:ext cx="144" cy="144"/>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15" name="Oval 49"/>
            <p:cNvSpPr>
              <a:spLocks noChangeArrowheads="1"/>
            </p:cNvSpPr>
            <p:nvPr/>
          </p:nvSpPr>
          <p:spPr bwMode="auto">
            <a:xfrm>
              <a:off x="3360" y="2112"/>
              <a:ext cx="144" cy="144"/>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16" name="Oval 50"/>
            <p:cNvSpPr>
              <a:spLocks noChangeArrowheads="1"/>
            </p:cNvSpPr>
            <p:nvPr/>
          </p:nvSpPr>
          <p:spPr bwMode="auto">
            <a:xfrm>
              <a:off x="3072" y="1728"/>
              <a:ext cx="144" cy="144"/>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grpSp>
      <p:grpSp>
        <p:nvGrpSpPr>
          <p:cNvPr id="17" name="Group 51"/>
          <p:cNvGrpSpPr>
            <a:grpSpLocks/>
          </p:cNvGrpSpPr>
          <p:nvPr/>
        </p:nvGrpSpPr>
        <p:grpSpPr bwMode="auto">
          <a:xfrm>
            <a:off x="8554441" y="326451"/>
            <a:ext cx="1728192" cy="1250950"/>
            <a:chOff x="2736" y="1680"/>
            <a:chExt cx="1008" cy="1056"/>
          </a:xfrm>
        </p:grpSpPr>
        <p:sp>
          <p:nvSpPr>
            <p:cNvPr id="18" name="Oval 52"/>
            <p:cNvSpPr>
              <a:spLocks noChangeArrowheads="1"/>
            </p:cNvSpPr>
            <p:nvPr/>
          </p:nvSpPr>
          <p:spPr bwMode="auto">
            <a:xfrm>
              <a:off x="3024" y="2496"/>
              <a:ext cx="144" cy="144"/>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19" name="Oval 53"/>
            <p:cNvSpPr>
              <a:spLocks noChangeArrowheads="1"/>
            </p:cNvSpPr>
            <p:nvPr/>
          </p:nvSpPr>
          <p:spPr bwMode="auto">
            <a:xfrm>
              <a:off x="3168" y="2304"/>
              <a:ext cx="144" cy="144"/>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20" name="Oval 54"/>
            <p:cNvSpPr>
              <a:spLocks noChangeArrowheads="1"/>
            </p:cNvSpPr>
            <p:nvPr/>
          </p:nvSpPr>
          <p:spPr bwMode="auto">
            <a:xfrm>
              <a:off x="3408" y="1728"/>
              <a:ext cx="144" cy="144"/>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21" name="Oval 55"/>
            <p:cNvSpPr>
              <a:spLocks noChangeArrowheads="1"/>
            </p:cNvSpPr>
            <p:nvPr/>
          </p:nvSpPr>
          <p:spPr bwMode="auto">
            <a:xfrm>
              <a:off x="3312" y="1968"/>
              <a:ext cx="144" cy="144"/>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22" name="Oval 56"/>
            <p:cNvSpPr>
              <a:spLocks noChangeArrowheads="1"/>
            </p:cNvSpPr>
            <p:nvPr/>
          </p:nvSpPr>
          <p:spPr bwMode="auto">
            <a:xfrm>
              <a:off x="3504" y="2208"/>
              <a:ext cx="144" cy="144"/>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23" name="Oval 57"/>
            <p:cNvSpPr>
              <a:spLocks noChangeArrowheads="1"/>
            </p:cNvSpPr>
            <p:nvPr/>
          </p:nvSpPr>
          <p:spPr bwMode="auto">
            <a:xfrm>
              <a:off x="3312" y="2400"/>
              <a:ext cx="144" cy="144"/>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24" name="Oval 58"/>
            <p:cNvSpPr>
              <a:spLocks noChangeArrowheads="1"/>
            </p:cNvSpPr>
            <p:nvPr/>
          </p:nvSpPr>
          <p:spPr bwMode="auto">
            <a:xfrm>
              <a:off x="3168" y="1680"/>
              <a:ext cx="144" cy="144"/>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25" name="Oval 59"/>
            <p:cNvSpPr>
              <a:spLocks noChangeArrowheads="1"/>
            </p:cNvSpPr>
            <p:nvPr/>
          </p:nvSpPr>
          <p:spPr bwMode="auto">
            <a:xfrm>
              <a:off x="3552" y="2544"/>
              <a:ext cx="144" cy="144"/>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26" name="Oval 60"/>
            <p:cNvSpPr>
              <a:spLocks noChangeArrowheads="1"/>
            </p:cNvSpPr>
            <p:nvPr/>
          </p:nvSpPr>
          <p:spPr bwMode="auto">
            <a:xfrm>
              <a:off x="3312" y="2592"/>
              <a:ext cx="144" cy="144"/>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27" name="Oval 61"/>
            <p:cNvSpPr>
              <a:spLocks noChangeArrowheads="1"/>
            </p:cNvSpPr>
            <p:nvPr/>
          </p:nvSpPr>
          <p:spPr bwMode="auto">
            <a:xfrm>
              <a:off x="3504" y="2352"/>
              <a:ext cx="144" cy="144"/>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28" name="Oval 62"/>
            <p:cNvSpPr>
              <a:spLocks noChangeArrowheads="1"/>
            </p:cNvSpPr>
            <p:nvPr/>
          </p:nvSpPr>
          <p:spPr bwMode="auto">
            <a:xfrm>
              <a:off x="2736" y="1872"/>
              <a:ext cx="144" cy="144"/>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29" name="Oval 63"/>
            <p:cNvSpPr>
              <a:spLocks noChangeArrowheads="1"/>
            </p:cNvSpPr>
            <p:nvPr/>
          </p:nvSpPr>
          <p:spPr bwMode="auto">
            <a:xfrm>
              <a:off x="3600" y="1872"/>
              <a:ext cx="144" cy="144"/>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30" name="Oval 64"/>
            <p:cNvSpPr>
              <a:spLocks noChangeArrowheads="1"/>
            </p:cNvSpPr>
            <p:nvPr/>
          </p:nvSpPr>
          <p:spPr bwMode="auto">
            <a:xfrm>
              <a:off x="3504" y="1968"/>
              <a:ext cx="144" cy="144"/>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grpSp>
      <p:sp>
        <p:nvSpPr>
          <p:cNvPr id="31" name="Oval 23"/>
          <p:cNvSpPr>
            <a:spLocks noChangeArrowheads="1"/>
          </p:cNvSpPr>
          <p:nvPr/>
        </p:nvSpPr>
        <p:spPr bwMode="auto">
          <a:xfrm>
            <a:off x="2129647" y="2320931"/>
            <a:ext cx="99086" cy="132556"/>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32" name="Oval 24"/>
          <p:cNvSpPr>
            <a:spLocks noChangeArrowheads="1"/>
          </p:cNvSpPr>
          <p:nvPr/>
        </p:nvSpPr>
        <p:spPr bwMode="auto">
          <a:xfrm>
            <a:off x="1852098" y="2556990"/>
            <a:ext cx="99086" cy="132556"/>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grpSp>
        <p:nvGrpSpPr>
          <p:cNvPr id="33" name="Group 25"/>
          <p:cNvGrpSpPr>
            <a:grpSpLocks/>
          </p:cNvGrpSpPr>
          <p:nvPr/>
        </p:nvGrpSpPr>
        <p:grpSpPr bwMode="auto">
          <a:xfrm>
            <a:off x="1090098" y="2087576"/>
            <a:ext cx="1423294" cy="1440168"/>
            <a:chOff x="4224" y="1837"/>
            <a:chExt cx="960" cy="1043"/>
          </a:xfrm>
        </p:grpSpPr>
        <p:sp>
          <p:nvSpPr>
            <p:cNvPr id="34" name="Oval 26"/>
            <p:cNvSpPr>
              <a:spLocks noChangeArrowheads="1"/>
            </p:cNvSpPr>
            <p:nvPr/>
          </p:nvSpPr>
          <p:spPr bwMode="auto">
            <a:xfrm>
              <a:off x="4560" y="1872"/>
              <a:ext cx="288" cy="288"/>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35" name="Oval 27"/>
            <p:cNvSpPr>
              <a:spLocks noChangeArrowheads="1"/>
            </p:cNvSpPr>
            <p:nvPr/>
          </p:nvSpPr>
          <p:spPr bwMode="auto">
            <a:xfrm>
              <a:off x="4512" y="2400"/>
              <a:ext cx="288" cy="288"/>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36" name="Oval 28"/>
            <p:cNvSpPr>
              <a:spLocks noChangeArrowheads="1"/>
            </p:cNvSpPr>
            <p:nvPr/>
          </p:nvSpPr>
          <p:spPr bwMode="auto">
            <a:xfrm>
              <a:off x="4822" y="2188"/>
              <a:ext cx="288" cy="288"/>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37" name="Oval 29"/>
            <p:cNvSpPr>
              <a:spLocks noChangeArrowheads="1"/>
            </p:cNvSpPr>
            <p:nvPr/>
          </p:nvSpPr>
          <p:spPr bwMode="auto">
            <a:xfrm>
              <a:off x="4224" y="2112"/>
              <a:ext cx="288" cy="288"/>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38" name="Oval 30"/>
            <p:cNvSpPr>
              <a:spLocks noChangeArrowheads="1"/>
            </p:cNvSpPr>
            <p:nvPr/>
          </p:nvSpPr>
          <p:spPr bwMode="auto">
            <a:xfrm>
              <a:off x="5040" y="2064"/>
              <a:ext cx="144" cy="144"/>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39" name="Oval 31"/>
            <p:cNvSpPr>
              <a:spLocks noChangeArrowheads="1"/>
            </p:cNvSpPr>
            <p:nvPr/>
          </p:nvSpPr>
          <p:spPr bwMode="auto">
            <a:xfrm>
              <a:off x="4944" y="2160"/>
              <a:ext cx="144" cy="144"/>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40" name="Oval 32"/>
            <p:cNvSpPr>
              <a:spLocks noChangeArrowheads="1"/>
            </p:cNvSpPr>
            <p:nvPr/>
          </p:nvSpPr>
          <p:spPr bwMode="auto">
            <a:xfrm>
              <a:off x="4656" y="2784"/>
              <a:ext cx="96" cy="96"/>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41" name="Oval 33"/>
            <p:cNvSpPr>
              <a:spLocks noChangeArrowheads="1"/>
            </p:cNvSpPr>
            <p:nvPr/>
          </p:nvSpPr>
          <p:spPr bwMode="auto">
            <a:xfrm>
              <a:off x="4992" y="2592"/>
              <a:ext cx="96" cy="96"/>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42" name="Oval 34"/>
            <p:cNvSpPr>
              <a:spLocks noChangeArrowheads="1"/>
            </p:cNvSpPr>
            <p:nvPr/>
          </p:nvSpPr>
          <p:spPr bwMode="auto">
            <a:xfrm>
              <a:off x="4800" y="2640"/>
              <a:ext cx="96" cy="96"/>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43" name="Oval 35"/>
            <p:cNvSpPr>
              <a:spLocks noChangeArrowheads="1"/>
            </p:cNvSpPr>
            <p:nvPr/>
          </p:nvSpPr>
          <p:spPr bwMode="auto">
            <a:xfrm>
              <a:off x="4560" y="2160"/>
              <a:ext cx="96" cy="96"/>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44" name="Oval 36"/>
            <p:cNvSpPr>
              <a:spLocks noChangeArrowheads="1"/>
            </p:cNvSpPr>
            <p:nvPr/>
          </p:nvSpPr>
          <p:spPr bwMode="auto">
            <a:xfrm>
              <a:off x="4800" y="1920"/>
              <a:ext cx="96" cy="96"/>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45" name="Oval 37"/>
            <p:cNvSpPr>
              <a:spLocks noChangeArrowheads="1"/>
            </p:cNvSpPr>
            <p:nvPr/>
          </p:nvSpPr>
          <p:spPr bwMode="auto">
            <a:xfrm>
              <a:off x="4416" y="2352"/>
              <a:ext cx="192" cy="192"/>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46" name="Oval 38"/>
            <p:cNvSpPr>
              <a:spLocks noChangeArrowheads="1"/>
            </p:cNvSpPr>
            <p:nvPr/>
          </p:nvSpPr>
          <p:spPr bwMode="auto">
            <a:xfrm>
              <a:off x="4863" y="1837"/>
              <a:ext cx="192" cy="192"/>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grpSp>
      <p:sp>
        <p:nvSpPr>
          <p:cNvPr id="47" name="Oval 65"/>
          <p:cNvSpPr>
            <a:spLocks noChangeArrowheads="1"/>
          </p:cNvSpPr>
          <p:nvPr/>
        </p:nvSpPr>
        <p:spPr bwMode="auto">
          <a:xfrm>
            <a:off x="1242498" y="2937990"/>
            <a:ext cx="99086" cy="132556"/>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48" name="Oval 66"/>
          <p:cNvSpPr>
            <a:spLocks noChangeArrowheads="1"/>
          </p:cNvSpPr>
          <p:nvPr/>
        </p:nvSpPr>
        <p:spPr bwMode="auto">
          <a:xfrm>
            <a:off x="1166298" y="1871190"/>
            <a:ext cx="99086" cy="132556"/>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49" name="Oval 67"/>
          <p:cNvSpPr>
            <a:spLocks noChangeArrowheads="1"/>
          </p:cNvSpPr>
          <p:nvPr/>
        </p:nvSpPr>
        <p:spPr bwMode="auto">
          <a:xfrm>
            <a:off x="1471098" y="1871190"/>
            <a:ext cx="99086" cy="132556"/>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50" name="Oval 68"/>
          <p:cNvSpPr>
            <a:spLocks noChangeArrowheads="1"/>
          </p:cNvSpPr>
          <p:nvPr/>
        </p:nvSpPr>
        <p:spPr bwMode="auto">
          <a:xfrm>
            <a:off x="1394898" y="2175990"/>
            <a:ext cx="99086" cy="132556"/>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51" name="Oval 69"/>
          <p:cNvSpPr>
            <a:spLocks noChangeArrowheads="1"/>
          </p:cNvSpPr>
          <p:nvPr/>
        </p:nvSpPr>
        <p:spPr bwMode="auto">
          <a:xfrm>
            <a:off x="1789241" y="1891395"/>
            <a:ext cx="99086" cy="132556"/>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52" name="Oval 70"/>
          <p:cNvSpPr>
            <a:spLocks noChangeArrowheads="1"/>
          </p:cNvSpPr>
          <p:nvPr/>
        </p:nvSpPr>
        <p:spPr bwMode="auto">
          <a:xfrm>
            <a:off x="2392685" y="2791146"/>
            <a:ext cx="99086" cy="132556"/>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53" name="Oval 71"/>
          <p:cNvSpPr>
            <a:spLocks noChangeArrowheads="1"/>
          </p:cNvSpPr>
          <p:nvPr/>
        </p:nvSpPr>
        <p:spPr bwMode="auto">
          <a:xfrm>
            <a:off x="1131051" y="2478867"/>
            <a:ext cx="99086" cy="132556"/>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54" name="Rectangle 12"/>
          <p:cNvSpPr>
            <a:spLocks noChangeArrowheads="1"/>
          </p:cNvSpPr>
          <p:nvPr/>
        </p:nvSpPr>
        <p:spPr bwMode="auto">
          <a:xfrm>
            <a:off x="1926343" y="1694828"/>
            <a:ext cx="1527969"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SzPct val="70000"/>
            </a:pPr>
            <a:r>
              <a:rPr lang="tr-TR" altLang="en-US" b="1" dirty="0">
                <a:solidFill>
                  <a:srgbClr val="003399"/>
                </a:solidFill>
              </a:rPr>
              <a:t>Anizositoz</a:t>
            </a:r>
            <a:endParaRPr lang="en-US" altLang="en-US" b="1" dirty="0">
              <a:solidFill>
                <a:srgbClr val="003399"/>
              </a:solidFill>
            </a:endParaRPr>
          </a:p>
        </p:txBody>
      </p:sp>
      <p:sp>
        <p:nvSpPr>
          <p:cNvPr id="55" name="AutoShape 72"/>
          <p:cNvSpPr>
            <a:spLocks noChangeArrowheads="1"/>
          </p:cNvSpPr>
          <p:nvPr/>
        </p:nvSpPr>
        <p:spPr bwMode="auto">
          <a:xfrm rot="5316978">
            <a:off x="1251275" y="4240572"/>
            <a:ext cx="422616" cy="313950"/>
          </a:xfrm>
          <a:prstGeom prst="triangle">
            <a:avLst>
              <a:gd name="adj" fmla="val 50000"/>
            </a:avLst>
          </a:prstGeom>
          <a:solidFill>
            <a:srgbClr val="C80429"/>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rot="10800000" vert="eaVert"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56" name="AutoShape 73"/>
          <p:cNvSpPr>
            <a:spLocks noChangeArrowheads="1"/>
          </p:cNvSpPr>
          <p:nvPr/>
        </p:nvSpPr>
        <p:spPr bwMode="auto">
          <a:xfrm>
            <a:off x="889975" y="4849840"/>
            <a:ext cx="381000" cy="609600"/>
          </a:xfrm>
          <a:prstGeom prst="moon">
            <a:avLst>
              <a:gd name="adj" fmla="val 50000"/>
            </a:avLst>
          </a:prstGeom>
          <a:solidFill>
            <a:srgbClr val="C80429"/>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grpSp>
        <p:nvGrpSpPr>
          <p:cNvPr id="57" name="Group 74"/>
          <p:cNvGrpSpPr>
            <a:grpSpLocks/>
          </p:cNvGrpSpPr>
          <p:nvPr/>
        </p:nvGrpSpPr>
        <p:grpSpPr bwMode="auto">
          <a:xfrm>
            <a:off x="1525854" y="4845791"/>
            <a:ext cx="990600" cy="914400"/>
            <a:chOff x="3240" y="3120"/>
            <a:chExt cx="624" cy="576"/>
          </a:xfrm>
        </p:grpSpPr>
        <p:sp>
          <p:nvSpPr>
            <p:cNvPr id="58" name="Oval 75"/>
            <p:cNvSpPr>
              <a:spLocks noChangeArrowheads="1"/>
            </p:cNvSpPr>
            <p:nvPr/>
          </p:nvSpPr>
          <p:spPr bwMode="auto">
            <a:xfrm>
              <a:off x="3360" y="3216"/>
              <a:ext cx="384" cy="384"/>
            </a:xfrm>
            <a:prstGeom prst="ellipse">
              <a:avLst/>
            </a:prstGeom>
            <a:solidFill>
              <a:srgbClr val="C80429"/>
            </a:solidFill>
            <a:ln>
              <a:noFill/>
            </a:ln>
            <a:extLst>
              <a:ext uri="{91240B29-F687-4F45-9708-019B960494DF}">
                <a14:hiddenLine xmlns:a14="http://schemas.microsoft.com/office/drawing/2010/main" w="12700">
                  <a:solidFill>
                    <a:srgbClr val="000000"/>
                  </a:solidFill>
                  <a:round/>
                  <a:headEnd type="none" w="sm" len="sm"/>
                  <a:tailEnd type="none" w="sm" len="sm"/>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grpSp>
          <p:nvGrpSpPr>
            <p:cNvPr id="59" name="Group 76"/>
            <p:cNvGrpSpPr>
              <a:grpSpLocks/>
            </p:cNvGrpSpPr>
            <p:nvPr/>
          </p:nvGrpSpPr>
          <p:grpSpPr bwMode="auto">
            <a:xfrm>
              <a:off x="3240" y="3120"/>
              <a:ext cx="624" cy="576"/>
              <a:chOff x="1664" y="3120"/>
              <a:chExt cx="624" cy="576"/>
            </a:xfrm>
          </p:grpSpPr>
          <p:sp>
            <p:nvSpPr>
              <p:cNvPr id="60" name="Line 77"/>
              <p:cNvSpPr>
                <a:spLocks noChangeShapeType="1"/>
              </p:cNvSpPr>
              <p:nvPr/>
            </p:nvSpPr>
            <p:spPr bwMode="auto">
              <a:xfrm flipV="1">
                <a:off x="2144" y="3408"/>
                <a:ext cx="144" cy="0"/>
              </a:xfrm>
              <a:prstGeom prst="line">
                <a:avLst/>
              </a:prstGeom>
              <a:noFill/>
              <a:ln w="38100">
                <a:solidFill>
                  <a:srgbClr val="C80429"/>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61" name="Line 78"/>
              <p:cNvSpPr>
                <a:spLocks noChangeShapeType="1"/>
              </p:cNvSpPr>
              <p:nvPr/>
            </p:nvSpPr>
            <p:spPr bwMode="auto">
              <a:xfrm flipV="1">
                <a:off x="1664" y="3408"/>
                <a:ext cx="144" cy="0"/>
              </a:xfrm>
              <a:prstGeom prst="line">
                <a:avLst/>
              </a:prstGeom>
              <a:noFill/>
              <a:ln w="38100">
                <a:solidFill>
                  <a:srgbClr val="C80429"/>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62" name="Line 79"/>
              <p:cNvSpPr>
                <a:spLocks noChangeShapeType="1"/>
              </p:cNvSpPr>
              <p:nvPr/>
            </p:nvSpPr>
            <p:spPr bwMode="auto">
              <a:xfrm>
                <a:off x="1968" y="3600"/>
                <a:ext cx="0" cy="96"/>
              </a:xfrm>
              <a:prstGeom prst="line">
                <a:avLst/>
              </a:prstGeom>
              <a:noFill/>
              <a:ln w="38100">
                <a:solidFill>
                  <a:srgbClr val="C80429"/>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63" name="Line 80"/>
              <p:cNvSpPr>
                <a:spLocks noChangeShapeType="1"/>
              </p:cNvSpPr>
              <p:nvPr/>
            </p:nvSpPr>
            <p:spPr bwMode="auto">
              <a:xfrm>
                <a:off x="1968" y="3120"/>
                <a:ext cx="0" cy="96"/>
              </a:xfrm>
              <a:prstGeom prst="line">
                <a:avLst/>
              </a:prstGeom>
              <a:noFill/>
              <a:ln w="38100">
                <a:solidFill>
                  <a:srgbClr val="C80429"/>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64" name="Line 81"/>
              <p:cNvSpPr>
                <a:spLocks noChangeShapeType="1"/>
              </p:cNvSpPr>
              <p:nvPr/>
            </p:nvSpPr>
            <p:spPr bwMode="auto">
              <a:xfrm>
                <a:off x="1760" y="3184"/>
                <a:ext cx="96" cy="96"/>
              </a:xfrm>
              <a:prstGeom prst="line">
                <a:avLst/>
              </a:prstGeom>
              <a:noFill/>
              <a:ln w="38100">
                <a:solidFill>
                  <a:srgbClr val="C80429"/>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65" name="Line 82"/>
              <p:cNvSpPr>
                <a:spLocks noChangeShapeType="1"/>
              </p:cNvSpPr>
              <p:nvPr/>
            </p:nvSpPr>
            <p:spPr bwMode="auto">
              <a:xfrm flipH="1">
                <a:off x="1744" y="3520"/>
                <a:ext cx="96" cy="96"/>
              </a:xfrm>
              <a:prstGeom prst="line">
                <a:avLst/>
              </a:prstGeom>
              <a:noFill/>
              <a:ln w="38100">
                <a:solidFill>
                  <a:srgbClr val="C80429"/>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66" name="Line 83"/>
              <p:cNvSpPr>
                <a:spLocks noChangeShapeType="1"/>
              </p:cNvSpPr>
              <p:nvPr/>
            </p:nvSpPr>
            <p:spPr bwMode="auto">
              <a:xfrm flipH="1">
                <a:off x="2096" y="3176"/>
                <a:ext cx="96" cy="96"/>
              </a:xfrm>
              <a:prstGeom prst="line">
                <a:avLst/>
              </a:prstGeom>
              <a:noFill/>
              <a:ln w="38100">
                <a:solidFill>
                  <a:srgbClr val="C80429"/>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67" name="Line 84"/>
              <p:cNvSpPr>
                <a:spLocks noChangeShapeType="1"/>
              </p:cNvSpPr>
              <p:nvPr/>
            </p:nvSpPr>
            <p:spPr bwMode="auto">
              <a:xfrm>
                <a:off x="2104" y="3536"/>
                <a:ext cx="96" cy="96"/>
              </a:xfrm>
              <a:prstGeom prst="line">
                <a:avLst/>
              </a:prstGeom>
              <a:noFill/>
              <a:ln w="38100">
                <a:solidFill>
                  <a:srgbClr val="C80429"/>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grpSp>
      </p:grpSp>
      <p:sp>
        <p:nvSpPr>
          <p:cNvPr id="68" name="Oval 85"/>
          <p:cNvSpPr>
            <a:spLocks noChangeArrowheads="1"/>
          </p:cNvSpPr>
          <p:nvPr/>
        </p:nvSpPr>
        <p:spPr bwMode="auto">
          <a:xfrm>
            <a:off x="1632782" y="4386290"/>
            <a:ext cx="533400" cy="533400"/>
          </a:xfrm>
          <a:prstGeom prst="ellipse">
            <a:avLst/>
          </a:prstGeom>
          <a:solidFill>
            <a:srgbClr val="C80429"/>
          </a:solidFill>
          <a:ln w="12700">
            <a:solidFill>
              <a:srgbClr val="000000"/>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69" name="AutoShape 86"/>
          <p:cNvSpPr>
            <a:spLocks noChangeArrowheads="1"/>
          </p:cNvSpPr>
          <p:nvPr/>
        </p:nvSpPr>
        <p:spPr bwMode="auto">
          <a:xfrm rot="5316978">
            <a:off x="1945528" y="4487989"/>
            <a:ext cx="457200" cy="304800"/>
          </a:xfrm>
          <a:prstGeom prst="triangle">
            <a:avLst>
              <a:gd name="adj" fmla="val 50000"/>
            </a:avLst>
          </a:prstGeom>
          <a:solidFill>
            <a:srgbClr val="C80429"/>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rot="10800000" vert="eaVert"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FontTx/>
              <a:buChar char="–"/>
            </a:pPr>
            <a:endParaRPr lang="en-US" altLang="en-US" sz="2800" b="1">
              <a:latin typeface="Tahoma" panose="020B0604030504040204" pitchFamily="34" charset="0"/>
            </a:endParaRPr>
          </a:p>
        </p:txBody>
      </p:sp>
      <p:sp>
        <p:nvSpPr>
          <p:cNvPr id="70" name="Rectangle 19"/>
          <p:cNvSpPr>
            <a:spLocks noChangeArrowheads="1"/>
          </p:cNvSpPr>
          <p:nvPr/>
        </p:nvSpPr>
        <p:spPr bwMode="auto">
          <a:xfrm>
            <a:off x="1678255" y="3927688"/>
            <a:ext cx="1569815"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SzPct val="70000"/>
            </a:pPr>
            <a:r>
              <a:rPr lang="tr-TR" altLang="en-US" b="1" dirty="0">
                <a:solidFill>
                  <a:srgbClr val="003399"/>
                </a:solidFill>
              </a:rPr>
              <a:t>Poikilositoz</a:t>
            </a:r>
            <a:endParaRPr lang="en-US" altLang="en-US" b="1" dirty="0">
              <a:solidFill>
                <a:srgbClr val="003399"/>
              </a:solidFill>
            </a:endParaRPr>
          </a:p>
        </p:txBody>
      </p:sp>
      <p:sp>
        <p:nvSpPr>
          <p:cNvPr id="71" name="Rectangle 8"/>
          <p:cNvSpPr>
            <a:spLocks noChangeArrowheads="1"/>
          </p:cNvSpPr>
          <p:nvPr/>
        </p:nvSpPr>
        <p:spPr bwMode="auto">
          <a:xfrm>
            <a:off x="1570184" y="4286991"/>
            <a:ext cx="2362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SzPct val="70000"/>
            </a:pPr>
            <a:r>
              <a:rPr lang="tr-TR" altLang="en-US" sz="1400">
                <a:latin typeface="Calibri" panose="020F0502020204030204" pitchFamily="34" charset="0"/>
              </a:rPr>
              <a:t>Şekil farklılığı</a:t>
            </a:r>
            <a:endParaRPr lang="en-US" altLang="en-US" sz="1400" dirty="0">
              <a:latin typeface="Calibri" panose="020F0502020204030204" pitchFamily="34" charset="0"/>
            </a:endParaRPr>
          </a:p>
        </p:txBody>
      </p:sp>
      <p:sp>
        <p:nvSpPr>
          <p:cNvPr id="72" name="Rectangle 2"/>
          <p:cNvSpPr>
            <a:spLocks noChangeArrowheads="1"/>
          </p:cNvSpPr>
          <p:nvPr/>
        </p:nvSpPr>
        <p:spPr bwMode="auto">
          <a:xfrm>
            <a:off x="1772265" y="2012089"/>
            <a:ext cx="2362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20000"/>
              </a:spcBef>
              <a:buClr>
                <a:schemeClr val="tx1"/>
              </a:buClr>
              <a:buSzPct val="70000"/>
            </a:pPr>
            <a:r>
              <a:rPr lang="tr-TR" altLang="en-US" sz="1400" dirty="0">
                <a:latin typeface="Calibri" panose="020F0502020204030204" pitchFamily="34" charset="0"/>
              </a:rPr>
              <a:t>Boyut farklılığı</a:t>
            </a:r>
            <a:endParaRPr lang="en-US" altLang="en-US" sz="1400" dirty="0">
              <a:latin typeface="Calibri" panose="020F0502020204030204" pitchFamily="34" charset="0"/>
            </a:endParaRPr>
          </a:p>
        </p:txBody>
      </p:sp>
      <p:pic>
        <p:nvPicPr>
          <p:cNvPr id="422914" name="Picture 2" descr="resim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87652" y="1677769"/>
            <a:ext cx="5072776" cy="4134634"/>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up 2"/>
          <p:cNvGrpSpPr/>
          <p:nvPr/>
        </p:nvGrpSpPr>
        <p:grpSpPr>
          <a:xfrm>
            <a:off x="908069" y="1741161"/>
            <a:ext cx="2754945" cy="1823139"/>
            <a:chOff x="366716" y="1921379"/>
            <a:chExt cx="2754945" cy="1823139"/>
          </a:xfrm>
        </p:grpSpPr>
        <p:pic>
          <p:nvPicPr>
            <p:cNvPr id="422918" name="Picture 6" descr="anizositoz ile ilgili görsel sonucu"/>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6716" y="1921379"/>
              <a:ext cx="2754945" cy="1823139"/>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p:cNvSpPr/>
            <p:nvPr/>
          </p:nvSpPr>
          <p:spPr>
            <a:xfrm>
              <a:off x="857147" y="2717191"/>
              <a:ext cx="1189749" cy="338554"/>
            </a:xfrm>
            <a:prstGeom prst="rect">
              <a:avLst/>
            </a:prstGeom>
          </p:spPr>
          <p:txBody>
            <a:bodyPr wrap="none">
              <a:spAutoFit/>
            </a:bodyPr>
            <a:lstStyle/>
            <a:p>
              <a:pPr algn="ctr" eaLnBrk="0" hangingPunct="0">
                <a:spcBef>
                  <a:spcPct val="20000"/>
                </a:spcBef>
                <a:buClr>
                  <a:schemeClr val="tx1"/>
                </a:buClr>
                <a:buSzPct val="70000"/>
              </a:pPr>
              <a:r>
                <a:rPr lang="tr-TR" altLang="en-US" sz="1600" dirty="0">
                  <a:solidFill>
                    <a:srgbClr val="C00000"/>
                  </a:solidFill>
                  <a:latin typeface="Comic Sans MS" panose="030F0702030302020204" pitchFamily="66" charset="0"/>
                </a:rPr>
                <a:t>Anizositoz</a:t>
              </a:r>
              <a:endParaRPr lang="en-US" altLang="en-US" sz="1600" dirty="0">
                <a:solidFill>
                  <a:srgbClr val="C00000"/>
                </a:solidFill>
                <a:latin typeface="Comic Sans MS" panose="030F0702030302020204" pitchFamily="66" charset="0"/>
              </a:endParaRPr>
            </a:p>
          </p:txBody>
        </p:sp>
      </p:grpSp>
      <p:pic>
        <p:nvPicPr>
          <p:cNvPr id="422920" name="Picture 8" descr="anizositoz ile ilgili görsel sonucu"/>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3122" y="3885895"/>
            <a:ext cx="2864530" cy="1772697"/>
          </a:xfrm>
          <a:prstGeom prst="rect">
            <a:avLst/>
          </a:prstGeom>
          <a:noFill/>
          <a:extLst>
            <a:ext uri="{909E8E84-426E-40DD-AFC4-6F175D3DCCD1}">
              <a14:hiddenFill xmlns:a14="http://schemas.microsoft.com/office/drawing/2010/main">
                <a:solidFill>
                  <a:srgbClr val="FFFFFF"/>
                </a:solidFill>
              </a14:hiddenFill>
            </a:ext>
          </a:extLst>
        </p:spPr>
      </p:pic>
      <p:sp>
        <p:nvSpPr>
          <p:cNvPr id="422912" name="Dikdörtgen 422911"/>
          <p:cNvSpPr/>
          <p:nvPr/>
        </p:nvSpPr>
        <p:spPr>
          <a:xfrm>
            <a:off x="1676713" y="4311900"/>
            <a:ext cx="1261884" cy="338554"/>
          </a:xfrm>
          <a:prstGeom prst="rect">
            <a:avLst/>
          </a:prstGeom>
        </p:spPr>
        <p:txBody>
          <a:bodyPr wrap="none">
            <a:spAutoFit/>
          </a:bodyPr>
          <a:lstStyle/>
          <a:p>
            <a:pPr algn="ctr" eaLnBrk="0" hangingPunct="0">
              <a:spcBef>
                <a:spcPct val="20000"/>
              </a:spcBef>
              <a:buClr>
                <a:schemeClr val="tx1"/>
              </a:buClr>
              <a:buSzPct val="70000"/>
            </a:pPr>
            <a:r>
              <a:rPr lang="tr-TR" altLang="en-US" sz="1600" dirty="0">
                <a:solidFill>
                  <a:srgbClr val="C00000"/>
                </a:solidFill>
                <a:latin typeface="Comic Sans MS" panose="030F0702030302020204" pitchFamily="66" charset="0"/>
              </a:rPr>
              <a:t>Poikilositoz</a:t>
            </a:r>
            <a:endParaRPr lang="en-US" altLang="en-US" sz="1600" dirty="0">
              <a:solidFill>
                <a:srgbClr val="C00000"/>
              </a:solidFill>
              <a:latin typeface="Comic Sans MS" panose="030F0702030302020204" pitchFamily="66" charset="0"/>
            </a:endParaRPr>
          </a:p>
        </p:txBody>
      </p:sp>
    </p:spTree>
    <p:extLst>
      <p:ext uri="{BB962C8B-B14F-4D97-AF65-F5344CB8AC3E}">
        <p14:creationId xmlns:p14="http://schemas.microsoft.com/office/powerpoint/2010/main" val="924709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nodeType="withEffect">
                                  <p:stCondLst>
                                    <p:cond delay="0"/>
                                  </p:stCondLst>
                                  <p:childTnLst>
                                    <p:set>
                                      <p:cBhvr>
                                        <p:cTn id="12" dur="1" fill="hold">
                                          <p:stCondLst>
                                            <p:cond delay="0"/>
                                          </p:stCondLst>
                                        </p:cTn>
                                        <p:tgtEl>
                                          <p:spTgt spid="422914"/>
                                        </p:tgtEl>
                                        <p:attrNameLst>
                                          <p:attrName>style.visibility</p:attrName>
                                        </p:attrNameLst>
                                      </p:cBhvr>
                                      <p:to>
                                        <p:strVal val="visible"/>
                                      </p:to>
                                    </p:set>
                                    <p:anim calcmode="lin" valueType="num">
                                      <p:cBhvr>
                                        <p:cTn id="13" dur="1000" fill="hold"/>
                                        <p:tgtEl>
                                          <p:spTgt spid="422914"/>
                                        </p:tgtEl>
                                        <p:attrNameLst>
                                          <p:attrName>ppt_w</p:attrName>
                                        </p:attrNameLst>
                                      </p:cBhvr>
                                      <p:tavLst>
                                        <p:tav tm="0">
                                          <p:val>
                                            <p:fltVal val="0"/>
                                          </p:val>
                                        </p:tav>
                                        <p:tav tm="100000">
                                          <p:val>
                                            <p:strVal val="#ppt_w"/>
                                          </p:val>
                                        </p:tav>
                                      </p:tavLst>
                                    </p:anim>
                                    <p:anim calcmode="lin" valueType="num">
                                      <p:cBhvr>
                                        <p:cTn id="14" dur="1000" fill="hold"/>
                                        <p:tgtEl>
                                          <p:spTgt spid="422914"/>
                                        </p:tgtEl>
                                        <p:attrNameLst>
                                          <p:attrName>ppt_h</p:attrName>
                                        </p:attrNameLst>
                                      </p:cBhvr>
                                      <p:tavLst>
                                        <p:tav tm="0">
                                          <p:val>
                                            <p:fltVal val="0"/>
                                          </p:val>
                                        </p:tav>
                                        <p:tav tm="100000">
                                          <p:val>
                                            <p:strVal val="#ppt_h"/>
                                          </p:val>
                                        </p:tav>
                                      </p:tavLst>
                                    </p:anim>
                                    <p:anim calcmode="lin" valueType="num">
                                      <p:cBhvr>
                                        <p:cTn id="15" dur="1000" fill="hold"/>
                                        <p:tgtEl>
                                          <p:spTgt spid="422914"/>
                                        </p:tgtEl>
                                        <p:attrNameLst>
                                          <p:attrName>style.rotation</p:attrName>
                                        </p:attrNameLst>
                                      </p:cBhvr>
                                      <p:tavLst>
                                        <p:tav tm="0">
                                          <p:val>
                                            <p:fltVal val="90"/>
                                          </p:val>
                                        </p:tav>
                                        <p:tav tm="100000">
                                          <p:val>
                                            <p:fltVal val="0"/>
                                          </p:val>
                                        </p:tav>
                                      </p:tavLst>
                                    </p:anim>
                                    <p:animEffect transition="in" filter="fade">
                                      <p:cBhvr>
                                        <p:cTn id="16" dur="1000"/>
                                        <p:tgtEl>
                                          <p:spTgt spid="422914"/>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422912"/>
                                        </p:tgtEl>
                                        <p:attrNameLst>
                                          <p:attrName>style.visibility</p:attrName>
                                        </p:attrNameLst>
                                      </p:cBhvr>
                                      <p:to>
                                        <p:strVal val="visible"/>
                                      </p:to>
                                    </p:set>
                                    <p:anim calcmode="lin" valueType="num">
                                      <p:cBhvr>
                                        <p:cTn id="19" dur="1000" fill="hold"/>
                                        <p:tgtEl>
                                          <p:spTgt spid="422912"/>
                                        </p:tgtEl>
                                        <p:attrNameLst>
                                          <p:attrName>ppt_w</p:attrName>
                                        </p:attrNameLst>
                                      </p:cBhvr>
                                      <p:tavLst>
                                        <p:tav tm="0">
                                          <p:val>
                                            <p:fltVal val="0"/>
                                          </p:val>
                                        </p:tav>
                                        <p:tav tm="100000">
                                          <p:val>
                                            <p:strVal val="#ppt_w"/>
                                          </p:val>
                                        </p:tav>
                                      </p:tavLst>
                                    </p:anim>
                                    <p:anim calcmode="lin" valueType="num">
                                      <p:cBhvr>
                                        <p:cTn id="20" dur="1000" fill="hold"/>
                                        <p:tgtEl>
                                          <p:spTgt spid="422912"/>
                                        </p:tgtEl>
                                        <p:attrNameLst>
                                          <p:attrName>ppt_h</p:attrName>
                                        </p:attrNameLst>
                                      </p:cBhvr>
                                      <p:tavLst>
                                        <p:tav tm="0">
                                          <p:val>
                                            <p:fltVal val="0"/>
                                          </p:val>
                                        </p:tav>
                                        <p:tav tm="100000">
                                          <p:val>
                                            <p:strVal val="#ppt_h"/>
                                          </p:val>
                                        </p:tav>
                                      </p:tavLst>
                                    </p:anim>
                                    <p:anim calcmode="lin" valueType="num">
                                      <p:cBhvr>
                                        <p:cTn id="21" dur="1000" fill="hold"/>
                                        <p:tgtEl>
                                          <p:spTgt spid="422912"/>
                                        </p:tgtEl>
                                        <p:attrNameLst>
                                          <p:attrName>style.rotation</p:attrName>
                                        </p:attrNameLst>
                                      </p:cBhvr>
                                      <p:tavLst>
                                        <p:tav tm="0">
                                          <p:val>
                                            <p:fltVal val="90"/>
                                          </p:val>
                                        </p:tav>
                                        <p:tav tm="100000">
                                          <p:val>
                                            <p:fltVal val="0"/>
                                          </p:val>
                                        </p:tav>
                                      </p:tavLst>
                                    </p:anim>
                                    <p:animEffect transition="in" filter="fade">
                                      <p:cBhvr>
                                        <p:cTn id="22" dur="1000"/>
                                        <p:tgtEl>
                                          <p:spTgt spid="422912"/>
                                        </p:tgtEl>
                                      </p:cBhvr>
                                    </p:animEffect>
                                  </p:childTnLst>
                                </p:cTn>
                              </p:par>
                              <p:par>
                                <p:cTn id="23" presetID="31" presetClass="entr" presetSubtype="0" fill="hold" nodeType="withEffect">
                                  <p:stCondLst>
                                    <p:cond delay="0"/>
                                  </p:stCondLst>
                                  <p:childTnLst>
                                    <p:set>
                                      <p:cBhvr>
                                        <p:cTn id="24" dur="1" fill="hold">
                                          <p:stCondLst>
                                            <p:cond delay="0"/>
                                          </p:stCondLst>
                                        </p:cTn>
                                        <p:tgtEl>
                                          <p:spTgt spid="422920"/>
                                        </p:tgtEl>
                                        <p:attrNameLst>
                                          <p:attrName>style.visibility</p:attrName>
                                        </p:attrNameLst>
                                      </p:cBhvr>
                                      <p:to>
                                        <p:strVal val="visible"/>
                                      </p:to>
                                    </p:set>
                                    <p:anim calcmode="lin" valueType="num">
                                      <p:cBhvr>
                                        <p:cTn id="25" dur="1000" fill="hold"/>
                                        <p:tgtEl>
                                          <p:spTgt spid="422920"/>
                                        </p:tgtEl>
                                        <p:attrNameLst>
                                          <p:attrName>ppt_w</p:attrName>
                                        </p:attrNameLst>
                                      </p:cBhvr>
                                      <p:tavLst>
                                        <p:tav tm="0">
                                          <p:val>
                                            <p:fltVal val="0"/>
                                          </p:val>
                                        </p:tav>
                                        <p:tav tm="100000">
                                          <p:val>
                                            <p:strVal val="#ppt_w"/>
                                          </p:val>
                                        </p:tav>
                                      </p:tavLst>
                                    </p:anim>
                                    <p:anim calcmode="lin" valueType="num">
                                      <p:cBhvr>
                                        <p:cTn id="26" dur="1000" fill="hold"/>
                                        <p:tgtEl>
                                          <p:spTgt spid="422920"/>
                                        </p:tgtEl>
                                        <p:attrNameLst>
                                          <p:attrName>ppt_h</p:attrName>
                                        </p:attrNameLst>
                                      </p:cBhvr>
                                      <p:tavLst>
                                        <p:tav tm="0">
                                          <p:val>
                                            <p:fltVal val="0"/>
                                          </p:val>
                                        </p:tav>
                                        <p:tav tm="100000">
                                          <p:val>
                                            <p:strVal val="#ppt_h"/>
                                          </p:val>
                                        </p:tav>
                                      </p:tavLst>
                                    </p:anim>
                                    <p:anim calcmode="lin" valueType="num">
                                      <p:cBhvr>
                                        <p:cTn id="27" dur="1000" fill="hold"/>
                                        <p:tgtEl>
                                          <p:spTgt spid="422920"/>
                                        </p:tgtEl>
                                        <p:attrNameLst>
                                          <p:attrName>style.rotation</p:attrName>
                                        </p:attrNameLst>
                                      </p:cBhvr>
                                      <p:tavLst>
                                        <p:tav tm="0">
                                          <p:val>
                                            <p:fltVal val="90"/>
                                          </p:val>
                                        </p:tav>
                                        <p:tav tm="100000">
                                          <p:val>
                                            <p:fltVal val="0"/>
                                          </p:val>
                                        </p:tav>
                                      </p:tavLst>
                                    </p:anim>
                                    <p:animEffect transition="in" filter="fade">
                                      <p:cBhvr>
                                        <p:cTn id="28" dur="1000"/>
                                        <p:tgtEl>
                                          <p:spTgt spid="4229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291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ayt Numarası Yer Tutucusu 3"/>
          <p:cNvSpPr>
            <a:spLocks noGrp="1"/>
          </p:cNvSpPr>
          <p:nvPr>
            <p:ph type="sldNum" sz="quarter" idx="12"/>
          </p:nvPr>
        </p:nvSpPr>
        <p:spPr/>
        <p:txBody>
          <a:bodyPr/>
          <a:lstStyle/>
          <a:p>
            <a:fld id="{34BCDCFA-D690-4E40-80AE-07A62C36BD6E}" type="slidenum">
              <a:rPr lang="tr-TR" altLang="en-US"/>
              <a:pPr/>
              <a:t>23</a:t>
            </a:fld>
            <a:endParaRPr lang="tr-TR" altLang="en-US"/>
          </a:p>
        </p:txBody>
      </p:sp>
      <p:sp>
        <p:nvSpPr>
          <p:cNvPr id="399364" name="Text Box 4"/>
          <p:cNvSpPr txBox="1">
            <a:spLocks noChangeArrowheads="1"/>
          </p:cNvSpPr>
          <p:nvPr/>
        </p:nvSpPr>
        <p:spPr bwMode="auto">
          <a:xfrm>
            <a:off x="1846263" y="260351"/>
            <a:ext cx="439261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sz="2000">
              <a:latin typeface="Arial" panose="020B0604020202020204" pitchFamily="34" charset="0"/>
            </a:endParaRPr>
          </a:p>
        </p:txBody>
      </p:sp>
      <p:sp>
        <p:nvSpPr>
          <p:cNvPr id="399366" name="Text Box 6"/>
          <p:cNvSpPr txBox="1">
            <a:spLocks noChangeArrowheads="1"/>
          </p:cNvSpPr>
          <p:nvPr/>
        </p:nvSpPr>
        <p:spPr bwMode="auto">
          <a:xfrm>
            <a:off x="994589" y="1814784"/>
            <a:ext cx="4649788" cy="3877985"/>
          </a:xfrm>
          <a:prstGeom prst="rect">
            <a:avLst/>
          </a:prstGeom>
          <a:noFill/>
          <a:ln>
            <a:noFill/>
          </a:ln>
          <a:effectLst/>
          <a:extLst/>
        </p:spPr>
        <p:txBody>
          <a:bodyPr wrap="square">
            <a:spAutoFit/>
          </a:bodyPr>
          <a:lstStyle/>
          <a:p>
            <a:pPr marL="342900" indent="-342900">
              <a:lnSpc>
                <a:spcPct val="150000"/>
              </a:lnSpc>
              <a:buClr>
                <a:schemeClr val="accent2"/>
              </a:buClr>
              <a:buFont typeface="Wingdings" panose="05000000000000000000" pitchFamily="2" charset="2"/>
              <a:buChar char="q"/>
            </a:pPr>
            <a:r>
              <a:rPr lang="tr-TR" altLang="en-US" sz="1900" b="1" dirty="0"/>
              <a:t> </a:t>
            </a:r>
            <a:r>
              <a:rPr lang="tr-TR" altLang="en-US" dirty="0"/>
              <a:t>Manuel sayımda (</a:t>
            </a:r>
            <a:r>
              <a:rPr lang="tr-TR" altLang="en-US" dirty="0" err="1">
                <a:solidFill>
                  <a:schemeClr val="accent2"/>
                </a:solidFill>
              </a:rPr>
              <a:t>supravital</a:t>
            </a:r>
            <a:r>
              <a:rPr lang="tr-TR" altLang="en-US" dirty="0">
                <a:solidFill>
                  <a:schemeClr val="accent2"/>
                </a:solidFill>
              </a:rPr>
              <a:t> boyalar ile)</a:t>
            </a:r>
          </a:p>
          <a:p>
            <a:pPr marL="285750" indent="-285750">
              <a:buClr>
                <a:schemeClr val="accent2"/>
              </a:buClr>
              <a:buFont typeface="Wingdings" panose="05000000000000000000" pitchFamily="2" charset="2"/>
              <a:buChar char="q"/>
            </a:pPr>
            <a:endParaRPr lang="tr-TR" altLang="en-US" b="1" dirty="0">
              <a:solidFill>
                <a:schemeClr val="accent2"/>
              </a:solidFill>
            </a:endParaRPr>
          </a:p>
          <a:p>
            <a:pPr marL="342900" indent="-342900">
              <a:lnSpc>
                <a:spcPct val="150000"/>
              </a:lnSpc>
              <a:buClr>
                <a:schemeClr val="accent2"/>
              </a:buClr>
              <a:buFont typeface="Wingdings" panose="05000000000000000000" pitchFamily="2" charset="2"/>
              <a:buChar char="q"/>
            </a:pPr>
            <a:r>
              <a:rPr lang="tr-TR" altLang="en-US" sz="1900" b="1" dirty="0"/>
              <a:t> Normal değer %0.5-2, </a:t>
            </a:r>
          </a:p>
          <a:p>
            <a:pPr marL="342900" indent="-342900">
              <a:buClr>
                <a:schemeClr val="accent2"/>
              </a:buClr>
              <a:buFont typeface="Wingdings" panose="05000000000000000000" pitchFamily="2" charset="2"/>
              <a:buChar char="q"/>
            </a:pPr>
            <a:endParaRPr lang="tr-TR" altLang="en-US" sz="1900" dirty="0"/>
          </a:p>
          <a:p>
            <a:pPr marL="342900" indent="-342900">
              <a:lnSpc>
                <a:spcPct val="150000"/>
              </a:lnSpc>
              <a:buClr>
                <a:schemeClr val="accent2"/>
              </a:buClr>
              <a:buFont typeface="Wingdings" panose="05000000000000000000" pitchFamily="2" charset="2"/>
              <a:buChar char="q"/>
            </a:pPr>
            <a:r>
              <a:rPr lang="tr-TR" altLang="en-US" sz="1900" dirty="0"/>
              <a:t> </a:t>
            </a:r>
            <a:r>
              <a:rPr lang="tr-TR" altLang="en-US" sz="1900" dirty="0" err="1"/>
              <a:t>Hct</a:t>
            </a:r>
            <a:r>
              <a:rPr lang="tr-TR" altLang="en-US" sz="1900" dirty="0"/>
              <a:t> düşük ise, düzeltilmiş retikülosit, </a:t>
            </a:r>
          </a:p>
          <a:p>
            <a:pPr>
              <a:buClr>
                <a:schemeClr val="accent2"/>
              </a:buClr>
            </a:pPr>
            <a:endParaRPr lang="tr-TR" altLang="en-US" sz="1900" dirty="0"/>
          </a:p>
          <a:p>
            <a:pPr>
              <a:lnSpc>
                <a:spcPct val="150000"/>
              </a:lnSpc>
              <a:buClr>
                <a:schemeClr val="accent2"/>
              </a:buClr>
            </a:pPr>
            <a:r>
              <a:rPr lang="tr-TR" altLang="en-US" sz="1900" dirty="0">
                <a:solidFill>
                  <a:srgbClr val="FF0000"/>
                </a:solidFill>
              </a:rPr>
              <a:t>       </a:t>
            </a:r>
            <a:r>
              <a:rPr lang="tr-TR" altLang="en-US" sz="1900" b="1" dirty="0">
                <a:solidFill>
                  <a:srgbClr val="FF0000"/>
                </a:solidFill>
              </a:rPr>
              <a:t>H. </a:t>
            </a:r>
            <a:r>
              <a:rPr lang="tr-TR" altLang="en-US" sz="1900" b="1" dirty="0" err="1">
                <a:solidFill>
                  <a:srgbClr val="FF0000"/>
                </a:solidFill>
              </a:rPr>
              <a:t>retikülositi</a:t>
            </a:r>
            <a:r>
              <a:rPr lang="tr-TR" altLang="en-US" sz="1900" b="1" dirty="0">
                <a:solidFill>
                  <a:srgbClr val="FF0000"/>
                </a:solidFill>
              </a:rPr>
              <a:t> (%) x H. </a:t>
            </a:r>
            <a:r>
              <a:rPr lang="tr-TR" altLang="en-US" sz="1900" b="1" dirty="0" err="1">
                <a:solidFill>
                  <a:srgbClr val="FF0000"/>
                </a:solidFill>
              </a:rPr>
              <a:t>Hct</a:t>
            </a:r>
            <a:r>
              <a:rPr lang="tr-TR" altLang="en-US" sz="1900" b="1" dirty="0">
                <a:solidFill>
                  <a:srgbClr val="FF0000"/>
                </a:solidFill>
              </a:rPr>
              <a:t> ÷  N. </a:t>
            </a:r>
            <a:r>
              <a:rPr lang="tr-TR" altLang="en-US" sz="1900" b="1" dirty="0" err="1">
                <a:solidFill>
                  <a:srgbClr val="FF0000"/>
                </a:solidFill>
              </a:rPr>
              <a:t>Hct</a:t>
            </a:r>
            <a:r>
              <a:rPr lang="tr-TR" altLang="en-US" sz="1900" b="1" dirty="0">
                <a:solidFill>
                  <a:srgbClr val="0000FF"/>
                </a:solidFill>
              </a:rPr>
              <a:t>,</a:t>
            </a:r>
          </a:p>
          <a:p>
            <a:pPr marL="342900" indent="-342900">
              <a:buClr>
                <a:schemeClr val="accent2"/>
              </a:buClr>
              <a:buFont typeface="Wingdings" panose="05000000000000000000" pitchFamily="2" charset="2"/>
              <a:buChar char="q"/>
            </a:pPr>
            <a:endParaRPr lang="tr-TR" altLang="en-US" sz="1900" dirty="0"/>
          </a:p>
          <a:p>
            <a:pPr marL="342900" indent="-342900">
              <a:lnSpc>
                <a:spcPct val="150000"/>
              </a:lnSpc>
              <a:buClr>
                <a:schemeClr val="accent2"/>
              </a:buClr>
              <a:buFont typeface="Wingdings" panose="05000000000000000000" pitchFamily="2" charset="2"/>
              <a:buChar char="q"/>
            </a:pPr>
            <a:r>
              <a:rPr lang="tr-TR" altLang="en-US" sz="1900" b="1" dirty="0"/>
              <a:t> 40-80 bin/mm</a:t>
            </a:r>
            <a:r>
              <a:rPr lang="tr-TR" altLang="en-US" sz="1900" b="1" baseline="30000" dirty="0"/>
              <a:t>3</a:t>
            </a:r>
            <a:r>
              <a:rPr lang="tr-TR" altLang="en-US" sz="1900" b="1" dirty="0"/>
              <a:t> normal değer</a:t>
            </a:r>
            <a:r>
              <a:rPr lang="tr-TR" altLang="en-US" sz="1900" dirty="0"/>
              <a:t>, </a:t>
            </a:r>
          </a:p>
          <a:p>
            <a:pPr>
              <a:lnSpc>
                <a:spcPct val="150000"/>
              </a:lnSpc>
              <a:buFontTx/>
              <a:buChar char="•"/>
            </a:pPr>
            <a:endParaRPr lang="tr-TR" altLang="en-US" sz="1900" dirty="0"/>
          </a:p>
        </p:txBody>
      </p:sp>
      <p:sp>
        <p:nvSpPr>
          <p:cNvPr id="12" name="Text Box 3"/>
          <p:cNvSpPr txBox="1">
            <a:spLocks noChangeArrowheads="1"/>
          </p:cNvSpPr>
          <p:nvPr/>
        </p:nvSpPr>
        <p:spPr>
          <a:xfrm>
            <a:off x="366598" y="418108"/>
            <a:ext cx="8001000" cy="601451"/>
          </a:xfrm>
          <a:prstGeom prst="rect">
            <a:avLst/>
          </a:prstGeom>
          <a:noFill/>
          <a:ln/>
        </p:spPr>
        <p:txBody>
          <a:bodyPr/>
          <a:lstStyle>
            <a:lvl1pPr algn="l" rtl="0" fontAlgn="base">
              <a:spcBef>
                <a:spcPct val="0"/>
              </a:spcBef>
              <a:spcAft>
                <a:spcPct val="0"/>
              </a:spcAft>
              <a:defRPr sz="3800" kern="1200">
                <a:solidFill>
                  <a:schemeClr val="tx2"/>
                </a:solidFill>
                <a:latin typeface="+mj-lt"/>
                <a:ea typeface="+mj-ea"/>
                <a:cs typeface="+mj-cs"/>
              </a:defRPr>
            </a:lvl1pPr>
            <a:lvl2pPr algn="l" rtl="0" fontAlgn="base">
              <a:spcBef>
                <a:spcPct val="0"/>
              </a:spcBef>
              <a:spcAft>
                <a:spcPct val="0"/>
              </a:spcAft>
              <a:defRPr sz="3800">
                <a:solidFill>
                  <a:schemeClr val="tx2"/>
                </a:solidFill>
                <a:latin typeface="Verdana" panose="020B0604030504040204" pitchFamily="34" charset="0"/>
              </a:defRPr>
            </a:lvl2pPr>
            <a:lvl3pPr algn="l" rtl="0" fontAlgn="base">
              <a:spcBef>
                <a:spcPct val="0"/>
              </a:spcBef>
              <a:spcAft>
                <a:spcPct val="0"/>
              </a:spcAft>
              <a:defRPr sz="3800">
                <a:solidFill>
                  <a:schemeClr val="tx2"/>
                </a:solidFill>
                <a:latin typeface="Verdana" panose="020B0604030504040204" pitchFamily="34" charset="0"/>
              </a:defRPr>
            </a:lvl3pPr>
            <a:lvl4pPr algn="l" rtl="0" fontAlgn="base">
              <a:spcBef>
                <a:spcPct val="0"/>
              </a:spcBef>
              <a:spcAft>
                <a:spcPct val="0"/>
              </a:spcAft>
              <a:defRPr sz="3800">
                <a:solidFill>
                  <a:schemeClr val="tx2"/>
                </a:solidFill>
                <a:latin typeface="Verdana" panose="020B0604030504040204" pitchFamily="34" charset="0"/>
              </a:defRPr>
            </a:lvl4pPr>
            <a:lvl5pPr algn="l" rtl="0" fontAlgn="base">
              <a:spcBef>
                <a:spcPct val="0"/>
              </a:spcBef>
              <a:spcAft>
                <a:spcPct val="0"/>
              </a:spcAft>
              <a:defRPr sz="3800">
                <a:solidFill>
                  <a:schemeClr val="tx2"/>
                </a:solidFill>
                <a:latin typeface="Verdana" panose="020B0604030504040204" pitchFamily="34" charset="0"/>
              </a:defRPr>
            </a:lvl5pPr>
            <a:lvl6pPr marL="457200" algn="l" rtl="0" fontAlgn="base">
              <a:spcBef>
                <a:spcPct val="0"/>
              </a:spcBef>
              <a:spcAft>
                <a:spcPct val="0"/>
              </a:spcAft>
              <a:defRPr sz="3800">
                <a:solidFill>
                  <a:schemeClr val="tx2"/>
                </a:solidFill>
                <a:latin typeface="Verdana" panose="020B0604030504040204" pitchFamily="34" charset="0"/>
              </a:defRPr>
            </a:lvl6pPr>
            <a:lvl7pPr marL="914400" algn="l" rtl="0" fontAlgn="base">
              <a:spcBef>
                <a:spcPct val="0"/>
              </a:spcBef>
              <a:spcAft>
                <a:spcPct val="0"/>
              </a:spcAft>
              <a:defRPr sz="3800">
                <a:solidFill>
                  <a:schemeClr val="tx2"/>
                </a:solidFill>
                <a:latin typeface="Verdana" panose="020B0604030504040204" pitchFamily="34" charset="0"/>
              </a:defRPr>
            </a:lvl7pPr>
            <a:lvl8pPr marL="1371600" algn="l" rtl="0" fontAlgn="base">
              <a:spcBef>
                <a:spcPct val="0"/>
              </a:spcBef>
              <a:spcAft>
                <a:spcPct val="0"/>
              </a:spcAft>
              <a:defRPr sz="3800">
                <a:solidFill>
                  <a:schemeClr val="tx2"/>
                </a:solidFill>
                <a:latin typeface="Verdana" panose="020B0604030504040204" pitchFamily="34" charset="0"/>
              </a:defRPr>
            </a:lvl8pPr>
            <a:lvl9pPr marL="1828800" algn="l" rtl="0" fontAlgn="base">
              <a:spcBef>
                <a:spcPct val="0"/>
              </a:spcBef>
              <a:spcAft>
                <a:spcPct val="0"/>
              </a:spcAft>
              <a:defRPr sz="3800">
                <a:solidFill>
                  <a:schemeClr val="tx2"/>
                </a:solidFill>
                <a:latin typeface="Verdana" panose="020B0604030504040204" pitchFamily="34" charset="0"/>
              </a:defRPr>
            </a:lvl9pPr>
          </a:lstStyle>
          <a:p>
            <a:pPr>
              <a:spcBef>
                <a:spcPct val="50000"/>
              </a:spcBef>
            </a:pPr>
            <a:r>
              <a:rPr lang="tr-TR" altLang="en-US" sz="3600" b="1" dirty="0" smtClean="0">
                <a:solidFill>
                  <a:srgbClr val="FF0000"/>
                </a:solidFill>
                <a:latin typeface="Arial" panose="020B0604020202020204" pitchFamily="34" charset="0"/>
                <a:cs typeface="Arial" panose="020B0604020202020204" pitchFamily="34" charset="0"/>
              </a:rPr>
              <a:t>Retikülosit- </a:t>
            </a:r>
            <a:r>
              <a:rPr lang="tr-TR" altLang="en-US" sz="3600" b="1" dirty="0">
                <a:solidFill>
                  <a:srgbClr val="FF0000"/>
                </a:solidFill>
                <a:latin typeface="Arial" panose="020B0604020202020204" pitchFamily="34" charset="0"/>
                <a:cs typeface="Arial" panose="020B0604020202020204" pitchFamily="34" charset="0"/>
              </a:rPr>
              <a:t>Genç eritrositler</a:t>
            </a:r>
            <a:endParaRPr lang="en-US" altLang="en-US" sz="3600" b="1" dirty="0">
              <a:solidFill>
                <a:srgbClr val="FF0000"/>
              </a:solidFill>
              <a:latin typeface="Arial" panose="020B0604020202020204" pitchFamily="34" charset="0"/>
              <a:cs typeface="Arial" panose="020B0604020202020204" pitchFamily="34" charset="0"/>
            </a:endParaRPr>
          </a:p>
        </p:txBody>
      </p:sp>
      <p:sp>
        <p:nvSpPr>
          <p:cNvPr id="2" name="Dikdörtgen 1"/>
          <p:cNvSpPr/>
          <p:nvPr/>
        </p:nvSpPr>
        <p:spPr>
          <a:xfrm>
            <a:off x="1108514" y="5508103"/>
            <a:ext cx="9683053" cy="369332"/>
          </a:xfrm>
          <a:prstGeom prst="rect">
            <a:avLst/>
          </a:prstGeom>
        </p:spPr>
        <p:txBody>
          <a:bodyPr wrap="square">
            <a:spAutoFit/>
          </a:bodyPr>
          <a:lstStyle/>
          <a:p>
            <a:pPr marL="285750" indent="-285750">
              <a:buClr>
                <a:schemeClr val="accent2"/>
              </a:buClr>
              <a:buFont typeface="Wingdings" panose="05000000000000000000" pitchFamily="2" charset="2"/>
              <a:buChar char="q"/>
            </a:pPr>
            <a:r>
              <a:rPr lang="tr-TR" altLang="en-US" b="1" dirty="0">
                <a:solidFill>
                  <a:srgbClr val="0000FF"/>
                </a:solidFill>
              </a:rPr>
              <a:t> </a:t>
            </a:r>
            <a:r>
              <a:rPr lang="tr-TR" altLang="en-US" b="1" dirty="0" err="1" smtClean="0">
                <a:solidFill>
                  <a:srgbClr val="0000FF"/>
                </a:solidFill>
              </a:rPr>
              <a:t>Retilkülositoz</a:t>
            </a:r>
            <a:r>
              <a:rPr lang="tr-TR" altLang="en-US" b="1" dirty="0" smtClean="0">
                <a:solidFill>
                  <a:srgbClr val="0000FF"/>
                </a:solidFill>
              </a:rPr>
              <a:t>&gt;100 x10</a:t>
            </a:r>
            <a:r>
              <a:rPr lang="tr-TR" altLang="en-US" b="1" baseline="30000" dirty="0" smtClean="0"/>
              <a:t>3</a:t>
            </a:r>
            <a:r>
              <a:rPr lang="tr-TR" altLang="en-US" b="1" dirty="0">
                <a:solidFill>
                  <a:srgbClr val="0000FF"/>
                </a:solidFill>
              </a:rPr>
              <a:t> </a:t>
            </a:r>
            <a:r>
              <a:rPr lang="tr-TR" altLang="en-US" b="1" dirty="0" smtClean="0">
                <a:solidFill>
                  <a:srgbClr val="0000FF"/>
                </a:solidFill>
              </a:rPr>
              <a:t>değerlerde </a:t>
            </a:r>
            <a:r>
              <a:rPr lang="tr-TR" altLang="en-US" b="1" dirty="0">
                <a:solidFill>
                  <a:srgbClr val="0000FF"/>
                </a:solidFill>
              </a:rPr>
              <a:t>hemoliz veya tedavi edilmekte olan anemiler, </a:t>
            </a:r>
            <a:endParaRPr lang="en-US" altLang="en-US" b="1" dirty="0">
              <a:solidFill>
                <a:srgbClr val="0000FF"/>
              </a:solidFill>
            </a:endParaRPr>
          </a:p>
        </p:txBody>
      </p:sp>
      <p:pic>
        <p:nvPicPr>
          <p:cNvPr id="11" name="Picture 3" descr="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00801" y="2233137"/>
            <a:ext cx="5359288" cy="285661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descr="retic">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a:xfrm>
            <a:off x="7355864" y="741090"/>
            <a:ext cx="1601523" cy="1000199"/>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5" name="Picture 2" descr="whole  blood  test machines ile ilgili görsel sonucu"/>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311816" y="260648"/>
            <a:ext cx="2448272" cy="1554136"/>
          </a:xfrm>
          <a:prstGeom prst="rect">
            <a:avLst/>
          </a:prstGeom>
          <a:noFill/>
          <a:extLst>
            <a:ext uri="{909E8E84-426E-40DD-AFC4-6F175D3DCCD1}">
              <a14:hiddenFill xmlns:a14="http://schemas.microsoft.com/office/drawing/2010/main">
                <a:solidFill>
                  <a:srgbClr val="FFFFFF"/>
                </a:solidFill>
              </a14:hiddenFill>
            </a:ext>
          </a:extLst>
        </p:spPr>
      </p:pic>
      <p:sp>
        <p:nvSpPr>
          <p:cNvPr id="14" name="Dikdörtgen 13"/>
          <p:cNvSpPr/>
          <p:nvPr/>
        </p:nvSpPr>
        <p:spPr>
          <a:xfrm>
            <a:off x="1108513" y="5860501"/>
            <a:ext cx="9683053" cy="369332"/>
          </a:xfrm>
          <a:prstGeom prst="rect">
            <a:avLst/>
          </a:prstGeom>
        </p:spPr>
        <p:txBody>
          <a:bodyPr wrap="square">
            <a:spAutoFit/>
          </a:bodyPr>
          <a:lstStyle/>
          <a:p>
            <a:pPr marL="285750" indent="-285750">
              <a:buClr>
                <a:schemeClr val="accent2"/>
              </a:buClr>
              <a:buFont typeface="Wingdings" panose="05000000000000000000" pitchFamily="2" charset="2"/>
              <a:buChar char="q"/>
            </a:pPr>
            <a:r>
              <a:rPr lang="tr-TR" altLang="en-US" b="1" dirty="0">
                <a:solidFill>
                  <a:srgbClr val="0000FF"/>
                </a:solidFill>
              </a:rPr>
              <a:t> </a:t>
            </a:r>
            <a:r>
              <a:rPr lang="tr-TR" altLang="en-US" b="1" dirty="0" err="1" smtClean="0">
                <a:solidFill>
                  <a:srgbClr val="0000FF"/>
                </a:solidFill>
              </a:rPr>
              <a:t>Retilkülositopeni</a:t>
            </a:r>
            <a:r>
              <a:rPr lang="tr-TR" altLang="en-US" b="1" dirty="0" smtClean="0">
                <a:solidFill>
                  <a:srgbClr val="0000FF"/>
                </a:solidFill>
              </a:rPr>
              <a:t>&gt;40 x10</a:t>
            </a:r>
            <a:r>
              <a:rPr lang="tr-TR" altLang="en-US" b="1" baseline="30000" dirty="0" smtClean="0"/>
              <a:t>3</a:t>
            </a:r>
            <a:r>
              <a:rPr lang="tr-TR" altLang="en-US" b="1" dirty="0">
                <a:solidFill>
                  <a:srgbClr val="0000FF"/>
                </a:solidFill>
              </a:rPr>
              <a:t> </a:t>
            </a:r>
            <a:r>
              <a:rPr lang="tr-TR" altLang="en-US" b="1" dirty="0" err="1" smtClean="0">
                <a:solidFill>
                  <a:srgbClr val="0000FF"/>
                </a:solidFill>
              </a:rPr>
              <a:t>megaloblastik</a:t>
            </a:r>
            <a:r>
              <a:rPr lang="tr-TR" altLang="en-US" b="1" dirty="0" smtClean="0">
                <a:solidFill>
                  <a:srgbClr val="0000FF"/>
                </a:solidFill>
              </a:rPr>
              <a:t> ve </a:t>
            </a:r>
            <a:r>
              <a:rPr lang="tr-TR" altLang="en-US" b="1" dirty="0" err="1" smtClean="0">
                <a:solidFill>
                  <a:srgbClr val="0000FF"/>
                </a:solidFill>
              </a:rPr>
              <a:t>aplastik</a:t>
            </a:r>
            <a:r>
              <a:rPr lang="tr-TR" altLang="en-US" b="1" dirty="0" smtClean="0">
                <a:solidFill>
                  <a:srgbClr val="0000FF"/>
                </a:solidFill>
              </a:rPr>
              <a:t> anemiler, </a:t>
            </a:r>
            <a:endParaRPr lang="en-US" altLang="en-US" b="1" dirty="0">
              <a:solidFill>
                <a:srgbClr val="0000FF"/>
              </a:solidFill>
            </a:endParaRPr>
          </a:p>
        </p:txBody>
      </p:sp>
    </p:spTree>
    <p:extLst>
      <p:ext uri="{BB962C8B-B14F-4D97-AF65-F5344CB8AC3E}">
        <p14:creationId xmlns:p14="http://schemas.microsoft.com/office/powerpoint/2010/main" val="30558196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withEffect">
                                  <p:stCondLst>
                                    <p:cond delay="0"/>
                                  </p:stCondLst>
                                  <p:childTnLst>
                                    <p:set>
                                      <p:cBhvr>
                                        <p:cTn id="6" dur="1" fill="hold">
                                          <p:stCondLst>
                                            <p:cond delay="0"/>
                                          </p:stCondLst>
                                        </p:cTn>
                                        <p:tgtEl>
                                          <p:spTgt spid="399366"/>
                                        </p:tgtEl>
                                        <p:attrNameLst>
                                          <p:attrName>style.visibility</p:attrName>
                                        </p:attrNameLst>
                                      </p:cBhvr>
                                      <p:to>
                                        <p:strVal val="visible"/>
                                      </p:to>
                                    </p:set>
                                    <p:anim calcmode="lin" valueType="num">
                                      <p:cBhvr additive="base">
                                        <p:cTn id="7" dur="500" fill="hold"/>
                                        <p:tgtEl>
                                          <p:spTgt spid="399366"/>
                                        </p:tgtEl>
                                        <p:attrNameLst>
                                          <p:attrName>ppt_x</p:attrName>
                                        </p:attrNameLst>
                                      </p:cBhvr>
                                      <p:tavLst>
                                        <p:tav tm="0">
                                          <p:val>
                                            <p:strVal val="#ppt_x"/>
                                          </p:val>
                                        </p:tav>
                                        <p:tav tm="100000">
                                          <p:val>
                                            <p:strVal val="#ppt_x"/>
                                          </p:val>
                                        </p:tav>
                                      </p:tavLst>
                                    </p:anim>
                                    <p:anim calcmode="lin" valueType="num">
                                      <p:cBhvr additive="base">
                                        <p:cTn id="8" dur="500" fill="hold"/>
                                        <p:tgtEl>
                                          <p:spTgt spid="39936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6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ayt Numarası Yer Tutucusu 5"/>
          <p:cNvSpPr>
            <a:spLocks noGrp="1"/>
          </p:cNvSpPr>
          <p:nvPr>
            <p:ph type="sldNum" sz="quarter" idx="12"/>
          </p:nvPr>
        </p:nvSpPr>
        <p:spPr/>
        <p:txBody>
          <a:bodyPr/>
          <a:lstStyle/>
          <a:p>
            <a:fld id="{78F0B4B9-9018-4195-BA7D-96ED8208D8D1}" type="slidenum">
              <a:rPr lang="tr-TR" altLang="en-US"/>
              <a:pPr/>
              <a:t>24</a:t>
            </a:fld>
            <a:endParaRPr lang="tr-TR" altLang="en-US"/>
          </a:p>
        </p:txBody>
      </p:sp>
      <p:sp>
        <p:nvSpPr>
          <p:cNvPr id="396292" name="Rectangle 4"/>
          <p:cNvSpPr>
            <a:spLocks noChangeArrowheads="1"/>
          </p:cNvSpPr>
          <p:nvPr/>
        </p:nvSpPr>
        <p:spPr bwMode="auto">
          <a:xfrm>
            <a:off x="576652" y="1439794"/>
            <a:ext cx="47228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20000"/>
              </a:spcBef>
              <a:buClr>
                <a:schemeClr val="accent1"/>
              </a:buClr>
              <a:buSzPct val="70000"/>
              <a:buFont typeface="Wingdings 2" panose="05020102010507070707" pitchFamily="18" charset="2"/>
              <a:buNone/>
            </a:pPr>
            <a:r>
              <a:rPr lang="tr-TR" altLang="en-US" sz="2400" dirty="0">
                <a:solidFill>
                  <a:schemeClr val="tx2"/>
                </a:solidFill>
              </a:rPr>
              <a:t>Eritrositten farkı RNA içermeleridir.</a:t>
            </a:r>
            <a:r>
              <a:rPr lang="tr-TR" altLang="en-US" sz="2400" dirty="0"/>
              <a:t> </a:t>
            </a:r>
          </a:p>
        </p:txBody>
      </p:sp>
      <p:pic>
        <p:nvPicPr>
          <p:cNvPr id="8" name="Picture 4" descr="polychromatophilic red cell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6200000">
            <a:off x="1674667" y="1667104"/>
            <a:ext cx="2526781" cy="3825805"/>
          </a:xfrm>
          <a:prstGeom prst="rect">
            <a:avLst/>
          </a:prstGeom>
          <a:noFill/>
          <a:ln w="38100">
            <a:noFill/>
            <a:miter lim="800000"/>
            <a:headEnd/>
            <a:tailEnd/>
          </a:ln>
          <a:extLst>
            <a:ext uri="{909E8E84-426E-40DD-AFC4-6F175D3DCCD1}">
              <a14:hiddenFill xmlns:a14="http://schemas.microsoft.com/office/drawing/2010/main">
                <a:solidFill>
                  <a:srgbClr val="FFFFFF"/>
                </a:solidFill>
              </a14:hiddenFill>
            </a:ext>
          </a:extLst>
        </p:spPr>
      </p:pic>
      <p:pic>
        <p:nvPicPr>
          <p:cNvPr id="12" name="Picture 2" descr="Reticulocyte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06954" y="2227906"/>
            <a:ext cx="3816424" cy="2585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Dikdörtgen 10"/>
          <p:cNvSpPr/>
          <p:nvPr/>
        </p:nvSpPr>
        <p:spPr>
          <a:xfrm>
            <a:off x="1108515" y="5300444"/>
            <a:ext cx="7848872" cy="338554"/>
          </a:xfrm>
          <a:prstGeom prst="rect">
            <a:avLst/>
          </a:prstGeom>
        </p:spPr>
        <p:txBody>
          <a:bodyPr wrap="square">
            <a:spAutoFit/>
          </a:bodyPr>
          <a:lstStyle/>
          <a:p>
            <a:pPr marL="285750" indent="-285750">
              <a:buClr>
                <a:schemeClr val="accent2"/>
              </a:buClr>
              <a:buFont typeface="Wingdings" panose="05000000000000000000" pitchFamily="2" charset="2"/>
              <a:buChar char="q"/>
            </a:pPr>
            <a:r>
              <a:rPr lang="tr-TR" altLang="en-US" sz="1600" b="1" dirty="0">
                <a:solidFill>
                  <a:srgbClr val="FF0000"/>
                </a:solidFill>
              </a:rPr>
              <a:t> Retikülosit Sayısı ve Oranı  </a:t>
            </a:r>
            <a:r>
              <a:rPr lang="tr-TR" altLang="en-US" sz="1600" b="1" dirty="0" err="1">
                <a:solidFill>
                  <a:srgbClr val="FF0000"/>
                </a:solidFill>
              </a:rPr>
              <a:t>Hemolitik</a:t>
            </a:r>
            <a:r>
              <a:rPr lang="tr-TR" altLang="en-US" sz="1600" b="1" dirty="0">
                <a:solidFill>
                  <a:srgbClr val="FF0000"/>
                </a:solidFill>
              </a:rPr>
              <a:t> anemiler ve Akut Kanamalarda Artar, </a:t>
            </a:r>
            <a:endParaRPr lang="en-US" altLang="en-US" sz="1600" b="1" dirty="0">
              <a:solidFill>
                <a:srgbClr val="FF0000"/>
              </a:solidFill>
            </a:endParaRPr>
          </a:p>
        </p:txBody>
      </p:sp>
      <p:pic>
        <p:nvPicPr>
          <p:cNvPr id="9" name="Picture 2" descr="retic">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a:xfrm>
            <a:off x="7355864" y="741090"/>
            <a:ext cx="1601523" cy="1000199"/>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3" name="Picture 2" descr="whole  blood  test machines ile ilgili görsel sonucu"/>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311816" y="260648"/>
            <a:ext cx="2448272" cy="1554136"/>
          </a:xfrm>
          <a:prstGeom prst="rect">
            <a:avLst/>
          </a:prstGeom>
          <a:noFill/>
          <a:extLst>
            <a:ext uri="{909E8E84-426E-40DD-AFC4-6F175D3DCCD1}">
              <a14:hiddenFill xmlns:a14="http://schemas.microsoft.com/office/drawing/2010/main">
                <a:solidFill>
                  <a:srgbClr val="FFFFFF"/>
                </a:solidFill>
              </a14:hiddenFill>
            </a:ext>
          </a:extLst>
        </p:spPr>
      </p:pic>
      <p:sp>
        <p:nvSpPr>
          <p:cNvPr id="14" name="Text Box 3"/>
          <p:cNvSpPr txBox="1">
            <a:spLocks noChangeArrowheads="1"/>
          </p:cNvSpPr>
          <p:nvPr/>
        </p:nvSpPr>
        <p:spPr>
          <a:xfrm>
            <a:off x="366598" y="418108"/>
            <a:ext cx="8001000" cy="601451"/>
          </a:xfrm>
          <a:prstGeom prst="rect">
            <a:avLst/>
          </a:prstGeom>
          <a:noFill/>
          <a:ln/>
        </p:spPr>
        <p:txBody>
          <a:bodyPr/>
          <a:lstStyle>
            <a:lvl1pPr algn="l" rtl="0" fontAlgn="base">
              <a:spcBef>
                <a:spcPct val="0"/>
              </a:spcBef>
              <a:spcAft>
                <a:spcPct val="0"/>
              </a:spcAft>
              <a:defRPr sz="3800" kern="1200">
                <a:solidFill>
                  <a:schemeClr val="tx2"/>
                </a:solidFill>
                <a:latin typeface="+mj-lt"/>
                <a:ea typeface="+mj-ea"/>
                <a:cs typeface="+mj-cs"/>
              </a:defRPr>
            </a:lvl1pPr>
            <a:lvl2pPr algn="l" rtl="0" fontAlgn="base">
              <a:spcBef>
                <a:spcPct val="0"/>
              </a:spcBef>
              <a:spcAft>
                <a:spcPct val="0"/>
              </a:spcAft>
              <a:defRPr sz="3800">
                <a:solidFill>
                  <a:schemeClr val="tx2"/>
                </a:solidFill>
                <a:latin typeface="Verdana" panose="020B0604030504040204" pitchFamily="34" charset="0"/>
              </a:defRPr>
            </a:lvl2pPr>
            <a:lvl3pPr algn="l" rtl="0" fontAlgn="base">
              <a:spcBef>
                <a:spcPct val="0"/>
              </a:spcBef>
              <a:spcAft>
                <a:spcPct val="0"/>
              </a:spcAft>
              <a:defRPr sz="3800">
                <a:solidFill>
                  <a:schemeClr val="tx2"/>
                </a:solidFill>
                <a:latin typeface="Verdana" panose="020B0604030504040204" pitchFamily="34" charset="0"/>
              </a:defRPr>
            </a:lvl3pPr>
            <a:lvl4pPr algn="l" rtl="0" fontAlgn="base">
              <a:spcBef>
                <a:spcPct val="0"/>
              </a:spcBef>
              <a:spcAft>
                <a:spcPct val="0"/>
              </a:spcAft>
              <a:defRPr sz="3800">
                <a:solidFill>
                  <a:schemeClr val="tx2"/>
                </a:solidFill>
                <a:latin typeface="Verdana" panose="020B0604030504040204" pitchFamily="34" charset="0"/>
              </a:defRPr>
            </a:lvl4pPr>
            <a:lvl5pPr algn="l" rtl="0" fontAlgn="base">
              <a:spcBef>
                <a:spcPct val="0"/>
              </a:spcBef>
              <a:spcAft>
                <a:spcPct val="0"/>
              </a:spcAft>
              <a:defRPr sz="3800">
                <a:solidFill>
                  <a:schemeClr val="tx2"/>
                </a:solidFill>
                <a:latin typeface="Verdana" panose="020B0604030504040204" pitchFamily="34" charset="0"/>
              </a:defRPr>
            </a:lvl5pPr>
            <a:lvl6pPr marL="457200" algn="l" rtl="0" fontAlgn="base">
              <a:spcBef>
                <a:spcPct val="0"/>
              </a:spcBef>
              <a:spcAft>
                <a:spcPct val="0"/>
              </a:spcAft>
              <a:defRPr sz="3800">
                <a:solidFill>
                  <a:schemeClr val="tx2"/>
                </a:solidFill>
                <a:latin typeface="Verdana" panose="020B0604030504040204" pitchFamily="34" charset="0"/>
              </a:defRPr>
            </a:lvl6pPr>
            <a:lvl7pPr marL="914400" algn="l" rtl="0" fontAlgn="base">
              <a:spcBef>
                <a:spcPct val="0"/>
              </a:spcBef>
              <a:spcAft>
                <a:spcPct val="0"/>
              </a:spcAft>
              <a:defRPr sz="3800">
                <a:solidFill>
                  <a:schemeClr val="tx2"/>
                </a:solidFill>
                <a:latin typeface="Verdana" panose="020B0604030504040204" pitchFamily="34" charset="0"/>
              </a:defRPr>
            </a:lvl7pPr>
            <a:lvl8pPr marL="1371600" algn="l" rtl="0" fontAlgn="base">
              <a:spcBef>
                <a:spcPct val="0"/>
              </a:spcBef>
              <a:spcAft>
                <a:spcPct val="0"/>
              </a:spcAft>
              <a:defRPr sz="3800">
                <a:solidFill>
                  <a:schemeClr val="tx2"/>
                </a:solidFill>
                <a:latin typeface="Verdana" panose="020B0604030504040204" pitchFamily="34" charset="0"/>
              </a:defRPr>
            </a:lvl8pPr>
            <a:lvl9pPr marL="1828800" algn="l" rtl="0" fontAlgn="base">
              <a:spcBef>
                <a:spcPct val="0"/>
              </a:spcBef>
              <a:spcAft>
                <a:spcPct val="0"/>
              </a:spcAft>
              <a:defRPr sz="3800">
                <a:solidFill>
                  <a:schemeClr val="tx2"/>
                </a:solidFill>
                <a:latin typeface="Verdana" panose="020B0604030504040204" pitchFamily="34" charset="0"/>
              </a:defRPr>
            </a:lvl9pPr>
          </a:lstStyle>
          <a:p>
            <a:pPr>
              <a:spcBef>
                <a:spcPct val="50000"/>
              </a:spcBef>
            </a:pPr>
            <a:r>
              <a:rPr lang="tr-TR" altLang="en-US" sz="3600" b="1" dirty="0" smtClean="0">
                <a:solidFill>
                  <a:srgbClr val="FF0000"/>
                </a:solidFill>
                <a:latin typeface="Arial" panose="020B0604020202020204" pitchFamily="34" charset="0"/>
                <a:cs typeface="Arial" panose="020B0604020202020204" pitchFamily="34" charset="0"/>
              </a:rPr>
              <a:t>Retikülosit- </a:t>
            </a:r>
            <a:r>
              <a:rPr lang="tr-TR" altLang="en-US" sz="3600" b="1" dirty="0">
                <a:solidFill>
                  <a:srgbClr val="FF0000"/>
                </a:solidFill>
                <a:latin typeface="Arial" panose="020B0604020202020204" pitchFamily="34" charset="0"/>
                <a:cs typeface="Arial" panose="020B0604020202020204" pitchFamily="34" charset="0"/>
              </a:rPr>
              <a:t>Genç eritrositler</a:t>
            </a:r>
            <a:endParaRPr lang="en-US" altLang="en-US" sz="36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51158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ox(in)">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TK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51526" y="1985623"/>
            <a:ext cx="6624638" cy="3977432"/>
          </a:xfrm>
          <a:prstGeom prst="rect">
            <a:avLst/>
          </a:prstGeom>
          <a:noFill/>
          <a:extLst>
            <a:ext uri="{909E8E84-426E-40DD-AFC4-6F175D3DCCD1}">
              <a14:hiddenFill xmlns:a14="http://schemas.microsoft.com/office/drawing/2010/main">
                <a:solidFill>
                  <a:srgbClr val="FFFFFF"/>
                </a:solidFill>
              </a14:hiddenFill>
            </a:ext>
          </a:extLst>
        </p:spPr>
      </p:pic>
      <p:sp>
        <p:nvSpPr>
          <p:cNvPr id="16387" name="AutoShape 3"/>
          <p:cNvSpPr>
            <a:spLocks noChangeArrowheads="1"/>
          </p:cNvSpPr>
          <p:nvPr/>
        </p:nvSpPr>
        <p:spPr bwMode="auto">
          <a:xfrm rot="8259077">
            <a:off x="3214446" y="4843967"/>
            <a:ext cx="1008062" cy="215900"/>
          </a:xfrm>
          <a:prstGeom prst="rightArrow">
            <a:avLst>
              <a:gd name="adj1" fmla="val 50000"/>
              <a:gd name="adj2" fmla="val 116728"/>
            </a:avLst>
          </a:prstGeom>
          <a:solidFill>
            <a:srgbClr val="FF3300"/>
          </a:solidFill>
          <a:ln w="9525">
            <a:solidFill>
              <a:srgbClr val="FF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16388" name="Rectangle 4"/>
          <p:cNvSpPr>
            <a:spLocks noChangeArrowheads="1"/>
          </p:cNvSpPr>
          <p:nvPr/>
        </p:nvSpPr>
        <p:spPr bwMode="auto">
          <a:xfrm>
            <a:off x="4726539" y="3726704"/>
            <a:ext cx="2305050" cy="1644530"/>
          </a:xfrm>
          <a:prstGeom prst="rect">
            <a:avLst/>
          </a:prstGeom>
          <a:noFill/>
          <a:ln w="25400">
            <a:solidFill>
              <a:srgbClr val="FF33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16389" name="Rectangle 5"/>
          <p:cNvSpPr>
            <a:spLocks noChangeArrowheads="1"/>
          </p:cNvSpPr>
          <p:nvPr/>
        </p:nvSpPr>
        <p:spPr bwMode="auto">
          <a:xfrm>
            <a:off x="4726539" y="5396634"/>
            <a:ext cx="2305050" cy="431800"/>
          </a:xfrm>
          <a:prstGeom prst="rect">
            <a:avLst/>
          </a:prstGeom>
          <a:noFill/>
          <a:ln w="25400">
            <a:solidFill>
              <a:srgbClr val="0000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16390" name="Rectangle 6"/>
          <p:cNvSpPr>
            <a:spLocks noChangeArrowheads="1"/>
          </p:cNvSpPr>
          <p:nvPr/>
        </p:nvSpPr>
        <p:spPr bwMode="auto">
          <a:xfrm>
            <a:off x="4691614" y="2015255"/>
            <a:ext cx="3384550" cy="1686050"/>
          </a:xfrm>
          <a:prstGeom prst="rect">
            <a:avLst/>
          </a:prstGeom>
          <a:noFill/>
          <a:ln w="25400">
            <a:solidFill>
              <a:srgbClr val="33996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16391" name="AutoShape 7"/>
          <p:cNvSpPr>
            <a:spLocks noChangeArrowheads="1"/>
          </p:cNvSpPr>
          <p:nvPr/>
        </p:nvSpPr>
        <p:spPr bwMode="auto">
          <a:xfrm flipH="1">
            <a:off x="7144797" y="3931471"/>
            <a:ext cx="1376134" cy="183329"/>
          </a:xfrm>
          <a:prstGeom prst="rightArrow">
            <a:avLst>
              <a:gd name="adj1" fmla="val 50000"/>
              <a:gd name="adj2" fmla="val 83456"/>
            </a:avLst>
          </a:prstGeom>
          <a:solidFill>
            <a:srgbClr val="FF3300"/>
          </a:solidFill>
          <a:ln w="9525">
            <a:solidFill>
              <a:srgbClr val="FF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16392" name="AutoShape 8"/>
          <p:cNvSpPr>
            <a:spLocks noChangeArrowheads="1"/>
          </p:cNvSpPr>
          <p:nvPr/>
        </p:nvSpPr>
        <p:spPr bwMode="auto">
          <a:xfrm>
            <a:off x="7177808" y="5612534"/>
            <a:ext cx="1079500" cy="159503"/>
          </a:xfrm>
          <a:prstGeom prst="leftArrow">
            <a:avLst>
              <a:gd name="adj1" fmla="val 50000"/>
              <a:gd name="adj2" fmla="val 125000"/>
            </a:avLst>
          </a:prstGeom>
          <a:solidFill>
            <a:srgbClr val="0000FF"/>
          </a:solidFill>
          <a:ln w="9525">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16393" name="AutoShape 9"/>
          <p:cNvSpPr>
            <a:spLocks noChangeArrowheads="1"/>
          </p:cNvSpPr>
          <p:nvPr/>
        </p:nvSpPr>
        <p:spPr bwMode="auto">
          <a:xfrm>
            <a:off x="8232801" y="2202846"/>
            <a:ext cx="576262" cy="71388"/>
          </a:xfrm>
          <a:prstGeom prst="leftArrow">
            <a:avLst>
              <a:gd name="adj1" fmla="val 50000"/>
              <a:gd name="adj2" fmla="val 66728"/>
            </a:avLst>
          </a:prstGeom>
          <a:solidFill>
            <a:srgbClr val="339966"/>
          </a:solidFill>
          <a:ln w="57150">
            <a:solidFill>
              <a:srgbClr val="3399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16394" name="Text Box 10"/>
          <p:cNvSpPr txBox="1">
            <a:spLocks noChangeArrowheads="1"/>
          </p:cNvSpPr>
          <p:nvPr/>
        </p:nvSpPr>
        <p:spPr bwMode="auto">
          <a:xfrm>
            <a:off x="8644123" y="3780807"/>
            <a:ext cx="3547877" cy="16158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tr-TR" altLang="en-US" dirty="0">
                <a:latin typeface="Arial" panose="020B0604020202020204" pitchFamily="34" charset="0"/>
              </a:rPr>
              <a:t>Eritrosit popülasyonu</a:t>
            </a:r>
            <a:r>
              <a:rPr lang="tr-TR" altLang="en-US" dirty="0">
                <a:solidFill>
                  <a:srgbClr val="0000FF"/>
                </a:solidFill>
                <a:latin typeface="Arial" panose="020B0604020202020204" pitchFamily="34" charset="0"/>
              </a:rPr>
              <a:t>:  </a:t>
            </a:r>
            <a:endParaRPr lang="tr-TR" altLang="en-US" dirty="0" smtClean="0">
              <a:solidFill>
                <a:srgbClr val="0000FF"/>
              </a:solidFill>
              <a:latin typeface="Arial" panose="020B0604020202020204" pitchFamily="34" charset="0"/>
            </a:endParaRPr>
          </a:p>
          <a:p>
            <a:pPr>
              <a:spcBef>
                <a:spcPct val="50000"/>
              </a:spcBef>
            </a:pPr>
            <a:r>
              <a:rPr lang="tr-TR" altLang="en-US" dirty="0" err="1" smtClean="0">
                <a:solidFill>
                  <a:srgbClr val="FF0000"/>
                </a:solidFill>
                <a:latin typeface="Arial" panose="020B0604020202020204" pitchFamily="34" charset="0"/>
              </a:rPr>
              <a:t>makrositoz</a:t>
            </a:r>
            <a:r>
              <a:rPr lang="tr-TR" altLang="en-US" dirty="0">
                <a:solidFill>
                  <a:srgbClr val="FF0000"/>
                </a:solidFill>
                <a:latin typeface="Arial" panose="020B0604020202020204" pitchFamily="34" charset="0"/>
              </a:rPr>
              <a:t>, </a:t>
            </a:r>
            <a:endParaRPr lang="tr-TR" altLang="en-US" dirty="0" smtClean="0">
              <a:solidFill>
                <a:srgbClr val="FF0000"/>
              </a:solidFill>
              <a:latin typeface="Arial" panose="020B0604020202020204" pitchFamily="34" charset="0"/>
            </a:endParaRPr>
          </a:p>
          <a:p>
            <a:pPr>
              <a:spcBef>
                <a:spcPct val="50000"/>
              </a:spcBef>
            </a:pPr>
            <a:r>
              <a:rPr lang="tr-TR" altLang="en-US" dirty="0" err="1" smtClean="0">
                <a:solidFill>
                  <a:srgbClr val="FF0000"/>
                </a:solidFill>
                <a:latin typeface="Arial" panose="020B0604020202020204" pitchFamily="34" charset="0"/>
              </a:rPr>
              <a:t>anizositoz</a:t>
            </a:r>
            <a:r>
              <a:rPr lang="tr-TR" altLang="en-US" dirty="0">
                <a:solidFill>
                  <a:srgbClr val="FF0000"/>
                </a:solidFill>
                <a:latin typeface="Arial" panose="020B0604020202020204" pitchFamily="34" charset="0"/>
              </a:rPr>
              <a:t>, </a:t>
            </a:r>
            <a:endParaRPr lang="tr-TR" altLang="en-US" dirty="0" smtClean="0">
              <a:solidFill>
                <a:srgbClr val="FF0000"/>
              </a:solidFill>
              <a:latin typeface="Arial" panose="020B0604020202020204" pitchFamily="34" charset="0"/>
            </a:endParaRPr>
          </a:p>
          <a:p>
            <a:pPr>
              <a:spcBef>
                <a:spcPct val="50000"/>
              </a:spcBef>
            </a:pPr>
            <a:r>
              <a:rPr lang="tr-TR" altLang="en-US" dirty="0" err="1" smtClean="0">
                <a:solidFill>
                  <a:srgbClr val="FF0000"/>
                </a:solidFill>
                <a:latin typeface="Arial" panose="020B0604020202020204" pitchFamily="34" charset="0"/>
              </a:rPr>
              <a:t>hiperkromi</a:t>
            </a:r>
            <a:r>
              <a:rPr lang="tr-TR" altLang="en-US" dirty="0">
                <a:solidFill>
                  <a:srgbClr val="FF0000"/>
                </a:solidFill>
                <a:latin typeface="Arial" panose="020B0604020202020204" pitchFamily="34" charset="0"/>
              </a:rPr>
              <a:t>, </a:t>
            </a:r>
            <a:r>
              <a:rPr lang="tr-TR" altLang="en-US" dirty="0" err="1" smtClean="0">
                <a:solidFill>
                  <a:srgbClr val="FF0000"/>
                </a:solidFill>
                <a:latin typeface="Arial" panose="020B0604020202020204" pitchFamily="34" charset="0"/>
              </a:rPr>
              <a:t>vs</a:t>
            </a:r>
            <a:endParaRPr lang="en-US" altLang="en-US" dirty="0">
              <a:solidFill>
                <a:srgbClr val="FF0000"/>
              </a:solidFill>
              <a:latin typeface="Arial" panose="020B0604020202020204" pitchFamily="34" charset="0"/>
            </a:endParaRPr>
          </a:p>
        </p:txBody>
      </p:sp>
      <p:sp>
        <p:nvSpPr>
          <p:cNvPr id="12" name="Unvan 1"/>
          <p:cNvSpPr txBox="1">
            <a:spLocks/>
          </p:cNvSpPr>
          <p:nvPr/>
        </p:nvSpPr>
        <p:spPr>
          <a:xfrm>
            <a:off x="519932" y="354865"/>
            <a:ext cx="8001000" cy="828129"/>
          </a:xfrm>
          <a:prstGeom prst="rect">
            <a:avLst/>
          </a:prstGeom>
        </p:spPr>
        <p:txBody>
          <a:bodyPr/>
          <a:lstStyle>
            <a:lvl1pPr algn="l" rtl="0" fontAlgn="base">
              <a:spcBef>
                <a:spcPct val="0"/>
              </a:spcBef>
              <a:spcAft>
                <a:spcPct val="0"/>
              </a:spcAft>
              <a:defRPr sz="3800" kern="1200">
                <a:solidFill>
                  <a:schemeClr val="tx2"/>
                </a:solidFill>
                <a:latin typeface="+mj-lt"/>
                <a:ea typeface="+mj-ea"/>
                <a:cs typeface="+mj-cs"/>
              </a:defRPr>
            </a:lvl1pPr>
            <a:lvl2pPr algn="l" rtl="0" fontAlgn="base">
              <a:spcBef>
                <a:spcPct val="0"/>
              </a:spcBef>
              <a:spcAft>
                <a:spcPct val="0"/>
              </a:spcAft>
              <a:defRPr sz="3800">
                <a:solidFill>
                  <a:schemeClr val="tx2"/>
                </a:solidFill>
                <a:latin typeface="Verdana" panose="020B0604030504040204" pitchFamily="34" charset="0"/>
              </a:defRPr>
            </a:lvl2pPr>
            <a:lvl3pPr algn="l" rtl="0" fontAlgn="base">
              <a:spcBef>
                <a:spcPct val="0"/>
              </a:spcBef>
              <a:spcAft>
                <a:spcPct val="0"/>
              </a:spcAft>
              <a:defRPr sz="3800">
                <a:solidFill>
                  <a:schemeClr val="tx2"/>
                </a:solidFill>
                <a:latin typeface="Verdana" panose="020B0604030504040204" pitchFamily="34" charset="0"/>
              </a:defRPr>
            </a:lvl3pPr>
            <a:lvl4pPr algn="l" rtl="0" fontAlgn="base">
              <a:spcBef>
                <a:spcPct val="0"/>
              </a:spcBef>
              <a:spcAft>
                <a:spcPct val="0"/>
              </a:spcAft>
              <a:defRPr sz="3800">
                <a:solidFill>
                  <a:schemeClr val="tx2"/>
                </a:solidFill>
                <a:latin typeface="Verdana" panose="020B0604030504040204" pitchFamily="34" charset="0"/>
              </a:defRPr>
            </a:lvl4pPr>
            <a:lvl5pPr algn="l" rtl="0" fontAlgn="base">
              <a:spcBef>
                <a:spcPct val="0"/>
              </a:spcBef>
              <a:spcAft>
                <a:spcPct val="0"/>
              </a:spcAft>
              <a:defRPr sz="3800">
                <a:solidFill>
                  <a:schemeClr val="tx2"/>
                </a:solidFill>
                <a:latin typeface="Verdana" panose="020B0604030504040204" pitchFamily="34" charset="0"/>
              </a:defRPr>
            </a:lvl5pPr>
            <a:lvl6pPr marL="457200" algn="l" rtl="0" fontAlgn="base">
              <a:spcBef>
                <a:spcPct val="0"/>
              </a:spcBef>
              <a:spcAft>
                <a:spcPct val="0"/>
              </a:spcAft>
              <a:defRPr sz="3800">
                <a:solidFill>
                  <a:schemeClr val="tx2"/>
                </a:solidFill>
                <a:latin typeface="Verdana" panose="020B0604030504040204" pitchFamily="34" charset="0"/>
              </a:defRPr>
            </a:lvl6pPr>
            <a:lvl7pPr marL="914400" algn="l" rtl="0" fontAlgn="base">
              <a:spcBef>
                <a:spcPct val="0"/>
              </a:spcBef>
              <a:spcAft>
                <a:spcPct val="0"/>
              </a:spcAft>
              <a:defRPr sz="3800">
                <a:solidFill>
                  <a:schemeClr val="tx2"/>
                </a:solidFill>
                <a:latin typeface="Verdana" panose="020B0604030504040204" pitchFamily="34" charset="0"/>
              </a:defRPr>
            </a:lvl7pPr>
            <a:lvl8pPr marL="1371600" algn="l" rtl="0" fontAlgn="base">
              <a:spcBef>
                <a:spcPct val="0"/>
              </a:spcBef>
              <a:spcAft>
                <a:spcPct val="0"/>
              </a:spcAft>
              <a:defRPr sz="3800">
                <a:solidFill>
                  <a:schemeClr val="tx2"/>
                </a:solidFill>
                <a:latin typeface="Verdana" panose="020B0604030504040204" pitchFamily="34" charset="0"/>
              </a:defRPr>
            </a:lvl8pPr>
            <a:lvl9pPr marL="1828800" algn="l" rtl="0" fontAlgn="base">
              <a:spcBef>
                <a:spcPct val="0"/>
              </a:spcBef>
              <a:spcAft>
                <a:spcPct val="0"/>
              </a:spcAft>
              <a:defRPr sz="3800">
                <a:solidFill>
                  <a:schemeClr val="tx2"/>
                </a:solidFill>
                <a:latin typeface="Verdana" panose="020B0604030504040204" pitchFamily="34" charset="0"/>
              </a:defRPr>
            </a:lvl9pPr>
          </a:lstStyle>
          <a:p>
            <a:r>
              <a:rPr lang="tr-TR" altLang="en-US" sz="4000" b="1" dirty="0">
                <a:solidFill>
                  <a:srgbClr val="FF0000"/>
                </a:solidFill>
                <a:latin typeface="Arial" panose="020B0604020202020204" pitchFamily="34" charset="0"/>
              </a:rPr>
              <a:t>Tam Kan sayım Örneği</a:t>
            </a:r>
            <a:endParaRPr lang="tr-TR" sz="3200" b="1" dirty="0">
              <a:solidFill>
                <a:srgbClr val="FF0000"/>
              </a:solidFill>
            </a:endParaRPr>
          </a:p>
        </p:txBody>
      </p:sp>
      <p:sp>
        <p:nvSpPr>
          <p:cNvPr id="2" name="Dikdörtgen 1"/>
          <p:cNvSpPr/>
          <p:nvPr/>
        </p:nvSpPr>
        <p:spPr>
          <a:xfrm>
            <a:off x="2013758" y="1508032"/>
            <a:ext cx="2149948" cy="400110"/>
          </a:xfrm>
          <a:prstGeom prst="rect">
            <a:avLst/>
          </a:prstGeom>
        </p:spPr>
        <p:txBody>
          <a:bodyPr wrap="none">
            <a:spAutoFit/>
          </a:bodyPr>
          <a:lstStyle/>
          <a:p>
            <a:r>
              <a:rPr lang="tr-TR" altLang="en-US" sz="2000" b="1" dirty="0">
                <a:solidFill>
                  <a:srgbClr val="FF0000"/>
                </a:solidFill>
                <a:latin typeface="Arial" panose="020B0604020202020204" pitchFamily="34" charset="0"/>
              </a:rPr>
              <a:t>(Değerlendirme)</a:t>
            </a:r>
            <a:endParaRPr lang="tr-TR" sz="2000" b="1" dirty="0">
              <a:solidFill>
                <a:srgbClr val="FF0000"/>
              </a:solidFill>
            </a:endParaRPr>
          </a:p>
        </p:txBody>
      </p:sp>
      <p:pic>
        <p:nvPicPr>
          <p:cNvPr id="14" name="Picture 2" descr="whole  blood  test machines ile ilgili görsel sonuc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11816" y="260648"/>
            <a:ext cx="2448272" cy="1554136"/>
          </a:xfrm>
          <a:prstGeom prst="rect">
            <a:avLst/>
          </a:prstGeom>
          <a:noFill/>
          <a:extLst>
            <a:ext uri="{909E8E84-426E-40DD-AFC4-6F175D3DCCD1}">
              <a14:hiddenFill xmlns:a14="http://schemas.microsoft.com/office/drawing/2010/main">
                <a:solidFill>
                  <a:srgbClr val="FFFFFF"/>
                </a:solidFill>
              </a14:hiddenFill>
            </a:ext>
          </a:extLst>
        </p:spPr>
      </p:pic>
      <p:sp>
        <p:nvSpPr>
          <p:cNvPr id="3" name="Dikdörtgen 2"/>
          <p:cNvSpPr/>
          <p:nvPr/>
        </p:nvSpPr>
        <p:spPr>
          <a:xfrm>
            <a:off x="8890048" y="2085478"/>
            <a:ext cx="6096000" cy="1615827"/>
          </a:xfrm>
          <a:prstGeom prst="rect">
            <a:avLst/>
          </a:prstGeom>
        </p:spPr>
        <p:txBody>
          <a:bodyPr>
            <a:spAutoFit/>
          </a:bodyPr>
          <a:lstStyle/>
          <a:p>
            <a:pPr>
              <a:spcBef>
                <a:spcPct val="50000"/>
              </a:spcBef>
            </a:pPr>
            <a:r>
              <a:rPr lang="tr-TR" altLang="en-US" dirty="0">
                <a:latin typeface="Arial" panose="020B0604020202020204" pitchFamily="34" charset="0"/>
              </a:rPr>
              <a:t>Lökosit </a:t>
            </a:r>
            <a:r>
              <a:rPr lang="tr-TR" altLang="en-US" dirty="0" err="1">
                <a:latin typeface="Arial" panose="020B0604020202020204" pitchFamily="34" charset="0"/>
              </a:rPr>
              <a:t>poülasyonu</a:t>
            </a:r>
            <a:r>
              <a:rPr lang="tr-TR" altLang="en-US" dirty="0">
                <a:latin typeface="Arial" panose="020B0604020202020204" pitchFamily="34" charset="0"/>
              </a:rPr>
              <a:t>: </a:t>
            </a:r>
            <a:endParaRPr lang="tr-TR" altLang="en-US" dirty="0" smtClean="0">
              <a:latin typeface="Arial" panose="020B0604020202020204" pitchFamily="34" charset="0"/>
            </a:endParaRPr>
          </a:p>
          <a:p>
            <a:pPr>
              <a:spcBef>
                <a:spcPct val="50000"/>
              </a:spcBef>
            </a:pPr>
            <a:r>
              <a:rPr lang="tr-TR" altLang="en-US" dirty="0" err="1" smtClean="0">
                <a:solidFill>
                  <a:schemeClr val="accent6"/>
                </a:solidFill>
                <a:latin typeface="Arial" panose="020B0604020202020204" pitchFamily="34" charset="0"/>
              </a:rPr>
              <a:t>lökositoz</a:t>
            </a:r>
            <a:r>
              <a:rPr lang="tr-TR" altLang="en-US" dirty="0">
                <a:solidFill>
                  <a:schemeClr val="accent6"/>
                </a:solidFill>
                <a:latin typeface="Arial" panose="020B0604020202020204" pitchFamily="34" charset="0"/>
              </a:rPr>
              <a:t>, </a:t>
            </a:r>
            <a:endParaRPr lang="tr-TR" altLang="en-US" dirty="0" smtClean="0">
              <a:solidFill>
                <a:schemeClr val="accent6"/>
              </a:solidFill>
              <a:latin typeface="Arial" panose="020B0604020202020204" pitchFamily="34" charset="0"/>
            </a:endParaRPr>
          </a:p>
          <a:p>
            <a:pPr>
              <a:spcBef>
                <a:spcPct val="50000"/>
              </a:spcBef>
            </a:pPr>
            <a:r>
              <a:rPr lang="tr-TR" altLang="en-US" dirty="0" err="1" smtClean="0">
                <a:solidFill>
                  <a:schemeClr val="accent6"/>
                </a:solidFill>
                <a:latin typeface="Arial" panose="020B0604020202020204" pitchFamily="34" charset="0"/>
              </a:rPr>
              <a:t>nötrofili</a:t>
            </a:r>
            <a:r>
              <a:rPr lang="tr-TR" altLang="en-US" dirty="0">
                <a:solidFill>
                  <a:schemeClr val="accent6"/>
                </a:solidFill>
                <a:latin typeface="Arial" panose="020B0604020202020204" pitchFamily="34" charset="0"/>
              </a:rPr>
              <a:t>, </a:t>
            </a:r>
            <a:endParaRPr lang="tr-TR" altLang="en-US" dirty="0" smtClean="0">
              <a:solidFill>
                <a:schemeClr val="accent6"/>
              </a:solidFill>
              <a:latin typeface="Arial" panose="020B0604020202020204" pitchFamily="34" charset="0"/>
            </a:endParaRPr>
          </a:p>
          <a:p>
            <a:pPr>
              <a:spcBef>
                <a:spcPct val="50000"/>
              </a:spcBef>
            </a:pPr>
            <a:r>
              <a:rPr lang="tr-TR" altLang="en-US" dirty="0" err="1" smtClean="0">
                <a:solidFill>
                  <a:schemeClr val="accent6"/>
                </a:solidFill>
                <a:latin typeface="Arial" panose="020B0604020202020204" pitchFamily="34" charset="0"/>
              </a:rPr>
              <a:t>lenfopeni</a:t>
            </a:r>
            <a:r>
              <a:rPr lang="tr-TR" altLang="en-US" dirty="0">
                <a:solidFill>
                  <a:schemeClr val="accent6"/>
                </a:solidFill>
                <a:latin typeface="Arial" panose="020B0604020202020204" pitchFamily="34" charset="0"/>
              </a:rPr>
              <a:t>, </a:t>
            </a:r>
            <a:endParaRPr lang="en-US" altLang="en-US" dirty="0">
              <a:solidFill>
                <a:schemeClr val="accent6"/>
              </a:solidFill>
              <a:latin typeface="Arial" panose="020B0604020202020204" pitchFamily="34" charset="0"/>
            </a:endParaRPr>
          </a:p>
        </p:txBody>
      </p:sp>
      <p:sp>
        <p:nvSpPr>
          <p:cNvPr id="4" name="Dikdörtgen 3"/>
          <p:cNvSpPr/>
          <p:nvPr/>
        </p:nvSpPr>
        <p:spPr>
          <a:xfrm>
            <a:off x="8443629" y="5548757"/>
            <a:ext cx="1505540" cy="369332"/>
          </a:xfrm>
          <a:prstGeom prst="rect">
            <a:avLst/>
          </a:prstGeom>
        </p:spPr>
        <p:txBody>
          <a:bodyPr wrap="none">
            <a:spAutoFit/>
          </a:bodyPr>
          <a:lstStyle/>
          <a:p>
            <a:r>
              <a:rPr lang="tr-TR" altLang="en-US" dirty="0">
                <a:solidFill>
                  <a:srgbClr val="0000FF"/>
                </a:solidFill>
                <a:latin typeface="Arial" panose="020B0604020202020204" pitchFamily="34" charset="0"/>
              </a:rPr>
              <a:t>trombositoz, </a:t>
            </a:r>
            <a:endParaRPr lang="tr-TR" dirty="0"/>
          </a:p>
        </p:txBody>
      </p:sp>
    </p:spTree>
    <p:extLst>
      <p:ext uri="{BB962C8B-B14F-4D97-AF65-F5344CB8AC3E}">
        <p14:creationId xmlns:p14="http://schemas.microsoft.com/office/powerpoint/2010/main" val="407084021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8" name="Rectangle 8"/>
          <p:cNvSpPr>
            <a:spLocks noChangeArrowheads="1"/>
          </p:cNvSpPr>
          <p:nvPr/>
        </p:nvSpPr>
        <p:spPr bwMode="auto">
          <a:xfrm>
            <a:off x="6927771" y="696841"/>
            <a:ext cx="3313112" cy="1439863"/>
          </a:xfrm>
          <a:prstGeom prst="rect">
            <a:avLst/>
          </a:prstGeom>
          <a:solidFill>
            <a:schemeClr val="bg1"/>
          </a:solidFill>
          <a:ln w="25400">
            <a:solidFill>
              <a:srgbClr val="FF3300"/>
            </a:solidFill>
            <a:miter lim="800000"/>
            <a:headEnd/>
            <a:tailEnd/>
          </a:ln>
          <a:effectLst/>
          <a:extLst/>
        </p:spPr>
        <p:txBody>
          <a:bodyPr wrap="none" anchor="ctr"/>
          <a:lstStyle/>
          <a:p>
            <a:endParaRPr lang="tr-TR"/>
          </a:p>
        </p:txBody>
      </p:sp>
      <p:sp>
        <p:nvSpPr>
          <p:cNvPr id="20483" name="Text Box 3"/>
          <p:cNvSpPr txBox="1">
            <a:spLocks noChangeArrowheads="1"/>
          </p:cNvSpPr>
          <p:nvPr/>
        </p:nvSpPr>
        <p:spPr bwMode="auto">
          <a:xfrm>
            <a:off x="7094975" y="5637608"/>
            <a:ext cx="2592388"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altLang="en-US" sz="2000" dirty="0" err="1" smtClean="0">
                <a:latin typeface="Arial" panose="020B0604020202020204" pitchFamily="34" charset="0"/>
              </a:rPr>
              <a:t>Hipokrom</a:t>
            </a:r>
            <a:r>
              <a:rPr lang="tr-TR" altLang="en-US" sz="2000" dirty="0" smtClean="0">
                <a:latin typeface="Arial" panose="020B0604020202020204" pitchFamily="34" charset="0"/>
              </a:rPr>
              <a:t> </a:t>
            </a:r>
            <a:r>
              <a:rPr lang="tr-TR" altLang="en-US" sz="2000" dirty="0" err="1" smtClean="0">
                <a:latin typeface="Arial" panose="020B0604020202020204" pitchFamily="34" charset="0"/>
              </a:rPr>
              <a:t>Mikrositer</a:t>
            </a:r>
            <a:r>
              <a:rPr lang="tr-TR" altLang="en-US" sz="2000" dirty="0" smtClean="0">
                <a:latin typeface="Arial" panose="020B0604020202020204" pitchFamily="34" charset="0"/>
              </a:rPr>
              <a:t> </a:t>
            </a:r>
            <a:r>
              <a:rPr lang="tr-TR" altLang="en-US" sz="2000" dirty="0">
                <a:latin typeface="Arial" panose="020B0604020202020204" pitchFamily="34" charset="0"/>
              </a:rPr>
              <a:t>Eritrositler</a:t>
            </a:r>
            <a:endParaRPr lang="en-US" altLang="en-US" sz="2000" dirty="0">
              <a:latin typeface="Arial" panose="020B0604020202020204" pitchFamily="34" charset="0"/>
            </a:endParaRPr>
          </a:p>
        </p:txBody>
      </p:sp>
      <p:sp>
        <p:nvSpPr>
          <p:cNvPr id="20486" name="Rectangle 6"/>
          <p:cNvSpPr>
            <a:spLocks noChangeArrowheads="1"/>
          </p:cNvSpPr>
          <p:nvPr/>
        </p:nvSpPr>
        <p:spPr bwMode="auto">
          <a:xfrm>
            <a:off x="4007769" y="3789041"/>
            <a:ext cx="1800225" cy="792361"/>
          </a:xfrm>
          <a:prstGeom prst="rect">
            <a:avLst/>
          </a:prstGeom>
          <a:noFill/>
          <a:ln w="25400">
            <a:solidFill>
              <a:srgbClr val="FF33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20487" name="Text Box 7"/>
          <p:cNvSpPr txBox="1">
            <a:spLocks noChangeArrowheads="1"/>
          </p:cNvSpPr>
          <p:nvPr/>
        </p:nvSpPr>
        <p:spPr bwMode="auto">
          <a:xfrm>
            <a:off x="7045479" y="839274"/>
            <a:ext cx="321945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tr-TR" altLang="en-US" sz="2000" dirty="0">
                <a:latin typeface="Arial" panose="020B0604020202020204" pitchFamily="34" charset="0"/>
              </a:rPr>
              <a:t>Demir eksikliği anemisi</a:t>
            </a:r>
          </a:p>
          <a:p>
            <a:pPr>
              <a:spcBef>
                <a:spcPct val="50000"/>
              </a:spcBef>
            </a:pPr>
            <a:r>
              <a:rPr lang="tr-TR" altLang="en-US" sz="2000" dirty="0" err="1">
                <a:latin typeface="Arial" panose="020B0604020202020204" pitchFamily="34" charset="0"/>
              </a:rPr>
              <a:t>Talasemiler</a:t>
            </a:r>
            <a:endParaRPr lang="tr-TR" altLang="en-US" sz="2000" dirty="0">
              <a:latin typeface="Arial" panose="020B0604020202020204" pitchFamily="34" charset="0"/>
            </a:endParaRPr>
          </a:p>
          <a:p>
            <a:pPr>
              <a:spcBef>
                <a:spcPct val="50000"/>
              </a:spcBef>
            </a:pPr>
            <a:r>
              <a:rPr lang="tr-TR" altLang="en-US" sz="2000" dirty="0">
                <a:latin typeface="Arial" panose="020B0604020202020204" pitchFamily="34" charset="0"/>
              </a:rPr>
              <a:t>Kronik hastalıklar anemisi </a:t>
            </a:r>
          </a:p>
        </p:txBody>
      </p:sp>
      <p:sp>
        <p:nvSpPr>
          <p:cNvPr id="20489" name="Text Box 9"/>
          <p:cNvSpPr txBox="1">
            <a:spLocks noChangeArrowheads="1"/>
          </p:cNvSpPr>
          <p:nvPr/>
        </p:nvSpPr>
        <p:spPr bwMode="auto">
          <a:xfrm>
            <a:off x="9538226" y="5637608"/>
            <a:ext cx="9366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dirty="0">
                <a:latin typeface="Arial" panose="020B0604020202020204" pitchFamily="34" charset="0"/>
                <a:cs typeface="Arial" panose="020B0604020202020204" pitchFamily="34" charset="0"/>
              </a:rPr>
              <a:t>~</a:t>
            </a:r>
            <a:r>
              <a:rPr lang="tr-TR" altLang="en-US" sz="2000" dirty="0">
                <a:latin typeface="Arial" panose="020B0604020202020204" pitchFamily="34" charset="0"/>
              </a:rPr>
              <a:t>%85</a:t>
            </a:r>
            <a:endParaRPr lang="en-US" altLang="en-US" sz="2000" dirty="0">
              <a:latin typeface="Arial" panose="020B0604020202020204" pitchFamily="34" charset="0"/>
            </a:endParaRPr>
          </a:p>
        </p:txBody>
      </p:sp>
      <p:sp>
        <p:nvSpPr>
          <p:cNvPr id="9" name="Unvan 1"/>
          <p:cNvSpPr txBox="1">
            <a:spLocks/>
          </p:cNvSpPr>
          <p:nvPr/>
        </p:nvSpPr>
        <p:spPr>
          <a:xfrm>
            <a:off x="390169" y="329865"/>
            <a:ext cx="8001000" cy="828129"/>
          </a:xfrm>
          <a:prstGeom prst="rect">
            <a:avLst/>
          </a:prstGeom>
        </p:spPr>
        <p:txBody>
          <a:bodyPr/>
          <a:lstStyle>
            <a:lvl1pPr algn="l" rtl="0" fontAlgn="base">
              <a:spcBef>
                <a:spcPct val="0"/>
              </a:spcBef>
              <a:spcAft>
                <a:spcPct val="0"/>
              </a:spcAft>
              <a:defRPr sz="3800" kern="1200">
                <a:solidFill>
                  <a:schemeClr val="tx2"/>
                </a:solidFill>
                <a:latin typeface="+mj-lt"/>
                <a:ea typeface="+mj-ea"/>
                <a:cs typeface="+mj-cs"/>
              </a:defRPr>
            </a:lvl1pPr>
            <a:lvl2pPr algn="l" rtl="0" fontAlgn="base">
              <a:spcBef>
                <a:spcPct val="0"/>
              </a:spcBef>
              <a:spcAft>
                <a:spcPct val="0"/>
              </a:spcAft>
              <a:defRPr sz="3800">
                <a:solidFill>
                  <a:schemeClr val="tx2"/>
                </a:solidFill>
                <a:latin typeface="Verdana" panose="020B0604030504040204" pitchFamily="34" charset="0"/>
              </a:defRPr>
            </a:lvl2pPr>
            <a:lvl3pPr algn="l" rtl="0" fontAlgn="base">
              <a:spcBef>
                <a:spcPct val="0"/>
              </a:spcBef>
              <a:spcAft>
                <a:spcPct val="0"/>
              </a:spcAft>
              <a:defRPr sz="3800">
                <a:solidFill>
                  <a:schemeClr val="tx2"/>
                </a:solidFill>
                <a:latin typeface="Verdana" panose="020B0604030504040204" pitchFamily="34" charset="0"/>
              </a:defRPr>
            </a:lvl3pPr>
            <a:lvl4pPr algn="l" rtl="0" fontAlgn="base">
              <a:spcBef>
                <a:spcPct val="0"/>
              </a:spcBef>
              <a:spcAft>
                <a:spcPct val="0"/>
              </a:spcAft>
              <a:defRPr sz="3800">
                <a:solidFill>
                  <a:schemeClr val="tx2"/>
                </a:solidFill>
                <a:latin typeface="Verdana" panose="020B0604030504040204" pitchFamily="34" charset="0"/>
              </a:defRPr>
            </a:lvl4pPr>
            <a:lvl5pPr algn="l" rtl="0" fontAlgn="base">
              <a:spcBef>
                <a:spcPct val="0"/>
              </a:spcBef>
              <a:spcAft>
                <a:spcPct val="0"/>
              </a:spcAft>
              <a:defRPr sz="3800">
                <a:solidFill>
                  <a:schemeClr val="tx2"/>
                </a:solidFill>
                <a:latin typeface="Verdana" panose="020B0604030504040204" pitchFamily="34" charset="0"/>
              </a:defRPr>
            </a:lvl5pPr>
            <a:lvl6pPr marL="457200" algn="l" rtl="0" fontAlgn="base">
              <a:spcBef>
                <a:spcPct val="0"/>
              </a:spcBef>
              <a:spcAft>
                <a:spcPct val="0"/>
              </a:spcAft>
              <a:defRPr sz="3800">
                <a:solidFill>
                  <a:schemeClr val="tx2"/>
                </a:solidFill>
                <a:latin typeface="Verdana" panose="020B0604030504040204" pitchFamily="34" charset="0"/>
              </a:defRPr>
            </a:lvl6pPr>
            <a:lvl7pPr marL="914400" algn="l" rtl="0" fontAlgn="base">
              <a:spcBef>
                <a:spcPct val="0"/>
              </a:spcBef>
              <a:spcAft>
                <a:spcPct val="0"/>
              </a:spcAft>
              <a:defRPr sz="3800">
                <a:solidFill>
                  <a:schemeClr val="tx2"/>
                </a:solidFill>
                <a:latin typeface="Verdana" panose="020B0604030504040204" pitchFamily="34" charset="0"/>
              </a:defRPr>
            </a:lvl7pPr>
            <a:lvl8pPr marL="1371600" algn="l" rtl="0" fontAlgn="base">
              <a:spcBef>
                <a:spcPct val="0"/>
              </a:spcBef>
              <a:spcAft>
                <a:spcPct val="0"/>
              </a:spcAft>
              <a:defRPr sz="3800">
                <a:solidFill>
                  <a:schemeClr val="tx2"/>
                </a:solidFill>
                <a:latin typeface="Verdana" panose="020B0604030504040204" pitchFamily="34" charset="0"/>
              </a:defRPr>
            </a:lvl8pPr>
            <a:lvl9pPr marL="1828800" algn="l" rtl="0" fontAlgn="base">
              <a:spcBef>
                <a:spcPct val="0"/>
              </a:spcBef>
              <a:spcAft>
                <a:spcPct val="0"/>
              </a:spcAft>
              <a:defRPr sz="3800">
                <a:solidFill>
                  <a:schemeClr val="tx2"/>
                </a:solidFill>
                <a:latin typeface="Verdana" panose="020B0604030504040204" pitchFamily="34" charset="0"/>
              </a:defRPr>
            </a:lvl9pPr>
          </a:lstStyle>
          <a:p>
            <a:r>
              <a:rPr lang="tr-TR" altLang="en-US" sz="4000" b="1" dirty="0">
                <a:solidFill>
                  <a:srgbClr val="FF0000"/>
                </a:solidFill>
                <a:latin typeface="Arial" panose="020B0604020202020204" pitchFamily="34" charset="0"/>
              </a:rPr>
              <a:t>Mikrositer anemi</a:t>
            </a:r>
            <a:endParaRPr lang="tr-TR" b="1" dirty="0">
              <a:solidFill>
                <a:srgbClr val="FF0000"/>
              </a:solidFill>
            </a:endParaRPr>
          </a:p>
        </p:txBody>
      </p:sp>
      <p:pic>
        <p:nvPicPr>
          <p:cNvPr id="10" name="Picture 2" descr="HEME00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66645" y="2340568"/>
            <a:ext cx="3377117" cy="327035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5" descr="HEME024"/>
          <p:cNvPicPr>
            <a:picLocks noChangeAspect="1" noChangeArrowheads="1"/>
          </p:cNvPicPr>
          <p:nvPr/>
        </p:nvPicPr>
        <p:blipFill>
          <a:blip r:embed="rId4" cstate="print">
            <a:grayscl/>
            <a:biLevel thresh="50000"/>
            <a:extLst>
              <a:ext uri="{28A0092B-C50C-407E-A947-70E740481C1C}">
                <a14:useLocalDpi xmlns:a14="http://schemas.microsoft.com/office/drawing/2010/main" val="0"/>
              </a:ext>
            </a:extLst>
          </a:blip>
          <a:srcRect/>
          <a:stretch>
            <a:fillRect/>
          </a:stretch>
        </p:blipFill>
        <p:spPr bwMode="auto">
          <a:xfrm>
            <a:off x="317241" y="1916833"/>
            <a:ext cx="6007359" cy="3888432"/>
          </a:xfrm>
          <a:prstGeom prst="rect">
            <a:avLst/>
          </a:prstGeom>
          <a:noFill/>
          <a:extLst>
            <a:ext uri="{909E8E84-426E-40DD-AFC4-6F175D3DCCD1}">
              <a14:hiddenFill xmlns:a14="http://schemas.microsoft.com/office/drawing/2010/main">
                <a:solidFill>
                  <a:srgbClr val="FFFFFF"/>
                </a:solidFill>
              </a14:hiddenFill>
            </a:ext>
          </a:extLst>
        </p:spPr>
      </p:pic>
      <p:cxnSp>
        <p:nvCxnSpPr>
          <p:cNvPr id="3" name="Düz Bağlayıcı 2"/>
          <p:cNvCxnSpPr/>
          <p:nvPr/>
        </p:nvCxnSpPr>
        <p:spPr>
          <a:xfrm>
            <a:off x="4151784" y="5085184"/>
            <a:ext cx="1440160" cy="0"/>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33953779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HEME02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9523" y="1646821"/>
            <a:ext cx="8747047" cy="3420343"/>
          </a:xfrm>
          <a:prstGeom prst="rect">
            <a:avLst/>
          </a:prstGeom>
          <a:noFill/>
          <a:extLst>
            <a:ext uri="{909E8E84-426E-40DD-AFC4-6F175D3DCCD1}">
              <a14:hiddenFill xmlns:a14="http://schemas.microsoft.com/office/drawing/2010/main">
                <a:solidFill>
                  <a:srgbClr val="FFFFFF"/>
                </a:solidFill>
              </a14:hiddenFill>
            </a:ext>
          </a:extLst>
        </p:spPr>
      </p:pic>
      <p:sp>
        <p:nvSpPr>
          <p:cNvPr id="21507" name="Text Box 3"/>
          <p:cNvSpPr txBox="1">
            <a:spLocks noChangeArrowheads="1"/>
          </p:cNvSpPr>
          <p:nvPr/>
        </p:nvSpPr>
        <p:spPr bwMode="auto">
          <a:xfrm>
            <a:off x="2424114" y="5516564"/>
            <a:ext cx="662421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tr-TR" altLang="en-US" sz="2000" dirty="0" err="1">
                <a:latin typeface="Arial" panose="020B0604020202020204" pitchFamily="34" charset="0"/>
              </a:rPr>
              <a:t>Normositer</a:t>
            </a:r>
            <a:r>
              <a:rPr lang="tr-TR" altLang="en-US" sz="2000" dirty="0">
                <a:latin typeface="Arial" panose="020B0604020202020204" pitchFamily="34" charset="0"/>
              </a:rPr>
              <a:t> anemi, RDW </a:t>
            </a:r>
            <a:r>
              <a:rPr lang="tr-TR" altLang="en-US" sz="2000" dirty="0">
                <a:latin typeface="Arial" panose="020B0604020202020204" pitchFamily="34" charset="0"/>
                <a:cs typeface="Arial" panose="020B0604020202020204" pitchFamily="34" charset="0"/>
              </a:rPr>
              <a:t>↑ 	Eritrosit </a:t>
            </a:r>
            <a:r>
              <a:rPr lang="tr-TR" altLang="en-US" sz="2000" dirty="0" err="1">
                <a:latin typeface="Arial" panose="020B0604020202020204" pitchFamily="34" charset="0"/>
                <a:cs typeface="Arial" panose="020B0604020202020204" pitchFamily="34" charset="0"/>
              </a:rPr>
              <a:t>fragmantasyonu</a:t>
            </a:r>
            <a:endParaRPr lang="tr-TR" altLang="en-US" sz="2000" dirty="0">
              <a:latin typeface="SimSun" panose="02010600030101010101" pitchFamily="2" charset="-122"/>
              <a:ea typeface="SimSun" panose="02010600030101010101" pitchFamily="2" charset="-122"/>
              <a:cs typeface="Arial" panose="020B0604020202020204" pitchFamily="34" charset="0"/>
            </a:endParaRPr>
          </a:p>
        </p:txBody>
      </p:sp>
      <p:sp>
        <p:nvSpPr>
          <p:cNvPr id="21508" name="AutoShape 4"/>
          <p:cNvSpPr>
            <a:spLocks noChangeArrowheads="1"/>
          </p:cNvSpPr>
          <p:nvPr/>
        </p:nvSpPr>
        <p:spPr bwMode="auto">
          <a:xfrm>
            <a:off x="5591176" y="5661026"/>
            <a:ext cx="504825" cy="144463"/>
          </a:xfrm>
          <a:prstGeom prst="rightArrow">
            <a:avLst>
              <a:gd name="adj1" fmla="val 50000"/>
              <a:gd name="adj2" fmla="val 87362"/>
            </a:avLst>
          </a:prstGeom>
          <a:solidFill>
            <a:srgbClr val="FF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21509" name="AutoShape 5"/>
          <p:cNvSpPr>
            <a:spLocks noChangeArrowheads="1"/>
          </p:cNvSpPr>
          <p:nvPr/>
        </p:nvSpPr>
        <p:spPr bwMode="auto">
          <a:xfrm>
            <a:off x="3935761" y="4437113"/>
            <a:ext cx="935037" cy="144463"/>
          </a:xfrm>
          <a:prstGeom prst="leftArrow">
            <a:avLst>
              <a:gd name="adj1" fmla="val 50000"/>
              <a:gd name="adj2" fmla="val 161813"/>
            </a:avLst>
          </a:prstGeom>
          <a:solidFill>
            <a:srgbClr val="FF3300"/>
          </a:solidFill>
          <a:ln w="9525">
            <a:solidFill>
              <a:srgbClr val="FF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21510" name="AutoShape 6"/>
          <p:cNvSpPr>
            <a:spLocks noChangeArrowheads="1"/>
          </p:cNvSpPr>
          <p:nvPr/>
        </p:nvSpPr>
        <p:spPr bwMode="auto">
          <a:xfrm>
            <a:off x="2711624" y="2492376"/>
            <a:ext cx="647700" cy="144463"/>
          </a:xfrm>
          <a:prstGeom prst="rightArrow">
            <a:avLst>
              <a:gd name="adj1" fmla="val 50000"/>
              <a:gd name="adj2" fmla="val 112088"/>
            </a:avLst>
          </a:prstGeom>
          <a:solidFill>
            <a:srgbClr val="FF3300"/>
          </a:solidFill>
          <a:ln w="9525">
            <a:solidFill>
              <a:srgbClr val="FF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21511" name="Rectangle 7"/>
          <p:cNvSpPr>
            <a:spLocks noChangeArrowheads="1"/>
          </p:cNvSpPr>
          <p:nvPr/>
        </p:nvSpPr>
        <p:spPr bwMode="auto">
          <a:xfrm>
            <a:off x="5736221" y="3099730"/>
            <a:ext cx="2952328" cy="1337383"/>
          </a:xfrm>
          <a:prstGeom prst="rect">
            <a:avLst/>
          </a:prstGeom>
          <a:noFill/>
          <a:ln w="25400">
            <a:solidFill>
              <a:srgbClr val="FF33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21512" name="Rectangle 8"/>
          <p:cNvSpPr>
            <a:spLocks noChangeArrowheads="1"/>
          </p:cNvSpPr>
          <p:nvPr/>
        </p:nvSpPr>
        <p:spPr bwMode="auto">
          <a:xfrm>
            <a:off x="1676368" y="5391151"/>
            <a:ext cx="7635448" cy="647700"/>
          </a:xfrm>
          <a:prstGeom prst="rect">
            <a:avLst/>
          </a:prstGeom>
          <a:noFill/>
          <a:ln w="25400">
            <a:solidFill>
              <a:srgbClr val="FF33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9" name="Unvan 1"/>
          <p:cNvSpPr txBox="1">
            <a:spLocks/>
          </p:cNvSpPr>
          <p:nvPr/>
        </p:nvSpPr>
        <p:spPr>
          <a:xfrm>
            <a:off x="402779" y="333104"/>
            <a:ext cx="8001000" cy="828129"/>
          </a:xfrm>
          <a:prstGeom prst="rect">
            <a:avLst/>
          </a:prstGeom>
        </p:spPr>
        <p:txBody>
          <a:bodyPr/>
          <a:lstStyle>
            <a:lvl1pPr algn="l" rtl="0" fontAlgn="base">
              <a:spcBef>
                <a:spcPct val="0"/>
              </a:spcBef>
              <a:spcAft>
                <a:spcPct val="0"/>
              </a:spcAft>
              <a:defRPr sz="3800" kern="1200">
                <a:solidFill>
                  <a:schemeClr val="tx2"/>
                </a:solidFill>
                <a:latin typeface="+mj-lt"/>
                <a:ea typeface="+mj-ea"/>
                <a:cs typeface="+mj-cs"/>
              </a:defRPr>
            </a:lvl1pPr>
            <a:lvl2pPr algn="l" rtl="0" fontAlgn="base">
              <a:spcBef>
                <a:spcPct val="0"/>
              </a:spcBef>
              <a:spcAft>
                <a:spcPct val="0"/>
              </a:spcAft>
              <a:defRPr sz="3800">
                <a:solidFill>
                  <a:schemeClr val="tx2"/>
                </a:solidFill>
                <a:latin typeface="Verdana" panose="020B0604030504040204" pitchFamily="34" charset="0"/>
              </a:defRPr>
            </a:lvl2pPr>
            <a:lvl3pPr algn="l" rtl="0" fontAlgn="base">
              <a:spcBef>
                <a:spcPct val="0"/>
              </a:spcBef>
              <a:spcAft>
                <a:spcPct val="0"/>
              </a:spcAft>
              <a:defRPr sz="3800">
                <a:solidFill>
                  <a:schemeClr val="tx2"/>
                </a:solidFill>
                <a:latin typeface="Verdana" panose="020B0604030504040204" pitchFamily="34" charset="0"/>
              </a:defRPr>
            </a:lvl3pPr>
            <a:lvl4pPr algn="l" rtl="0" fontAlgn="base">
              <a:spcBef>
                <a:spcPct val="0"/>
              </a:spcBef>
              <a:spcAft>
                <a:spcPct val="0"/>
              </a:spcAft>
              <a:defRPr sz="3800">
                <a:solidFill>
                  <a:schemeClr val="tx2"/>
                </a:solidFill>
                <a:latin typeface="Verdana" panose="020B0604030504040204" pitchFamily="34" charset="0"/>
              </a:defRPr>
            </a:lvl4pPr>
            <a:lvl5pPr algn="l" rtl="0" fontAlgn="base">
              <a:spcBef>
                <a:spcPct val="0"/>
              </a:spcBef>
              <a:spcAft>
                <a:spcPct val="0"/>
              </a:spcAft>
              <a:defRPr sz="3800">
                <a:solidFill>
                  <a:schemeClr val="tx2"/>
                </a:solidFill>
                <a:latin typeface="Verdana" panose="020B0604030504040204" pitchFamily="34" charset="0"/>
              </a:defRPr>
            </a:lvl5pPr>
            <a:lvl6pPr marL="457200" algn="l" rtl="0" fontAlgn="base">
              <a:spcBef>
                <a:spcPct val="0"/>
              </a:spcBef>
              <a:spcAft>
                <a:spcPct val="0"/>
              </a:spcAft>
              <a:defRPr sz="3800">
                <a:solidFill>
                  <a:schemeClr val="tx2"/>
                </a:solidFill>
                <a:latin typeface="Verdana" panose="020B0604030504040204" pitchFamily="34" charset="0"/>
              </a:defRPr>
            </a:lvl6pPr>
            <a:lvl7pPr marL="914400" algn="l" rtl="0" fontAlgn="base">
              <a:spcBef>
                <a:spcPct val="0"/>
              </a:spcBef>
              <a:spcAft>
                <a:spcPct val="0"/>
              </a:spcAft>
              <a:defRPr sz="3800">
                <a:solidFill>
                  <a:schemeClr val="tx2"/>
                </a:solidFill>
                <a:latin typeface="Verdana" panose="020B0604030504040204" pitchFamily="34" charset="0"/>
              </a:defRPr>
            </a:lvl7pPr>
            <a:lvl8pPr marL="1371600" algn="l" rtl="0" fontAlgn="base">
              <a:spcBef>
                <a:spcPct val="0"/>
              </a:spcBef>
              <a:spcAft>
                <a:spcPct val="0"/>
              </a:spcAft>
              <a:defRPr sz="3800">
                <a:solidFill>
                  <a:schemeClr val="tx2"/>
                </a:solidFill>
                <a:latin typeface="Verdana" panose="020B0604030504040204" pitchFamily="34" charset="0"/>
              </a:defRPr>
            </a:lvl8pPr>
            <a:lvl9pPr marL="1828800" algn="l" rtl="0" fontAlgn="base">
              <a:spcBef>
                <a:spcPct val="0"/>
              </a:spcBef>
              <a:spcAft>
                <a:spcPct val="0"/>
              </a:spcAft>
              <a:defRPr sz="3800">
                <a:solidFill>
                  <a:schemeClr val="tx2"/>
                </a:solidFill>
                <a:latin typeface="Verdana" panose="020B0604030504040204" pitchFamily="34" charset="0"/>
              </a:defRPr>
            </a:lvl9pPr>
          </a:lstStyle>
          <a:p>
            <a:r>
              <a:rPr lang="tr-TR" altLang="en-US" sz="4000" b="1" dirty="0" err="1">
                <a:solidFill>
                  <a:srgbClr val="FF0000"/>
                </a:solidFill>
                <a:latin typeface="Arial" panose="020B0604020202020204" pitchFamily="34" charset="0"/>
              </a:rPr>
              <a:t>Normositer</a:t>
            </a:r>
            <a:r>
              <a:rPr lang="tr-TR" altLang="en-US" sz="4000" b="1" dirty="0">
                <a:solidFill>
                  <a:srgbClr val="FF0000"/>
                </a:solidFill>
                <a:latin typeface="Arial" panose="020B0604020202020204" pitchFamily="34" charset="0"/>
              </a:rPr>
              <a:t> anemi</a:t>
            </a:r>
            <a:endParaRPr lang="tr-TR" b="1" dirty="0">
              <a:solidFill>
                <a:srgbClr val="FF0000"/>
              </a:solidFill>
            </a:endParaRPr>
          </a:p>
        </p:txBody>
      </p:sp>
    </p:spTree>
    <p:extLst>
      <p:ext uri="{BB962C8B-B14F-4D97-AF65-F5344CB8AC3E}">
        <p14:creationId xmlns:p14="http://schemas.microsoft.com/office/powerpoint/2010/main" val="219748582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3" descr="HEME02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8564" y="1798484"/>
            <a:ext cx="4224337" cy="314325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4303-021.jpg: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02680" y="3866389"/>
            <a:ext cx="3744912" cy="1878575"/>
          </a:xfrm>
          <a:prstGeom prst="rect">
            <a:avLst/>
          </a:prstGeom>
          <a:noFill/>
          <a:extLst>
            <a:ext uri="{909E8E84-426E-40DD-AFC4-6F175D3DCCD1}">
              <a14:hiddenFill xmlns:a14="http://schemas.microsoft.com/office/drawing/2010/main">
                <a:solidFill>
                  <a:srgbClr val="FFFFFF"/>
                </a:solidFill>
              </a14:hiddenFill>
            </a:ext>
          </a:extLst>
        </p:spPr>
      </p:pic>
      <p:sp>
        <p:nvSpPr>
          <p:cNvPr id="23556" name="Rectangle 4"/>
          <p:cNvSpPr>
            <a:spLocks noChangeArrowheads="1"/>
          </p:cNvSpPr>
          <p:nvPr/>
        </p:nvSpPr>
        <p:spPr bwMode="auto">
          <a:xfrm>
            <a:off x="3038141" y="3665111"/>
            <a:ext cx="1943100" cy="402554"/>
          </a:xfrm>
          <a:prstGeom prst="rect">
            <a:avLst/>
          </a:prstGeom>
          <a:noFill/>
          <a:ln w="25400">
            <a:solidFill>
              <a:srgbClr val="FF33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23558" name="Text Box 6"/>
          <p:cNvSpPr txBox="1">
            <a:spLocks noChangeArrowheads="1"/>
          </p:cNvSpPr>
          <p:nvPr/>
        </p:nvSpPr>
        <p:spPr bwMode="auto">
          <a:xfrm>
            <a:off x="3041203" y="5342161"/>
            <a:ext cx="3168650" cy="85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tr-TR" altLang="en-US" sz="2000" dirty="0">
                <a:latin typeface="Arial" panose="020B0604020202020204" pitchFamily="34" charset="0"/>
              </a:rPr>
              <a:t>Makrositer anemi</a:t>
            </a:r>
          </a:p>
          <a:p>
            <a:pPr algn="ctr">
              <a:spcBef>
                <a:spcPct val="50000"/>
              </a:spcBef>
            </a:pPr>
            <a:r>
              <a:rPr lang="tr-TR" altLang="en-US" sz="2000" dirty="0">
                <a:latin typeface="Arial" panose="020B0604020202020204" pitchFamily="34" charset="0"/>
              </a:rPr>
              <a:t>MCV   , MCH ,  RDW-N   </a:t>
            </a:r>
            <a:endParaRPr lang="en-US" altLang="en-US" sz="2000" dirty="0">
              <a:latin typeface="Arial" panose="020B0604020202020204" pitchFamily="34" charset="0"/>
            </a:endParaRPr>
          </a:p>
        </p:txBody>
      </p:sp>
      <p:sp>
        <p:nvSpPr>
          <p:cNvPr id="23559" name="Line 7"/>
          <p:cNvSpPr>
            <a:spLocks noChangeShapeType="1"/>
          </p:cNvSpPr>
          <p:nvPr/>
        </p:nvSpPr>
        <p:spPr bwMode="auto">
          <a:xfrm flipV="1">
            <a:off x="3977605" y="5877396"/>
            <a:ext cx="0" cy="2159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23560" name="AutoShape 8"/>
          <p:cNvSpPr>
            <a:spLocks noChangeArrowheads="1"/>
          </p:cNvSpPr>
          <p:nvPr/>
        </p:nvSpPr>
        <p:spPr bwMode="auto">
          <a:xfrm>
            <a:off x="3287688" y="5119911"/>
            <a:ext cx="144462" cy="649287"/>
          </a:xfrm>
          <a:prstGeom prst="upArrow">
            <a:avLst>
              <a:gd name="adj1" fmla="val 50000"/>
              <a:gd name="adj2" fmla="val 112363"/>
            </a:avLst>
          </a:prstGeom>
          <a:solidFill>
            <a:srgbClr val="FF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tr-TR"/>
          </a:p>
        </p:txBody>
      </p:sp>
      <p:sp>
        <p:nvSpPr>
          <p:cNvPr id="23561" name="AutoShape 9"/>
          <p:cNvSpPr>
            <a:spLocks noChangeArrowheads="1"/>
          </p:cNvSpPr>
          <p:nvPr/>
        </p:nvSpPr>
        <p:spPr bwMode="auto">
          <a:xfrm rot="10800000">
            <a:off x="5725131" y="5524624"/>
            <a:ext cx="792162" cy="144463"/>
          </a:xfrm>
          <a:prstGeom prst="leftArrow">
            <a:avLst>
              <a:gd name="adj1" fmla="val 50000"/>
              <a:gd name="adj2" fmla="val 137087"/>
            </a:avLst>
          </a:prstGeom>
          <a:solidFill>
            <a:srgbClr val="FF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2" name="Unvan 1"/>
          <p:cNvSpPr>
            <a:spLocks noGrp="1"/>
          </p:cNvSpPr>
          <p:nvPr>
            <p:ph type="title"/>
          </p:nvPr>
        </p:nvSpPr>
        <p:spPr>
          <a:xfrm>
            <a:off x="474136" y="387465"/>
            <a:ext cx="8001000" cy="828129"/>
          </a:xfrm>
        </p:spPr>
        <p:txBody>
          <a:bodyPr/>
          <a:lstStyle/>
          <a:p>
            <a:r>
              <a:rPr lang="tr-TR" altLang="en-US" sz="4000" b="1" dirty="0">
                <a:solidFill>
                  <a:srgbClr val="FF0000"/>
                </a:solidFill>
                <a:latin typeface="Arial" panose="020B0604020202020204" pitchFamily="34" charset="0"/>
              </a:rPr>
              <a:t>Makrositer anemi</a:t>
            </a:r>
            <a:endParaRPr lang="tr-TR" b="1" dirty="0">
              <a:solidFill>
                <a:srgbClr val="FF0000"/>
              </a:solidFill>
            </a:endParaRPr>
          </a:p>
        </p:txBody>
      </p:sp>
      <p:pic>
        <p:nvPicPr>
          <p:cNvPr id="13" name="Picture 5" descr="HEME08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02680" y="2279136"/>
            <a:ext cx="3744912" cy="1587252"/>
          </a:xfrm>
          <a:prstGeom prst="rect">
            <a:avLst/>
          </a:prstGeom>
          <a:noFill/>
          <a:extLst>
            <a:ext uri="{909E8E84-426E-40DD-AFC4-6F175D3DCCD1}">
              <a14:hiddenFill xmlns:a14="http://schemas.microsoft.com/office/drawing/2010/main">
                <a:solidFill>
                  <a:srgbClr val="FFFFFF"/>
                </a:solidFill>
              </a14:hiddenFill>
            </a:ext>
          </a:extLst>
        </p:spPr>
      </p:pic>
      <p:sp>
        <p:nvSpPr>
          <p:cNvPr id="14" name="Line 7"/>
          <p:cNvSpPr>
            <a:spLocks noChangeShapeType="1"/>
          </p:cNvSpPr>
          <p:nvPr/>
        </p:nvSpPr>
        <p:spPr bwMode="auto">
          <a:xfrm flipV="1">
            <a:off x="4841701" y="5877396"/>
            <a:ext cx="0" cy="2159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15" name="Rectangle 8"/>
          <p:cNvSpPr>
            <a:spLocks noChangeArrowheads="1"/>
          </p:cNvSpPr>
          <p:nvPr/>
        </p:nvSpPr>
        <p:spPr bwMode="auto">
          <a:xfrm>
            <a:off x="6951817" y="814503"/>
            <a:ext cx="3313112" cy="1053431"/>
          </a:xfrm>
          <a:prstGeom prst="rect">
            <a:avLst/>
          </a:prstGeom>
          <a:solidFill>
            <a:schemeClr val="bg1"/>
          </a:solidFill>
          <a:ln w="25400">
            <a:solidFill>
              <a:srgbClr val="FF3300"/>
            </a:solidFill>
            <a:miter lim="800000"/>
            <a:headEnd/>
            <a:tailEnd/>
          </a:ln>
          <a:effectLst/>
          <a:extLst/>
        </p:spPr>
        <p:txBody>
          <a:bodyPr wrap="none" anchor="ctr"/>
          <a:lstStyle/>
          <a:p>
            <a:endParaRPr lang="tr-TR"/>
          </a:p>
        </p:txBody>
      </p:sp>
      <p:sp>
        <p:nvSpPr>
          <p:cNvPr id="16" name="Text Box 7"/>
          <p:cNvSpPr txBox="1">
            <a:spLocks noChangeArrowheads="1"/>
          </p:cNvSpPr>
          <p:nvPr/>
        </p:nvSpPr>
        <p:spPr bwMode="auto">
          <a:xfrm>
            <a:off x="7045479" y="839273"/>
            <a:ext cx="3219450" cy="861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tr-TR" altLang="en-US" sz="2000" dirty="0">
                <a:latin typeface="Arial" panose="020B0604020202020204" pitchFamily="34" charset="0"/>
              </a:rPr>
              <a:t>Vitamin B12 Eksikliği</a:t>
            </a:r>
          </a:p>
          <a:p>
            <a:pPr>
              <a:spcBef>
                <a:spcPct val="50000"/>
              </a:spcBef>
            </a:pPr>
            <a:r>
              <a:rPr lang="tr-TR" altLang="en-US" sz="2000" dirty="0">
                <a:latin typeface="Arial" panose="020B0604020202020204" pitchFamily="34" charset="0"/>
              </a:rPr>
              <a:t>Folik Asit Eksikliği</a:t>
            </a:r>
          </a:p>
        </p:txBody>
      </p:sp>
    </p:spTree>
    <p:extLst>
      <p:ext uri="{BB962C8B-B14F-4D97-AF65-F5344CB8AC3E}">
        <p14:creationId xmlns:p14="http://schemas.microsoft.com/office/powerpoint/2010/main" val="90064946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ayt Numarası Yer Tutucusu 3"/>
          <p:cNvSpPr>
            <a:spLocks noGrp="1"/>
          </p:cNvSpPr>
          <p:nvPr>
            <p:ph type="sldNum" sz="quarter" idx="10"/>
          </p:nvPr>
        </p:nvSpPr>
        <p:spPr/>
        <p:txBody>
          <a:bodyPr/>
          <a:lstStyle/>
          <a:p>
            <a:fld id="{010A5A7D-455E-4DCF-ACD9-F5A62175E1BB}" type="slidenum">
              <a:rPr lang="en-US"/>
              <a:pPr/>
              <a:t>29</a:t>
            </a:fld>
            <a:endParaRPr lang="en-US"/>
          </a:p>
        </p:txBody>
      </p:sp>
      <p:sp>
        <p:nvSpPr>
          <p:cNvPr id="416770" name="Rectangle 2"/>
          <p:cNvSpPr>
            <a:spLocks noGrp="1" noChangeArrowheads="1"/>
          </p:cNvSpPr>
          <p:nvPr>
            <p:ph type="title"/>
          </p:nvPr>
        </p:nvSpPr>
        <p:spPr>
          <a:xfrm>
            <a:off x="510854" y="67343"/>
            <a:ext cx="8001000" cy="1216025"/>
          </a:xfrm>
        </p:spPr>
        <p:txBody>
          <a:bodyPr/>
          <a:lstStyle/>
          <a:p>
            <a:r>
              <a:rPr lang="en-US" sz="3200" b="1" dirty="0">
                <a:solidFill>
                  <a:srgbClr val="FF0000"/>
                </a:solidFill>
                <a:latin typeface="Arial" panose="020B0604020202020204" pitchFamily="34" charset="0"/>
                <a:cs typeface="Arial" panose="020B0604020202020204" pitchFamily="34" charset="0"/>
              </a:rPr>
              <a:t>MCV </a:t>
            </a:r>
            <a:r>
              <a:rPr lang="tr-TR" sz="3200" b="1" dirty="0">
                <a:solidFill>
                  <a:srgbClr val="FF0000"/>
                </a:solidFill>
                <a:latin typeface="Arial" panose="020B0604020202020204" pitchFamily="34" charset="0"/>
                <a:cs typeface="Arial" panose="020B0604020202020204" pitchFamily="34" charset="0"/>
              </a:rPr>
              <a:t>ve</a:t>
            </a:r>
            <a:r>
              <a:rPr lang="en-US" sz="3200" b="1" dirty="0">
                <a:solidFill>
                  <a:srgbClr val="FF0000"/>
                </a:solidFill>
                <a:latin typeface="Arial" panose="020B0604020202020204" pitchFamily="34" charset="0"/>
                <a:cs typeface="Arial" panose="020B0604020202020204" pitchFamily="34" charset="0"/>
              </a:rPr>
              <a:t> RDW</a:t>
            </a:r>
            <a:r>
              <a:rPr lang="tr-TR" sz="3200" b="1" dirty="0">
                <a:solidFill>
                  <a:srgbClr val="FF0000"/>
                </a:solidFill>
                <a:latin typeface="Arial" panose="020B0604020202020204" pitchFamily="34" charset="0"/>
                <a:cs typeface="Arial" panose="020B0604020202020204" pitchFamily="34" charset="0"/>
              </a:rPr>
              <a:t> ile tanıya yaklaşım</a:t>
            </a:r>
            <a:endParaRPr lang="en-US" sz="3200" b="1" dirty="0">
              <a:solidFill>
                <a:srgbClr val="FF0000"/>
              </a:solidFill>
              <a:latin typeface="Arial" panose="020B0604020202020204" pitchFamily="34" charset="0"/>
              <a:cs typeface="Arial" panose="020B0604020202020204" pitchFamily="34" charset="0"/>
            </a:endParaRPr>
          </a:p>
        </p:txBody>
      </p:sp>
      <p:graphicFrame>
        <p:nvGraphicFramePr>
          <p:cNvPr id="416771" name="Group 3"/>
          <p:cNvGraphicFramePr>
            <a:graphicFrameLocks noGrp="1"/>
          </p:cNvGraphicFramePr>
          <p:nvPr>
            <p:ph idx="1"/>
            <p:extLst>
              <p:ext uri="{D42A27DB-BD31-4B8C-83A1-F6EECF244321}">
                <p14:modId xmlns:p14="http://schemas.microsoft.com/office/powerpoint/2010/main" val="3050448649"/>
              </p:ext>
            </p:extLst>
          </p:nvPr>
        </p:nvGraphicFramePr>
        <p:xfrm>
          <a:off x="763847" y="1639551"/>
          <a:ext cx="9826398" cy="4149577"/>
        </p:xfrm>
        <a:graphic>
          <a:graphicData uri="http://schemas.openxmlformats.org/drawingml/2006/table">
            <a:tbl>
              <a:tblPr/>
              <a:tblGrid>
                <a:gridCol w="2328833"/>
                <a:gridCol w="2327794"/>
                <a:gridCol w="2627261"/>
                <a:gridCol w="2542510"/>
              </a:tblGrid>
              <a:tr h="781044">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l" defTabSz="914400" rtl="0" eaLnBrk="1" fontAlgn="base" latinLnBrk="0" hangingPunct="1">
                        <a:lnSpc>
                          <a:spcPct val="110000"/>
                        </a:lnSpc>
                        <a:spcBef>
                          <a:spcPct val="50000"/>
                        </a:spcBef>
                        <a:spcAft>
                          <a:spcPct val="0"/>
                        </a:spcAft>
                        <a:buClrTx/>
                        <a:buSzTx/>
                        <a:buFontTx/>
                        <a:buNone/>
                        <a:tabLst/>
                      </a:pPr>
                      <a:endParaRPr kumimoji="0" lang="tr-TR" sz="1800" b="0" i="0" u="none" strike="noStrike" cap="none" normalizeH="0" baseline="0" dirty="0" smtClean="0">
                        <a:ln>
                          <a:noFill/>
                        </a:ln>
                        <a:solidFill>
                          <a:srgbClr val="333333"/>
                        </a:solidFill>
                        <a:effectLst/>
                        <a:latin typeface="Arial" panose="020B0604020202020204" pitchFamily="34" charset="0"/>
                      </a:endParaRP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tr-TR" sz="1800" b="1" i="0" u="none" strike="noStrike" cap="none" normalizeH="0" baseline="0" dirty="0" smtClean="0">
                          <a:ln>
                            <a:noFill/>
                          </a:ln>
                          <a:solidFill>
                            <a:srgbClr val="FF0000"/>
                          </a:solidFill>
                          <a:effectLst/>
                          <a:latin typeface="Arial" panose="020B0604020202020204" pitchFamily="34" charset="0"/>
                        </a:rPr>
                        <a:t>Düşük </a:t>
                      </a:r>
                      <a:r>
                        <a:rPr kumimoji="0" lang="en-US" sz="1800" b="1" i="0" u="none" strike="noStrike" cap="none" normalizeH="0" baseline="0" dirty="0" smtClean="0">
                          <a:ln>
                            <a:noFill/>
                          </a:ln>
                          <a:solidFill>
                            <a:srgbClr val="FF0000"/>
                          </a:solidFill>
                          <a:effectLst/>
                          <a:latin typeface="Arial" panose="020B0604020202020204" pitchFamily="34" charset="0"/>
                        </a:rPr>
                        <a:t>MCV (</a:t>
                      </a:r>
                      <a:r>
                        <a:rPr kumimoji="0" lang="en-US" sz="1800" b="1" i="0" u="none" strike="noStrike" cap="none" normalizeH="0" baseline="0" dirty="0" err="1" smtClean="0">
                          <a:ln>
                            <a:noFill/>
                          </a:ln>
                          <a:solidFill>
                            <a:srgbClr val="FF0000"/>
                          </a:solidFill>
                          <a:effectLst/>
                          <a:latin typeface="Arial" panose="020B0604020202020204" pitchFamily="34" charset="0"/>
                        </a:rPr>
                        <a:t>Mi</a:t>
                      </a:r>
                      <a:r>
                        <a:rPr kumimoji="0" lang="tr-TR" sz="1800" b="1" i="0" u="none" strike="noStrike" cap="none" normalizeH="0" baseline="0" dirty="0" smtClean="0">
                          <a:ln>
                            <a:noFill/>
                          </a:ln>
                          <a:solidFill>
                            <a:srgbClr val="FF0000"/>
                          </a:solidFill>
                          <a:effectLst/>
                          <a:latin typeface="Arial" panose="020B0604020202020204" pitchFamily="34" charset="0"/>
                        </a:rPr>
                        <a:t>k</a:t>
                      </a:r>
                      <a:r>
                        <a:rPr kumimoji="0" lang="en-US" sz="1800" b="1" i="0" u="none" strike="noStrike" cap="none" normalizeH="0" baseline="0" dirty="0" err="1" smtClean="0">
                          <a:ln>
                            <a:noFill/>
                          </a:ln>
                          <a:solidFill>
                            <a:srgbClr val="FF0000"/>
                          </a:solidFill>
                          <a:effectLst/>
                          <a:latin typeface="Arial" panose="020B0604020202020204" pitchFamily="34" charset="0"/>
                        </a:rPr>
                        <a:t>ro</a:t>
                      </a:r>
                      <a:r>
                        <a:rPr kumimoji="0" lang="tr-TR" sz="1800" b="1" i="0" u="none" strike="noStrike" cap="none" normalizeH="0" baseline="0" dirty="0" smtClean="0">
                          <a:ln>
                            <a:noFill/>
                          </a:ln>
                          <a:solidFill>
                            <a:srgbClr val="FF0000"/>
                          </a:solidFill>
                          <a:effectLst/>
                          <a:latin typeface="Arial" panose="020B0604020202020204" pitchFamily="34" charset="0"/>
                        </a:rPr>
                        <a:t>si</a:t>
                      </a:r>
                      <a:r>
                        <a:rPr kumimoji="0" lang="en-US" sz="1800" b="1" i="0" u="none" strike="noStrike" cap="none" normalizeH="0" baseline="0" dirty="0" smtClean="0">
                          <a:ln>
                            <a:noFill/>
                          </a:ln>
                          <a:solidFill>
                            <a:srgbClr val="FF0000"/>
                          </a:solidFill>
                          <a:effectLst/>
                          <a:latin typeface="Arial" panose="020B0604020202020204" pitchFamily="34" charset="0"/>
                        </a:rPr>
                        <a:t>ti</a:t>
                      </a:r>
                      <a:r>
                        <a:rPr kumimoji="0" lang="tr-TR" sz="1800" b="1" i="0" u="none" strike="noStrike" cap="none" normalizeH="0" baseline="0" dirty="0" smtClean="0">
                          <a:ln>
                            <a:noFill/>
                          </a:ln>
                          <a:solidFill>
                            <a:srgbClr val="FF0000"/>
                          </a:solidFill>
                          <a:effectLst/>
                          <a:latin typeface="Arial" panose="020B0604020202020204" pitchFamily="34" charset="0"/>
                        </a:rPr>
                        <a:t>k</a:t>
                      </a:r>
                      <a:r>
                        <a:rPr kumimoji="0" lang="en-US" sz="1800" b="1" i="0" u="none" strike="noStrike" cap="none" normalizeH="0" baseline="0" dirty="0" smtClean="0">
                          <a:ln>
                            <a:noFill/>
                          </a:ln>
                          <a:solidFill>
                            <a:srgbClr val="FF0000"/>
                          </a:solidFill>
                          <a:effectLst/>
                          <a:latin typeface="Arial" panose="020B0604020202020204" pitchFamily="34" charset="0"/>
                        </a:rPr>
                        <a:t>)</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800" b="1" i="0" u="none" strike="noStrike" cap="none" normalizeH="0" baseline="0" dirty="0" smtClean="0">
                          <a:ln>
                            <a:noFill/>
                          </a:ln>
                          <a:solidFill>
                            <a:srgbClr val="FF0000"/>
                          </a:solidFill>
                          <a:effectLst/>
                          <a:latin typeface="Arial" panose="020B0604020202020204" pitchFamily="34" charset="0"/>
                        </a:rPr>
                        <a:t>Normal MCV (</a:t>
                      </a:r>
                      <a:r>
                        <a:rPr kumimoji="0" lang="en-US" sz="1800" b="1" i="0" u="none" strike="noStrike" cap="none" normalizeH="0" baseline="0" dirty="0" err="1" smtClean="0">
                          <a:ln>
                            <a:noFill/>
                          </a:ln>
                          <a:solidFill>
                            <a:srgbClr val="FF0000"/>
                          </a:solidFill>
                          <a:effectLst/>
                          <a:latin typeface="Arial" panose="020B0604020202020204" pitchFamily="34" charset="0"/>
                        </a:rPr>
                        <a:t>Normo</a:t>
                      </a:r>
                      <a:r>
                        <a:rPr kumimoji="0" lang="tr-TR" sz="1800" b="1" i="0" u="none" strike="noStrike" cap="none" normalizeH="0" baseline="0" dirty="0" smtClean="0">
                          <a:ln>
                            <a:noFill/>
                          </a:ln>
                          <a:solidFill>
                            <a:srgbClr val="FF0000"/>
                          </a:solidFill>
                          <a:effectLst/>
                          <a:latin typeface="Arial" panose="020B0604020202020204" pitchFamily="34" charset="0"/>
                        </a:rPr>
                        <a:t>si</a:t>
                      </a:r>
                      <a:r>
                        <a:rPr kumimoji="0" lang="en-US" sz="1800" b="1" i="0" u="none" strike="noStrike" cap="none" normalizeH="0" baseline="0" dirty="0" smtClean="0">
                          <a:ln>
                            <a:noFill/>
                          </a:ln>
                          <a:solidFill>
                            <a:srgbClr val="FF0000"/>
                          </a:solidFill>
                          <a:effectLst/>
                          <a:latin typeface="Arial" panose="020B0604020202020204" pitchFamily="34" charset="0"/>
                        </a:rPr>
                        <a:t>tic)</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tr-TR" sz="1800" b="1" i="0" u="none" strike="noStrike" cap="none" normalizeH="0" baseline="0" dirty="0" smtClean="0">
                          <a:ln>
                            <a:noFill/>
                          </a:ln>
                          <a:solidFill>
                            <a:srgbClr val="FF0000"/>
                          </a:solidFill>
                          <a:effectLst/>
                          <a:latin typeface="Arial" panose="020B0604020202020204" pitchFamily="34" charset="0"/>
                        </a:rPr>
                        <a:t>Yüksek</a:t>
                      </a:r>
                      <a:r>
                        <a:rPr kumimoji="0" lang="en-US" sz="1800" b="1" i="0" u="none" strike="noStrike" cap="none" normalizeH="0" baseline="0" dirty="0" smtClean="0">
                          <a:ln>
                            <a:noFill/>
                          </a:ln>
                          <a:solidFill>
                            <a:srgbClr val="FF0000"/>
                          </a:solidFill>
                          <a:effectLst/>
                          <a:latin typeface="Arial" panose="020B0604020202020204" pitchFamily="34" charset="0"/>
                        </a:rPr>
                        <a:t> MCV (Macro</a:t>
                      </a:r>
                      <a:r>
                        <a:rPr kumimoji="0" lang="tr-TR" sz="1800" b="1" i="0" u="none" strike="noStrike" cap="none" normalizeH="0" baseline="0" dirty="0" smtClean="0">
                          <a:ln>
                            <a:noFill/>
                          </a:ln>
                          <a:solidFill>
                            <a:srgbClr val="FF0000"/>
                          </a:solidFill>
                          <a:effectLst/>
                          <a:latin typeface="Arial" panose="020B0604020202020204" pitchFamily="34" charset="0"/>
                        </a:rPr>
                        <a:t>si</a:t>
                      </a:r>
                      <a:r>
                        <a:rPr kumimoji="0" lang="en-US" sz="1800" b="1" i="0" u="none" strike="noStrike" cap="none" normalizeH="0" baseline="0" dirty="0" smtClean="0">
                          <a:ln>
                            <a:noFill/>
                          </a:ln>
                          <a:solidFill>
                            <a:srgbClr val="FF0000"/>
                          </a:solidFill>
                          <a:effectLst/>
                          <a:latin typeface="Arial" panose="020B0604020202020204" pitchFamily="34" charset="0"/>
                        </a:rPr>
                        <a:t>ti</a:t>
                      </a:r>
                      <a:r>
                        <a:rPr kumimoji="0" lang="tr-TR" sz="1800" b="1" i="0" u="none" strike="noStrike" cap="none" normalizeH="0" baseline="0" dirty="0" smtClean="0">
                          <a:ln>
                            <a:noFill/>
                          </a:ln>
                          <a:solidFill>
                            <a:srgbClr val="FF0000"/>
                          </a:solidFill>
                          <a:effectLst/>
                          <a:latin typeface="Arial" panose="020B0604020202020204" pitchFamily="34" charset="0"/>
                        </a:rPr>
                        <a:t>k</a:t>
                      </a:r>
                      <a:r>
                        <a:rPr kumimoji="0" lang="en-US" sz="1800" b="1" i="0" u="none" strike="noStrike" cap="none" normalizeH="0" baseline="0" dirty="0" smtClean="0">
                          <a:ln>
                            <a:noFill/>
                          </a:ln>
                          <a:solidFill>
                            <a:srgbClr val="FF0000"/>
                          </a:solidFill>
                          <a:effectLst/>
                          <a:latin typeface="Arial" panose="020B0604020202020204" pitchFamily="34" charset="0"/>
                        </a:rPr>
                        <a:t>)</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30515">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tr-TR" sz="1800" b="1" i="0" u="none" strike="noStrike" cap="none" normalizeH="0" baseline="0" dirty="0" smtClean="0">
                          <a:ln>
                            <a:noFill/>
                          </a:ln>
                          <a:solidFill>
                            <a:srgbClr val="333333"/>
                          </a:solidFill>
                          <a:effectLst/>
                          <a:latin typeface="Arial" panose="020B0604020202020204" pitchFamily="34" charset="0"/>
                        </a:rPr>
                        <a:t>Düşük</a:t>
                      </a:r>
                      <a:r>
                        <a:rPr kumimoji="0" lang="en-US" sz="1800" b="1" i="0" u="none" strike="noStrike" cap="none" normalizeH="0" baseline="0" dirty="0" smtClean="0">
                          <a:ln>
                            <a:noFill/>
                          </a:ln>
                          <a:solidFill>
                            <a:srgbClr val="333333"/>
                          </a:solidFill>
                          <a:effectLst/>
                          <a:latin typeface="Arial" panose="020B0604020202020204" pitchFamily="34" charset="0"/>
                        </a:rPr>
                        <a:t> RDW</a:t>
                      </a:r>
                      <a:endParaRPr kumimoji="0" lang="tr-TR" sz="1800" b="1" i="0" u="none" strike="noStrike" cap="none" normalizeH="0" baseline="0" dirty="0" smtClean="0">
                        <a:ln>
                          <a:noFill/>
                        </a:ln>
                        <a:solidFill>
                          <a:srgbClr val="333333"/>
                        </a:solidFill>
                        <a:effectLst/>
                        <a:latin typeface="Arial" panose="020B0604020202020204" pitchFamily="34" charset="0"/>
                      </a:endParaRPr>
                    </a:p>
                    <a:p>
                      <a:pPr marL="0" marR="0" lvl="0" indent="0" algn="ctr" defTabSz="914400" rtl="0" eaLnBrk="1" fontAlgn="base" latinLnBrk="0" hangingPunct="1">
                        <a:lnSpc>
                          <a:spcPct val="110000"/>
                        </a:lnSpc>
                        <a:spcBef>
                          <a:spcPct val="50000"/>
                        </a:spcBef>
                        <a:spcAft>
                          <a:spcPct val="0"/>
                        </a:spcAft>
                        <a:buClrTx/>
                        <a:buSzTx/>
                        <a:buFontTx/>
                        <a:buNone/>
                        <a:tabLst/>
                      </a:pPr>
                      <a:r>
                        <a:rPr kumimoji="0" lang="tr-TR" sz="1800" b="1" i="0" u="none" strike="noStrike" cap="none" normalizeH="0" baseline="0" dirty="0" smtClean="0">
                          <a:ln>
                            <a:noFill/>
                          </a:ln>
                          <a:solidFill>
                            <a:srgbClr val="333333"/>
                          </a:solidFill>
                          <a:effectLst/>
                          <a:latin typeface="Arial" panose="020B0604020202020204" pitchFamily="34" charset="0"/>
                        </a:rPr>
                        <a:t>(Anizositoz,+)</a:t>
                      </a:r>
                      <a:r>
                        <a:rPr kumimoji="0" lang="en-US" sz="1800" b="1" i="0" u="none" strike="noStrike" cap="none" normalizeH="0" baseline="0" dirty="0" smtClean="0">
                          <a:ln>
                            <a:noFill/>
                          </a:ln>
                          <a:solidFill>
                            <a:srgbClr val="333333"/>
                          </a:solidFill>
                          <a:effectLst/>
                          <a:latin typeface="Arial" panose="020B0604020202020204" pitchFamily="34" charset="0"/>
                        </a:rPr>
                        <a:t> </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600" b="0" i="0" u="none" strike="noStrike" cap="none" normalizeH="0" baseline="0" dirty="0" err="1" smtClean="0">
                          <a:ln>
                            <a:noFill/>
                          </a:ln>
                          <a:solidFill>
                            <a:srgbClr val="333333"/>
                          </a:solidFill>
                          <a:effectLst/>
                          <a:latin typeface="Arial" panose="020B0604020202020204" pitchFamily="34" charset="0"/>
                        </a:rPr>
                        <a:t>Talasemi</a:t>
                      </a:r>
                      <a:r>
                        <a:rPr kumimoji="0" lang="en-US" sz="1600" b="0" i="0" u="none" strike="noStrike" cap="none" normalizeH="0" baseline="0" dirty="0" smtClean="0">
                          <a:ln>
                            <a:noFill/>
                          </a:ln>
                          <a:solidFill>
                            <a:srgbClr val="333333"/>
                          </a:solidFill>
                          <a:effectLst/>
                          <a:latin typeface="Arial" panose="020B0604020202020204" pitchFamily="34" charset="0"/>
                        </a:rPr>
                        <a:t> minor</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endParaRPr kumimoji="0" lang="tr-TR" sz="1600" b="0" i="0" u="none" strike="noStrike" cap="none" normalizeH="0" baseline="0" smtClean="0">
                        <a:ln>
                          <a:noFill/>
                        </a:ln>
                        <a:solidFill>
                          <a:srgbClr val="333333"/>
                        </a:solidFill>
                        <a:effectLst/>
                        <a:latin typeface="Arial" panose="020B0604020202020204"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endParaRPr kumimoji="0" lang="tr-TR" sz="1600" b="0" i="0" u="none" strike="noStrike" cap="none" normalizeH="0" baseline="0" smtClean="0">
                        <a:ln>
                          <a:noFill/>
                        </a:ln>
                        <a:solidFill>
                          <a:srgbClr val="333333"/>
                        </a:solidFill>
                        <a:effectLst/>
                        <a:latin typeface="Arial" panose="020B0604020202020204"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69759">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800" b="1" i="0" u="none" strike="noStrike" cap="none" normalizeH="0" baseline="0" smtClean="0">
                          <a:ln>
                            <a:noFill/>
                          </a:ln>
                          <a:solidFill>
                            <a:srgbClr val="333333"/>
                          </a:solidFill>
                          <a:effectLst/>
                          <a:latin typeface="Arial" panose="020B0604020202020204" pitchFamily="34" charset="0"/>
                        </a:rPr>
                        <a:t>Normal RDW</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600" b="0" i="0" u="none" strike="noStrike" cap="none" normalizeH="0" baseline="0" dirty="0" err="1" smtClean="0">
                          <a:ln>
                            <a:noFill/>
                          </a:ln>
                          <a:solidFill>
                            <a:srgbClr val="333333"/>
                          </a:solidFill>
                          <a:effectLst/>
                          <a:latin typeface="Arial" panose="020B0604020202020204" pitchFamily="34" charset="0"/>
                        </a:rPr>
                        <a:t>Talasemi</a:t>
                      </a:r>
                      <a:r>
                        <a:rPr kumimoji="0" lang="en-US" sz="1600" b="0" i="0" u="none" strike="noStrike" cap="none" normalizeH="0" baseline="0" dirty="0" smtClean="0">
                          <a:ln>
                            <a:noFill/>
                          </a:ln>
                          <a:solidFill>
                            <a:srgbClr val="333333"/>
                          </a:solidFill>
                          <a:effectLst/>
                          <a:latin typeface="Arial" panose="020B0604020202020204" pitchFamily="34" charset="0"/>
                        </a:rPr>
                        <a:t> minor</a:t>
                      </a:r>
                    </a:p>
                    <a:p>
                      <a:pPr marL="0" marR="0" lvl="0" indent="0" algn="ctr" defTabSz="914400" rtl="0" eaLnBrk="1" fontAlgn="base" latinLnBrk="0" hangingPunct="1">
                        <a:lnSpc>
                          <a:spcPct val="110000"/>
                        </a:lnSpc>
                        <a:spcBef>
                          <a:spcPct val="50000"/>
                        </a:spcBef>
                        <a:spcAft>
                          <a:spcPct val="0"/>
                        </a:spcAft>
                        <a:buClrTx/>
                        <a:buSzTx/>
                        <a:buFontTx/>
                        <a:buNone/>
                        <a:tabLst/>
                      </a:pPr>
                      <a:r>
                        <a:rPr kumimoji="0" lang="tr-TR" sz="1600" b="0" i="0" u="none" strike="noStrike" cap="none" normalizeH="0" baseline="0" dirty="0" smtClean="0">
                          <a:ln>
                            <a:noFill/>
                          </a:ln>
                          <a:solidFill>
                            <a:srgbClr val="333333"/>
                          </a:solidFill>
                          <a:effectLst/>
                          <a:latin typeface="Arial" panose="020B0604020202020204" pitchFamily="34" charset="0"/>
                        </a:rPr>
                        <a:t>Kronik hastalık  anemisi</a:t>
                      </a:r>
                      <a:endParaRPr kumimoji="0" lang="en-US" sz="1600" b="0" i="0" u="none" strike="noStrike" cap="none" normalizeH="0" baseline="0" dirty="0" smtClean="0">
                        <a:ln>
                          <a:noFill/>
                        </a:ln>
                        <a:solidFill>
                          <a:srgbClr val="333333"/>
                        </a:solidFill>
                        <a:effectLst/>
                        <a:latin typeface="Arial" panose="020B0604020202020204"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tr-TR" sz="1600" b="0" i="0" u="none" strike="noStrike" cap="none" normalizeH="0" baseline="0" dirty="0" smtClean="0">
                          <a:ln>
                            <a:noFill/>
                          </a:ln>
                          <a:solidFill>
                            <a:srgbClr val="333333"/>
                          </a:solidFill>
                          <a:effectLst/>
                          <a:latin typeface="Arial" panose="020B0604020202020204" pitchFamily="34" charset="0"/>
                        </a:rPr>
                        <a:t>Kronik hastalık anemisi</a:t>
                      </a:r>
                      <a:endParaRPr kumimoji="0" lang="en-US" sz="1600" b="0" i="0" u="none" strike="noStrike" cap="none" normalizeH="0" baseline="0" dirty="0" smtClean="0">
                        <a:ln>
                          <a:noFill/>
                        </a:ln>
                        <a:solidFill>
                          <a:srgbClr val="333333"/>
                        </a:solidFill>
                        <a:effectLst/>
                        <a:latin typeface="Arial" panose="020B0604020202020204" pitchFamily="34" charset="0"/>
                      </a:endParaRPr>
                    </a:p>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600" b="0" i="0" u="none" strike="noStrike" cap="none" normalizeH="0" baseline="0" dirty="0" err="1" smtClean="0">
                          <a:ln>
                            <a:noFill/>
                          </a:ln>
                          <a:solidFill>
                            <a:srgbClr val="333333"/>
                          </a:solidFill>
                          <a:effectLst/>
                          <a:latin typeface="Arial" panose="020B0604020202020204" pitchFamily="34" charset="0"/>
                        </a:rPr>
                        <a:t>Heredit</a:t>
                      </a:r>
                      <a:r>
                        <a:rPr kumimoji="0" lang="tr-TR" sz="1600" b="0" i="0" u="none" strike="noStrike" cap="none" normalizeH="0" baseline="0" dirty="0" smtClean="0">
                          <a:ln>
                            <a:noFill/>
                          </a:ln>
                          <a:solidFill>
                            <a:srgbClr val="333333"/>
                          </a:solidFill>
                          <a:effectLst/>
                          <a:latin typeface="Arial" panose="020B0604020202020204" pitchFamily="34" charset="0"/>
                        </a:rPr>
                        <a:t>er</a:t>
                      </a:r>
                      <a:r>
                        <a:rPr kumimoji="0" lang="en-US" sz="1600" b="0" i="0" u="none" strike="noStrike" cap="none" normalizeH="0" baseline="0" dirty="0" smtClean="0">
                          <a:ln>
                            <a:noFill/>
                          </a:ln>
                          <a:solidFill>
                            <a:srgbClr val="333333"/>
                          </a:solidFill>
                          <a:effectLst/>
                          <a:latin typeface="Arial" panose="020B0604020202020204" pitchFamily="34" charset="0"/>
                        </a:rPr>
                        <a:t> </a:t>
                      </a:r>
                      <a:r>
                        <a:rPr kumimoji="0" lang="tr-TR" sz="1600" b="0" i="0" u="none" strike="noStrike" cap="none" normalizeH="0" baseline="0" dirty="0" err="1" smtClean="0">
                          <a:ln>
                            <a:noFill/>
                          </a:ln>
                          <a:solidFill>
                            <a:srgbClr val="333333"/>
                          </a:solidFill>
                          <a:effectLst/>
                          <a:latin typeface="Arial" panose="020B0604020202020204" pitchFamily="34" charset="0"/>
                        </a:rPr>
                        <a:t>sferositoz</a:t>
                      </a:r>
                      <a:endParaRPr kumimoji="0" lang="en-US" sz="1600" b="0" i="0" u="none" strike="noStrike" cap="none" normalizeH="0" baseline="0" dirty="0" smtClean="0">
                        <a:ln>
                          <a:noFill/>
                        </a:ln>
                        <a:solidFill>
                          <a:srgbClr val="333333"/>
                        </a:solidFill>
                        <a:effectLst/>
                        <a:latin typeface="Arial" panose="020B0604020202020204"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600" b="0" i="0" u="none" strike="noStrike" cap="none" normalizeH="0" baseline="0" dirty="0" err="1" smtClean="0">
                          <a:ln>
                            <a:noFill/>
                          </a:ln>
                          <a:solidFill>
                            <a:srgbClr val="333333"/>
                          </a:solidFill>
                          <a:effectLst/>
                          <a:latin typeface="Arial" panose="020B0604020202020204" pitchFamily="34" charset="0"/>
                        </a:rPr>
                        <a:t>Aplasti</a:t>
                      </a:r>
                      <a:r>
                        <a:rPr kumimoji="0" lang="tr-TR" sz="1600" b="0" i="0" u="none" strike="noStrike" cap="none" normalizeH="0" baseline="0" dirty="0" smtClean="0">
                          <a:ln>
                            <a:noFill/>
                          </a:ln>
                          <a:solidFill>
                            <a:srgbClr val="333333"/>
                          </a:solidFill>
                          <a:effectLst/>
                          <a:latin typeface="Arial" panose="020B0604020202020204" pitchFamily="34" charset="0"/>
                        </a:rPr>
                        <a:t>k</a:t>
                      </a:r>
                      <a:r>
                        <a:rPr kumimoji="0" lang="en-US" sz="1600" b="0" i="0" u="none" strike="noStrike" cap="none" normalizeH="0" baseline="0" dirty="0" smtClean="0">
                          <a:ln>
                            <a:noFill/>
                          </a:ln>
                          <a:solidFill>
                            <a:srgbClr val="333333"/>
                          </a:solidFill>
                          <a:effectLst/>
                          <a:latin typeface="Arial" panose="020B0604020202020204" pitchFamily="34" charset="0"/>
                        </a:rPr>
                        <a:t> </a:t>
                      </a:r>
                      <a:r>
                        <a:rPr kumimoji="0" lang="en-US" sz="1600" b="0" i="0" u="none" strike="noStrike" cap="none" normalizeH="0" baseline="0" dirty="0" err="1" smtClean="0">
                          <a:ln>
                            <a:noFill/>
                          </a:ln>
                          <a:solidFill>
                            <a:srgbClr val="333333"/>
                          </a:solidFill>
                          <a:effectLst/>
                          <a:latin typeface="Arial" panose="020B0604020202020204" pitchFamily="34" charset="0"/>
                        </a:rPr>
                        <a:t>anemi</a:t>
                      </a:r>
                      <a:endParaRPr kumimoji="0" lang="tr-TR" sz="1600" b="0" i="0" u="none" strike="noStrike" cap="none" normalizeH="0" baseline="0" dirty="0" smtClean="0">
                        <a:ln>
                          <a:noFill/>
                        </a:ln>
                        <a:solidFill>
                          <a:srgbClr val="333333"/>
                        </a:solidFill>
                        <a:effectLst/>
                        <a:latin typeface="Arial" panose="020B0604020202020204" pitchFamily="34" charset="0"/>
                      </a:endParaRPr>
                    </a:p>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600" b="0" i="0" u="none" strike="noStrike" cap="none" normalizeH="0" baseline="0" dirty="0" err="1" smtClean="0">
                          <a:ln>
                            <a:noFill/>
                          </a:ln>
                          <a:solidFill>
                            <a:srgbClr val="333333"/>
                          </a:solidFill>
                          <a:effectLst/>
                          <a:latin typeface="Arial" panose="020B0604020202020204" pitchFamily="34" charset="0"/>
                        </a:rPr>
                        <a:t>Myelodysplasti</a:t>
                      </a:r>
                      <a:r>
                        <a:rPr kumimoji="0" lang="tr-TR" sz="1600" b="0" i="0" u="none" strike="noStrike" cap="none" normalizeH="0" baseline="0" dirty="0" smtClean="0">
                          <a:ln>
                            <a:noFill/>
                          </a:ln>
                          <a:solidFill>
                            <a:srgbClr val="333333"/>
                          </a:solidFill>
                          <a:effectLst/>
                          <a:latin typeface="Arial" panose="020B0604020202020204" pitchFamily="34" charset="0"/>
                        </a:rPr>
                        <a:t>k</a:t>
                      </a:r>
                      <a:r>
                        <a:rPr kumimoji="0" lang="en-US" sz="1600" b="0" i="0" u="none" strike="noStrike" cap="none" normalizeH="0" baseline="0" dirty="0" smtClean="0">
                          <a:ln>
                            <a:noFill/>
                          </a:ln>
                          <a:solidFill>
                            <a:srgbClr val="333333"/>
                          </a:solidFill>
                          <a:effectLst/>
                          <a:latin typeface="Arial" panose="020B0604020202020204" pitchFamily="34" charset="0"/>
                        </a:rPr>
                        <a:t> s</a:t>
                      </a:r>
                      <a:r>
                        <a:rPr kumimoji="0" lang="tr-TR" sz="1600" b="0" i="0" u="none" strike="noStrike" cap="none" normalizeH="0" baseline="0" dirty="0" smtClean="0">
                          <a:ln>
                            <a:noFill/>
                          </a:ln>
                          <a:solidFill>
                            <a:srgbClr val="333333"/>
                          </a:solidFill>
                          <a:effectLst/>
                          <a:latin typeface="Arial" panose="020B0604020202020204" pitchFamily="34" charset="0"/>
                        </a:rPr>
                        <a:t>e</a:t>
                      </a:r>
                      <a:r>
                        <a:rPr kumimoji="0" lang="en-US" sz="1600" b="0" i="0" u="none" strike="noStrike" cap="none" normalizeH="0" baseline="0" dirty="0" err="1" smtClean="0">
                          <a:ln>
                            <a:noFill/>
                          </a:ln>
                          <a:solidFill>
                            <a:srgbClr val="333333"/>
                          </a:solidFill>
                          <a:effectLst/>
                          <a:latin typeface="Arial" panose="020B0604020202020204" pitchFamily="34" charset="0"/>
                        </a:rPr>
                        <a:t>ndrom</a:t>
                      </a:r>
                      <a:endParaRPr kumimoji="0" lang="en-US" sz="1600" b="0" i="0" u="none" strike="noStrike" cap="none" normalizeH="0" baseline="0" dirty="0" smtClean="0">
                        <a:ln>
                          <a:noFill/>
                        </a:ln>
                        <a:solidFill>
                          <a:srgbClr val="333333"/>
                        </a:solidFill>
                        <a:effectLst/>
                        <a:latin typeface="Arial" panose="020B0604020202020204"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68259">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pPr>
                      <a:r>
                        <a:rPr kumimoji="0" lang="tr-TR" sz="1800" b="1" i="0" u="none" strike="noStrike" cap="none" normalizeH="0" baseline="0" dirty="0" smtClean="0">
                          <a:ln>
                            <a:noFill/>
                          </a:ln>
                          <a:solidFill>
                            <a:srgbClr val="333333"/>
                          </a:solidFill>
                          <a:effectLst/>
                          <a:latin typeface="Arial" panose="020B0604020202020204" pitchFamily="34" charset="0"/>
                        </a:rPr>
                        <a:t>Yüksek</a:t>
                      </a:r>
                      <a:r>
                        <a:rPr kumimoji="0" lang="en-US" sz="1800" b="1" i="0" u="none" strike="noStrike" cap="none" normalizeH="0" baseline="0" dirty="0" smtClean="0">
                          <a:ln>
                            <a:noFill/>
                          </a:ln>
                          <a:solidFill>
                            <a:srgbClr val="333333"/>
                          </a:solidFill>
                          <a:effectLst/>
                          <a:latin typeface="Arial" panose="020B0604020202020204" pitchFamily="34" charset="0"/>
                        </a:rPr>
                        <a:t> RDW </a:t>
                      </a:r>
                      <a:endParaRPr kumimoji="0" lang="tr-TR" sz="1800" b="1" i="0" u="none" strike="noStrike" cap="none" normalizeH="0" baseline="0" dirty="0" smtClean="0">
                        <a:ln>
                          <a:noFill/>
                        </a:ln>
                        <a:solidFill>
                          <a:srgbClr val="333333"/>
                        </a:solidFill>
                        <a:effectLst/>
                        <a:latin typeface="Arial" panose="020B0604020202020204" pitchFamily="34" charset="0"/>
                      </a:endParaRPr>
                    </a:p>
                    <a:p>
                      <a:pPr marL="0" marR="0" lvl="0" indent="0" algn="ctr" defTabSz="914400" rtl="0" eaLnBrk="1" fontAlgn="base" latinLnBrk="0" hangingPunct="1">
                        <a:lnSpc>
                          <a:spcPct val="100000"/>
                        </a:lnSpc>
                        <a:spcBef>
                          <a:spcPct val="50000"/>
                        </a:spcBef>
                        <a:spcAft>
                          <a:spcPct val="0"/>
                        </a:spcAft>
                        <a:buClrTx/>
                        <a:buSzTx/>
                        <a:buFontTx/>
                        <a:buNone/>
                        <a:tabLst/>
                      </a:pPr>
                      <a:r>
                        <a:rPr kumimoji="0" lang="tr-TR" sz="1800" b="1" i="0" u="none" strike="noStrike" cap="none" normalizeH="0" baseline="0" dirty="0" smtClean="0">
                          <a:ln>
                            <a:noFill/>
                          </a:ln>
                          <a:solidFill>
                            <a:srgbClr val="333333"/>
                          </a:solidFill>
                          <a:effectLst/>
                          <a:latin typeface="Arial" panose="020B0604020202020204" pitchFamily="34" charset="0"/>
                        </a:rPr>
                        <a:t>(Anizositoz, +++)</a:t>
                      </a:r>
                      <a:endParaRPr kumimoji="0" lang="en-US" sz="1800" b="1" i="0" u="none" strike="noStrike" cap="none" normalizeH="0" baseline="0" dirty="0" smtClean="0">
                        <a:ln>
                          <a:noFill/>
                        </a:ln>
                        <a:solidFill>
                          <a:srgbClr val="333333"/>
                        </a:solidFill>
                        <a:effectLst/>
                        <a:latin typeface="Arial" panose="020B0604020202020204" pitchFamily="34" charset="0"/>
                      </a:endParaRP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tr-TR" sz="1600" b="0" i="0" u="none" strike="noStrike" cap="none" normalizeH="0" baseline="0" dirty="0" smtClean="0">
                          <a:ln>
                            <a:noFill/>
                          </a:ln>
                          <a:solidFill>
                            <a:srgbClr val="333333"/>
                          </a:solidFill>
                          <a:effectLst/>
                          <a:latin typeface="Arial" panose="020B0604020202020204" pitchFamily="34" charset="0"/>
                        </a:rPr>
                        <a:t>Demir Eksikliği</a:t>
                      </a:r>
                      <a:endParaRPr kumimoji="0" lang="en-US" sz="1600" b="0" i="0" u="none" strike="noStrike" cap="none" normalizeH="0" baseline="0" dirty="0" smtClean="0">
                        <a:ln>
                          <a:noFill/>
                        </a:ln>
                        <a:solidFill>
                          <a:srgbClr val="333333"/>
                        </a:solidFill>
                        <a:effectLst/>
                        <a:latin typeface="Arial" panose="020B0604020202020204"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tr-TR" sz="1600" b="0" i="0" u="none" strike="noStrike" cap="none" normalizeH="0" baseline="0" dirty="0" smtClean="0">
                          <a:ln>
                            <a:noFill/>
                          </a:ln>
                          <a:solidFill>
                            <a:srgbClr val="333333"/>
                          </a:solidFill>
                          <a:effectLst/>
                          <a:latin typeface="Arial" panose="020B0604020202020204" pitchFamily="34" charset="0"/>
                        </a:rPr>
                        <a:t>Erken dönem demir </a:t>
                      </a:r>
                      <a:r>
                        <a:rPr kumimoji="0" lang="tr-TR" sz="1600" b="0" i="0" u="none" strike="noStrike" cap="none" normalizeH="0" baseline="0" dirty="0" err="1" smtClean="0">
                          <a:ln>
                            <a:noFill/>
                          </a:ln>
                          <a:solidFill>
                            <a:srgbClr val="333333"/>
                          </a:solidFill>
                          <a:effectLst/>
                          <a:latin typeface="Arial" panose="020B0604020202020204" pitchFamily="34" charset="0"/>
                        </a:rPr>
                        <a:t>Eks</a:t>
                      </a:r>
                      <a:r>
                        <a:rPr kumimoji="0" lang="tr-TR" sz="1600" b="0" i="0" u="none" strike="noStrike" cap="none" normalizeH="0" baseline="0" dirty="0" smtClean="0">
                          <a:ln>
                            <a:noFill/>
                          </a:ln>
                          <a:solidFill>
                            <a:srgbClr val="333333"/>
                          </a:solidFill>
                          <a:effectLst/>
                          <a:latin typeface="Arial" panose="020B0604020202020204" pitchFamily="34" charset="0"/>
                        </a:rPr>
                        <a:t>. , </a:t>
                      </a:r>
                      <a:r>
                        <a:rPr kumimoji="0" lang="en-US" sz="1600" b="0" i="0" u="none" strike="noStrike" cap="none" normalizeH="0" baseline="0" dirty="0" smtClean="0">
                          <a:ln>
                            <a:noFill/>
                          </a:ln>
                          <a:solidFill>
                            <a:srgbClr val="333333"/>
                          </a:solidFill>
                          <a:effectLst/>
                          <a:latin typeface="Arial" panose="020B0604020202020204" pitchFamily="34" charset="0"/>
                        </a:rPr>
                        <a:t>B12</a:t>
                      </a:r>
                      <a:r>
                        <a:rPr kumimoji="0" lang="tr-TR" sz="1600" b="0" i="0" u="none" strike="noStrike" cap="none" normalizeH="0" baseline="0" dirty="0" smtClean="0">
                          <a:ln>
                            <a:noFill/>
                          </a:ln>
                          <a:solidFill>
                            <a:srgbClr val="333333"/>
                          </a:solidFill>
                          <a:effectLst/>
                          <a:latin typeface="Arial" panose="020B0604020202020204" pitchFamily="34" charset="0"/>
                        </a:rPr>
                        <a:t> veya </a:t>
                      </a:r>
                      <a:r>
                        <a:rPr kumimoji="0" lang="en-US" sz="1600" b="0" i="0" u="none" strike="noStrike" cap="none" normalizeH="0" baseline="0" dirty="0" smtClean="0">
                          <a:ln>
                            <a:noFill/>
                          </a:ln>
                          <a:solidFill>
                            <a:srgbClr val="333333"/>
                          </a:solidFill>
                          <a:effectLst/>
                          <a:latin typeface="Arial" panose="020B0604020202020204" pitchFamily="34" charset="0"/>
                        </a:rPr>
                        <a:t>folate</a:t>
                      </a:r>
                      <a:r>
                        <a:rPr kumimoji="0" lang="tr-TR" sz="1600" b="0" i="0" u="none" strike="noStrike" cap="none" normalizeH="0" baseline="0" dirty="0" smtClean="0">
                          <a:ln>
                            <a:noFill/>
                          </a:ln>
                          <a:solidFill>
                            <a:srgbClr val="333333"/>
                          </a:solidFill>
                          <a:effectLst/>
                          <a:latin typeface="Arial" panose="020B0604020202020204" pitchFamily="34" charset="0"/>
                        </a:rPr>
                        <a:t> </a:t>
                      </a:r>
                      <a:r>
                        <a:rPr kumimoji="0" lang="tr-TR" sz="1600" b="0" i="0" u="none" strike="noStrike" cap="none" normalizeH="0" baseline="0" dirty="0" err="1" smtClean="0">
                          <a:ln>
                            <a:noFill/>
                          </a:ln>
                          <a:solidFill>
                            <a:srgbClr val="333333"/>
                          </a:solidFill>
                          <a:effectLst/>
                          <a:latin typeface="Arial" panose="020B0604020202020204" pitchFamily="34" charset="0"/>
                        </a:rPr>
                        <a:t>eks</a:t>
                      </a:r>
                      <a:r>
                        <a:rPr kumimoji="0" lang="tr-TR" sz="1600" b="0" i="0" u="none" strike="noStrike" cap="none" normalizeH="0" baseline="0" dirty="0" smtClean="0">
                          <a:ln>
                            <a:noFill/>
                          </a:ln>
                          <a:solidFill>
                            <a:srgbClr val="333333"/>
                          </a:solidFill>
                          <a:effectLst/>
                          <a:latin typeface="Arial" panose="020B0604020202020204" pitchFamily="34" charset="0"/>
                        </a:rPr>
                        <a:t>.</a:t>
                      </a:r>
                      <a:endParaRPr kumimoji="0" lang="en-US" sz="1600" b="0" i="0" u="none" strike="noStrike" cap="none" normalizeH="0" baseline="0" dirty="0" smtClean="0">
                        <a:ln>
                          <a:noFill/>
                        </a:ln>
                        <a:solidFill>
                          <a:srgbClr val="333333"/>
                        </a:solidFill>
                        <a:effectLst/>
                        <a:latin typeface="Arial" panose="020B0604020202020204" pitchFamily="34" charset="0"/>
                      </a:endParaRPr>
                    </a:p>
                    <a:p>
                      <a:pPr marL="0" marR="0" lvl="0" indent="0" algn="ctr" defTabSz="914400" rtl="0" eaLnBrk="1" fontAlgn="base" latinLnBrk="0" hangingPunct="1">
                        <a:lnSpc>
                          <a:spcPct val="110000"/>
                        </a:lnSpc>
                        <a:spcBef>
                          <a:spcPct val="50000"/>
                        </a:spcBef>
                        <a:spcAft>
                          <a:spcPct val="0"/>
                        </a:spcAft>
                        <a:buClrTx/>
                        <a:buSzTx/>
                        <a:buFontTx/>
                        <a:buNone/>
                        <a:tabLst/>
                      </a:pPr>
                      <a:r>
                        <a:rPr kumimoji="0" lang="tr-TR" sz="1600" b="0" i="0" u="none" strike="noStrike" cap="none" normalizeH="0" baseline="0" dirty="0" smtClean="0">
                          <a:ln>
                            <a:noFill/>
                          </a:ln>
                          <a:solidFill>
                            <a:srgbClr val="333333"/>
                          </a:solidFill>
                          <a:effectLst/>
                          <a:latin typeface="Arial" panose="020B0604020202020204" pitchFamily="34" charset="0"/>
                        </a:rPr>
                        <a:t>Orak hücre </a:t>
                      </a:r>
                      <a:r>
                        <a:rPr kumimoji="0" lang="en-US" sz="1600" b="0" i="0" u="none" strike="noStrike" cap="none" normalizeH="0" baseline="0" dirty="0" err="1" smtClean="0">
                          <a:ln>
                            <a:noFill/>
                          </a:ln>
                          <a:solidFill>
                            <a:srgbClr val="333333"/>
                          </a:solidFill>
                          <a:effectLst/>
                          <a:latin typeface="Arial" panose="020B0604020202020204" pitchFamily="34" charset="0"/>
                        </a:rPr>
                        <a:t>anemi</a:t>
                      </a:r>
                      <a:r>
                        <a:rPr kumimoji="0" lang="tr-TR" sz="1600" b="0" i="0" u="none" strike="noStrike" cap="none" normalizeH="0" baseline="0" dirty="0" smtClean="0">
                          <a:ln>
                            <a:noFill/>
                          </a:ln>
                          <a:solidFill>
                            <a:srgbClr val="333333"/>
                          </a:solidFill>
                          <a:effectLst/>
                          <a:latin typeface="Arial" panose="020B0604020202020204" pitchFamily="34" charset="0"/>
                        </a:rPr>
                        <a:t>si</a:t>
                      </a:r>
                      <a:endParaRPr kumimoji="0" lang="en-US" sz="1600" b="0" i="0" u="none" strike="noStrike" cap="none" normalizeH="0" baseline="0" dirty="0" smtClean="0">
                        <a:ln>
                          <a:noFill/>
                        </a:ln>
                        <a:solidFill>
                          <a:srgbClr val="333333"/>
                        </a:solidFill>
                        <a:effectLst/>
                        <a:latin typeface="Arial" panose="020B0604020202020204"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600" b="0" i="0" u="none" strike="noStrike" cap="none" normalizeH="0" baseline="0" dirty="0" smtClean="0">
                          <a:ln>
                            <a:noFill/>
                          </a:ln>
                          <a:solidFill>
                            <a:srgbClr val="333333"/>
                          </a:solidFill>
                          <a:effectLst/>
                          <a:latin typeface="Arial" panose="020B0604020202020204" pitchFamily="34" charset="0"/>
                        </a:rPr>
                        <a:t>B12 </a:t>
                      </a:r>
                      <a:r>
                        <a:rPr kumimoji="0" lang="tr-TR" sz="1600" b="0" i="0" u="none" strike="noStrike" cap="none" normalizeH="0" baseline="0" dirty="0" smtClean="0">
                          <a:ln>
                            <a:noFill/>
                          </a:ln>
                          <a:solidFill>
                            <a:srgbClr val="333333"/>
                          </a:solidFill>
                          <a:effectLst/>
                          <a:latin typeface="Arial" panose="020B0604020202020204" pitchFamily="34" charset="0"/>
                        </a:rPr>
                        <a:t>veya</a:t>
                      </a:r>
                      <a:r>
                        <a:rPr kumimoji="0" lang="en-US" sz="1600" b="0" i="0" u="none" strike="noStrike" cap="none" normalizeH="0" baseline="0" dirty="0" smtClean="0">
                          <a:ln>
                            <a:noFill/>
                          </a:ln>
                          <a:solidFill>
                            <a:srgbClr val="333333"/>
                          </a:solidFill>
                          <a:effectLst/>
                          <a:latin typeface="Arial" panose="020B0604020202020204" pitchFamily="34" charset="0"/>
                        </a:rPr>
                        <a:t> </a:t>
                      </a:r>
                      <a:r>
                        <a:rPr kumimoji="0" lang="en-US" sz="1600" b="0" i="0" u="none" strike="noStrike" cap="none" normalizeH="0" baseline="0" dirty="0" err="1" smtClean="0">
                          <a:ln>
                            <a:noFill/>
                          </a:ln>
                          <a:solidFill>
                            <a:srgbClr val="333333"/>
                          </a:solidFill>
                          <a:effectLst/>
                          <a:latin typeface="Arial" panose="020B0604020202020204" pitchFamily="34" charset="0"/>
                        </a:rPr>
                        <a:t>folat</a:t>
                      </a:r>
                      <a:r>
                        <a:rPr kumimoji="0" lang="en-US" sz="1600" b="0" i="0" u="none" strike="noStrike" cap="none" normalizeH="0" baseline="0" dirty="0" smtClean="0">
                          <a:ln>
                            <a:noFill/>
                          </a:ln>
                          <a:solidFill>
                            <a:srgbClr val="333333"/>
                          </a:solidFill>
                          <a:effectLst/>
                          <a:latin typeface="Arial" panose="020B0604020202020204" pitchFamily="34" charset="0"/>
                        </a:rPr>
                        <a:t> </a:t>
                      </a:r>
                      <a:r>
                        <a:rPr kumimoji="0" lang="tr-TR" sz="1600" b="0" i="0" u="none" strike="noStrike" cap="none" normalizeH="0" baseline="0" dirty="0" smtClean="0">
                          <a:ln>
                            <a:noFill/>
                          </a:ln>
                          <a:solidFill>
                            <a:srgbClr val="333333"/>
                          </a:solidFill>
                          <a:effectLst/>
                          <a:latin typeface="Arial" panose="020B0604020202020204" pitchFamily="34" charset="0"/>
                        </a:rPr>
                        <a:t>eksikliği</a:t>
                      </a:r>
                      <a:endParaRPr kumimoji="0" lang="en-US" sz="1600" b="0" i="0" u="none" strike="noStrike" cap="none" normalizeH="0" baseline="0" dirty="0" smtClean="0">
                        <a:ln>
                          <a:noFill/>
                        </a:ln>
                        <a:solidFill>
                          <a:srgbClr val="333333"/>
                        </a:solidFill>
                        <a:effectLst/>
                        <a:latin typeface="Arial" panose="020B0604020202020204" pitchFamily="34" charset="0"/>
                      </a:endParaRPr>
                    </a:p>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600" b="0" i="0" u="none" strike="noStrike" cap="none" normalizeH="0" baseline="0" dirty="0" err="1" smtClean="0">
                          <a:ln>
                            <a:noFill/>
                          </a:ln>
                          <a:solidFill>
                            <a:srgbClr val="333333"/>
                          </a:solidFill>
                          <a:effectLst/>
                          <a:latin typeface="Arial" panose="020B0604020202020204" pitchFamily="34" charset="0"/>
                        </a:rPr>
                        <a:t>Hemol</a:t>
                      </a:r>
                      <a:r>
                        <a:rPr kumimoji="0" lang="tr-TR" sz="1600" b="0" i="0" u="none" strike="noStrike" cap="none" normalizeH="0" baseline="0" dirty="0" smtClean="0">
                          <a:ln>
                            <a:noFill/>
                          </a:ln>
                          <a:solidFill>
                            <a:srgbClr val="333333"/>
                          </a:solidFill>
                          <a:effectLst/>
                          <a:latin typeface="Arial" panose="020B0604020202020204" pitchFamily="34" charset="0"/>
                        </a:rPr>
                        <a:t>i</a:t>
                      </a:r>
                      <a:r>
                        <a:rPr kumimoji="0" lang="en-US" sz="1600" b="0" i="0" u="none" strike="noStrike" cap="none" normalizeH="0" baseline="0" dirty="0" smtClean="0">
                          <a:ln>
                            <a:noFill/>
                          </a:ln>
                          <a:solidFill>
                            <a:srgbClr val="333333"/>
                          </a:solidFill>
                          <a:effectLst/>
                          <a:latin typeface="Arial" panose="020B0604020202020204" pitchFamily="34" charset="0"/>
                        </a:rPr>
                        <a:t>ti</a:t>
                      </a:r>
                      <a:r>
                        <a:rPr kumimoji="0" lang="tr-TR" sz="1600" b="0" i="0" u="none" strike="noStrike" cap="none" normalizeH="0" baseline="0" dirty="0" smtClean="0">
                          <a:ln>
                            <a:noFill/>
                          </a:ln>
                          <a:solidFill>
                            <a:srgbClr val="333333"/>
                          </a:solidFill>
                          <a:effectLst/>
                          <a:latin typeface="Arial" panose="020B0604020202020204" pitchFamily="34" charset="0"/>
                        </a:rPr>
                        <a:t>k</a:t>
                      </a:r>
                      <a:r>
                        <a:rPr kumimoji="0" lang="en-US" sz="1600" b="0" i="0" u="none" strike="noStrike" cap="none" normalizeH="0" baseline="0" dirty="0" smtClean="0">
                          <a:ln>
                            <a:noFill/>
                          </a:ln>
                          <a:solidFill>
                            <a:srgbClr val="333333"/>
                          </a:solidFill>
                          <a:effectLst/>
                          <a:latin typeface="Arial" panose="020B0604020202020204" pitchFamily="34" charset="0"/>
                        </a:rPr>
                        <a:t> </a:t>
                      </a:r>
                      <a:r>
                        <a:rPr kumimoji="0" lang="en-US" sz="1600" b="0" i="0" u="none" strike="noStrike" cap="none" normalizeH="0" baseline="0" dirty="0" err="1" smtClean="0">
                          <a:ln>
                            <a:noFill/>
                          </a:ln>
                          <a:solidFill>
                            <a:srgbClr val="333333"/>
                          </a:solidFill>
                          <a:effectLst/>
                          <a:latin typeface="Arial" panose="020B0604020202020204" pitchFamily="34" charset="0"/>
                        </a:rPr>
                        <a:t>anemi</a:t>
                      </a:r>
                      <a:endParaRPr kumimoji="0" lang="en-US" sz="1600" b="0" i="0" u="none" strike="noStrike" cap="none" normalizeH="0" baseline="0" dirty="0" smtClean="0">
                        <a:ln>
                          <a:noFill/>
                        </a:ln>
                        <a:solidFill>
                          <a:srgbClr val="333333"/>
                        </a:solidFill>
                        <a:effectLst/>
                        <a:latin typeface="Arial" panose="020B0604020202020204"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135989063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ayt Numarası Yer Tutucusu 5"/>
          <p:cNvSpPr>
            <a:spLocks noGrp="1"/>
          </p:cNvSpPr>
          <p:nvPr>
            <p:ph type="sldNum" sz="quarter" idx="12"/>
          </p:nvPr>
        </p:nvSpPr>
        <p:spPr/>
        <p:txBody>
          <a:bodyPr/>
          <a:lstStyle/>
          <a:p>
            <a:fld id="{E57CD3D7-BA0C-4B18-A262-89AAB877811A}" type="slidenum">
              <a:rPr lang="tr-TR" altLang="en-US"/>
              <a:pPr/>
              <a:t>30</a:t>
            </a:fld>
            <a:endParaRPr lang="tr-TR" altLang="en-US"/>
          </a:p>
        </p:txBody>
      </p:sp>
      <p:sp>
        <p:nvSpPr>
          <p:cNvPr id="374786" name="Rectangle 2"/>
          <p:cNvSpPr>
            <a:spLocks noGrp="1" noChangeArrowheads="1"/>
          </p:cNvSpPr>
          <p:nvPr>
            <p:ph type="title"/>
          </p:nvPr>
        </p:nvSpPr>
        <p:spPr>
          <a:xfrm>
            <a:off x="508518" y="113997"/>
            <a:ext cx="8001000" cy="1216025"/>
          </a:xfrm>
        </p:spPr>
        <p:txBody>
          <a:bodyPr/>
          <a:lstStyle/>
          <a:p>
            <a:r>
              <a:rPr lang="tr-TR" altLang="en-US" b="1" dirty="0">
                <a:solidFill>
                  <a:srgbClr val="FF0000"/>
                </a:solidFill>
                <a:latin typeface="Arial" panose="020B0604020202020204" pitchFamily="34" charset="0"/>
                <a:cs typeface="Arial" panose="020B0604020202020204" pitchFamily="34" charset="0"/>
              </a:rPr>
              <a:t>LÖKOSİTLER: Beyaz küreler</a:t>
            </a:r>
          </a:p>
        </p:txBody>
      </p:sp>
      <p:sp>
        <p:nvSpPr>
          <p:cNvPr id="374787" name="Rectangle 3"/>
          <p:cNvSpPr>
            <a:spLocks noGrp="1" noChangeArrowheads="1"/>
          </p:cNvSpPr>
          <p:nvPr>
            <p:ph type="body" idx="1"/>
          </p:nvPr>
        </p:nvSpPr>
        <p:spPr>
          <a:xfrm>
            <a:off x="2131247" y="2355943"/>
            <a:ext cx="5661446" cy="4267200"/>
          </a:xfrm>
        </p:spPr>
        <p:txBody>
          <a:bodyPr/>
          <a:lstStyle/>
          <a:p>
            <a:pPr>
              <a:lnSpc>
                <a:spcPct val="130000"/>
              </a:lnSpc>
            </a:pPr>
            <a:r>
              <a:rPr lang="tr-TR" altLang="en-US" sz="2100" dirty="0">
                <a:solidFill>
                  <a:srgbClr val="990000"/>
                </a:solidFill>
                <a:latin typeface="Arial" panose="020B0604020202020204" pitchFamily="34" charset="0"/>
              </a:rPr>
              <a:t>GRANÜLOSİTLER</a:t>
            </a:r>
          </a:p>
          <a:p>
            <a:pPr lvl="2">
              <a:lnSpc>
                <a:spcPct val="130000"/>
              </a:lnSpc>
            </a:pPr>
            <a:r>
              <a:rPr lang="tr-TR" altLang="en-US" dirty="0">
                <a:latin typeface="Arial" panose="020B0604020202020204" pitchFamily="34" charset="0"/>
              </a:rPr>
              <a:t>Nötrofil (%40-60)</a:t>
            </a:r>
          </a:p>
          <a:p>
            <a:pPr lvl="2">
              <a:lnSpc>
                <a:spcPct val="130000"/>
              </a:lnSpc>
            </a:pPr>
            <a:r>
              <a:rPr lang="tr-TR" altLang="en-US" dirty="0">
                <a:latin typeface="Arial" panose="020B0604020202020204" pitchFamily="34" charset="0"/>
              </a:rPr>
              <a:t>Eozinofil (%2-4)</a:t>
            </a:r>
          </a:p>
          <a:p>
            <a:pPr lvl="2">
              <a:lnSpc>
                <a:spcPct val="130000"/>
              </a:lnSpc>
            </a:pPr>
            <a:r>
              <a:rPr lang="tr-TR" altLang="en-US" dirty="0">
                <a:latin typeface="Arial" panose="020B0604020202020204" pitchFamily="34" charset="0"/>
              </a:rPr>
              <a:t>Bazofil (%0.1</a:t>
            </a:r>
            <a:r>
              <a:rPr lang="tr-TR" altLang="en-US" dirty="0" smtClean="0">
                <a:latin typeface="Arial" panose="020B0604020202020204" pitchFamily="34" charset="0"/>
              </a:rPr>
              <a:t>)</a:t>
            </a:r>
            <a:endParaRPr lang="tr-TR" altLang="en-US" dirty="0">
              <a:latin typeface="Arial" panose="020B0604020202020204" pitchFamily="34" charset="0"/>
            </a:endParaRPr>
          </a:p>
          <a:p>
            <a:pPr>
              <a:lnSpc>
                <a:spcPct val="130000"/>
              </a:lnSpc>
            </a:pPr>
            <a:r>
              <a:rPr lang="tr-TR" altLang="en-US" sz="2100" dirty="0">
                <a:solidFill>
                  <a:srgbClr val="990000"/>
                </a:solidFill>
                <a:latin typeface="Arial" panose="020B0604020202020204" pitchFamily="34" charset="0"/>
              </a:rPr>
              <a:t>AGRANÜLOSİTLER</a:t>
            </a:r>
          </a:p>
          <a:p>
            <a:pPr lvl="2">
              <a:lnSpc>
                <a:spcPct val="130000"/>
              </a:lnSpc>
            </a:pPr>
            <a:r>
              <a:rPr lang="tr-TR" altLang="en-US" dirty="0">
                <a:latin typeface="Arial" panose="020B0604020202020204" pitchFamily="34" charset="0"/>
              </a:rPr>
              <a:t>Monosit (%3-8)</a:t>
            </a:r>
          </a:p>
          <a:p>
            <a:pPr lvl="2">
              <a:lnSpc>
                <a:spcPct val="130000"/>
              </a:lnSpc>
            </a:pPr>
            <a:r>
              <a:rPr lang="tr-TR" altLang="en-US" dirty="0">
                <a:latin typeface="Arial" panose="020B0604020202020204" pitchFamily="34" charset="0"/>
              </a:rPr>
              <a:t>Lenfosit (%20-40)</a:t>
            </a:r>
          </a:p>
          <a:p>
            <a:pPr lvl="2">
              <a:lnSpc>
                <a:spcPct val="130000"/>
              </a:lnSpc>
              <a:buFont typeface="Wingdings" panose="05000000000000000000" pitchFamily="2" charset="2"/>
              <a:buNone/>
            </a:pPr>
            <a:endParaRPr lang="tr-TR" altLang="en-US" dirty="0">
              <a:latin typeface="Arial" panose="020B0604020202020204" pitchFamily="34" charset="0"/>
            </a:endParaRPr>
          </a:p>
          <a:p>
            <a:pPr lvl="2">
              <a:lnSpc>
                <a:spcPct val="130000"/>
              </a:lnSpc>
            </a:pPr>
            <a:endParaRPr lang="tr-TR" altLang="en-US" dirty="0">
              <a:latin typeface="Arial" panose="020B0604020202020204" pitchFamily="34" charset="0"/>
            </a:endParaRPr>
          </a:p>
        </p:txBody>
      </p:sp>
      <p:sp>
        <p:nvSpPr>
          <p:cNvPr id="2" name="Dikdörtgen 1"/>
          <p:cNvSpPr/>
          <p:nvPr/>
        </p:nvSpPr>
        <p:spPr>
          <a:xfrm>
            <a:off x="152784" y="1539247"/>
            <a:ext cx="5279009" cy="572464"/>
          </a:xfrm>
          <a:prstGeom prst="rect">
            <a:avLst/>
          </a:prstGeom>
        </p:spPr>
        <p:txBody>
          <a:bodyPr wrap="none">
            <a:spAutoFit/>
          </a:bodyPr>
          <a:lstStyle/>
          <a:p>
            <a:pPr lvl="2">
              <a:lnSpc>
                <a:spcPct val="130000"/>
              </a:lnSpc>
              <a:buFont typeface="Wingdings" panose="05000000000000000000" pitchFamily="2" charset="2"/>
              <a:buNone/>
            </a:pPr>
            <a:r>
              <a:rPr lang="tr-TR" altLang="en-US" sz="2400" dirty="0">
                <a:solidFill>
                  <a:srgbClr val="0000FF"/>
                </a:solidFill>
                <a:latin typeface="Arial" panose="020B0604020202020204" pitchFamily="34" charset="0"/>
              </a:rPr>
              <a:t>Normal sayı:4500-10.000/mm</a:t>
            </a:r>
            <a:r>
              <a:rPr lang="tr-TR" altLang="en-US" sz="2400" baseline="30000" dirty="0">
                <a:solidFill>
                  <a:srgbClr val="0000FF"/>
                </a:solidFill>
                <a:latin typeface="Arial" panose="020B0604020202020204" pitchFamily="34" charset="0"/>
              </a:rPr>
              <a:t>3</a:t>
            </a:r>
          </a:p>
        </p:txBody>
      </p:sp>
      <p:pic>
        <p:nvPicPr>
          <p:cNvPr id="6" name="Picture 2" descr="whole  blood  test machines ile ilgili gö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11816" y="260648"/>
            <a:ext cx="2448272" cy="1554136"/>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up 6"/>
          <p:cNvGrpSpPr/>
          <p:nvPr/>
        </p:nvGrpSpPr>
        <p:grpSpPr>
          <a:xfrm>
            <a:off x="7176021" y="2332631"/>
            <a:ext cx="3178782" cy="3185942"/>
            <a:chOff x="2423255" y="869939"/>
            <a:chExt cx="8465904" cy="4320480"/>
          </a:xfrm>
        </p:grpSpPr>
        <p:pic>
          <p:nvPicPr>
            <p:cNvPr id="8" name="Picture 3" descr="ps wb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23255" y="869939"/>
              <a:ext cx="8465904" cy="432048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0" name="Rectangle 5"/>
            <p:cNvSpPr>
              <a:spLocks noChangeArrowheads="1"/>
            </p:cNvSpPr>
            <p:nvPr/>
          </p:nvSpPr>
          <p:spPr bwMode="auto">
            <a:xfrm>
              <a:off x="7591579" y="3481911"/>
              <a:ext cx="1465192" cy="313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r-TR" altLang="en-US" sz="900" dirty="0" err="1">
                  <a:latin typeface="Arial" panose="020B0604020202020204" pitchFamily="34" charset="0"/>
                </a:rPr>
                <a:t>Nö</a:t>
              </a:r>
              <a:r>
                <a:rPr lang="en-US" altLang="en-US" sz="900" dirty="0" err="1">
                  <a:latin typeface="Arial" panose="020B0604020202020204" pitchFamily="34" charset="0"/>
                </a:rPr>
                <a:t>tro</a:t>
              </a:r>
              <a:r>
                <a:rPr lang="tr-TR" altLang="en-US" sz="900" dirty="0">
                  <a:latin typeface="Arial" panose="020B0604020202020204" pitchFamily="34" charset="0"/>
                </a:rPr>
                <a:t>f</a:t>
              </a:r>
              <a:r>
                <a:rPr lang="en-US" altLang="en-US" sz="900" dirty="0" err="1">
                  <a:latin typeface="Arial" panose="020B0604020202020204" pitchFamily="34" charset="0"/>
                </a:rPr>
                <a:t>il</a:t>
              </a:r>
              <a:endParaRPr lang="en-US" altLang="en-US" sz="900" dirty="0">
                <a:latin typeface="Arial" panose="020B0604020202020204" pitchFamily="34" charset="0"/>
              </a:endParaRPr>
            </a:p>
          </p:txBody>
        </p:sp>
        <p:sp>
          <p:nvSpPr>
            <p:cNvPr id="11" name="Rectangle 6"/>
            <p:cNvSpPr>
              <a:spLocks noChangeArrowheads="1"/>
            </p:cNvSpPr>
            <p:nvPr/>
          </p:nvSpPr>
          <p:spPr bwMode="auto">
            <a:xfrm>
              <a:off x="4253757" y="3876161"/>
              <a:ext cx="2128837" cy="313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900" dirty="0">
                  <a:latin typeface="Arial" panose="020B0604020202020204" pitchFamily="34" charset="0"/>
                </a:rPr>
                <a:t>L</a:t>
              </a:r>
              <a:r>
                <a:rPr lang="tr-TR" altLang="en-US" sz="900" dirty="0">
                  <a:latin typeface="Arial" panose="020B0604020202020204" pitchFamily="34" charset="0"/>
                </a:rPr>
                <a:t>enf</a:t>
              </a:r>
              <a:r>
                <a:rPr lang="en-US" altLang="en-US" sz="900" dirty="0">
                  <a:latin typeface="Arial" panose="020B0604020202020204" pitchFamily="34" charset="0"/>
                </a:rPr>
                <a:t>o</a:t>
              </a:r>
              <a:r>
                <a:rPr lang="tr-TR" altLang="en-US" sz="900" dirty="0">
                  <a:latin typeface="Arial" panose="020B0604020202020204" pitchFamily="34" charset="0"/>
                </a:rPr>
                <a:t>sit</a:t>
              </a:r>
              <a:endParaRPr lang="en-US" altLang="en-US" sz="900" dirty="0">
                <a:latin typeface="Arial" panose="020B0604020202020204" pitchFamily="34" charset="0"/>
              </a:endParaRPr>
            </a:p>
          </p:txBody>
        </p:sp>
        <p:sp>
          <p:nvSpPr>
            <p:cNvPr id="12" name="Text Box 7"/>
            <p:cNvSpPr txBox="1">
              <a:spLocks noChangeArrowheads="1"/>
            </p:cNvSpPr>
            <p:nvPr/>
          </p:nvSpPr>
          <p:spPr bwMode="auto">
            <a:xfrm>
              <a:off x="9475197" y="3142956"/>
              <a:ext cx="1413962" cy="313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900" dirty="0">
                  <a:latin typeface="Arial" panose="020B0604020202020204" pitchFamily="34" charset="0"/>
                </a:rPr>
                <a:t>Ba</a:t>
              </a:r>
              <a:r>
                <a:rPr lang="tr-TR" altLang="en-US" sz="900" dirty="0">
                  <a:latin typeface="Arial" panose="020B0604020202020204" pitchFamily="34" charset="0"/>
                </a:rPr>
                <a:t>z</a:t>
              </a:r>
              <a:r>
                <a:rPr lang="en-US" altLang="en-US" sz="900" dirty="0">
                  <a:latin typeface="Arial" panose="020B0604020202020204" pitchFamily="34" charset="0"/>
                </a:rPr>
                <a:t>o</a:t>
              </a:r>
              <a:r>
                <a:rPr lang="tr-TR" altLang="en-US" sz="900" dirty="0">
                  <a:latin typeface="Arial" panose="020B0604020202020204" pitchFamily="34" charset="0"/>
                </a:rPr>
                <a:t>f</a:t>
              </a:r>
              <a:r>
                <a:rPr lang="en-US" altLang="en-US" sz="900" dirty="0" err="1">
                  <a:latin typeface="Arial" panose="020B0604020202020204" pitchFamily="34" charset="0"/>
                </a:rPr>
                <a:t>il</a:t>
              </a:r>
              <a:endParaRPr lang="en-US" altLang="en-US" sz="900" dirty="0">
                <a:latin typeface="Arial" panose="020B0604020202020204" pitchFamily="34" charset="0"/>
              </a:endParaRPr>
            </a:p>
          </p:txBody>
        </p:sp>
        <p:sp>
          <p:nvSpPr>
            <p:cNvPr id="13" name="Text Box 8"/>
            <p:cNvSpPr txBox="1">
              <a:spLocks noChangeArrowheads="1"/>
            </p:cNvSpPr>
            <p:nvPr/>
          </p:nvSpPr>
          <p:spPr bwMode="auto">
            <a:xfrm>
              <a:off x="8876807" y="1095492"/>
              <a:ext cx="1653037" cy="313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900" dirty="0" err="1">
                  <a:latin typeface="Arial" panose="020B0604020202020204" pitchFamily="34" charset="0"/>
                </a:rPr>
                <a:t>Eo</a:t>
              </a:r>
              <a:r>
                <a:rPr lang="tr-TR" altLang="en-US" sz="900" dirty="0">
                  <a:latin typeface="Arial" panose="020B0604020202020204" pitchFamily="34" charset="0"/>
                </a:rPr>
                <a:t>z</a:t>
              </a:r>
              <a:r>
                <a:rPr lang="en-US" altLang="en-US" sz="900" dirty="0" err="1">
                  <a:latin typeface="Arial" panose="020B0604020202020204" pitchFamily="34" charset="0"/>
                </a:rPr>
                <a:t>ino</a:t>
              </a:r>
              <a:r>
                <a:rPr lang="tr-TR" altLang="en-US" sz="900" dirty="0">
                  <a:latin typeface="Arial" panose="020B0604020202020204" pitchFamily="34" charset="0"/>
                </a:rPr>
                <a:t>f</a:t>
              </a:r>
              <a:r>
                <a:rPr lang="en-US" altLang="en-US" sz="900" dirty="0" err="1">
                  <a:latin typeface="Arial" panose="020B0604020202020204" pitchFamily="34" charset="0"/>
                </a:rPr>
                <a:t>il</a:t>
              </a:r>
              <a:endParaRPr lang="en-US" altLang="en-US" sz="900" dirty="0">
                <a:latin typeface="Arial" panose="020B0604020202020204" pitchFamily="34" charset="0"/>
              </a:endParaRPr>
            </a:p>
          </p:txBody>
        </p:sp>
        <p:sp>
          <p:nvSpPr>
            <p:cNvPr id="14" name="Text Box 9"/>
            <p:cNvSpPr txBox="1">
              <a:spLocks noChangeArrowheads="1"/>
            </p:cNvSpPr>
            <p:nvPr/>
          </p:nvSpPr>
          <p:spPr bwMode="auto">
            <a:xfrm>
              <a:off x="3747489" y="4492563"/>
              <a:ext cx="2160589" cy="313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900" dirty="0">
                  <a:latin typeface="Arial" panose="020B0604020202020204" pitchFamily="34" charset="0"/>
                </a:rPr>
                <a:t>Mono</a:t>
              </a:r>
              <a:r>
                <a:rPr lang="tr-TR" altLang="en-US" sz="900" dirty="0">
                  <a:latin typeface="Arial" panose="020B0604020202020204" pitchFamily="34" charset="0"/>
                </a:rPr>
                <a:t>sit</a:t>
              </a:r>
              <a:endParaRPr lang="en-US" altLang="en-US" sz="900" dirty="0">
                <a:latin typeface="Arial" panose="020B0604020202020204" pitchFamily="34" charset="0"/>
              </a:endParaRPr>
            </a:p>
          </p:txBody>
        </p:sp>
        <p:sp>
          <p:nvSpPr>
            <p:cNvPr id="15" name="Rectangle 10"/>
            <p:cNvSpPr>
              <a:spLocks noChangeArrowheads="1"/>
            </p:cNvSpPr>
            <p:nvPr/>
          </p:nvSpPr>
          <p:spPr bwMode="auto">
            <a:xfrm>
              <a:off x="2698944" y="949762"/>
              <a:ext cx="2128837" cy="313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tr-TR" altLang="en-US" sz="900" dirty="0">
                  <a:latin typeface="Arial" panose="020B0604020202020204" pitchFamily="34" charset="0"/>
                </a:rPr>
                <a:t>Çomak</a:t>
              </a:r>
              <a:endParaRPr lang="en-US" altLang="en-US" sz="900" dirty="0">
                <a:latin typeface="Arial" panose="020B0604020202020204" pitchFamily="34" charset="0"/>
              </a:endParaRPr>
            </a:p>
          </p:txBody>
        </p:sp>
      </p:grpSp>
    </p:spTree>
    <p:extLst>
      <p:ext uri="{BB962C8B-B14F-4D97-AF65-F5344CB8AC3E}">
        <p14:creationId xmlns:p14="http://schemas.microsoft.com/office/powerpoint/2010/main" val="21512375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2" name="Rectangle 2"/>
          <p:cNvSpPr>
            <a:spLocks noGrp="1" noChangeArrowheads="1"/>
          </p:cNvSpPr>
          <p:nvPr>
            <p:ph type="body" sz="half" idx="4294967295"/>
          </p:nvPr>
        </p:nvSpPr>
        <p:spPr>
          <a:xfrm>
            <a:off x="5384800" y="2057400"/>
            <a:ext cx="5103688" cy="3099792"/>
          </a:xfrm>
          <a:noFill/>
          <a:ln w="28575">
            <a:solidFill>
              <a:srgbClr val="000066"/>
            </a:solidFill>
            <a:miter lim="800000"/>
            <a:headEnd/>
            <a:tailEnd/>
          </a:ln>
        </p:spPr>
        <p:txBody>
          <a:bodyPr vert="horz" lIns="92075" tIns="46038" rIns="92075" bIns="46038" rtlCol="0">
            <a:normAutofit/>
          </a:bodyPr>
          <a:lstStyle/>
          <a:p>
            <a:pPr marL="503238" indent="-503238">
              <a:lnSpc>
                <a:spcPct val="130000"/>
              </a:lnSpc>
              <a:buNone/>
              <a:tabLst>
                <a:tab pos="4572000" algn="r"/>
              </a:tabLst>
            </a:pPr>
            <a:r>
              <a:rPr lang="en-US" altLang="en-US" sz="2000" dirty="0"/>
              <a:t>WBC</a:t>
            </a:r>
            <a:r>
              <a:rPr lang="tr-TR" altLang="en-US" sz="2000" dirty="0"/>
              <a:t>(Lökositler) </a:t>
            </a:r>
            <a:r>
              <a:rPr lang="en-US" altLang="en-US" sz="2000" dirty="0"/>
              <a:t>4,</a:t>
            </a:r>
            <a:r>
              <a:rPr lang="tr-TR" altLang="en-US" sz="2000" dirty="0"/>
              <a:t>0</a:t>
            </a:r>
            <a:r>
              <a:rPr lang="en-US" altLang="en-US" sz="2000" dirty="0"/>
              <a:t>00–1</a:t>
            </a:r>
            <a:r>
              <a:rPr lang="tr-TR" altLang="en-US" sz="2000" dirty="0"/>
              <a:t>0</a:t>
            </a:r>
            <a:r>
              <a:rPr lang="en-US" altLang="en-US" sz="2000" dirty="0"/>
              <a:t>,</a:t>
            </a:r>
            <a:r>
              <a:rPr lang="tr-TR" altLang="en-US" sz="2000" dirty="0"/>
              <a:t>0</a:t>
            </a:r>
            <a:r>
              <a:rPr lang="en-US" altLang="en-US" sz="2000" dirty="0"/>
              <a:t>00</a:t>
            </a:r>
            <a:r>
              <a:rPr lang="tr-TR" altLang="en-US" sz="2000" dirty="0"/>
              <a:t>/</a:t>
            </a:r>
            <a:r>
              <a:rPr lang="en-US" altLang="en-US" sz="2000" dirty="0"/>
              <a:t>µ</a:t>
            </a:r>
            <a:r>
              <a:rPr lang="tr-TR" altLang="en-US" sz="2000" dirty="0"/>
              <a:t>l</a:t>
            </a:r>
            <a:endParaRPr lang="en-US" altLang="en-US" sz="2000" baseline="30000" dirty="0"/>
          </a:p>
          <a:p>
            <a:pPr marL="1031875" lvl="1" indent="-414338">
              <a:lnSpc>
                <a:spcPct val="130000"/>
              </a:lnSpc>
              <a:tabLst>
                <a:tab pos="4572000" algn="r"/>
              </a:tabLst>
            </a:pPr>
            <a:r>
              <a:rPr lang="tr-TR" altLang="en-US" sz="2000" dirty="0" err="1"/>
              <a:t>Nötrofil</a:t>
            </a:r>
            <a:r>
              <a:rPr lang="tr-TR" altLang="en-US" sz="2000" dirty="0"/>
              <a:t>          </a:t>
            </a:r>
            <a:r>
              <a:rPr lang="tr-TR" altLang="en-US" sz="2000" dirty="0" smtClean="0"/>
              <a:t>              </a:t>
            </a:r>
            <a:r>
              <a:rPr lang="en-US" altLang="en-US" sz="2000" dirty="0" smtClean="0">
                <a:cs typeface="Times New Roman" panose="02020603050405020304" pitchFamily="18" charset="0"/>
              </a:rPr>
              <a:t>1,</a:t>
            </a:r>
            <a:r>
              <a:rPr lang="tr-TR" altLang="en-US" sz="2000" dirty="0"/>
              <a:t>5</a:t>
            </a:r>
            <a:r>
              <a:rPr lang="en-US" altLang="en-US" sz="2000" dirty="0">
                <a:cs typeface="Times New Roman" panose="02020603050405020304" pitchFamily="18" charset="0"/>
              </a:rPr>
              <a:t>00 </a:t>
            </a:r>
            <a:r>
              <a:rPr lang="en-US" altLang="en-US" sz="2000" dirty="0">
                <a:latin typeface="Times New Roman" panose="02020603050405020304" pitchFamily="18" charset="0"/>
                <a:cs typeface="Times New Roman" panose="02020603050405020304" pitchFamily="18" charset="0"/>
              </a:rPr>
              <a:t>–</a:t>
            </a:r>
            <a:r>
              <a:rPr lang="en-US" altLang="en-US" sz="2000" dirty="0">
                <a:cs typeface="Times New Roman" panose="02020603050405020304" pitchFamily="18" charset="0"/>
              </a:rPr>
              <a:t> 7,</a:t>
            </a:r>
            <a:r>
              <a:rPr lang="tr-TR" altLang="en-US" sz="2000" dirty="0">
                <a:cs typeface="Times New Roman" panose="02020603050405020304" pitchFamily="18" charset="0"/>
              </a:rPr>
              <a:t>0</a:t>
            </a:r>
            <a:r>
              <a:rPr lang="en-US" altLang="en-US" sz="2000" dirty="0">
                <a:cs typeface="Times New Roman" panose="02020603050405020304" pitchFamily="18" charset="0"/>
              </a:rPr>
              <a:t>00</a:t>
            </a:r>
            <a:endParaRPr lang="en-US" altLang="en-US" sz="2000" baseline="30000" dirty="0"/>
          </a:p>
          <a:p>
            <a:pPr marL="1031875" lvl="1" indent="-414338">
              <a:lnSpc>
                <a:spcPct val="130000"/>
              </a:lnSpc>
              <a:tabLst>
                <a:tab pos="4572000" algn="r"/>
              </a:tabLst>
            </a:pPr>
            <a:r>
              <a:rPr lang="en-US" altLang="en-US" sz="2000" dirty="0"/>
              <a:t>L</a:t>
            </a:r>
            <a:r>
              <a:rPr lang="tr-TR" altLang="en-US" sz="2000" dirty="0" err="1"/>
              <a:t>enfosit</a:t>
            </a:r>
            <a:r>
              <a:rPr lang="en-US" altLang="en-US" sz="2000" dirty="0"/>
              <a:t>	</a:t>
            </a:r>
            <a:r>
              <a:rPr lang="tr-TR" altLang="en-US" sz="2000" dirty="0"/>
              <a:t>         </a:t>
            </a:r>
            <a:r>
              <a:rPr lang="en-US" altLang="en-US" sz="2000" dirty="0"/>
              <a:t>1,000 – 4,</a:t>
            </a:r>
            <a:r>
              <a:rPr lang="tr-TR" altLang="en-US" sz="2000" dirty="0"/>
              <a:t>0</a:t>
            </a:r>
            <a:r>
              <a:rPr lang="en-US" altLang="en-US" sz="2000" dirty="0"/>
              <a:t>00</a:t>
            </a:r>
          </a:p>
          <a:p>
            <a:pPr marL="1031875" lvl="1" indent="-414338">
              <a:lnSpc>
                <a:spcPct val="130000"/>
              </a:lnSpc>
              <a:tabLst>
                <a:tab pos="4572000" algn="r"/>
              </a:tabLst>
            </a:pPr>
            <a:r>
              <a:rPr lang="en-US" altLang="en-US" sz="2000" dirty="0"/>
              <a:t>Mono</a:t>
            </a:r>
            <a:r>
              <a:rPr lang="tr-TR" altLang="en-US" sz="2000" dirty="0"/>
              <a:t>sit	 200</a:t>
            </a:r>
            <a:r>
              <a:rPr lang="en-US" altLang="en-US" sz="2000" dirty="0"/>
              <a:t> – 800</a:t>
            </a:r>
          </a:p>
          <a:p>
            <a:pPr marL="1031875" lvl="1" indent="-414338">
              <a:lnSpc>
                <a:spcPct val="130000"/>
              </a:lnSpc>
              <a:tabLst>
                <a:tab pos="4572000" algn="r"/>
              </a:tabLst>
            </a:pPr>
            <a:r>
              <a:rPr lang="en-US" altLang="en-US" sz="2000" dirty="0" err="1"/>
              <a:t>Eo</a:t>
            </a:r>
            <a:r>
              <a:rPr lang="tr-TR" altLang="en-US" sz="2000" dirty="0" err="1"/>
              <a:t>zinofil</a:t>
            </a:r>
            <a:r>
              <a:rPr lang="en-US" altLang="en-US" sz="2000" dirty="0"/>
              <a:t>	</a:t>
            </a:r>
            <a:r>
              <a:rPr lang="tr-TR" altLang="en-US" sz="2000" dirty="0"/>
              <a:t>5</a:t>
            </a:r>
            <a:r>
              <a:rPr lang="en-US" altLang="en-US" sz="2000" dirty="0"/>
              <a:t>0 – 450</a:t>
            </a:r>
          </a:p>
          <a:p>
            <a:pPr marL="1031875" lvl="1" indent="-414338">
              <a:lnSpc>
                <a:spcPct val="130000"/>
              </a:lnSpc>
              <a:tabLst>
                <a:tab pos="4572000" algn="r"/>
              </a:tabLst>
            </a:pPr>
            <a:r>
              <a:rPr lang="en-US" altLang="en-US" sz="2000" dirty="0"/>
              <a:t>Ba</a:t>
            </a:r>
            <a:r>
              <a:rPr lang="tr-TR" altLang="en-US" sz="2000" dirty="0" err="1"/>
              <a:t>zofil</a:t>
            </a:r>
            <a:r>
              <a:rPr lang="en-US" altLang="en-US" sz="2000" dirty="0"/>
              <a:t> 	0 – 200</a:t>
            </a:r>
          </a:p>
        </p:txBody>
      </p:sp>
      <p:sp>
        <p:nvSpPr>
          <p:cNvPr id="389123" name="Rectangle 3"/>
          <p:cNvSpPr>
            <a:spLocks noGrp="1" noChangeArrowheads="1"/>
          </p:cNvSpPr>
          <p:nvPr>
            <p:ph type="body" sz="half" idx="4294967295"/>
          </p:nvPr>
        </p:nvSpPr>
        <p:spPr>
          <a:xfrm>
            <a:off x="2090738" y="1752600"/>
            <a:ext cx="3930650" cy="4267200"/>
          </a:xfrm>
          <a:noFill/>
        </p:spPr>
        <p:txBody>
          <a:bodyPr vert="horz" lIns="92075" tIns="46038" rIns="92075" bIns="46038" rtlCol="0">
            <a:normAutofit/>
          </a:bodyPr>
          <a:lstStyle/>
          <a:p>
            <a:pPr>
              <a:lnSpc>
                <a:spcPct val="80000"/>
              </a:lnSpc>
            </a:pPr>
            <a:r>
              <a:rPr lang="tr-TR" altLang="en-US" sz="2600" dirty="0"/>
              <a:t>Eritrosit</a:t>
            </a:r>
            <a:endParaRPr lang="en-US" altLang="en-US" sz="2600" dirty="0"/>
          </a:p>
          <a:p>
            <a:pPr>
              <a:lnSpc>
                <a:spcPct val="80000"/>
              </a:lnSpc>
            </a:pPr>
            <a:endParaRPr lang="en-US" altLang="en-US" sz="2600" dirty="0"/>
          </a:p>
          <a:p>
            <a:pPr>
              <a:lnSpc>
                <a:spcPct val="80000"/>
              </a:lnSpc>
            </a:pPr>
            <a:r>
              <a:rPr lang="en-US" altLang="en-US" sz="2600" dirty="0"/>
              <a:t>L</a:t>
            </a:r>
            <a:r>
              <a:rPr lang="tr-TR" altLang="en-US" sz="2600" dirty="0" err="1"/>
              <a:t>ökosit</a:t>
            </a:r>
            <a:endParaRPr lang="en-US" altLang="en-US" sz="2600" dirty="0"/>
          </a:p>
          <a:p>
            <a:pPr>
              <a:lnSpc>
                <a:spcPct val="80000"/>
              </a:lnSpc>
            </a:pPr>
            <a:endParaRPr lang="en-US" altLang="en-US" sz="2600" dirty="0"/>
          </a:p>
          <a:p>
            <a:pPr>
              <a:lnSpc>
                <a:spcPct val="80000"/>
              </a:lnSpc>
            </a:pPr>
            <a:r>
              <a:rPr lang="en-US" altLang="en-US" sz="2600" dirty="0"/>
              <a:t>Platelet</a:t>
            </a:r>
          </a:p>
        </p:txBody>
      </p:sp>
      <p:sp>
        <p:nvSpPr>
          <p:cNvPr id="389124" name="Line 4"/>
          <p:cNvSpPr>
            <a:spLocks noChangeShapeType="1"/>
          </p:cNvSpPr>
          <p:nvPr/>
        </p:nvSpPr>
        <p:spPr bwMode="auto">
          <a:xfrm>
            <a:off x="3894139" y="2743200"/>
            <a:ext cx="1152525" cy="0"/>
          </a:xfrm>
          <a:prstGeom prst="line">
            <a:avLst/>
          </a:prstGeom>
          <a:noFill/>
          <a:ln w="76200">
            <a:solidFill>
              <a:srgbClr val="FF0000"/>
            </a:solidFill>
            <a:round/>
            <a:headEnd type="none" w="sm" len="sm"/>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389125" name="Rectangle 5"/>
          <p:cNvSpPr>
            <a:spLocks noGrp="1" noChangeArrowheads="1"/>
          </p:cNvSpPr>
          <p:nvPr>
            <p:ph type="title" idx="4294967295"/>
          </p:nvPr>
        </p:nvSpPr>
        <p:spPr>
          <a:xfrm>
            <a:off x="523195" y="298173"/>
            <a:ext cx="8178800" cy="685800"/>
          </a:xfrm>
          <a:noFill/>
          <a:ln/>
          <a:extLst>
            <a:ext uri="{91240B29-F687-4F45-9708-019B960494DF}">
              <a14:hiddenLine xmlns:a14="http://schemas.microsoft.com/office/drawing/2010/main" w="9525">
                <a:solidFill>
                  <a:schemeClr val="tx2"/>
                </a:solidFill>
                <a:miter lim="800000"/>
                <a:headEnd/>
                <a:tailEnd/>
              </a14:hiddenLine>
            </a:ext>
          </a:extLst>
        </p:spPr>
        <p:txBody>
          <a:bodyPr vert="horz" lIns="92075" tIns="46038" rIns="92075" bIns="46038" rtlCol="0" anchor="ctr">
            <a:normAutofit/>
          </a:bodyPr>
          <a:lstStyle/>
          <a:p>
            <a:r>
              <a:rPr lang="tr-TR" altLang="en-US" sz="3600" b="1" dirty="0">
                <a:solidFill>
                  <a:srgbClr val="FF0000"/>
                </a:solidFill>
                <a:latin typeface="Arial" panose="020B0604020202020204" pitchFamily="34" charset="0"/>
                <a:cs typeface="Arial" panose="020B0604020202020204" pitchFamily="34" charset="0"/>
              </a:rPr>
              <a:t>Tam Kan Lökosit Göstergeleri</a:t>
            </a:r>
            <a:endParaRPr lang="en-US" altLang="en-US" sz="3600" b="1" dirty="0">
              <a:solidFill>
                <a:srgbClr val="FF0000"/>
              </a:solidFill>
              <a:latin typeface="Arial" panose="020B0604020202020204" pitchFamily="34" charset="0"/>
              <a:cs typeface="Arial" panose="020B0604020202020204" pitchFamily="34" charset="0"/>
            </a:endParaRPr>
          </a:p>
        </p:txBody>
      </p:sp>
      <p:pic>
        <p:nvPicPr>
          <p:cNvPr id="6" name="Picture 2" descr="whole  blood  test machines ile ilgili gö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11816" y="260648"/>
            <a:ext cx="2448272" cy="1554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244209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ChangeArrowheads="1"/>
          </p:cNvSpPr>
          <p:nvPr>
            <p:ph type="title"/>
          </p:nvPr>
        </p:nvSpPr>
        <p:spPr>
          <a:xfrm>
            <a:off x="460224" y="427360"/>
            <a:ext cx="7556500" cy="730250"/>
          </a:xfrm>
        </p:spPr>
        <p:txBody>
          <a:bodyPr/>
          <a:lstStyle/>
          <a:p>
            <a:r>
              <a:rPr lang="tr-TR" altLang="en-US" b="1" dirty="0">
                <a:solidFill>
                  <a:srgbClr val="FF0000"/>
                </a:solidFill>
                <a:latin typeface="Arial" panose="020B0604020202020204" pitchFamily="34" charset="0"/>
                <a:cs typeface="Arial" panose="020B0604020202020204" pitchFamily="34" charset="0"/>
              </a:rPr>
              <a:t>Lökositler</a:t>
            </a:r>
            <a:endParaRPr lang="en-US" altLang="en-US" b="1" dirty="0">
              <a:solidFill>
                <a:srgbClr val="FF0000"/>
              </a:solidFill>
              <a:latin typeface="Arial" panose="020B0604020202020204" pitchFamily="34" charset="0"/>
              <a:cs typeface="Arial" panose="020B0604020202020204" pitchFamily="34" charset="0"/>
            </a:endParaRPr>
          </a:p>
        </p:txBody>
      </p:sp>
      <p:sp>
        <p:nvSpPr>
          <p:cNvPr id="184323" name="Rectangle 3"/>
          <p:cNvSpPr>
            <a:spLocks noGrp="1" noChangeArrowheads="1"/>
          </p:cNvSpPr>
          <p:nvPr>
            <p:ph type="body" idx="1"/>
          </p:nvPr>
        </p:nvSpPr>
        <p:spPr>
          <a:xfrm>
            <a:off x="1058483" y="2326760"/>
            <a:ext cx="8443912" cy="4424303"/>
          </a:xfrm>
        </p:spPr>
        <p:txBody>
          <a:bodyPr/>
          <a:lstStyle/>
          <a:p>
            <a:pPr lvl="1">
              <a:lnSpc>
                <a:spcPct val="200000"/>
              </a:lnSpc>
              <a:spcBef>
                <a:spcPct val="0"/>
              </a:spcBef>
              <a:buClr>
                <a:srgbClr val="FF0000"/>
              </a:buClr>
              <a:buSzPct val="165000"/>
              <a:buFont typeface="Wingdings" panose="05000000000000000000" pitchFamily="2" charset="2"/>
              <a:buChar char="§"/>
            </a:pPr>
            <a:r>
              <a:rPr lang="tr-TR" altLang="en-US" sz="2500" dirty="0">
                <a:solidFill>
                  <a:srgbClr val="0000FF"/>
                </a:solidFill>
                <a:latin typeface="Calibri" panose="020F0502020204030204" pitchFamily="34" charset="0"/>
              </a:rPr>
              <a:t>Lökositoz</a:t>
            </a:r>
            <a:r>
              <a:rPr lang="tr-TR" altLang="en-US" sz="2500" dirty="0">
                <a:latin typeface="Calibri" panose="020F0502020204030204" pitchFamily="34" charset="0"/>
              </a:rPr>
              <a:t>= 10.000-12.</a:t>
            </a:r>
            <a:r>
              <a:rPr lang="de-DE" altLang="en-US" sz="2500" dirty="0">
                <a:latin typeface="Calibri" panose="020F0502020204030204" pitchFamily="34" charset="0"/>
                <a:cs typeface="Times New Roman" panose="02020603050405020304" pitchFamily="18" charset="0"/>
              </a:rPr>
              <a:t>000/mm</a:t>
            </a:r>
            <a:r>
              <a:rPr lang="de-DE" altLang="en-US" sz="2500" baseline="30000" dirty="0">
                <a:latin typeface="Calibri" panose="020F0502020204030204" pitchFamily="34" charset="0"/>
                <a:cs typeface="Times New Roman" panose="02020603050405020304" pitchFamily="18" charset="0"/>
              </a:rPr>
              <a:t>3</a:t>
            </a:r>
            <a:r>
              <a:rPr lang="de-DE" altLang="en-US" sz="2500" dirty="0">
                <a:latin typeface="Calibri" panose="020F0502020204030204" pitchFamily="34" charset="0"/>
                <a:cs typeface="Times New Roman" panose="02020603050405020304" pitchFamily="18" charset="0"/>
              </a:rPr>
              <a:t> den </a:t>
            </a:r>
            <a:r>
              <a:rPr lang="tr-TR" altLang="en-US" sz="2500" dirty="0">
                <a:latin typeface="Calibri" panose="020F0502020204030204" pitchFamily="34" charset="0"/>
              </a:rPr>
              <a:t>f</a:t>
            </a:r>
            <a:r>
              <a:rPr lang="de-DE" altLang="en-US" sz="2500" dirty="0" err="1">
                <a:latin typeface="Calibri" panose="020F0502020204030204" pitchFamily="34" charset="0"/>
                <a:cs typeface="Times New Roman" panose="02020603050405020304" pitchFamily="18" charset="0"/>
              </a:rPr>
              <a:t>az</a:t>
            </a:r>
            <a:r>
              <a:rPr lang="tr-TR" altLang="en-US" sz="2500" dirty="0">
                <a:latin typeface="Calibri" panose="020F0502020204030204" pitchFamily="34" charset="0"/>
              </a:rPr>
              <a:t>la</a:t>
            </a:r>
            <a:r>
              <a:rPr lang="de-DE" altLang="en-US" sz="2500" dirty="0">
                <a:latin typeface="Calibri" panose="020F0502020204030204" pitchFamily="34" charset="0"/>
                <a:cs typeface="Times New Roman" panose="02020603050405020304" pitchFamily="18" charset="0"/>
              </a:rPr>
              <a:t> </a:t>
            </a:r>
            <a:r>
              <a:rPr lang="de-DE" altLang="en-US" sz="2500" dirty="0" err="1">
                <a:latin typeface="Calibri" panose="020F0502020204030204" pitchFamily="34" charset="0"/>
                <a:cs typeface="Times New Roman" panose="02020603050405020304" pitchFamily="18" charset="0"/>
              </a:rPr>
              <a:t>olması</a:t>
            </a:r>
            <a:endParaRPr lang="tr-TR" altLang="en-US" sz="2500" dirty="0">
              <a:latin typeface="Calibri" panose="020F0502020204030204" pitchFamily="34" charset="0"/>
            </a:endParaRPr>
          </a:p>
          <a:p>
            <a:pPr lvl="1">
              <a:lnSpc>
                <a:spcPct val="200000"/>
              </a:lnSpc>
              <a:spcBef>
                <a:spcPct val="0"/>
              </a:spcBef>
              <a:buClr>
                <a:srgbClr val="FF0000"/>
              </a:buClr>
              <a:buSzPct val="165000"/>
              <a:buFont typeface="Wingdings" panose="05000000000000000000" pitchFamily="2" charset="2"/>
              <a:buChar char="§"/>
            </a:pPr>
            <a:r>
              <a:rPr lang="tr-TR" altLang="en-US" sz="2500" dirty="0" err="1">
                <a:solidFill>
                  <a:srgbClr val="0000FF"/>
                </a:solidFill>
                <a:latin typeface="Calibri" panose="020F0502020204030204" pitchFamily="34" charset="0"/>
              </a:rPr>
              <a:t>Lökopeni</a:t>
            </a:r>
            <a:r>
              <a:rPr lang="tr-TR" altLang="en-US" sz="2500" dirty="0">
                <a:latin typeface="Calibri" panose="020F0502020204030204" pitchFamily="34" charset="0"/>
              </a:rPr>
              <a:t>= </a:t>
            </a:r>
            <a:r>
              <a:rPr lang="de-DE" altLang="en-US" sz="2500" dirty="0">
                <a:latin typeface="Calibri" panose="020F0502020204030204" pitchFamily="34" charset="0"/>
                <a:cs typeface="Times New Roman" panose="02020603050405020304" pitchFamily="18" charset="0"/>
              </a:rPr>
              <a:t>4000/mm</a:t>
            </a:r>
            <a:r>
              <a:rPr lang="de-DE" altLang="en-US" sz="2500" baseline="30000" dirty="0">
                <a:latin typeface="Calibri" panose="020F0502020204030204" pitchFamily="34" charset="0"/>
                <a:cs typeface="Times New Roman" panose="02020603050405020304" pitchFamily="18" charset="0"/>
              </a:rPr>
              <a:t>3</a:t>
            </a:r>
            <a:r>
              <a:rPr lang="de-DE" altLang="en-US" sz="2500" dirty="0">
                <a:latin typeface="Calibri" panose="020F0502020204030204" pitchFamily="34" charset="0"/>
                <a:cs typeface="Times New Roman" panose="02020603050405020304" pitchFamily="18" charset="0"/>
              </a:rPr>
              <a:t> den </a:t>
            </a:r>
            <a:r>
              <a:rPr lang="de-DE" altLang="en-US" sz="2500" dirty="0" err="1">
                <a:latin typeface="Calibri" panose="020F0502020204030204" pitchFamily="34" charset="0"/>
                <a:cs typeface="Times New Roman" panose="02020603050405020304" pitchFamily="18" charset="0"/>
              </a:rPr>
              <a:t>az</a:t>
            </a:r>
            <a:r>
              <a:rPr lang="de-DE" altLang="en-US" sz="2500" dirty="0">
                <a:latin typeface="Calibri" panose="020F0502020204030204" pitchFamily="34" charset="0"/>
                <a:cs typeface="Times New Roman" panose="02020603050405020304" pitchFamily="18" charset="0"/>
              </a:rPr>
              <a:t> </a:t>
            </a:r>
            <a:r>
              <a:rPr lang="de-DE" altLang="en-US" sz="2500" dirty="0" err="1">
                <a:latin typeface="Calibri" panose="020F0502020204030204" pitchFamily="34" charset="0"/>
                <a:cs typeface="Times New Roman" panose="02020603050405020304" pitchFamily="18" charset="0"/>
              </a:rPr>
              <a:t>olması</a:t>
            </a:r>
            <a:endParaRPr lang="tr-TR" altLang="en-US" sz="2500" dirty="0">
              <a:latin typeface="Calibri" panose="020F0502020204030204" pitchFamily="34" charset="0"/>
            </a:endParaRPr>
          </a:p>
          <a:p>
            <a:pPr marL="0" indent="0">
              <a:lnSpc>
                <a:spcPct val="200000"/>
              </a:lnSpc>
              <a:buNone/>
            </a:pPr>
            <a:endParaRPr lang="tr-TR" altLang="en-US" sz="1900" dirty="0">
              <a:latin typeface="Calibri" panose="020F0502020204030204" pitchFamily="34" charset="0"/>
            </a:endParaRPr>
          </a:p>
        </p:txBody>
      </p:sp>
      <p:sp>
        <p:nvSpPr>
          <p:cNvPr id="4" name="3 Dikdörtgen"/>
          <p:cNvSpPr/>
          <p:nvPr/>
        </p:nvSpPr>
        <p:spPr>
          <a:xfrm>
            <a:off x="1140025" y="1669586"/>
            <a:ext cx="2688749" cy="584775"/>
          </a:xfrm>
          <a:prstGeom prst="rect">
            <a:avLst/>
          </a:prstGeom>
        </p:spPr>
        <p:txBody>
          <a:bodyPr wrap="none">
            <a:spAutoFit/>
          </a:bodyPr>
          <a:lstStyle/>
          <a:p>
            <a:pPr>
              <a:buClr>
                <a:schemeClr val="bg1"/>
              </a:buClr>
            </a:pPr>
            <a:r>
              <a:rPr lang="tr-TR" altLang="en-US" sz="3200" b="1" dirty="0">
                <a:solidFill>
                  <a:schemeClr val="accent2"/>
                </a:solidFill>
                <a:latin typeface="Calibri" panose="020F0502020204030204" pitchFamily="34" charset="0"/>
              </a:rPr>
              <a:t>Lökosit</a:t>
            </a:r>
            <a:r>
              <a:rPr lang="de-DE" altLang="en-US" sz="3200" b="1" dirty="0">
                <a:solidFill>
                  <a:schemeClr val="accent2"/>
                </a:solidFill>
                <a:latin typeface="Calibri" panose="020F0502020204030204" pitchFamily="34" charset="0"/>
                <a:cs typeface="Times New Roman" panose="02020603050405020304" pitchFamily="18" charset="0"/>
              </a:rPr>
              <a:t> </a:t>
            </a:r>
            <a:r>
              <a:rPr lang="de-DE" altLang="en-US" sz="3200" b="1" dirty="0" err="1">
                <a:solidFill>
                  <a:schemeClr val="accent2"/>
                </a:solidFill>
                <a:latin typeface="Calibri" panose="020F0502020204030204" pitchFamily="34" charset="0"/>
                <a:cs typeface="Times New Roman" panose="02020603050405020304" pitchFamily="18" charset="0"/>
              </a:rPr>
              <a:t>sayı</a:t>
            </a:r>
            <a:r>
              <a:rPr lang="tr-TR" altLang="en-US" sz="3200" b="1" dirty="0" err="1">
                <a:solidFill>
                  <a:schemeClr val="accent2"/>
                </a:solidFill>
                <a:latin typeface="Calibri" panose="020F0502020204030204" pitchFamily="34" charset="0"/>
                <a:cs typeface="Times New Roman" panose="02020603050405020304" pitchFamily="18" charset="0"/>
              </a:rPr>
              <a:t>ları</a:t>
            </a:r>
            <a:endParaRPr lang="tr-TR" altLang="en-US" sz="3200" b="1" dirty="0">
              <a:solidFill>
                <a:schemeClr val="accent2"/>
              </a:solidFill>
              <a:latin typeface="Calibri" panose="020F0502020204030204" pitchFamily="34" charset="0"/>
            </a:endParaRPr>
          </a:p>
        </p:txBody>
      </p:sp>
      <p:pic>
        <p:nvPicPr>
          <p:cNvPr id="5" name="Picture 2" descr="B03s04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35495" y="4210267"/>
            <a:ext cx="3423634" cy="167022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descr="B03s04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47928" y="4137113"/>
            <a:ext cx="4054467" cy="162980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whole  blood  test machines ile ilgili görsel sonucu"/>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11816" y="260648"/>
            <a:ext cx="2448272" cy="1554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199380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3" name="Rectangle 3"/>
          <p:cNvSpPr>
            <a:spLocks noGrp="1" noChangeArrowheads="1"/>
          </p:cNvSpPr>
          <p:nvPr>
            <p:ph type="body" idx="1"/>
          </p:nvPr>
        </p:nvSpPr>
        <p:spPr>
          <a:xfrm>
            <a:off x="765793" y="2337926"/>
            <a:ext cx="9770159" cy="4824412"/>
          </a:xfrm>
        </p:spPr>
        <p:txBody>
          <a:bodyPr/>
          <a:lstStyle/>
          <a:p>
            <a:pPr lvl="1">
              <a:lnSpc>
                <a:spcPct val="150000"/>
              </a:lnSpc>
              <a:buSzPct val="157000"/>
              <a:buFont typeface="Wingdings" panose="05000000000000000000" pitchFamily="2" charset="2"/>
              <a:buChar char="§"/>
            </a:pPr>
            <a:r>
              <a:rPr lang="tr-TR" altLang="en-US" sz="2500" dirty="0" smtClean="0">
                <a:solidFill>
                  <a:srgbClr val="0000FF"/>
                </a:solidFill>
                <a:latin typeface="Calibri" panose="020F0502020204030204" pitchFamily="34" charset="0"/>
              </a:rPr>
              <a:t>Nötrofili</a:t>
            </a:r>
            <a:r>
              <a:rPr lang="tr-TR" altLang="en-US" sz="2500" dirty="0">
                <a:latin typeface="Calibri" panose="020F0502020204030204" pitchFamily="34" charset="0"/>
              </a:rPr>
              <a:t>= </a:t>
            </a:r>
            <a:r>
              <a:rPr lang="tr-TR" altLang="en-US" sz="2500" dirty="0">
                <a:latin typeface="Calibri" panose="020F0502020204030204" pitchFamily="34" charset="0"/>
                <a:cs typeface="Times New Roman" panose="02020603050405020304" pitchFamily="18" charset="0"/>
              </a:rPr>
              <a:t>7,000/</a:t>
            </a:r>
            <a:r>
              <a:rPr lang="tr-TR" altLang="en-US" sz="2500" dirty="0" err="1">
                <a:latin typeface="Calibri" panose="020F0502020204030204" pitchFamily="34" charset="0"/>
              </a:rPr>
              <a:t>u</a:t>
            </a:r>
            <a:r>
              <a:rPr lang="tr-TR" altLang="en-US" sz="2500" dirty="0" err="1">
                <a:latin typeface="Calibri" panose="020F0502020204030204" pitchFamily="34" charset="0"/>
                <a:cs typeface="Times New Roman" panose="02020603050405020304" pitchFamily="18" charset="0"/>
              </a:rPr>
              <a:t>L'nin</a:t>
            </a:r>
            <a:r>
              <a:rPr lang="tr-TR" altLang="en-US" sz="2500" dirty="0">
                <a:latin typeface="Calibri" panose="020F0502020204030204" pitchFamily="34" charset="0"/>
                <a:cs typeface="Times New Roman" panose="02020603050405020304" pitchFamily="18" charset="0"/>
              </a:rPr>
              <a:t> üzerinde olması</a:t>
            </a:r>
          </a:p>
          <a:p>
            <a:pPr lvl="1">
              <a:lnSpc>
                <a:spcPct val="150000"/>
              </a:lnSpc>
              <a:buSzPct val="157000"/>
              <a:buFont typeface="Wingdings" panose="05000000000000000000" pitchFamily="2" charset="2"/>
              <a:buChar char="§"/>
            </a:pPr>
            <a:r>
              <a:rPr lang="tr-TR" altLang="en-US" sz="2500" dirty="0" err="1">
                <a:solidFill>
                  <a:srgbClr val="0000FF"/>
                </a:solidFill>
                <a:latin typeface="Calibri" panose="020F0502020204030204" pitchFamily="34" charset="0"/>
              </a:rPr>
              <a:t>Nötropeni</a:t>
            </a:r>
            <a:r>
              <a:rPr lang="tr-TR" altLang="en-US" sz="2500" dirty="0">
                <a:latin typeface="Calibri" panose="020F0502020204030204" pitchFamily="34" charset="0"/>
              </a:rPr>
              <a:t>= </a:t>
            </a:r>
            <a:r>
              <a:rPr lang="de-DE" altLang="en-US" sz="2500" dirty="0">
                <a:latin typeface="Calibri" panose="020F0502020204030204" pitchFamily="34" charset="0"/>
                <a:cs typeface="Times New Roman" panose="02020603050405020304" pitchFamily="18" charset="0"/>
              </a:rPr>
              <a:t>1500/mm</a:t>
            </a:r>
            <a:r>
              <a:rPr lang="de-DE" altLang="en-US" sz="2500" baseline="30000" dirty="0">
                <a:latin typeface="Calibri" panose="020F0502020204030204" pitchFamily="34" charset="0"/>
                <a:cs typeface="Times New Roman" panose="02020603050405020304" pitchFamily="18" charset="0"/>
              </a:rPr>
              <a:t>3</a:t>
            </a:r>
            <a:r>
              <a:rPr lang="de-DE" altLang="en-US" sz="2500" dirty="0">
                <a:latin typeface="Calibri" panose="020F0502020204030204" pitchFamily="34" charset="0"/>
                <a:cs typeface="Times New Roman" panose="02020603050405020304" pitchFamily="18" charset="0"/>
              </a:rPr>
              <a:t>’ün </a:t>
            </a:r>
            <a:r>
              <a:rPr lang="de-DE" altLang="en-US" sz="2500" dirty="0" err="1">
                <a:latin typeface="Calibri" panose="020F0502020204030204" pitchFamily="34" charset="0"/>
                <a:cs typeface="Times New Roman" panose="02020603050405020304" pitchFamily="18" charset="0"/>
              </a:rPr>
              <a:t>altında</a:t>
            </a:r>
            <a:r>
              <a:rPr lang="de-DE" altLang="en-US" sz="2500" dirty="0">
                <a:latin typeface="Calibri" panose="020F0502020204030204" pitchFamily="34" charset="0"/>
                <a:cs typeface="Times New Roman" panose="02020603050405020304" pitchFamily="18" charset="0"/>
              </a:rPr>
              <a:t> </a:t>
            </a:r>
            <a:r>
              <a:rPr lang="de-DE" altLang="en-US" sz="2500" dirty="0" err="1">
                <a:latin typeface="Calibri" panose="020F0502020204030204" pitchFamily="34" charset="0"/>
                <a:cs typeface="Times New Roman" panose="02020603050405020304" pitchFamily="18" charset="0"/>
              </a:rPr>
              <a:t>olması</a:t>
            </a:r>
            <a:endParaRPr lang="tr-TR" altLang="en-US" sz="2500" dirty="0">
              <a:latin typeface="Calibri" panose="020F0502020204030204" pitchFamily="34" charset="0"/>
              <a:cs typeface="Times New Roman" panose="02020603050405020304" pitchFamily="18" charset="0"/>
            </a:endParaRPr>
          </a:p>
          <a:p>
            <a:pPr lvl="2">
              <a:lnSpc>
                <a:spcPct val="130000"/>
              </a:lnSpc>
              <a:buFont typeface="Wingdings" panose="05000000000000000000" pitchFamily="2" charset="2"/>
              <a:buChar char="§"/>
            </a:pPr>
            <a:r>
              <a:rPr lang="tr-TR" altLang="en-US" sz="3000" dirty="0">
                <a:solidFill>
                  <a:srgbClr val="C00000"/>
                </a:solidFill>
                <a:latin typeface="Calibri" panose="020F0502020204030204" pitchFamily="34" charset="0"/>
              </a:rPr>
              <a:t>H</a:t>
            </a:r>
            <a:r>
              <a:rPr lang="tr-TR" altLang="en-US" sz="3000" dirty="0">
                <a:solidFill>
                  <a:srgbClr val="C00000"/>
                </a:solidFill>
                <a:latin typeface="Calibri" panose="020F0502020204030204" pitchFamily="34" charset="0"/>
                <a:cs typeface="Times New Roman" panose="02020603050405020304" pitchFamily="18" charset="0"/>
              </a:rPr>
              <a:t>afif</a:t>
            </a:r>
            <a:r>
              <a:rPr lang="tr-TR" altLang="en-US" sz="3000" dirty="0">
                <a:solidFill>
                  <a:srgbClr val="C00000"/>
                </a:solidFill>
                <a:latin typeface="Calibri" panose="020F0502020204030204" pitchFamily="34" charset="0"/>
              </a:rPr>
              <a:t> </a:t>
            </a:r>
            <a:r>
              <a:rPr lang="tr-TR" altLang="en-US" sz="3000" dirty="0" err="1">
                <a:solidFill>
                  <a:srgbClr val="C00000"/>
                </a:solidFill>
                <a:latin typeface="Calibri" panose="020F0502020204030204" pitchFamily="34" charset="0"/>
                <a:cs typeface="Times New Roman" panose="02020603050405020304" pitchFamily="18" charset="0"/>
              </a:rPr>
              <a:t>nötropeni</a:t>
            </a:r>
            <a:r>
              <a:rPr lang="tr-TR" altLang="en-US" sz="3000" dirty="0">
                <a:latin typeface="Calibri" panose="020F0502020204030204" pitchFamily="34" charset="0"/>
              </a:rPr>
              <a:t>= </a:t>
            </a:r>
            <a:r>
              <a:rPr lang="tr-TR" altLang="en-US" sz="3000" dirty="0">
                <a:latin typeface="Calibri" panose="020F0502020204030204" pitchFamily="34" charset="0"/>
                <a:cs typeface="Times New Roman" panose="02020603050405020304" pitchFamily="18" charset="0"/>
              </a:rPr>
              <a:t>1000</a:t>
            </a:r>
            <a:r>
              <a:rPr lang="tr-TR" altLang="en-US" sz="3000" dirty="0">
                <a:latin typeface="Calibri" panose="020F0502020204030204" pitchFamily="34" charset="0"/>
              </a:rPr>
              <a:t>-</a:t>
            </a:r>
            <a:r>
              <a:rPr lang="tr-TR" altLang="en-US" sz="3000" dirty="0">
                <a:latin typeface="Calibri" panose="020F0502020204030204" pitchFamily="34" charset="0"/>
                <a:cs typeface="Times New Roman" panose="02020603050405020304" pitchFamily="18" charset="0"/>
              </a:rPr>
              <a:t>1500/mm</a:t>
            </a:r>
            <a:r>
              <a:rPr lang="tr-TR" altLang="en-US" sz="3000" baseline="30000" dirty="0">
                <a:latin typeface="Calibri" panose="020F0502020204030204" pitchFamily="34" charset="0"/>
                <a:cs typeface="Times New Roman" panose="02020603050405020304" pitchFamily="18" charset="0"/>
              </a:rPr>
              <a:t>3</a:t>
            </a:r>
          </a:p>
          <a:p>
            <a:pPr lvl="2">
              <a:lnSpc>
                <a:spcPct val="130000"/>
              </a:lnSpc>
              <a:buFont typeface="Wingdings" panose="05000000000000000000" pitchFamily="2" charset="2"/>
              <a:buChar char="§"/>
            </a:pPr>
            <a:r>
              <a:rPr lang="tr-TR" altLang="en-US" sz="3000" dirty="0">
                <a:solidFill>
                  <a:srgbClr val="C00000"/>
                </a:solidFill>
                <a:latin typeface="Calibri" panose="020F0502020204030204" pitchFamily="34" charset="0"/>
              </a:rPr>
              <a:t>Orta </a:t>
            </a:r>
            <a:r>
              <a:rPr lang="tr-TR" altLang="en-US" sz="3000" dirty="0" err="1">
                <a:solidFill>
                  <a:srgbClr val="C00000"/>
                </a:solidFill>
                <a:latin typeface="Calibri" panose="020F0502020204030204" pitchFamily="34" charset="0"/>
                <a:cs typeface="Times New Roman" panose="02020603050405020304" pitchFamily="18" charset="0"/>
              </a:rPr>
              <a:t>nötropeni</a:t>
            </a:r>
            <a:r>
              <a:rPr lang="tr-TR" altLang="en-US" sz="3000" dirty="0">
                <a:latin typeface="Calibri" panose="020F0502020204030204" pitchFamily="34" charset="0"/>
              </a:rPr>
              <a:t>= </a:t>
            </a:r>
            <a:r>
              <a:rPr lang="tr-TR" altLang="en-US" sz="3000" dirty="0">
                <a:latin typeface="Calibri" panose="020F0502020204030204" pitchFamily="34" charset="0"/>
                <a:cs typeface="Times New Roman" panose="02020603050405020304" pitchFamily="18" charset="0"/>
              </a:rPr>
              <a:t>500</a:t>
            </a:r>
            <a:r>
              <a:rPr lang="tr-TR" altLang="en-US" sz="3000" dirty="0">
                <a:latin typeface="Calibri" panose="020F0502020204030204" pitchFamily="34" charset="0"/>
              </a:rPr>
              <a:t>-</a:t>
            </a:r>
            <a:r>
              <a:rPr lang="tr-TR" altLang="en-US" sz="3000" dirty="0">
                <a:latin typeface="Calibri" panose="020F0502020204030204" pitchFamily="34" charset="0"/>
                <a:cs typeface="Times New Roman" panose="02020603050405020304" pitchFamily="18" charset="0"/>
              </a:rPr>
              <a:t>1000/mm</a:t>
            </a:r>
            <a:r>
              <a:rPr lang="tr-TR" altLang="en-US" sz="3000" baseline="30000" dirty="0">
                <a:latin typeface="Calibri" panose="020F0502020204030204" pitchFamily="34" charset="0"/>
                <a:cs typeface="Times New Roman" panose="02020603050405020304" pitchFamily="18" charset="0"/>
              </a:rPr>
              <a:t>3</a:t>
            </a:r>
          </a:p>
          <a:p>
            <a:pPr lvl="2">
              <a:lnSpc>
                <a:spcPct val="130000"/>
              </a:lnSpc>
              <a:buFont typeface="Wingdings" panose="05000000000000000000" pitchFamily="2" charset="2"/>
              <a:buChar char="§"/>
            </a:pPr>
            <a:r>
              <a:rPr lang="tr-TR" altLang="en-US" sz="3000" dirty="0">
                <a:solidFill>
                  <a:srgbClr val="C00000"/>
                </a:solidFill>
                <a:latin typeface="Calibri" panose="020F0502020204030204" pitchFamily="34" charset="0"/>
              </a:rPr>
              <a:t>Ağır (mutlak) </a:t>
            </a:r>
            <a:r>
              <a:rPr lang="tr-TR" altLang="en-US" sz="3000" dirty="0" err="1">
                <a:solidFill>
                  <a:srgbClr val="C00000"/>
                </a:solidFill>
                <a:latin typeface="Calibri" panose="020F0502020204030204" pitchFamily="34" charset="0"/>
                <a:cs typeface="Times New Roman" panose="02020603050405020304" pitchFamily="18" charset="0"/>
              </a:rPr>
              <a:t>nötropeni</a:t>
            </a:r>
            <a:r>
              <a:rPr lang="tr-TR" altLang="en-US" sz="3000" dirty="0">
                <a:latin typeface="Calibri" panose="020F0502020204030204" pitchFamily="34" charset="0"/>
              </a:rPr>
              <a:t>= </a:t>
            </a:r>
            <a:r>
              <a:rPr lang="tr-TR" altLang="en-US" sz="3000" dirty="0">
                <a:latin typeface="Calibri" panose="020F0502020204030204" pitchFamily="34" charset="0"/>
                <a:cs typeface="Times New Roman" panose="02020603050405020304" pitchFamily="18" charset="0"/>
              </a:rPr>
              <a:t>&lt;500/mm</a:t>
            </a:r>
            <a:r>
              <a:rPr lang="tr-TR" altLang="en-US" sz="3000" baseline="30000" dirty="0">
                <a:latin typeface="Calibri" panose="020F0502020204030204" pitchFamily="34" charset="0"/>
                <a:cs typeface="Times New Roman" panose="02020603050405020304" pitchFamily="18" charset="0"/>
              </a:rPr>
              <a:t>3</a:t>
            </a:r>
          </a:p>
          <a:p>
            <a:pPr marL="1306513" lvl="3" indent="0">
              <a:lnSpc>
                <a:spcPct val="150000"/>
              </a:lnSpc>
              <a:buNone/>
            </a:pPr>
            <a:r>
              <a:rPr lang="tr-TR" altLang="en-US" sz="1900" dirty="0">
                <a:solidFill>
                  <a:srgbClr val="0000FF"/>
                </a:solidFill>
                <a:latin typeface="Calibri" panose="020F0502020204030204" pitchFamily="34" charset="0"/>
              </a:rPr>
              <a:t>D</a:t>
            </a:r>
            <a:r>
              <a:rPr lang="de-DE" altLang="en-US" sz="1900" dirty="0" err="1">
                <a:solidFill>
                  <a:srgbClr val="0000FF"/>
                </a:solidFill>
                <a:latin typeface="Calibri" panose="020F0502020204030204" pitchFamily="34" charset="0"/>
                <a:cs typeface="Times New Roman" panose="02020603050405020304" pitchFamily="18" charset="0"/>
              </a:rPr>
              <a:t>erin</a:t>
            </a:r>
            <a:r>
              <a:rPr lang="de-DE" altLang="en-US" sz="1900" dirty="0">
                <a:solidFill>
                  <a:srgbClr val="0000FF"/>
                </a:solidFill>
                <a:latin typeface="Calibri" panose="020F0502020204030204" pitchFamily="34" charset="0"/>
                <a:cs typeface="Times New Roman" panose="02020603050405020304" pitchFamily="18" charset="0"/>
              </a:rPr>
              <a:t> </a:t>
            </a:r>
            <a:r>
              <a:rPr lang="de-DE" altLang="en-US" sz="1900" dirty="0" err="1">
                <a:solidFill>
                  <a:srgbClr val="0000FF"/>
                </a:solidFill>
                <a:latin typeface="Calibri" panose="020F0502020204030204" pitchFamily="34" charset="0"/>
                <a:cs typeface="Times New Roman" panose="02020603050405020304" pitchFamily="18" charset="0"/>
              </a:rPr>
              <a:t>nötropeni</a:t>
            </a:r>
            <a:r>
              <a:rPr lang="tr-TR" altLang="en-US" sz="1900" dirty="0">
                <a:solidFill>
                  <a:srgbClr val="0000FF"/>
                </a:solidFill>
                <a:latin typeface="Calibri" panose="020F0502020204030204" pitchFamily="34" charset="0"/>
              </a:rPr>
              <a:t>=</a:t>
            </a:r>
            <a:r>
              <a:rPr lang="de-DE" altLang="en-US" sz="1900" dirty="0">
                <a:solidFill>
                  <a:srgbClr val="0000FF"/>
                </a:solidFill>
                <a:latin typeface="Calibri" panose="020F0502020204030204" pitchFamily="34" charset="0"/>
                <a:cs typeface="Times New Roman" panose="02020603050405020304" pitchFamily="18" charset="0"/>
              </a:rPr>
              <a:t> 100/mm3 </a:t>
            </a:r>
            <a:r>
              <a:rPr lang="de-DE" altLang="en-US" sz="1900" dirty="0" err="1">
                <a:solidFill>
                  <a:srgbClr val="0000FF"/>
                </a:solidFill>
                <a:latin typeface="Calibri" panose="020F0502020204030204" pitchFamily="34" charset="0"/>
                <a:cs typeface="Times New Roman" panose="02020603050405020304" pitchFamily="18" charset="0"/>
              </a:rPr>
              <a:t>altında</a:t>
            </a:r>
            <a:r>
              <a:rPr lang="de-DE" altLang="en-US" sz="1900" dirty="0">
                <a:solidFill>
                  <a:srgbClr val="0000FF"/>
                </a:solidFill>
                <a:latin typeface="Calibri" panose="020F0502020204030204" pitchFamily="34" charset="0"/>
                <a:cs typeface="Times New Roman" panose="02020603050405020304" pitchFamily="18" charset="0"/>
              </a:rPr>
              <a:t> </a:t>
            </a:r>
            <a:r>
              <a:rPr lang="de-DE" altLang="en-US" sz="1900" dirty="0" err="1">
                <a:solidFill>
                  <a:srgbClr val="0000FF"/>
                </a:solidFill>
                <a:latin typeface="Calibri" panose="020F0502020204030204" pitchFamily="34" charset="0"/>
                <a:cs typeface="Times New Roman" panose="02020603050405020304" pitchFamily="18" charset="0"/>
              </a:rPr>
              <a:t>saptanması</a:t>
            </a:r>
            <a:endParaRPr lang="tr-TR" altLang="en-US" sz="1900" dirty="0">
              <a:solidFill>
                <a:srgbClr val="0000FF"/>
              </a:solidFill>
              <a:latin typeface="Calibri" panose="020F0502020204030204" pitchFamily="34" charset="0"/>
            </a:endParaRPr>
          </a:p>
        </p:txBody>
      </p:sp>
      <p:pic>
        <p:nvPicPr>
          <p:cNvPr id="4" name="Picture 2" descr="whole  blood  test machines ile ilgili gö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11816" y="260648"/>
            <a:ext cx="2448272" cy="1554136"/>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2"/>
          <p:cNvSpPr>
            <a:spLocks noGrp="1" noChangeArrowheads="1"/>
          </p:cNvSpPr>
          <p:nvPr>
            <p:ph type="title"/>
          </p:nvPr>
        </p:nvSpPr>
        <p:spPr>
          <a:xfrm>
            <a:off x="460224" y="427360"/>
            <a:ext cx="7556500" cy="730250"/>
          </a:xfrm>
        </p:spPr>
        <p:txBody>
          <a:bodyPr/>
          <a:lstStyle/>
          <a:p>
            <a:r>
              <a:rPr lang="tr-TR" altLang="en-US" b="1" dirty="0">
                <a:solidFill>
                  <a:srgbClr val="FF0000"/>
                </a:solidFill>
                <a:latin typeface="Arial" panose="020B0604020202020204" pitchFamily="34" charset="0"/>
                <a:cs typeface="Arial" panose="020B0604020202020204" pitchFamily="34" charset="0"/>
              </a:rPr>
              <a:t>Lökositler</a:t>
            </a:r>
            <a:endParaRPr lang="en-US" altLang="en-US" b="1" dirty="0">
              <a:solidFill>
                <a:srgbClr val="FF0000"/>
              </a:solidFill>
              <a:latin typeface="Arial" panose="020B0604020202020204" pitchFamily="34" charset="0"/>
              <a:cs typeface="Arial" panose="020B0604020202020204" pitchFamily="34" charset="0"/>
            </a:endParaRPr>
          </a:p>
        </p:txBody>
      </p:sp>
      <p:sp>
        <p:nvSpPr>
          <p:cNvPr id="3" name="Dikdörtgen 2"/>
          <p:cNvSpPr/>
          <p:nvPr/>
        </p:nvSpPr>
        <p:spPr>
          <a:xfrm>
            <a:off x="841458" y="1522132"/>
            <a:ext cx="2491772" cy="738664"/>
          </a:xfrm>
          <a:prstGeom prst="rect">
            <a:avLst/>
          </a:prstGeom>
        </p:spPr>
        <p:txBody>
          <a:bodyPr wrap="none">
            <a:spAutoFit/>
          </a:bodyPr>
          <a:lstStyle/>
          <a:p>
            <a:pPr>
              <a:lnSpc>
                <a:spcPct val="150000"/>
              </a:lnSpc>
            </a:pPr>
            <a:r>
              <a:rPr lang="tr-TR" altLang="en-US" sz="2800" b="1" dirty="0">
                <a:latin typeface="Calibri" panose="020F0502020204030204" pitchFamily="34" charset="0"/>
              </a:rPr>
              <a:t>Nötrofil sayısı =</a:t>
            </a:r>
          </a:p>
        </p:txBody>
      </p:sp>
    </p:spTree>
    <p:extLst>
      <p:ext uri="{BB962C8B-B14F-4D97-AF65-F5344CB8AC3E}">
        <p14:creationId xmlns:p14="http://schemas.microsoft.com/office/powerpoint/2010/main" val="373333496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5" name="Rectangle 3"/>
          <p:cNvSpPr>
            <a:spLocks noGrp="1" noChangeArrowheads="1"/>
          </p:cNvSpPr>
          <p:nvPr>
            <p:ph type="body" idx="1"/>
          </p:nvPr>
        </p:nvSpPr>
        <p:spPr>
          <a:xfrm>
            <a:off x="1242631" y="1814784"/>
            <a:ext cx="8903318" cy="4535487"/>
          </a:xfrm>
        </p:spPr>
        <p:txBody>
          <a:bodyPr/>
          <a:lstStyle/>
          <a:p>
            <a:pPr marL="0" indent="0" eaLnBrk="0" hangingPunct="0">
              <a:lnSpc>
                <a:spcPct val="120000"/>
              </a:lnSpc>
              <a:spcBef>
                <a:spcPct val="0"/>
              </a:spcBef>
              <a:buNone/>
            </a:pPr>
            <a:r>
              <a:rPr kumimoji="1" lang="tr-TR" altLang="en-US" sz="2100" b="1" dirty="0">
                <a:solidFill>
                  <a:srgbClr val="C00000"/>
                </a:solidFill>
                <a:latin typeface="Calibri" panose="020F0502020204030204" pitchFamily="34" charset="0"/>
              </a:rPr>
              <a:t>Eozinofil sayısı=</a:t>
            </a:r>
          </a:p>
          <a:p>
            <a:pPr lvl="1" eaLnBrk="0" hangingPunct="0">
              <a:lnSpc>
                <a:spcPct val="120000"/>
              </a:lnSpc>
              <a:spcBef>
                <a:spcPct val="0"/>
              </a:spcBef>
            </a:pPr>
            <a:r>
              <a:rPr kumimoji="1" lang="tr-TR" altLang="en-US" sz="2200" dirty="0">
                <a:solidFill>
                  <a:srgbClr val="0000FF"/>
                </a:solidFill>
                <a:latin typeface="Calibri" panose="020F0502020204030204" pitchFamily="34" charset="0"/>
              </a:rPr>
              <a:t>E</a:t>
            </a:r>
            <a:r>
              <a:rPr kumimoji="1" lang="tr-TR" altLang="en-US" sz="2200" dirty="0">
                <a:solidFill>
                  <a:srgbClr val="0000FF"/>
                </a:solidFill>
                <a:latin typeface="Calibri" panose="020F0502020204030204" pitchFamily="34" charset="0"/>
                <a:cs typeface="Times New Roman" panose="02020603050405020304" pitchFamily="18" charset="0"/>
              </a:rPr>
              <a:t>ozinofili</a:t>
            </a:r>
            <a:r>
              <a:rPr kumimoji="1" lang="tr-TR" altLang="en-US" sz="2200" dirty="0">
                <a:latin typeface="Calibri" panose="020F0502020204030204" pitchFamily="34" charset="0"/>
              </a:rPr>
              <a:t>= </a:t>
            </a:r>
            <a:r>
              <a:rPr kumimoji="1" lang="tr-TR" altLang="en-US" sz="2200" dirty="0">
                <a:latin typeface="Calibri" panose="020F0502020204030204" pitchFamily="34" charset="0"/>
                <a:cs typeface="Times New Roman" panose="02020603050405020304" pitchFamily="18" charset="0"/>
              </a:rPr>
              <a:t>&gt;700 </a:t>
            </a:r>
            <a:r>
              <a:rPr kumimoji="1" lang="tr-TR" altLang="en-US" sz="2200" dirty="0" err="1">
                <a:latin typeface="Calibri" panose="020F0502020204030204" pitchFamily="34" charset="0"/>
                <a:cs typeface="Times New Roman" panose="02020603050405020304" pitchFamily="18" charset="0"/>
              </a:rPr>
              <a:t>eozinofil</a:t>
            </a:r>
            <a:r>
              <a:rPr kumimoji="1" lang="tr-TR" altLang="en-US" sz="2200" dirty="0">
                <a:latin typeface="Calibri" panose="020F0502020204030204" pitchFamily="34" charset="0"/>
                <a:cs typeface="Times New Roman" panose="02020603050405020304" pitchFamily="18" charset="0"/>
              </a:rPr>
              <a:t> </a:t>
            </a:r>
            <a:r>
              <a:rPr kumimoji="1" lang="tr-TR" altLang="en-US" sz="2200" dirty="0" smtClean="0">
                <a:latin typeface="Calibri" panose="020F0502020204030204" pitchFamily="34" charset="0"/>
              </a:rPr>
              <a:t>veya </a:t>
            </a:r>
            <a:r>
              <a:rPr kumimoji="1" lang="tr-TR" altLang="en-US" sz="2200" dirty="0">
                <a:latin typeface="Calibri" panose="020F0502020204030204" pitchFamily="34" charset="0"/>
              </a:rPr>
              <a:t>l</a:t>
            </a:r>
            <a:r>
              <a:rPr kumimoji="1" lang="tr-TR" altLang="en-US" sz="2200" dirty="0">
                <a:latin typeface="Calibri" panose="020F0502020204030204" pitchFamily="34" charset="0"/>
                <a:cs typeface="Times New Roman" panose="02020603050405020304" pitchFamily="18" charset="0"/>
              </a:rPr>
              <a:t>ökositlerin &gt; % 7'si </a:t>
            </a:r>
            <a:r>
              <a:rPr kumimoji="1" lang="tr-TR" altLang="en-US" sz="2200" dirty="0" err="1">
                <a:latin typeface="Calibri" panose="020F0502020204030204" pitchFamily="34" charset="0"/>
                <a:cs typeface="Times New Roman" panose="02020603050405020304" pitchFamily="18" charset="0"/>
              </a:rPr>
              <a:t>eozinofil</a:t>
            </a:r>
            <a:r>
              <a:rPr kumimoji="1" lang="tr-TR" altLang="en-US" sz="2200" dirty="0">
                <a:latin typeface="Calibri" panose="020F0502020204030204" pitchFamily="34" charset="0"/>
                <a:cs typeface="Times New Roman" panose="02020603050405020304" pitchFamily="18" charset="0"/>
              </a:rPr>
              <a:t> </a:t>
            </a:r>
            <a:r>
              <a:rPr kumimoji="1" lang="tr-TR" altLang="en-US" sz="2200" dirty="0" smtClean="0">
                <a:latin typeface="Calibri" panose="020F0502020204030204" pitchFamily="34" charset="0"/>
                <a:cs typeface="Times New Roman" panose="02020603050405020304" pitchFamily="18" charset="0"/>
              </a:rPr>
              <a:t>olması</a:t>
            </a:r>
          </a:p>
          <a:p>
            <a:pPr lvl="1" eaLnBrk="0" hangingPunct="0">
              <a:lnSpc>
                <a:spcPct val="120000"/>
              </a:lnSpc>
              <a:spcBef>
                <a:spcPct val="0"/>
              </a:spcBef>
            </a:pPr>
            <a:r>
              <a:rPr kumimoji="1" lang="tr-TR" altLang="en-US" sz="2200" dirty="0" err="1" smtClean="0">
                <a:solidFill>
                  <a:srgbClr val="0000FF"/>
                </a:solidFill>
                <a:latin typeface="Calibri" panose="020F0502020204030204" pitchFamily="34" charset="0"/>
              </a:rPr>
              <a:t>E</a:t>
            </a:r>
            <a:r>
              <a:rPr kumimoji="1" lang="tr-TR" altLang="en-US" sz="2200" dirty="0" err="1" smtClean="0">
                <a:solidFill>
                  <a:srgbClr val="0000FF"/>
                </a:solidFill>
                <a:latin typeface="Calibri" panose="020F0502020204030204" pitchFamily="34" charset="0"/>
                <a:cs typeface="Times New Roman" panose="02020603050405020304" pitchFamily="18" charset="0"/>
              </a:rPr>
              <a:t>ozinopeni</a:t>
            </a:r>
            <a:r>
              <a:rPr kumimoji="1" lang="tr-TR" altLang="en-US" sz="2200" dirty="0" smtClean="0">
                <a:solidFill>
                  <a:srgbClr val="0000FF"/>
                </a:solidFill>
                <a:latin typeface="Calibri" panose="020F0502020204030204" pitchFamily="34" charset="0"/>
                <a:cs typeface="Times New Roman" panose="02020603050405020304" pitchFamily="18" charset="0"/>
              </a:rPr>
              <a:t> </a:t>
            </a:r>
            <a:r>
              <a:rPr kumimoji="1" lang="tr-TR" altLang="en-US" sz="2200" dirty="0" smtClean="0">
                <a:latin typeface="Calibri" panose="020F0502020204030204" pitchFamily="34" charset="0"/>
                <a:cs typeface="Times New Roman" panose="02020603050405020304" pitchFamily="18" charset="0"/>
              </a:rPr>
              <a:t>&lt;50 </a:t>
            </a:r>
            <a:r>
              <a:rPr kumimoji="1" lang="tr-TR" altLang="en-US" sz="2200" dirty="0" err="1" smtClean="0">
                <a:latin typeface="Calibri" panose="020F0502020204030204" pitchFamily="34" charset="0"/>
                <a:cs typeface="Times New Roman" panose="02020603050405020304" pitchFamily="18" charset="0"/>
              </a:rPr>
              <a:t>eozinofil</a:t>
            </a:r>
            <a:endParaRPr kumimoji="1" lang="tr-TR" altLang="en-US" sz="2200" dirty="0" smtClean="0">
              <a:latin typeface="Calibri" panose="020F0502020204030204" pitchFamily="34" charset="0"/>
            </a:endParaRPr>
          </a:p>
          <a:p>
            <a:pPr marL="0" indent="0" eaLnBrk="0" hangingPunct="0">
              <a:lnSpc>
                <a:spcPct val="150000"/>
              </a:lnSpc>
              <a:spcBef>
                <a:spcPct val="0"/>
              </a:spcBef>
              <a:buNone/>
            </a:pPr>
            <a:r>
              <a:rPr kumimoji="1" lang="tr-TR" altLang="en-US" sz="2100" b="1" dirty="0" err="1" smtClean="0">
                <a:solidFill>
                  <a:srgbClr val="C00000"/>
                </a:solidFill>
                <a:latin typeface="Calibri" panose="020F0502020204030204" pitchFamily="34" charset="0"/>
                <a:cs typeface="Times New Roman" panose="02020603050405020304" pitchFamily="18" charset="0"/>
              </a:rPr>
              <a:t>Monosit</a:t>
            </a:r>
            <a:r>
              <a:rPr kumimoji="1" lang="tr-TR" altLang="en-US" sz="2100" b="1" dirty="0" smtClean="0">
                <a:solidFill>
                  <a:srgbClr val="C00000"/>
                </a:solidFill>
                <a:latin typeface="Calibri" panose="020F0502020204030204" pitchFamily="34" charset="0"/>
              </a:rPr>
              <a:t> sayısı=</a:t>
            </a:r>
          </a:p>
          <a:p>
            <a:pPr lvl="1" eaLnBrk="0" hangingPunct="0">
              <a:lnSpc>
                <a:spcPct val="120000"/>
              </a:lnSpc>
              <a:spcBef>
                <a:spcPct val="0"/>
              </a:spcBef>
            </a:pPr>
            <a:r>
              <a:rPr kumimoji="1" lang="tr-TR" altLang="en-US" sz="2200" dirty="0" err="1" smtClean="0">
                <a:solidFill>
                  <a:srgbClr val="0000FF"/>
                </a:solidFill>
                <a:latin typeface="Calibri" panose="020F0502020204030204" pitchFamily="34" charset="0"/>
                <a:cs typeface="Times New Roman" panose="02020603050405020304" pitchFamily="18" charset="0"/>
              </a:rPr>
              <a:t>Monositoz</a:t>
            </a:r>
            <a:r>
              <a:rPr kumimoji="1" lang="tr-TR" altLang="en-US" sz="2200" dirty="0">
                <a:latin typeface="Calibri" panose="020F0502020204030204" pitchFamily="34" charset="0"/>
              </a:rPr>
              <a:t>=</a:t>
            </a:r>
            <a:r>
              <a:rPr kumimoji="1" lang="tr-TR" altLang="en-US" sz="2200" dirty="0">
                <a:latin typeface="Calibri" panose="020F0502020204030204" pitchFamily="34" charset="0"/>
                <a:cs typeface="Times New Roman" panose="02020603050405020304" pitchFamily="18" charset="0"/>
              </a:rPr>
              <a:t> </a:t>
            </a:r>
            <a:r>
              <a:rPr kumimoji="1" lang="tr-TR" altLang="en-US" sz="2200" dirty="0">
                <a:latin typeface="Calibri" panose="020F0502020204030204" pitchFamily="34" charset="0"/>
              </a:rPr>
              <a:t>&gt;</a:t>
            </a:r>
            <a:r>
              <a:rPr kumimoji="1" lang="tr-TR" altLang="en-US" sz="2200" dirty="0">
                <a:latin typeface="Calibri" panose="020F0502020204030204" pitchFamily="34" charset="0"/>
                <a:cs typeface="Times New Roman" panose="02020603050405020304" pitchFamily="18" charset="0"/>
              </a:rPr>
              <a:t>1000</a:t>
            </a:r>
            <a:r>
              <a:rPr kumimoji="1" lang="tr-TR" altLang="en-US" sz="2200" dirty="0">
                <a:latin typeface="Calibri" panose="020F0502020204030204" pitchFamily="34" charset="0"/>
              </a:rPr>
              <a:t>/</a:t>
            </a:r>
            <a:r>
              <a:rPr kumimoji="1" lang="tr-TR" altLang="en-US" sz="2200" dirty="0" err="1">
                <a:latin typeface="Calibri" panose="020F0502020204030204" pitchFamily="34" charset="0"/>
              </a:rPr>
              <a:t>uL</a:t>
            </a:r>
            <a:r>
              <a:rPr kumimoji="1" lang="tr-TR" altLang="en-US" sz="2200" dirty="0">
                <a:latin typeface="Calibri" panose="020F0502020204030204" pitchFamily="34" charset="0"/>
              </a:rPr>
              <a:t> </a:t>
            </a:r>
            <a:r>
              <a:rPr kumimoji="1" lang="tr-TR" altLang="en-US" sz="2200" dirty="0" err="1" smtClean="0">
                <a:latin typeface="Calibri" panose="020F0502020204030204" pitchFamily="34" charset="0"/>
              </a:rPr>
              <a:t>monosit</a:t>
            </a:r>
            <a:endParaRPr kumimoji="1" lang="tr-TR" altLang="en-US" sz="2200" dirty="0" smtClean="0">
              <a:latin typeface="Calibri" panose="020F0502020204030204" pitchFamily="34" charset="0"/>
            </a:endParaRPr>
          </a:p>
          <a:p>
            <a:pPr lvl="1" eaLnBrk="0" hangingPunct="0">
              <a:lnSpc>
                <a:spcPct val="120000"/>
              </a:lnSpc>
              <a:spcBef>
                <a:spcPct val="0"/>
              </a:spcBef>
            </a:pPr>
            <a:r>
              <a:rPr kumimoji="1" lang="tr-TR" altLang="en-US" sz="2200" dirty="0" err="1" smtClean="0">
                <a:solidFill>
                  <a:srgbClr val="0066FF"/>
                </a:solidFill>
                <a:latin typeface="Calibri" panose="020F0502020204030204" pitchFamily="34" charset="0"/>
              </a:rPr>
              <a:t>Monositopen</a:t>
            </a:r>
            <a:r>
              <a:rPr kumimoji="1" lang="tr-TR" altLang="en-US" sz="2200" dirty="0" err="1" smtClean="0">
                <a:latin typeface="Calibri" panose="020F0502020204030204" pitchFamily="34" charset="0"/>
              </a:rPr>
              <a:t>i</a:t>
            </a:r>
            <a:r>
              <a:rPr kumimoji="1" lang="tr-TR" altLang="en-US" sz="2200" dirty="0" smtClean="0">
                <a:latin typeface="Calibri" panose="020F0502020204030204" pitchFamily="34" charset="0"/>
              </a:rPr>
              <a:t> &lt;200 /</a:t>
            </a:r>
            <a:r>
              <a:rPr kumimoji="1" lang="tr-TR" altLang="en-US" sz="2200" dirty="0" err="1">
                <a:latin typeface="Calibri" panose="020F0502020204030204" pitchFamily="34" charset="0"/>
              </a:rPr>
              <a:t>uL</a:t>
            </a:r>
            <a:r>
              <a:rPr kumimoji="1" lang="tr-TR" altLang="en-US" sz="2200" dirty="0">
                <a:latin typeface="Calibri" panose="020F0502020204030204" pitchFamily="34" charset="0"/>
              </a:rPr>
              <a:t> </a:t>
            </a:r>
            <a:r>
              <a:rPr kumimoji="1" lang="tr-TR" altLang="en-US" sz="2200" dirty="0" err="1" smtClean="0">
                <a:latin typeface="Calibri" panose="020F0502020204030204" pitchFamily="34" charset="0"/>
              </a:rPr>
              <a:t>monosit</a:t>
            </a:r>
            <a:endParaRPr kumimoji="1" lang="tr-TR" altLang="en-US" sz="2200" dirty="0">
              <a:latin typeface="Calibri" panose="020F0502020204030204" pitchFamily="34" charset="0"/>
            </a:endParaRPr>
          </a:p>
          <a:p>
            <a:pPr marL="0" indent="0" algn="just">
              <a:lnSpc>
                <a:spcPct val="150000"/>
              </a:lnSpc>
              <a:buNone/>
            </a:pPr>
            <a:r>
              <a:rPr lang="tr-TR" altLang="en-US" sz="2100" b="1" dirty="0">
                <a:solidFill>
                  <a:srgbClr val="C00000"/>
                </a:solidFill>
                <a:latin typeface="Calibri" panose="020F0502020204030204" pitchFamily="34" charset="0"/>
              </a:rPr>
              <a:t>Lenfosit sayısı=</a:t>
            </a:r>
          </a:p>
          <a:p>
            <a:pPr lvl="1" algn="just">
              <a:lnSpc>
                <a:spcPct val="120000"/>
              </a:lnSpc>
            </a:pPr>
            <a:r>
              <a:rPr lang="tr-TR" altLang="en-US" sz="2200" dirty="0">
                <a:solidFill>
                  <a:srgbClr val="0000FF"/>
                </a:solidFill>
                <a:latin typeface="Calibri" panose="020F0502020204030204" pitchFamily="34" charset="0"/>
                <a:cs typeface="Times New Roman" panose="02020603050405020304" pitchFamily="18" charset="0"/>
              </a:rPr>
              <a:t>Lenfositoz</a:t>
            </a:r>
            <a:r>
              <a:rPr lang="tr-TR" altLang="en-US" sz="2200" dirty="0">
                <a:latin typeface="Calibri" panose="020F0502020204030204" pitchFamily="34" charset="0"/>
              </a:rPr>
              <a:t>=</a:t>
            </a:r>
            <a:r>
              <a:rPr lang="tr-TR" altLang="en-US" sz="2200" dirty="0">
                <a:latin typeface="Calibri" panose="020F0502020204030204" pitchFamily="34" charset="0"/>
                <a:cs typeface="Times New Roman" panose="02020603050405020304" pitchFamily="18" charset="0"/>
              </a:rPr>
              <a:t> &gt;4000/ml</a:t>
            </a:r>
            <a:r>
              <a:rPr lang="tr-TR" altLang="en-US" sz="2200" dirty="0">
                <a:latin typeface="Calibri" panose="020F0502020204030204" pitchFamily="34" charset="0"/>
              </a:rPr>
              <a:t> (erişkin)</a:t>
            </a:r>
            <a:r>
              <a:rPr lang="tr-TR" altLang="en-US" sz="2200" dirty="0">
                <a:latin typeface="Calibri" panose="020F0502020204030204" pitchFamily="34" charset="0"/>
                <a:cs typeface="Times New Roman" panose="02020603050405020304" pitchFamily="18" charset="0"/>
              </a:rPr>
              <a:t>,  </a:t>
            </a:r>
            <a:r>
              <a:rPr lang="tr-TR" altLang="en-US" sz="2200" dirty="0">
                <a:latin typeface="Calibri" panose="020F0502020204030204" pitchFamily="34" charset="0"/>
              </a:rPr>
              <a:t>(</a:t>
            </a:r>
            <a:r>
              <a:rPr lang="tr-TR" altLang="en-US" sz="2200" dirty="0">
                <a:latin typeface="Calibri" panose="020F0502020204030204" pitchFamily="34" charset="0"/>
                <a:cs typeface="Times New Roman" panose="02020603050405020304" pitchFamily="18" charset="0"/>
              </a:rPr>
              <a:t>&gt;9000/ml</a:t>
            </a:r>
            <a:r>
              <a:rPr lang="tr-TR" altLang="en-US" sz="2200" dirty="0">
                <a:latin typeface="Calibri" panose="020F0502020204030204" pitchFamily="34" charset="0"/>
              </a:rPr>
              <a:t>= </a:t>
            </a:r>
            <a:r>
              <a:rPr lang="tr-TR" altLang="en-US" sz="2200" dirty="0">
                <a:latin typeface="Calibri" panose="020F0502020204030204" pitchFamily="34" charset="0"/>
                <a:cs typeface="Times New Roman" panose="02020603050405020304" pitchFamily="18" charset="0"/>
              </a:rPr>
              <a:t>çocuklar</a:t>
            </a:r>
            <a:r>
              <a:rPr lang="tr-TR" altLang="en-US" sz="2200" dirty="0">
                <a:latin typeface="Calibri" panose="020F0502020204030204" pitchFamily="34" charset="0"/>
              </a:rPr>
              <a:t>)</a:t>
            </a:r>
            <a:r>
              <a:rPr lang="tr-TR" altLang="en-US" sz="2200" dirty="0">
                <a:latin typeface="Calibri" panose="020F0502020204030204" pitchFamily="34" charset="0"/>
                <a:cs typeface="Times New Roman" panose="02020603050405020304" pitchFamily="18" charset="0"/>
              </a:rPr>
              <a:t> </a:t>
            </a:r>
            <a:endParaRPr lang="tr-TR" altLang="en-US" sz="2200" dirty="0">
              <a:latin typeface="Calibri" panose="020F0502020204030204" pitchFamily="34" charset="0"/>
            </a:endParaRPr>
          </a:p>
          <a:p>
            <a:pPr lvl="1" eaLnBrk="0" hangingPunct="0">
              <a:lnSpc>
                <a:spcPct val="120000"/>
              </a:lnSpc>
              <a:spcBef>
                <a:spcPct val="0"/>
              </a:spcBef>
            </a:pPr>
            <a:r>
              <a:rPr lang="tr-TR" altLang="en-US" sz="2200" dirty="0" err="1">
                <a:solidFill>
                  <a:srgbClr val="0000FF"/>
                </a:solidFill>
                <a:latin typeface="Calibri" panose="020F0502020204030204" pitchFamily="34" charset="0"/>
              </a:rPr>
              <a:t>Lenfopeni</a:t>
            </a:r>
            <a:r>
              <a:rPr lang="tr-TR" altLang="en-US" sz="2200" dirty="0">
                <a:latin typeface="Calibri" panose="020F0502020204030204" pitchFamily="34" charset="0"/>
              </a:rPr>
              <a:t>= &lt;1500 </a:t>
            </a:r>
            <a:r>
              <a:rPr lang="tr-TR" altLang="en-US" sz="2200" dirty="0">
                <a:latin typeface="Calibri" panose="020F0502020204030204" pitchFamily="34" charset="0"/>
                <a:cs typeface="Times New Roman" panose="02020603050405020304" pitchFamily="18" charset="0"/>
              </a:rPr>
              <a:t>/ml</a:t>
            </a:r>
            <a:r>
              <a:rPr lang="tr-TR" altLang="en-US" sz="2200" dirty="0">
                <a:latin typeface="Calibri" panose="020F0502020204030204" pitchFamily="34" charset="0"/>
              </a:rPr>
              <a:t> altında </a:t>
            </a:r>
            <a:r>
              <a:rPr lang="tr-TR" altLang="en-US" sz="2200" dirty="0" smtClean="0">
                <a:latin typeface="Calibri" panose="020F0502020204030204" pitchFamily="34" charset="0"/>
              </a:rPr>
              <a:t>olması,</a:t>
            </a:r>
            <a:endParaRPr lang="en-US" altLang="en-US" sz="2000" b="1" dirty="0">
              <a:latin typeface="Calibri" panose="020F0502020204030204" pitchFamily="34" charset="0"/>
            </a:endParaRPr>
          </a:p>
        </p:txBody>
      </p:sp>
      <p:pic>
        <p:nvPicPr>
          <p:cNvPr id="4" name="Picture 2" descr="whole  blood  test machines ile ilgili gö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11816" y="260648"/>
            <a:ext cx="2448272" cy="1554136"/>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2"/>
          <p:cNvSpPr>
            <a:spLocks noGrp="1" noChangeArrowheads="1"/>
          </p:cNvSpPr>
          <p:nvPr>
            <p:ph type="title"/>
          </p:nvPr>
        </p:nvSpPr>
        <p:spPr>
          <a:xfrm>
            <a:off x="460224" y="427360"/>
            <a:ext cx="7556500" cy="730250"/>
          </a:xfrm>
        </p:spPr>
        <p:txBody>
          <a:bodyPr/>
          <a:lstStyle/>
          <a:p>
            <a:r>
              <a:rPr lang="tr-TR" altLang="en-US" b="1" dirty="0">
                <a:solidFill>
                  <a:srgbClr val="FF0000"/>
                </a:solidFill>
                <a:latin typeface="Arial" panose="020B0604020202020204" pitchFamily="34" charset="0"/>
                <a:cs typeface="Arial" panose="020B0604020202020204" pitchFamily="34" charset="0"/>
              </a:rPr>
              <a:t>Lökositler</a:t>
            </a:r>
            <a:endParaRPr lang="en-US" altLang="en-US"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4124269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p:cNvPicPr>
            <a:picLocks noChangeAspect="1"/>
          </p:cNvPicPr>
          <p:nvPr/>
        </p:nvPicPr>
        <p:blipFill>
          <a:blip r:embed="rId2"/>
          <a:stretch>
            <a:fillRect/>
          </a:stretch>
        </p:blipFill>
        <p:spPr>
          <a:xfrm>
            <a:off x="882076" y="3266228"/>
            <a:ext cx="10538592" cy="2671800"/>
          </a:xfrm>
          <a:prstGeom prst="rect">
            <a:avLst/>
          </a:prstGeom>
          <a:ln>
            <a:noFill/>
          </a:ln>
          <a:effectLst>
            <a:softEdge rad="112500"/>
          </a:effectLst>
        </p:spPr>
      </p:pic>
      <p:sp>
        <p:nvSpPr>
          <p:cNvPr id="221187" name="Rectangle 3"/>
          <p:cNvSpPr>
            <a:spLocks noGrp="1" noChangeArrowheads="1"/>
          </p:cNvSpPr>
          <p:nvPr>
            <p:ph type="body" idx="1"/>
          </p:nvPr>
        </p:nvSpPr>
        <p:spPr>
          <a:xfrm>
            <a:off x="527179" y="2089261"/>
            <a:ext cx="10893489" cy="1141214"/>
          </a:xfrm>
        </p:spPr>
        <p:txBody>
          <a:bodyPr/>
          <a:lstStyle/>
          <a:p>
            <a:pPr>
              <a:lnSpc>
                <a:spcPct val="150000"/>
              </a:lnSpc>
            </a:pPr>
            <a:r>
              <a:rPr lang="tr-TR" altLang="en-US" sz="2100" b="1" dirty="0">
                <a:solidFill>
                  <a:srgbClr val="C00000"/>
                </a:solidFill>
                <a:latin typeface="Calibri" panose="020F0502020204030204" pitchFamily="34" charset="0"/>
              </a:rPr>
              <a:t>Sola kayma:</a:t>
            </a:r>
            <a:r>
              <a:rPr lang="tr-TR" altLang="en-US" sz="2100" dirty="0">
                <a:solidFill>
                  <a:srgbClr val="C00000"/>
                </a:solidFill>
                <a:latin typeface="Calibri" panose="020F0502020204030204" pitchFamily="34" charset="0"/>
              </a:rPr>
              <a:t> </a:t>
            </a:r>
            <a:r>
              <a:rPr lang="tr-TR" altLang="en-US" sz="2100" dirty="0">
                <a:latin typeface="Calibri" panose="020F0502020204030204" pitchFamily="34" charset="0"/>
              </a:rPr>
              <a:t>Lökosit formülünde çomak oranının artması (&gt; % 10) ve/veya daha immatür nötrofil öncüllerin periferik kanda görülmesidir. </a:t>
            </a:r>
          </a:p>
          <a:p>
            <a:pPr marL="0" indent="0">
              <a:lnSpc>
                <a:spcPct val="150000"/>
              </a:lnSpc>
              <a:buNone/>
            </a:pPr>
            <a:endParaRPr lang="tr-TR" altLang="en-US" sz="2100" dirty="0">
              <a:latin typeface="Calibri" panose="020F0502020204030204" pitchFamily="34" charset="0"/>
            </a:endParaRPr>
          </a:p>
          <a:p>
            <a:pPr>
              <a:lnSpc>
                <a:spcPct val="150000"/>
              </a:lnSpc>
            </a:pPr>
            <a:endParaRPr lang="tr-TR" altLang="en-US" sz="2100" dirty="0">
              <a:latin typeface="Calibri" panose="020F0502020204030204" pitchFamily="34" charset="0"/>
            </a:endParaRPr>
          </a:p>
        </p:txBody>
      </p:sp>
      <p:pic>
        <p:nvPicPr>
          <p:cNvPr id="8" name="Picture 4" descr="leukemoid reaction ile ilgili görsel sonuc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2154" y="427140"/>
            <a:ext cx="3008789" cy="1460939"/>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p:cNvSpPr/>
          <p:nvPr/>
        </p:nvSpPr>
        <p:spPr>
          <a:xfrm>
            <a:off x="9046200" y="4335433"/>
            <a:ext cx="2140695" cy="369332"/>
          </a:xfrm>
          <a:prstGeom prst="rect">
            <a:avLst/>
          </a:prstGeom>
          <a:solidFill>
            <a:schemeClr val="bg1"/>
          </a:solidFill>
        </p:spPr>
        <p:txBody>
          <a:bodyPr wrap="square">
            <a:spAutoFit/>
          </a:bodyPr>
          <a:lstStyle/>
          <a:p>
            <a:pPr algn="ctr"/>
            <a:r>
              <a:rPr lang="tr-TR" b="1" dirty="0"/>
              <a:t>   NÖTROFİL </a:t>
            </a:r>
            <a:r>
              <a:rPr lang="tr-TR" b="1" dirty="0" smtClean="0"/>
              <a:t>                             </a:t>
            </a:r>
            <a:endParaRPr lang="tr-TR" b="1" dirty="0"/>
          </a:p>
        </p:txBody>
      </p:sp>
      <p:sp>
        <p:nvSpPr>
          <p:cNvPr id="7" name="Rectangle 2"/>
          <p:cNvSpPr>
            <a:spLocks noGrp="1" noChangeArrowheads="1"/>
          </p:cNvSpPr>
          <p:nvPr>
            <p:ph type="title"/>
          </p:nvPr>
        </p:nvSpPr>
        <p:spPr>
          <a:xfrm>
            <a:off x="460224" y="427360"/>
            <a:ext cx="7556500" cy="730250"/>
          </a:xfrm>
        </p:spPr>
        <p:txBody>
          <a:bodyPr/>
          <a:lstStyle/>
          <a:p>
            <a:r>
              <a:rPr lang="tr-TR" altLang="en-US" b="1" dirty="0">
                <a:solidFill>
                  <a:srgbClr val="FF0000"/>
                </a:solidFill>
                <a:latin typeface="Arial" panose="020B0604020202020204" pitchFamily="34" charset="0"/>
                <a:cs typeface="Arial" panose="020B0604020202020204" pitchFamily="34" charset="0"/>
              </a:rPr>
              <a:t>Lökositler</a:t>
            </a:r>
            <a:endParaRPr lang="en-US" altLang="en-US"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1915767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7" name="Rectangle 3"/>
          <p:cNvSpPr>
            <a:spLocks noGrp="1" noChangeArrowheads="1"/>
          </p:cNvSpPr>
          <p:nvPr>
            <p:ph type="body" idx="1"/>
          </p:nvPr>
        </p:nvSpPr>
        <p:spPr>
          <a:xfrm>
            <a:off x="607976" y="1717241"/>
            <a:ext cx="10943322" cy="1512168"/>
          </a:xfrm>
        </p:spPr>
        <p:txBody>
          <a:bodyPr>
            <a:normAutofit lnSpcReduction="10000"/>
          </a:bodyPr>
          <a:lstStyle/>
          <a:p>
            <a:pPr>
              <a:lnSpc>
                <a:spcPct val="150000"/>
              </a:lnSpc>
            </a:pPr>
            <a:endParaRPr lang="tr-TR" altLang="en-US" sz="2000" dirty="0">
              <a:latin typeface="Calibri" panose="020F0502020204030204" pitchFamily="34" charset="0"/>
            </a:endParaRPr>
          </a:p>
          <a:p>
            <a:pPr>
              <a:lnSpc>
                <a:spcPct val="150000"/>
              </a:lnSpc>
            </a:pPr>
            <a:r>
              <a:rPr lang="tr-TR" altLang="en-US" sz="2000" b="1" dirty="0" err="1">
                <a:solidFill>
                  <a:srgbClr val="C00000"/>
                </a:solidFill>
                <a:latin typeface="Calibri" panose="020F0502020204030204" pitchFamily="34" charset="0"/>
              </a:rPr>
              <a:t>Lökemoid</a:t>
            </a:r>
            <a:r>
              <a:rPr lang="tr-TR" altLang="en-US" sz="2000" b="1" dirty="0">
                <a:solidFill>
                  <a:srgbClr val="C00000"/>
                </a:solidFill>
                <a:latin typeface="Calibri" panose="020F0502020204030204" pitchFamily="34" charset="0"/>
              </a:rPr>
              <a:t> reaksiyon:</a:t>
            </a:r>
            <a:r>
              <a:rPr lang="tr-TR" altLang="en-US" sz="2000" dirty="0">
                <a:solidFill>
                  <a:srgbClr val="C00000"/>
                </a:solidFill>
                <a:latin typeface="Calibri" panose="020F0502020204030204" pitchFamily="34" charset="0"/>
              </a:rPr>
              <a:t> </a:t>
            </a:r>
            <a:r>
              <a:rPr lang="tr-TR" altLang="en-US" sz="2000" dirty="0">
                <a:latin typeface="Calibri" panose="020F0502020204030204" pitchFamily="34" charset="0"/>
              </a:rPr>
              <a:t>Periferik kanda (reaktif bir nedenle ortaya çıkan) bariz </a:t>
            </a:r>
            <a:r>
              <a:rPr lang="tr-TR" altLang="en-US" sz="2000" dirty="0" err="1">
                <a:latin typeface="Calibri" panose="020F0502020204030204" pitchFamily="34" charset="0"/>
              </a:rPr>
              <a:t>lökositoz</a:t>
            </a:r>
            <a:r>
              <a:rPr lang="tr-TR" altLang="en-US" sz="2000" dirty="0">
                <a:latin typeface="Calibri" panose="020F0502020204030204" pitchFamily="34" charset="0"/>
              </a:rPr>
              <a:t> ve nötrofil öncülü artışı ile karakterize şiddetli sola kayma hali.</a:t>
            </a:r>
          </a:p>
          <a:p>
            <a:pPr marL="0" indent="0">
              <a:lnSpc>
                <a:spcPct val="150000"/>
              </a:lnSpc>
              <a:buNone/>
            </a:pPr>
            <a:endParaRPr lang="tr-TR" altLang="en-US" sz="2000" dirty="0">
              <a:latin typeface="Calibri" panose="020F0502020204030204" pitchFamily="34" charset="0"/>
            </a:endParaRPr>
          </a:p>
          <a:p>
            <a:pPr>
              <a:lnSpc>
                <a:spcPct val="150000"/>
              </a:lnSpc>
            </a:pPr>
            <a:endParaRPr lang="tr-TR" altLang="en-US" sz="2000" dirty="0">
              <a:latin typeface="Calibri" panose="020F0502020204030204" pitchFamily="34" charset="0"/>
            </a:endParaRPr>
          </a:p>
          <a:p>
            <a:pPr>
              <a:lnSpc>
                <a:spcPct val="150000"/>
              </a:lnSpc>
            </a:pPr>
            <a:endParaRPr lang="tr-TR" altLang="en-US" sz="2000" dirty="0">
              <a:latin typeface="Calibri" panose="020F0502020204030204" pitchFamily="34" charset="0"/>
            </a:endParaRPr>
          </a:p>
        </p:txBody>
      </p:sp>
      <p:pic>
        <p:nvPicPr>
          <p:cNvPr id="8" name="Picture 2" descr="leukemoid reaction ile ilgili gö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70439" y="556972"/>
            <a:ext cx="3319041" cy="1443953"/>
          </a:xfrm>
          <a:prstGeom prst="rect">
            <a:avLst/>
          </a:prstGeom>
          <a:noFill/>
          <a:extLst>
            <a:ext uri="{909E8E84-426E-40DD-AFC4-6F175D3DCCD1}">
              <a14:hiddenFill xmlns:a14="http://schemas.microsoft.com/office/drawing/2010/main">
                <a:solidFill>
                  <a:srgbClr val="FFFFFF"/>
                </a:solidFill>
              </a14:hiddenFill>
            </a:ext>
          </a:extLst>
        </p:spPr>
      </p:pic>
      <p:pic>
        <p:nvPicPr>
          <p:cNvPr id="6" name="Resim 5"/>
          <p:cNvPicPr>
            <a:picLocks noChangeAspect="1"/>
          </p:cNvPicPr>
          <p:nvPr/>
        </p:nvPicPr>
        <p:blipFill>
          <a:blip r:embed="rId3"/>
          <a:stretch>
            <a:fillRect/>
          </a:stretch>
        </p:blipFill>
        <p:spPr>
          <a:xfrm>
            <a:off x="933061" y="3427652"/>
            <a:ext cx="10170368" cy="2515947"/>
          </a:xfrm>
          <a:prstGeom prst="rect">
            <a:avLst/>
          </a:prstGeom>
          <a:ln>
            <a:noFill/>
          </a:ln>
          <a:effectLst>
            <a:softEdge rad="112500"/>
          </a:effectLst>
        </p:spPr>
      </p:pic>
      <p:sp>
        <p:nvSpPr>
          <p:cNvPr id="9" name="Rectangle 2"/>
          <p:cNvSpPr>
            <a:spLocks noGrp="1" noChangeArrowheads="1"/>
          </p:cNvSpPr>
          <p:nvPr>
            <p:ph type="title"/>
          </p:nvPr>
        </p:nvSpPr>
        <p:spPr>
          <a:xfrm>
            <a:off x="460224" y="427360"/>
            <a:ext cx="7556500" cy="730250"/>
          </a:xfrm>
        </p:spPr>
        <p:txBody>
          <a:bodyPr/>
          <a:lstStyle/>
          <a:p>
            <a:r>
              <a:rPr lang="tr-TR" altLang="en-US" b="1" dirty="0">
                <a:solidFill>
                  <a:srgbClr val="FF0000"/>
                </a:solidFill>
                <a:latin typeface="Arial" panose="020B0604020202020204" pitchFamily="34" charset="0"/>
                <a:cs typeface="Arial" panose="020B0604020202020204" pitchFamily="34" charset="0"/>
              </a:rPr>
              <a:t>Lökositler</a:t>
            </a:r>
            <a:endParaRPr lang="en-US" altLang="en-US" b="1" dirty="0">
              <a:solidFill>
                <a:srgbClr val="FF0000"/>
              </a:solidFill>
              <a:latin typeface="Arial" panose="020B0604020202020204" pitchFamily="34" charset="0"/>
              <a:cs typeface="Arial" panose="020B0604020202020204" pitchFamily="34" charset="0"/>
            </a:endParaRPr>
          </a:p>
        </p:txBody>
      </p:sp>
      <p:sp>
        <p:nvSpPr>
          <p:cNvPr id="10" name="Dikdörtgen 9"/>
          <p:cNvSpPr/>
          <p:nvPr/>
        </p:nvSpPr>
        <p:spPr>
          <a:xfrm>
            <a:off x="9118231" y="4389678"/>
            <a:ext cx="1823456" cy="369332"/>
          </a:xfrm>
          <a:prstGeom prst="rect">
            <a:avLst/>
          </a:prstGeom>
          <a:solidFill>
            <a:schemeClr val="bg1"/>
          </a:solidFill>
        </p:spPr>
        <p:txBody>
          <a:bodyPr wrap="square">
            <a:spAutoFit/>
          </a:bodyPr>
          <a:lstStyle/>
          <a:p>
            <a:r>
              <a:rPr lang="tr-TR" b="1" dirty="0"/>
              <a:t>   NÖTROFİL </a:t>
            </a:r>
            <a:r>
              <a:rPr lang="tr-TR" b="1" dirty="0" smtClean="0"/>
              <a:t>                             </a:t>
            </a:r>
            <a:endParaRPr lang="tr-TR" b="1" dirty="0"/>
          </a:p>
        </p:txBody>
      </p:sp>
    </p:spTree>
    <p:extLst>
      <p:ext uri="{BB962C8B-B14F-4D97-AF65-F5344CB8AC3E}">
        <p14:creationId xmlns:p14="http://schemas.microsoft.com/office/powerpoint/2010/main" val="196937101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7" name="Rectangle 3"/>
          <p:cNvSpPr>
            <a:spLocks noGrp="1" noChangeArrowheads="1"/>
          </p:cNvSpPr>
          <p:nvPr>
            <p:ph type="body" idx="1"/>
          </p:nvPr>
        </p:nvSpPr>
        <p:spPr>
          <a:xfrm>
            <a:off x="566425" y="1532022"/>
            <a:ext cx="9575949" cy="4103687"/>
          </a:xfrm>
        </p:spPr>
        <p:txBody>
          <a:bodyPr/>
          <a:lstStyle/>
          <a:p>
            <a:pPr marL="0" indent="0">
              <a:buNone/>
            </a:pPr>
            <a:endParaRPr lang="tr-TR" altLang="en-US" sz="2100" dirty="0">
              <a:latin typeface="Times New Roman" panose="02020603050405020304" pitchFamily="18" charset="0"/>
            </a:endParaRPr>
          </a:p>
          <a:p>
            <a:pPr>
              <a:lnSpc>
                <a:spcPct val="150000"/>
              </a:lnSpc>
            </a:pPr>
            <a:r>
              <a:rPr lang="tr-TR" altLang="en-US" sz="2100" b="1" dirty="0">
                <a:solidFill>
                  <a:srgbClr val="C00000"/>
                </a:solidFill>
                <a:latin typeface="Calibri" panose="020F0502020204030204" pitchFamily="34" charset="0"/>
              </a:rPr>
              <a:t>Lökoeritroblastozis:</a:t>
            </a:r>
            <a:r>
              <a:rPr lang="tr-TR" altLang="en-US" sz="2100" dirty="0">
                <a:solidFill>
                  <a:srgbClr val="C00000"/>
                </a:solidFill>
                <a:latin typeface="Calibri" panose="020F0502020204030204" pitchFamily="34" charset="0"/>
              </a:rPr>
              <a:t> </a:t>
            </a:r>
            <a:r>
              <a:rPr lang="tr-TR" altLang="en-US" sz="2100" dirty="0">
                <a:latin typeface="Calibri" panose="020F0502020204030204" pitchFamily="34" charset="0"/>
              </a:rPr>
              <a:t>Periferik kanda erken </a:t>
            </a:r>
            <a:r>
              <a:rPr lang="tr-TR" altLang="en-US" sz="2100" dirty="0" err="1">
                <a:latin typeface="Calibri" panose="020F0502020204030204" pitchFamily="34" charset="0"/>
              </a:rPr>
              <a:t>nötrofilik</a:t>
            </a:r>
            <a:r>
              <a:rPr lang="tr-TR" altLang="en-US" sz="2100" dirty="0">
                <a:latin typeface="Calibri" panose="020F0502020204030204" pitchFamily="34" charset="0"/>
              </a:rPr>
              <a:t> ve eritroid hücrelerin izlenmesi. </a:t>
            </a:r>
          </a:p>
          <a:p>
            <a:pPr>
              <a:lnSpc>
                <a:spcPct val="90000"/>
              </a:lnSpc>
            </a:pPr>
            <a:endParaRPr lang="tr-TR" altLang="en-US" sz="2100" dirty="0">
              <a:latin typeface="Times New Roman" panose="02020603050405020304" pitchFamily="18" charset="0"/>
            </a:endParaRPr>
          </a:p>
          <a:p>
            <a:pPr>
              <a:lnSpc>
                <a:spcPct val="90000"/>
              </a:lnSpc>
            </a:pPr>
            <a:endParaRPr lang="tr-TR" altLang="en-US" sz="2100" dirty="0">
              <a:latin typeface="Times New Roman" panose="02020603050405020304" pitchFamily="18" charset="0"/>
            </a:endParaRPr>
          </a:p>
        </p:txBody>
      </p:sp>
      <p:pic>
        <p:nvPicPr>
          <p:cNvPr id="6" name="Resim 5"/>
          <p:cNvPicPr>
            <a:picLocks noChangeAspect="1"/>
          </p:cNvPicPr>
          <p:nvPr/>
        </p:nvPicPr>
        <p:blipFill>
          <a:blip r:embed="rId2"/>
          <a:stretch>
            <a:fillRect/>
          </a:stretch>
        </p:blipFill>
        <p:spPr>
          <a:xfrm>
            <a:off x="8700918" y="329518"/>
            <a:ext cx="3024336" cy="1656184"/>
          </a:xfrm>
          <a:prstGeom prst="rect">
            <a:avLst/>
          </a:prstGeom>
        </p:spPr>
      </p:pic>
      <p:pic>
        <p:nvPicPr>
          <p:cNvPr id="2" name="Resim 1"/>
          <p:cNvPicPr>
            <a:picLocks noChangeAspect="1"/>
          </p:cNvPicPr>
          <p:nvPr/>
        </p:nvPicPr>
        <p:blipFill>
          <a:blip r:embed="rId3"/>
          <a:stretch>
            <a:fillRect/>
          </a:stretch>
        </p:blipFill>
        <p:spPr>
          <a:xfrm>
            <a:off x="886410" y="2503847"/>
            <a:ext cx="9498562" cy="3589042"/>
          </a:xfrm>
          <a:prstGeom prst="rect">
            <a:avLst/>
          </a:prstGeom>
          <a:ln>
            <a:noFill/>
          </a:ln>
          <a:effectLst>
            <a:softEdge rad="112500"/>
          </a:effectLst>
        </p:spPr>
      </p:pic>
      <p:sp>
        <p:nvSpPr>
          <p:cNvPr id="7" name="Rectangle 2"/>
          <p:cNvSpPr>
            <a:spLocks noGrp="1" noChangeArrowheads="1"/>
          </p:cNvSpPr>
          <p:nvPr>
            <p:ph type="title"/>
          </p:nvPr>
        </p:nvSpPr>
        <p:spPr>
          <a:xfrm>
            <a:off x="460224" y="427360"/>
            <a:ext cx="7556500" cy="730250"/>
          </a:xfrm>
        </p:spPr>
        <p:txBody>
          <a:bodyPr/>
          <a:lstStyle/>
          <a:p>
            <a:r>
              <a:rPr lang="tr-TR" altLang="en-US" b="1" dirty="0">
                <a:solidFill>
                  <a:srgbClr val="FF0000"/>
                </a:solidFill>
                <a:latin typeface="Arial" panose="020B0604020202020204" pitchFamily="34" charset="0"/>
                <a:cs typeface="Arial" panose="020B0604020202020204" pitchFamily="34" charset="0"/>
              </a:rPr>
              <a:t>Lökositler</a:t>
            </a:r>
            <a:endParaRPr lang="en-US" altLang="en-US"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5999517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0" name="Text Box 4"/>
          <p:cNvSpPr txBox="1">
            <a:spLocks noChangeArrowheads="1"/>
          </p:cNvSpPr>
          <p:nvPr/>
        </p:nvSpPr>
        <p:spPr bwMode="auto">
          <a:xfrm>
            <a:off x="2495551" y="5805489"/>
            <a:ext cx="73453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altLang="en-US" sz="2000">
                <a:solidFill>
                  <a:srgbClr val="6600FF"/>
                </a:solidFill>
                <a:latin typeface="Comic Sans MS" panose="030F0702030302020204" pitchFamily="66" charset="0"/>
              </a:rPr>
              <a:t>İri granüllü lenfosit- NK hücresi		Monosit</a:t>
            </a:r>
            <a:endParaRPr lang="en-US" altLang="en-US" sz="2000">
              <a:solidFill>
                <a:srgbClr val="6600FF"/>
              </a:solidFill>
              <a:latin typeface="Comic Sans MS" panose="030F0702030302020204" pitchFamily="66" charset="0"/>
            </a:endParaRPr>
          </a:p>
        </p:txBody>
      </p:sp>
      <p:pic>
        <p:nvPicPr>
          <p:cNvPr id="6" name="Picture 2" descr="B03_09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68232" y="1772816"/>
            <a:ext cx="5093817" cy="381677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B03_08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5111" y="1772816"/>
            <a:ext cx="5259454" cy="3816772"/>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2"/>
          <p:cNvSpPr txBox="1">
            <a:spLocks noChangeArrowheads="1"/>
          </p:cNvSpPr>
          <p:nvPr/>
        </p:nvSpPr>
        <p:spPr>
          <a:xfrm>
            <a:off x="460224" y="427360"/>
            <a:ext cx="7556500" cy="73025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altLang="en-US" b="1" smtClean="0">
                <a:solidFill>
                  <a:srgbClr val="FF0000"/>
                </a:solidFill>
                <a:latin typeface="Arial" panose="020B0604020202020204" pitchFamily="34" charset="0"/>
                <a:cs typeface="Arial" panose="020B0604020202020204" pitchFamily="34" charset="0"/>
              </a:rPr>
              <a:t>Lökositler</a:t>
            </a:r>
            <a:endParaRPr lang="en-US" altLang="en-US"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4805821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2 İçerik Yer Tutucusu"/>
          <p:cNvSpPr>
            <a:spLocks noGrp="1"/>
          </p:cNvSpPr>
          <p:nvPr>
            <p:ph idx="4294967295"/>
          </p:nvPr>
        </p:nvSpPr>
        <p:spPr>
          <a:xfrm>
            <a:off x="485192" y="2051807"/>
            <a:ext cx="9966783" cy="4114800"/>
          </a:xfrm>
        </p:spPr>
        <p:txBody>
          <a:bodyPr vert="horz" lIns="92075" tIns="46038" rIns="92075" bIns="46038" rtlCol="0">
            <a:normAutofit lnSpcReduction="10000"/>
          </a:bodyPr>
          <a:lstStyle/>
          <a:p>
            <a:pPr>
              <a:lnSpc>
                <a:spcPct val="130000"/>
              </a:lnSpc>
            </a:pPr>
            <a:r>
              <a:rPr lang="tr-TR" altLang="en-US" sz="2000" dirty="0">
                <a:solidFill>
                  <a:srgbClr val="0000FF"/>
                </a:solidFill>
                <a:latin typeface="Calibri" panose="020F0502020204030204" pitchFamily="34" charset="0"/>
              </a:rPr>
              <a:t>Monosit sayısının</a:t>
            </a:r>
            <a:r>
              <a:rPr lang="tr-TR" altLang="en-US" sz="2000" b="1" dirty="0">
                <a:solidFill>
                  <a:srgbClr val="0000FF"/>
                </a:solidFill>
                <a:latin typeface="Calibri" panose="020F0502020204030204" pitchFamily="34" charset="0"/>
              </a:rPr>
              <a:t> </a:t>
            </a:r>
            <a:r>
              <a:rPr lang="tr-TR" altLang="en-US" sz="2000" dirty="0">
                <a:solidFill>
                  <a:srgbClr val="0000FF"/>
                </a:solidFill>
                <a:latin typeface="Calibri" panose="020F0502020204030204" pitchFamily="34" charset="0"/>
              </a:rPr>
              <a:t>milimetreküpte 1000’in üzerinde olmasıdır </a:t>
            </a:r>
            <a:r>
              <a:rPr lang="tr-TR" altLang="en-US" sz="2000" dirty="0">
                <a:latin typeface="Calibri" panose="020F0502020204030204" pitchFamily="34" charset="0"/>
              </a:rPr>
              <a:t>(1.000/</a:t>
            </a:r>
            <a:r>
              <a:rPr lang="tr-TR" altLang="en-US" sz="2000" dirty="0">
                <a:latin typeface="Calibri" panose="020F0502020204030204" pitchFamily="34" charset="0"/>
                <a:sym typeface="Symbol" panose="05050102010706020507" pitchFamily="18" charset="2"/>
              </a:rPr>
              <a:t></a:t>
            </a:r>
            <a:r>
              <a:rPr lang="tr-TR" altLang="en-US" sz="2000" dirty="0">
                <a:latin typeface="Calibri" panose="020F0502020204030204" pitchFamily="34" charset="0"/>
              </a:rPr>
              <a:t>L=1x10</a:t>
            </a:r>
            <a:r>
              <a:rPr lang="tr-TR" altLang="en-US" sz="2000" baseline="30000" dirty="0">
                <a:latin typeface="Calibri" panose="020F0502020204030204" pitchFamily="34" charset="0"/>
              </a:rPr>
              <a:t>9</a:t>
            </a:r>
            <a:r>
              <a:rPr lang="tr-TR" altLang="en-US" sz="2000" dirty="0">
                <a:latin typeface="Calibri" panose="020F0502020204030204" pitchFamily="34" charset="0"/>
              </a:rPr>
              <a:t>/L)</a:t>
            </a:r>
            <a:endParaRPr lang="tr-TR" altLang="en-US" sz="2000" b="1" dirty="0">
              <a:latin typeface="Calibri" panose="020F0502020204030204" pitchFamily="34" charset="0"/>
            </a:endParaRPr>
          </a:p>
          <a:p>
            <a:pPr>
              <a:lnSpc>
                <a:spcPct val="130000"/>
              </a:lnSpc>
            </a:pPr>
            <a:r>
              <a:rPr lang="tr-TR" altLang="en-US" sz="2000" dirty="0">
                <a:latin typeface="Calibri" panose="020F0502020204030204" pitchFamily="34" charset="0"/>
              </a:rPr>
              <a:t>İnfeksiyonlar</a:t>
            </a:r>
            <a:endParaRPr lang="tr-TR" altLang="en-US" sz="2000" b="1" dirty="0">
              <a:latin typeface="Calibri" panose="020F0502020204030204" pitchFamily="34" charset="0"/>
            </a:endParaRPr>
          </a:p>
          <a:p>
            <a:pPr>
              <a:lnSpc>
                <a:spcPct val="130000"/>
              </a:lnSpc>
            </a:pPr>
            <a:r>
              <a:rPr lang="tr-TR" altLang="en-US" sz="2000" dirty="0" err="1">
                <a:latin typeface="Calibri" panose="020F0502020204030204" pitchFamily="34" charset="0"/>
              </a:rPr>
              <a:t>Kollagen</a:t>
            </a:r>
            <a:r>
              <a:rPr lang="tr-TR" altLang="en-US" sz="2000" dirty="0">
                <a:latin typeface="Calibri" panose="020F0502020204030204" pitchFamily="34" charset="0"/>
              </a:rPr>
              <a:t> doku hastalıkları</a:t>
            </a:r>
            <a:endParaRPr lang="tr-TR" altLang="en-US" sz="2000" b="1" dirty="0">
              <a:latin typeface="Calibri" panose="020F0502020204030204" pitchFamily="34" charset="0"/>
            </a:endParaRPr>
          </a:p>
          <a:p>
            <a:pPr>
              <a:lnSpc>
                <a:spcPct val="130000"/>
              </a:lnSpc>
            </a:pPr>
            <a:r>
              <a:rPr lang="tr-TR" altLang="en-US" sz="2000" dirty="0">
                <a:latin typeface="Calibri" panose="020F0502020204030204" pitchFamily="34" charset="0"/>
              </a:rPr>
              <a:t>Maligniteler</a:t>
            </a:r>
            <a:endParaRPr lang="tr-TR" altLang="en-US" sz="2000" b="1" dirty="0">
              <a:latin typeface="Calibri" panose="020F0502020204030204" pitchFamily="34" charset="0"/>
            </a:endParaRPr>
          </a:p>
          <a:p>
            <a:pPr>
              <a:lnSpc>
                <a:spcPct val="130000"/>
              </a:lnSpc>
            </a:pPr>
            <a:r>
              <a:rPr lang="tr-TR" altLang="en-US" sz="2000" dirty="0">
                <a:latin typeface="Calibri" panose="020F0502020204030204" pitchFamily="34" charset="0"/>
              </a:rPr>
              <a:t>Depo hastalıkları</a:t>
            </a:r>
            <a:endParaRPr lang="tr-TR" altLang="en-US" sz="2000" b="1" dirty="0">
              <a:latin typeface="Calibri" panose="020F0502020204030204" pitchFamily="34" charset="0"/>
            </a:endParaRPr>
          </a:p>
          <a:p>
            <a:pPr>
              <a:lnSpc>
                <a:spcPct val="130000"/>
              </a:lnSpc>
            </a:pPr>
            <a:r>
              <a:rPr lang="tr-TR" altLang="en-US" sz="2000" dirty="0">
                <a:latin typeface="Calibri" panose="020F0502020204030204" pitchFamily="34" charset="0"/>
              </a:rPr>
              <a:t>İnflamatuvar barsak hastalıkları</a:t>
            </a:r>
            <a:endParaRPr lang="tr-TR" altLang="en-US" sz="2000" b="1" dirty="0">
              <a:latin typeface="Calibri" panose="020F0502020204030204" pitchFamily="34" charset="0"/>
            </a:endParaRPr>
          </a:p>
          <a:p>
            <a:pPr>
              <a:lnSpc>
                <a:spcPct val="130000"/>
              </a:lnSpc>
            </a:pPr>
            <a:r>
              <a:rPr lang="tr-TR" altLang="en-US" sz="2000" dirty="0">
                <a:latin typeface="Calibri" panose="020F0502020204030204" pitchFamily="34" charset="0"/>
              </a:rPr>
              <a:t>Siroz, </a:t>
            </a:r>
            <a:r>
              <a:rPr lang="tr-TR" altLang="en-US" sz="2000" dirty="0" err="1">
                <a:latin typeface="Calibri" panose="020F0502020204030204" pitchFamily="34" charset="0"/>
              </a:rPr>
              <a:t>Sarkoidoz</a:t>
            </a:r>
            <a:r>
              <a:rPr lang="tr-TR" altLang="en-US" sz="2000" dirty="0">
                <a:latin typeface="Calibri" panose="020F0502020204030204" pitchFamily="34" charset="0"/>
              </a:rPr>
              <a:t>, İlaç reaksiyonu, </a:t>
            </a:r>
            <a:endParaRPr lang="tr-TR" altLang="en-US" sz="2000" b="1" dirty="0">
              <a:latin typeface="Calibri" panose="020F0502020204030204" pitchFamily="34" charset="0"/>
            </a:endParaRPr>
          </a:p>
          <a:p>
            <a:pPr>
              <a:lnSpc>
                <a:spcPct val="130000"/>
              </a:lnSpc>
            </a:pPr>
            <a:r>
              <a:rPr lang="tr-TR" altLang="en-US" sz="2000" dirty="0" err="1">
                <a:latin typeface="Calibri" panose="020F0502020204030204" pitchFamily="34" charset="0"/>
              </a:rPr>
              <a:t>Nötropeniden</a:t>
            </a:r>
            <a:r>
              <a:rPr lang="tr-TR" altLang="en-US" sz="2000" dirty="0">
                <a:latin typeface="Calibri" panose="020F0502020204030204" pitchFamily="34" charset="0"/>
              </a:rPr>
              <a:t> iyileşmenin erken döneminde tespit edilebilir.</a:t>
            </a:r>
            <a:endParaRPr lang="tr-TR" altLang="en-US" sz="2000" b="1" dirty="0">
              <a:latin typeface="Calibri" panose="020F0502020204030204" pitchFamily="34" charset="0"/>
            </a:endParaRPr>
          </a:p>
          <a:p>
            <a:pPr>
              <a:lnSpc>
                <a:spcPct val="130000"/>
              </a:lnSpc>
            </a:pPr>
            <a:endParaRPr lang="tr-TR" altLang="en-US" sz="2000" dirty="0">
              <a:latin typeface="Calibri" panose="020F0502020204030204" pitchFamily="34" charset="0"/>
            </a:endParaRPr>
          </a:p>
        </p:txBody>
      </p:sp>
      <p:sp>
        <p:nvSpPr>
          <p:cNvPr id="4" name="1 Başlık"/>
          <p:cNvSpPr>
            <a:spLocks noGrp="1"/>
          </p:cNvSpPr>
          <p:nvPr>
            <p:ph type="title" idx="4294967295"/>
          </p:nvPr>
        </p:nvSpPr>
        <p:spPr>
          <a:xfrm>
            <a:off x="575389" y="0"/>
            <a:ext cx="10515600" cy="1325563"/>
          </a:xfrm>
        </p:spPr>
        <p:txBody>
          <a:bodyPr vert="horz" lIns="92075" tIns="46038" rIns="92075" bIns="46038" rtlCol="0" anchor="ctr">
            <a:normAutofit/>
          </a:bodyPr>
          <a:lstStyle/>
          <a:p>
            <a:r>
              <a:rPr lang="tr-TR" altLang="en-US" b="1" dirty="0" err="1">
                <a:solidFill>
                  <a:srgbClr val="FF0000"/>
                </a:solidFill>
                <a:latin typeface="Arial" panose="020B0604020202020204" pitchFamily="34" charset="0"/>
                <a:cs typeface="Arial" panose="020B0604020202020204" pitchFamily="34" charset="0"/>
              </a:rPr>
              <a:t>Monositoz</a:t>
            </a:r>
            <a:endParaRPr lang="tr-TR" altLang="en-US" b="1" dirty="0">
              <a:solidFill>
                <a:srgbClr val="FF0000"/>
              </a:solidFill>
              <a:latin typeface="Arial" panose="020B0604020202020204" pitchFamily="34" charset="0"/>
              <a:cs typeface="Arial" panose="020B0604020202020204" pitchFamily="34" charset="0"/>
            </a:endParaRPr>
          </a:p>
        </p:txBody>
      </p:sp>
      <p:pic>
        <p:nvPicPr>
          <p:cNvPr id="5" name="Resim 4"/>
          <p:cNvPicPr>
            <a:picLocks noChangeAspect="1"/>
          </p:cNvPicPr>
          <p:nvPr/>
        </p:nvPicPr>
        <p:blipFill>
          <a:blip r:embed="rId2"/>
          <a:stretch>
            <a:fillRect/>
          </a:stretch>
        </p:blipFill>
        <p:spPr>
          <a:xfrm>
            <a:off x="8799646" y="159492"/>
            <a:ext cx="3024336" cy="1741363"/>
          </a:xfrm>
          <a:prstGeom prst="rect">
            <a:avLst/>
          </a:prstGeom>
        </p:spPr>
      </p:pic>
      <p:sp>
        <p:nvSpPr>
          <p:cNvPr id="6" name="Dikdörtgen 5"/>
          <p:cNvSpPr/>
          <p:nvPr/>
        </p:nvSpPr>
        <p:spPr>
          <a:xfrm>
            <a:off x="575389" y="1562301"/>
            <a:ext cx="4861421" cy="338554"/>
          </a:xfrm>
          <a:prstGeom prst="rect">
            <a:avLst/>
          </a:prstGeom>
        </p:spPr>
        <p:txBody>
          <a:bodyPr wrap="square">
            <a:spAutoFit/>
          </a:bodyPr>
          <a:lstStyle/>
          <a:p>
            <a:r>
              <a:rPr lang="fr-FR" altLang="en-US" sz="1600" b="1" dirty="0">
                <a:solidFill>
                  <a:srgbClr val="FF0000"/>
                </a:solidFill>
                <a:latin typeface="Calibri" panose="020F0502020204030204" pitchFamily="34" charset="0"/>
              </a:rPr>
              <a:t>Normal periferik kan </a:t>
            </a:r>
            <a:r>
              <a:rPr lang="fr-FR" altLang="en-US" sz="1600" b="1" dirty="0" err="1">
                <a:solidFill>
                  <a:srgbClr val="FF0000"/>
                </a:solidFill>
                <a:latin typeface="Calibri" panose="020F0502020204030204" pitchFamily="34" charset="0"/>
              </a:rPr>
              <a:t>monosit</a:t>
            </a:r>
            <a:r>
              <a:rPr lang="fr-FR" altLang="en-US" sz="1600" b="1" dirty="0">
                <a:solidFill>
                  <a:srgbClr val="FF0000"/>
                </a:solidFill>
                <a:latin typeface="Calibri" panose="020F0502020204030204" pitchFamily="34" charset="0"/>
              </a:rPr>
              <a:t> </a:t>
            </a:r>
            <a:r>
              <a:rPr lang="fr-FR" altLang="en-US" sz="1600" b="1" dirty="0" err="1">
                <a:solidFill>
                  <a:srgbClr val="FF0000"/>
                </a:solidFill>
                <a:latin typeface="Calibri" panose="020F0502020204030204" pitchFamily="34" charset="0"/>
              </a:rPr>
              <a:t>sayısı</a:t>
            </a:r>
            <a:r>
              <a:rPr lang="fr-FR" altLang="en-US" sz="1600" b="1" dirty="0">
                <a:solidFill>
                  <a:srgbClr val="FF0000"/>
                </a:solidFill>
                <a:latin typeface="Calibri" panose="020F0502020204030204" pitchFamily="34" charset="0"/>
              </a:rPr>
              <a:t> 200-950 /</a:t>
            </a:r>
            <a:r>
              <a:rPr lang="de-DE" altLang="en-US" sz="1600" b="1" dirty="0">
                <a:solidFill>
                  <a:srgbClr val="FF0000"/>
                </a:solidFill>
                <a:latin typeface="Calibri" panose="020F0502020204030204" pitchFamily="34" charset="0"/>
                <a:sym typeface="Symbol" panose="05050102010706020507" pitchFamily="18" charset="2"/>
              </a:rPr>
              <a:t></a:t>
            </a:r>
            <a:r>
              <a:rPr lang="fr-FR" altLang="en-US" sz="1600" b="1" dirty="0">
                <a:solidFill>
                  <a:srgbClr val="FF0000"/>
                </a:solidFill>
                <a:latin typeface="Calibri" panose="020F0502020204030204" pitchFamily="34" charset="0"/>
              </a:rPr>
              <a:t>l’dir.</a:t>
            </a:r>
            <a:endParaRPr lang="tr-TR" altLang="en-US" sz="1600" b="1" dirty="0">
              <a:solidFill>
                <a:srgbClr val="FF0000"/>
              </a:solidFill>
              <a:latin typeface="Calibri" panose="020F0502020204030204" pitchFamily="34" charset="0"/>
            </a:endParaRPr>
          </a:p>
        </p:txBody>
      </p:sp>
    </p:spTree>
    <p:extLst>
      <p:ext uri="{BB962C8B-B14F-4D97-AF65-F5344CB8AC3E}">
        <p14:creationId xmlns:p14="http://schemas.microsoft.com/office/powerpoint/2010/main" val="170639253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2 İçerik Yer Tutucusu"/>
          <p:cNvSpPr>
            <a:spLocks noGrp="1"/>
          </p:cNvSpPr>
          <p:nvPr>
            <p:ph idx="4294967295"/>
          </p:nvPr>
        </p:nvSpPr>
        <p:spPr>
          <a:xfrm>
            <a:off x="867715" y="3039549"/>
            <a:ext cx="9800286" cy="2786062"/>
          </a:xfrm>
        </p:spPr>
        <p:txBody>
          <a:bodyPr vert="horz" lIns="92075" tIns="46038" rIns="92075" bIns="46038" rtlCol="0">
            <a:normAutofit/>
          </a:bodyPr>
          <a:lstStyle/>
          <a:p>
            <a:pPr>
              <a:lnSpc>
                <a:spcPct val="200000"/>
              </a:lnSpc>
            </a:pPr>
            <a:r>
              <a:rPr lang="tr-TR" altLang="en-US" sz="2400" b="1" dirty="0" err="1">
                <a:solidFill>
                  <a:srgbClr val="0000FF"/>
                </a:solidFill>
                <a:latin typeface="Times New Roman" panose="02020603050405020304" pitchFamily="18" charset="0"/>
              </a:rPr>
              <a:t>Monositopeni</a:t>
            </a:r>
            <a:r>
              <a:rPr lang="tr-TR" altLang="en-US" sz="2400" dirty="0">
                <a:solidFill>
                  <a:srgbClr val="0000FF"/>
                </a:solidFill>
                <a:latin typeface="Times New Roman" panose="02020603050405020304" pitchFamily="18" charset="0"/>
              </a:rPr>
              <a:t>; </a:t>
            </a:r>
            <a:r>
              <a:rPr lang="tr-TR" altLang="en-US" sz="2400" dirty="0">
                <a:latin typeface="Times New Roman" panose="02020603050405020304" pitchFamily="18" charset="0"/>
              </a:rPr>
              <a:t>Monosit sayısının</a:t>
            </a:r>
            <a:r>
              <a:rPr lang="tr-TR" altLang="en-US" sz="2400" b="1" dirty="0">
                <a:latin typeface="Times New Roman" panose="02020603050405020304" pitchFamily="18" charset="0"/>
              </a:rPr>
              <a:t> </a:t>
            </a:r>
            <a:r>
              <a:rPr lang="tr-TR" altLang="en-US" sz="2400" dirty="0">
                <a:latin typeface="Times New Roman" panose="02020603050405020304" pitchFamily="18" charset="0"/>
              </a:rPr>
              <a:t>milimetreküpte 200’ün altında olmasıdır </a:t>
            </a:r>
          </a:p>
          <a:p>
            <a:pPr>
              <a:lnSpc>
                <a:spcPct val="200000"/>
              </a:lnSpc>
            </a:pPr>
            <a:r>
              <a:rPr lang="tr-TR" altLang="en-US" sz="2400" dirty="0" err="1">
                <a:latin typeface="Times New Roman" panose="02020603050405020304" pitchFamily="18" charset="0"/>
              </a:rPr>
              <a:t>Hairy</a:t>
            </a:r>
            <a:r>
              <a:rPr lang="tr-TR" altLang="en-US" sz="2400" dirty="0">
                <a:latin typeface="Times New Roman" panose="02020603050405020304" pitchFamily="18" charset="0"/>
              </a:rPr>
              <a:t> </a:t>
            </a:r>
            <a:r>
              <a:rPr lang="tr-TR" altLang="en-US" sz="2400" dirty="0" err="1">
                <a:latin typeface="Times New Roman" panose="02020603050405020304" pitchFamily="18" charset="0"/>
              </a:rPr>
              <a:t>cell</a:t>
            </a:r>
            <a:r>
              <a:rPr lang="tr-TR" altLang="en-US" sz="2400" dirty="0">
                <a:latin typeface="Times New Roman" panose="02020603050405020304" pitchFamily="18" charset="0"/>
              </a:rPr>
              <a:t> lösemi seyrinde görülebilir.</a:t>
            </a:r>
            <a:endParaRPr lang="tr-TR" altLang="en-US" sz="2400" b="1" dirty="0">
              <a:latin typeface="Times New Roman" panose="02020603050405020304" pitchFamily="18" charset="0"/>
            </a:endParaRPr>
          </a:p>
        </p:txBody>
      </p:sp>
      <p:sp>
        <p:nvSpPr>
          <p:cNvPr id="4" name="1 Başlık"/>
          <p:cNvSpPr>
            <a:spLocks noGrp="1"/>
          </p:cNvSpPr>
          <p:nvPr>
            <p:ph type="title" idx="4294967295"/>
          </p:nvPr>
        </p:nvSpPr>
        <p:spPr>
          <a:xfrm>
            <a:off x="455678" y="175192"/>
            <a:ext cx="7772400" cy="1143000"/>
          </a:xfrm>
        </p:spPr>
        <p:txBody>
          <a:bodyPr vert="horz" lIns="92075" tIns="46038" rIns="92075" bIns="46038" rtlCol="0" anchor="ctr">
            <a:normAutofit/>
          </a:bodyPr>
          <a:lstStyle/>
          <a:p>
            <a:r>
              <a:rPr lang="tr-TR" altLang="en-US" sz="3600" b="1" dirty="0" err="1">
                <a:solidFill>
                  <a:srgbClr val="FF0000"/>
                </a:solidFill>
                <a:latin typeface="Arial" panose="020B0604020202020204" pitchFamily="34" charset="0"/>
                <a:cs typeface="Arial" panose="020B0604020202020204" pitchFamily="34" charset="0"/>
              </a:rPr>
              <a:t>Monositopeni</a:t>
            </a:r>
            <a:endParaRPr lang="tr-TR" altLang="en-US" sz="3600" b="1" dirty="0">
              <a:solidFill>
                <a:srgbClr val="FF0000"/>
              </a:solidFill>
              <a:latin typeface="Arial" panose="020B0604020202020204" pitchFamily="34" charset="0"/>
              <a:cs typeface="Arial" panose="020B0604020202020204" pitchFamily="34" charset="0"/>
            </a:endParaRPr>
          </a:p>
        </p:txBody>
      </p:sp>
      <p:pic>
        <p:nvPicPr>
          <p:cNvPr id="5" name="Picture 4" descr="monocyte_copy">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22702" y="372128"/>
            <a:ext cx="2680997" cy="1708150"/>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p:cNvSpPr/>
          <p:nvPr/>
        </p:nvSpPr>
        <p:spPr>
          <a:xfrm>
            <a:off x="693413" y="1818878"/>
            <a:ext cx="7128792" cy="461665"/>
          </a:xfrm>
          <a:prstGeom prst="rect">
            <a:avLst/>
          </a:prstGeom>
        </p:spPr>
        <p:txBody>
          <a:bodyPr wrap="square">
            <a:spAutoFit/>
          </a:bodyPr>
          <a:lstStyle/>
          <a:p>
            <a:r>
              <a:rPr lang="fr-FR" altLang="en-US" sz="2400" dirty="0">
                <a:solidFill>
                  <a:srgbClr val="0000FF"/>
                </a:solidFill>
                <a:latin typeface="Calibri" panose="020F0502020204030204" pitchFamily="34" charset="0"/>
              </a:rPr>
              <a:t>Normal periferik kan </a:t>
            </a:r>
            <a:r>
              <a:rPr lang="fr-FR" altLang="en-US" sz="2400" dirty="0" err="1">
                <a:solidFill>
                  <a:srgbClr val="0000FF"/>
                </a:solidFill>
                <a:latin typeface="Calibri" panose="020F0502020204030204" pitchFamily="34" charset="0"/>
              </a:rPr>
              <a:t>monosit</a:t>
            </a:r>
            <a:r>
              <a:rPr lang="fr-FR" altLang="en-US" sz="2400" dirty="0">
                <a:solidFill>
                  <a:srgbClr val="0000FF"/>
                </a:solidFill>
                <a:latin typeface="Calibri" panose="020F0502020204030204" pitchFamily="34" charset="0"/>
              </a:rPr>
              <a:t> </a:t>
            </a:r>
            <a:r>
              <a:rPr lang="fr-FR" altLang="en-US" sz="2400" dirty="0" err="1">
                <a:solidFill>
                  <a:srgbClr val="0000FF"/>
                </a:solidFill>
                <a:latin typeface="Calibri" panose="020F0502020204030204" pitchFamily="34" charset="0"/>
              </a:rPr>
              <a:t>sayısı</a:t>
            </a:r>
            <a:r>
              <a:rPr lang="fr-FR" altLang="en-US" sz="2400" dirty="0">
                <a:solidFill>
                  <a:srgbClr val="0000FF"/>
                </a:solidFill>
                <a:latin typeface="Calibri" panose="020F0502020204030204" pitchFamily="34" charset="0"/>
              </a:rPr>
              <a:t> 200-950 /</a:t>
            </a:r>
            <a:r>
              <a:rPr lang="de-DE" altLang="en-US" sz="2400" dirty="0">
                <a:solidFill>
                  <a:srgbClr val="0000FF"/>
                </a:solidFill>
                <a:latin typeface="Calibri" panose="020F0502020204030204" pitchFamily="34" charset="0"/>
                <a:sym typeface="Symbol" panose="05050102010706020507" pitchFamily="18" charset="2"/>
              </a:rPr>
              <a:t></a:t>
            </a:r>
            <a:r>
              <a:rPr lang="fr-FR" altLang="en-US" sz="2400" dirty="0">
                <a:solidFill>
                  <a:srgbClr val="0000FF"/>
                </a:solidFill>
                <a:latin typeface="Calibri" panose="020F0502020204030204" pitchFamily="34" charset="0"/>
              </a:rPr>
              <a:t>l’dir.</a:t>
            </a:r>
            <a:endParaRPr lang="tr-TR" altLang="en-US" sz="2400" b="1" dirty="0">
              <a:solidFill>
                <a:srgbClr val="0000FF"/>
              </a:solidFill>
              <a:latin typeface="Calibri" panose="020F0502020204030204" pitchFamily="34" charset="0"/>
            </a:endParaRPr>
          </a:p>
        </p:txBody>
      </p:sp>
    </p:spTree>
    <p:extLst>
      <p:ext uri="{BB962C8B-B14F-4D97-AF65-F5344CB8AC3E}">
        <p14:creationId xmlns:p14="http://schemas.microsoft.com/office/powerpoint/2010/main" val="427456948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idx="4294967295"/>
          </p:nvPr>
        </p:nvSpPr>
        <p:spPr>
          <a:xfrm>
            <a:off x="390363" y="176481"/>
            <a:ext cx="7772400" cy="1143000"/>
          </a:xfrm>
        </p:spPr>
        <p:txBody>
          <a:bodyPr vert="horz" lIns="92075" tIns="46038" rIns="92075" bIns="46038" rtlCol="0" anchor="ctr">
            <a:normAutofit/>
          </a:bodyPr>
          <a:lstStyle/>
          <a:p>
            <a:r>
              <a:rPr lang="tr-TR" altLang="en-US" sz="4000" b="1" dirty="0">
                <a:solidFill>
                  <a:srgbClr val="FF0000"/>
                </a:solidFill>
                <a:latin typeface="Arial" panose="020B0604020202020204" pitchFamily="34" charset="0"/>
                <a:cs typeface="Arial" panose="020B0604020202020204" pitchFamily="34" charset="0"/>
              </a:rPr>
              <a:t>Eozinofili</a:t>
            </a:r>
          </a:p>
        </p:txBody>
      </p:sp>
      <p:sp>
        <p:nvSpPr>
          <p:cNvPr id="314371" name="2 İçerik Yer Tutucusu"/>
          <p:cNvSpPr>
            <a:spLocks noGrp="1"/>
          </p:cNvSpPr>
          <p:nvPr>
            <p:ph idx="4294967295"/>
          </p:nvPr>
        </p:nvSpPr>
        <p:spPr>
          <a:xfrm>
            <a:off x="713093" y="2407298"/>
            <a:ext cx="10623601" cy="4114800"/>
          </a:xfrm>
        </p:spPr>
        <p:txBody>
          <a:bodyPr vert="horz" lIns="92075" tIns="46038" rIns="92075" bIns="46038" rtlCol="0">
            <a:normAutofit/>
          </a:bodyPr>
          <a:lstStyle/>
          <a:p>
            <a:pPr marL="0" indent="0">
              <a:buNone/>
            </a:pPr>
            <a:r>
              <a:rPr lang="tr-TR" altLang="en-US" sz="2400" dirty="0">
                <a:latin typeface="Calibri" panose="020F0502020204030204" pitchFamily="34" charset="0"/>
              </a:rPr>
              <a:t>Nedenleri:</a:t>
            </a:r>
            <a:endParaRPr lang="tr-TR" altLang="en-US" sz="2400" b="1" dirty="0">
              <a:latin typeface="Calibri" panose="020F0502020204030204" pitchFamily="34" charset="0"/>
            </a:endParaRPr>
          </a:p>
          <a:p>
            <a:r>
              <a:rPr lang="tr-TR" altLang="en-US" sz="2400" i="1" dirty="0">
                <a:solidFill>
                  <a:schemeClr val="accent2"/>
                </a:solidFill>
                <a:latin typeface="Calibri" panose="020F0502020204030204" pitchFamily="34" charset="0"/>
              </a:rPr>
              <a:t>Alerjik hastalıklar</a:t>
            </a:r>
            <a:endParaRPr lang="tr-TR" altLang="en-US" sz="2400" b="1" dirty="0">
              <a:solidFill>
                <a:schemeClr val="accent2"/>
              </a:solidFill>
              <a:latin typeface="Calibri" panose="020F0502020204030204" pitchFamily="34" charset="0"/>
            </a:endParaRPr>
          </a:p>
          <a:p>
            <a:r>
              <a:rPr lang="tr-TR" altLang="en-US" sz="2400" i="1" dirty="0" err="1">
                <a:solidFill>
                  <a:schemeClr val="accent2"/>
                </a:solidFill>
                <a:latin typeface="Calibri" panose="020F0502020204030204" pitchFamily="34" charset="0"/>
              </a:rPr>
              <a:t>Parazitozlar</a:t>
            </a:r>
            <a:endParaRPr lang="tr-TR" altLang="en-US" sz="2400" b="1" dirty="0">
              <a:solidFill>
                <a:schemeClr val="accent2"/>
              </a:solidFill>
              <a:latin typeface="Calibri" panose="020F0502020204030204" pitchFamily="34" charset="0"/>
            </a:endParaRPr>
          </a:p>
          <a:p>
            <a:r>
              <a:rPr lang="tr-TR" altLang="en-US" sz="2400" i="1" dirty="0">
                <a:latin typeface="Calibri" panose="020F0502020204030204" pitchFamily="34" charset="0"/>
              </a:rPr>
              <a:t>Diğer enfeksiyonlar</a:t>
            </a:r>
            <a:endParaRPr lang="tr-TR" altLang="en-US" sz="2400" b="1" dirty="0">
              <a:latin typeface="Calibri" panose="020F0502020204030204" pitchFamily="34" charset="0"/>
            </a:endParaRPr>
          </a:p>
          <a:p>
            <a:r>
              <a:rPr lang="tr-TR" altLang="en-US" sz="2400" i="1" dirty="0" err="1">
                <a:latin typeface="Calibri" panose="020F0502020204030204" pitchFamily="34" charset="0"/>
              </a:rPr>
              <a:t>Myeloproliferatif</a:t>
            </a:r>
            <a:r>
              <a:rPr lang="tr-TR" altLang="en-US" sz="2400" i="1" dirty="0">
                <a:latin typeface="Calibri" panose="020F0502020204030204" pitchFamily="34" charset="0"/>
              </a:rPr>
              <a:t> hastalıklar</a:t>
            </a:r>
            <a:endParaRPr lang="tr-TR" altLang="en-US" sz="2400" b="1" dirty="0">
              <a:latin typeface="Calibri" panose="020F0502020204030204" pitchFamily="34" charset="0"/>
            </a:endParaRPr>
          </a:p>
          <a:p>
            <a:r>
              <a:rPr lang="tr-TR" altLang="en-US" sz="2400" i="1" dirty="0">
                <a:latin typeface="Calibri" panose="020F0502020204030204" pitchFamily="34" charset="0"/>
              </a:rPr>
              <a:t>Diğer hastalıklar</a:t>
            </a:r>
            <a:r>
              <a:rPr lang="tr-TR" altLang="en-US" sz="2400" dirty="0">
                <a:latin typeface="Calibri" panose="020F0502020204030204" pitchFamily="34" charset="0"/>
              </a:rPr>
              <a:t>: </a:t>
            </a:r>
            <a:r>
              <a:rPr lang="tr-TR" altLang="en-US" sz="2200" dirty="0" err="1">
                <a:latin typeface="Calibri" panose="020F0502020204030204" pitchFamily="34" charset="0"/>
              </a:rPr>
              <a:t>Addison</a:t>
            </a:r>
            <a:r>
              <a:rPr lang="tr-TR" altLang="en-US" sz="2200" dirty="0">
                <a:latin typeface="Calibri" panose="020F0502020204030204" pitchFamily="34" charset="0"/>
              </a:rPr>
              <a:t> </a:t>
            </a:r>
            <a:r>
              <a:rPr lang="tr-TR" altLang="en-US" sz="2200" dirty="0" err="1">
                <a:latin typeface="Calibri" panose="020F0502020204030204" pitchFamily="34" charset="0"/>
              </a:rPr>
              <a:t>hst</a:t>
            </a:r>
            <a:r>
              <a:rPr lang="tr-TR" altLang="en-US" sz="2200" dirty="0">
                <a:latin typeface="Calibri" panose="020F0502020204030204" pitchFamily="34" charset="0"/>
              </a:rPr>
              <a:t>, </a:t>
            </a:r>
            <a:r>
              <a:rPr lang="tr-TR" altLang="en-US" sz="2200" dirty="0" err="1">
                <a:latin typeface="Calibri" panose="020F0502020204030204" pitchFamily="34" charset="0"/>
              </a:rPr>
              <a:t>inflamatuar</a:t>
            </a:r>
            <a:r>
              <a:rPr lang="tr-TR" altLang="en-US" sz="2200" dirty="0">
                <a:latin typeface="Calibri" panose="020F0502020204030204" pitchFamily="34" charset="0"/>
              </a:rPr>
              <a:t> barsak hastalıkları, </a:t>
            </a:r>
            <a:r>
              <a:rPr lang="tr-TR" altLang="en-US" sz="2200" dirty="0" err="1">
                <a:latin typeface="Calibri" panose="020F0502020204030204" pitchFamily="34" charset="0"/>
              </a:rPr>
              <a:t>çöliak</a:t>
            </a:r>
            <a:r>
              <a:rPr lang="tr-TR" altLang="en-US" sz="2200" dirty="0">
                <a:latin typeface="Calibri" panose="020F0502020204030204" pitchFamily="34" charset="0"/>
              </a:rPr>
              <a:t> hastalığı, immün yetmezlikler, </a:t>
            </a:r>
            <a:r>
              <a:rPr lang="tr-TR" altLang="en-US" sz="2200" dirty="0" err="1">
                <a:latin typeface="Calibri" panose="020F0502020204030204" pitchFamily="34" charset="0"/>
              </a:rPr>
              <a:t>graft-versus</a:t>
            </a:r>
            <a:r>
              <a:rPr lang="tr-TR" altLang="en-US" sz="2200" dirty="0">
                <a:latin typeface="Calibri" panose="020F0502020204030204" pitchFamily="34" charset="0"/>
              </a:rPr>
              <a:t> host hastalığı, </a:t>
            </a:r>
            <a:r>
              <a:rPr lang="tr-TR" altLang="en-US" sz="2200" dirty="0" err="1">
                <a:latin typeface="Calibri" panose="020F0502020204030204" pitchFamily="34" charset="0"/>
              </a:rPr>
              <a:t>Sjögren</a:t>
            </a:r>
            <a:r>
              <a:rPr lang="tr-TR" altLang="en-US" sz="2200" dirty="0">
                <a:latin typeface="Calibri" panose="020F0502020204030204" pitchFamily="34" charset="0"/>
              </a:rPr>
              <a:t> sendromu.</a:t>
            </a:r>
            <a:endParaRPr lang="tr-TR" altLang="en-US" sz="2200" b="1" dirty="0">
              <a:latin typeface="Calibri" panose="020F0502020204030204" pitchFamily="34" charset="0"/>
            </a:endParaRPr>
          </a:p>
          <a:p>
            <a:endParaRPr lang="tr-TR" altLang="en-US" sz="2400" dirty="0">
              <a:latin typeface="Calibri" panose="020F0502020204030204" pitchFamily="34" charset="0"/>
            </a:endParaRPr>
          </a:p>
        </p:txBody>
      </p:sp>
      <p:pic>
        <p:nvPicPr>
          <p:cNvPr id="5" name="Resim 4"/>
          <p:cNvPicPr>
            <a:picLocks noChangeAspect="1"/>
          </p:cNvPicPr>
          <p:nvPr/>
        </p:nvPicPr>
        <p:blipFill>
          <a:blip r:embed="rId2"/>
          <a:stretch>
            <a:fillRect/>
          </a:stretch>
        </p:blipFill>
        <p:spPr>
          <a:xfrm>
            <a:off x="8850618" y="101254"/>
            <a:ext cx="2844192" cy="1572170"/>
          </a:xfrm>
          <a:prstGeom prst="rect">
            <a:avLst/>
          </a:prstGeom>
        </p:spPr>
      </p:pic>
      <p:sp>
        <p:nvSpPr>
          <p:cNvPr id="3" name="Dikdörtgen 2"/>
          <p:cNvSpPr/>
          <p:nvPr/>
        </p:nvSpPr>
        <p:spPr>
          <a:xfrm>
            <a:off x="390363" y="1397169"/>
            <a:ext cx="6875147" cy="707886"/>
          </a:xfrm>
          <a:prstGeom prst="rect">
            <a:avLst/>
          </a:prstGeom>
        </p:spPr>
        <p:txBody>
          <a:bodyPr wrap="square">
            <a:spAutoFit/>
          </a:bodyPr>
          <a:lstStyle/>
          <a:p>
            <a:r>
              <a:rPr lang="tr-TR" altLang="en-US" sz="2000" dirty="0">
                <a:solidFill>
                  <a:srgbClr val="0000FF"/>
                </a:solidFill>
                <a:latin typeface="Calibri" panose="020F0502020204030204" pitchFamily="34" charset="0"/>
              </a:rPr>
              <a:t>Eozinofil sayısının milimetreküpte 700’ün üzerinde olmasıdır.</a:t>
            </a:r>
          </a:p>
          <a:p>
            <a:r>
              <a:rPr lang="tr-TR" altLang="en-US" sz="2000" dirty="0">
                <a:solidFill>
                  <a:srgbClr val="0000FF"/>
                </a:solidFill>
                <a:latin typeface="Calibri" panose="020F0502020204030204" pitchFamily="34" charset="0"/>
              </a:rPr>
              <a:t> Bu değer 1500’den fazlaysa mutlak </a:t>
            </a:r>
            <a:r>
              <a:rPr lang="tr-TR" altLang="en-US" sz="2000" dirty="0" err="1">
                <a:solidFill>
                  <a:srgbClr val="0000FF"/>
                </a:solidFill>
                <a:latin typeface="Calibri" panose="020F0502020204030204" pitchFamily="34" charset="0"/>
              </a:rPr>
              <a:t>eozinofiliden</a:t>
            </a:r>
            <a:r>
              <a:rPr lang="tr-TR" altLang="en-US" sz="2000" dirty="0">
                <a:solidFill>
                  <a:srgbClr val="0000FF"/>
                </a:solidFill>
                <a:latin typeface="Calibri" panose="020F0502020204030204" pitchFamily="34" charset="0"/>
              </a:rPr>
              <a:t> söz edilir. </a:t>
            </a:r>
            <a:endParaRPr lang="tr-TR" sz="2000" dirty="0">
              <a:solidFill>
                <a:srgbClr val="0000FF"/>
              </a:solidFill>
            </a:endParaRPr>
          </a:p>
        </p:txBody>
      </p:sp>
    </p:spTree>
    <p:extLst>
      <p:ext uri="{BB962C8B-B14F-4D97-AF65-F5344CB8AC3E}">
        <p14:creationId xmlns:p14="http://schemas.microsoft.com/office/powerpoint/2010/main" val="376173653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idx="4294967295"/>
          </p:nvPr>
        </p:nvSpPr>
        <p:spPr>
          <a:xfrm>
            <a:off x="444760" y="143449"/>
            <a:ext cx="10515600" cy="1325563"/>
          </a:xfrm>
        </p:spPr>
        <p:txBody>
          <a:bodyPr vert="horz" lIns="92075" tIns="46038" rIns="92075" bIns="46038" rtlCol="0" anchor="ctr">
            <a:normAutofit/>
          </a:bodyPr>
          <a:lstStyle/>
          <a:p>
            <a:r>
              <a:rPr lang="tr-TR" altLang="en-US" b="1" dirty="0" err="1">
                <a:solidFill>
                  <a:srgbClr val="FF0000"/>
                </a:solidFill>
                <a:latin typeface="+mn-lt"/>
              </a:rPr>
              <a:t>Eozinopeni</a:t>
            </a:r>
            <a:endParaRPr lang="tr-TR" altLang="en-US" dirty="0">
              <a:solidFill>
                <a:srgbClr val="FF0000"/>
              </a:solidFill>
              <a:latin typeface="+mn-lt"/>
            </a:endParaRPr>
          </a:p>
        </p:txBody>
      </p:sp>
      <p:sp>
        <p:nvSpPr>
          <p:cNvPr id="315395" name="2 İçerik Yer Tutucusu"/>
          <p:cNvSpPr>
            <a:spLocks noGrp="1"/>
          </p:cNvSpPr>
          <p:nvPr>
            <p:ph idx="4294967295"/>
          </p:nvPr>
        </p:nvSpPr>
        <p:spPr>
          <a:xfrm>
            <a:off x="684041" y="1825518"/>
            <a:ext cx="8001000" cy="4267200"/>
          </a:xfrm>
        </p:spPr>
        <p:txBody>
          <a:bodyPr vert="horz" lIns="92075" tIns="46038" rIns="92075" bIns="46038" rtlCol="0">
            <a:normAutofit/>
          </a:bodyPr>
          <a:lstStyle/>
          <a:p>
            <a:pPr>
              <a:lnSpc>
                <a:spcPct val="200000"/>
              </a:lnSpc>
            </a:pPr>
            <a:r>
              <a:rPr lang="tr-TR" altLang="en-US" sz="2400" dirty="0">
                <a:latin typeface="Calibri" panose="020F0502020204030204" pitchFamily="34" charset="0"/>
              </a:rPr>
              <a:t>Eozinofil sayısının milimetreküpte 50’nin altında olmasıdır. </a:t>
            </a:r>
          </a:p>
          <a:p>
            <a:pPr>
              <a:lnSpc>
                <a:spcPct val="200000"/>
              </a:lnSpc>
            </a:pPr>
            <a:r>
              <a:rPr lang="tr-TR" altLang="en-US" sz="2400" dirty="0">
                <a:latin typeface="Calibri" panose="020F0502020204030204" pitchFamily="34" charset="0"/>
              </a:rPr>
              <a:t>Akut inflamasyon</a:t>
            </a:r>
            <a:endParaRPr lang="tr-TR" altLang="en-US" sz="2400" b="1" dirty="0">
              <a:latin typeface="Calibri" panose="020F0502020204030204" pitchFamily="34" charset="0"/>
            </a:endParaRPr>
          </a:p>
          <a:p>
            <a:pPr>
              <a:lnSpc>
                <a:spcPct val="200000"/>
              </a:lnSpc>
            </a:pPr>
            <a:r>
              <a:rPr lang="tr-TR" altLang="en-US" sz="2400" dirty="0">
                <a:latin typeface="Calibri" panose="020F0502020204030204" pitchFamily="34" charset="0"/>
              </a:rPr>
              <a:t>ilaçlar; </a:t>
            </a:r>
            <a:r>
              <a:rPr lang="tr-TR" altLang="en-US" sz="2400" u="sng" dirty="0" err="1">
                <a:solidFill>
                  <a:schemeClr val="accent2"/>
                </a:solidFill>
                <a:latin typeface="Calibri" panose="020F0502020204030204" pitchFamily="34" charset="0"/>
              </a:rPr>
              <a:t>Steroidler</a:t>
            </a:r>
            <a:r>
              <a:rPr lang="tr-TR" altLang="en-US" sz="2400" u="sng" dirty="0">
                <a:solidFill>
                  <a:schemeClr val="accent2"/>
                </a:solidFill>
                <a:latin typeface="Calibri" panose="020F0502020204030204" pitchFamily="34" charset="0"/>
              </a:rPr>
              <a:t>,</a:t>
            </a:r>
            <a:r>
              <a:rPr lang="tr-TR" altLang="en-US" sz="2400" dirty="0">
                <a:latin typeface="Calibri" panose="020F0502020204030204" pitchFamily="34" charset="0"/>
              </a:rPr>
              <a:t> </a:t>
            </a:r>
            <a:r>
              <a:rPr lang="tr-TR" altLang="en-US" sz="2400" dirty="0" err="1">
                <a:latin typeface="Calibri" panose="020F0502020204030204" pitchFamily="34" charset="0"/>
              </a:rPr>
              <a:t>katekolaminler</a:t>
            </a:r>
            <a:endParaRPr lang="tr-TR" altLang="en-US" sz="2400" b="1" dirty="0">
              <a:latin typeface="Calibri" panose="020F0502020204030204" pitchFamily="34" charset="0"/>
            </a:endParaRPr>
          </a:p>
          <a:p>
            <a:pPr>
              <a:lnSpc>
                <a:spcPct val="200000"/>
              </a:lnSpc>
            </a:pPr>
            <a:r>
              <a:rPr lang="tr-TR" altLang="en-US" sz="2400" dirty="0">
                <a:latin typeface="Calibri" panose="020F0502020204030204" pitchFamily="34" charset="0"/>
              </a:rPr>
              <a:t>Cushing sendromu</a:t>
            </a:r>
            <a:endParaRPr lang="tr-TR" altLang="en-US" sz="2400" b="1" dirty="0">
              <a:latin typeface="Calibri" panose="020F0502020204030204" pitchFamily="34" charset="0"/>
            </a:endParaRPr>
          </a:p>
          <a:p>
            <a:pPr>
              <a:lnSpc>
                <a:spcPct val="200000"/>
              </a:lnSpc>
            </a:pPr>
            <a:endParaRPr lang="tr-TR" altLang="en-US" sz="2400" dirty="0">
              <a:latin typeface="Calibri" panose="020F0502020204030204" pitchFamily="34" charset="0"/>
            </a:endParaRPr>
          </a:p>
        </p:txBody>
      </p:sp>
      <p:pic>
        <p:nvPicPr>
          <p:cNvPr id="6" name="Picture 5" descr="B03s07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22656" y="143449"/>
            <a:ext cx="2915840" cy="162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249046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idx="4294967295"/>
          </p:nvPr>
        </p:nvSpPr>
        <p:spPr>
          <a:xfrm>
            <a:off x="454091" y="130431"/>
            <a:ext cx="10515600" cy="1325563"/>
          </a:xfrm>
        </p:spPr>
        <p:txBody>
          <a:bodyPr vert="horz" lIns="92075" tIns="46038" rIns="92075" bIns="46038" rtlCol="0" anchor="ctr">
            <a:normAutofit/>
          </a:bodyPr>
          <a:lstStyle/>
          <a:p>
            <a:r>
              <a:rPr lang="tr-TR" altLang="en-US" b="1" dirty="0">
                <a:solidFill>
                  <a:srgbClr val="FF0000"/>
                </a:solidFill>
                <a:latin typeface="+mn-lt"/>
              </a:rPr>
              <a:t>Bazofili</a:t>
            </a:r>
            <a:endParaRPr lang="tr-TR" altLang="en-US" dirty="0">
              <a:solidFill>
                <a:srgbClr val="FF0000"/>
              </a:solidFill>
              <a:latin typeface="+mn-lt"/>
            </a:endParaRPr>
          </a:p>
        </p:txBody>
      </p:sp>
      <p:sp>
        <p:nvSpPr>
          <p:cNvPr id="316419" name="2 İçerik Yer Tutucusu"/>
          <p:cNvSpPr>
            <a:spLocks noGrp="1"/>
          </p:cNvSpPr>
          <p:nvPr>
            <p:ph idx="4294967295"/>
          </p:nvPr>
        </p:nvSpPr>
        <p:spPr>
          <a:xfrm>
            <a:off x="817984" y="2546039"/>
            <a:ext cx="7772400" cy="4114800"/>
          </a:xfrm>
        </p:spPr>
        <p:txBody>
          <a:bodyPr vert="horz" lIns="92075" tIns="46038" rIns="92075" bIns="46038" rtlCol="0">
            <a:normAutofit/>
          </a:bodyPr>
          <a:lstStyle/>
          <a:p>
            <a:pPr marL="0" indent="0">
              <a:lnSpc>
                <a:spcPct val="150000"/>
              </a:lnSpc>
              <a:buNone/>
            </a:pPr>
            <a:r>
              <a:rPr lang="tr-TR" altLang="en-US" sz="2400" b="1" dirty="0" smtClean="0">
                <a:latin typeface="Calibri" panose="020F0502020204030204" pitchFamily="34" charset="0"/>
              </a:rPr>
              <a:t>Bazofili </a:t>
            </a:r>
            <a:r>
              <a:rPr lang="tr-TR" altLang="en-US" sz="2400" b="1" dirty="0">
                <a:latin typeface="Calibri" panose="020F0502020204030204" pitchFamily="34" charset="0"/>
              </a:rPr>
              <a:t>nedenleri: </a:t>
            </a:r>
          </a:p>
          <a:p>
            <a:pPr>
              <a:lnSpc>
                <a:spcPct val="150000"/>
              </a:lnSpc>
            </a:pPr>
            <a:r>
              <a:rPr lang="tr-TR" altLang="en-US" sz="2000" dirty="0">
                <a:solidFill>
                  <a:schemeClr val="accent2"/>
                </a:solidFill>
                <a:latin typeface="Calibri" panose="020F0502020204030204" pitchFamily="34" charset="0"/>
              </a:rPr>
              <a:t>İnflamasyon; akut </a:t>
            </a:r>
            <a:r>
              <a:rPr lang="tr-TR" altLang="en-US" sz="2000" dirty="0" err="1">
                <a:solidFill>
                  <a:schemeClr val="accent2"/>
                </a:solidFill>
                <a:latin typeface="Calibri" panose="020F0502020204030204" pitchFamily="34" charset="0"/>
              </a:rPr>
              <a:t>hipersensivite</a:t>
            </a:r>
            <a:r>
              <a:rPr lang="tr-TR" altLang="en-US" sz="2000" dirty="0">
                <a:latin typeface="Calibri" panose="020F0502020204030204" pitchFamily="34" charset="0"/>
              </a:rPr>
              <a:t>, </a:t>
            </a:r>
            <a:endParaRPr lang="tr-TR" altLang="en-US" sz="2000" dirty="0" smtClean="0">
              <a:latin typeface="Calibri" panose="020F0502020204030204" pitchFamily="34" charset="0"/>
            </a:endParaRPr>
          </a:p>
          <a:p>
            <a:pPr>
              <a:lnSpc>
                <a:spcPct val="150000"/>
              </a:lnSpc>
            </a:pPr>
            <a:r>
              <a:rPr lang="tr-TR" altLang="en-US" sz="2000" dirty="0" err="1" smtClean="0">
                <a:latin typeface="Calibri" panose="020F0502020204030204" pitchFamily="34" charset="0"/>
              </a:rPr>
              <a:t>Ülseratif</a:t>
            </a:r>
            <a:r>
              <a:rPr lang="tr-TR" altLang="en-US" sz="2000" dirty="0" smtClean="0">
                <a:latin typeface="Calibri" panose="020F0502020204030204" pitchFamily="34" charset="0"/>
              </a:rPr>
              <a:t> </a:t>
            </a:r>
            <a:r>
              <a:rPr lang="tr-TR" altLang="en-US" sz="2000" dirty="0">
                <a:latin typeface="Calibri" panose="020F0502020204030204" pitchFamily="34" charset="0"/>
              </a:rPr>
              <a:t>kolit, Crohn hastalığı,</a:t>
            </a:r>
            <a:endParaRPr lang="tr-TR" altLang="en-US" sz="2000" b="1" dirty="0">
              <a:latin typeface="Calibri" panose="020F0502020204030204" pitchFamily="34" charset="0"/>
            </a:endParaRPr>
          </a:p>
          <a:p>
            <a:pPr>
              <a:lnSpc>
                <a:spcPct val="150000"/>
              </a:lnSpc>
            </a:pPr>
            <a:r>
              <a:rPr lang="tr-TR" altLang="en-US" sz="2000" dirty="0">
                <a:latin typeface="Calibri" panose="020F0502020204030204" pitchFamily="34" charset="0"/>
              </a:rPr>
              <a:t>Demir eksikliği</a:t>
            </a:r>
            <a:endParaRPr lang="tr-TR" altLang="en-US" sz="2000" b="1" dirty="0">
              <a:latin typeface="Calibri" panose="020F0502020204030204" pitchFamily="34" charset="0"/>
            </a:endParaRPr>
          </a:p>
          <a:p>
            <a:pPr>
              <a:lnSpc>
                <a:spcPct val="150000"/>
              </a:lnSpc>
            </a:pPr>
            <a:r>
              <a:rPr lang="tr-TR" altLang="en-US" sz="2000" dirty="0" err="1">
                <a:solidFill>
                  <a:schemeClr val="accent2"/>
                </a:solidFill>
                <a:latin typeface="Calibri" panose="020F0502020204030204" pitchFamily="34" charset="0"/>
              </a:rPr>
              <a:t>Myeloproliferatif</a:t>
            </a:r>
            <a:r>
              <a:rPr lang="tr-TR" altLang="en-US" sz="2000" dirty="0">
                <a:solidFill>
                  <a:schemeClr val="accent2"/>
                </a:solidFill>
                <a:latin typeface="Calibri" panose="020F0502020204030204" pitchFamily="34" charset="0"/>
              </a:rPr>
              <a:t> hastalıklar; </a:t>
            </a:r>
            <a:r>
              <a:rPr lang="tr-TR" altLang="en-US" sz="2000" dirty="0" err="1">
                <a:solidFill>
                  <a:schemeClr val="accent2"/>
                </a:solidFill>
                <a:latin typeface="Calibri" panose="020F0502020204030204" pitchFamily="34" charset="0"/>
              </a:rPr>
              <a:t>Polisitemia</a:t>
            </a:r>
            <a:r>
              <a:rPr lang="tr-TR" altLang="en-US" sz="2000" dirty="0">
                <a:solidFill>
                  <a:schemeClr val="accent2"/>
                </a:solidFill>
                <a:latin typeface="Calibri" panose="020F0502020204030204" pitchFamily="34" charset="0"/>
              </a:rPr>
              <a:t> </a:t>
            </a:r>
            <a:r>
              <a:rPr lang="tr-TR" altLang="en-US" sz="2000" dirty="0" err="1">
                <a:solidFill>
                  <a:schemeClr val="accent2"/>
                </a:solidFill>
                <a:latin typeface="Calibri" panose="020F0502020204030204" pitchFamily="34" charset="0"/>
              </a:rPr>
              <a:t>rubra</a:t>
            </a:r>
            <a:r>
              <a:rPr lang="tr-TR" altLang="en-US" sz="2000" dirty="0">
                <a:solidFill>
                  <a:schemeClr val="accent2"/>
                </a:solidFill>
                <a:latin typeface="Calibri" panose="020F0502020204030204" pitchFamily="34" charset="0"/>
              </a:rPr>
              <a:t> </a:t>
            </a:r>
            <a:r>
              <a:rPr lang="tr-TR" altLang="en-US" sz="2000" dirty="0" err="1">
                <a:solidFill>
                  <a:schemeClr val="accent2"/>
                </a:solidFill>
                <a:latin typeface="Calibri" panose="020F0502020204030204" pitchFamily="34" charset="0"/>
              </a:rPr>
              <a:t>vera</a:t>
            </a:r>
            <a:r>
              <a:rPr lang="tr-TR" altLang="en-US" sz="2000" dirty="0">
                <a:solidFill>
                  <a:schemeClr val="accent2"/>
                </a:solidFill>
                <a:latin typeface="Calibri" panose="020F0502020204030204" pitchFamily="34" charset="0"/>
              </a:rPr>
              <a:t>, KML</a:t>
            </a:r>
            <a:r>
              <a:rPr lang="tr-TR" altLang="en-US" sz="2000" dirty="0">
                <a:solidFill>
                  <a:srgbClr val="FFFF00"/>
                </a:solidFill>
                <a:latin typeface="Calibri" panose="020F0502020204030204" pitchFamily="34" charset="0"/>
              </a:rPr>
              <a:t>,</a:t>
            </a:r>
            <a:endParaRPr lang="tr-TR" altLang="en-US" sz="2000" b="1" dirty="0">
              <a:solidFill>
                <a:srgbClr val="FFFF00"/>
              </a:solidFill>
              <a:latin typeface="Calibri" panose="020F0502020204030204" pitchFamily="34" charset="0"/>
            </a:endParaRPr>
          </a:p>
          <a:p>
            <a:pPr>
              <a:lnSpc>
                <a:spcPct val="150000"/>
              </a:lnSpc>
            </a:pPr>
            <a:r>
              <a:rPr lang="tr-TR" altLang="en-US" sz="2000" dirty="0">
                <a:latin typeface="Calibri" panose="020F0502020204030204" pitchFamily="34" charset="0"/>
              </a:rPr>
              <a:t>diğer </a:t>
            </a:r>
            <a:r>
              <a:rPr lang="tr-TR" altLang="en-US" sz="2000" dirty="0" err="1">
                <a:latin typeface="Calibri" panose="020F0502020204030204" pitchFamily="34" charset="0"/>
              </a:rPr>
              <a:t>maligniteler</a:t>
            </a:r>
            <a:r>
              <a:rPr lang="tr-TR" altLang="en-US" sz="2000" dirty="0">
                <a:latin typeface="Calibri" panose="020F0502020204030204" pitchFamily="34" charset="0"/>
              </a:rPr>
              <a:t> olabilir.</a:t>
            </a:r>
            <a:endParaRPr lang="tr-TR" altLang="en-US" sz="2000" b="1" dirty="0">
              <a:latin typeface="Calibri" panose="020F0502020204030204" pitchFamily="34" charset="0"/>
            </a:endParaRPr>
          </a:p>
          <a:p>
            <a:pPr>
              <a:lnSpc>
                <a:spcPct val="150000"/>
              </a:lnSpc>
            </a:pPr>
            <a:endParaRPr lang="tr-TR" altLang="en-US" sz="2000" dirty="0">
              <a:latin typeface="Calibri" panose="020F0502020204030204" pitchFamily="34" charset="0"/>
            </a:endParaRPr>
          </a:p>
        </p:txBody>
      </p:sp>
      <p:pic>
        <p:nvPicPr>
          <p:cNvPr id="5" name="Resim 4"/>
          <p:cNvPicPr>
            <a:picLocks noChangeAspect="1"/>
          </p:cNvPicPr>
          <p:nvPr/>
        </p:nvPicPr>
        <p:blipFill>
          <a:blip r:embed="rId2"/>
          <a:stretch>
            <a:fillRect/>
          </a:stretch>
        </p:blipFill>
        <p:spPr>
          <a:xfrm>
            <a:off x="8683624" y="307910"/>
            <a:ext cx="3067571" cy="1547664"/>
          </a:xfrm>
          <a:prstGeom prst="rect">
            <a:avLst/>
          </a:prstGeom>
        </p:spPr>
      </p:pic>
      <p:sp>
        <p:nvSpPr>
          <p:cNvPr id="3" name="Dikdörtgen 2"/>
          <p:cNvSpPr/>
          <p:nvPr/>
        </p:nvSpPr>
        <p:spPr>
          <a:xfrm>
            <a:off x="687354" y="1548499"/>
            <a:ext cx="7065591" cy="812530"/>
          </a:xfrm>
          <a:prstGeom prst="rect">
            <a:avLst/>
          </a:prstGeom>
        </p:spPr>
        <p:txBody>
          <a:bodyPr wrap="square">
            <a:spAutoFit/>
          </a:bodyPr>
          <a:lstStyle/>
          <a:p>
            <a:pPr>
              <a:lnSpc>
                <a:spcPct val="130000"/>
              </a:lnSpc>
            </a:pPr>
            <a:r>
              <a:rPr lang="tr-TR" altLang="en-US" dirty="0">
                <a:solidFill>
                  <a:srgbClr val="0000FF"/>
                </a:solidFill>
                <a:latin typeface="Calibri" panose="020F0502020204030204" pitchFamily="34" charset="0"/>
              </a:rPr>
              <a:t>Normalde periferik kanda bazofil sayısı 0.1x10</a:t>
            </a:r>
            <a:r>
              <a:rPr lang="tr-TR" altLang="en-US" baseline="30000" dirty="0">
                <a:solidFill>
                  <a:srgbClr val="0000FF"/>
                </a:solidFill>
                <a:latin typeface="Calibri" panose="020F0502020204030204" pitchFamily="34" charset="0"/>
              </a:rPr>
              <a:t>9</a:t>
            </a:r>
            <a:r>
              <a:rPr lang="tr-TR" altLang="en-US" dirty="0">
                <a:solidFill>
                  <a:srgbClr val="0000FF"/>
                </a:solidFill>
                <a:latin typeface="Calibri" panose="020F0502020204030204" pitchFamily="34" charset="0"/>
              </a:rPr>
              <a:t>/L’nin altındadır. </a:t>
            </a:r>
          </a:p>
          <a:p>
            <a:pPr>
              <a:lnSpc>
                <a:spcPct val="130000"/>
              </a:lnSpc>
            </a:pPr>
            <a:r>
              <a:rPr lang="tr-TR" altLang="en-US" dirty="0">
                <a:solidFill>
                  <a:srgbClr val="0000FF"/>
                </a:solidFill>
                <a:latin typeface="Calibri" panose="020F0502020204030204" pitchFamily="34" charset="0"/>
              </a:rPr>
              <a:t>Bu sayının 0.15x10</a:t>
            </a:r>
            <a:r>
              <a:rPr lang="tr-TR" altLang="en-US" baseline="30000" dirty="0">
                <a:solidFill>
                  <a:srgbClr val="0000FF"/>
                </a:solidFill>
                <a:latin typeface="Calibri" panose="020F0502020204030204" pitchFamily="34" charset="0"/>
              </a:rPr>
              <a:t>9</a:t>
            </a:r>
            <a:r>
              <a:rPr lang="tr-TR" altLang="en-US" dirty="0">
                <a:solidFill>
                  <a:srgbClr val="0000FF"/>
                </a:solidFill>
                <a:latin typeface="Calibri" panose="020F0502020204030204" pitchFamily="34" charset="0"/>
              </a:rPr>
              <a:t>/L’nin üzerine çıkmasına bazofili </a:t>
            </a:r>
            <a:r>
              <a:rPr lang="tr-TR" altLang="en-US" dirty="0" smtClean="0">
                <a:solidFill>
                  <a:srgbClr val="0000FF"/>
                </a:solidFill>
                <a:latin typeface="Calibri" panose="020F0502020204030204" pitchFamily="34" charset="0"/>
              </a:rPr>
              <a:t>(&gt;150/mm3)denir</a:t>
            </a:r>
            <a:r>
              <a:rPr lang="tr-TR" altLang="en-US" dirty="0">
                <a:solidFill>
                  <a:srgbClr val="0000FF"/>
                </a:solidFill>
                <a:latin typeface="Calibri" panose="020F0502020204030204" pitchFamily="34" charset="0"/>
              </a:rPr>
              <a:t>. </a:t>
            </a:r>
          </a:p>
        </p:txBody>
      </p:sp>
    </p:spTree>
    <p:extLst>
      <p:ext uri="{BB962C8B-B14F-4D97-AF65-F5344CB8AC3E}">
        <p14:creationId xmlns:p14="http://schemas.microsoft.com/office/powerpoint/2010/main" val="306716782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idx="4294967295"/>
          </p:nvPr>
        </p:nvSpPr>
        <p:spPr>
          <a:xfrm>
            <a:off x="444462" y="188641"/>
            <a:ext cx="7772400" cy="1143000"/>
          </a:xfrm>
        </p:spPr>
        <p:txBody>
          <a:bodyPr vert="horz" lIns="92075" tIns="46038" rIns="92075" bIns="46038" rtlCol="0" anchor="ctr">
            <a:normAutofit/>
          </a:bodyPr>
          <a:lstStyle/>
          <a:p>
            <a:r>
              <a:rPr lang="tr-TR" altLang="en-US" b="1" dirty="0" smtClean="0">
                <a:solidFill>
                  <a:srgbClr val="FF0000"/>
                </a:solidFill>
                <a:latin typeface="+mn-lt"/>
              </a:rPr>
              <a:t>Lenfositler</a:t>
            </a:r>
            <a:endParaRPr lang="tr-TR" altLang="en-US" dirty="0">
              <a:solidFill>
                <a:srgbClr val="FF0000"/>
              </a:solidFill>
              <a:latin typeface="+mn-lt"/>
            </a:endParaRPr>
          </a:p>
        </p:txBody>
      </p:sp>
      <p:sp>
        <p:nvSpPr>
          <p:cNvPr id="310275" name="2 İçerik Yer Tutucusu"/>
          <p:cNvSpPr>
            <a:spLocks noGrp="1"/>
          </p:cNvSpPr>
          <p:nvPr>
            <p:ph idx="4294967295"/>
          </p:nvPr>
        </p:nvSpPr>
        <p:spPr>
          <a:xfrm>
            <a:off x="687326" y="3434811"/>
            <a:ext cx="7529536" cy="3322712"/>
          </a:xfrm>
        </p:spPr>
        <p:txBody>
          <a:bodyPr vert="horz" lIns="92075" tIns="46038" rIns="92075" bIns="46038" rtlCol="0">
            <a:normAutofit/>
          </a:bodyPr>
          <a:lstStyle/>
          <a:p>
            <a:pPr algn="just">
              <a:lnSpc>
                <a:spcPct val="120000"/>
              </a:lnSpc>
            </a:pPr>
            <a:r>
              <a:rPr lang="tr-TR" altLang="en-US" sz="2000" dirty="0">
                <a:latin typeface="Calibri" panose="020F0502020204030204" pitchFamily="34" charset="0"/>
              </a:rPr>
              <a:t>Viral enfeksiyonlar en sık sebeptir (özellikle EMN)</a:t>
            </a:r>
          </a:p>
          <a:p>
            <a:pPr algn="just">
              <a:lnSpc>
                <a:spcPct val="120000"/>
              </a:lnSpc>
            </a:pPr>
            <a:r>
              <a:rPr lang="tr-TR" altLang="en-US" sz="2000" dirty="0">
                <a:latin typeface="Calibri" panose="020F0502020204030204" pitchFamily="34" charset="0"/>
              </a:rPr>
              <a:t>Bakteriyel enfeksiyonlarda da olabilir: </a:t>
            </a:r>
          </a:p>
          <a:p>
            <a:pPr marL="0" indent="0" algn="just">
              <a:lnSpc>
                <a:spcPct val="120000"/>
              </a:lnSpc>
              <a:buNone/>
            </a:pPr>
            <a:r>
              <a:rPr lang="tr-TR" altLang="en-US" sz="2000" dirty="0">
                <a:latin typeface="Calibri" panose="020F0502020204030204" pitchFamily="34" charset="0"/>
              </a:rPr>
              <a:t>        (Boğmaca, </a:t>
            </a:r>
            <a:r>
              <a:rPr lang="tr-TR" altLang="en-US" sz="2000" dirty="0" err="1">
                <a:latin typeface="Calibri" panose="020F0502020204030204" pitchFamily="34" charset="0"/>
              </a:rPr>
              <a:t>brusella</a:t>
            </a:r>
            <a:r>
              <a:rPr lang="tr-TR" altLang="en-US" sz="2000" dirty="0">
                <a:latin typeface="Calibri" panose="020F0502020204030204" pitchFamily="34" charset="0"/>
              </a:rPr>
              <a:t> tüberkülozda da lenfositoz olabilir.)</a:t>
            </a:r>
          </a:p>
        </p:txBody>
      </p:sp>
      <p:pic>
        <p:nvPicPr>
          <p:cNvPr id="5" name="Picture 2" descr="lymphocytosis ile ilgili görsel sonuc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48128" y="188641"/>
            <a:ext cx="3024336" cy="1620181"/>
          </a:xfrm>
          <a:prstGeom prst="rect">
            <a:avLst/>
          </a:prstGeom>
          <a:noFill/>
          <a:extLst>
            <a:ext uri="{909E8E84-426E-40DD-AFC4-6F175D3DCCD1}">
              <a14:hiddenFill xmlns:a14="http://schemas.microsoft.com/office/drawing/2010/main">
                <a:solidFill>
                  <a:srgbClr val="FFFFFF"/>
                </a:solidFill>
              </a14:hiddenFill>
            </a:ext>
          </a:extLst>
        </p:spPr>
      </p:pic>
      <p:sp>
        <p:nvSpPr>
          <p:cNvPr id="3" name="Dikdörtgen 2"/>
          <p:cNvSpPr/>
          <p:nvPr/>
        </p:nvSpPr>
        <p:spPr>
          <a:xfrm>
            <a:off x="378158" y="1926053"/>
            <a:ext cx="11378413" cy="1061829"/>
          </a:xfrm>
          <a:prstGeom prst="rect">
            <a:avLst/>
          </a:prstGeom>
        </p:spPr>
        <p:txBody>
          <a:bodyPr wrap="square">
            <a:spAutoFit/>
          </a:bodyPr>
          <a:lstStyle/>
          <a:p>
            <a:pPr algn="just">
              <a:lnSpc>
                <a:spcPct val="150000"/>
              </a:lnSpc>
            </a:pPr>
            <a:r>
              <a:rPr lang="tr-TR" altLang="en-US" sz="2400" b="1" dirty="0">
                <a:solidFill>
                  <a:schemeClr val="accent2"/>
                </a:solidFill>
                <a:latin typeface="Calibri" panose="020F0502020204030204" pitchFamily="34" charset="0"/>
              </a:rPr>
              <a:t>Mutlak lenfositoz</a:t>
            </a:r>
            <a:r>
              <a:rPr lang="tr-TR" altLang="en-US" sz="2400" dirty="0">
                <a:latin typeface="Calibri" panose="020F0502020204030204" pitchFamily="34" charset="0"/>
              </a:rPr>
              <a:t>; </a:t>
            </a:r>
            <a:r>
              <a:rPr lang="tr-TR" altLang="en-US" sz="2400" dirty="0">
                <a:solidFill>
                  <a:srgbClr val="0000FF"/>
                </a:solidFill>
                <a:latin typeface="Calibri" panose="020F0502020204030204" pitchFamily="34" charset="0"/>
              </a:rPr>
              <a:t>lenfosit sayısının 4.000/</a:t>
            </a:r>
            <a:r>
              <a:rPr lang="de-DE" altLang="en-US" sz="2400" dirty="0">
                <a:solidFill>
                  <a:srgbClr val="0000FF"/>
                </a:solidFill>
                <a:latin typeface="Calibri" panose="020F0502020204030204" pitchFamily="34" charset="0"/>
                <a:sym typeface="Symbol" panose="05050102010706020507" pitchFamily="18" charset="2"/>
              </a:rPr>
              <a:t></a:t>
            </a:r>
            <a:r>
              <a:rPr lang="tr-TR" altLang="en-US" sz="2400" dirty="0">
                <a:solidFill>
                  <a:srgbClr val="0000FF"/>
                </a:solidFill>
                <a:latin typeface="Calibri" panose="020F0502020204030204" pitchFamily="34" charset="0"/>
              </a:rPr>
              <a:t>l’nin üzerinde olmasıdır</a:t>
            </a:r>
            <a:r>
              <a:rPr lang="tr-TR" altLang="en-US" sz="2400" dirty="0">
                <a:latin typeface="Calibri" panose="020F0502020204030204" pitchFamily="34" charset="0"/>
              </a:rPr>
              <a:t>. </a:t>
            </a:r>
          </a:p>
          <a:p>
            <a:pPr algn="just">
              <a:lnSpc>
                <a:spcPct val="150000"/>
              </a:lnSpc>
            </a:pPr>
            <a:r>
              <a:rPr lang="tr-TR" altLang="en-US" dirty="0">
                <a:latin typeface="Calibri" panose="020F0502020204030204" pitchFamily="34" charset="0"/>
              </a:rPr>
              <a:t>Mutlak lenfosit sayısı 4.000/</a:t>
            </a:r>
            <a:r>
              <a:rPr lang="de-DE" altLang="en-US" dirty="0">
                <a:latin typeface="Calibri" panose="020F0502020204030204" pitchFamily="34" charset="0"/>
                <a:sym typeface="Symbol" panose="05050102010706020507" pitchFamily="18" charset="2"/>
              </a:rPr>
              <a:t></a:t>
            </a:r>
            <a:r>
              <a:rPr lang="tr-TR" altLang="en-US" dirty="0">
                <a:latin typeface="Calibri" panose="020F0502020204030204" pitchFamily="34" charset="0"/>
              </a:rPr>
              <a:t>l’nin altında olmakla birlikte lenfosit oranı %60’dan fazlaysa </a:t>
            </a:r>
            <a:r>
              <a:rPr lang="tr-TR" altLang="en-US" b="1" dirty="0">
                <a:solidFill>
                  <a:schemeClr val="accent2"/>
                </a:solidFill>
                <a:latin typeface="Calibri" panose="020F0502020204030204" pitchFamily="34" charset="0"/>
              </a:rPr>
              <a:t>relatif </a:t>
            </a:r>
            <a:r>
              <a:rPr lang="tr-TR" altLang="en-US" b="1" dirty="0" err="1">
                <a:solidFill>
                  <a:schemeClr val="accent2"/>
                </a:solidFill>
                <a:latin typeface="Calibri" panose="020F0502020204030204" pitchFamily="34" charset="0"/>
              </a:rPr>
              <a:t>lenfositoz</a:t>
            </a:r>
            <a:r>
              <a:rPr lang="tr-TR" altLang="en-US" dirty="0" err="1">
                <a:solidFill>
                  <a:schemeClr val="accent2"/>
                </a:solidFill>
                <a:latin typeface="Calibri" panose="020F0502020204030204" pitchFamily="34" charset="0"/>
              </a:rPr>
              <a:t>dan</a:t>
            </a:r>
            <a:r>
              <a:rPr lang="tr-TR" altLang="en-US" b="1" dirty="0">
                <a:solidFill>
                  <a:srgbClr val="FFFF00"/>
                </a:solidFill>
                <a:latin typeface="Calibri" panose="020F0502020204030204" pitchFamily="34" charset="0"/>
              </a:rPr>
              <a:t> </a:t>
            </a:r>
            <a:r>
              <a:rPr lang="tr-TR" altLang="en-US" dirty="0">
                <a:latin typeface="Calibri" panose="020F0502020204030204" pitchFamily="34" charset="0"/>
              </a:rPr>
              <a:t>söz edilir. </a:t>
            </a:r>
          </a:p>
        </p:txBody>
      </p:sp>
    </p:spTree>
    <p:extLst>
      <p:ext uri="{BB962C8B-B14F-4D97-AF65-F5344CB8AC3E}">
        <p14:creationId xmlns:p14="http://schemas.microsoft.com/office/powerpoint/2010/main" val="87027971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idx="4294967295"/>
          </p:nvPr>
        </p:nvSpPr>
        <p:spPr>
          <a:xfrm>
            <a:off x="436983" y="220145"/>
            <a:ext cx="7772400" cy="1143000"/>
          </a:xfrm>
        </p:spPr>
        <p:txBody>
          <a:bodyPr vert="horz" lIns="92075" tIns="46038" rIns="92075" bIns="46038" rtlCol="0" anchor="ctr">
            <a:normAutofit/>
          </a:bodyPr>
          <a:lstStyle/>
          <a:p>
            <a:r>
              <a:rPr lang="tr-TR" altLang="en-US" sz="3200" b="1" dirty="0" err="1">
                <a:solidFill>
                  <a:srgbClr val="FF0000"/>
                </a:solidFill>
                <a:latin typeface="Arial" panose="020B0604020202020204" pitchFamily="34" charset="0"/>
                <a:cs typeface="Arial" panose="020B0604020202020204" pitchFamily="34" charset="0"/>
              </a:rPr>
              <a:t>Lenfopeni</a:t>
            </a:r>
            <a:r>
              <a:rPr lang="tr-TR" altLang="en-US" sz="3200" b="1" dirty="0">
                <a:solidFill>
                  <a:srgbClr val="FF0000"/>
                </a:solidFill>
                <a:latin typeface="Arial" panose="020B0604020202020204" pitchFamily="34" charset="0"/>
                <a:cs typeface="Arial" panose="020B0604020202020204" pitchFamily="34" charset="0"/>
              </a:rPr>
              <a:t> (</a:t>
            </a:r>
            <a:r>
              <a:rPr lang="tr-TR" altLang="en-US" sz="3200" b="1" dirty="0" err="1">
                <a:solidFill>
                  <a:srgbClr val="FF0000"/>
                </a:solidFill>
                <a:latin typeface="Arial" panose="020B0604020202020204" pitchFamily="34" charset="0"/>
                <a:cs typeface="Arial" panose="020B0604020202020204" pitchFamily="34" charset="0"/>
              </a:rPr>
              <a:t>lenfositopeni</a:t>
            </a:r>
            <a:r>
              <a:rPr lang="tr-TR" altLang="en-US" sz="3200" b="1" dirty="0">
                <a:solidFill>
                  <a:srgbClr val="FF0000"/>
                </a:solidFill>
                <a:latin typeface="Arial" panose="020B0604020202020204" pitchFamily="34" charset="0"/>
                <a:cs typeface="Arial" panose="020B0604020202020204" pitchFamily="34" charset="0"/>
              </a:rPr>
              <a:t>)</a:t>
            </a:r>
          </a:p>
        </p:txBody>
      </p:sp>
      <p:sp>
        <p:nvSpPr>
          <p:cNvPr id="311299" name="2 İçerik Yer Tutucusu"/>
          <p:cNvSpPr>
            <a:spLocks noGrp="1"/>
          </p:cNvSpPr>
          <p:nvPr>
            <p:ph idx="4294967295"/>
          </p:nvPr>
        </p:nvSpPr>
        <p:spPr>
          <a:xfrm>
            <a:off x="931506" y="2084986"/>
            <a:ext cx="7772400" cy="4114800"/>
          </a:xfrm>
        </p:spPr>
        <p:txBody>
          <a:bodyPr vert="horz" lIns="92075" tIns="46038" rIns="92075" bIns="46038" rtlCol="0">
            <a:normAutofit/>
          </a:bodyPr>
          <a:lstStyle/>
          <a:p>
            <a:pPr marL="0" indent="0">
              <a:buNone/>
            </a:pPr>
            <a:r>
              <a:rPr lang="tr-TR" altLang="en-US" sz="2000" dirty="0">
                <a:latin typeface="Calibri" panose="020F0502020204030204" pitchFamily="34" charset="0"/>
              </a:rPr>
              <a:t>Nedenler:</a:t>
            </a:r>
          </a:p>
          <a:p>
            <a:r>
              <a:rPr lang="tr-TR" altLang="en-US" sz="2000" dirty="0">
                <a:latin typeface="Calibri" panose="020F0502020204030204" pitchFamily="34" charset="0"/>
              </a:rPr>
              <a:t>Akut enfeksiyonlar, </a:t>
            </a:r>
          </a:p>
          <a:p>
            <a:r>
              <a:rPr lang="tr-TR" altLang="en-US" sz="2000" dirty="0">
                <a:latin typeface="Calibri" panose="020F0502020204030204" pitchFamily="34" charset="0"/>
              </a:rPr>
              <a:t>Tüberküloz, </a:t>
            </a:r>
          </a:p>
          <a:p>
            <a:r>
              <a:rPr lang="tr-TR" altLang="en-US" sz="2000" dirty="0">
                <a:latin typeface="Calibri" panose="020F0502020204030204" pitchFamily="34" charset="0"/>
              </a:rPr>
              <a:t>Cushing sendromu,  </a:t>
            </a:r>
            <a:r>
              <a:rPr lang="tr-TR" altLang="en-US" sz="2000" b="1" dirty="0" smtClean="0">
                <a:solidFill>
                  <a:schemeClr val="accent2"/>
                </a:solidFill>
                <a:latin typeface="Calibri" panose="020F0502020204030204" pitchFamily="34" charset="0"/>
              </a:rPr>
              <a:t> ve </a:t>
            </a:r>
            <a:r>
              <a:rPr lang="tr-TR" altLang="en-US" sz="2000" b="1" dirty="0" err="1" smtClean="0">
                <a:solidFill>
                  <a:schemeClr val="accent2"/>
                </a:solidFill>
                <a:latin typeface="Calibri" panose="020F0502020204030204" pitchFamily="34" charset="0"/>
              </a:rPr>
              <a:t>steroid</a:t>
            </a:r>
            <a:r>
              <a:rPr lang="tr-TR" altLang="en-US" sz="2000" b="1" dirty="0" smtClean="0">
                <a:solidFill>
                  <a:schemeClr val="accent2"/>
                </a:solidFill>
                <a:latin typeface="Calibri" panose="020F0502020204030204" pitchFamily="34" charset="0"/>
              </a:rPr>
              <a:t> </a:t>
            </a:r>
            <a:r>
              <a:rPr lang="tr-TR" altLang="en-US" sz="2000" b="1" dirty="0">
                <a:solidFill>
                  <a:schemeClr val="accent2"/>
                </a:solidFill>
                <a:latin typeface="Calibri" panose="020F0502020204030204" pitchFamily="34" charset="0"/>
              </a:rPr>
              <a:t>kullanımı, </a:t>
            </a:r>
          </a:p>
          <a:p>
            <a:r>
              <a:rPr lang="tr-TR" altLang="en-US" sz="2000" dirty="0" smtClean="0">
                <a:latin typeface="Calibri" panose="020F0502020204030204" pitchFamily="34" charset="0"/>
              </a:rPr>
              <a:t>Kemoterapötik </a:t>
            </a:r>
            <a:r>
              <a:rPr lang="tr-TR" altLang="en-US" sz="2000" dirty="0">
                <a:latin typeface="Calibri" panose="020F0502020204030204" pitchFamily="34" charset="0"/>
              </a:rPr>
              <a:t>ajanlar, </a:t>
            </a:r>
          </a:p>
          <a:p>
            <a:r>
              <a:rPr lang="tr-TR" altLang="en-US" sz="2000" dirty="0">
                <a:latin typeface="Calibri" panose="020F0502020204030204" pitchFamily="34" charset="0"/>
              </a:rPr>
              <a:t>Radyasyon, bazı kanserler, </a:t>
            </a:r>
          </a:p>
          <a:p>
            <a:r>
              <a:rPr lang="tr-TR" altLang="en-US" sz="2000" dirty="0">
                <a:latin typeface="Calibri" panose="020F0502020204030204" pitchFamily="34" charset="0"/>
              </a:rPr>
              <a:t>İmmün yetmezlikler (AIDS), </a:t>
            </a:r>
          </a:p>
          <a:p>
            <a:r>
              <a:rPr lang="tr-TR" altLang="en-US" sz="2000" dirty="0">
                <a:latin typeface="Calibri" panose="020F0502020204030204" pitchFamily="34" charset="0"/>
              </a:rPr>
              <a:t>SLE, </a:t>
            </a:r>
          </a:p>
          <a:p>
            <a:r>
              <a:rPr lang="tr-TR" altLang="en-US" sz="2000" dirty="0">
                <a:latin typeface="Calibri" panose="020F0502020204030204" pitchFamily="34" charset="0"/>
              </a:rPr>
              <a:t>Böbrek yetmezliği </a:t>
            </a:r>
            <a:r>
              <a:rPr lang="tr-TR" altLang="en-US" sz="2000" dirty="0" err="1">
                <a:latin typeface="Calibri" panose="020F0502020204030204" pitchFamily="34" charset="0"/>
              </a:rPr>
              <a:t>lenfopeniye</a:t>
            </a:r>
            <a:r>
              <a:rPr lang="tr-TR" altLang="en-US" sz="2000" dirty="0">
                <a:latin typeface="Calibri" panose="020F0502020204030204" pitchFamily="34" charset="0"/>
              </a:rPr>
              <a:t> sebep olabilir.</a:t>
            </a:r>
            <a:endParaRPr lang="tr-TR" altLang="en-US" sz="2000" b="1" dirty="0">
              <a:latin typeface="Calibri" panose="020F0502020204030204" pitchFamily="34" charset="0"/>
            </a:endParaRPr>
          </a:p>
          <a:p>
            <a:endParaRPr lang="tr-TR" altLang="en-US" sz="2000" dirty="0">
              <a:latin typeface="Calibri" panose="020F0502020204030204" pitchFamily="34" charset="0"/>
            </a:endParaRPr>
          </a:p>
        </p:txBody>
      </p:sp>
      <p:sp>
        <p:nvSpPr>
          <p:cNvPr id="3" name="Dikdörtgen 2"/>
          <p:cNvSpPr/>
          <p:nvPr/>
        </p:nvSpPr>
        <p:spPr>
          <a:xfrm>
            <a:off x="331797" y="1430351"/>
            <a:ext cx="7765620" cy="461665"/>
          </a:xfrm>
          <a:prstGeom prst="rect">
            <a:avLst/>
          </a:prstGeom>
        </p:spPr>
        <p:txBody>
          <a:bodyPr wrap="square">
            <a:spAutoFit/>
          </a:bodyPr>
          <a:lstStyle/>
          <a:p>
            <a:r>
              <a:rPr lang="tr-TR" altLang="en-US" sz="2400" dirty="0">
                <a:solidFill>
                  <a:srgbClr val="0000FF"/>
                </a:solidFill>
                <a:latin typeface="Calibri" panose="020F0502020204030204" pitchFamily="34" charset="0"/>
              </a:rPr>
              <a:t>Lenfosit sayısının 1.5x10</a:t>
            </a:r>
            <a:r>
              <a:rPr lang="tr-TR" altLang="en-US" sz="2400" baseline="30000" dirty="0">
                <a:solidFill>
                  <a:srgbClr val="0000FF"/>
                </a:solidFill>
                <a:latin typeface="Calibri" panose="020F0502020204030204" pitchFamily="34" charset="0"/>
              </a:rPr>
              <a:t>9</a:t>
            </a:r>
            <a:r>
              <a:rPr lang="tr-TR" altLang="en-US" sz="2400" dirty="0">
                <a:solidFill>
                  <a:srgbClr val="0000FF"/>
                </a:solidFill>
                <a:latin typeface="Calibri" panose="020F0502020204030204" pitchFamily="34" charset="0"/>
              </a:rPr>
              <a:t>/l’nin (1500/</a:t>
            </a:r>
            <a:r>
              <a:rPr lang="de-DE" altLang="en-US" sz="2400" dirty="0">
                <a:solidFill>
                  <a:srgbClr val="0000FF"/>
                </a:solidFill>
                <a:latin typeface="Calibri" panose="020F0502020204030204" pitchFamily="34" charset="0"/>
                <a:sym typeface="Symbol" panose="05050102010706020507" pitchFamily="18" charset="2"/>
              </a:rPr>
              <a:t></a:t>
            </a:r>
            <a:r>
              <a:rPr lang="tr-TR" altLang="en-US" sz="2400" dirty="0">
                <a:solidFill>
                  <a:srgbClr val="0000FF"/>
                </a:solidFill>
                <a:latin typeface="Calibri" panose="020F0502020204030204" pitchFamily="34" charset="0"/>
              </a:rPr>
              <a:t>l) altında olmasıdır. </a:t>
            </a:r>
            <a:endParaRPr lang="tr-TR" sz="2400" dirty="0">
              <a:solidFill>
                <a:srgbClr val="0000FF"/>
              </a:solidFill>
            </a:endParaRPr>
          </a:p>
        </p:txBody>
      </p:sp>
    </p:spTree>
    <p:extLst>
      <p:ext uri="{BB962C8B-B14F-4D97-AF65-F5344CB8AC3E}">
        <p14:creationId xmlns:p14="http://schemas.microsoft.com/office/powerpoint/2010/main" val="76298380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3"/>
          <p:cNvSpPr>
            <a:spLocks noGrp="1"/>
          </p:cNvSpPr>
          <p:nvPr>
            <p:ph type="sldNum" sz="quarter" idx="12"/>
          </p:nvPr>
        </p:nvSpPr>
        <p:spPr/>
        <p:txBody>
          <a:bodyPr/>
          <a:lstStyle/>
          <a:p>
            <a:fld id="{DF887E18-53AC-42B2-8ABF-791356733DF4}" type="slidenum">
              <a:rPr lang="tr-TR" altLang="en-US"/>
              <a:pPr/>
              <a:t>46</a:t>
            </a:fld>
            <a:endParaRPr lang="tr-TR" altLang="en-US"/>
          </a:p>
        </p:txBody>
      </p:sp>
      <p:sp>
        <p:nvSpPr>
          <p:cNvPr id="390146" name="Rectangle 4"/>
          <p:cNvSpPr>
            <a:spLocks noGrp="1" noChangeArrowheads="1"/>
          </p:cNvSpPr>
          <p:nvPr>
            <p:ph type="body" sz="half" idx="4294967295"/>
          </p:nvPr>
        </p:nvSpPr>
        <p:spPr>
          <a:xfrm>
            <a:off x="5690343" y="5113805"/>
            <a:ext cx="4794339" cy="504056"/>
          </a:xfrm>
          <a:noFill/>
          <a:ln w="19050">
            <a:solidFill>
              <a:srgbClr val="000066"/>
            </a:solidFill>
            <a:miter lim="800000"/>
            <a:headEnd/>
            <a:tailEnd/>
          </a:ln>
        </p:spPr>
        <p:txBody>
          <a:bodyPr vert="horz" lIns="92075" tIns="46038" rIns="92075" bIns="46038" rtlCol="0">
            <a:normAutofit/>
          </a:bodyPr>
          <a:lstStyle/>
          <a:p>
            <a:pPr>
              <a:buSzPct val="150000"/>
              <a:buFont typeface="Wingdings" panose="05000000000000000000" pitchFamily="2" charset="2"/>
              <a:buChar char="§"/>
              <a:tabLst>
                <a:tab pos="4572000" algn="r"/>
              </a:tabLst>
            </a:pPr>
            <a:r>
              <a:rPr lang="tr-TR" altLang="en-US" sz="2000" b="1" dirty="0">
                <a:solidFill>
                  <a:srgbClr val="0000FF"/>
                </a:solidFill>
              </a:rPr>
              <a:t>PLT:</a:t>
            </a:r>
            <a:r>
              <a:rPr lang="en-US" altLang="en-US" sz="2000" b="1" dirty="0">
                <a:solidFill>
                  <a:srgbClr val="0000FF"/>
                </a:solidFill>
              </a:rPr>
              <a:t>150,000 – </a:t>
            </a:r>
            <a:r>
              <a:rPr lang="tr-TR" altLang="en-US" sz="2000" b="1" dirty="0">
                <a:solidFill>
                  <a:srgbClr val="0000FF"/>
                </a:solidFill>
              </a:rPr>
              <a:t>40</a:t>
            </a:r>
            <a:r>
              <a:rPr lang="en-US" altLang="en-US" sz="2000" b="1" dirty="0">
                <a:solidFill>
                  <a:srgbClr val="0000FF"/>
                </a:solidFill>
              </a:rPr>
              <a:t>0,000/µ</a:t>
            </a:r>
            <a:r>
              <a:rPr lang="tr-TR" altLang="en-US" sz="2000" b="1" dirty="0">
                <a:solidFill>
                  <a:srgbClr val="0000FF"/>
                </a:solidFill>
              </a:rPr>
              <a:t>l</a:t>
            </a:r>
            <a:endParaRPr lang="en-US" altLang="en-US" sz="2000" b="1" dirty="0">
              <a:solidFill>
                <a:srgbClr val="0000FF"/>
              </a:solidFill>
            </a:endParaRPr>
          </a:p>
        </p:txBody>
      </p:sp>
      <p:sp>
        <p:nvSpPr>
          <p:cNvPr id="390147" name="Line 5"/>
          <p:cNvSpPr>
            <a:spLocks noChangeShapeType="1"/>
          </p:cNvSpPr>
          <p:nvPr/>
        </p:nvSpPr>
        <p:spPr bwMode="auto">
          <a:xfrm>
            <a:off x="4190811" y="5229646"/>
            <a:ext cx="838200" cy="0"/>
          </a:xfrm>
          <a:prstGeom prst="line">
            <a:avLst/>
          </a:prstGeom>
          <a:noFill/>
          <a:ln w="76200">
            <a:solidFill>
              <a:srgbClr val="FF0000"/>
            </a:solidFill>
            <a:round/>
            <a:headEnd type="none" w="sm" len="sm"/>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390148" name="Rectangle 7"/>
          <p:cNvSpPr>
            <a:spLocks noGrp="1" noChangeArrowheads="1"/>
          </p:cNvSpPr>
          <p:nvPr>
            <p:ph type="body" sz="half" idx="4294967295"/>
          </p:nvPr>
        </p:nvSpPr>
        <p:spPr>
          <a:xfrm>
            <a:off x="1779097" y="2739886"/>
            <a:ext cx="3516313" cy="3879850"/>
          </a:xfrm>
          <a:noFill/>
        </p:spPr>
        <p:txBody>
          <a:bodyPr vert="horz" lIns="92075" tIns="46038" rIns="92075" bIns="46038" rtlCol="0">
            <a:normAutofit/>
          </a:bodyPr>
          <a:lstStyle/>
          <a:p>
            <a:pPr>
              <a:lnSpc>
                <a:spcPct val="80000"/>
              </a:lnSpc>
            </a:pPr>
            <a:r>
              <a:rPr lang="tr-TR" altLang="en-US" sz="2600" dirty="0"/>
              <a:t>Eritrosit</a:t>
            </a:r>
            <a:endParaRPr lang="en-US" altLang="en-US" sz="2600" dirty="0"/>
          </a:p>
          <a:p>
            <a:pPr>
              <a:lnSpc>
                <a:spcPct val="80000"/>
              </a:lnSpc>
            </a:pPr>
            <a:endParaRPr lang="en-US" altLang="en-US" sz="2600" dirty="0"/>
          </a:p>
          <a:p>
            <a:pPr>
              <a:lnSpc>
                <a:spcPct val="80000"/>
              </a:lnSpc>
            </a:pPr>
            <a:r>
              <a:rPr lang="en-US" altLang="en-US" sz="2600" dirty="0"/>
              <a:t>L</a:t>
            </a:r>
            <a:r>
              <a:rPr lang="tr-TR" altLang="en-US" sz="2600" dirty="0" err="1" smtClean="0"/>
              <a:t>ökosit</a:t>
            </a:r>
            <a:endParaRPr lang="tr-TR" altLang="en-US" sz="2600" dirty="0" smtClean="0"/>
          </a:p>
          <a:p>
            <a:pPr marL="0" indent="0">
              <a:lnSpc>
                <a:spcPct val="80000"/>
              </a:lnSpc>
              <a:buNone/>
            </a:pPr>
            <a:endParaRPr lang="en-US" altLang="en-US" sz="2600" dirty="0"/>
          </a:p>
          <a:p>
            <a:pPr>
              <a:lnSpc>
                <a:spcPct val="80000"/>
              </a:lnSpc>
            </a:pPr>
            <a:endParaRPr lang="en-US" altLang="en-US" sz="2600" dirty="0"/>
          </a:p>
          <a:p>
            <a:pPr>
              <a:lnSpc>
                <a:spcPct val="80000"/>
              </a:lnSpc>
            </a:pPr>
            <a:r>
              <a:rPr lang="tr-TR" altLang="en-US" sz="2600" b="1" dirty="0"/>
              <a:t>Trombosit</a:t>
            </a:r>
            <a:endParaRPr lang="en-US" altLang="en-US" sz="2600" b="1" dirty="0"/>
          </a:p>
        </p:txBody>
      </p:sp>
      <p:sp>
        <p:nvSpPr>
          <p:cNvPr id="390150" name="Rectangle 6"/>
          <p:cNvSpPr>
            <a:spLocks noChangeArrowheads="1"/>
          </p:cNvSpPr>
          <p:nvPr/>
        </p:nvSpPr>
        <p:spPr bwMode="auto">
          <a:xfrm>
            <a:off x="332375" y="519708"/>
            <a:ext cx="598433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r-TR" altLang="en-US" sz="3200" b="1" dirty="0">
                <a:solidFill>
                  <a:srgbClr val="FF0000"/>
                </a:solidFill>
                <a:latin typeface="Arial" panose="020B0604020202020204" pitchFamily="34" charset="0"/>
                <a:cs typeface="Arial" panose="020B0604020202020204" pitchFamily="34" charset="0"/>
              </a:rPr>
              <a:t>Tam Kan Platelet Göstergeleri</a:t>
            </a:r>
          </a:p>
        </p:txBody>
      </p:sp>
      <p:pic>
        <p:nvPicPr>
          <p:cNvPr id="7" name="Picture 2" descr="İlgili resi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26076" y="2013625"/>
            <a:ext cx="4858606" cy="28575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526345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Rectangle 2"/>
          <p:cNvSpPr>
            <a:spLocks noChangeArrowheads="1"/>
          </p:cNvSpPr>
          <p:nvPr/>
        </p:nvSpPr>
        <p:spPr bwMode="auto">
          <a:xfrm>
            <a:off x="2133600" y="381000"/>
            <a:ext cx="8305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endParaRPr lang="en-US" altLang="en-US" sz="3200">
              <a:latin typeface="Impact" panose="020B0806030902050204" pitchFamily="34" charset="0"/>
            </a:endParaRPr>
          </a:p>
        </p:txBody>
      </p:sp>
      <p:sp>
        <p:nvSpPr>
          <p:cNvPr id="317443" name="Rectangle 3"/>
          <p:cNvSpPr>
            <a:spLocks noGrp="1" noChangeArrowheads="1"/>
          </p:cNvSpPr>
          <p:nvPr>
            <p:ph type="title" idx="4294967295"/>
          </p:nvPr>
        </p:nvSpPr>
        <p:spPr>
          <a:xfrm>
            <a:off x="864637" y="1524000"/>
            <a:ext cx="7772400" cy="1143000"/>
          </a:xfrm>
        </p:spPr>
        <p:txBody>
          <a:bodyPr vert="horz" lIns="92075" tIns="46038" rIns="92075" bIns="46038" rtlCol="0" anchor="ctr">
            <a:normAutofit/>
          </a:bodyPr>
          <a:lstStyle/>
          <a:p>
            <a:r>
              <a:rPr lang="tr-TR" altLang="en-US" sz="2400" b="1" dirty="0">
                <a:solidFill>
                  <a:srgbClr val="0000FF"/>
                </a:solidFill>
                <a:latin typeface="Times New Roman" panose="02020603050405020304" pitchFamily="18" charset="0"/>
              </a:rPr>
              <a:t>Trombosit Sayımı</a:t>
            </a:r>
            <a:br>
              <a:rPr lang="tr-TR" altLang="en-US" sz="2400" b="1" dirty="0">
                <a:solidFill>
                  <a:srgbClr val="0000FF"/>
                </a:solidFill>
                <a:latin typeface="Times New Roman" panose="02020603050405020304" pitchFamily="18" charset="0"/>
              </a:rPr>
            </a:br>
            <a:r>
              <a:rPr lang="tr-TR" altLang="en-US" sz="2400" b="1" dirty="0">
                <a:solidFill>
                  <a:srgbClr val="0000FF"/>
                </a:solidFill>
                <a:latin typeface="Times New Roman" panose="02020603050405020304" pitchFamily="18" charset="0"/>
              </a:rPr>
              <a:t> </a:t>
            </a:r>
            <a:r>
              <a:rPr lang="tr-TR" altLang="en-US" sz="2400" b="1" u="sng" dirty="0">
                <a:solidFill>
                  <a:srgbClr val="0000FF"/>
                </a:solidFill>
                <a:latin typeface="Times New Roman" panose="02020603050405020304" pitchFamily="18" charset="0"/>
              </a:rPr>
              <a:t>(N:150.000 – 400.000/mm</a:t>
            </a:r>
            <a:r>
              <a:rPr lang="tr-TR" altLang="en-US" sz="2400" b="1" u="sng" baseline="30000" dirty="0">
                <a:solidFill>
                  <a:srgbClr val="0000FF"/>
                </a:solidFill>
                <a:latin typeface="Times New Roman" panose="02020603050405020304" pitchFamily="18" charset="0"/>
              </a:rPr>
              <a:t>3</a:t>
            </a:r>
            <a:r>
              <a:rPr lang="tr-TR" altLang="en-US" sz="2400" b="1" u="sng" dirty="0">
                <a:solidFill>
                  <a:srgbClr val="0000FF"/>
                </a:solidFill>
                <a:latin typeface="Times New Roman" panose="02020603050405020304" pitchFamily="18" charset="0"/>
              </a:rPr>
              <a:t>)</a:t>
            </a:r>
          </a:p>
        </p:txBody>
      </p:sp>
      <p:sp>
        <p:nvSpPr>
          <p:cNvPr id="317444" name="Rectangle 4"/>
          <p:cNvSpPr>
            <a:spLocks noGrp="1" noChangeArrowheads="1"/>
          </p:cNvSpPr>
          <p:nvPr>
            <p:ph type="body" idx="4294967295"/>
          </p:nvPr>
        </p:nvSpPr>
        <p:spPr>
          <a:xfrm>
            <a:off x="1540232" y="2827412"/>
            <a:ext cx="8348662" cy="4495800"/>
          </a:xfrm>
        </p:spPr>
        <p:txBody>
          <a:bodyPr vert="horz" lIns="92075" tIns="46038" rIns="92075" bIns="46038" rtlCol="0">
            <a:normAutofit/>
          </a:bodyPr>
          <a:lstStyle/>
          <a:p>
            <a:pPr>
              <a:lnSpc>
                <a:spcPct val="150000"/>
              </a:lnSpc>
              <a:buFont typeface="+mj-lt"/>
              <a:buAutoNum type="alphaLcPeriod"/>
            </a:pPr>
            <a:r>
              <a:rPr lang="tr-TR" altLang="en-US" sz="2400" dirty="0">
                <a:latin typeface="Calibri" panose="020F0502020204030204" pitchFamily="34" charset="0"/>
              </a:rPr>
              <a:t>400.000/mm</a:t>
            </a:r>
            <a:r>
              <a:rPr lang="tr-TR" altLang="en-US" sz="2400" baseline="30000" dirty="0">
                <a:latin typeface="Calibri" panose="020F0502020204030204" pitchFamily="34" charset="0"/>
              </a:rPr>
              <a:t>3</a:t>
            </a:r>
            <a:r>
              <a:rPr lang="tr-TR" altLang="en-US" sz="2400" dirty="0">
                <a:latin typeface="Calibri" panose="020F0502020204030204" pitchFamily="34" charset="0"/>
              </a:rPr>
              <a:t> üzerinde  </a:t>
            </a:r>
            <a:r>
              <a:rPr lang="tr-TR" altLang="en-US" sz="2400" dirty="0">
                <a:solidFill>
                  <a:schemeClr val="accent2"/>
                </a:solidFill>
                <a:latin typeface="Calibri" panose="020F0502020204030204" pitchFamily="34" charset="0"/>
              </a:rPr>
              <a:t>trombositoz</a:t>
            </a:r>
            <a:r>
              <a:rPr lang="tr-TR" altLang="en-US" sz="2400" dirty="0">
                <a:latin typeface="Calibri" panose="020F0502020204030204" pitchFamily="34" charset="0"/>
              </a:rPr>
              <a:t>, </a:t>
            </a:r>
          </a:p>
          <a:p>
            <a:pPr>
              <a:lnSpc>
                <a:spcPct val="150000"/>
              </a:lnSpc>
              <a:buFont typeface="+mj-lt"/>
              <a:buAutoNum type="alphaLcPeriod"/>
            </a:pPr>
            <a:r>
              <a:rPr lang="tr-TR" altLang="en-US" sz="2400" dirty="0">
                <a:latin typeface="Calibri" panose="020F0502020204030204" pitchFamily="34" charset="0"/>
              </a:rPr>
              <a:t>150.000/mm</a:t>
            </a:r>
            <a:r>
              <a:rPr lang="tr-TR" altLang="en-US" sz="2400" baseline="30000" dirty="0">
                <a:latin typeface="Calibri" panose="020F0502020204030204" pitchFamily="34" charset="0"/>
              </a:rPr>
              <a:t>3</a:t>
            </a:r>
            <a:r>
              <a:rPr lang="tr-TR" altLang="en-US" sz="2400" dirty="0">
                <a:latin typeface="Calibri" panose="020F0502020204030204" pitchFamily="34" charset="0"/>
              </a:rPr>
              <a:t> altında </a:t>
            </a:r>
            <a:r>
              <a:rPr lang="tr-TR" altLang="en-US" sz="2400" dirty="0" err="1">
                <a:solidFill>
                  <a:schemeClr val="accent2"/>
                </a:solidFill>
                <a:latin typeface="Calibri" panose="020F0502020204030204" pitchFamily="34" charset="0"/>
              </a:rPr>
              <a:t>trombositopeni</a:t>
            </a:r>
            <a:r>
              <a:rPr lang="tr-TR" altLang="en-US" sz="2400" dirty="0">
                <a:latin typeface="Calibri" panose="020F0502020204030204" pitchFamily="34" charset="0"/>
              </a:rPr>
              <a:t>,</a:t>
            </a:r>
          </a:p>
          <a:p>
            <a:pPr>
              <a:lnSpc>
                <a:spcPct val="150000"/>
              </a:lnSpc>
              <a:buFont typeface="+mj-lt"/>
              <a:buAutoNum type="alphaLcPeriod"/>
            </a:pPr>
            <a:r>
              <a:rPr lang="tr-TR" altLang="en-US" sz="2400" dirty="0">
                <a:latin typeface="Calibri" panose="020F0502020204030204" pitchFamily="34" charset="0"/>
              </a:rPr>
              <a:t>50.000/mm</a:t>
            </a:r>
            <a:r>
              <a:rPr lang="tr-TR" altLang="en-US" sz="2400" baseline="30000" dirty="0">
                <a:latin typeface="Calibri" panose="020F0502020204030204" pitchFamily="34" charset="0"/>
              </a:rPr>
              <a:t>3</a:t>
            </a:r>
            <a:r>
              <a:rPr lang="tr-TR" altLang="en-US" sz="2400" dirty="0">
                <a:latin typeface="Calibri" panose="020F0502020204030204" pitchFamily="34" charset="0"/>
              </a:rPr>
              <a:t> altında </a:t>
            </a:r>
            <a:r>
              <a:rPr lang="tr-TR" altLang="en-US" sz="2400" dirty="0">
                <a:solidFill>
                  <a:schemeClr val="accent2"/>
                </a:solidFill>
                <a:latin typeface="Calibri" panose="020F0502020204030204" pitchFamily="34" charset="0"/>
              </a:rPr>
              <a:t>kolay kanama riski artar</a:t>
            </a:r>
          </a:p>
          <a:p>
            <a:pPr>
              <a:lnSpc>
                <a:spcPct val="150000"/>
              </a:lnSpc>
              <a:buFont typeface="+mj-lt"/>
              <a:buAutoNum type="alphaLcPeriod"/>
            </a:pPr>
            <a:r>
              <a:rPr lang="tr-TR" altLang="en-US" sz="2400" dirty="0">
                <a:latin typeface="Calibri" panose="020F0502020204030204" pitchFamily="34" charset="0"/>
              </a:rPr>
              <a:t>10.000/mm</a:t>
            </a:r>
            <a:r>
              <a:rPr lang="tr-TR" altLang="en-US" sz="2400" baseline="30000" dirty="0">
                <a:latin typeface="Calibri" panose="020F0502020204030204" pitchFamily="34" charset="0"/>
              </a:rPr>
              <a:t>3</a:t>
            </a:r>
            <a:r>
              <a:rPr lang="tr-TR" altLang="en-US" sz="2400" dirty="0">
                <a:latin typeface="Calibri" panose="020F0502020204030204" pitchFamily="34" charset="0"/>
              </a:rPr>
              <a:t> altında </a:t>
            </a:r>
            <a:r>
              <a:rPr lang="tr-TR" altLang="en-US" sz="2400" dirty="0" err="1">
                <a:latin typeface="Calibri" panose="020F0502020204030204" pitchFamily="34" charset="0"/>
              </a:rPr>
              <a:t>Spontan</a:t>
            </a:r>
            <a:r>
              <a:rPr lang="tr-TR" altLang="en-US" sz="2400" dirty="0">
                <a:latin typeface="Calibri" panose="020F0502020204030204" pitchFamily="34" charset="0"/>
              </a:rPr>
              <a:t> </a:t>
            </a:r>
            <a:r>
              <a:rPr lang="tr-TR" altLang="en-US" sz="2400" dirty="0">
                <a:solidFill>
                  <a:schemeClr val="accent2"/>
                </a:solidFill>
                <a:latin typeface="Calibri" panose="020F0502020204030204" pitchFamily="34" charset="0"/>
              </a:rPr>
              <a:t>Kanama Riskli </a:t>
            </a:r>
            <a:r>
              <a:rPr lang="tr-TR" altLang="en-US" sz="2400" dirty="0" err="1">
                <a:solidFill>
                  <a:schemeClr val="accent2"/>
                </a:solidFill>
                <a:latin typeface="Calibri" panose="020F0502020204030204" pitchFamily="34" charset="0"/>
              </a:rPr>
              <a:t>Trombositopeni</a:t>
            </a:r>
            <a:r>
              <a:rPr lang="tr-TR" altLang="en-US" sz="2400" dirty="0">
                <a:solidFill>
                  <a:schemeClr val="accent2"/>
                </a:solidFill>
                <a:latin typeface="Calibri" panose="020F0502020204030204" pitchFamily="34" charset="0"/>
              </a:rPr>
              <a:t> </a:t>
            </a:r>
          </a:p>
          <a:p>
            <a:pPr>
              <a:lnSpc>
                <a:spcPct val="150000"/>
              </a:lnSpc>
              <a:buFont typeface="Monotype Sorts" pitchFamily="2" charset="2"/>
              <a:buChar char="n"/>
            </a:pPr>
            <a:endParaRPr lang="tr-TR" altLang="en-US" sz="2400" dirty="0">
              <a:solidFill>
                <a:schemeClr val="accent2"/>
              </a:solidFill>
              <a:latin typeface="Calibri" panose="020F0502020204030204" pitchFamily="34" charset="0"/>
            </a:endParaRPr>
          </a:p>
        </p:txBody>
      </p:sp>
      <p:sp>
        <p:nvSpPr>
          <p:cNvPr id="6" name="Rectangle 2"/>
          <p:cNvSpPr txBox="1">
            <a:spLocks noChangeArrowheads="1"/>
          </p:cNvSpPr>
          <p:nvPr/>
        </p:nvSpPr>
        <p:spPr>
          <a:xfrm>
            <a:off x="383236" y="468387"/>
            <a:ext cx="8001000" cy="1216025"/>
          </a:xfrm>
          <a:prstGeom prst="rect">
            <a:avLst/>
          </a:prstGeom>
        </p:spPr>
        <p:txBody>
          <a:bodyPr/>
          <a:lstStyle>
            <a:lvl1pPr algn="l" rtl="0" fontAlgn="base">
              <a:spcBef>
                <a:spcPct val="0"/>
              </a:spcBef>
              <a:spcAft>
                <a:spcPct val="0"/>
              </a:spcAft>
              <a:defRPr sz="3800" kern="1200">
                <a:solidFill>
                  <a:schemeClr val="tx2"/>
                </a:solidFill>
                <a:latin typeface="+mj-lt"/>
                <a:ea typeface="+mj-ea"/>
                <a:cs typeface="+mj-cs"/>
              </a:defRPr>
            </a:lvl1pPr>
            <a:lvl2pPr algn="l" rtl="0" fontAlgn="base">
              <a:spcBef>
                <a:spcPct val="0"/>
              </a:spcBef>
              <a:spcAft>
                <a:spcPct val="0"/>
              </a:spcAft>
              <a:defRPr sz="3800">
                <a:solidFill>
                  <a:schemeClr val="tx2"/>
                </a:solidFill>
                <a:latin typeface="Verdana" panose="020B0604030504040204" pitchFamily="34" charset="0"/>
              </a:defRPr>
            </a:lvl2pPr>
            <a:lvl3pPr algn="l" rtl="0" fontAlgn="base">
              <a:spcBef>
                <a:spcPct val="0"/>
              </a:spcBef>
              <a:spcAft>
                <a:spcPct val="0"/>
              </a:spcAft>
              <a:defRPr sz="3800">
                <a:solidFill>
                  <a:schemeClr val="tx2"/>
                </a:solidFill>
                <a:latin typeface="Verdana" panose="020B0604030504040204" pitchFamily="34" charset="0"/>
              </a:defRPr>
            </a:lvl3pPr>
            <a:lvl4pPr algn="l" rtl="0" fontAlgn="base">
              <a:spcBef>
                <a:spcPct val="0"/>
              </a:spcBef>
              <a:spcAft>
                <a:spcPct val="0"/>
              </a:spcAft>
              <a:defRPr sz="3800">
                <a:solidFill>
                  <a:schemeClr val="tx2"/>
                </a:solidFill>
                <a:latin typeface="Verdana" panose="020B0604030504040204" pitchFamily="34" charset="0"/>
              </a:defRPr>
            </a:lvl4pPr>
            <a:lvl5pPr algn="l" rtl="0" fontAlgn="base">
              <a:spcBef>
                <a:spcPct val="0"/>
              </a:spcBef>
              <a:spcAft>
                <a:spcPct val="0"/>
              </a:spcAft>
              <a:defRPr sz="3800">
                <a:solidFill>
                  <a:schemeClr val="tx2"/>
                </a:solidFill>
                <a:latin typeface="Verdana" panose="020B0604030504040204" pitchFamily="34" charset="0"/>
              </a:defRPr>
            </a:lvl5pPr>
            <a:lvl6pPr marL="457200" algn="l" rtl="0" fontAlgn="base">
              <a:spcBef>
                <a:spcPct val="0"/>
              </a:spcBef>
              <a:spcAft>
                <a:spcPct val="0"/>
              </a:spcAft>
              <a:defRPr sz="3800">
                <a:solidFill>
                  <a:schemeClr val="tx2"/>
                </a:solidFill>
                <a:latin typeface="Verdana" panose="020B0604030504040204" pitchFamily="34" charset="0"/>
              </a:defRPr>
            </a:lvl6pPr>
            <a:lvl7pPr marL="914400" algn="l" rtl="0" fontAlgn="base">
              <a:spcBef>
                <a:spcPct val="0"/>
              </a:spcBef>
              <a:spcAft>
                <a:spcPct val="0"/>
              </a:spcAft>
              <a:defRPr sz="3800">
                <a:solidFill>
                  <a:schemeClr val="tx2"/>
                </a:solidFill>
                <a:latin typeface="Verdana" panose="020B0604030504040204" pitchFamily="34" charset="0"/>
              </a:defRPr>
            </a:lvl7pPr>
            <a:lvl8pPr marL="1371600" algn="l" rtl="0" fontAlgn="base">
              <a:spcBef>
                <a:spcPct val="0"/>
              </a:spcBef>
              <a:spcAft>
                <a:spcPct val="0"/>
              </a:spcAft>
              <a:defRPr sz="3800">
                <a:solidFill>
                  <a:schemeClr val="tx2"/>
                </a:solidFill>
                <a:latin typeface="Verdana" panose="020B0604030504040204" pitchFamily="34" charset="0"/>
              </a:defRPr>
            </a:lvl8pPr>
            <a:lvl9pPr marL="1828800" algn="l" rtl="0" fontAlgn="base">
              <a:spcBef>
                <a:spcPct val="0"/>
              </a:spcBef>
              <a:spcAft>
                <a:spcPct val="0"/>
              </a:spcAft>
              <a:defRPr sz="3800">
                <a:solidFill>
                  <a:schemeClr val="tx2"/>
                </a:solidFill>
                <a:latin typeface="Verdana" panose="020B0604030504040204" pitchFamily="34" charset="0"/>
              </a:defRPr>
            </a:lvl9pPr>
          </a:lstStyle>
          <a:p>
            <a:r>
              <a:rPr lang="tr-TR" altLang="en-US" b="1" dirty="0" err="1">
                <a:solidFill>
                  <a:srgbClr val="FF0000"/>
                </a:solidFill>
                <a:latin typeface="Arial" panose="020B0604020202020204" pitchFamily="34" charset="0"/>
                <a:cs typeface="Arial" panose="020B0604020202020204" pitchFamily="34" charset="0"/>
              </a:rPr>
              <a:t>Trombositler</a:t>
            </a:r>
            <a:endParaRPr lang="en-US" altLang="en-US"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18202823"/>
      </p:ext>
    </p:extLst>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3"/>
          <p:cNvSpPr>
            <a:spLocks noGrp="1" noChangeArrowheads="1"/>
          </p:cNvSpPr>
          <p:nvPr>
            <p:ph type="body" sz="half" idx="1"/>
          </p:nvPr>
        </p:nvSpPr>
        <p:spPr>
          <a:xfrm>
            <a:off x="719139" y="1746251"/>
            <a:ext cx="5411073" cy="4267200"/>
          </a:xfrm>
        </p:spPr>
        <p:txBody>
          <a:bodyPr/>
          <a:lstStyle/>
          <a:p>
            <a:pPr>
              <a:lnSpc>
                <a:spcPct val="150000"/>
              </a:lnSpc>
              <a:buSzPct val="148000"/>
              <a:buFont typeface="Wingdings" panose="05000000000000000000" pitchFamily="2" charset="2"/>
              <a:buChar char="§"/>
            </a:pPr>
            <a:r>
              <a:rPr lang="tr-TR" altLang="en-US" sz="2000" dirty="0">
                <a:latin typeface="Arial" panose="020B0604020202020204" pitchFamily="34" charset="0"/>
              </a:rPr>
              <a:t>Megakaryositlerden yapılan, vücudun en küçük hücreleri,</a:t>
            </a:r>
          </a:p>
          <a:p>
            <a:pPr>
              <a:lnSpc>
                <a:spcPct val="150000"/>
              </a:lnSpc>
              <a:buSzPct val="148000"/>
              <a:buFont typeface="Wingdings" panose="05000000000000000000" pitchFamily="2" charset="2"/>
              <a:buChar char="§"/>
            </a:pPr>
            <a:r>
              <a:rPr lang="tr-TR" altLang="en-US" sz="2000" dirty="0">
                <a:latin typeface="Arial" panose="020B0604020202020204" pitchFamily="34" charset="0"/>
              </a:rPr>
              <a:t>Çapları 2-3 µ,</a:t>
            </a:r>
          </a:p>
          <a:p>
            <a:pPr>
              <a:lnSpc>
                <a:spcPct val="150000"/>
              </a:lnSpc>
              <a:buSzPct val="148000"/>
              <a:buFont typeface="Wingdings" panose="05000000000000000000" pitchFamily="2" charset="2"/>
              <a:buChar char="§"/>
            </a:pPr>
            <a:r>
              <a:rPr lang="tr-TR" altLang="en-US" sz="2000" dirty="0">
                <a:latin typeface="Arial" panose="020B0604020202020204" pitchFamily="34" charset="0"/>
              </a:rPr>
              <a:t>150 bin-400 bin/mm</a:t>
            </a:r>
            <a:r>
              <a:rPr lang="tr-TR" altLang="en-US" sz="2000" baseline="30000" dirty="0">
                <a:latin typeface="Arial" panose="020B0604020202020204" pitchFamily="34" charset="0"/>
              </a:rPr>
              <a:t>3</a:t>
            </a:r>
            <a:r>
              <a:rPr lang="tr-TR" altLang="en-US" sz="2000" dirty="0">
                <a:latin typeface="Arial" panose="020B0604020202020204" pitchFamily="34" charset="0"/>
              </a:rPr>
              <a:t>,</a:t>
            </a:r>
          </a:p>
          <a:p>
            <a:pPr>
              <a:lnSpc>
                <a:spcPct val="150000"/>
              </a:lnSpc>
              <a:buSzPct val="148000"/>
              <a:buFont typeface="Wingdings" panose="05000000000000000000" pitchFamily="2" charset="2"/>
              <a:buChar char="§"/>
            </a:pPr>
            <a:r>
              <a:rPr lang="tr-TR" altLang="en-US" sz="2000" i="1" dirty="0" smtClean="0">
                <a:latin typeface="Arial" panose="020B0604020202020204" pitchFamily="34" charset="0"/>
              </a:rPr>
              <a:t>Hacmi, MPV</a:t>
            </a:r>
            <a:r>
              <a:rPr lang="tr-TR" altLang="en-US" sz="2000" i="1" dirty="0">
                <a:latin typeface="Arial" panose="020B0604020202020204" pitchFamily="34" charset="0"/>
              </a:rPr>
              <a:t>, 7-11 </a:t>
            </a:r>
            <a:r>
              <a:rPr lang="tr-TR" altLang="en-US" sz="2000" i="1" dirty="0" err="1">
                <a:latin typeface="Arial" panose="020B0604020202020204" pitchFamily="34" charset="0"/>
              </a:rPr>
              <a:t>fl</a:t>
            </a:r>
            <a:endParaRPr lang="tr-TR" altLang="en-US" sz="2000" i="1" dirty="0">
              <a:latin typeface="Arial" panose="020B0604020202020204" pitchFamily="34" charset="0"/>
            </a:endParaRPr>
          </a:p>
          <a:p>
            <a:pPr>
              <a:lnSpc>
                <a:spcPct val="150000"/>
              </a:lnSpc>
              <a:buSzPct val="148000"/>
              <a:buFont typeface="Wingdings" panose="05000000000000000000" pitchFamily="2" charset="2"/>
              <a:buChar char="§"/>
            </a:pPr>
            <a:r>
              <a:rPr lang="tr-TR" altLang="en-US" sz="2000" dirty="0">
                <a:latin typeface="Arial" panose="020B0604020202020204" pitchFamily="34" charset="0"/>
              </a:rPr>
              <a:t>Dev trombositlerin varlığı bazen </a:t>
            </a:r>
            <a:r>
              <a:rPr lang="tr-TR" altLang="en-US" sz="2000" dirty="0" err="1">
                <a:latin typeface="Arial" panose="020B0604020202020204" pitchFamily="34" charset="0"/>
              </a:rPr>
              <a:t>eritroblast</a:t>
            </a:r>
            <a:r>
              <a:rPr lang="tr-TR" altLang="en-US" sz="2000" dirty="0">
                <a:latin typeface="Arial" panose="020B0604020202020204" pitchFamily="34" charset="0"/>
              </a:rPr>
              <a:t> olarak rapor edilebilmektedir</a:t>
            </a:r>
            <a:endParaRPr lang="en-US" altLang="en-US" sz="2000" dirty="0">
              <a:latin typeface="Arial" panose="020B0604020202020204" pitchFamily="34" charset="0"/>
            </a:endParaRPr>
          </a:p>
        </p:txBody>
      </p:sp>
      <p:pic>
        <p:nvPicPr>
          <p:cNvPr id="9" name="Picture 4" descr="0144-065.jpg: "/>
          <p:cNvPicPr>
            <a:picLocks noGrp="1" noChangeAspect="1" noChangeArrowheads="1"/>
          </p:cNvPicPr>
          <p:nvPr>
            <p:ph sz="quarter" idx="2"/>
          </p:nvPr>
        </p:nvPicPr>
        <p:blipFill>
          <a:blip r:embed="rId2" cstate="print">
            <a:extLst>
              <a:ext uri="{28A0092B-C50C-407E-A947-70E740481C1C}">
                <a14:useLocalDpi xmlns:a14="http://schemas.microsoft.com/office/drawing/2010/main" val="0"/>
              </a:ext>
            </a:extLst>
          </a:blip>
          <a:srcRect/>
          <a:stretch>
            <a:fillRect/>
          </a:stretch>
        </p:blipFill>
        <p:spPr>
          <a:xfrm>
            <a:off x="7667335" y="3879851"/>
            <a:ext cx="3189287" cy="20605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 name="Picture 6" descr="2559-085.jpg: "/>
          <p:cNvPicPr>
            <a:picLocks noGrp="1" noChangeAspect="1" noChangeArrowheads="1"/>
          </p:cNvPicPr>
          <p:nvPr>
            <p:ph sz="quarter" idx="3"/>
          </p:nvPr>
        </p:nvPicPr>
        <p:blipFill>
          <a:blip r:embed="rId3" cstate="print">
            <a:extLst>
              <a:ext uri="{28A0092B-C50C-407E-A947-70E740481C1C}">
                <a14:useLocalDpi xmlns:a14="http://schemas.microsoft.com/office/drawing/2010/main" val="0"/>
              </a:ext>
            </a:extLst>
          </a:blip>
          <a:srcRect/>
          <a:stretch>
            <a:fillRect/>
          </a:stretch>
        </p:blipFill>
        <p:spPr>
          <a:xfrm>
            <a:off x="7667335" y="1746251"/>
            <a:ext cx="3190875" cy="20637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 name="Rectangle 2"/>
          <p:cNvSpPr txBox="1">
            <a:spLocks noChangeArrowheads="1"/>
          </p:cNvSpPr>
          <p:nvPr/>
        </p:nvSpPr>
        <p:spPr>
          <a:xfrm>
            <a:off x="383236" y="468387"/>
            <a:ext cx="8001000" cy="1216025"/>
          </a:xfrm>
          <a:prstGeom prst="rect">
            <a:avLst/>
          </a:prstGeom>
        </p:spPr>
        <p:txBody>
          <a:bodyPr/>
          <a:lstStyle>
            <a:lvl1pPr algn="l" rtl="0" fontAlgn="base">
              <a:spcBef>
                <a:spcPct val="0"/>
              </a:spcBef>
              <a:spcAft>
                <a:spcPct val="0"/>
              </a:spcAft>
              <a:defRPr sz="3800" kern="1200">
                <a:solidFill>
                  <a:schemeClr val="tx2"/>
                </a:solidFill>
                <a:latin typeface="+mj-lt"/>
                <a:ea typeface="+mj-ea"/>
                <a:cs typeface="+mj-cs"/>
              </a:defRPr>
            </a:lvl1pPr>
            <a:lvl2pPr algn="l" rtl="0" fontAlgn="base">
              <a:spcBef>
                <a:spcPct val="0"/>
              </a:spcBef>
              <a:spcAft>
                <a:spcPct val="0"/>
              </a:spcAft>
              <a:defRPr sz="3800">
                <a:solidFill>
                  <a:schemeClr val="tx2"/>
                </a:solidFill>
                <a:latin typeface="Verdana" panose="020B0604030504040204" pitchFamily="34" charset="0"/>
              </a:defRPr>
            </a:lvl2pPr>
            <a:lvl3pPr algn="l" rtl="0" fontAlgn="base">
              <a:spcBef>
                <a:spcPct val="0"/>
              </a:spcBef>
              <a:spcAft>
                <a:spcPct val="0"/>
              </a:spcAft>
              <a:defRPr sz="3800">
                <a:solidFill>
                  <a:schemeClr val="tx2"/>
                </a:solidFill>
                <a:latin typeface="Verdana" panose="020B0604030504040204" pitchFamily="34" charset="0"/>
              </a:defRPr>
            </a:lvl3pPr>
            <a:lvl4pPr algn="l" rtl="0" fontAlgn="base">
              <a:spcBef>
                <a:spcPct val="0"/>
              </a:spcBef>
              <a:spcAft>
                <a:spcPct val="0"/>
              </a:spcAft>
              <a:defRPr sz="3800">
                <a:solidFill>
                  <a:schemeClr val="tx2"/>
                </a:solidFill>
                <a:latin typeface="Verdana" panose="020B0604030504040204" pitchFamily="34" charset="0"/>
              </a:defRPr>
            </a:lvl4pPr>
            <a:lvl5pPr algn="l" rtl="0" fontAlgn="base">
              <a:spcBef>
                <a:spcPct val="0"/>
              </a:spcBef>
              <a:spcAft>
                <a:spcPct val="0"/>
              </a:spcAft>
              <a:defRPr sz="3800">
                <a:solidFill>
                  <a:schemeClr val="tx2"/>
                </a:solidFill>
                <a:latin typeface="Verdana" panose="020B0604030504040204" pitchFamily="34" charset="0"/>
              </a:defRPr>
            </a:lvl5pPr>
            <a:lvl6pPr marL="457200" algn="l" rtl="0" fontAlgn="base">
              <a:spcBef>
                <a:spcPct val="0"/>
              </a:spcBef>
              <a:spcAft>
                <a:spcPct val="0"/>
              </a:spcAft>
              <a:defRPr sz="3800">
                <a:solidFill>
                  <a:schemeClr val="tx2"/>
                </a:solidFill>
                <a:latin typeface="Verdana" panose="020B0604030504040204" pitchFamily="34" charset="0"/>
              </a:defRPr>
            </a:lvl6pPr>
            <a:lvl7pPr marL="914400" algn="l" rtl="0" fontAlgn="base">
              <a:spcBef>
                <a:spcPct val="0"/>
              </a:spcBef>
              <a:spcAft>
                <a:spcPct val="0"/>
              </a:spcAft>
              <a:defRPr sz="3800">
                <a:solidFill>
                  <a:schemeClr val="tx2"/>
                </a:solidFill>
                <a:latin typeface="Verdana" panose="020B0604030504040204" pitchFamily="34" charset="0"/>
              </a:defRPr>
            </a:lvl7pPr>
            <a:lvl8pPr marL="1371600" algn="l" rtl="0" fontAlgn="base">
              <a:spcBef>
                <a:spcPct val="0"/>
              </a:spcBef>
              <a:spcAft>
                <a:spcPct val="0"/>
              </a:spcAft>
              <a:defRPr sz="3800">
                <a:solidFill>
                  <a:schemeClr val="tx2"/>
                </a:solidFill>
                <a:latin typeface="Verdana" panose="020B0604030504040204" pitchFamily="34" charset="0"/>
              </a:defRPr>
            </a:lvl8pPr>
            <a:lvl9pPr marL="1828800" algn="l" rtl="0" fontAlgn="base">
              <a:spcBef>
                <a:spcPct val="0"/>
              </a:spcBef>
              <a:spcAft>
                <a:spcPct val="0"/>
              </a:spcAft>
              <a:defRPr sz="3800">
                <a:solidFill>
                  <a:schemeClr val="tx2"/>
                </a:solidFill>
                <a:latin typeface="Verdana" panose="020B0604030504040204" pitchFamily="34" charset="0"/>
              </a:defRPr>
            </a:lvl9pPr>
          </a:lstStyle>
          <a:p>
            <a:r>
              <a:rPr lang="tr-TR" altLang="en-US" b="1" dirty="0" err="1">
                <a:solidFill>
                  <a:srgbClr val="FF0000"/>
                </a:solidFill>
                <a:latin typeface="Arial" panose="020B0604020202020204" pitchFamily="34" charset="0"/>
                <a:cs typeface="Arial" panose="020B0604020202020204" pitchFamily="34" charset="0"/>
              </a:rPr>
              <a:t>Trombositler</a:t>
            </a:r>
            <a:endParaRPr lang="en-US" altLang="en-US"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9965372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6"/>
          <p:cNvSpPr>
            <a:spLocks noGrp="1"/>
          </p:cNvSpPr>
          <p:nvPr>
            <p:ph type="sldNum" sz="quarter" idx="12"/>
          </p:nvPr>
        </p:nvSpPr>
        <p:spPr/>
        <p:txBody>
          <a:bodyPr/>
          <a:lstStyle/>
          <a:p>
            <a:fld id="{5029D1F2-279A-440A-A357-2B8A93767048}" type="slidenum">
              <a:rPr lang="tr-TR" altLang="en-US"/>
              <a:pPr/>
              <a:t>49</a:t>
            </a:fld>
            <a:endParaRPr lang="tr-TR" altLang="en-US"/>
          </a:p>
        </p:txBody>
      </p:sp>
      <p:sp>
        <p:nvSpPr>
          <p:cNvPr id="407555" name="Text Box 3"/>
          <p:cNvSpPr txBox="1">
            <a:spLocks noGrp="1" noChangeArrowheads="1"/>
          </p:cNvSpPr>
          <p:nvPr>
            <p:ph type="body" sz="half" idx="1"/>
          </p:nvPr>
        </p:nvSpPr>
        <p:spPr>
          <a:xfrm>
            <a:off x="903581" y="1819794"/>
            <a:ext cx="6985552" cy="4267200"/>
          </a:xfrm>
          <a:noFill/>
          <a:ln/>
        </p:spPr>
        <p:txBody>
          <a:bodyPr/>
          <a:lstStyle/>
          <a:p>
            <a:pPr>
              <a:lnSpc>
                <a:spcPct val="90000"/>
              </a:lnSpc>
            </a:pPr>
            <a:r>
              <a:rPr lang="tr-TR" altLang="en-US" sz="2400" dirty="0">
                <a:latin typeface="Calibri" panose="020F0502020204030204" pitchFamily="34" charset="0"/>
              </a:rPr>
              <a:t> </a:t>
            </a:r>
            <a:r>
              <a:rPr lang="en-US" altLang="en-US" sz="2400" dirty="0">
                <a:solidFill>
                  <a:srgbClr val="0000FF"/>
                </a:solidFill>
                <a:latin typeface="Calibri" panose="020F0502020204030204" pitchFamily="34" charset="0"/>
              </a:rPr>
              <a:t>~</a:t>
            </a:r>
            <a:r>
              <a:rPr lang="tr-TR" altLang="en-US" sz="2400" dirty="0">
                <a:solidFill>
                  <a:srgbClr val="0000FF"/>
                </a:solidFill>
                <a:latin typeface="Calibri" panose="020F0502020204030204" pitchFamily="34" charset="0"/>
              </a:rPr>
              <a:t>%3’ü büyük çaplı (</a:t>
            </a:r>
            <a:r>
              <a:rPr lang="tr-TR" altLang="en-US" sz="2400" dirty="0" err="1">
                <a:solidFill>
                  <a:srgbClr val="0000FF"/>
                </a:solidFill>
                <a:latin typeface="Calibri" panose="020F0502020204030204" pitchFamily="34" charset="0"/>
              </a:rPr>
              <a:t>makrotrombosit</a:t>
            </a:r>
            <a:r>
              <a:rPr lang="tr-TR" altLang="en-US" sz="2400" dirty="0">
                <a:latin typeface="Calibri" panose="020F0502020204030204" pitchFamily="34" charset="0"/>
              </a:rPr>
              <a:t>),</a:t>
            </a:r>
          </a:p>
          <a:p>
            <a:pPr>
              <a:lnSpc>
                <a:spcPct val="90000"/>
              </a:lnSpc>
              <a:buFont typeface="Wingdings" panose="05000000000000000000" pitchFamily="2" charset="2"/>
              <a:buNone/>
            </a:pPr>
            <a:endParaRPr lang="tr-TR" altLang="en-US" sz="2400" dirty="0">
              <a:latin typeface="Calibri" panose="020F0502020204030204" pitchFamily="34" charset="0"/>
            </a:endParaRPr>
          </a:p>
          <a:p>
            <a:pPr>
              <a:lnSpc>
                <a:spcPct val="90000"/>
              </a:lnSpc>
            </a:pPr>
            <a:r>
              <a:rPr lang="tr-TR" altLang="en-US" sz="2400" dirty="0">
                <a:latin typeface="Calibri" panose="020F0502020204030204" pitchFamily="34" charset="0"/>
              </a:rPr>
              <a:t> Büyüklük farkı fazla ise, </a:t>
            </a:r>
            <a:r>
              <a:rPr lang="tr-TR" altLang="en-US" sz="2400" dirty="0" err="1">
                <a:latin typeface="Calibri" panose="020F0502020204030204" pitchFamily="34" charset="0"/>
              </a:rPr>
              <a:t>anisotrombositoz</a:t>
            </a:r>
            <a:r>
              <a:rPr lang="tr-TR" altLang="en-US" sz="2400" dirty="0">
                <a:latin typeface="Calibri" panose="020F0502020204030204" pitchFamily="34" charset="0"/>
              </a:rPr>
              <a:t>,</a:t>
            </a:r>
          </a:p>
          <a:p>
            <a:pPr>
              <a:lnSpc>
                <a:spcPct val="90000"/>
              </a:lnSpc>
            </a:pPr>
            <a:endParaRPr lang="tr-TR" altLang="en-US" sz="2400" dirty="0">
              <a:latin typeface="Calibri" panose="020F0502020204030204" pitchFamily="34" charset="0"/>
            </a:endParaRPr>
          </a:p>
          <a:p>
            <a:pPr>
              <a:lnSpc>
                <a:spcPct val="90000"/>
              </a:lnSpc>
            </a:pPr>
            <a:r>
              <a:rPr lang="tr-TR" altLang="en-US" sz="2400" dirty="0">
                <a:latin typeface="Calibri" panose="020F0502020204030204" pitchFamily="34" charset="0"/>
              </a:rPr>
              <a:t>MPV &gt;11 </a:t>
            </a:r>
            <a:r>
              <a:rPr lang="tr-TR" altLang="en-US" sz="2400" dirty="0" err="1">
                <a:latin typeface="Calibri" panose="020F0502020204030204" pitchFamily="34" charset="0"/>
              </a:rPr>
              <a:t>fl</a:t>
            </a:r>
            <a:r>
              <a:rPr lang="tr-TR" altLang="en-US" sz="2400" dirty="0">
                <a:latin typeface="Calibri" panose="020F0502020204030204" pitchFamily="34" charset="0"/>
              </a:rPr>
              <a:t> - immun </a:t>
            </a:r>
            <a:r>
              <a:rPr lang="tr-TR" altLang="en-US" sz="2400" dirty="0" err="1">
                <a:latin typeface="Calibri" panose="020F0502020204030204" pitchFamily="34" charset="0"/>
              </a:rPr>
              <a:t>trombositopeniler</a:t>
            </a:r>
            <a:r>
              <a:rPr lang="tr-TR" altLang="en-US" sz="2400" dirty="0">
                <a:latin typeface="Calibri" panose="020F0502020204030204" pitchFamily="34" charset="0"/>
              </a:rPr>
              <a:t>, </a:t>
            </a:r>
          </a:p>
          <a:p>
            <a:pPr>
              <a:lnSpc>
                <a:spcPct val="90000"/>
              </a:lnSpc>
            </a:pPr>
            <a:endParaRPr lang="tr-TR" altLang="en-US" sz="2400" dirty="0">
              <a:latin typeface="Calibri" panose="020F0502020204030204" pitchFamily="34" charset="0"/>
            </a:endParaRPr>
          </a:p>
          <a:p>
            <a:pPr>
              <a:lnSpc>
                <a:spcPct val="90000"/>
              </a:lnSpc>
            </a:pPr>
            <a:r>
              <a:rPr lang="tr-TR" altLang="en-US" sz="2400" dirty="0">
                <a:latin typeface="Calibri" panose="020F0502020204030204" pitchFamily="34" charset="0"/>
              </a:rPr>
              <a:t>MPV üretimin düşük olduğu aplastik-</a:t>
            </a:r>
            <a:r>
              <a:rPr lang="tr-TR" altLang="en-US" sz="2400" dirty="0" err="1">
                <a:latin typeface="Calibri" panose="020F0502020204030204" pitchFamily="34" charset="0"/>
              </a:rPr>
              <a:t>hipoplastik</a:t>
            </a:r>
            <a:r>
              <a:rPr lang="tr-TR" altLang="en-US" sz="2400" dirty="0">
                <a:latin typeface="Calibri" panose="020F0502020204030204" pitchFamily="34" charset="0"/>
              </a:rPr>
              <a:t> anemilerde ve </a:t>
            </a:r>
            <a:r>
              <a:rPr lang="tr-TR" altLang="en-US" sz="2400" dirty="0" err="1">
                <a:latin typeface="Calibri" panose="020F0502020204030204" pitchFamily="34" charset="0"/>
              </a:rPr>
              <a:t>sitotoksik</a:t>
            </a:r>
            <a:r>
              <a:rPr lang="tr-TR" altLang="en-US" sz="2400" dirty="0">
                <a:latin typeface="Calibri" panose="020F0502020204030204" pitchFamily="34" charset="0"/>
              </a:rPr>
              <a:t> tedavilerde normal veya düşük,</a:t>
            </a:r>
          </a:p>
          <a:p>
            <a:pPr>
              <a:lnSpc>
                <a:spcPct val="90000"/>
              </a:lnSpc>
              <a:spcBef>
                <a:spcPct val="50000"/>
              </a:spcBef>
              <a:buFont typeface="Wingdings" panose="05000000000000000000" pitchFamily="2" charset="2"/>
              <a:buNone/>
            </a:pPr>
            <a:endParaRPr lang="en-US" altLang="en-US" sz="2400" dirty="0">
              <a:latin typeface="Calibri" panose="020F0502020204030204" pitchFamily="34" charset="0"/>
            </a:endParaRPr>
          </a:p>
        </p:txBody>
      </p:sp>
      <p:pic>
        <p:nvPicPr>
          <p:cNvPr id="7" name="Picture 2" descr="thrombocytes ile ilgili gö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40452" y="196852"/>
            <a:ext cx="3635896" cy="1878827"/>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2"/>
          <p:cNvSpPr txBox="1">
            <a:spLocks noChangeArrowheads="1"/>
          </p:cNvSpPr>
          <p:nvPr/>
        </p:nvSpPr>
        <p:spPr>
          <a:xfrm>
            <a:off x="383236" y="468387"/>
            <a:ext cx="8001000" cy="1216025"/>
          </a:xfrm>
          <a:prstGeom prst="rect">
            <a:avLst/>
          </a:prstGeom>
        </p:spPr>
        <p:txBody>
          <a:bodyPr/>
          <a:lstStyle>
            <a:lvl1pPr algn="l" rtl="0" fontAlgn="base">
              <a:spcBef>
                <a:spcPct val="0"/>
              </a:spcBef>
              <a:spcAft>
                <a:spcPct val="0"/>
              </a:spcAft>
              <a:defRPr sz="3800" kern="1200">
                <a:solidFill>
                  <a:schemeClr val="tx2"/>
                </a:solidFill>
                <a:latin typeface="+mj-lt"/>
                <a:ea typeface="+mj-ea"/>
                <a:cs typeface="+mj-cs"/>
              </a:defRPr>
            </a:lvl1pPr>
            <a:lvl2pPr algn="l" rtl="0" fontAlgn="base">
              <a:spcBef>
                <a:spcPct val="0"/>
              </a:spcBef>
              <a:spcAft>
                <a:spcPct val="0"/>
              </a:spcAft>
              <a:defRPr sz="3800">
                <a:solidFill>
                  <a:schemeClr val="tx2"/>
                </a:solidFill>
                <a:latin typeface="Verdana" panose="020B0604030504040204" pitchFamily="34" charset="0"/>
              </a:defRPr>
            </a:lvl2pPr>
            <a:lvl3pPr algn="l" rtl="0" fontAlgn="base">
              <a:spcBef>
                <a:spcPct val="0"/>
              </a:spcBef>
              <a:spcAft>
                <a:spcPct val="0"/>
              </a:spcAft>
              <a:defRPr sz="3800">
                <a:solidFill>
                  <a:schemeClr val="tx2"/>
                </a:solidFill>
                <a:latin typeface="Verdana" panose="020B0604030504040204" pitchFamily="34" charset="0"/>
              </a:defRPr>
            </a:lvl3pPr>
            <a:lvl4pPr algn="l" rtl="0" fontAlgn="base">
              <a:spcBef>
                <a:spcPct val="0"/>
              </a:spcBef>
              <a:spcAft>
                <a:spcPct val="0"/>
              </a:spcAft>
              <a:defRPr sz="3800">
                <a:solidFill>
                  <a:schemeClr val="tx2"/>
                </a:solidFill>
                <a:latin typeface="Verdana" panose="020B0604030504040204" pitchFamily="34" charset="0"/>
              </a:defRPr>
            </a:lvl4pPr>
            <a:lvl5pPr algn="l" rtl="0" fontAlgn="base">
              <a:spcBef>
                <a:spcPct val="0"/>
              </a:spcBef>
              <a:spcAft>
                <a:spcPct val="0"/>
              </a:spcAft>
              <a:defRPr sz="3800">
                <a:solidFill>
                  <a:schemeClr val="tx2"/>
                </a:solidFill>
                <a:latin typeface="Verdana" panose="020B0604030504040204" pitchFamily="34" charset="0"/>
              </a:defRPr>
            </a:lvl5pPr>
            <a:lvl6pPr marL="457200" algn="l" rtl="0" fontAlgn="base">
              <a:spcBef>
                <a:spcPct val="0"/>
              </a:spcBef>
              <a:spcAft>
                <a:spcPct val="0"/>
              </a:spcAft>
              <a:defRPr sz="3800">
                <a:solidFill>
                  <a:schemeClr val="tx2"/>
                </a:solidFill>
                <a:latin typeface="Verdana" panose="020B0604030504040204" pitchFamily="34" charset="0"/>
              </a:defRPr>
            </a:lvl6pPr>
            <a:lvl7pPr marL="914400" algn="l" rtl="0" fontAlgn="base">
              <a:spcBef>
                <a:spcPct val="0"/>
              </a:spcBef>
              <a:spcAft>
                <a:spcPct val="0"/>
              </a:spcAft>
              <a:defRPr sz="3800">
                <a:solidFill>
                  <a:schemeClr val="tx2"/>
                </a:solidFill>
                <a:latin typeface="Verdana" panose="020B0604030504040204" pitchFamily="34" charset="0"/>
              </a:defRPr>
            </a:lvl7pPr>
            <a:lvl8pPr marL="1371600" algn="l" rtl="0" fontAlgn="base">
              <a:spcBef>
                <a:spcPct val="0"/>
              </a:spcBef>
              <a:spcAft>
                <a:spcPct val="0"/>
              </a:spcAft>
              <a:defRPr sz="3800">
                <a:solidFill>
                  <a:schemeClr val="tx2"/>
                </a:solidFill>
                <a:latin typeface="Verdana" panose="020B0604030504040204" pitchFamily="34" charset="0"/>
              </a:defRPr>
            </a:lvl8pPr>
            <a:lvl9pPr marL="1828800" algn="l" rtl="0" fontAlgn="base">
              <a:spcBef>
                <a:spcPct val="0"/>
              </a:spcBef>
              <a:spcAft>
                <a:spcPct val="0"/>
              </a:spcAft>
              <a:defRPr sz="3800">
                <a:solidFill>
                  <a:schemeClr val="tx2"/>
                </a:solidFill>
                <a:latin typeface="Verdana" panose="020B0604030504040204" pitchFamily="34" charset="0"/>
              </a:defRPr>
            </a:lvl9pPr>
          </a:lstStyle>
          <a:p>
            <a:r>
              <a:rPr lang="tr-TR" altLang="en-US" b="1" dirty="0" err="1">
                <a:solidFill>
                  <a:srgbClr val="FF0000"/>
                </a:solidFill>
                <a:latin typeface="Arial" panose="020B0604020202020204" pitchFamily="34" charset="0"/>
                <a:cs typeface="Arial" panose="020B0604020202020204" pitchFamily="34" charset="0"/>
              </a:rPr>
              <a:t>Trombositler</a:t>
            </a:r>
            <a:endParaRPr lang="en-US" altLang="en-US" b="1" dirty="0">
              <a:solidFill>
                <a:srgbClr val="FF0000"/>
              </a:solidFill>
              <a:latin typeface="Arial" panose="020B0604020202020204" pitchFamily="34" charset="0"/>
              <a:cs typeface="Arial" panose="020B0604020202020204" pitchFamily="34" charset="0"/>
            </a:endParaRPr>
          </a:p>
        </p:txBody>
      </p:sp>
      <p:pic>
        <p:nvPicPr>
          <p:cNvPr id="4098" name="Picture 2" descr="İlgili resi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66886" y="2451370"/>
            <a:ext cx="3810000" cy="28575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547058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ayt Numarası Yer Tutucusu 6"/>
          <p:cNvSpPr>
            <a:spLocks noGrp="1"/>
          </p:cNvSpPr>
          <p:nvPr>
            <p:ph type="sldNum" sz="quarter" idx="12"/>
          </p:nvPr>
        </p:nvSpPr>
        <p:spPr/>
        <p:txBody>
          <a:bodyPr/>
          <a:lstStyle/>
          <a:p>
            <a:fld id="{21B8B1F0-5801-48AD-AD8F-E72455490FF1}" type="slidenum">
              <a:rPr lang="tr-TR" altLang="en-US"/>
              <a:pPr/>
              <a:t>50</a:t>
            </a:fld>
            <a:endParaRPr lang="tr-TR" altLang="en-US"/>
          </a:p>
        </p:txBody>
      </p:sp>
      <p:sp>
        <p:nvSpPr>
          <p:cNvPr id="410627" name="Rectangle 3"/>
          <p:cNvSpPr>
            <a:spLocks noGrp="1" noChangeArrowheads="1"/>
          </p:cNvSpPr>
          <p:nvPr>
            <p:ph type="body" sz="half" idx="1"/>
          </p:nvPr>
        </p:nvSpPr>
        <p:spPr>
          <a:xfrm>
            <a:off x="1200831" y="1985606"/>
            <a:ext cx="7993136" cy="3670300"/>
          </a:xfrm>
        </p:spPr>
        <p:txBody>
          <a:bodyPr/>
          <a:lstStyle/>
          <a:p>
            <a:r>
              <a:rPr lang="tr-TR" altLang="en-US" sz="2000" dirty="0"/>
              <a:t>Trombosit sayısı normal</a:t>
            </a:r>
          </a:p>
          <a:p>
            <a:pPr>
              <a:buFont typeface="Wingdings" panose="05000000000000000000" pitchFamily="2" charset="2"/>
              <a:buNone/>
            </a:pPr>
            <a:endParaRPr lang="tr-TR" altLang="en-US" sz="2000" dirty="0"/>
          </a:p>
          <a:p>
            <a:r>
              <a:rPr lang="tr-TR" altLang="en-US" sz="2000" dirty="0" err="1"/>
              <a:t>EDTA’ya</a:t>
            </a:r>
            <a:r>
              <a:rPr lang="tr-TR" altLang="en-US" sz="2000" dirty="0"/>
              <a:t> bağlı kümelenme</a:t>
            </a:r>
          </a:p>
          <a:p>
            <a:endParaRPr lang="tr-TR" altLang="en-US" sz="2000" dirty="0"/>
          </a:p>
          <a:p>
            <a:r>
              <a:rPr lang="tr-TR" altLang="en-US" sz="2000" dirty="0"/>
              <a:t>Doğrulamak için periferik yaymada </a:t>
            </a:r>
            <a:r>
              <a:rPr lang="tr-TR" altLang="en-US" sz="2000" dirty="0" err="1"/>
              <a:t>trombositler</a:t>
            </a:r>
            <a:r>
              <a:rPr lang="tr-TR" altLang="en-US" sz="2000" dirty="0"/>
              <a:t> değerlendirilmeli</a:t>
            </a:r>
          </a:p>
          <a:p>
            <a:endParaRPr lang="tr-TR" altLang="en-US" sz="2000" dirty="0"/>
          </a:p>
          <a:p>
            <a:r>
              <a:rPr lang="tr-TR" altLang="en-US" sz="2000" dirty="0"/>
              <a:t>Doğrulama: </a:t>
            </a:r>
            <a:r>
              <a:rPr lang="tr-TR" altLang="en-US" sz="2000" dirty="0" err="1"/>
              <a:t>Sitratlı</a:t>
            </a:r>
            <a:r>
              <a:rPr lang="tr-TR" altLang="en-US" sz="2000" dirty="0"/>
              <a:t> kanda trombosit sayılarak yapılabilir.</a:t>
            </a:r>
          </a:p>
        </p:txBody>
      </p:sp>
      <p:pic>
        <p:nvPicPr>
          <p:cNvPr id="6" name="Resim 5"/>
          <p:cNvPicPr>
            <a:picLocks noChangeAspect="1"/>
          </p:cNvPicPr>
          <p:nvPr/>
        </p:nvPicPr>
        <p:blipFill>
          <a:blip r:embed="rId2"/>
          <a:stretch>
            <a:fillRect/>
          </a:stretch>
        </p:blipFill>
        <p:spPr>
          <a:xfrm>
            <a:off x="8737600" y="78881"/>
            <a:ext cx="3024336" cy="1612065"/>
          </a:xfrm>
          <a:prstGeom prst="rect">
            <a:avLst/>
          </a:prstGeom>
        </p:spPr>
      </p:pic>
      <p:sp>
        <p:nvSpPr>
          <p:cNvPr id="7" name="Rectangle 2"/>
          <p:cNvSpPr txBox="1">
            <a:spLocks noChangeArrowheads="1"/>
          </p:cNvSpPr>
          <p:nvPr/>
        </p:nvSpPr>
        <p:spPr>
          <a:xfrm>
            <a:off x="383236" y="468387"/>
            <a:ext cx="8001000" cy="1216025"/>
          </a:xfrm>
          <a:prstGeom prst="rect">
            <a:avLst/>
          </a:prstGeom>
        </p:spPr>
        <p:txBody>
          <a:bodyPr/>
          <a:lstStyle>
            <a:lvl1pPr algn="l" rtl="0" fontAlgn="base">
              <a:spcBef>
                <a:spcPct val="0"/>
              </a:spcBef>
              <a:spcAft>
                <a:spcPct val="0"/>
              </a:spcAft>
              <a:defRPr sz="3800" kern="1200">
                <a:solidFill>
                  <a:schemeClr val="tx2"/>
                </a:solidFill>
                <a:latin typeface="+mj-lt"/>
                <a:ea typeface="+mj-ea"/>
                <a:cs typeface="+mj-cs"/>
              </a:defRPr>
            </a:lvl1pPr>
            <a:lvl2pPr algn="l" rtl="0" fontAlgn="base">
              <a:spcBef>
                <a:spcPct val="0"/>
              </a:spcBef>
              <a:spcAft>
                <a:spcPct val="0"/>
              </a:spcAft>
              <a:defRPr sz="3800">
                <a:solidFill>
                  <a:schemeClr val="tx2"/>
                </a:solidFill>
                <a:latin typeface="Verdana" panose="020B0604030504040204" pitchFamily="34" charset="0"/>
              </a:defRPr>
            </a:lvl2pPr>
            <a:lvl3pPr algn="l" rtl="0" fontAlgn="base">
              <a:spcBef>
                <a:spcPct val="0"/>
              </a:spcBef>
              <a:spcAft>
                <a:spcPct val="0"/>
              </a:spcAft>
              <a:defRPr sz="3800">
                <a:solidFill>
                  <a:schemeClr val="tx2"/>
                </a:solidFill>
                <a:latin typeface="Verdana" panose="020B0604030504040204" pitchFamily="34" charset="0"/>
              </a:defRPr>
            </a:lvl3pPr>
            <a:lvl4pPr algn="l" rtl="0" fontAlgn="base">
              <a:spcBef>
                <a:spcPct val="0"/>
              </a:spcBef>
              <a:spcAft>
                <a:spcPct val="0"/>
              </a:spcAft>
              <a:defRPr sz="3800">
                <a:solidFill>
                  <a:schemeClr val="tx2"/>
                </a:solidFill>
                <a:latin typeface="Verdana" panose="020B0604030504040204" pitchFamily="34" charset="0"/>
              </a:defRPr>
            </a:lvl4pPr>
            <a:lvl5pPr algn="l" rtl="0" fontAlgn="base">
              <a:spcBef>
                <a:spcPct val="0"/>
              </a:spcBef>
              <a:spcAft>
                <a:spcPct val="0"/>
              </a:spcAft>
              <a:defRPr sz="3800">
                <a:solidFill>
                  <a:schemeClr val="tx2"/>
                </a:solidFill>
                <a:latin typeface="Verdana" panose="020B0604030504040204" pitchFamily="34" charset="0"/>
              </a:defRPr>
            </a:lvl5pPr>
            <a:lvl6pPr marL="457200" algn="l" rtl="0" fontAlgn="base">
              <a:spcBef>
                <a:spcPct val="0"/>
              </a:spcBef>
              <a:spcAft>
                <a:spcPct val="0"/>
              </a:spcAft>
              <a:defRPr sz="3800">
                <a:solidFill>
                  <a:schemeClr val="tx2"/>
                </a:solidFill>
                <a:latin typeface="Verdana" panose="020B0604030504040204" pitchFamily="34" charset="0"/>
              </a:defRPr>
            </a:lvl6pPr>
            <a:lvl7pPr marL="914400" algn="l" rtl="0" fontAlgn="base">
              <a:spcBef>
                <a:spcPct val="0"/>
              </a:spcBef>
              <a:spcAft>
                <a:spcPct val="0"/>
              </a:spcAft>
              <a:defRPr sz="3800">
                <a:solidFill>
                  <a:schemeClr val="tx2"/>
                </a:solidFill>
                <a:latin typeface="Verdana" panose="020B0604030504040204" pitchFamily="34" charset="0"/>
              </a:defRPr>
            </a:lvl7pPr>
            <a:lvl8pPr marL="1371600" algn="l" rtl="0" fontAlgn="base">
              <a:spcBef>
                <a:spcPct val="0"/>
              </a:spcBef>
              <a:spcAft>
                <a:spcPct val="0"/>
              </a:spcAft>
              <a:defRPr sz="3800">
                <a:solidFill>
                  <a:schemeClr val="tx2"/>
                </a:solidFill>
                <a:latin typeface="Verdana" panose="020B0604030504040204" pitchFamily="34" charset="0"/>
              </a:defRPr>
            </a:lvl8pPr>
            <a:lvl9pPr marL="1828800" algn="l" rtl="0" fontAlgn="base">
              <a:spcBef>
                <a:spcPct val="0"/>
              </a:spcBef>
              <a:spcAft>
                <a:spcPct val="0"/>
              </a:spcAft>
              <a:defRPr sz="3800">
                <a:solidFill>
                  <a:schemeClr val="tx2"/>
                </a:solidFill>
                <a:latin typeface="Verdana" panose="020B0604030504040204" pitchFamily="34" charset="0"/>
              </a:defRPr>
            </a:lvl9pPr>
          </a:lstStyle>
          <a:p>
            <a:r>
              <a:rPr lang="tr-TR" altLang="en-US" b="1" dirty="0" err="1" smtClean="0">
                <a:solidFill>
                  <a:srgbClr val="FF0000"/>
                </a:solidFill>
                <a:latin typeface="Arial" panose="020B0604020202020204" pitchFamily="34" charset="0"/>
                <a:cs typeface="Arial" panose="020B0604020202020204" pitchFamily="34" charset="0"/>
              </a:rPr>
              <a:t>Psedotrombositopeni</a:t>
            </a:r>
            <a:endParaRPr lang="en-US" altLang="en-US"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4409442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5"/>
          <p:cNvSpPr>
            <a:spLocks noGrp="1"/>
          </p:cNvSpPr>
          <p:nvPr>
            <p:ph type="sldNum" sz="quarter" idx="12"/>
          </p:nvPr>
        </p:nvSpPr>
        <p:spPr/>
        <p:txBody>
          <a:bodyPr/>
          <a:lstStyle/>
          <a:p>
            <a:fld id="{98DA8961-7A21-4D60-9388-1F6E0FE7CD03}" type="slidenum">
              <a:rPr lang="tr-TR" altLang="en-US"/>
              <a:pPr/>
              <a:t>51</a:t>
            </a:fld>
            <a:endParaRPr lang="tr-TR" altLang="en-US"/>
          </a:p>
        </p:txBody>
      </p:sp>
      <p:sp>
        <p:nvSpPr>
          <p:cNvPr id="404483" name="Rectangle 3"/>
          <p:cNvSpPr>
            <a:spLocks noGrp="1" noChangeArrowheads="1"/>
          </p:cNvSpPr>
          <p:nvPr>
            <p:ph type="title"/>
          </p:nvPr>
        </p:nvSpPr>
        <p:spPr>
          <a:xfrm>
            <a:off x="484042" y="224745"/>
            <a:ext cx="7793038" cy="1143000"/>
          </a:xfrm>
          <a:noFill/>
          <a:ln/>
        </p:spPr>
        <p:txBody>
          <a:bodyPr anchor="ctr"/>
          <a:lstStyle/>
          <a:p>
            <a:r>
              <a:rPr lang="tr-TR" altLang="en-US" b="1" dirty="0" err="1">
                <a:solidFill>
                  <a:srgbClr val="FF0000"/>
                </a:solidFill>
                <a:latin typeface="Arial" panose="020B0604020202020204" pitchFamily="34" charset="0"/>
                <a:cs typeface="Arial" panose="020B0604020202020204" pitchFamily="34" charset="0"/>
              </a:rPr>
              <a:t>Polisitemi</a:t>
            </a:r>
            <a:endParaRPr lang="tr-TR" altLang="en-US" dirty="0">
              <a:solidFill>
                <a:srgbClr val="FF0000"/>
              </a:solidFill>
              <a:latin typeface="Arial" panose="020B0604020202020204" pitchFamily="34" charset="0"/>
              <a:cs typeface="Arial" panose="020B0604020202020204" pitchFamily="34" charset="0"/>
            </a:endParaRPr>
          </a:p>
        </p:txBody>
      </p:sp>
      <p:sp>
        <p:nvSpPr>
          <p:cNvPr id="2" name="İçerik Yer Tutucusu 1"/>
          <p:cNvSpPr>
            <a:spLocks noGrp="1"/>
          </p:cNvSpPr>
          <p:nvPr>
            <p:ph idx="1"/>
          </p:nvPr>
        </p:nvSpPr>
        <p:spPr>
          <a:xfrm>
            <a:off x="1866392" y="962067"/>
            <a:ext cx="8001000" cy="4267200"/>
          </a:xfrm>
        </p:spPr>
        <p:txBody>
          <a:bodyPr/>
          <a:lstStyle/>
          <a:p>
            <a:pPr>
              <a:lnSpc>
                <a:spcPct val="200000"/>
              </a:lnSpc>
            </a:pPr>
            <a:endParaRPr lang="tr-TR" altLang="en-US" sz="3200" dirty="0">
              <a:latin typeface="Calibri" panose="020F0502020204030204" pitchFamily="34" charset="0"/>
            </a:endParaRPr>
          </a:p>
          <a:p>
            <a:pPr marL="0" indent="0">
              <a:lnSpc>
                <a:spcPct val="200000"/>
              </a:lnSpc>
              <a:buNone/>
            </a:pPr>
            <a:r>
              <a:rPr lang="tr-TR" altLang="en-US" sz="3200" dirty="0">
                <a:latin typeface="Calibri" panose="020F0502020204030204" pitchFamily="34" charset="0"/>
              </a:rPr>
              <a:t>1) </a:t>
            </a:r>
            <a:r>
              <a:rPr lang="en-US" altLang="en-US" sz="3200" dirty="0">
                <a:latin typeface="Calibri" panose="020F0502020204030204" pitchFamily="34" charset="0"/>
                <a:cs typeface="Times New Roman" panose="02020603050405020304" pitchFamily="18" charset="0"/>
              </a:rPr>
              <a:t>R</a:t>
            </a:r>
            <a:r>
              <a:rPr lang="tr-TR" altLang="en-US" sz="3200" dirty="0" err="1">
                <a:latin typeface="Calibri" panose="020F0502020204030204" pitchFamily="34" charset="0"/>
                <a:cs typeface="Times New Roman" panose="02020603050405020304" pitchFamily="18" charset="0"/>
              </a:rPr>
              <a:t>elatif</a:t>
            </a:r>
            <a:r>
              <a:rPr lang="en-US" altLang="en-US" sz="3200" dirty="0">
                <a:latin typeface="Calibri" panose="020F0502020204030204" pitchFamily="34" charset="0"/>
                <a:cs typeface="Times New Roman" panose="02020603050405020304" pitchFamily="18" charset="0"/>
              </a:rPr>
              <a:t> P</a:t>
            </a:r>
            <a:r>
              <a:rPr lang="tr-TR" altLang="en-US" sz="3200" dirty="0" err="1">
                <a:latin typeface="Calibri" panose="020F0502020204030204" pitchFamily="34" charset="0"/>
                <a:cs typeface="Times New Roman" panose="02020603050405020304" pitchFamily="18" charset="0"/>
              </a:rPr>
              <a:t>olisitemi</a:t>
            </a:r>
            <a:r>
              <a:rPr lang="tr-TR" altLang="en-US" sz="3200" dirty="0">
                <a:latin typeface="Calibri" panose="020F0502020204030204" pitchFamily="34" charset="0"/>
              </a:rPr>
              <a:t/>
            </a:r>
            <a:br>
              <a:rPr lang="tr-TR" altLang="en-US" sz="3200" dirty="0">
                <a:latin typeface="Calibri" panose="020F0502020204030204" pitchFamily="34" charset="0"/>
              </a:rPr>
            </a:br>
            <a:r>
              <a:rPr lang="tr-TR" altLang="en-US" sz="3200" dirty="0">
                <a:latin typeface="Calibri" panose="020F0502020204030204" pitchFamily="34" charset="0"/>
              </a:rPr>
              <a:t>2) Mutlak </a:t>
            </a:r>
            <a:r>
              <a:rPr lang="tr-TR" altLang="en-US" sz="3200" dirty="0" err="1">
                <a:latin typeface="Calibri" panose="020F0502020204030204" pitchFamily="34" charset="0"/>
              </a:rPr>
              <a:t>Polisitemi</a:t>
            </a:r>
            <a:r>
              <a:rPr lang="tr-TR" altLang="en-US" sz="3200" dirty="0">
                <a:latin typeface="Calibri" panose="020F0502020204030204" pitchFamily="34" charset="0"/>
              </a:rPr>
              <a:t> </a:t>
            </a:r>
          </a:p>
          <a:p>
            <a:pPr marL="0" indent="0">
              <a:lnSpc>
                <a:spcPct val="200000"/>
              </a:lnSpc>
              <a:buNone/>
            </a:pPr>
            <a:r>
              <a:rPr lang="tr-TR" altLang="en-US" sz="2400" dirty="0">
                <a:latin typeface="Calibri" panose="020F0502020204030204" pitchFamily="34" charset="0"/>
              </a:rPr>
              <a:t>     (</a:t>
            </a:r>
            <a:r>
              <a:rPr lang="tr-TR" altLang="en-US" sz="2400" dirty="0" err="1">
                <a:latin typeface="Calibri" panose="020F0502020204030204" pitchFamily="34" charset="0"/>
              </a:rPr>
              <a:t>Polisitemia</a:t>
            </a:r>
            <a:r>
              <a:rPr lang="tr-TR" altLang="en-US" sz="2400" dirty="0">
                <a:latin typeface="Calibri" panose="020F0502020204030204" pitchFamily="34" charset="0"/>
              </a:rPr>
              <a:t> </a:t>
            </a:r>
            <a:r>
              <a:rPr lang="tr-TR" altLang="en-US" sz="2400" dirty="0" err="1">
                <a:latin typeface="Calibri" panose="020F0502020204030204" pitchFamily="34" charset="0"/>
              </a:rPr>
              <a:t>vera</a:t>
            </a:r>
            <a:r>
              <a:rPr lang="tr-TR" altLang="en-US" sz="2400" dirty="0">
                <a:latin typeface="Calibri" panose="020F0502020204030204" pitchFamily="34" charset="0"/>
              </a:rPr>
              <a:t> ve Sekonder </a:t>
            </a:r>
            <a:r>
              <a:rPr lang="tr-TR" altLang="en-US" sz="2400" dirty="0" err="1">
                <a:latin typeface="Calibri" panose="020F0502020204030204" pitchFamily="34" charset="0"/>
              </a:rPr>
              <a:t>Polisitemi</a:t>
            </a:r>
            <a:r>
              <a:rPr lang="tr-TR" altLang="en-US" sz="2400" dirty="0">
                <a:latin typeface="Calibri" panose="020F0502020204030204" pitchFamily="34" charset="0"/>
              </a:rPr>
              <a:t>)</a:t>
            </a:r>
            <a:endParaRPr lang="tr-TR" dirty="0">
              <a:latin typeface="Calibri" panose="020F0502020204030204" pitchFamily="34" charset="0"/>
            </a:endParaRPr>
          </a:p>
        </p:txBody>
      </p:sp>
    </p:spTree>
    <p:extLst>
      <p:ext uri="{BB962C8B-B14F-4D97-AF65-F5344CB8AC3E}">
        <p14:creationId xmlns:p14="http://schemas.microsoft.com/office/powerpoint/2010/main" val="599342176"/>
      </p:ext>
    </p:extLst>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5"/>
          <p:cNvSpPr>
            <a:spLocks noGrp="1"/>
          </p:cNvSpPr>
          <p:nvPr>
            <p:ph type="sldNum" sz="quarter" idx="12"/>
          </p:nvPr>
        </p:nvSpPr>
        <p:spPr/>
        <p:txBody>
          <a:bodyPr/>
          <a:lstStyle/>
          <a:p>
            <a:fld id="{98DA8961-7A21-4D60-9388-1F6E0FE7CD03}" type="slidenum">
              <a:rPr lang="tr-TR" altLang="en-US"/>
              <a:pPr/>
              <a:t>52</a:t>
            </a:fld>
            <a:endParaRPr lang="tr-TR" altLang="en-US"/>
          </a:p>
        </p:txBody>
      </p:sp>
      <p:sp>
        <p:nvSpPr>
          <p:cNvPr id="404482" name="Rectangle 2"/>
          <p:cNvSpPr>
            <a:spLocks noGrp="1" noChangeArrowheads="1"/>
          </p:cNvSpPr>
          <p:nvPr>
            <p:ph type="body" idx="1"/>
          </p:nvPr>
        </p:nvSpPr>
        <p:spPr>
          <a:xfrm>
            <a:off x="2279576" y="1921272"/>
            <a:ext cx="4822304" cy="4572000"/>
          </a:xfrm>
        </p:spPr>
        <p:txBody>
          <a:bodyPr/>
          <a:lstStyle/>
          <a:p>
            <a:pPr algn="just">
              <a:lnSpc>
                <a:spcPct val="200000"/>
              </a:lnSpc>
              <a:buFont typeface="Wingdings" panose="05000000000000000000" pitchFamily="2" charset="2"/>
              <a:buNone/>
            </a:pPr>
            <a:r>
              <a:rPr lang="en-US" altLang="en-US" sz="2000" b="1" dirty="0">
                <a:latin typeface="Arial" panose="020B0604020202020204" pitchFamily="34" charset="0"/>
                <a:cs typeface="Times New Roman" panose="02020603050405020304" pitchFamily="18" charset="0"/>
              </a:rPr>
              <a:t>RELAT</a:t>
            </a:r>
            <a:r>
              <a:rPr lang="tr-TR" altLang="en-US" sz="2000" b="1" dirty="0">
                <a:latin typeface="Arial" panose="020B0604020202020204" pitchFamily="34" charset="0"/>
              </a:rPr>
              <a:t>İ</a:t>
            </a:r>
            <a:r>
              <a:rPr lang="en-US" altLang="en-US" sz="2000" b="1" dirty="0">
                <a:latin typeface="Arial" panose="020B0604020202020204" pitchFamily="34" charset="0"/>
                <a:cs typeface="Times New Roman" panose="02020603050405020304" pitchFamily="18" charset="0"/>
              </a:rPr>
              <a:t>F POL</a:t>
            </a:r>
            <a:r>
              <a:rPr lang="tr-TR" altLang="en-US" sz="2000" b="1" dirty="0">
                <a:latin typeface="Arial" panose="020B0604020202020204" pitchFamily="34" charset="0"/>
              </a:rPr>
              <a:t>İ</a:t>
            </a:r>
            <a:r>
              <a:rPr lang="en-US" altLang="en-US" sz="2000" b="1" dirty="0">
                <a:latin typeface="Arial" panose="020B0604020202020204" pitchFamily="34" charset="0"/>
                <a:cs typeface="Times New Roman" panose="02020603050405020304" pitchFamily="18" charset="0"/>
              </a:rPr>
              <a:t>S</a:t>
            </a:r>
            <a:r>
              <a:rPr lang="tr-TR" altLang="en-US" sz="2000" b="1" dirty="0">
                <a:latin typeface="Arial" panose="020B0604020202020204" pitchFamily="34" charset="0"/>
              </a:rPr>
              <a:t>İ</a:t>
            </a:r>
            <a:r>
              <a:rPr lang="en-US" altLang="en-US" sz="2000" b="1" dirty="0">
                <a:latin typeface="Arial" panose="020B0604020202020204" pitchFamily="34" charset="0"/>
                <a:cs typeface="Times New Roman" panose="02020603050405020304" pitchFamily="18" charset="0"/>
              </a:rPr>
              <a:t>TEM</a:t>
            </a:r>
            <a:r>
              <a:rPr lang="tr-TR" altLang="en-US" sz="2000" b="1" dirty="0">
                <a:latin typeface="Arial" panose="020B0604020202020204" pitchFamily="34" charset="0"/>
              </a:rPr>
              <a:t>İ</a:t>
            </a:r>
            <a:endParaRPr lang="tr-TR" altLang="en-US" sz="2000" dirty="0">
              <a:latin typeface="Arial" panose="020B0604020202020204" pitchFamily="34" charset="0"/>
            </a:endParaRPr>
          </a:p>
          <a:p>
            <a:pPr algn="just">
              <a:lnSpc>
                <a:spcPct val="200000"/>
              </a:lnSpc>
            </a:pPr>
            <a:r>
              <a:rPr lang="tr-TR" altLang="en-US" sz="1700" dirty="0">
                <a:latin typeface="Arial" panose="020B0604020202020204" pitchFamily="34" charset="0"/>
              </a:rPr>
              <a:t>E</a:t>
            </a:r>
            <a:r>
              <a:rPr lang="tr-TR" altLang="en-US" sz="1700" dirty="0">
                <a:latin typeface="Arial" panose="020B0604020202020204" pitchFamily="34" charset="0"/>
                <a:cs typeface="Arial" panose="020B0604020202020204" pitchFamily="34" charset="0"/>
              </a:rPr>
              <a:t>ritrosit sayısında gerçek bir artış yoktur. </a:t>
            </a:r>
            <a:endParaRPr lang="tr-TR" altLang="en-US" sz="1700" dirty="0">
              <a:latin typeface="Arial" panose="020B0604020202020204" pitchFamily="34" charset="0"/>
            </a:endParaRPr>
          </a:p>
          <a:p>
            <a:pPr algn="just">
              <a:lnSpc>
                <a:spcPct val="200000"/>
              </a:lnSpc>
            </a:pPr>
            <a:r>
              <a:rPr lang="tr-TR" altLang="en-US" sz="1700" dirty="0">
                <a:latin typeface="Arial" panose="020B0604020202020204" pitchFamily="34" charset="0"/>
              </a:rPr>
              <a:t>K</a:t>
            </a:r>
            <a:r>
              <a:rPr lang="tr-TR" altLang="en-US" sz="1700" dirty="0">
                <a:latin typeface="Arial" panose="020B0604020202020204" pitchFamily="34" charset="0"/>
                <a:cs typeface="Arial" panose="020B0604020202020204" pitchFamily="34" charset="0"/>
              </a:rPr>
              <a:t>anda plazma azalması </a:t>
            </a:r>
            <a:r>
              <a:rPr lang="tr-TR" altLang="en-US" sz="1700" dirty="0">
                <a:latin typeface="Arial" panose="020B0604020202020204" pitchFamily="34" charset="0"/>
              </a:rPr>
              <a:t>sonucu</a:t>
            </a:r>
            <a:r>
              <a:rPr lang="tr-TR" altLang="en-US" sz="1700" dirty="0">
                <a:latin typeface="Arial" panose="020B0604020202020204" pitchFamily="34" charset="0"/>
                <a:cs typeface="Arial" panose="020B0604020202020204" pitchFamily="34" charset="0"/>
              </a:rPr>
              <a:t> (</a:t>
            </a:r>
            <a:r>
              <a:rPr lang="tr-TR" altLang="en-US" sz="1700" dirty="0" err="1">
                <a:latin typeface="Arial" panose="020B0604020202020204" pitchFamily="34" charset="0"/>
                <a:cs typeface="Arial" panose="020B0604020202020204" pitchFamily="34" charset="0"/>
              </a:rPr>
              <a:t>diare</a:t>
            </a:r>
            <a:r>
              <a:rPr lang="tr-TR" altLang="en-US" sz="1700" dirty="0">
                <a:latin typeface="Arial" panose="020B0604020202020204" pitchFamily="34" charset="0"/>
                <a:cs typeface="Arial" panose="020B0604020202020204" pitchFamily="34" charset="0"/>
              </a:rPr>
              <a:t>, geniş yanıklar, vb.) </a:t>
            </a:r>
            <a:r>
              <a:rPr lang="tr-TR" altLang="en-US" sz="1700" dirty="0" err="1">
                <a:latin typeface="Arial" panose="020B0604020202020204" pitchFamily="34" charset="0"/>
                <a:cs typeface="Arial" panose="020B0604020202020204" pitchFamily="34" charset="0"/>
              </a:rPr>
              <a:t>hemokonsantrasyon</a:t>
            </a:r>
            <a:r>
              <a:rPr lang="tr-TR" altLang="en-US" sz="1700" dirty="0">
                <a:latin typeface="Arial" panose="020B0604020202020204" pitchFamily="34" charset="0"/>
              </a:rPr>
              <a:t> olur; </a:t>
            </a:r>
            <a:r>
              <a:rPr lang="tr-TR" altLang="en-US" sz="1700" dirty="0">
                <a:latin typeface="Arial" panose="020B0604020202020204" pitchFamily="34" charset="0"/>
                <a:cs typeface="Arial" panose="020B0604020202020204" pitchFamily="34" charset="0"/>
              </a:rPr>
              <a:t> eritrosit sayısı, </a:t>
            </a:r>
            <a:r>
              <a:rPr lang="tr-TR" altLang="en-US" sz="1700" dirty="0" err="1">
                <a:latin typeface="Arial" panose="020B0604020202020204" pitchFamily="34" charset="0"/>
                <a:cs typeface="Arial" panose="020B0604020202020204" pitchFamily="34" charset="0"/>
              </a:rPr>
              <a:t>hematokrit</a:t>
            </a:r>
            <a:r>
              <a:rPr lang="tr-TR" altLang="en-US" sz="1700" dirty="0">
                <a:latin typeface="Arial" panose="020B0604020202020204" pitchFamily="34" charset="0"/>
                <a:cs typeface="Arial" panose="020B0604020202020204" pitchFamily="34" charset="0"/>
              </a:rPr>
              <a:t> yüksek bulunur</a:t>
            </a:r>
            <a:r>
              <a:rPr lang="tr-TR" altLang="en-US" sz="1700" dirty="0">
                <a:latin typeface="Arial" panose="020B0604020202020204" pitchFamily="34" charset="0"/>
              </a:rPr>
              <a:t>.</a:t>
            </a:r>
          </a:p>
          <a:p>
            <a:pPr>
              <a:lnSpc>
                <a:spcPct val="200000"/>
              </a:lnSpc>
              <a:buFont typeface="Wingdings" panose="05000000000000000000" pitchFamily="2" charset="2"/>
              <a:buNone/>
            </a:pPr>
            <a:endParaRPr lang="tr-TR" altLang="en-US" sz="1700" dirty="0">
              <a:solidFill>
                <a:schemeClr val="hlink"/>
              </a:solidFill>
              <a:latin typeface="Arial" panose="020B0604020202020204" pitchFamily="34" charset="0"/>
            </a:endParaRPr>
          </a:p>
        </p:txBody>
      </p:sp>
      <p:sp>
        <p:nvSpPr>
          <p:cNvPr id="5" name="Dikdörtgen 4"/>
          <p:cNvSpPr/>
          <p:nvPr/>
        </p:nvSpPr>
        <p:spPr>
          <a:xfrm>
            <a:off x="6456041" y="2203130"/>
            <a:ext cx="3948517" cy="510909"/>
          </a:xfrm>
          <a:prstGeom prst="rect">
            <a:avLst/>
          </a:prstGeom>
        </p:spPr>
        <p:txBody>
          <a:bodyPr wrap="none">
            <a:spAutoFit/>
          </a:bodyPr>
          <a:lstStyle/>
          <a:p>
            <a:pPr lvl="2" algn="just">
              <a:lnSpc>
                <a:spcPct val="160000"/>
              </a:lnSpc>
              <a:buFont typeface="Wingdings" panose="05000000000000000000" pitchFamily="2" charset="2"/>
              <a:buNone/>
            </a:pPr>
            <a:r>
              <a:rPr lang="tr-TR" altLang="en-US" sz="1700" b="1" dirty="0">
                <a:latin typeface="Arial" panose="020B0604020202020204" pitchFamily="34" charset="0"/>
              </a:rPr>
              <a:t> </a:t>
            </a:r>
            <a:r>
              <a:rPr lang="tr-TR" altLang="en-US" sz="1700" b="1" u="sng" dirty="0">
                <a:latin typeface="Arial" panose="020B0604020202020204" pitchFamily="34" charset="0"/>
              </a:rPr>
              <a:t>Relatif </a:t>
            </a:r>
            <a:r>
              <a:rPr lang="tr-TR" altLang="en-US" sz="1700" b="1" u="sng" dirty="0" err="1">
                <a:latin typeface="Arial" panose="020B0604020202020204" pitchFamily="34" charset="0"/>
              </a:rPr>
              <a:t>polisitemi</a:t>
            </a:r>
            <a:r>
              <a:rPr lang="tr-TR" altLang="en-US" sz="1700" b="1" u="sng" dirty="0">
                <a:latin typeface="Arial" panose="020B0604020202020204" pitchFamily="34" charset="0"/>
              </a:rPr>
              <a:t> nedenleri</a:t>
            </a:r>
          </a:p>
        </p:txBody>
      </p:sp>
      <p:pic>
        <p:nvPicPr>
          <p:cNvPr id="8" name="Resim 7"/>
          <p:cNvPicPr>
            <a:picLocks noChangeAspect="1"/>
          </p:cNvPicPr>
          <p:nvPr/>
        </p:nvPicPr>
        <p:blipFill>
          <a:blip r:embed="rId2"/>
          <a:stretch>
            <a:fillRect/>
          </a:stretch>
        </p:blipFill>
        <p:spPr>
          <a:xfrm>
            <a:off x="7610476" y="2714039"/>
            <a:ext cx="2447925" cy="2409825"/>
          </a:xfrm>
          <a:prstGeom prst="rect">
            <a:avLst/>
          </a:prstGeom>
        </p:spPr>
      </p:pic>
      <p:sp>
        <p:nvSpPr>
          <p:cNvPr id="9" name="Rectangle 3"/>
          <p:cNvSpPr>
            <a:spLocks noGrp="1" noChangeArrowheads="1"/>
          </p:cNvSpPr>
          <p:nvPr>
            <p:ph type="title"/>
          </p:nvPr>
        </p:nvSpPr>
        <p:spPr>
          <a:xfrm>
            <a:off x="484042" y="224745"/>
            <a:ext cx="7793038" cy="1143000"/>
          </a:xfrm>
          <a:noFill/>
          <a:ln/>
        </p:spPr>
        <p:txBody>
          <a:bodyPr anchor="ctr"/>
          <a:lstStyle/>
          <a:p>
            <a:r>
              <a:rPr lang="tr-TR" altLang="en-US" b="1" dirty="0" err="1">
                <a:solidFill>
                  <a:srgbClr val="FF0000"/>
                </a:solidFill>
                <a:latin typeface="Arial" panose="020B0604020202020204" pitchFamily="34" charset="0"/>
                <a:cs typeface="Arial" panose="020B0604020202020204" pitchFamily="34" charset="0"/>
              </a:rPr>
              <a:t>Polisitemi</a:t>
            </a:r>
            <a:endParaRPr lang="tr-TR" altLang="en-US"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08883053"/>
      </p:ext>
    </p:extLst>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ayt Numarası Yer Tutucusu 5"/>
          <p:cNvSpPr>
            <a:spLocks noGrp="1"/>
          </p:cNvSpPr>
          <p:nvPr>
            <p:ph type="sldNum" sz="quarter" idx="12"/>
          </p:nvPr>
        </p:nvSpPr>
        <p:spPr/>
        <p:txBody>
          <a:bodyPr/>
          <a:lstStyle/>
          <a:p>
            <a:fld id="{E7A06A3D-D04F-4670-8A34-C9B86EB09FA4}" type="slidenum">
              <a:rPr lang="tr-TR" altLang="en-US"/>
              <a:pPr/>
              <a:t>53</a:t>
            </a:fld>
            <a:endParaRPr lang="tr-TR" altLang="en-US"/>
          </a:p>
        </p:txBody>
      </p:sp>
      <p:sp>
        <p:nvSpPr>
          <p:cNvPr id="402435" name="Rectangle 3"/>
          <p:cNvSpPr>
            <a:spLocks noGrp="1" noChangeArrowheads="1"/>
          </p:cNvSpPr>
          <p:nvPr>
            <p:ph type="title"/>
          </p:nvPr>
        </p:nvSpPr>
        <p:spPr>
          <a:xfrm>
            <a:off x="454970" y="401935"/>
            <a:ext cx="7519988" cy="647700"/>
          </a:xfrm>
        </p:spPr>
        <p:txBody>
          <a:bodyPr/>
          <a:lstStyle/>
          <a:p>
            <a:r>
              <a:rPr lang="tr-TR" altLang="en-US" sz="3200" b="1" dirty="0">
                <a:solidFill>
                  <a:srgbClr val="FF0000"/>
                </a:solidFill>
                <a:latin typeface="Arial" panose="020B0604020202020204" pitchFamily="34" charset="0"/>
                <a:cs typeface="Arial" panose="020B0604020202020204" pitchFamily="34" charset="0"/>
              </a:rPr>
              <a:t>Sekonder </a:t>
            </a:r>
            <a:r>
              <a:rPr lang="tr-TR" altLang="en-US" sz="3200" b="1" dirty="0" err="1">
                <a:solidFill>
                  <a:srgbClr val="FF0000"/>
                </a:solidFill>
                <a:latin typeface="Arial" panose="020B0604020202020204" pitchFamily="34" charset="0"/>
                <a:cs typeface="Arial" panose="020B0604020202020204" pitchFamily="34" charset="0"/>
              </a:rPr>
              <a:t>polisitemiler</a:t>
            </a:r>
            <a:endParaRPr lang="tr-TR" altLang="en-US" sz="3200" b="1" dirty="0">
              <a:solidFill>
                <a:srgbClr val="FF0000"/>
              </a:solidFill>
              <a:latin typeface="Arial" panose="020B0604020202020204" pitchFamily="34" charset="0"/>
              <a:cs typeface="Arial" panose="020B0604020202020204" pitchFamily="34" charset="0"/>
            </a:endParaRPr>
          </a:p>
        </p:txBody>
      </p:sp>
      <p:sp>
        <p:nvSpPr>
          <p:cNvPr id="402437" name="AutoShape 5"/>
          <p:cNvSpPr>
            <a:spLocks/>
          </p:cNvSpPr>
          <p:nvPr/>
        </p:nvSpPr>
        <p:spPr bwMode="auto">
          <a:xfrm>
            <a:off x="1332079" y="2335239"/>
            <a:ext cx="144463" cy="3024187"/>
          </a:xfrm>
          <a:prstGeom prst="leftBrace">
            <a:avLst>
              <a:gd name="adj1" fmla="val 174450"/>
              <a:gd name="adj2" fmla="val 50000"/>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402438" name="Text Box 6"/>
          <p:cNvSpPr txBox="1">
            <a:spLocks noChangeArrowheads="1"/>
          </p:cNvSpPr>
          <p:nvPr/>
        </p:nvSpPr>
        <p:spPr bwMode="auto">
          <a:xfrm rot="16200000">
            <a:off x="-21214" y="3236145"/>
            <a:ext cx="21685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r-TR" altLang="en-US" b="1" dirty="0">
                <a:solidFill>
                  <a:schemeClr val="hlink"/>
                </a:solidFill>
                <a:latin typeface="Tahoma" panose="020B0604030504040204" pitchFamily="34" charset="0"/>
              </a:rPr>
              <a:t>Uygun EPO yanıtı</a:t>
            </a:r>
          </a:p>
        </p:txBody>
      </p:sp>
      <p:pic>
        <p:nvPicPr>
          <p:cNvPr id="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27752" y="1949930"/>
            <a:ext cx="5952653" cy="4024014"/>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4" descr="Myeloproliferatif hastalıklar ders 20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71299" y="1949930"/>
            <a:ext cx="3970506" cy="402401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9222853"/>
      </p:ext>
    </p:extLst>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ChangeArrowheads="1"/>
          </p:cNvSpPr>
          <p:nvPr/>
        </p:nvSpPr>
        <p:spPr bwMode="auto">
          <a:xfrm>
            <a:off x="1524000" y="2087564"/>
            <a:ext cx="9144000" cy="1311275"/>
          </a:xfrm>
          <a:prstGeom prst="rect">
            <a:avLst/>
          </a:prstGeom>
          <a:noFill/>
          <a:ln w="9525">
            <a:noFill/>
            <a:miter lim="800000"/>
            <a:headEnd/>
            <a:tailEnd/>
          </a:ln>
          <a:effectLst>
            <a:outerShdw blurRad="63500" dist="38099" dir="2700000" algn="ctr" rotWithShape="0">
              <a:schemeClr val="tx2">
                <a:alpha val="74998"/>
              </a:schemeClr>
            </a:outerShdw>
          </a:effectLst>
        </p:spPr>
        <p:txBody>
          <a:bodyPr>
            <a:spAutoFit/>
          </a:bodyPr>
          <a:lstStyle/>
          <a:p>
            <a:pPr algn="l">
              <a:buFont typeface="Wingdings" pitchFamily="2" charset="2"/>
              <a:buChar char="Ø"/>
            </a:pPr>
            <a:endParaRPr lang="en-US" sz="2000">
              <a:solidFill>
                <a:schemeClr val="bg1"/>
              </a:solidFill>
              <a:latin typeface="Arial" charset="0"/>
              <a:cs typeface="Arial" charset="0"/>
            </a:endParaRPr>
          </a:p>
          <a:p>
            <a:pPr lvl="1" algn="l" eaLnBrk="0" hangingPunct="0">
              <a:buFont typeface="Wingdings" pitchFamily="2" charset="2"/>
              <a:buChar char="Ø"/>
            </a:pPr>
            <a:endParaRPr lang="en-US" sz="2000">
              <a:solidFill>
                <a:schemeClr val="bg1"/>
              </a:solidFill>
              <a:latin typeface="Arial" charset="0"/>
              <a:cs typeface="Arial" charset="0"/>
            </a:endParaRPr>
          </a:p>
          <a:p>
            <a:pPr lvl="2" algn="l" eaLnBrk="0" hangingPunct="0">
              <a:buFont typeface="Wingdings" pitchFamily="2" charset="2"/>
              <a:buChar char="Ø"/>
            </a:pPr>
            <a:endParaRPr lang="en-US" sz="2000">
              <a:solidFill>
                <a:schemeClr val="bg1"/>
              </a:solidFill>
              <a:latin typeface="Arial" charset="0"/>
              <a:cs typeface="Arial" charset="0"/>
            </a:endParaRPr>
          </a:p>
          <a:p>
            <a:pPr algn="l" eaLnBrk="0" hangingPunct="0">
              <a:buFont typeface="Wingdings" pitchFamily="2" charset="2"/>
              <a:buChar char="Ø"/>
            </a:pPr>
            <a:endParaRPr lang="en-US" sz="2000">
              <a:solidFill>
                <a:schemeClr val="bg1"/>
              </a:solidFill>
              <a:latin typeface="Arial" charset="0"/>
              <a:cs typeface="Arial" charset="0"/>
            </a:endParaRPr>
          </a:p>
        </p:txBody>
      </p:sp>
      <p:sp>
        <p:nvSpPr>
          <p:cNvPr id="313347" name="Rectangle 4"/>
          <p:cNvSpPr>
            <a:spLocks noGrp="1" noChangeArrowheads="1"/>
          </p:cNvSpPr>
          <p:nvPr>
            <p:ph idx="1"/>
          </p:nvPr>
        </p:nvSpPr>
        <p:spPr>
          <a:xfrm>
            <a:off x="0" y="1479307"/>
            <a:ext cx="9361039" cy="4289425"/>
          </a:xfrm>
        </p:spPr>
        <p:txBody>
          <a:bodyPr/>
          <a:lstStyle/>
          <a:p>
            <a:pPr lvl="2">
              <a:lnSpc>
                <a:spcPct val="140000"/>
              </a:lnSpc>
              <a:buClr>
                <a:srgbClr val="C00000"/>
              </a:buClr>
              <a:buNone/>
            </a:pPr>
            <a:r>
              <a:rPr lang="tr-TR" b="1" dirty="0">
                <a:solidFill>
                  <a:schemeClr val="accent2">
                    <a:lumMod val="60000"/>
                    <a:lumOff val="40000"/>
                  </a:schemeClr>
                </a:solidFill>
              </a:rPr>
              <a:t>Kan hücrelerinin üretimi</a:t>
            </a:r>
            <a:r>
              <a:rPr lang="en-US" b="1" dirty="0">
                <a:solidFill>
                  <a:schemeClr val="accent2">
                    <a:lumMod val="60000"/>
                    <a:lumOff val="40000"/>
                  </a:schemeClr>
                </a:solidFill>
              </a:rPr>
              <a:t>, </a:t>
            </a:r>
          </a:p>
          <a:p>
            <a:pPr lvl="3">
              <a:lnSpc>
                <a:spcPct val="140000"/>
              </a:lnSpc>
              <a:buClr>
                <a:srgbClr val="C00000"/>
              </a:buClr>
            </a:pPr>
            <a:r>
              <a:rPr lang="en-US" dirty="0"/>
              <a:t> </a:t>
            </a:r>
            <a:r>
              <a:rPr lang="tr-TR" dirty="0"/>
              <a:t>200</a:t>
            </a:r>
            <a:r>
              <a:rPr lang="en-US" dirty="0"/>
              <a:t> </a:t>
            </a:r>
            <a:r>
              <a:rPr lang="tr-TR" dirty="0"/>
              <a:t>milyar kırmızı küre/gün</a:t>
            </a:r>
            <a:endParaRPr lang="en-US" dirty="0"/>
          </a:p>
          <a:p>
            <a:pPr lvl="3">
              <a:lnSpc>
                <a:spcPct val="140000"/>
              </a:lnSpc>
              <a:buClr>
                <a:srgbClr val="C00000"/>
              </a:buClr>
            </a:pPr>
            <a:r>
              <a:rPr lang="en-US" dirty="0"/>
              <a:t> </a:t>
            </a:r>
            <a:r>
              <a:rPr lang="tr-TR" dirty="0"/>
              <a:t>150-200</a:t>
            </a:r>
            <a:r>
              <a:rPr lang="en-US" dirty="0"/>
              <a:t> </a:t>
            </a:r>
            <a:r>
              <a:rPr lang="tr-TR" dirty="0"/>
              <a:t>milyar </a:t>
            </a:r>
            <a:r>
              <a:rPr lang="tr-TR" dirty="0" smtClean="0"/>
              <a:t>trombosit</a:t>
            </a:r>
          </a:p>
          <a:p>
            <a:pPr lvl="3">
              <a:lnSpc>
                <a:spcPct val="140000"/>
              </a:lnSpc>
              <a:buClr>
                <a:srgbClr val="C00000"/>
              </a:buClr>
            </a:pPr>
            <a:r>
              <a:rPr lang="tr-TR" dirty="0" smtClean="0"/>
              <a:t>3</a:t>
            </a:r>
            <a:r>
              <a:rPr lang="en-US" dirty="0"/>
              <a:t>0 </a:t>
            </a:r>
            <a:r>
              <a:rPr lang="tr-TR" dirty="0"/>
              <a:t>milyar beyaz küre/gün</a:t>
            </a:r>
            <a:endParaRPr lang="en-US" dirty="0"/>
          </a:p>
          <a:p>
            <a:pPr lvl="3">
              <a:lnSpc>
                <a:spcPct val="140000"/>
              </a:lnSpc>
              <a:buClr>
                <a:srgbClr val="C00000"/>
              </a:buClr>
            </a:pPr>
            <a:r>
              <a:rPr lang="tr-TR" dirty="0" smtClean="0"/>
              <a:t>10 </a:t>
            </a:r>
            <a:r>
              <a:rPr lang="tr-TR" dirty="0"/>
              <a:t>milyar lenfosit /gün</a:t>
            </a:r>
            <a:endParaRPr lang="en-US" dirty="0"/>
          </a:p>
          <a:p>
            <a:pPr lvl="3">
              <a:lnSpc>
                <a:spcPct val="140000"/>
              </a:lnSpc>
              <a:buClr>
                <a:srgbClr val="C00000"/>
              </a:buClr>
            </a:pPr>
            <a:r>
              <a:rPr lang="en-US" dirty="0"/>
              <a:t> </a:t>
            </a:r>
            <a:r>
              <a:rPr lang="tr-TR" dirty="0"/>
              <a:t>Üretim kapasitesini ihtiyaç halinde 10 katı artırabilir…</a:t>
            </a:r>
          </a:p>
        </p:txBody>
      </p:sp>
      <p:sp>
        <p:nvSpPr>
          <p:cNvPr id="184325" name="Text Box 5"/>
          <p:cNvSpPr txBox="1">
            <a:spLocks noChangeArrowheads="1"/>
          </p:cNvSpPr>
          <p:nvPr/>
        </p:nvSpPr>
        <p:spPr bwMode="auto">
          <a:xfrm>
            <a:off x="8093793" y="4319340"/>
            <a:ext cx="2232025" cy="1754326"/>
          </a:xfrm>
          <a:prstGeom prst="rect">
            <a:avLst/>
          </a:prstGeom>
          <a:noFill/>
          <a:ln w="9525">
            <a:solidFill>
              <a:srgbClr val="990000"/>
            </a:solidFill>
            <a:miter lim="800000"/>
            <a:headEnd/>
            <a:tailEnd/>
          </a:ln>
          <a:extLst>
            <a:ext uri="{909E8E84-426E-40DD-AFC4-6F175D3DCCD1}">
              <a14:hiddenFill xmlns:a14="http://schemas.microsoft.com/office/drawing/2010/main">
                <a:solidFill>
                  <a:srgbClr val="FFFFFF"/>
                </a:solidFill>
              </a14:hiddenFill>
            </a:ext>
          </a:extLst>
        </p:spPr>
        <p:txBody>
          <a:bodyPr wrap="square" anchor="ctr">
            <a:spAutoFit/>
          </a:bodyPr>
          <a:lstStyle>
            <a:lvl1pPr algn="l">
              <a:defRPr sz="2400">
                <a:solidFill>
                  <a:schemeClr val="tx1"/>
                </a:solidFill>
                <a:latin typeface="Arial" charset="0"/>
                <a:cs typeface="Times New Roman" pitchFamily="18" charset="0"/>
              </a:defRPr>
            </a:lvl1pPr>
            <a:lvl2pPr marL="37931725" indent="-37474525" algn="l">
              <a:defRPr sz="2400">
                <a:solidFill>
                  <a:schemeClr val="tx1"/>
                </a:solidFill>
                <a:latin typeface="Arial" charset="0"/>
                <a:cs typeface="Times New Roman" pitchFamily="18" charset="0"/>
              </a:defRPr>
            </a:lvl2pPr>
            <a:lvl3pPr>
              <a:defRPr sz="2400">
                <a:solidFill>
                  <a:schemeClr val="tx1"/>
                </a:solidFill>
                <a:latin typeface="Arial" charset="0"/>
                <a:cs typeface="Times New Roman" pitchFamily="18" charset="0"/>
              </a:defRPr>
            </a:lvl3pPr>
            <a:lvl4pPr>
              <a:defRPr sz="2400">
                <a:solidFill>
                  <a:schemeClr val="tx1"/>
                </a:solidFill>
                <a:latin typeface="Arial" charset="0"/>
                <a:cs typeface="Times New Roman" pitchFamily="18" charset="0"/>
              </a:defRPr>
            </a:lvl4pPr>
            <a:lvl5pPr>
              <a:defRPr sz="2400">
                <a:solidFill>
                  <a:schemeClr val="tx1"/>
                </a:solidFill>
                <a:latin typeface="Arial" charset="0"/>
                <a:cs typeface="Times New Roman" pitchFamily="18" charset="0"/>
              </a:defRPr>
            </a:lvl5pPr>
            <a:lvl6pPr marL="457200" fontAlgn="base">
              <a:spcBef>
                <a:spcPct val="0"/>
              </a:spcBef>
              <a:spcAft>
                <a:spcPct val="0"/>
              </a:spcAft>
              <a:defRPr sz="2400">
                <a:solidFill>
                  <a:schemeClr val="tx1"/>
                </a:solidFill>
                <a:latin typeface="Arial" charset="0"/>
                <a:cs typeface="Times New Roman" pitchFamily="18" charset="0"/>
              </a:defRPr>
            </a:lvl6pPr>
            <a:lvl7pPr marL="914400" fontAlgn="base">
              <a:spcBef>
                <a:spcPct val="0"/>
              </a:spcBef>
              <a:spcAft>
                <a:spcPct val="0"/>
              </a:spcAft>
              <a:defRPr sz="2400">
                <a:solidFill>
                  <a:schemeClr val="tx1"/>
                </a:solidFill>
                <a:latin typeface="Arial" charset="0"/>
                <a:cs typeface="Times New Roman" pitchFamily="18" charset="0"/>
              </a:defRPr>
            </a:lvl7pPr>
            <a:lvl8pPr marL="1371600" fontAlgn="base">
              <a:spcBef>
                <a:spcPct val="0"/>
              </a:spcBef>
              <a:spcAft>
                <a:spcPct val="0"/>
              </a:spcAft>
              <a:defRPr sz="2400">
                <a:solidFill>
                  <a:schemeClr val="tx1"/>
                </a:solidFill>
                <a:latin typeface="Arial" charset="0"/>
                <a:cs typeface="Times New Roman" pitchFamily="18" charset="0"/>
              </a:defRPr>
            </a:lvl8pPr>
            <a:lvl9pPr marL="1828800" fontAlgn="base">
              <a:spcBef>
                <a:spcPct val="0"/>
              </a:spcBef>
              <a:spcAft>
                <a:spcPct val="0"/>
              </a:spcAft>
              <a:defRPr sz="2400">
                <a:solidFill>
                  <a:schemeClr val="tx1"/>
                </a:solidFill>
                <a:latin typeface="Arial" charset="0"/>
                <a:cs typeface="Times New Roman" pitchFamily="18" charset="0"/>
              </a:defRPr>
            </a:lvl9pPr>
          </a:lstStyle>
          <a:p>
            <a:pPr>
              <a:lnSpc>
                <a:spcPct val="150000"/>
              </a:lnSpc>
            </a:pPr>
            <a:r>
              <a:rPr lang="tr-TR" sz="1800" dirty="0">
                <a:effectLst>
                  <a:outerShdw blurRad="38100" dist="38100" dir="2700000" algn="tl">
                    <a:srgbClr val="C0C0C0"/>
                  </a:outerShdw>
                </a:effectLst>
                <a:cs typeface="Arial" charset="0"/>
              </a:rPr>
              <a:t>kemik iliğinde hücrelerin </a:t>
            </a:r>
            <a:r>
              <a:rPr lang="en-US" sz="1800" dirty="0">
                <a:effectLst>
                  <a:outerShdw blurRad="38100" dist="38100" dir="2700000" algn="tl">
                    <a:srgbClr val="C0C0C0"/>
                  </a:outerShdw>
                </a:effectLst>
                <a:cs typeface="Arial" charset="0"/>
              </a:rPr>
              <a:t>%</a:t>
            </a:r>
            <a:r>
              <a:rPr lang="tr-TR" sz="1800" dirty="0">
                <a:effectLst>
                  <a:outerShdw blurRad="38100" dist="38100" dir="2700000" algn="tl">
                    <a:srgbClr val="C0C0C0"/>
                  </a:outerShdw>
                </a:effectLst>
                <a:cs typeface="Arial" charset="0"/>
              </a:rPr>
              <a:t>1- 0.1’i</a:t>
            </a:r>
          </a:p>
          <a:p>
            <a:pPr>
              <a:lnSpc>
                <a:spcPct val="150000"/>
              </a:lnSpc>
            </a:pPr>
            <a:r>
              <a:rPr lang="tr-TR" sz="1800" dirty="0">
                <a:effectLst>
                  <a:outerShdw blurRad="38100" dist="38100" dir="2700000" algn="tl">
                    <a:srgbClr val="C0C0C0"/>
                  </a:outerShdw>
                </a:effectLst>
                <a:cs typeface="Arial" charset="0"/>
              </a:rPr>
              <a:t>Kök hücre ve öncülleridir.</a:t>
            </a:r>
            <a:r>
              <a:rPr lang="en-US" sz="1800" dirty="0">
                <a:effectLst>
                  <a:outerShdw blurRad="38100" dist="38100" dir="2700000" algn="tl">
                    <a:srgbClr val="C0C0C0"/>
                  </a:outerShdw>
                </a:effectLst>
                <a:cs typeface="Arial" charset="0"/>
              </a:rPr>
              <a:t> </a:t>
            </a:r>
          </a:p>
        </p:txBody>
      </p:sp>
      <p:sp>
        <p:nvSpPr>
          <p:cNvPr id="313351" name="Rectangle 3"/>
          <p:cNvSpPr>
            <a:spLocks noChangeArrowheads="1"/>
          </p:cNvSpPr>
          <p:nvPr/>
        </p:nvSpPr>
        <p:spPr bwMode="auto">
          <a:xfrm>
            <a:off x="434767" y="363630"/>
            <a:ext cx="8013700"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l" eaLnBrk="0" hangingPunct="0"/>
            <a:r>
              <a:rPr lang="tr-TR" sz="4000" b="1" dirty="0">
                <a:solidFill>
                  <a:srgbClr val="FF0000"/>
                </a:solidFill>
                <a:latin typeface="Arial" panose="020B0604020202020204" pitchFamily="34" charset="0"/>
                <a:cs typeface="Arial" panose="020B0604020202020204" pitchFamily="34" charset="0"/>
              </a:rPr>
              <a:t>Kİ: Fonksiyon</a:t>
            </a:r>
            <a:endParaRPr lang="en-US" sz="4000" b="1" dirty="0">
              <a:solidFill>
                <a:srgbClr val="FF0000"/>
              </a:solidFill>
              <a:latin typeface="Arial" panose="020B0604020202020204" pitchFamily="34" charset="0"/>
              <a:cs typeface="Arial" panose="020B0604020202020204" pitchFamily="34" charset="0"/>
            </a:endParaRPr>
          </a:p>
        </p:txBody>
      </p:sp>
      <p:pic>
        <p:nvPicPr>
          <p:cNvPr id="9" name="Picture 5" descr="Coloured SEM of cells in human bone marrow">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4421" y="4381359"/>
            <a:ext cx="2952750" cy="1699326"/>
          </a:xfrm>
          <a:prstGeom prst="rect">
            <a:avLst/>
          </a:prstGeom>
          <a:noFill/>
          <a:ln w="9525">
            <a:solidFill>
              <a:srgbClr val="990000"/>
            </a:solidFill>
            <a:miter lim="800000"/>
            <a:headEnd/>
            <a:tailEnd/>
          </a:ln>
          <a:extLst>
            <a:ext uri="{909E8E84-426E-40DD-AFC4-6F175D3DCCD1}">
              <a14:hiddenFill xmlns:a14="http://schemas.microsoft.com/office/drawing/2010/main">
                <a:solidFill>
                  <a:srgbClr val="FFFFFF"/>
                </a:solidFill>
              </a14:hiddenFill>
            </a:ext>
          </a:extLst>
        </p:spPr>
      </p:pic>
      <p:graphicFrame>
        <p:nvGraphicFramePr>
          <p:cNvPr id="10" name="Object 5"/>
          <p:cNvGraphicFramePr>
            <a:graphicFrameLocks noChangeAspect="1"/>
          </p:cNvGraphicFramePr>
          <p:nvPr>
            <p:extLst>
              <p:ext uri="{D42A27DB-BD31-4B8C-83A1-F6EECF244321}">
                <p14:modId xmlns:p14="http://schemas.microsoft.com/office/powerpoint/2010/main" val="4288364690"/>
              </p:ext>
            </p:extLst>
          </p:nvPr>
        </p:nvGraphicFramePr>
        <p:xfrm>
          <a:off x="4826862" y="4392921"/>
          <a:ext cx="2809875" cy="1699326"/>
        </p:xfrm>
        <a:graphic>
          <a:graphicData uri="http://schemas.openxmlformats.org/presentationml/2006/ole">
            <mc:AlternateContent xmlns:mc="http://schemas.openxmlformats.org/markup-compatibility/2006">
              <mc:Choice xmlns:v="urn:schemas-microsoft-com:vml" Requires="v">
                <p:oleObj spid="_x0000_s1066" name="Photo Editor Fotoğrafı" r:id="rId6" imgW="12942857" imgH="9285714" progId="">
                  <p:embed/>
                </p:oleObj>
              </mc:Choice>
              <mc:Fallback>
                <p:oleObj name="Photo Editor Fotoğrafı" r:id="rId6" imgW="12942857" imgH="9285714" progId="">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26862" y="4392921"/>
                        <a:ext cx="2809875" cy="1699326"/>
                      </a:xfrm>
                      <a:prstGeom prst="rect">
                        <a:avLst/>
                      </a:prstGeom>
                      <a:noFill/>
                      <a:ln w="9525">
                        <a:solidFill>
                          <a:srgbClr val="99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11" name="Picture 33"/>
          <p:cNvPicPr>
            <a:picLocks noChangeAspect="1" noChangeArrowheads="1"/>
          </p:cNvPicPr>
          <p:nvPr/>
        </p:nvPicPr>
        <p:blipFill>
          <a:blip r:embed="rId8"/>
          <a:srcRect/>
          <a:stretch>
            <a:fillRect/>
          </a:stretch>
        </p:blipFill>
        <p:spPr bwMode="auto">
          <a:xfrm>
            <a:off x="8806444" y="511426"/>
            <a:ext cx="2852136" cy="2231776"/>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418255563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5" descr="micro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07640" y="2282053"/>
            <a:ext cx="2843513" cy="175646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830" name="Text Box 6"/>
          <p:cNvSpPr txBox="1">
            <a:spLocks noChangeArrowheads="1"/>
          </p:cNvSpPr>
          <p:nvPr/>
        </p:nvSpPr>
        <p:spPr bwMode="auto">
          <a:xfrm>
            <a:off x="969990" y="2476408"/>
            <a:ext cx="7337650" cy="1384995"/>
          </a:xfrm>
          <a:prstGeom prst="rect">
            <a:avLst/>
          </a:prstGeom>
          <a:noFill/>
          <a:ln>
            <a:noFill/>
          </a:ln>
          <a:extLst/>
        </p:spPr>
        <p:txBody>
          <a:bodyPr wrap="square" anchor="ctr">
            <a:spAutoFit/>
          </a:bodyPr>
          <a:lstStyle>
            <a:lvl1pPr algn="l">
              <a:defRPr sz="2400">
                <a:solidFill>
                  <a:schemeClr val="tx1"/>
                </a:solidFill>
                <a:latin typeface="Arial" charset="0"/>
                <a:cs typeface="Times New Roman" pitchFamily="18" charset="0"/>
              </a:defRPr>
            </a:lvl1pPr>
            <a:lvl2pPr marL="37931725" indent="-37474525" algn="l">
              <a:defRPr sz="2400">
                <a:solidFill>
                  <a:schemeClr val="tx1"/>
                </a:solidFill>
                <a:latin typeface="Arial" charset="0"/>
                <a:cs typeface="Times New Roman" pitchFamily="18" charset="0"/>
              </a:defRPr>
            </a:lvl2pPr>
            <a:lvl3pPr>
              <a:defRPr sz="2400">
                <a:solidFill>
                  <a:schemeClr val="tx1"/>
                </a:solidFill>
                <a:latin typeface="Arial" charset="0"/>
                <a:cs typeface="Times New Roman" pitchFamily="18" charset="0"/>
              </a:defRPr>
            </a:lvl3pPr>
            <a:lvl4pPr>
              <a:defRPr sz="2400">
                <a:solidFill>
                  <a:schemeClr val="tx1"/>
                </a:solidFill>
                <a:latin typeface="Arial" charset="0"/>
                <a:cs typeface="Times New Roman" pitchFamily="18" charset="0"/>
              </a:defRPr>
            </a:lvl4pPr>
            <a:lvl5pPr>
              <a:defRPr sz="2400">
                <a:solidFill>
                  <a:schemeClr val="tx1"/>
                </a:solidFill>
                <a:latin typeface="Arial" charset="0"/>
                <a:cs typeface="Times New Roman" pitchFamily="18" charset="0"/>
              </a:defRPr>
            </a:lvl5pPr>
            <a:lvl6pPr marL="457200" fontAlgn="base">
              <a:spcBef>
                <a:spcPct val="0"/>
              </a:spcBef>
              <a:spcAft>
                <a:spcPct val="0"/>
              </a:spcAft>
              <a:defRPr sz="2400">
                <a:solidFill>
                  <a:schemeClr val="tx1"/>
                </a:solidFill>
                <a:latin typeface="Arial" charset="0"/>
                <a:cs typeface="Times New Roman" pitchFamily="18" charset="0"/>
              </a:defRPr>
            </a:lvl6pPr>
            <a:lvl7pPr marL="914400" fontAlgn="base">
              <a:spcBef>
                <a:spcPct val="0"/>
              </a:spcBef>
              <a:spcAft>
                <a:spcPct val="0"/>
              </a:spcAft>
              <a:defRPr sz="2400">
                <a:solidFill>
                  <a:schemeClr val="tx1"/>
                </a:solidFill>
                <a:latin typeface="Arial" charset="0"/>
                <a:cs typeface="Times New Roman" pitchFamily="18" charset="0"/>
              </a:defRPr>
            </a:lvl7pPr>
            <a:lvl8pPr marL="1371600" fontAlgn="base">
              <a:spcBef>
                <a:spcPct val="0"/>
              </a:spcBef>
              <a:spcAft>
                <a:spcPct val="0"/>
              </a:spcAft>
              <a:defRPr sz="2400">
                <a:solidFill>
                  <a:schemeClr val="tx1"/>
                </a:solidFill>
                <a:latin typeface="Arial" charset="0"/>
                <a:cs typeface="Times New Roman" pitchFamily="18" charset="0"/>
              </a:defRPr>
            </a:lvl8pPr>
            <a:lvl9pPr marL="1828800" fontAlgn="base">
              <a:spcBef>
                <a:spcPct val="0"/>
              </a:spcBef>
              <a:spcAft>
                <a:spcPct val="0"/>
              </a:spcAft>
              <a:defRPr sz="2400">
                <a:solidFill>
                  <a:schemeClr val="tx1"/>
                </a:solidFill>
                <a:latin typeface="Arial" charset="0"/>
                <a:cs typeface="Times New Roman" pitchFamily="18" charset="0"/>
              </a:defRPr>
            </a:lvl9pPr>
          </a:lstStyle>
          <a:p>
            <a:pPr>
              <a:lnSpc>
                <a:spcPct val="140000"/>
              </a:lnSpc>
              <a:buFontTx/>
              <a:buChar char="•"/>
            </a:pPr>
            <a:r>
              <a:rPr lang="en-US" sz="2000" dirty="0">
                <a:latin typeface="+mn-lt"/>
                <a:cs typeface="Arial" charset="0"/>
              </a:rPr>
              <a:t>  </a:t>
            </a:r>
            <a:r>
              <a:rPr lang="tr-TR" sz="2000" dirty="0">
                <a:latin typeface="+mn-lt"/>
                <a:cs typeface="Arial" charset="0"/>
              </a:rPr>
              <a:t>Erken hemapoetik kök hücre işaretleyicisi</a:t>
            </a:r>
            <a:endParaRPr lang="en-US" sz="2000" dirty="0">
              <a:latin typeface="+mn-lt"/>
              <a:cs typeface="Arial" charset="0"/>
            </a:endParaRPr>
          </a:p>
          <a:p>
            <a:pPr>
              <a:lnSpc>
                <a:spcPct val="140000"/>
              </a:lnSpc>
              <a:buFontTx/>
              <a:buChar char="•"/>
            </a:pPr>
            <a:r>
              <a:rPr lang="en-US" sz="2000" dirty="0">
                <a:latin typeface="+mn-lt"/>
                <a:cs typeface="Arial" charset="0"/>
              </a:rPr>
              <a:t>  </a:t>
            </a:r>
            <a:r>
              <a:rPr lang="tr-TR" sz="2000" dirty="0">
                <a:latin typeface="+mn-lt"/>
                <a:cs typeface="Arial" charset="0"/>
              </a:rPr>
              <a:t>CD34:</a:t>
            </a:r>
            <a:r>
              <a:rPr lang="en-US" sz="2000" dirty="0">
                <a:latin typeface="+mn-lt"/>
                <a:cs typeface="Arial" charset="0"/>
              </a:rPr>
              <a:t> </a:t>
            </a:r>
            <a:r>
              <a:rPr lang="tr-TR" sz="2000" dirty="0">
                <a:latin typeface="+mn-lt"/>
                <a:cs typeface="Arial" charset="0"/>
              </a:rPr>
              <a:t> </a:t>
            </a:r>
            <a:r>
              <a:rPr lang="tr-TR" sz="2000" dirty="0" err="1">
                <a:latin typeface="+mn-lt"/>
                <a:cs typeface="Arial" charset="0"/>
              </a:rPr>
              <a:t>Periferik</a:t>
            </a:r>
            <a:r>
              <a:rPr lang="tr-TR" sz="2000" dirty="0">
                <a:latin typeface="+mn-lt"/>
                <a:cs typeface="Arial" charset="0"/>
              </a:rPr>
              <a:t> </a:t>
            </a:r>
            <a:r>
              <a:rPr lang="tr-TR" sz="2000" dirty="0" err="1">
                <a:latin typeface="+mn-lt"/>
                <a:cs typeface="Arial" charset="0"/>
              </a:rPr>
              <a:t>MNH’lerin</a:t>
            </a:r>
            <a:r>
              <a:rPr lang="tr-TR" sz="2000" dirty="0">
                <a:latin typeface="+mn-lt"/>
                <a:cs typeface="Arial" charset="0"/>
              </a:rPr>
              <a:t> </a:t>
            </a:r>
            <a:r>
              <a:rPr lang="en-US" sz="2000" b="1" dirty="0">
                <a:solidFill>
                  <a:srgbClr val="FF0000"/>
                </a:solidFill>
                <a:latin typeface="+mn-lt"/>
                <a:cs typeface="Arial" charset="0"/>
              </a:rPr>
              <a:t>% 0</a:t>
            </a:r>
            <a:r>
              <a:rPr lang="tr-TR" sz="2000" b="1" dirty="0">
                <a:solidFill>
                  <a:srgbClr val="FF0000"/>
                </a:solidFill>
                <a:latin typeface="+mn-lt"/>
                <a:cs typeface="Arial" charset="0"/>
              </a:rPr>
              <a:t>00</a:t>
            </a:r>
            <a:r>
              <a:rPr lang="en-US" sz="2000" b="1" dirty="0">
                <a:solidFill>
                  <a:srgbClr val="FF0000"/>
                </a:solidFill>
                <a:latin typeface="+mn-lt"/>
                <a:cs typeface="Arial" charset="0"/>
              </a:rPr>
              <a:t>.1 </a:t>
            </a:r>
          </a:p>
          <a:p>
            <a:pPr>
              <a:lnSpc>
                <a:spcPct val="140000"/>
              </a:lnSpc>
            </a:pPr>
            <a:r>
              <a:rPr lang="en-US" sz="2000" dirty="0">
                <a:latin typeface="+mn-lt"/>
                <a:cs typeface="Arial" charset="0"/>
              </a:rPr>
              <a:t>	</a:t>
            </a:r>
            <a:r>
              <a:rPr lang="tr-TR" sz="2000" dirty="0">
                <a:latin typeface="+mn-lt"/>
                <a:cs typeface="Arial" charset="0"/>
              </a:rPr>
              <a:t>     Kemik iliği </a:t>
            </a:r>
            <a:r>
              <a:rPr lang="tr-TR" sz="2000" dirty="0" err="1">
                <a:latin typeface="+mn-lt"/>
                <a:cs typeface="Arial" charset="0"/>
              </a:rPr>
              <a:t>MNH’lerinin</a:t>
            </a:r>
            <a:r>
              <a:rPr lang="tr-TR" sz="2000" dirty="0">
                <a:latin typeface="+mn-lt"/>
                <a:cs typeface="Arial" charset="0"/>
              </a:rPr>
              <a:t> </a:t>
            </a:r>
            <a:r>
              <a:rPr lang="en-US" sz="2000" b="1" dirty="0">
                <a:solidFill>
                  <a:srgbClr val="FF0000"/>
                </a:solidFill>
                <a:latin typeface="+mn-lt"/>
                <a:cs typeface="Arial" charset="0"/>
              </a:rPr>
              <a:t>% </a:t>
            </a:r>
            <a:r>
              <a:rPr lang="tr-TR" sz="2000" b="1" dirty="0">
                <a:solidFill>
                  <a:srgbClr val="FF0000"/>
                </a:solidFill>
                <a:latin typeface="+mn-lt"/>
                <a:cs typeface="Arial" charset="0"/>
              </a:rPr>
              <a:t>0,</a:t>
            </a:r>
            <a:r>
              <a:rPr lang="en-US" sz="2000" b="1" dirty="0">
                <a:solidFill>
                  <a:srgbClr val="FF0000"/>
                </a:solidFill>
                <a:latin typeface="+mn-lt"/>
                <a:cs typeface="Arial" charset="0"/>
              </a:rPr>
              <a:t>1</a:t>
            </a:r>
          </a:p>
        </p:txBody>
      </p:sp>
      <p:sp>
        <p:nvSpPr>
          <p:cNvPr id="205831" name="Text Box 7"/>
          <p:cNvSpPr txBox="1">
            <a:spLocks noChangeArrowheads="1"/>
          </p:cNvSpPr>
          <p:nvPr/>
        </p:nvSpPr>
        <p:spPr bwMode="auto">
          <a:xfrm>
            <a:off x="2154890" y="1691800"/>
            <a:ext cx="6101350" cy="400110"/>
          </a:xfrm>
          <a:prstGeom prst="rect">
            <a:avLst/>
          </a:prstGeom>
          <a:noFill/>
          <a:ln w="9525">
            <a:noFill/>
            <a:miter lim="800000"/>
            <a:headEnd/>
            <a:tailEnd/>
          </a:ln>
          <a:effectLst/>
        </p:spPr>
        <p:txBody>
          <a:bodyPr wrap="none" anchor="ctr">
            <a:spAutoFit/>
          </a:bodyPr>
          <a:lstStyle>
            <a:lvl1pPr algn="l">
              <a:defRPr sz="2400">
                <a:solidFill>
                  <a:schemeClr val="tx1"/>
                </a:solidFill>
                <a:latin typeface="Arial" charset="0"/>
                <a:cs typeface="Times New Roman" pitchFamily="18" charset="0"/>
              </a:defRPr>
            </a:lvl1pPr>
            <a:lvl2pPr marL="37931725" indent="-37474525" algn="l">
              <a:defRPr sz="2400">
                <a:solidFill>
                  <a:schemeClr val="tx1"/>
                </a:solidFill>
                <a:latin typeface="Arial" charset="0"/>
                <a:cs typeface="Times New Roman" pitchFamily="18" charset="0"/>
              </a:defRPr>
            </a:lvl2pPr>
            <a:lvl3pPr>
              <a:defRPr sz="2400">
                <a:solidFill>
                  <a:schemeClr val="tx1"/>
                </a:solidFill>
                <a:latin typeface="Arial" charset="0"/>
                <a:cs typeface="Times New Roman" pitchFamily="18" charset="0"/>
              </a:defRPr>
            </a:lvl3pPr>
            <a:lvl4pPr>
              <a:defRPr sz="2400">
                <a:solidFill>
                  <a:schemeClr val="tx1"/>
                </a:solidFill>
                <a:latin typeface="Arial" charset="0"/>
                <a:cs typeface="Times New Roman" pitchFamily="18" charset="0"/>
              </a:defRPr>
            </a:lvl4pPr>
            <a:lvl5pPr>
              <a:defRPr sz="2400">
                <a:solidFill>
                  <a:schemeClr val="tx1"/>
                </a:solidFill>
                <a:latin typeface="Arial" charset="0"/>
                <a:cs typeface="Times New Roman" pitchFamily="18" charset="0"/>
              </a:defRPr>
            </a:lvl5pPr>
            <a:lvl6pPr marL="457200" fontAlgn="base">
              <a:spcBef>
                <a:spcPct val="0"/>
              </a:spcBef>
              <a:spcAft>
                <a:spcPct val="0"/>
              </a:spcAft>
              <a:defRPr sz="2400">
                <a:solidFill>
                  <a:schemeClr val="tx1"/>
                </a:solidFill>
                <a:latin typeface="Arial" charset="0"/>
                <a:cs typeface="Times New Roman" pitchFamily="18" charset="0"/>
              </a:defRPr>
            </a:lvl6pPr>
            <a:lvl7pPr marL="914400" fontAlgn="base">
              <a:spcBef>
                <a:spcPct val="0"/>
              </a:spcBef>
              <a:spcAft>
                <a:spcPct val="0"/>
              </a:spcAft>
              <a:defRPr sz="2400">
                <a:solidFill>
                  <a:schemeClr val="tx1"/>
                </a:solidFill>
                <a:latin typeface="Arial" charset="0"/>
                <a:cs typeface="Times New Roman" pitchFamily="18" charset="0"/>
              </a:defRPr>
            </a:lvl7pPr>
            <a:lvl8pPr marL="1371600" fontAlgn="base">
              <a:spcBef>
                <a:spcPct val="0"/>
              </a:spcBef>
              <a:spcAft>
                <a:spcPct val="0"/>
              </a:spcAft>
              <a:defRPr sz="2400">
                <a:solidFill>
                  <a:schemeClr val="tx1"/>
                </a:solidFill>
                <a:latin typeface="Arial" charset="0"/>
                <a:cs typeface="Times New Roman" pitchFamily="18" charset="0"/>
              </a:defRPr>
            </a:lvl8pPr>
            <a:lvl9pPr marL="1828800" fontAlgn="base">
              <a:spcBef>
                <a:spcPct val="0"/>
              </a:spcBef>
              <a:spcAft>
                <a:spcPct val="0"/>
              </a:spcAft>
              <a:defRPr sz="2400">
                <a:solidFill>
                  <a:schemeClr val="tx1"/>
                </a:solidFill>
                <a:latin typeface="Arial" charset="0"/>
                <a:cs typeface="Times New Roman" pitchFamily="18" charset="0"/>
              </a:defRPr>
            </a:lvl9pPr>
          </a:lstStyle>
          <a:p>
            <a:pPr algn="ctr">
              <a:buFontTx/>
              <a:buChar char="•"/>
            </a:pPr>
            <a:r>
              <a:rPr lang="tr-TR" sz="2000" dirty="0">
                <a:effectLst>
                  <a:outerShdw blurRad="38100" dist="38100" dir="2700000" algn="tl">
                    <a:srgbClr val="C0C0C0"/>
                  </a:outerShdw>
                </a:effectLst>
                <a:latin typeface="Candara" pitchFamily="34" charset="0"/>
                <a:cs typeface="Arial" charset="0"/>
              </a:rPr>
              <a:t>CD43: </a:t>
            </a:r>
            <a:r>
              <a:rPr lang="en-US" sz="2000" dirty="0">
                <a:effectLst>
                  <a:outerShdw blurRad="38100" dist="38100" dir="2700000" algn="tl">
                    <a:srgbClr val="C0C0C0"/>
                  </a:outerShdw>
                </a:effectLst>
                <a:latin typeface="Candara" pitchFamily="34" charset="0"/>
                <a:cs typeface="Arial" charset="0"/>
              </a:rPr>
              <a:t> 105-120 </a:t>
            </a:r>
            <a:r>
              <a:rPr lang="en-US" sz="2000" dirty="0" err="1">
                <a:effectLst>
                  <a:outerShdw blurRad="38100" dist="38100" dir="2700000" algn="tl">
                    <a:srgbClr val="C0C0C0"/>
                  </a:outerShdw>
                </a:effectLst>
                <a:latin typeface="Candara" pitchFamily="34" charset="0"/>
                <a:cs typeface="Arial" charset="0"/>
              </a:rPr>
              <a:t>kDa</a:t>
            </a:r>
            <a:r>
              <a:rPr lang="tr-TR" sz="2000" dirty="0">
                <a:effectLst>
                  <a:outerShdw blurRad="38100" dist="38100" dir="2700000" algn="tl">
                    <a:srgbClr val="C0C0C0"/>
                  </a:outerShdw>
                </a:effectLst>
                <a:latin typeface="Candara" pitchFamily="34" charset="0"/>
                <a:cs typeface="Arial" charset="0"/>
              </a:rPr>
              <a:t> ağırlığında </a:t>
            </a:r>
            <a:r>
              <a:rPr lang="tr-TR" sz="2000" dirty="0" err="1">
                <a:effectLst>
                  <a:outerShdw blurRad="38100" dist="38100" dir="2700000" algn="tl">
                    <a:srgbClr val="C0C0C0"/>
                  </a:outerShdw>
                </a:effectLst>
                <a:latin typeface="Candara" pitchFamily="34" charset="0"/>
                <a:cs typeface="Arial" charset="0"/>
              </a:rPr>
              <a:t>membran</a:t>
            </a:r>
            <a:r>
              <a:rPr lang="tr-TR" sz="2000" dirty="0">
                <a:effectLst>
                  <a:outerShdw blurRad="38100" dist="38100" dir="2700000" algn="tl">
                    <a:srgbClr val="C0C0C0"/>
                  </a:outerShdw>
                </a:effectLst>
                <a:latin typeface="Candara" pitchFamily="34" charset="0"/>
                <a:cs typeface="Arial" charset="0"/>
              </a:rPr>
              <a:t> </a:t>
            </a:r>
            <a:r>
              <a:rPr lang="tr-TR" sz="2000" dirty="0" err="1">
                <a:effectLst>
                  <a:outerShdw blurRad="38100" dist="38100" dir="2700000" algn="tl">
                    <a:srgbClr val="C0C0C0"/>
                  </a:outerShdw>
                </a:effectLst>
                <a:latin typeface="Candara" pitchFamily="34" charset="0"/>
                <a:cs typeface="Arial" charset="0"/>
              </a:rPr>
              <a:t>glikoprotein</a:t>
            </a:r>
            <a:endParaRPr lang="en-US" sz="2000" dirty="0">
              <a:effectLst>
                <a:outerShdw blurRad="38100" dist="38100" dir="2700000" algn="tl">
                  <a:srgbClr val="C0C0C0"/>
                </a:outerShdw>
              </a:effectLst>
              <a:latin typeface="Candara" pitchFamily="34" charset="0"/>
              <a:cs typeface="Arial" charset="0"/>
            </a:endParaRPr>
          </a:p>
        </p:txBody>
      </p:sp>
      <p:sp>
        <p:nvSpPr>
          <p:cNvPr id="321541" name="Rectangle 5"/>
          <p:cNvSpPr>
            <a:spLocks noChangeArrowheads="1"/>
          </p:cNvSpPr>
          <p:nvPr/>
        </p:nvSpPr>
        <p:spPr bwMode="auto">
          <a:xfrm>
            <a:off x="373292" y="483596"/>
            <a:ext cx="8281168" cy="584775"/>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l"/>
            <a:r>
              <a:rPr lang="tr-TR" sz="3200" b="1" dirty="0" err="1">
                <a:solidFill>
                  <a:srgbClr val="FF0000"/>
                </a:solidFill>
                <a:cs typeface="Arial" charset="0"/>
              </a:rPr>
              <a:t>HKH’nin</a:t>
            </a:r>
            <a:r>
              <a:rPr lang="tr-TR" sz="3200" b="1" dirty="0">
                <a:solidFill>
                  <a:srgbClr val="FF0000"/>
                </a:solidFill>
                <a:cs typeface="Arial" charset="0"/>
              </a:rPr>
              <a:t> kimlik numarası</a:t>
            </a:r>
            <a:r>
              <a:rPr lang="en-US" sz="3200" b="1" dirty="0">
                <a:solidFill>
                  <a:srgbClr val="FF0000"/>
                </a:solidFill>
                <a:cs typeface="Arial" charset="0"/>
              </a:rPr>
              <a:t> </a:t>
            </a:r>
            <a:r>
              <a:rPr lang="tr-TR" sz="3200" b="1" dirty="0">
                <a:solidFill>
                  <a:srgbClr val="FF0000"/>
                </a:solidFill>
                <a:cs typeface="Arial" charset="0"/>
              </a:rPr>
              <a:t>:</a:t>
            </a:r>
            <a:r>
              <a:rPr lang="en-US" sz="3200" b="1" dirty="0">
                <a:solidFill>
                  <a:srgbClr val="FF0000"/>
                </a:solidFill>
                <a:cs typeface="Arial" charset="0"/>
              </a:rPr>
              <a:t> CD 34 </a:t>
            </a:r>
            <a:endParaRPr lang="tr-TR" sz="3200" b="1" dirty="0">
              <a:solidFill>
                <a:srgbClr val="FF0000"/>
              </a:solidFill>
              <a:cs typeface="Arial" charset="0"/>
            </a:endParaRPr>
          </a:p>
        </p:txBody>
      </p:sp>
      <p:sp>
        <p:nvSpPr>
          <p:cNvPr id="321545" name="Rectangle 9"/>
          <p:cNvSpPr>
            <a:spLocks noChangeArrowheads="1"/>
          </p:cNvSpPr>
          <p:nvPr/>
        </p:nvSpPr>
        <p:spPr bwMode="auto">
          <a:xfrm>
            <a:off x="881231" y="1588031"/>
            <a:ext cx="138531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eaLnBrk="0" hangingPunct="0"/>
            <a:r>
              <a:rPr lang="en-US" sz="3200" b="1" dirty="0">
                <a:effectLst>
                  <a:outerShdw blurRad="38100" dist="38100" dir="2700000" algn="tl">
                    <a:srgbClr val="C0C0C0"/>
                  </a:outerShdw>
                </a:effectLst>
                <a:latin typeface="Candara" pitchFamily="34" charset="0"/>
              </a:rPr>
              <a:t>CD 34</a:t>
            </a:r>
            <a:r>
              <a:rPr lang="tr-TR" sz="3200" b="1" dirty="0">
                <a:effectLst>
                  <a:outerShdw blurRad="38100" dist="38100" dir="2700000" algn="tl">
                    <a:srgbClr val="C0C0C0"/>
                  </a:outerShdw>
                </a:effectLst>
                <a:latin typeface="Candara" pitchFamily="34" charset="0"/>
              </a:rPr>
              <a:t>+</a:t>
            </a:r>
          </a:p>
        </p:txBody>
      </p:sp>
      <p:pic>
        <p:nvPicPr>
          <p:cNvPr id="11" name="Picture 3" descr="cd34molec"/>
          <p:cNvPicPr>
            <a:picLocks noChangeAspect="1" noChangeArrowheads="1"/>
          </p:cNvPicPr>
          <p:nvPr/>
        </p:nvPicPr>
        <p:blipFill>
          <a:blip r:embed="rId4">
            <a:lum bright="18000" contrast="12000"/>
            <a:extLst>
              <a:ext uri="{28A0092B-C50C-407E-A947-70E740481C1C}">
                <a14:useLocalDpi xmlns:a14="http://schemas.microsoft.com/office/drawing/2010/main" val="0"/>
              </a:ext>
            </a:extLst>
          </a:blip>
          <a:srcRect/>
          <a:stretch>
            <a:fillRect/>
          </a:stretch>
        </p:blipFill>
        <p:spPr bwMode="auto">
          <a:xfrm>
            <a:off x="8307639" y="4230517"/>
            <a:ext cx="2843513" cy="1570601"/>
          </a:xfrm>
          <a:prstGeom prst="rect">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12" name="Picture 7" descr="s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25015" y="4038518"/>
            <a:ext cx="5134703" cy="198120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8369680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62" name="Rectangle 6"/>
          <p:cNvSpPr>
            <a:spLocks noChangeArrowheads="1"/>
          </p:cNvSpPr>
          <p:nvPr/>
        </p:nvSpPr>
        <p:spPr bwMode="gray">
          <a:xfrm>
            <a:off x="477348" y="99391"/>
            <a:ext cx="6785811" cy="1077218"/>
          </a:xfrm>
          <a:prstGeom prst="rect">
            <a:avLst/>
          </a:prstGeom>
          <a:noFill/>
          <a:ln>
            <a:noFill/>
          </a:ln>
          <a:effectLst/>
          <a:extLst>
            <a:ext uri="{909E8E84-426E-40DD-AFC4-6F175D3DCCD1}">
              <a14:hiddenFill xmlns:a14="http://schemas.microsoft.com/office/drawing/2010/main">
                <a:gradFill rotWithShape="0">
                  <a:gsLst>
                    <a:gs pos="0">
                      <a:srgbClr val="3333FF"/>
                    </a:gs>
                    <a:gs pos="100000">
                      <a:schemeClr val="bg1"/>
                    </a:gs>
                  </a:gsLst>
                  <a:lin ang="0" scaled="1"/>
                </a:gradFill>
              </a14:hiddenFill>
            </a:ext>
            <a:ext uri="{91240B29-F687-4F45-9708-019B960494DF}">
              <a14:hiddenLine xmlns:a14="http://schemas.microsoft.com/office/drawing/2010/main" w="9525">
                <a:solidFill>
                  <a:srgbClr val="0000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r>
              <a:rPr lang="tr-TR" sz="3200" b="1" dirty="0">
                <a:solidFill>
                  <a:srgbClr val="FF0000"/>
                </a:solidFill>
                <a:latin typeface="Arial" panose="020B0604020202020204" pitchFamily="34" charset="0"/>
                <a:cs typeface="Arial" panose="020B0604020202020204" pitchFamily="34" charset="0"/>
              </a:rPr>
              <a:t>Kemik iliği  santral sinüsleri                                           ve hematopoetik hücreler</a:t>
            </a:r>
            <a:endParaRPr lang="en-US" sz="3200" b="1" dirty="0">
              <a:solidFill>
                <a:srgbClr val="FF0000"/>
              </a:solidFill>
              <a:latin typeface="Arial" panose="020B0604020202020204" pitchFamily="34" charset="0"/>
              <a:cs typeface="Arial" panose="020B0604020202020204" pitchFamily="34" charset="0"/>
            </a:endParaRPr>
          </a:p>
        </p:txBody>
      </p:sp>
      <p:pic>
        <p:nvPicPr>
          <p:cNvPr id="5" name="Picture 2" descr="trab2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748960" y="1691681"/>
            <a:ext cx="4536504" cy="374441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trab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40220" y="1691681"/>
            <a:ext cx="6104384" cy="37444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5995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05154" name="Group 2"/>
          <p:cNvGrpSpPr>
            <a:grpSpLocks/>
          </p:cNvGrpSpPr>
          <p:nvPr/>
        </p:nvGrpSpPr>
        <p:grpSpPr bwMode="auto">
          <a:xfrm>
            <a:off x="1828800" y="2425701"/>
            <a:ext cx="2174876" cy="1173163"/>
            <a:chOff x="249" y="1615"/>
            <a:chExt cx="1370" cy="739"/>
          </a:xfrm>
        </p:grpSpPr>
        <p:grpSp>
          <p:nvGrpSpPr>
            <p:cNvPr id="305155" name="Group 3"/>
            <p:cNvGrpSpPr>
              <a:grpSpLocks/>
            </p:cNvGrpSpPr>
            <p:nvPr/>
          </p:nvGrpSpPr>
          <p:grpSpPr bwMode="auto">
            <a:xfrm>
              <a:off x="385" y="1706"/>
              <a:ext cx="286" cy="270"/>
              <a:chOff x="436" y="1014"/>
              <a:chExt cx="286" cy="270"/>
            </a:xfrm>
          </p:grpSpPr>
          <p:sp>
            <p:nvSpPr>
              <p:cNvPr id="305156" name="Freeform 4" descr="Granite"/>
              <p:cNvSpPr>
                <a:spLocks/>
              </p:cNvSpPr>
              <p:nvPr/>
            </p:nvSpPr>
            <p:spPr bwMode="auto">
              <a:xfrm rot="5124292">
                <a:off x="471" y="1051"/>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157" name="Freeform 5"/>
              <p:cNvSpPr>
                <a:spLocks/>
              </p:cNvSpPr>
              <p:nvPr/>
            </p:nvSpPr>
            <p:spPr bwMode="auto">
              <a:xfrm>
                <a:off x="436" y="1014"/>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grpSp>
        <p:grpSp>
          <p:nvGrpSpPr>
            <p:cNvPr id="305158" name="Group 6"/>
            <p:cNvGrpSpPr>
              <a:grpSpLocks/>
            </p:cNvGrpSpPr>
            <p:nvPr/>
          </p:nvGrpSpPr>
          <p:grpSpPr bwMode="auto">
            <a:xfrm>
              <a:off x="1156" y="1706"/>
              <a:ext cx="286" cy="270"/>
              <a:chOff x="1222" y="777"/>
              <a:chExt cx="286" cy="270"/>
            </a:xfrm>
          </p:grpSpPr>
          <p:sp>
            <p:nvSpPr>
              <p:cNvPr id="305159" name="Freeform 7"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160" name="Freeform 8"/>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grpSp>
        <p:sp>
          <p:nvSpPr>
            <p:cNvPr id="305161" name="Text Box 9"/>
            <p:cNvSpPr txBox="1">
              <a:spLocks noChangeArrowheads="1"/>
            </p:cNvSpPr>
            <p:nvPr/>
          </p:nvSpPr>
          <p:spPr bwMode="auto">
            <a:xfrm>
              <a:off x="249" y="2160"/>
              <a:ext cx="1370" cy="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tr-TR" sz="1400" dirty="0">
                  <a:latin typeface="Arial" charset="0"/>
                </a:rPr>
                <a:t>Hematopoetik Kök Hücre</a:t>
              </a:r>
              <a:endParaRPr lang="en-US" sz="1400" dirty="0">
                <a:latin typeface="Arial" charset="0"/>
              </a:endParaRPr>
            </a:p>
          </p:txBody>
        </p:sp>
        <p:sp>
          <p:nvSpPr>
            <p:cNvPr id="305162" name="Line 10"/>
            <p:cNvSpPr>
              <a:spLocks noChangeShapeType="1"/>
            </p:cNvSpPr>
            <p:nvPr/>
          </p:nvSpPr>
          <p:spPr bwMode="auto">
            <a:xfrm>
              <a:off x="793" y="1842"/>
              <a:ext cx="273"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163" name="AutoShape 11"/>
            <p:cNvSpPr>
              <a:spLocks noChangeArrowheads="1"/>
            </p:cNvSpPr>
            <p:nvPr/>
          </p:nvSpPr>
          <p:spPr bwMode="auto">
            <a:xfrm rot="5400000" flipV="1">
              <a:off x="135" y="1775"/>
              <a:ext cx="545" cy="226"/>
            </a:xfrm>
            <a:prstGeom prst="curvedDownArrow">
              <a:avLst>
                <a:gd name="adj1" fmla="val 21369"/>
                <a:gd name="adj2" fmla="val 69599"/>
                <a:gd name="adj3" fmla="val 33333"/>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grpSp>
      <p:grpSp>
        <p:nvGrpSpPr>
          <p:cNvPr id="305164" name="Group 12"/>
          <p:cNvGrpSpPr>
            <a:grpSpLocks/>
          </p:cNvGrpSpPr>
          <p:nvPr/>
        </p:nvGrpSpPr>
        <p:grpSpPr bwMode="auto">
          <a:xfrm>
            <a:off x="3773488" y="3144838"/>
            <a:ext cx="4643438" cy="3516312"/>
            <a:chOff x="1474" y="1933"/>
            <a:chExt cx="2925" cy="2215"/>
          </a:xfrm>
        </p:grpSpPr>
        <p:grpSp>
          <p:nvGrpSpPr>
            <p:cNvPr id="305165" name="Group 13"/>
            <p:cNvGrpSpPr>
              <a:grpSpLocks/>
            </p:cNvGrpSpPr>
            <p:nvPr/>
          </p:nvGrpSpPr>
          <p:grpSpPr bwMode="auto">
            <a:xfrm>
              <a:off x="1927" y="2478"/>
              <a:ext cx="318" cy="315"/>
              <a:chOff x="436" y="1014"/>
              <a:chExt cx="286" cy="270"/>
            </a:xfrm>
          </p:grpSpPr>
          <p:sp>
            <p:nvSpPr>
              <p:cNvPr id="305166" name="Freeform 14" descr="Granite"/>
              <p:cNvSpPr>
                <a:spLocks/>
              </p:cNvSpPr>
              <p:nvPr/>
            </p:nvSpPr>
            <p:spPr bwMode="auto">
              <a:xfrm rot="5124292">
                <a:off x="471" y="1051"/>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167" name="Freeform 15"/>
              <p:cNvSpPr>
                <a:spLocks/>
              </p:cNvSpPr>
              <p:nvPr/>
            </p:nvSpPr>
            <p:spPr bwMode="auto">
              <a:xfrm>
                <a:off x="436" y="1014"/>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grpSp>
        <p:sp>
          <p:nvSpPr>
            <p:cNvPr id="305168" name="Line 16"/>
            <p:cNvSpPr>
              <a:spLocks noChangeShapeType="1"/>
            </p:cNvSpPr>
            <p:nvPr/>
          </p:nvSpPr>
          <p:spPr bwMode="auto">
            <a:xfrm flipV="1">
              <a:off x="2290" y="2251"/>
              <a:ext cx="363" cy="27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169" name="Line 17"/>
            <p:cNvSpPr>
              <a:spLocks noChangeShapeType="1"/>
            </p:cNvSpPr>
            <p:nvPr/>
          </p:nvSpPr>
          <p:spPr bwMode="auto">
            <a:xfrm>
              <a:off x="2290" y="2704"/>
              <a:ext cx="363" cy="13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170" name="Line 18"/>
            <p:cNvSpPr>
              <a:spLocks noChangeShapeType="1"/>
            </p:cNvSpPr>
            <p:nvPr/>
          </p:nvSpPr>
          <p:spPr bwMode="auto">
            <a:xfrm flipV="1">
              <a:off x="2290" y="2568"/>
              <a:ext cx="363" cy="4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171" name="Line 19"/>
            <p:cNvSpPr>
              <a:spLocks noChangeShapeType="1"/>
            </p:cNvSpPr>
            <p:nvPr/>
          </p:nvSpPr>
          <p:spPr bwMode="auto">
            <a:xfrm>
              <a:off x="2290" y="2795"/>
              <a:ext cx="363" cy="31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172" name="Line 20"/>
            <p:cNvSpPr>
              <a:spLocks noChangeShapeType="1"/>
            </p:cNvSpPr>
            <p:nvPr/>
          </p:nvSpPr>
          <p:spPr bwMode="auto">
            <a:xfrm>
              <a:off x="2290" y="2886"/>
              <a:ext cx="363" cy="54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173" name="Line 21"/>
            <p:cNvSpPr>
              <a:spLocks noChangeShapeType="1"/>
            </p:cNvSpPr>
            <p:nvPr/>
          </p:nvSpPr>
          <p:spPr bwMode="auto">
            <a:xfrm>
              <a:off x="2290" y="2976"/>
              <a:ext cx="363" cy="77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grpSp>
          <p:nvGrpSpPr>
            <p:cNvPr id="305174" name="Group 22"/>
            <p:cNvGrpSpPr>
              <a:grpSpLocks/>
            </p:cNvGrpSpPr>
            <p:nvPr/>
          </p:nvGrpSpPr>
          <p:grpSpPr bwMode="auto">
            <a:xfrm>
              <a:off x="2699" y="2024"/>
              <a:ext cx="1700" cy="2124"/>
              <a:chOff x="2699" y="2024"/>
              <a:chExt cx="1700" cy="2124"/>
            </a:xfrm>
          </p:grpSpPr>
          <p:grpSp>
            <p:nvGrpSpPr>
              <p:cNvPr id="305175" name="Group 23"/>
              <p:cNvGrpSpPr>
                <a:grpSpLocks/>
              </p:cNvGrpSpPr>
              <p:nvPr/>
            </p:nvGrpSpPr>
            <p:grpSpPr bwMode="auto">
              <a:xfrm>
                <a:off x="2699" y="2024"/>
                <a:ext cx="1653" cy="310"/>
                <a:chOff x="2699" y="1570"/>
                <a:chExt cx="1653" cy="310"/>
              </a:xfrm>
            </p:grpSpPr>
            <p:grpSp>
              <p:nvGrpSpPr>
                <p:cNvPr id="305176" name="Group 24"/>
                <p:cNvGrpSpPr>
                  <a:grpSpLocks/>
                </p:cNvGrpSpPr>
                <p:nvPr/>
              </p:nvGrpSpPr>
              <p:grpSpPr bwMode="auto">
                <a:xfrm>
                  <a:off x="2699" y="1570"/>
                  <a:ext cx="318" cy="310"/>
                  <a:chOff x="1153" y="432"/>
                  <a:chExt cx="280" cy="265"/>
                </a:xfrm>
              </p:grpSpPr>
              <p:sp>
                <p:nvSpPr>
                  <p:cNvPr id="305177" name="Freeform 25" descr="Granite"/>
                  <p:cNvSpPr>
                    <a:spLocks/>
                  </p:cNvSpPr>
                  <p:nvPr/>
                </p:nvSpPr>
                <p:spPr bwMode="auto">
                  <a:xfrm>
                    <a:off x="1166" y="454"/>
                    <a:ext cx="230" cy="224"/>
                  </a:xfrm>
                  <a:custGeom>
                    <a:avLst/>
                    <a:gdLst>
                      <a:gd name="T0" fmla="*/ 230 w 230"/>
                      <a:gd name="T1" fmla="*/ 114 h 239"/>
                      <a:gd name="T2" fmla="*/ 183 w 230"/>
                      <a:gd name="T3" fmla="*/ 16 h 239"/>
                      <a:gd name="T4" fmla="*/ 74 w 230"/>
                      <a:gd name="T5" fmla="*/ 16 h 239"/>
                      <a:gd name="T6" fmla="*/ 32 w 230"/>
                      <a:gd name="T7" fmla="*/ 81 h 239"/>
                      <a:gd name="T8" fmla="*/ 19 w 230"/>
                      <a:gd name="T9" fmla="*/ 152 h 239"/>
                      <a:gd name="T10" fmla="*/ 146 w 230"/>
                      <a:gd name="T11" fmla="*/ 234 h 239"/>
                      <a:gd name="T12" fmla="*/ 230 w 230"/>
                      <a:gd name="T13" fmla="*/ 114 h 239"/>
                    </a:gdLst>
                    <a:ahLst/>
                    <a:cxnLst>
                      <a:cxn ang="0">
                        <a:pos x="T0" y="T1"/>
                      </a:cxn>
                      <a:cxn ang="0">
                        <a:pos x="T2" y="T3"/>
                      </a:cxn>
                      <a:cxn ang="0">
                        <a:pos x="T4" y="T5"/>
                      </a:cxn>
                      <a:cxn ang="0">
                        <a:pos x="T6" y="T7"/>
                      </a:cxn>
                      <a:cxn ang="0">
                        <a:pos x="T8" y="T9"/>
                      </a:cxn>
                      <a:cxn ang="0">
                        <a:pos x="T10" y="T11"/>
                      </a:cxn>
                      <a:cxn ang="0">
                        <a:pos x="T12" y="T13"/>
                      </a:cxn>
                    </a:cxnLst>
                    <a:rect l="0" t="0" r="r" b="b"/>
                    <a:pathLst>
                      <a:path w="230" h="239">
                        <a:moveTo>
                          <a:pt x="230" y="114"/>
                        </a:moveTo>
                        <a:cubicBezTo>
                          <a:pt x="230" y="78"/>
                          <a:pt x="209" y="32"/>
                          <a:pt x="183" y="16"/>
                        </a:cubicBezTo>
                        <a:cubicBezTo>
                          <a:pt x="157" y="0"/>
                          <a:pt x="99" y="5"/>
                          <a:pt x="74" y="16"/>
                        </a:cubicBezTo>
                        <a:cubicBezTo>
                          <a:pt x="22" y="49"/>
                          <a:pt x="41" y="58"/>
                          <a:pt x="32" y="81"/>
                        </a:cubicBezTo>
                        <a:cubicBezTo>
                          <a:pt x="23" y="104"/>
                          <a:pt x="0" y="127"/>
                          <a:pt x="19" y="152"/>
                        </a:cubicBezTo>
                        <a:cubicBezTo>
                          <a:pt x="15" y="191"/>
                          <a:pt x="110" y="239"/>
                          <a:pt x="146" y="234"/>
                        </a:cubicBezTo>
                        <a:cubicBezTo>
                          <a:pt x="214" y="234"/>
                          <a:pt x="230" y="151"/>
                          <a:pt x="230" y="114"/>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178" name="Freeform 26"/>
                  <p:cNvSpPr>
                    <a:spLocks/>
                  </p:cNvSpPr>
                  <p:nvPr/>
                </p:nvSpPr>
                <p:spPr bwMode="auto">
                  <a:xfrm rot="8588556">
                    <a:off x="1153" y="432"/>
                    <a:ext cx="280" cy="265"/>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grpSp>
            <p:grpSp>
              <p:nvGrpSpPr>
                <p:cNvPr id="305179" name="Group 27"/>
                <p:cNvGrpSpPr>
                  <a:grpSpLocks/>
                </p:cNvGrpSpPr>
                <p:nvPr/>
              </p:nvGrpSpPr>
              <p:grpSpPr bwMode="auto">
                <a:xfrm>
                  <a:off x="3470" y="1570"/>
                  <a:ext cx="286" cy="270"/>
                  <a:chOff x="4103" y="1943"/>
                  <a:chExt cx="286" cy="270"/>
                </a:xfrm>
              </p:grpSpPr>
              <p:sp>
                <p:nvSpPr>
                  <p:cNvPr id="305180" name="Freeform 28"/>
                  <p:cNvSpPr>
                    <a:spLocks/>
                  </p:cNvSpPr>
                  <p:nvPr/>
                </p:nvSpPr>
                <p:spPr bwMode="auto">
                  <a:xfrm>
                    <a:off x="4103" y="1943"/>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4">
                      <a:alphaModFix amt="59000"/>
                    </a:blip>
                    <a:srcRect/>
                    <a:tile tx="0" ty="0" sx="100000" sy="100000" flip="none" algn="tl"/>
                  </a:blip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181" name="Freeform 29"/>
                  <p:cNvSpPr>
                    <a:spLocks/>
                  </p:cNvSpPr>
                  <p:nvPr/>
                </p:nvSpPr>
                <p:spPr bwMode="auto">
                  <a:xfrm>
                    <a:off x="4103" y="1943"/>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16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182" name="Freeform 30" descr="Purple mesh"/>
                  <p:cNvSpPr>
                    <a:spLocks/>
                  </p:cNvSpPr>
                  <p:nvPr/>
                </p:nvSpPr>
                <p:spPr bwMode="auto">
                  <a:xfrm>
                    <a:off x="4150" y="1979"/>
                    <a:ext cx="206" cy="176"/>
                  </a:xfrm>
                  <a:custGeom>
                    <a:avLst/>
                    <a:gdLst>
                      <a:gd name="T0" fmla="*/ 129 w 206"/>
                      <a:gd name="T1" fmla="*/ 78 h 176"/>
                      <a:gd name="T2" fmla="*/ 159 w 206"/>
                      <a:gd name="T3" fmla="*/ 99 h 176"/>
                      <a:gd name="T4" fmla="*/ 191 w 206"/>
                      <a:gd name="T5" fmla="*/ 95 h 176"/>
                      <a:gd name="T6" fmla="*/ 204 w 206"/>
                      <a:gd name="T7" fmla="*/ 60 h 176"/>
                      <a:gd name="T8" fmla="*/ 180 w 206"/>
                      <a:gd name="T9" fmla="*/ 23 h 176"/>
                      <a:gd name="T10" fmla="*/ 156 w 206"/>
                      <a:gd name="T11" fmla="*/ 17 h 176"/>
                      <a:gd name="T12" fmla="*/ 122 w 206"/>
                      <a:gd name="T13" fmla="*/ 38 h 176"/>
                      <a:gd name="T14" fmla="*/ 108 w 206"/>
                      <a:gd name="T15" fmla="*/ 72 h 176"/>
                      <a:gd name="T16" fmla="*/ 105 w 206"/>
                      <a:gd name="T17" fmla="*/ 18 h 176"/>
                      <a:gd name="T18" fmla="*/ 71 w 206"/>
                      <a:gd name="T19" fmla="*/ 11 h 176"/>
                      <a:gd name="T20" fmla="*/ 45 w 206"/>
                      <a:gd name="T21" fmla="*/ 24 h 176"/>
                      <a:gd name="T22" fmla="*/ 29 w 206"/>
                      <a:gd name="T23" fmla="*/ 44 h 176"/>
                      <a:gd name="T24" fmla="*/ 89 w 206"/>
                      <a:gd name="T25" fmla="*/ 77 h 176"/>
                      <a:gd name="T26" fmla="*/ 33 w 206"/>
                      <a:gd name="T27" fmla="*/ 87 h 176"/>
                      <a:gd name="T28" fmla="*/ 3 w 206"/>
                      <a:gd name="T29" fmla="*/ 110 h 176"/>
                      <a:gd name="T30" fmla="*/ 29 w 206"/>
                      <a:gd name="T31" fmla="*/ 158 h 176"/>
                      <a:gd name="T32" fmla="*/ 65 w 206"/>
                      <a:gd name="T33" fmla="*/ 174 h 176"/>
                      <a:gd name="T34" fmla="*/ 84 w 206"/>
                      <a:gd name="T35" fmla="*/ 156 h 176"/>
                      <a:gd name="T36" fmla="*/ 80 w 206"/>
                      <a:gd name="T37" fmla="*/ 123 h 176"/>
                      <a:gd name="T38" fmla="*/ 71 w 206"/>
                      <a:gd name="T39" fmla="*/ 95 h 176"/>
                      <a:gd name="T40" fmla="*/ 110 w 206"/>
                      <a:gd name="T41" fmla="*/ 126 h 176"/>
                      <a:gd name="T42" fmla="*/ 131 w 206"/>
                      <a:gd name="T43" fmla="*/ 123 h 176"/>
                      <a:gd name="T44" fmla="*/ 137 w 206"/>
                      <a:gd name="T45" fmla="*/ 102 h 176"/>
                      <a:gd name="T46" fmla="*/ 129 w 206"/>
                      <a:gd name="T47" fmla="*/ 7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06" h="176">
                        <a:moveTo>
                          <a:pt x="129" y="78"/>
                        </a:moveTo>
                        <a:cubicBezTo>
                          <a:pt x="139" y="84"/>
                          <a:pt x="146" y="102"/>
                          <a:pt x="159" y="99"/>
                        </a:cubicBezTo>
                        <a:cubicBezTo>
                          <a:pt x="172" y="96"/>
                          <a:pt x="176" y="107"/>
                          <a:pt x="191" y="95"/>
                        </a:cubicBezTo>
                        <a:cubicBezTo>
                          <a:pt x="206" y="83"/>
                          <a:pt x="202" y="70"/>
                          <a:pt x="204" y="60"/>
                        </a:cubicBezTo>
                        <a:cubicBezTo>
                          <a:pt x="206" y="50"/>
                          <a:pt x="190" y="28"/>
                          <a:pt x="180" y="23"/>
                        </a:cubicBezTo>
                        <a:cubicBezTo>
                          <a:pt x="176" y="15"/>
                          <a:pt x="162" y="24"/>
                          <a:pt x="156" y="17"/>
                        </a:cubicBezTo>
                        <a:cubicBezTo>
                          <a:pt x="141" y="19"/>
                          <a:pt x="133" y="29"/>
                          <a:pt x="122" y="38"/>
                        </a:cubicBezTo>
                        <a:cubicBezTo>
                          <a:pt x="124" y="55"/>
                          <a:pt x="128" y="69"/>
                          <a:pt x="108" y="72"/>
                        </a:cubicBezTo>
                        <a:cubicBezTo>
                          <a:pt x="94" y="65"/>
                          <a:pt x="117" y="36"/>
                          <a:pt x="105" y="18"/>
                        </a:cubicBezTo>
                        <a:cubicBezTo>
                          <a:pt x="93" y="0"/>
                          <a:pt x="80" y="9"/>
                          <a:pt x="71" y="11"/>
                        </a:cubicBezTo>
                        <a:cubicBezTo>
                          <a:pt x="62" y="13"/>
                          <a:pt x="54" y="22"/>
                          <a:pt x="45" y="24"/>
                        </a:cubicBezTo>
                        <a:cubicBezTo>
                          <a:pt x="40" y="27"/>
                          <a:pt x="32" y="39"/>
                          <a:pt x="29" y="44"/>
                        </a:cubicBezTo>
                        <a:cubicBezTo>
                          <a:pt x="32" y="84"/>
                          <a:pt x="44" y="75"/>
                          <a:pt x="89" y="77"/>
                        </a:cubicBezTo>
                        <a:cubicBezTo>
                          <a:pt x="91" y="91"/>
                          <a:pt x="40" y="86"/>
                          <a:pt x="33" y="87"/>
                        </a:cubicBezTo>
                        <a:cubicBezTo>
                          <a:pt x="23" y="89"/>
                          <a:pt x="12" y="87"/>
                          <a:pt x="3" y="110"/>
                        </a:cubicBezTo>
                        <a:cubicBezTo>
                          <a:pt x="0" y="135"/>
                          <a:pt x="6" y="135"/>
                          <a:pt x="29" y="158"/>
                        </a:cubicBezTo>
                        <a:cubicBezTo>
                          <a:pt x="37" y="166"/>
                          <a:pt x="41" y="176"/>
                          <a:pt x="65" y="174"/>
                        </a:cubicBezTo>
                        <a:cubicBezTo>
                          <a:pt x="89" y="172"/>
                          <a:pt x="82" y="164"/>
                          <a:pt x="84" y="156"/>
                        </a:cubicBezTo>
                        <a:cubicBezTo>
                          <a:pt x="86" y="145"/>
                          <a:pt x="82" y="132"/>
                          <a:pt x="80" y="123"/>
                        </a:cubicBezTo>
                        <a:cubicBezTo>
                          <a:pt x="86" y="125"/>
                          <a:pt x="66" y="92"/>
                          <a:pt x="71" y="95"/>
                        </a:cubicBezTo>
                        <a:cubicBezTo>
                          <a:pt x="76" y="102"/>
                          <a:pt x="101" y="124"/>
                          <a:pt x="110" y="126"/>
                        </a:cubicBezTo>
                        <a:cubicBezTo>
                          <a:pt x="119" y="130"/>
                          <a:pt x="123" y="128"/>
                          <a:pt x="131" y="123"/>
                        </a:cubicBezTo>
                        <a:cubicBezTo>
                          <a:pt x="132" y="116"/>
                          <a:pt x="135" y="109"/>
                          <a:pt x="137" y="102"/>
                        </a:cubicBezTo>
                        <a:cubicBezTo>
                          <a:pt x="133" y="83"/>
                          <a:pt x="137" y="91"/>
                          <a:pt x="129" y="78"/>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grpSp>
            <p:sp>
              <p:nvSpPr>
                <p:cNvPr id="305183" name="Line 31"/>
                <p:cNvSpPr>
                  <a:spLocks noChangeShapeType="1"/>
                </p:cNvSpPr>
                <p:nvPr/>
              </p:nvSpPr>
              <p:spPr bwMode="auto">
                <a:xfrm>
                  <a:off x="3061" y="1707"/>
                  <a:ext cx="363"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184" name="Text Box 32"/>
                <p:cNvSpPr txBox="1">
                  <a:spLocks noChangeArrowheads="1"/>
                </p:cNvSpPr>
                <p:nvPr/>
              </p:nvSpPr>
              <p:spPr bwMode="auto">
                <a:xfrm>
                  <a:off x="3878" y="1616"/>
                  <a:ext cx="474" cy="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tr-TR" sz="1400" dirty="0" err="1">
                      <a:latin typeface="Arial" charset="0"/>
                    </a:rPr>
                    <a:t>Nötrofil</a:t>
                  </a:r>
                  <a:endParaRPr lang="en-US" sz="1400" dirty="0">
                    <a:latin typeface="Arial" charset="0"/>
                  </a:endParaRPr>
                </a:p>
              </p:txBody>
            </p:sp>
          </p:grpSp>
          <p:grpSp>
            <p:nvGrpSpPr>
              <p:cNvPr id="305185" name="Group 33"/>
              <p:cNvGrpSpPr>
                <a:grpSpLocks/>
              </p:cNvGrpSpPr>
              <p:nvPr/>
            </p:nvGrpSpPr>
            <p:grpSpPr bwMode="auto">
              <a:xfrm>
                <a:off x="2699" y="2387"/>
                <a:ext cx="1700" cy="316"/>
                <a:chOff x="2699" y="2024"/>
                <a:chExt cx="1700" cy="316"/>
              </a:xfrm>
            </p:grpSpPr>
            <p:grpSp>
              <p:nvGrpSpPr>
                <p:cNvPr id="305186" name="Group 34"/>
                <p:cNvGrpSpPr>
                  <a:grpSpLocks/>
                </p:cNvGrpSpPr>
                <p:nvPr/>
              </p:nvGrpSpPr>
              <p:grpSpPr bwMode="auto">
                <a:xfrm>
                  <a:off x="2699" y="2024"/>
                  <a:ext cx="318" cy="316"/>
                  <a:chOff x="1222" y="777"/>
                  <a:chExt cx="286" cy="270"/>
                </a:xfrm>
              </p:grpSpPr>
              <p:sp>
                <p:nvSpPr>
                  <p:cNvPr id="305187" name="Freeform 35"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188" name="Freeform 36"/>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grpSp>
            <p:grpSp>
              <p:nvGrpSpPr>
                <p:cNvPr id="305189" name="Group 37"/>
                <p:cNvGrpSpPr>
                  <a:grpSpLocks/>
                </p:cNvGrpSpPr>
                <p:nvPr/>
              </p:nvGrpSpPr>
              <p:grpSpPr bwMode="auto">
                <a:xfrm>
                  <a:off x="3470" y="2024"/>
                  <a:ext cx="286" cy="270"/>
                  <a:chOff x="2336" y="890"/>
                  <a:chExt cx="286" cy="270"/>
                </a:xfrm>
              </p:grpSpPr>
              <p:sp>
                <p:nvSpPr>
                  <p:cNvPr id="305190" name="Freeform 38"/>
                  <p:cNvSpPr>
                    <a:spLocks/>
                  </p:cNvSpPr>
                  <p:nvPr/>
                </p:nvSpPr>
                <p:spPr bwMode="auto">
                  <a:xfrm>
                    <a:off x="2336" y="890"/>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4">
                      <a:alphaModFix amt="59000"/>
                    </a:blip>
                    <a:srcRect/>
                    <a:tile tx="0" ty="0" sx="100000" sy="100000" flip="none" algn="tl"/>
                  </a:blip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191" name="Freeform 39"/>
                  <p:cNvSpPr>
                    <a:spLocks/>
                  </p:cNvSpPr>
                  <p:nvPr/>
                </p:nvSpPr>
                <p:spPr bwMode="auto">
                  <a:xfrm>
                    <a:off x="2336" y="890"/>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FF0000">
                      <a:alpha val="16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192" name="Freeform 40"/>
                  <p:cNvSpPr>
                    <a:spLocks/>
                  </p:cNvSpPr>
                  <p:nvPr/>
                </p:nvSpPr>
                <p:spPr bwMode="auto">
                  <a:xfrm>
                    <a:off x="2381" y="935"/>
                    <a:ext cx="202" cy="180"/>
                  </a:xfrm>
                  <a:custGeom>
                    <a:avLst/>
                    <a:gdLst>
                      <a:gd name="T0" fmla="*/ 110 w 202"/>
                      <a:gd name="T1" fmla="*/ 35 h 180"/>
                      <a:gd name="T2" fmla="*/ 121 w 202"/>
                      <a:gd name="T3" fmla="*/ 105 h 180"/>
                      <a:gd name="T4" fmla="*/ 146 w 202"/>
                      <a:gd name="T5" fmla="*/ 126 h 180"/>
                      <a:gd name="T6" fmla="*/ 185 w 202"/>
                      <a:gd name="T7" fmla="*/ 114 h 180"/>
                      <a:gd name="T8" fmla="*/ 188 w 202"/>
                      <a:gd name="T9" fmla="*/ 108 h 180"/>
                      <a:gd name="T10" fmla="*/ 193 w 202"/>
                      <a:gd name="T11" fmla="*/ 105 h 180"/>
                      <a:gd name="T12" fmla="*/ 202 w 202"/>
                      <a:gd name="T13" fmla="*/ 83 h 180"/>
                      <a:gd name="T14" fmla="*/ 173 w 202"/>
                      <a:gd name="T15" fmla="*/ 17 h 180"/>
                      <a:gd name="T16" fmla="*/ 134 w 202"/>
                      <a:gd name="T17" fmla="*/ 0 h 180"/>
                      <a:gd name="T18" fmla="*/ 107 w 202"/>
                      <a:gd name="T19" fmla="*/ 12 h 180"/>
                      <a:gd name="T20" fmla="*/ 55 w 202"/>
                      <a:gd name="T21" fmla="*/ 27 h 180"/>
                      <a:gd name="T22" fmla="*/ 32 w 202"/>
                      <a:gd name="T23" fmla="*/ 35 h 180"/>
                      <a:gd name="T24" fmla="*/ 20 w 202"/>
                      <a:gd name="T25" fmla="*/ 48 h 180"/>
                      <a:gd name="T26" fmla="*/ 10 w 202"/>
                      <a:gd name="T27" fmla="*/ 66 h 180"/>
                      <a:gd name="T28" fmla="*/ 19 w 202"/>
                      <a:gd name="T29" fmla="*/ 152 h 180"/>
                      <a:gd name="T30" fmla="*/ 34 w 202"/>
                      <a:gd name="T31" fmla="*/ 168 h 180"/>
                      <a:gd name="T32" fmla="*/ 64 w 202"/>
                      <a:gd name="T33" fmla="*/ 174 h 180"/>
                      <a:gd name="T34" fmla="*/ 112 w 202"/>
                      <a:gd name="T35" fmla="*/ 162 h 180"/>
                      <a:gd name="T36" fmla="*/ 101 w 202"/>
                      <a:gd name="T37" fmla="*/ 143 h 180"/>
                      <a:gd name="T38" fmla="*/ 89 w 202"/>
                      <a:gd name="T39" fmla="*/ 114 h 180"/>
                      <a:gd name="T40" fmla="*/ 94 w 202"/>
                      <a:gd name="T41" fmla="*/ 50 h 180"/>
                      <a:gd name="T42" fmla="*/ 104 w 202"/>
                      <a:gd name="T43" fmla="*/ 39 h 180"/>
                      <a:gd name="T44" fmla="*/ 110 w 202"/>
                      <a:gd name="T45" fmla="*/ 3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2" h="180">
                        <a:moveTo>
                          <a:pt x="110" y="35"/>
                        </a:moveTo>
                        <a:cubicBezTo>
                          <a:pt x="106" y="59"/>
                          <a:pt x="105" y="84"/>
                          <a:pt x="121" y="105"/>
                        </a:cubicBezTo>
                        <a:cubicBezTo>
                          <a:pt x="124" y="118"/>
                          <a:pt x="134" y="125"/>
                          <a:pt x="146" y="126"/>
                        </a:cubicBezTo>
                        <a:cubicBezTo>
                          <a:pt x="160" y="124"/>
                          <a:pt x="173" y="123"/>
                          <a:pt x="185" y="114"/>
                        </a:cubicBezTo>
                        <a:cubicBezTo>
                          <a:pt x="186" y="112"/>
                          <a:pt x="187" y="110"/>
                          <a:pt x="188" y="108"/>
                        </a:cubicBezTo>
                        <a:cubicBezTo>
                          <a:pt x="189" y="107"/>
                          <a:pt x="192" y="107"/>
                          <a:pt x="193" y="105"/>
                        </a:cubicBezTo>
                        <a:cubicBezTo>
                          <a:pt x="197" y="98"/>
                          <a:pt x="197" y="90"/>
                          <a:pt x="202" y="83"/>
                        </a:cubicBezTo>
                        <a:cubicBezTo>
                          <a:pt x="199" y="64"/>
                          <a:pt x="192" y="28"/>
                          <a:pt x="173" y="17"/>
                        </a:cubicBezTo>
                        <a:cubicBezTo>
                          <a:pt x="165" y="2"/>
                          <a:pt x="150" y="2"/>
                          <a:pt x="134" y="0"/>
                        </a:cubicBezTo>
                        <a:cubicBezTo>
                          <a:pt x="118" y="2"/>
                          <a:pt x="116" y="0"/>
                          <a:pt x="107" y="12"/>
                        </a:cubicBezTo>
                        <a:cubicBezTo>
                          <a:pt x="115" y="31"/>
                          <a:pt x="64" y="26"/>
                          <a:pt x="55" y="27"/>
                        </a:cubicBezTo>
                        <a:cubicBezTo>
                          <a:pt x="47" y="30"/>
                          <a:pt x="40" y="31"/>
                          <a:pt x="32" y="35"/>
                        </a:cubicBezTo>
                        <a:cubicBezTo>
                          <a:pt x="28" y="41"/>
                          <a:pt x="23" y="41"/>
                          <a:pt x="20" y="48"/>
                        </a:cubicBezTo>
                        <a:cubicBezTo>
                          <a:pt x="19" y="55"/>
                          <a:pt x="14" y="60"/>
                          <a:pt x="10" y="66"/>
                        </a:cubicBezTo>
                        <a:cubicBezTo>
                          <a:pt x="0" y="95"/>
                          <a:pt x="8" y="125"/>
                          <a:pt x="19" y="152"/>
                        </a:cubicBezTo>
                        <a:cubicBezTo>
                          <a:pt x="20" y="160"/>
                          <a:pt x="26" y="167"/>
                          <a:pt x="34" y="168"/>
                        </a:cubicBezTo>
                        <a:cubicBezTo>
                          <a:pt x="44" y="173"/>
                          <a:pt x="52" y="173"/>
                          <a:pt x="64" y="174"/>
                        </a:cubicBezTo>
                        <a:cubicBezTo>
                          <a:pt x="86" y="172"/>
                          <a:pt x="103" y="180"/>
                          <a:pt x="112" y="162"/>
                        </a:cubicBezTo>
                        <a:cubicBezTo>
                          <a:pt x="113" y="153"/>
                          <a:pt x="109" y="147"/>
                          <a:pt x="101" y="143"/>
                        </a:cubicBezTo>
                        <a:cubicBezTo>
                          <a:pt x="96" y="133"/>
                          <a:pt x="93" y="124"/>
                          <a:pt x="89" y="114"/>
                        </a:cubicBezTo>
                        <a:cubicBezTo>
                          <a:pt x="86" y="94"/>
                          <a:pt x="81" y="67"/>
                          <a:pt x="94" y="50"/>
                        </a:cubicBezTo>
                        <a:cubicBezTo>
                          <a:pt x="95" y="43"/>
                          <a:pt x="99" y="43"/>
                          <a:pt x="104" y="39"/>
                        </a:cubicBezTo>
                        <a:cubicBezTo>
                          <a:pt x="108" y="31"/>
                          <a:pt x="105" y="30"/>
                          <a:pt x="110" y="35"/>
                        </a:cubicBezTo>
                        <a:close/>
                      </a:path>
                    </a:pathLst>
                  </a:custGeom>
                  <a:blipFill dpi="0" rotWithShape="1">
                    <a:blip r:embed="rId5">
                      <a:alphaModFix amt="61000"/>
                    </a:blip>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193" name="Freeform 41"/>
                  <p:cNvSpPr>
                    <a:spLocks noChangeAspect="1"/>
                  </p:cNvSpPr>
                  <p:nvPr/>
                </p:nvSpPr>
                <p:spPr bwMode="auto">
                  <a:xfrm rot="4808420">
                    <a:off x="2562" y="107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52000"/>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194" name="Freeform 42"/>
                  <p:cNvSpPr>
                    <a:spLocks noChangeAspect="1"/>
                  </p:cNvSpPr>
                  <p:nvPr/>
                </p:nvSpPr>
                <p:spPr bwMode="auto">
                  <a:xfrm rot="4808420">
                    <a:off x="2517" y="1117"/>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52000"/>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195" name="Freeform 43"/>
                  <p:cNvSpPr>
                    <a:spLocks noChangeAspect="1"/>
                  </p:cNvSpPr>
                  <p:nvPr/>
                </p:nvSpPr>
                <p:spPr bwMode="auto">
                  <a:xfrm rot="4808420">
                    <a:off x="2517" y="107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196" name="Freeform 44"/>
                  <p:cNvSpPr>
                    <a:spLocks noChangeAspect="1"/>
                  </p:cNvSpPr>
                  <p:nvPr/>
                </p:nvSpPr>
                <p:spPr bwMode="auto">
                  <a:xfrm rot="4808420">
                    <a:off x="2472" y="102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197" name="Freeform 45"/>
                  <p:cNvSpPr>
                    <a:spLocks noChangeAspect="1"/>
                  </p:cNvSpPr>
                  <p:nvPr/>
                </p:nvSpPr>
                <p:spPr bwMode="auto">
                  <a:xfrm rot="4808420">
                    <a:off x="2426" y="935"/>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52000"/>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198" name="Oval 46"/>
                  <p:cNvSpPr>
                    <a:spLocks noChangeArrowheads="1"/>
                  </p:cNvSpPr>
                  <p:nvPr/>
                </p:nvSpPr>
                <p:spPr bwMode="auto">
                  <a:xfrm>
                    <a:off x="2473" y="1121"/>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05199" name="Oval 47"/>
                  <p:cNvSpPr>
                    <a:spLocks noChangeArrowheads="1"/>
                  </p:cNvSpPr>
                  <p:nvPr/>
                </p:nvSpPr>
                <p:spPr bwMode="auto">
                  <a:xfrm>
                    <a:off x="2554" y="1086"/>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05200" name="Oval 48"/>
                  <p:cNvSpPr>
                    <a:spLocks noChangeArrowheads="1"/>
                  </p:cNvSpPr>
                  <p:nvPr/>
                </p:nvSpPr>
                <p:spPr bwMode="auto">
                  <a:xfrm>
                    <a:off x="2572" y="994"/>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05201" name="Oval 49"/>
                  <p:cNvSpPr>
                    <a:spLocks noChangeArrowheads="1"/>
                  </p:cNvSpPr>
                  <p:nvPr/>
                </p:nvSpPr>
                <p:spPr bwMode="auto">
                  <a:xfrm>
                    <a:off x="2357" y="1037"/>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05202" name="Oval 50"/>
                  <p:cNvSpPr>
                    <a:spLocks noChangeArrowheads="1"/>
                  </p:cNvSpPr>
                  <p:nvPr/>
                </p:nvSpPr>
                <p:spPr bwMode="auto">
                  <a:xfrm>
                    <a:off x="2444" y="903"/>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05203" name="Oval 51"/>
                  <p:cNvSpPr>
                    <a:spLocks noChangeArrowheads="1"/>
                  </p:cNvSpPr>
                  <p:nvPr/>
                </p:nvSpPr>
                <p:spPr bwMode="auto">
                  <a:xfrm>
                    <a:off x="2493" y="1094"/>
                    <a:ext cx="27" cy="27"/>
                  </a:xfrm>
                  <a:prstGeom prst="ellipse">
                    <a:avLst/>
                  </a:prstGeom>
                  <a:solidFill>
                    <a:srgbClr val="FF0000">
                      <a:alpha val="25999"/>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05204" name="Oval 52"/>
                  <p:cNvSpPr>
                    <a:spLocks noChangeArrowheads="1"/>
                  </p:cNvSpPr>
                  <p:nvPr/>
                </p:nvSpPr>
                <p:spPr bwMode="auto">
                  <a:xfrm>
                    <a:off x="2498" y="1062"/>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05205" name="Freeform 53"/>
                  <p:cNvSpPr>
                    <a:spLocks noChangeAspect="1"/>
                  </p:cNvSpPr>
                  <p:nvPr/>
                </p:nvSpPr>
                <p:spPr bwMode="auto">
                  <a:xfrm rot="4808420">
                    <a:off x="2531" y="102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206" name="Oval 54"/>
                  <p:cNvSpPr>
                    <a:spLocks noChangeArrowheads="1"/>
                  </p:cNvSpPr>
                  <p:nvPr/>
                </p:nvSpPr>
                <p:spPr bwMode="auto">
                  <a:xfrm>
                    <a:off x="2408" y="986"/>
                    <a:ext cx="27" cy="27"/>
                  </a:xfrm>
                  <a:prstGeom prst="ellipse">
                    <a:avLst/>
                  </a:prstGeom>
                  <a:solidFill>
                    <a:srgbClr val="FF0000">
                      <a:alpha val="41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05207" name="Oval 55"/>
                  <p:cNvSpPr>
                    <a:spLocks noChangeArrowheads="1"/>
                  </p:cNvSpPr>
                  <p:nvPr/>
                </p:nvSpPr>
                <p:spPr bwMode="auto">
                  <a:xfrm>
                    <a:off x="2372" y="1069"/>
                    <a:ext cx="27" cy="27"/>
                  </a:xfrm>
                  <a:prstGeom prst="ellipse">
                    <a:avLst/>
                  </a:prstGeom>
                  <a:solidFill>
                    <a:srgbClr val="FF0000">
                      <a:alpha val="41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05208" name="Oval 56"/>
                  <p:cNvSpPr>
                    <a:spLocks noChangeArrowheads="1"/>
                  </p:cNvSpPr>
                  <p:nvPr/>
                </p:nvSpPr>
                <p:spPr bwMode="auto">
                  <a:xfrm>
                    <a:off x="2475" y="902"/>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05209" name="Freeform 57"/>
                  <p:cNvSpPr>
                    <a:spLocks noChangeAspect="1"/>
                  </p:cNvSpPr>
                  <p:nvPr/>
                </p:nvSpPr>
                <p:spPr bwMode="auto">
                  <a:xfrm rot="4808420">
                    <a:off x="2510" y="95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210" name="Oval 58"/>
                  <p:cNvSpPr>
                    <a:spLocks noChangeArrowheads="1"/>
                  </p:cNvSpPr>
                  <p:nvPr/>
                </p:nvSpPr>
                <p:spPr bwMode="auto">
                  <a:xfrm>
                    <a:off x="2456" y="1110"/>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05211" name="Freeform 59"/>
                  <p:cNvSpPr>
                    <a:spLocks noChangeAspect="1"/>
                  </p:cNvSpPr>
                  <p:nvPr/>
                </p:nvSpPr>
                <p:spPr bwMode="auto">
                  <a:xfrm rot="4808420">
                    <a:off x="2526" y="96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212" name="Oval 60"/>
                  <p:cNvSpPr>
                    <a:spLocks noChangeArrowheads="1"/>
                  </p:cNvSpPr>
                  <p:nvPr/>
                </p:nvSpPr>
                <p:spPr bwMode="auto">
                  <a:xfrm>
                    <a:off x="2469" y="1095"/>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05213" name="Oval 61"/>
                  <p:cNvSpPr>
                    <a:spLocks noChangeArrowheads="1"/>
                  </p:cNvSpPr>
                  <p:nvPr/>
                </p:nvSpPr>
                <p:spPr bwMode="auto">
                  <a:xfrm>
                    <a:off x="2386" y="1064"/>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05214" name="Oval 62"/>
                  <p:cNvSpPr>
                    <a:spLocks noChangeArrowheads="1"/>
                  </p:cNvSpPr>
                  <p:nvPr/>
                </p:nvSpPr>
                <p:spPr bwMode="auto">
                  <a:xfrm>
                    <a:off x="2406" y="925"/>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05215" name="Oval 63"/>
                  <p:cNvSpPr>
                    <a:spLocks noChangeArrowheads="1"/>
                  </p:cNvSpPr>
                  <p:nvPr/>
                </p:nvSpPr>
                <p:spPr bwMode="auto">
                  <a:xfrm>
                    <a:off x="2459" y="910"/>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05216" name="Oval 64"/>
                  <p:cNvSpPr>
                    <a:spLocks noChangeArrowheads="1"/>
                  </p:cNvSpPr>
                  <p:nvPr/>
                </p:nvSpPr>
                <p:spPr bwMode="auto">
                  <a:xfrm>
                    <a:off x="2486" y="1119"/>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05217" name="Oval 65"/>
                  <p:cNvSpPr>
                    <a:spLocks noChangeArrowheads="1"/>
                  </p:cNvSpPr>
                  <p:nvPr/>
                </p:nvSpPr>
                <p:spPr bwMode="auto">
                  <a:xfrm>
                    <a:off x="2358" y="1019"/>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05218" name="Oval 66"/>
                  <p:cNvSpPr>
                    <a:spLocks noChangeArrowheads="1"/>
                  </p:cNvSpPr>
                  <p:nvPr/>
                </p:nvSpPr>
                <p:spPr bwMode="auto">
                  <a:xfrm>
                    <a:off x="2404" y="1033"/>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05219" name="Oval 67"/>
                  <p:cNvSpPr>
                    <a:spLocks noChangeArrowheads="1"/>
                  </p:cNvSpPr>
                  <p:nvPr/>
                </p:nvSpPr>
                <p:spPr bwMode="auto">
                  <a:xfrm>
                    <a:off x="2477" y="998"/>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05220" name="Oval 68"/>
                  <p:cNvSpPr>
                    <a:spLocks noChangeArrowheads="1"/>
                  </p:cNvSpPr>
                  <p:nvPr/>
                </p:nvSpPr>
                <p:spPr bwMode="auto">
                  <a:xfrm>
                    <a:off x="2543" y="931"/>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05221" name="Freeform 69"/>
                  <p:cNvSpPr>
                    <a:spLocks noChangeAspect="1"/>
                  </p:cNvSpPr>
                  <p:nvPr/>
                </p:nvSpPr>
                <p:spPr bwMode="auto">
                  <a:xfrm rot="4808420">
                    <a:off x="2562" y="949"/>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FF0000">
                      <a:alpha val="21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222" name="Oval 70"/>
                  <p:cNvSpPr>
                    <a:spLocks noChangeArrowheads="1"/>
                  </p:cNvSpPr>
                  <p:nvPr/>
                </p:nvSpPr>
                <p:spPr bwMode="auto">
                  <a:xfrm>
                    <a:off x="2501" y="1024"/>
                    <a:ext cx="27" cy="27"/>
                  </a:xfrm>
                  <a:prstGeom prst="ellipse">
                    <a:avLst/>
                  </a:prstGeom>
                  <a:solidFill>
                    <a:srgbClr val="CC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05223" name="Oval 71"/>
                  <p:cNvSpPr>
                    <a:spLocks noChangeArrowheads="1"/>
                  </p:cNvSpPr>
                  <p:nvPr/>
                </p:nvSpPr>
                <p:spPr bwMode="auto">
                  <a:xfrm>
                    <a:off x="2497" y="1004"/>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05224" name="Oval 72"/>
                  <p:cNvSpPr>
                    <a:spLocks noChangeArrowheads="1"/>
                  </p:cNvSpPr>
                  <p:nvPr/>
                </p:nvSpPr>
                <p:spPr bwMode="auto">
                  <a:xfrm>
                    <a:off x="2571" y="1021"/>
                    <a:ext cx="27" cy="27"/>
                  </a:xfrm>
                  <a:prstGeom prst="ellipse">
                    <a:avLst/>
                  </a:prstGeom>
                  <a:solidFill>
                    <a:srgbClr val="FF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05225" name="Oval 73"/>
                  <p:cNvSpPr>
                    <a:spLocks noChangeArrowheads="1"/>
                  </p:cNvSpPr>
                  <p:nvPr/>
                </p:nvSpPr>
                <p:spPr bwMode="auto">
                  <a:xfrm>
                    <a:off x="2586" y="1008"/>
                    <a:ext cx="27" cy="27"/>
                  </a:xfrm>
                  <a:prstGeom prst="ellipse">
                    <a:avLst/>
                  </a:prstGeom>
                  <a:solidFill>
                    <a:srgbClr val="800000">
                      <a:alpha val="62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grpSp>
            <p:sp>
              <p:nvSpPr>
                <p:cNvPr id="305226" name="Line 74"/>
                <p:cNvSpPr>
                  <a:spLocks noChangeShapeType="1"/>
                </p:cNvSpPr>
                <p:nvPr/>
              </p:nvSpPr>
              <p:spPr bwMode="auto">
                <a:xfrm>
                  <a:off x="3061" y="2161"/>
                  <a:ext cx="363"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227" name="Text Box 75"/>
                <p:cNvSpPr txBox="1">
                  <a:spLocks noChangeArrowheads="1"/>
                </p:cNvSpPr>
                <p:nvPr/>
              </p:nvSpPr>
              <p:spPr bwMode="auto">
                <a:xfrm>
                  <a:off x="3856" y="2054"/>
                  <a:ext cx="543" cy="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400" dirty="0" err="1">
                      <a:latin typeface="Arial" charset="0"/>
                    </a:rPr>
                    <a:t>Eo</a:t>
                  </a:r>
                  <a:r>
                    <a:rPr lang="tr-TR" sz="1400" dirty="0" err="1">
                      <a:latin typeface="Arial" charset="0"/>
                    </a:rPr>
                    <a:t>zinofil</a:t>
                  </a:r>
                  <a:endParaRPr lang="en-US" sz="1400" dirty="0">
                    <a:latin typeface="Arial" charset="0"/>
                  </a:endParaRPr>
                </a:p>
              </p:txBody>
            </p:sp>
          </p:grpSp>
          <p:grpSp>
            <p:nvGrpSpPr>
              <p:cNvPr id="305228" name="Group 76"/>
              <p:cNvGrpSpPr>
                <a:grpSpLocks/>
              </p:cNvGrpSpPr>
              <p:nvPr/>
            </p:nvGrpSpPr>
            <p:grpSpPr bwMode="auto">
              <a:xfrm>
                <a:off x="2699" y="2750"/>
                <a:ext cx="1635" cy="323"/>
                <a:chOff x="2699" y="2478"/>
                <a:chExt cx="1635" cy="323"/>
              </a:xfrm>
            </p:grpSpPr>
            <p:grpSp>
              <p:nvGrpSpPr>
                <p:cNvPr id="305229" name="Group 77"/>
                <p:cNvGrpSpPr>
                  <a:grpSpLocks/>
                </p:cNvGrpSpPr>
                <p:nvPr/>
              </p:nvGrpSpPr>
              <p:grpSpPr bwMode="auto">
                <a:xfrm rot="5195004">
                  <a:off x="2692" y="2485"/>
                  <a:ext cx="323" cy="310"/>
                  <a:chOff x="1222" y="777"/>
                  <a:chExt cx="286" cy="270"/>
                </a:xfrm>
              </p:grpSpPr>
              <p:sp>
                <p:nvSpPr>
                  <p:cNvPr id="305230" name="Freeform 78"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231" name="Freeform 79"/>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grpSp>
            <p:grpSp>
              <p:nvGrpSpPr>
                <p:cNvPr id="305232" name="Group 80"/>
                <p:cNvGrpSpPr>
                  <a:grpSpLocks/>
                </p:cNvGrpSpPr>
                <p:nvPr/>
              </p:nvGrpSpPr>
              <p:grpSpPr bwMode="auto">
                <a:xfrm>
                  <a:off x="3470" y="2523"/>
                  <a:ext cx="286" cy="270"/>
                  <a:chOff x="3288" y="798"/>
                  <a:chExt cx="286" cy="270"/>
                </a:xfrm>
              </p:grpSpPr>
              <p:sp>
                <p:nvSpPr>
                  <p:cNvPr id="305233" name="Freeform 81" descr="Granite"/>
                  <p:cNvSpPr>
                    <a:spLocks/>
                  </p:cNvSpPr>
                  <p:nvPr/>
                </p:nvSpPr>
                <p:spPr bwMode="auto">
                  <a:xfrm>
                    <a:off x="3288" y="798"/>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3"/>
                    <a:srcRect/>
                    <a:tile tx="0" ty="0" sx="100000" sy="100000" flip="none" algn="tl"/>
                  </a:blip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234" name="Freeform 82"/>
                  <p:cNvSpPr>
                    <a:spLocks/>
                  </p:cNvSpPr>
                  <p:nvPr/>
                </p:nvSpPr>
                <p:spPr bwMode="auto">
                  <a:xfrm>
                    <a:off x="3288" y="798"/>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333399">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235" name="Freeform 83" descr="Purple mesh"/>
                  <p:cNvSpPr>
                    <a:spLocks/>
                  </p:cNvSpPr>
                  <p:nvPr/>
                </p:nvSpPr>
                <p:spPr bwMode="auto">
                  <a:xfrm>
                    <a:off x="3334" y="844"/>
                    <a:ext cx="202" cy="180"/>
                  </a:xfrm>
                  <a:custGeom>
                    <a:avLst/>
                    <a:gdLst>
                      <a:gd name="T0" fmla="*/ 110 w 202"/>
                      <a:gd name="T1" fmla="*/ 35 h 180"/>
                      <a:gd name="T2" fmla="*/ 121 w 202"/>
                      <a:gd name="T3" fmla="*/ 105 h 180"/>
                      <a:gd name="T4" fmla="*/ 146 w 202"/>
                      <a:gd name="T5" fmla="*/ 126 h 180"/>
                      <a:gd name="T6" fmla="*/ 185 w 202"/>
                      <a:gd name="T7" fmla="*/ 114 h 180"/>
                      <a:gd name="T8" fmla="*/ 188 w 202"/>
                      <a:gd name="T9" fmla="*/ 108 h 180"/>
                      <a:gd name="T10" fmla="*/ 193 w 202"/>
                      <a:gd name="T11" fmla="*/ 105 h 180"/>
                      <a:gd name="T12" fmla="*/ 202 w 202"/>
                      <a:gd name="T13" fmla="*/ 83 h 180"/>
                      <a:gd name="T14" fmla="*/ 173 w 202"/>
                      <a:gd name="T15" fmla="*/ 17 h 180"/>
                      <a:gd name="T16" fmla="*/ 134 w 202"/>
                      <a:gd name="T17" fmla="*/ 0 h 180"/>
                      <a:gd name="T18" fmla="*/ 107 w 202"/>
                      <a:gd name="T19" fmla="*/ 12 h 180"/>
                      <a:gd name="T20" fmla="*/ 55 w 202"/>
                      <a:gd name="T21" fmla="*/ 27 h 180"/>
                      <a:gd name="T22" fmla="*/ 32 w 202"/>
                      <a:gd name="T23" fmla="*/ 35 h 180"/>
                      <a:gd name="T24" fmla="*/ 20 w 202"/>
                      <a:gd name="T25" fmla="*/ 48 h 180"/>
                      <a:gd name="T26" fmla="*/ 10 w 202"/>
                      <a:gd name="T27" fmla="*/ 66 h 180"/>
                      <a:gd name="T28" fmla="*/ 19 w 202"/>
                      <a:gd name="T29" fmla="*/ 152 h 180"/>
                      <a:gd name="T30" fmla="*/ 34 w 202"/>
                      <a:gd name="T31" fmla="*/ 168 h 180"/>
                      <a:gd name="T32" fmla="*/ 64 w 202"/>
                      <a:gd name="T33" fmla="*/ 174 h 180"/>
                      <a:gd name="T34" fmla="*/ 112 w 202"/>
                      <a:gd name="T35" fmla="*/ 162 h 180"/>
                      <a:gd name="T36" fmla="*/ 101 w 202"/>
                      <a:gd name="T37" fmla="*/ 143 h 180"/>
                      <a:gd name="T38" fmla="*/ 89 w 202"/>
                      <a:gd name="T39" fmla="*/ 114 h 180"/>
                      <a:gd name="T40" fmla="*/ 94 w 202"/>
                      <a:gd name="T41" fmla="*/ 50 h 180"/>
                      <a:gd name="T42" fmla="*/ 104 w 202"/>
                      <a:gd name="T43" fmla="*/ 39 h 180"/>
                      <a:gd name="T44" fmla="*/ 110 w 202"/>
                      <a:gd name="T45" fmla="*/ 3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2" h="180">
                        <a:moveTo>
                          <a:pt x="110" y="35"/>
                        </a:moveTo>
                        <a:cubicBezTo>
                          <a:pt x="106" y="59"/>
                          <a:pt x="105" y="84"/>
                          <a:pt x="121" y="105"/>
                        </a:cubicBezTo>
                        <a:cubicBezTo>
                          <a:pt x="124" y="118"/>
                          <a:pt x="134" y="125"/>
                          <a:pt x="146" y="126"/>
                        </a:cubicBezTo>
                        <a:cubicBezTo>
                          <a:pt x="160" y="124"/>
                          <a:pt x="173" y="123"/>
                          <a:pt x="185" y="114"/>
                        </a:cubicBezTo>
                        <a:cubicBezTo>
                          <a:pt x="186" y="112"/>
                          <a:pt x="187" y="110"/>
                          <a:pt x="188" y="108"/>
                        </a:cubicBezTo>
                        <a:cubicBezTo>
                          <a:pt x="189" y="107"/>
                          <a:pt x="192" y="107"/>
                          <a:pt x="193" y="105"/>
                        </a:cubicBezTo>
                        <a:cubicBezTo>
                          <a:pt x="197" y="98"/>
                          <a:pt x="197" y="90"/>
                          <a:pt x="202" y="83"/>
                        </a:cubicBezTo>
                        <a:cubicBezTo>
                          <a:pt x="199" y="64"/>
                          <a:pt x="192" y="28"/>
                          <a:pt x="173" y="17"/>
                        </a:cubicBezTo>
                        <a:cubicBezTo>
                          <a:pt x="165" y="2"/>
                          <a:pt x="150" y="2"/>
                          <a:pt x="134" y="0"/>
                        </a:cubicBezTo>
                        <a:cubicBezTo>
                          <a:pt x="118" y="2"/>
                          <a:pt x="116" y="0"/>
                          <a:pt x="107" y="12"/>
                        </a:cubicBezTo>
                        <a:cubicBezTo>
                          <a:pt x="115" y="31"/>
                          <a:pt x="64" y="26"/>
                          <a:pt x="55" y="27"/>
                        </a:cubicBezTo>
                        <a:cubicBezTo>
                          <a:pt x="47" y="30"/>
                          <a:pt x="40" y="31"/>
                          <a:pt x="32" y="35"/>
                        </a:cubicBezTo>
                        <a:cubicBezTo>
                          <a:pt x="28" y="41"/>
                          <a:pt x="23" y="41"/>
                          <a:pt x="20" y="48"/>
                        </a:cubicBezTo>
                        <a:cubicBezTo>
                          <a:pt x="19" y="55"/>
                          <a:pt x="14" y="60"/>
                          <a:pt x="10" y="66"/>
                        </a:cubicBezTo>
                        <a:cubicBezTo>
                          <a:pt x="0" y="95"/>
                          <a:pt x="8" y="125"/>
                          <a:pt x="19" y="152"/>
                        </a:cubicBezTo>
                        <a:cubicBezTo>
                          <a:pt x="20" y="160"/>
                          <a:pt x="26" y="167"/>
                          <a:pt x="34" y="168"/>
                        </a:cubicBezTo>
                        <a:cubicBezTo>
                          <a:pt x="44" y="173"/>
                          <a:pt x="52" y="173"/>
                          <a:pt x="64" y="174"/>
                        </a:cubicBezTo>
                        <a:cubicBezTo>
                          <a:pt x="86" y="172"/>
                          <a:pt x="103" y="180"/>
                          <a:pt x="112" y="162"/>
                        </a:cubicBezTo>
                        <a:cubicBezTo>
                          <a:pt x="113" y="153"/>
                          <a:pt x="109" y="147"/>
                          <a:pt x="101" y="143"/>
                        </a:cubicBezTo>
                        <a:cubicBezTo>
                          <a:pt x="96" y="133"/>
                          <a:pt x="93" y="124"/>
                          <a:pt x="89" y="114"/>
                        </a:cubicBezTo>
                        <a:cubicBezTo>
                          <a:pt x="86" y="94"/>
                          <a:pt x="81" y="67"/>
                          <a:pt x="94" y="50"/>
                        </a:cubicBezTo>
                        <a:cubicBezTo>
                          <a:pt x="95" y="43"/>
                          <a:pt x="99" y="43"/>
                          <a:pt x="104" y="39"/>
                        </a:cubicBezTo>
                        <a:cubicBezTo>
                          <a:pt x="108" y="31"/>
                          <a:pt x="105" y="30"/>
                          <a:pt x="110" y="35"/>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236" name="Freeform 84" descr="Purple mesh"/>
                  <p:cNvSpPr>
                    <a:spLocks noChangeAspect="1"/>
                  </p:cNvSpPr>
                  <p:nvPr/>
                </p:nvSpPr>
                <p:spPr bwMode="auto">
                  <a:xfrm rot="4808420">
                    <a:off x="3515" y="980"/>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237" name="Freeform 85" descr="Purple mesh"/>
                  <p:cNvSpPr>
                    <a:spLocks noChangeAspect="1"/>
                  </p:cNvSpPr>
                  <p:nvPr/>
                </p:nvSpPr>
                <p:spPr bwMode="auto">
                  <a:xfrm rot="4808420">
                    <a:off x="3473" y="1018"/>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238" name="Freeform 86" descr="Purple mesh"/>
                  <p:cNvSpPr>
                    <a:spLocks noChangeAspect="1"/>
                  </p:cNvSpPr>
                  <p:nvPr/>
                </p:nvSpPr>
                <p:spPr bwMode="auto">
                  <a:xfrm rot="4808420">
                    <a:off x="3470" y="980"/>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239" name="Freeform 87" descr="Purple mesh"/>
                  <p:cNvSpPr>
                    <a:spLocks noChangeAspect="1"/>
                  </p:cNvSpPr>
                  <p:nvPr/>
                </p:nvSpPr>
                <p:spPr bwMode="auto">
                  <a:xfrm rot="4808420">
                    <a:off x="3369" y="830"/>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240" name="Freeform 88" descr="Purple mesh"/>
                  <p:cNvSpPr>
                    <a:spLocks noChangeAspect="1"/>
                  </p:cNvSpPr>
                  <p:nvPr/>
                </p:nvSpPr>
                <p:spPr bwMode="auto">
                  <a:xfrm rot="4808420">
                    <a:off x="3401" y="827"/>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71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241" name="Freeform 89" descr="Purple mesh"/>
                  <p:cNvSpPr>
                    <a:spLocks noChangeAspect="1"/>
                  </p:cNvSpPr>
                  <p:nvPr/>
                </p:nvSpPr>
                <p:spPr bwMode="auto">
                  <a:xfrm rot="4808420">
                    <a:off x="3431" y="81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242" name="Freeform 90" descr="Purple mesh"/>
                  <p:cNvSpPr>
                    <a:spLocks noChangeAspect="1"/>
                  </p:cNvSpPr>
                  <p:nvPr/>
                </p:nvSpPr>
                <p:spPr bwMode="auto">
                  <a:xfrm rot="4808420">
                    <a:off x="3437" y="102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243" name="Freeform 91" descr="Purple mesh"/>
                  <p:cNvSpPr>
                    <a:spLocks noChangeAspect="1"/>
                  </p:cNvSpPr>
                  <p:nvPr/>
                </p:nvSpPr>
                <p:spPr bwMode="auto">
                  <a:xfrm rot="4808420">
                    <a:off x="3527" y="94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244" name="Oval 92"/>
                  <p:cNvSpPr>
                    <a:spLocks noChangeArrowheads="1"/>
                  </p:cNvSpPr>
                  <p:nvPr/>
                </p:nvSpPr>
                <p:spPr bwMode="auto">
                  <a:xfrm>
                    <a:off x="3311" y="930"/>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05245" name="Oval 93"/>
                  <p:cNvSpPr>
                    <a:spLocks noChangeArrowheads="1"/>
                  </p:cNvSpPr>
                  <p:nvPr/>
                </p:nvSpPr>
                <p:spPr bwMode="auto">
                  <a:xfrm>
                    <a:off x="3405" y="1024"/>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05246" name="Oval 94"/>
                  <p:cNvSpPr>
                    <a:spLocks noChangeArrowheads="1"/>
                  </p:cNvSpPr>
                  <p:nvPr/>
                </p:nvSpPr>
                <p:spPr bwMode="auto">
                  <a:xfrm>
                    <a:off x="3427" y="1032"/>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05247" name="Oval 95"/>
                  <p:cNvSpPr>
                    <a:spLocks noChangeArrowheads="1"/>
                  </p:cNvSpPr>
                  <p:nvPr/>
                </p:nvSpPr>
                <p:spPr bwMode="auto">
                  <a:xfrm>
                    <a:off x="3527" y="969"/>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05248" name="Oval 96"/>
                  <p:cNvSpPr>
                    <a:spLocks noChangeArrowheads="1"/>
                  </p:cNvSpPr>
                  <p:nvPr/>
                </p:nvSpPr>
                <p:spPr bwMode="auto">
                  <a:xfrm>
                    <a:off x="3519" y="996"/>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05249" name="Oval 97"/>
                  <p:cNvSpPr>
                    <a:spLocks noChangeArrowheads="1"/>
                  </p:cNvSpPr>
                  <p:nvPr/>
                </p:nvSpPr>
                <p:spPr bwMode="auto">
                  <a:xfrm>
                    <a:off x="3494" y="1019"/>
                    <a:ext cx="27" cy="27"/>
                  </a:xfrm>
                  <a:prstGeom prst="ellipse">
                    <a:avLst/>
                  </a:prstGeom>
                  <a:solidFill>
                    <a:srgbClr val="32015B">
                      <a:alpha val="80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05250" name="Oval 98"/>
                  <p:cNvSpPr>
                    <a:spLocks noChangeArrowheads="1"/>
                  </p:cNvSpPr>
                  <p:nvPr/>
                </p:nvSpPr>
                <p:spPr bwMode="auto">
                  <a:xfrm>
                    <a:off x="3379" y="820"/>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05251" name="Oval 99"/>
                  <p:cNvSpPr>
                    <a:spLocks noChangeArrowheads="1"/>
                  </p:cNvSpPr>
                  <p:nvPr/>
                </p:nvSpPr>
                <p:spPr bwMode="auto">
                  <a:xfrm>
                    <a:off x="3335" y="853"/>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05252" name="Oval 100"/>
                  <p:cNvSpPr>
                    <a:spLocks noChangeArrowheads="1"/>
                  </p:cNvSpPr>
                  <p:nvPr/>
                </p:nvSpPr>
                <p:spPr bwMode="auto">
                  <a:xfrm>
                    <a:off x="3325" y="874"/>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05253" name="Oval 101"/>
                  <p:cNvSpPr>
                    <a:spLocks noChangeArrowheads="1"/>
                  </p:cNvSpPr>
                  <p:nvPr/>
                </p:nvSpPr>
                <p:spPr bwMode="auto">
                  <a:xfrm>
                    <a:off x="3301" y="94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05254" name="Oval 102"/>
                  <p:cNvSpPr>
                    <a:spLocks noChangeArrowheads="1"/>
                  </p:cNvSpPr>
                  <p:nvPr/>
                </p:nvSpPr>
                <p:spPr bwMode="auto">
                  <a:xfrm>
                    <a:off x="3399" y="813"/>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05255" name="Oval 103"/>
                  <p:cNvSpPr>
                    <a:spLocks noChangeArrowheads="1"/>
                  </p:cNvSpPr>
                  <p:nvPr/>
                </p:nvSpPr>
                <p:spPr bwMode="auto">
                  <a:xfrm>
                    <a:off x="3526" y="873"/>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05256" name="Oval 104"/>
                  <p:cNvSpPr>
                    <a:spLocks noChangeArrowheads="1"/>
                  </p:cNvSpPr>
                  <p:nvPr/>
                </p:nvSpPr>
                <p:spPr bwMode="auto">
                  <a:xfrm>
                    <a:off x="3451" y="812"/>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05257" name="Oval 105"/>
                  <p:cNvSpPr>
                    <a:spLocks noChangeArrowheads="1"/>
                  </p:cNvSpPr>
                  <p:nvPr/>
                </p:nvSpPr>
                <p:spPr bwMode="auto">
                  <a:xfrm>
                    <a:off x="3344" y="988"/>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05258" name="Oval 106"/>
                  <p:cNvSpPr>
                    <a:spLocks noChangeArrowheads="1"/>
                  </p:cNvSpPr>
                  <p:nvPr/>
                </p:nvSpPr>
                <p:spPr bwMode="auto">
                  <a:xfrm>
                    <a:off x="3349" y="999"/>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05259" name="Oval 107"/>
                  <p:cNvSpPr>
                    <a:spLocks noChangeArrowheads="1"/>
                  </p:cNvSpPr>
                  <p:nvPr/>
                </p:nvSpPr>
                <p:spPr bwMode="auto">
                  <a:xfrm>
                    <a:off x="3501" y="839"/>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05260" name="Oval 108"/>
                  <p:cNvSpPr>
                    <a:spLocks noChangeArrowheads="1"/>
                  </p:cNvSpPr>
                  <p:nvPr/>
                </p:nvSpPr>
                <p:spPr bwMode="auto">
                  <a:xfrm>
                    <a:off x="3542" y="942"/>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05261" name="Freeform 109" descr="Purple mesh"/>
                  <p:cNvSpPr>
                    <a:spLocks noChangeAspect="1"/>
                  </p:cNvSpPr>
                  <p:nvPr/>
                </p:nvSpPr>
                <p:spPr bwMode="auto">
                  <a:xfrm rot="4808420">
                    <a:off x="3315" y="96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262" name="Freeform 110" descr="Purple mesh"/>
                  <p:cNvSpPr>
                    <a:spLocks noChangeAspect="1"/>
                  </p:cNvSpPr>
                  <p:nvPr/>
                </p:nvSpPr>
                <p:spPr bwMode="auto">
                  <a:xfrm rot="4808420">
                    <a:off x="3447" y="99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263" name="Freeform 111" descr="Purple mesh"/>
                  <p:cNvSpPr>
                    <a:spLocks noChangeAspect="1"/>
                  </p:cNvSpPr>
                  <p:nvPr/>
                </p:nvSpPr>
                <p:spPr bwMode="auto">
                  <a:xfrm rot="4808420">
                    <a:off x="3437" y="961"/>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264" name="Freeform 112" descr="Purple mesh"/>
                  <p:cNvSpPr>
                    <a:spLocks noChangeAspect="1"/>
                  </p:cNvSpPr>
                  <p:nvPr/>
                </p:nvSpPr>
                <p:spPr bwMode="auto">
                  <a:xfrm rot="4808420">
                    <a:off x="3493" y="965"/>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265" name="Oval 113"/>
                  <p:cNvSpPr>
                    <a:spLocks noChangeArrowheads="1"/>
                  </p:cNvSpPr>
                  <p:nvPr/>
                </p:nvSpPr>
                <p:spPr bwMode="auto">
                  <a:xfrm>
                    <a:off x="3314" y="898"/>
                    <a:ext cx="27" cy="27"/>
                  </a:xfrm>
                  <a:prstGeom prst="ellipse">
                    <a:avLst/>
                  </a:prstGeom>
                  <a:solidFill>
                    <a:srgbClr val="32015B">
                      <a:alpha val="64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05266" name="Oval 114"/>
                  <p:cNvSpPr>
                    <a:spLocks noChangeArrowheads="1"/>
                  </p:cNvSpPr>
                  <p:nvPr/>
                </p:nvSpPr>
                <p:spPr bwMode="auto">
                  <a:xfrm>
                    <a:off x="3486" y="1004"/>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05267" name="Oval 115"/>
                  <p:cNvSpPr>
                    <a:spLocks noChangeArrowheads="1"/>
                  </p:cNvSpPr>
                  <p:nvPr/>
                </p:nvSpPr>
                <p:spPr bwMode="auto">
                  <a:xfrm>
                    <a:off x="3540" y="910"/>
                    <a:ext cx="27" cy="27"/>
                  </a:xfrm>
                  <a:prstGeom prst="ellipse">
                    <a:avLst/>
                  </a:prstGeom>
                  <a:solidFill>
                    <a:srgbClr val="32015B">
                      <a:alpha val="71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05268" name="Freeform 116" descr="Purple mesh"/>
                  <p:cNvSpPr>
                    <a:spLocks noChangeAspect="1"/>
                  </p:cNvSpPr>
                  <p:nvPr/>
                </p:nvSpPr>
                <p:spPr bwMode="auto">
                  <a:xfrm rot="4808420">
                    <a:off x="3307" y="918"/>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269" name="Oval 117"/>
                  <p:cNvSpPr>
                    <a:spLocks noChangeArrowheads="1"/>
                  </p:cNvSpPr>
                  <p:nvPr/>
                </p:nvSpPr>
                <p:spPr bwMode="auto">
                  <a:xfrm>
                    <a:off x="3338" y="956"/>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05270" name="Oval 118"/>
                  <p:cNvSpPr>
                    <a:spLocks noChangeArrowheads="1"/>
                  </p:cNvSpPr>
                  <p:nvPr/>
                </p:nvSpPr>
                <p:spPr bwMode="auto">
                  <a:xfrm>
                    <a:off x="3490" y="912"/>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05271" name="Oval 119"/>
                  <p:cNvSpPr>
                    <a:spLocks noChangeArrowheads="1"/>
                  </p:cNvSpPr>
                  <p:nvPr/>
                </p:nvSpPr>
                <p:spPr bwMode="auto">
                  <a:xfrm>
                    <a:off x="3387" y="96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05272" name="Oval 120"/>
                  <p:cNvSpPr>
                    <a:spLocks noChangeArrowheads="1"/>
                  </p:cNvSpPr>
                  <p:nvPr/>
                </p:nvSpPr>
                <p:spPr bwMode="auto">
                  <a:xfrm>
                    <a:off x="3522" y="88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05273" name="Freeform 121" descr="Purple mesh"/>
                  <p:cNvSpPr>
                    <a:spLocks noChangeAspect="1"/>
                  </p:cNvSpPr>
                  <p:nvPr/>
                </p:nvSpPr>
                <p:spPr bwMode="auto">
                  <a:xfrm rot="4808420">
                    <a:off x="3411" y="94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274" name="Oval 122"/>
                  <p:cNvSpPr>
                    <a:spLocks noChangeArrowheads="1"/>
                  </p:cNvSpPr>
                  <p:nvPr/>
                </p:nvSpPr>
                <p:spPr bwMode="auto">
                  <a:xfrm>
                    <a:off x="3448" y="953"/>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05275" name="Oval 123"/>
                  <p:cNvSpPr>
                    <a:spLocks noChangeArrowheads="1"/>
                  </p:cNvSpPr>
                  <p:nvPr/>
                </p:nvSpPr>
                <p:spPr bwMode="auto">
                  <a:xfrm>
                    <a:off x="3412" y="91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05276" name="Oval 124"/>
                  <p:cNvSpPr>
                    <a:spLocks noChangeArrowheads="1"/>
                  </p:cNvSpPr>
                  <p:nvPr/>
                </p:nvSpPr>
                <p:spPr bwMode="auto">
                  <a:xfrm>
                    <a:off x="3430" y="976"/>
                    <a:ext cx="27" cy="27"/>
                  </a:xfrm>
                  <a:prstGeom prst="ellipse">
                    <a:avLst/>
                  </a:prstGeom>
                  <a:solidFill>
                    <a:srgbClr val="32015B">
                      <a:alpha val="71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05277" name="Oval 125"/>
                  <p:cNvSpPr>
                    <a:spLocks noChangeArrowheads="1"/>
                  </p:cNvSpPr>
                  <p:nvPr/>
                </p:nvSpPr>
                <p:spPr bwMode="auto">
                  <a:xfrm>
                    <a:off x="3387" y="850"/>
                    <a:ext cx="27" cy="27"/>
                  </a:xfrm>
                  <a:prstGeom prst="ellipse">
                    <a:avLst/>
                  </a:prstGeom>
                  <a:solidFill>
                    <a:srgbClr val="32015B">
                      <a:alpha val="71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05278" name="Freeform 126" descr="Purple mesh"/>
                  <p:cNvSpPr>
                    <a:spLocks noChangeAspect="1"/>
                  </p:cNvSpPr>
                  <p:nvPr/>
                </p:nvSpPr>
                <p:spPr bwMode="auto">
                  <a:xfrm rot="4808420">
                    <a:off x="3387" y="1016"/>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alphaModFix amt="32000"/>
                    </a:blip>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279" name="Oval 127"/>
                  <p:cNvSpPr>
                    <a:spLocks noChangeArrowheads="1"/>
                  </p:cNvSpPr>
                  <p:nvPr/>
                </p:nvSpPr>
                <p:spPr bwMode="auto">
                  <a:xfrm>
                    <a:off x="3416" y="834"/>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05280" name="Oval 128"/>
                  <p:cNvSpPr>
                    <a:spLocks noChangeArrowheads="1"/>
                  </p:cNvSpPr>
                  <p:nvPr/>
                </p:nvSpPr>
                <p:spPr bwMode="auto">
                  <a:xfrm>
                    <a:off x="3426" y="889"/>
                    <a:ext cx="27" cy="27"/>
                  </a:xfrm>
                  <a:prstGeom prst="ellipse">
                    <a:avLst/>
                  </a:prstGeom>
                  <a:solidFill>
                    <a:srgbClr val="32015B">
                      <a:alpha val="71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05281" name="Oval 129"/>
                  <p:cNvSpPr>
                    <a:spLocks noChangeArrowheads="1"/>
                  </p:cNvSpPr>
                  <p:nvPr/>
                </p:nvSpPr>
                <p:spPr bwMode="auto">
                  <a:xfrm>
                    <a:off x="3328" y="909"/>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05282" name="Oval 130"/>
                  <p:cNvSpPr>
                    <a:spLocks noChangeArrowheads="1"/>
                  </p:cNvSpPr>
                  <p:nvPr/>
                </p:nvSpPr>
                <p:spPr bwMode="auto">
                  <a:xfrm>
                    <a:off x="3456" y="906"/>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05283" name="Freeform 131" descr="Purple mesh"/>
                  <p:cNvSpPr>
                    <a:spLocks noChangeAspect="1"/>
                  </p:cNvSpPr>
                  <p:nvPr/>
                </p:nvSpPr>
                <p:spPr bwMode="auto">
                  <a:xfrm rot="4808420">
                    <a:off x="3478" y="959"/>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284" name="Freeform 132" descr="Purple mesh"/>
                  <p:cNvSpPr>
                    <a:spLocks noChangeAspect="1"/>
                  </p:cNvSpPr>
                  <p:nvPr/>
                </p:nvSpPr>
                <p:spPr bwMode="auto">
                  <a:xfrm rot="4808420">
                    <a:off x="3470" y="82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285" name="Oval 133"/>
                  <p:cNvSpPr>
                    <a:spLocks noChangeArrowheads="1"/>
                  </p:cNvSpPr>
                  <p:nvPr/>
                </p:nvSpPr>
                <p:spPr bwMode="auto">
                  <a:xfrm>
                    <a:off x="3452" y="857"/>
                    <a:ext cx="27" cy="27"/>
                  </a:xfrm>
                  <a:prstGeom prst="ellipse">
                    <a:avLst/>
                  </a:prstGeom>
                  <a:solidFill>
                    <a:srgbClr val="320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grpSp>
            <p:sp>
              <p:nvSpPr>
                <p:cNvPr id="305286" name="Line 134"/>
                <p:cNvSpPr>
                  <a:spLocks noChangeShapeType="1"/>
                </p:cNvSpPr>
                <p:nvPr/>
              </p:nvSpPr>
              <p:spPr bwMode="auto">
                <a:xfrm>
                  <a:off x="3061" y="2615"/>
                  <a:ext cx="363"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287" name="Text Box 135"/>
                <p:cNvSpPr txBox="1">
                  <a:spLocks noChangeArrowheads="1"/>
                </p:cNvSpPr>
                <p:nvPr/>
              </p:nvSpPr>
              <p:spPr bwMode="auto">
                <a:xfrm>
                  <a:off x="3878" y="2523"/>
                  <a:ext cx="456" cy="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400" dirty="0">
                      <a:latin typeface="Arial" charset="0"/>
                    </a:rPr>
                    <a:t>Ba</a:t>
                  </a:r>
                  <a:r>
                    <a:rPr lang="tr-TR" sz="1400" dirty="0" err="1">
                      <a:latin typeface="Arial" charset="0"/>
                    </a:rPr>
                    <a:t>zofil</a:t>
                  </a:r>
                  <a:endParaRPr lang="en-US" sz="1400" dirty="0">
                    <a:latin typeface="Arial" charset="0"/>
                  </a:endParaRPr>
                </a:p>
              </p:txBody>
            </p:sp>
          </p:grpSp>
          <p:grpSp>
            <p:nvGrpSpPr>
              <p:cNvPr id="305288" name="Group 136"/>
              <p:cNvGrpSpPr>
                <a:grpSpLocks/>
              </p:cNvGrpSpPr>
              <p:nvPr/>
            </p:nvGrpSpPr>
            <p:grpSpPr bwMode="auto">
              <a:xfrm>
                <a:off x="2699" y="3113"/>
                <a:ext cx="1690" cy="315"/>
                <a:chOff x="2699" y="2931"/>
                <a:chExt cx="1690" cy="315"/>
              </a:xfrm>
            </p:grpSpPr>
            <p:grpSp>
              <p:nvGrpSpPr>
                <p:cNvPr id="305289" name="Group 137"/>
                <p:cNvGrpSpPr>
                  <a:grpSpLocks/>
                </p:cNvGrpSpPr>
                <p:nvPr/>
              </p:nvGrpSpPr>
              <p:grpSpPr bwMode="auto">
                <a:xfrm rot="8996137">
                  <a:off x="2699" y="2931"/>
                  <a:ext cx="326" cy="310"/>
                  <a:chOff x="1222" y="777"/>
                  <a:chExt cx="286" cy="270"/>
                </a:xfrm>
              </p:grpSpPr>
              <p:sp>
                <p:nvSpPr>
                  <p:cNvPr id="305290" name="Freeform 138"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291" name="Freeform 139"/>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grpSp>
            <p:grpSp>
              <p:nvGrpSpPr>
                <p:cNvPr id="305292" name="Group 140"/>
                <p:cNvGrpSpPr>
                  <a:grpSpLocks/>
                </p:cNvGrpSpPr>
                <p:nvPr/>
              </p:nvGrpSpPr>
              <p:grpSpPr bwMode="auto">
                <a:xfrm>
                  <a:off x="3470" y="2976"/>
                  <a:ext cx="286" cy="270"/>
                  <a:chOff x="1506" y="1121"/>
                  <a:chExt cx="286" cy="270"/>
                </a:xfrm>
              </p:grpSpPr>
              <p:sp>
                <p:nvSpPr>
                  <p:cNvPr id="305293" name="Freeform 141" descr="Purple mesh"/>
                  <p:cNvSpPr>
                    <a:spLocks/>
                  </p:cNvSpPr>
                  <p:nvPr/>
                </p:nvSpPr>
                <p:spPr bwMode="auto">
                  <a:xfrm>
                    <a:off x="1578" y="1144"/>
                    <a:ext cx="203" cy="216"/>
                  </a:xfrm>
                  <a:custGeom>
                    <a:avLst/>
                    <a:gdLst>
                      <a:gd name="T0" fmla="*/ 183 w 203"/>
                      <a:gd name="T1" fmla="*/ 103 h 216"/>
                      <a:gd name="T2" fmla="*/ 140 w 203"/>
                      <a:gd name="T3" fmla="*/ 43 h 216"/>
                      <a:gd name="T4" fmla="*/ 111 w 203"/>
                      <a:gd name="T5" fmla="*/ 4 h 216"/>
                      <a:gd name="T6" fmla="*/ 30 w 203"/>
                      <a:gd name="T7" fmla="*/ 19 h 216"/>
                      <a:gd name="T8" fmla="*/ 6 w 203"/>
                      <a:gd name="T9" fmla="*/ 75 h 216"/>
                      <a:gd name="T10" fmla="*/ 39 w 203"/>
                      <a:gd name="T11" fmla="*/ 105 h 216"/>
                      <a:gd name="T12" fmla="*/ 44 w 203"/>
                      <a:gd name="T13" fmla="*/ 125 h 216"/>
                      <a:gd name="T14" fmla="*/ 29 w 203"/>
                      <a:gd name="T15" fmla="*/ 147 h 216"/>
                      <a:gd name="T16" fmla="*/ 8 w 203"/>
                      <a:gd name="T17" fmla="*/ 179 h 216"/>
                      <a:gd name="T18" fmla="*/ 75 w 203"/>
                      <a:gd name="T19" fmla="*/ 214 h 216"/>
                      <a:gd name="T20" fmla="*/ 185 w 203"/>
                      <a:gd name="T21" fmla="*/ 167 h 216"/>
                      <a:gd name="T22" fmla="*/ 183 w 203"/>
                      <a:gd name="T23" fmla="*/ 10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3" h="216">
                        <a:moveTo>
                          <a:pt x="183" y="103"/>
                        </a:moveTo>
                        <a:cubicBezTo>
                          <a:pt x="176" y="74"/>
                          <a:pt x="152" y="60"/>
                          <a:pt x="140" y="43"/>
                        </a:cubicBezTo>
                        <a:cubicBezTo>
                          <a:pt x="128" y="26"/>
                          <a:pt x="129" y="8"/>
                          <a:pt x="111" y="4"/>
                        </a:cubicBezTo>
                        <a:cubicBezTo>
                          <a:pt x="93" y="0"/>
                          <a:pt x="47" y="7"/>
                          <a:pt x="30" y="19"/>
                        </a:cubicBezTo>
                        <a:cubicBezTo>
                          <a:pt x="13" y="31"/>
                          <a:pt x="4" y="61"/>
                          <a:pt x="6" y="75"/>
                        </a:cubicBezTo>
                        <a:cubicBezTo>
                          <a:pt x="8" y="89"/>
                          <a:pt x="33" y="97"/>
                          <a:pt x="39" y="105"/>
                        </a:cubicBezTo>
                        <a:cubicBezTo>
                          <a:pt x="45" y="113"/>
                          <a:pt x="46" y="118"/>
                          <a:pt x="44" y="125"/>
                        </a:cubicBezTo>
                        <a:cubicBezTo>
                          <a:pt x="42" y="132"/>
                          <a:pt x="35" y="138"/>
                          <a:pt x="29" y="147"/>
                        </a:cubicBezTo>
                        <a:cubicBezTo>
                          <a:pt x="23" y="156"/>
                          <a:pt x="0" y="168"/>
                          <a:pt x="8" y="179"/>
                        </a:cubicBezTo>
                        <a:cubicBezTo>
                          <a:pt x="16" y="190"/>
                          <a:pt x="46" y="216"/>
                          <a:pt x="75" y="214"/>
                        </a:cubicBezTo>
                        <a:cubicBezTo>
                          <a:pt x="102" y="210"/>
                          <a:pt x="166" y="182"/>
                          <a:pt x="185" y="167"/>
                        </a:cubicBezTo>
                        <a:cubicBezTo>
                          <a:pt x="203" y="148"/>
                          <a:pt x="190" y="132"/>
                          <a:pt x="183" y="10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294" name="Freeform 142"/>
                  <p:cNvSpPr>
                    <a:spLocks/>
                  </p:cNvSpPr>
                  <p:nvPr/>
                </p:nvSpPr>
                <p:spPr bwMode="auto">
                  <a:xfrm>
                    <a:off x="1506" y="1121"/>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295" name="Oval 143"/>
                  <p:cNvSpPr>
                    <a:spLocks noChangeArrowheads="1"/>
                  </p:cNvSpPr>
                  <p:nvPr/>
                </p:nvSpPr>
                <p:spPr bwMode="auto">
                  <a:xfrm>
                    <a:off x="1544" y="1278"/>
                    <a:ext cx="27" cy="30"/>
                  </a:xfrm>
                  <a:prstGeom prst="ellipse">
                    <a:avLst/>
                  </a:prstGeom>
                  <a:solidFill>
                    <a:schemeClr val="bg1">
                      <a:alpha val="41000"/>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05296" name="Oval 144"/>
                  <p:cNvSpPr>
                    <a:spLocks noChangeArrowheads="1"/>
                  </p:cNvSpPr>
                  <p:nvPr/>
                </p:nvSpPr>
                <p:spPr bwMode="auto">
                  <a:xfrm>
                    <a:off x="1569" y="1239"/>
                    <a:ext cx="27" cy="30"/>
                  </a:xfrm>
                  <a:prstGeom prst="ellipse">
                    <a:avLst/>
                  </a:prstGeom>
                  <a:solidFill>
                    <a:schemeClr val="bg1">
                      <a:alpha val="14999"/>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05297" name="Oval 145"/>
                  <p:cNvSpPr>
                    <a:spLocks noChangeArrowheads="1"/>
                  </p:cNvSpPr>
                  <p:nvPr/>
                </p:nvSpPr>
                <p:spPr bwMode="auto">
                  <a:xfrm>
                    <a:off x="1544" y="1207"/>
                    <a:ext cx="27" cy="30"/>
                  </a:xfrm>
                  <a:prstGeom prst="ellipse">
                    <a:avLst/>
                  </a:prstGeom>
                  <a:solidFill>
                    <a:schemeClr val="bg1">
                      <a:alpha val="41000"/>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grpSp>
            <p:sp>
              <p:nvSpPr>
                <p:cNvPr id="305298" name="Line 146"/>
                <p:cNvSpPr>
                  <a:spLocks noChangeShapeType="1"/>
                </p:cNvSpPr>
                <p:nvPr/>
              </p:nvSpPr>
              <p:spPr bwMode="auto">
                <a:xfrm>
                  <a:off x="3061" y="3069"/>
                  <a:ext cx="363"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299" name="Text Box 147"/>
                <p:cNvSpPr txBox="1">
                  <a:spLocks noChangeArrowheads="1"/>
                </p:cNvSpPr>
                <p:nvPr/>
              </p:nvSpPr>
              <p:spPr bwMode="auto">
                <a:xfrm>
                  <a:off x="3878" y="2976"/>
                  <a:ext cx="511" cy="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400" dirty="0">
                      <a:latin typeface="Arial" charset="0"/>
                    </a:rPr>
                    <a:t>Mono</a:t>
                  </a:r>
                  <a:r>
                    <a:rPr lang="tr-TR" sz="1400" dirty="0">
                      <a:latin typeface="Arial" charset="0"/>
                    </a:rPr>
                    <a:t>sit</a:t>
                  </a:r>
                  <a:endParaRPr lang="en-US" sz="1400" dirty="0">
                    <a:latin typeface="Arial" charset="0"/>
                  </a:endParaRPr>
                </a:p>
              </p:txBody>
            </p:sp>
          </p:grpSp>
          <p:grpSp>
            <p:nvGrpSpPr>
              <p:cNvPr id="305300" name="Group 148"/>
              <p:cNvGrpSpPr>
                <a:grpSpLocks/>
              </p:cNvGrpSpPr>
              <p:nvPr/>
            </p:nvGrpSpPr>
            <p:grpSpPr bwMode="auto">
              <a:xfrm>
                <a:off x="2699" y="3475"/>
                <a:ext cx="1672" cy="316"/>
                <a:chOff x="2699" y="3385"/>
                <a:chExt cx="1672" cy="316"/>
              </a:xfrm>
            </p:grpSpPr>
            <p:grpSp>
              <p:nvGrpSpPr>
                <p:cNvPr id="305301" name="Group 149"/>
                <p:cNvGrpSpPr>
                  <a:grpSpLocks/>
                </p:cNvGrpSpPr>
                <p:nvPr/>
              </p:nvGrpSpPr>
              <p:grpSpPr bwMode="auto">
                <a:xfrm>
                  <a:off x="2699" y="3385"/>
                  <a:ext cx="318" cy="316"/>
                  <a:chOff x="1222" y="777"/>
                  <a:chExt cx="286" cy="270"/>
                </a:xfrm>
              </p:grpSpPr>
              <p:sp>
                <p:nvSpPr>
                  <p:cNvPr id="305302" name="Freeform 150"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303" name="Freeform 151"/>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grpSp>
            <p:grpSp>
              <p:nvGrpSpPr>
                <p:cNvPr id="305304" name="Group 152"/>
                <p:cNvGrpSpPr>
                  <a:grpSpLocks/>
                </p:cNvGrpSpPr>
                <p:nvPr/>
              </p:nvGrpSpPr>
              <p:grpSpPr bwMode="auto">
                <a:xfrm>
                  <a:off x="3470" y="3475"/>
                  <a:ext cx="331" cy="184"/>
                  <a:chOff x="3531" y="2976"/>
                  <a:chExt cx="331" cy="184"/>
                </a:xfrm>
              </p:grpSpPr>
              <p:grpSp>
                <p:nvGrpSpPr>
                  <p:cNvPr id="305305" name="Group 153"/>
                  <p:cNvGrpSpPr>
                    <a:grpSpLocks/>
                  </p:cNvGrpSpPr>
                  <p:nvPr/>
                </p:nvGrpSpPr>
                <p:grpSpPr bwMode="auto">
                  <a:xfrm>
                    <a:off x="3531" y="3024"/>
                    <a:ext cx="48" cy="45"/>
                    <a:chOff x="4377" y="845"/>
                    <a:chExt cx="154" cy="181"/>
                  </a:xfrm>
                </p:grpSpPr>
                <p:sp>
                  <p:nvSpPr>
                    <p:cNvPr id="305306" name="Freeform 154" descr="Granite"/>
                    <p:cNvSpPr>
                      <a:spLocks/>
                    </p:cNvSpPr>
                    <p:nvPr/>
                  </p:nvSpPr>
                  <p:spPr bwMode="auto">
                    <a:xfrm>
                      <a:off x="4377" y="845"/>
                      <a:ext cx="154" cy="181"/>
                    </a:xfrm>
                    <a:custGeom>
                      <a:avLst/>
                      <a:gdLst>
                        <a:gd name="T0" fmla="*/ 58 w 154"/>
                        <a:gd name="T1" fmla="*/ 3 h 179"/>
                        <a:gd name="T2" fmla="*/ 28 w 154"/>
                        <a:gd name="T3" fmla="*/ 33 h 179"/>
                        <a:gd name="T4" fmla="*/ 0 w 154"/>
                        <a:gd name="T5" fmla="*/ 93 h 179"/>
                        <a:gd name="T6" fmla="*/ 56 w 154"/>
                        <a:gd name="T7" fmla="*/ 171 h 179"/>
                        <a:gd name="T8" fmla="*/ 116 w 154"/>
                        <a:gd name="T9" fmla="*/ 161 h 179"/>
                        <a:gd name="T10" fmla="*/ 142 w 154"/>
                        <a:gd name="T11" fmla="*/ 99 h 179"/>
                        <a:gd name="T12" fmla="*/ 132 w 154"/>
                        <a:gd name="T13" fmla="*/ 39 h 179"/>
                        <a:gd name="T14" fmla="*/ 118 w 154"/>
                        <a:gd name="T15" fmla="*/ 27 h 179"/>
                        <a:gd name="T16" fmla="*/ 58 w 154"/>
                        <a:gd name="T17" fmla="*/ 3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79">
                          <a:moveTo>
                            <a:pt x="58" y="3"/>
                          </a:moveTo>
                          <a:cubicBezTo>
                            <a:pt x="45" y="9"/>
                            <a:pt x="37" y="22"/>
                            <a:pt x="28" y="33"/>
                          </a:cubicBezTo>
                          <a:cubicBezTo>
                            <a:pt x="21" y="53"/>
                            <a:pt x="10" y="74"/>
                            <a:pt x="0" y="93"/>
                          </a:cubicBezTo>
                          <a:cubicBezTo>
                            <a:pt x="2" y="152"/>
                            <a:pt x="0" y="163"/>
                            <a:pt x="56" y="171"/>
                          </a:cubicBezTo>
                          <a:cubicBezTo>
                            <a:pt x="81" y="179"/>
                            <a:pt x="97" y="167"/>
                            <a:pt x="116" y="161"/>
                          </a:cubicBezTo>
                          <a:cubicBezTo>
                            <a:pt x="130" y="142"/>
                            <a:pt x="128" y="117"/>
                            <a:pt x="142" y="99"/>
                          </a:cubicBezTo>
                          <a:cubicBezTo>
                            <a:pt x="149" y="79"/>
                            <a:pt x="154" y="50"/>
                            <a:pt x="132" y="39"/>
                          </a:cubicBezTo>
                          <a:cubicBezTo>
                            <a:pt x="129" y="31"/>
                            <a:pt x="126" y="30"/>
                            <a:pt x="118" y="27"/>
                          </a:cubicBezTo>
                          <a:cubicBezTo>
                            <a:pt x="104" y="0"/>
                            <a:pt x="87" y="1"/>
                            <a:pt x="58" y="3"/>
                          </a:cubicBezTo>
                          <a:close/>
                        </a:path>
                      </a:pathLst>
                    </a:custGeom>
                    <a:blipFill dpi="0" rotWithShape="1">
                      <a:blip r:embed="rId3">
                        <a:alphaModFix amt="37000"/>
                      </a:blip>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307" name="Freeform 155"/>
                    <p:cNvSpPr>
                      <a:spLocks/>
                    </p:cNvSpPr>
                    <p:nvPr/>
                  </p:nvSpPr>
                  <p:spPr bwMode="auto">
                    <a:xfrm>
                      <a:off x="4377" y="845"/>
                      <a:ext cx="154" cy="179"/>
                    </a:xfrm>
                    <a:custGeom>
                      <a:avLst/>
                      <a:gdLst>
                        <a:gd name="T0" fmla="*/ 58 w 154"/>
                        <a:gd name="T1" fmla="*/ 3 h 179"/>
                        <a:gd name="T2" fmla="*/ 28 w 154"/>
                        <a:gd name="T3" fmla="*/ 33 h 179"/>
                        <a:gd name="T4" fmla="*/ 0 w 154"/>
                        <a:gd name="T5" fmla="*/ 93 h 179"/>
                        <a:gd name="T6" fmla="*/ 56 w 154"/>
                        <a:gd name="T7" fmla="*/ 171 h 179"/>
                        <a:gd name="T8" fmla="*/ 116 w 154"/>
                        <a:gd name="T9" fmla="*/ 161 h 179"/>
                        <a:gd name="T10" fmla="*/ 142 w 154"/>
                        <a:gd name="T11" fmla="*/ 99 h 179"/>
                        <a:gd name="T12" fmla="*/ 132 w 154"/>
                        <a:gd name="T13" fmla="*/ 39 h 179"/>
                        <a:gd name="T14" fmla="*/ 118 w 154"/>
                        <a:gd name="T15" fmla="*/ 27 h 179"/>
                        <a:gd name="T16" fmla="*/ 58 w 154"/>
                        <a:gd name="T17" fmla="*/ 3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79">
                          <a:moveTo>
                            <a:pt x="58" y="3"/>
                          </a:moveTo>
                          <a:cubicBezTo>
                            <a:pt x="45" y="9"/>
                            <a:pt x="37" y="22"/>
                            <a:pt x="28" y="33"/>
                          </a:cubicBezTo>
                          <a:cubicBezTo>
                            <a:pt x="21" y="53"/>
                            <a:pt x="10" y="74"/>
                            <a:pt x="0" y="93"/>
                          </a:cubicBezTo>
                          <a:cubicBezTo>
                            <a:pt x="2" y="152"/>
                            <a:pt x="0" y="163"/>
                            <a:pt x="56" y="171"/>
                          </a:cubicBezTo>
                          <a:cubicBezTo>
                            <a:pt x="81" y="179"/>
                            <a:pt x="97" y="167"/>
                            <a:pt x="116" y="161"/>
                          </a:cubicBezTo>
                          <a:cubicBezTo>
                            <a:pt x="130" y="142"/>
                            <a:pt x="128" y="117"/>
                            <a:pt x="142" y="99"/>
                          </a:cubicBezTo>
                          <a:cubicBezTo>
                            <a:pt x="149" y="79"/>
                            <a:pt x="154" y="50"/>
                            <a:pt x="132" y="39"/>
                          </a:cubicBezTo>
                          <a:cubicBezTo>
                            <a:pt x="129" y="31"/>
                            <a:pt x="126" y="30"/>
                            <a:pt x="118" y="27"/>
                          </a:cubicBezTo>
                          <a:cubicBezTo>
                            <a:pt x="104" y="0"/>
                            <a:pt x="87" y="1"/>
                            <a:pt x="58" y="3"/>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grpSp>
              <p:grpSp>
                <p:nvGrpSpPr>
                  <p:cNvPr id="305308" name="Group 156"/>
                  <p:cNvGrpSpPr>
                    <a:grpSpLocks/>
                  </p:cNvGrpSpPr>
                  <p:nvPr/>
                </p:nvGrpSpPr>
                <p:grpSpPr bwMode="auto">
                  <a:xfrm>
                    <a:off x="3615" y="3028"/>
                    <a:ext cx="74" cy="80"/>
                    <a:chOff x="4604" y="890"/>
                    <a:chExt cx="115" cy="139"/>
                  </a:xfrm>
                </p:grpSpPr>
                <p:sp>
                  <p:nvSpPr>
                    <p:cNvPr id="305309" name="Freeform 157"/>
                    <p:cNvSpPr>
                      <a:spLocks/>
                    </p:cNvSpPr>
                    <p:nvPr/>
                  </p:nvSpPr>
                  <p:spPr bwMode="auto">
                    <a:xfrm>
                      <a:off x="4604" y="890"/>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solidFill>
                      <a:srgbClr val="0000FF">
                        <a:alpha val="22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310" name="Freeform 158" descr="Granite"/>
                    <p:cNvSpPr>
                      <a:spLocks/>
                    </p:cNvSpPr>
                    <p:nvPr/>
                  </p:nvSpPr>
                  <p:spPr bwMode="auto">
                    <a:xfrm>
                      <a:off x="4604" y="890"/>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blipFill dpi="0" rotWithShape="1">
                      <a:blip r:embed="rId3">
                        <a:alphaModFix amt="39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grpSp>
              <p:grpSp>
                <p:nvGrpSpPr>
                  <p:cNvPr id="305311" name="Group 159"/>
                  <p:cNvGrpSpPr>
                    <a:grpSpLocks/>
                  </p:cNvGrpSpPr>
                  <p:nvPr/>
                </p:nvGrpSpPr>
                <p:grpSpPr bwMode="auto">
                  <a:xfrm rot="-4287911">
                    <a:off x="3785" y="3008"/>
                    <a:ext cx="73" cy="80"/>
                    <a:chOff x="4921" y="663"/>
                    <a:chExt cx="115" cy="139"/>
                  </a:xfrm>
                </p:grpSpPr>
                <p:sp>
                  <p:nvSpPr>
                    <p:cNvPr id="305312" name="Freeform 160" descr="Granite"/>
                    <p:cNvSpPr>
                      <a:spLocks/>
                    </p:cNvSpPr>
                    <p:nvPr/>
                  </p:nvSpPr>
                  <p:spPr bwMode="auto">
                    <a:xfrm>
                      <a:off x="4921" y="663"/>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blipFill dpi="0" rotWithShape="1">
                      <a:blip r:embed="rId3">
                        <a:alphaModFix amt="48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313" name="Freeform 161"/>
                    <p:cNvSpPr>
                      <a:spLocks/>
                    </p:cNvSpPr>
                    <p:nvPr/>
                  </p:nvSpPr>
                  <p:spPr bwMode="auto">
                    <a:xfrm>
                      <a:off x="4921" y="663"/>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grpSp>
              <p:grpSp>
                <p:nvGrpSpPr>
                  <p:cNvPr id="305314" name="Group 162"/>
                  <p:cNvGrpSpPr>
                    <a:grpSpLocks/>
                  </p:cNvGrpSpPr>
                  <p:nvPr/>
                </p:nvGrpSpPr>
                <p:grpSpPr bwMode="auto">
                  <a:xfrm>
                    <a:off x="3557" y="3107"/>
                    <a:ext cx="43" cy="31"/>
                    <a:chOff x="4558" y="1117"/>
                    <a:chExt cx="68" cy="55"/>
                  </a:xfrm>
                </p:grpSpPr>
                <p:sp>
                  <p:nvSpPr>
                    <p:cNvPr id="305315" name="Freeform 163"/>
                    <p:cNvSpPr>
                      <a:spLocks/>
                    </p:cNvSpPr>
                    <p:nvPr/>
                  </p:nvSpPr>
                  <p:spPr bwMode="auto">
                    <a:xfrm>
                      <a:off x="4558" y="1117"/>
                      <a:ext cx="68" cy="55"/>
                    </a:xfrm>
                    <a:custGeom>
                      <a:avLst/>
                      <a:gdLst>
                        <a:gd name="T0" fmla="*/ 0 w 68"/>
                        <a:gd name="T1" fmla="*/ 1 h 55"/>
                        <a:gd name="T2" fmla="*/ 2 w 68"/>
                        <a:gd name="T3" fmla="*/ 35 h 55"/>
                        <a:gd name="T4" fmla="*/ 22 w 68"/>
                        <a:gd name="T5" fmla="*/ 41 h 55"/>
                        <a:gd name="T6" fmla="*/ 38 w 68"/>
                        <a:gd name="T7" fmla="*/ 45 h 55"/>
                        <a:gd name="T8" fmla="*/ 64 w 68"/>
                        <a:gd name="T9" fmla="*/ 23 h 55"/>
                        <a:gd name="T10" fmla="*/ 68 w 68"/>
                        <a:gd name="T11" fmla="*/ 11 h 55"/>
                        <a:gd name="T12" fmla="*/ 64 w 68"/>
                        <a:gd name="T13" fmla="*/ 1 h 55"/>
                        <a:gd name="T14" fmla="*/ 46 w 68"/>
                        <a:gd name="T15" fmla="*/ 5 h 55"/>
                        <a:gd name="T16" fmla="*/ 0 w 68"/>
                        <a:gd name="T17" fmla="*/ 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55">
                          <a:moveTo>
                            <a:pt x="0" y="1"/>
                          </a:moveTo>
                          <a:cubicBezTo>
                            <a:pt x="1" y="12"/>
                            <a:pt x="0" y="24"/>
                            <a:pt x="2" y="35"/>
                          </a:cubicBezTo>
                          <a:cubicBezTo>
                            <a:pt x="3" y="42"/>
                            <a:pt x="15" y="40"/>
                            <a:pt x="22" y="41"/>
                          </a:cubicBezTo>
                          <a:cubicBezTo>
                            <a:pt x="27" y="42"/>
                            <a:pt x="38" y="45"/>
                            <a:pt x="38" y="45"/>
                          </a:cubicBezTo>
                          <a:cubicBezTo>
                            <a:pt x="52" y="55"/>
                            <a:pt x="59" y="34"/>
                            <a:pt x="64" y="23"/>
                          </a:cubicBezTo>
                          <a:cubicBezTo>
                            <a:pt x="66" y="19"/>
                            <a:pt x="68" y="11"/>
                            <a:pt x="68" y="11"/>
                          </a:cubicBezTo>
                          <a:cubicBezTo>
                            <a:pt x="67" y="8"/>
                            <a:pt x="67" y="3"/>
                            <a:pt x="64" y="1"/>
                          </a:cubicBezTo>
                          <a:cubicBezTo>
                            <a:pt x="62" y="0"/>
                            <a:pt x="49" y="5"/>
                            <a:pt x="46" y="5"/>
                          </a:cubicBezTo>
                          <a:cubicBezTo>
                            <a:pt x="31" y="4"/>
                            <a:pt x="15" y="2"/>
                            <a:pt x="0" y="1"/>
                          </a:cubicBezTo>
                          <a:close/>
                        </a:path>
                      </a:pathLst>
                    </a:custGeom>
                    <a:solidFill>
                      <a:srgbClr val="0000FF">
                        <a:alpha val="23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316" name="Freeform 164" descr="Granite"/>
                    <p:cNvSpPr>
                      <a:spLocks/>
                    </p:cNvSpPr>
                    <p:nvPr/>
                  </p:nvSpPr>
                  <p:spPr bwMode="auto">
                    <a:xfrm>
                      <a:off x="4558" y="1117"/>
                      <a:ext cx="68" cy="55"/>
                    </a:xfrm>
                    <a:custGeom>
                      <a:avLst/>
                      <a:gdLst>
                        <a:gd name="T0" fmla="*/ 0 w 68"/>
                        <a:gd name="T1" fmla="*/ 1 h 55"/>
                        <a:gd name="T2" fmla="*/ 2 w 68"/>
                        <a:gd name="T3" fmla="*/ 35 h 55"/>
                        <a:gd name="T4" fmla="*/ 22 w 68"/>
                        <a:gd name="T5" fmla="*/ 41 h 55"/>
                        <a:gd name="T6" fmla="*/ 38 w 68"/>
                        <a:gd name="T7" fmla="*/ 45 h 55"/>
                        <a:gd name="T8" fmla="*/ 64 w 68"/>
                        <a:gd name="T9" fmla="*/ 23 h 55"/>
                        <a:gd name="T10" fmla="*/ 68 w 68"/>
                        <a:gd name="T11" fmla="*/ 11 h 55"/>
                        <a:gd name="T12" fmla="*/ 64 w 68"/>
                        <a:gd name="T13" fmla="*/ 1 h 55"/>
                        <a:gd name="T14" fmla="*/ 46 w 68"/>
                        <a:gd name="T15" fmla="*/ 5 h 55"/>
                        <a:gd name="T16" fmla="*/ 0 w 68"/>
                        <a:gd name="T17" fmla="*/ 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55">
                          <a:moveTo>
                            <a:pt x="0" y="1"/>
                          </a:moveTo>
                          <a:cubicBezTo>
                            <a:pt x="1" y="12"/>
                            <a:pt x="0" y="24"/>
                            <a:pt x="2" y="35"/>
                          </a:cubicBezTo>
                          <a:cubicBezTo>
                            <a:pt x="3" y="42"/>
                            <a:pt x="15" y="40"/>
                            <a:pt x="22" y="41"/>
                          </a:cubicBezTo>
                          <a:cubicBezTo>
                            <a:pt x="27" y="42"/>
                            <a:pt x="38" y="45"/>
                            <a:pt x="38" y="45"/>
                          </a:cubicBezTo>
                          <a:cubicBezTo>
                            <a:pt x="52" y="55"/>
                            <a:pt x="59" y="34"/>
                            <a:pt x="64" y="23"/>
                          </a:cubicBezTo>
                          <a:cubicBezTo>
                            <a:pt x="66" y="19"/>
                            <a:pt x="68" y="11"/>
                            <a:pt x="68" y="11"/>
                          </a:cubicBezTo>
                          <a:cubicBezTo>
                            <a:pt x="67" y="8"/>
                            <a:pt x="67" y="3"/>
                            <a:pt x="64" y="1"/>
                          </a:cubicBezTo>
                          <a:cubicBezTo>
                            <a:pt x="62" y="0"/>
                            <a:pt x="49" y="5"/>
                            <a:pt x="46" y="5"/>
                          </a:cubicBezTo>
                          <a:cubicBezTo>
                            <a:pt x="31" y="4"/>
                            <a:pt x="15" y="2"/>
                            <a:pt x="0" y="1"/>
                          </a:cubicBezTo>
                          <a:close/>
                        </a:path>
                      </a:pathLst>
                    </a:custGeom>
                    <a:blipFill dpi="0" rotWithShape="1">
                      <a:blip r:embed="rId3">
                        <a:alphaModFix amt="39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grpSp>
              <p:grpSp>
                <p:nvGrpSpPr>
                  <p:cNvPr id="305317" name="Group 165"/>
                  <p:cNvGrpSpPr>
                    <a:grpSpLocks/>
                  </p:cNvGrpSpPr>
                  <p:nvPr/>
                </p:nvGrpSpPr>
                <p:grpSpPr bwMode="auto">
                  <a:xfrm>
                    <a:off x="3615" y="2976"/>
                    <a:ext cx="84" cy="51"/>
                    <a:chOff x="4604" y="799"/>
                    <a:chExt cx="132" cy="89"/>
                  </a:xfrm>
                </p:grpSpPr>
                <p:sp>
                  <p:nvSpPr>
                    <p:cNvPr id="305318" name="Freeform 166" descr="Granite"/>
                    <p:cNvSpPr>
                      <a:spLocks/>
                    </p:cNvSpPr>
                    <p:nvPr/>
                  </p:nvSpPr>
                  <p:spPr bwMode="auto">
                    <a:xfrm>
                      <a:off x="4604" y="799"/>
                      <a:ext cx="132" cy="89"/>
                    </a:xfrm>
                    <a:custGeom>
                      <a:avLst/>
                      <a:gdLst>
                        <a:gd name="T0" fmla="*/ 62 w 132"/>
                        <a:gd name="T1" fmla="*/ 6 h 89"/>
                        <a:gd name="T2" fmla="*/ 16 w 132"/>
                        <a:gd name="T3" fmla="*/ 20 h 89"/>
                        <a:gd name="T4" fmla="*/ 0 w 132"/>
                        <a:gd name="T5" fmla="*/ 42 h 89"/>
                        <a:gd name="T6" fmla="*/ 16 w 132"/>
                        <a:gd name="T7" fmla="*/ 58 h 89"/>
                        <a:gd name="T8" fmla="*/ 44 w 132"/>
                        <a:gd name="T9" fmla="*/ 74 h 89"/>
                        <a:gd name="T10" fmla="*/ 116 w 132"/>
                        <a:gd name="T11" fmla="*/ 78 h 89"/>
                        <a:gd name="T12" fmla="*/ 128 w 132"/>
                        <a:gd name="T13" fmla="*/ 58 h 89"/>
                        <a:gd name="T14" fmla="*/ 114 w 132"/>
                        <a:gd name="T15" fmla="*/ 0 h 89"/>
                        <a:gd name="T16" fmla="*/ 62 w 132"/>
                        <a:gd name="T17"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89">
                          <a:moveTo>
                            <a:pt x="62" y="6"/>
                          </a:moveTo>
                          <a:cubicBezTo>
                            <a:pt x="46" y="8"/>
                            <a:pt x="31" y="14"/>
                            <a:pt x="16" y="20"/>
                          </a:cubicBezTo>
                          <a:cubicBezTo>
                            <a:pt x="10" y="27"/>
                            <a:pt x="0" y="42"/>
                            <a:pt x="0" y="42"/>
                          </a:cubicBezTo>
                          <a:cubicBezTo>
                            <a:pt x="5" y="49"/>
                            <a:pt x="7" y="55"/>
                            <a:pt x="16" y="58"/>
                          </a:cubicBezTo>
                          <a:cubicBezTo>
                            <a:pt x="25" y="67"/>
                            <a:pt x="32" y="70"/>
                            <a:pt x="44" y="74"/>
                          </a:cubicBezTo>
                          <a:cubicBezTo>
                            <a:pt x="64" y="89"/>
                            <a:pt x="94" y="80"/>
                            <a:pt x="116" y="78"/>
                          </a:cubicBezTo>
                          <a:cubicBezTo>
                            <a:pt x="123" y="71"/>
                            <a:pt x="124" y="66"/>
                            <a:pt x="128" y="58"/>
                          </a:cubicBezTo>
                          <a:cubicBezTo>
                            <a:pt x="132" y="39"/>
                            <a:pt x="121" y="18"/>
                            <a:pt x="114" y="0"/>
                          </a:cubicBezTo>
                          <a:cubicBezTo>
                            <a:pt x="92" y="5"/>
                            <a:pt x="86" y="8"/>
                            <a:pt x="62" y="6"/>
                          </a:cubicBezTo>
                          <a:close/>
                        </a:path>
                      </a:pathLst>
                    </a:custGeom>
                    <a:blipFill dpi="0" rotWithShape="1">
                      <a:blip r:embed="rId3">
                        <a:alphaModFix amt="48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319" name="Freeform 167"/>
                    <p:cNvSpPr>
                      <a:spLocks/>
                    </p:cNvSpPr>
                    <p:nvPr/>
                  </p:nvSpPr>
                  <p:spPr bwMode="auto">
                    <a:xfrm>
                      <a:off x="4604" y="799"/>
                      <a:ext cx="132" cy="89"/>
                    </a:xfrm>
                    <a:custGeom>
                      <a:avLst/>
                      <a:gdLst>
                        <a:gd name="T0" fmla="*/ 62 w 132"/>
                        <a:gd name="T1" fmla="*/ 6 h 89"/>
                        <a:gd name="T2" fmla="*/ 16 w 132"/>
                        <a:gd name="T3" fmla="*/ 20 h 89"/>
                        <a:gd name="T4" fmla="*/ 0 w 132"/>
                        <a:gd name="T5" fmla="*/ 42 h 89"/>
                        <a:gd name="T6" fmla="*/ 16 w 132"/>
                        <a:gd name="T7" fmla="*/ 58 h 89"/>
                        <a:gd name="T8" fmla="*/ 44 w 132"/>
                        <a:gd name="T9" fmla="*/ 74 h 89"/>
                        <a:gd name="T10" fmla="*/ 116 w 132"/>
                        <a:gd name="T11" fmla="*/ 78 h 89"/>
                        <a:gd name="T12" fmla="*/ 128 w 132"/>
                        <a:gd name="T13" fmla="*/ 58 h 89"/>
                        <a:gd name="T14" fmla="*/ 114 w 132"/>
                        <a:gd name="T15" fmla="*/ 0 h 89"/>
                        <a:gd name="T16" fmla="*/ 62 w 132"/>
                        <a:gd name="T17"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89">
                          <a:moveTo>
                            <a:pt x="62" y="6"/>
                          </a:moveTo>
                          <a:cubicBezTo>
                            <a:pt x="46" y="8"/>
                            <a:pt x="31" y="14"/>
                            <a:pt x="16" y="20"/>
                          </a:cubicBezTo>
                          <a:cubicBezTo>
                            <a:pt x="10" y="27"/>
                            <a:pt x="0" y="42"/>
                            <a:pt x="0" y="42"/>
                          </a:cubicBezTo>
                          <a:cubicBezTo>
                            <a:pt x="5" y="49"/>
                            <a:pt x="7" y="55"/>
                            <a:pt x="16" y="58"/>
                          </a:cubicBezTo>
                          <a:cubicBezTo>
                            <a:pt x="25" y="67"/>
                            <a:pt x="32" y="70"/>
                            <a:pt x="44" y="74"/>
                          </a:cubicBezTo>
                          <a:cubicBezTo>
                            <a:pt x="64" y="89"/>
                            <a:pt x="94" y="80"/>
                            <a:pt x="116" y="78"/>
                          </a:cubicBezTo>
                          <a:cubicBezTo>
                            <a:pt x="123" y="71"/>
                            <a:pt x="124" y="66"/>
                            <a:pt x="128" y="58"/>
                          </a:cubicBezTo>
                          <a:cubicBezTo>
                            <a:pt x="132" y="39"/>
                            <a:pt x="121" y="18"/>
                            <a:pt x="114" y="0"/>
                          </a:cubicBezTo>
                          <a:cubicBezTo>
                            <a:pt x="92" y="5"/>
                            <a:pt x="86" y="8"/>
                            <a:pt x="62" y="6"/>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grpSp>
              <p:grpSp>
                <p:nvGrpSpPr>
                  <p:cNvPr id="305320" name="Group 168"/>
                  <p:cNvGrpSpPr>
                    <a:grpSpLocks/>
                  </p:cNvGrpSpPr>
                  <p:nvPr/>
                </p:nvGrpSpPr>
                <p:grpSpPr bwMode="auto">
                  <a:xfrm rot="5400000">
                    <a:off x="3708" y="3101"/>
                    <a:ext cx="25" cy="37"/>
                    <a:chOff x="4921" y="663"/>
                    <a:chExt cx="115" cy="139"/>
                  </a:xfrm>
                </p:grpSpPr>
                <p:sp>
                  <p:nvSpPr>
                    <p:cNvPr id="305321" name="Freeform 169" descr="Granite"/>
                    <p:cNvSpPr>
                      <a:spLocks/>
                    </p:cNvSpPr>
                    <p:nvPr/>
                  </p:nvSpPr>
                  <p:spPr bwMode="auto">
                    <a:xfrm>
                      <a:off x="4921" y="663"/>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blipFill dpi="0" rotWithShape="1">
                      <a:blip r:embed="rId3">
                        <a:alphaModFix amt="48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322" name="Freeform 170"/>
                    <p:cNvSpPr>
                      <a:spLocks/>
                    </p:cNvSpPr>
                    <p:nvPr/>
                  </p:nvSpPr>
                  <p:spPr bwMode="auto">
                    <a:xfrm>
                      <a:off x="4921" y="663"/>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grpSp>
              <p:grpSp>
                <p:nvGrpSpPr>
                  <p:cNvPr id="305323" name="Group 171"/>
                  <p:cNvGrpSpPr>
                    <a:grpSpLocks/>
                  </p:cNvGrpSpPr>
                  <p:nvPr/>
                </p:nvGrpSpPr>
                <p:grpSpPr bwMode="auto">
                  <a:xfrm rot="12597165">
                    <a:off x="3673" y="3132"/>
                    <a:ext cx="28" cy="28"/>
                    <a:chOff x="4604" y="890"/>
                    <a:chExt cx="115" cy="139"/>
                  </a:xfrm>
                </p:grpSpPr>
                <p:sp>
                  <p:nvSpPr>
                    <p:cNvPr id="305324" name="Freeform 172"/>
                    <p:cNvSpPr>
                      <a:spLocks/>
                    </p:cNvSpPr>
                    <p:nvPr/>
                  </p:nvSpPr>
                  <p:spPr bwMode="auto">
                    <a:xfrm>
                      <a:off x="4604" y="890"/>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solidFill>
                      <a:srgbClr val="0000FF">
                        <a:alpha val="22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325" name="Freeform 173" descr="Granite"/>
                    <p:cNvSpPr>
                      <a:spLocks/>
                    </p:cNvSpPr>
                    <p:nvPr/>
                  </p:nvSpPr>
                  <p:spPr bwMode="auto">
                    <a:xfrm>
                      <a:off x="4604" y="890"/>
                      <a:ext cx="115" cy="139"/>
                    </a:xfrm>
                    <a:custGeom>
                      <a:avLst/>
                      <a:gdLst>
                        <a:gd name="T0" fmla="*/ 78 w 115"/>
                        <a:gd name="T1" fmla="*/ 9 h 139"/>
                        <a:gd name="T2" fmla="*/ 0 w 115"/>
                        <a:gd name="T3" fmla="*/ 39 h 139"/>
                        <a:gd name="T4" fmla="*/ 18 w 115"/>
                        <a:gd name="T5" fmla="*/ 83 h 139"/>
                        <a:gd name="T6" fmla="*/ 24 w 115"/>
                        <a:gd name="T7" fmla="*/ 105 h 139"/>
                        <a:gd name="T8" fmla="*/ 26 w 115"/>
                        <a:gd name="T9" fmla="*/ 133 h 139"/>
                        <a:gd name="T10" fmla="*/ 52 w 115"/>
                        <a:gd name="T11" fmla="*/ 129 h 139"/>
                        <a:gd name="T12" fmla="*/ 96 w 115"/>
                        <a:gd name="T13" fmla="*/ 71 h 139"/>
                        <a:gd name="T14" fmla="*/ 112 w 115"/>
                        <a:gd name="T15" fmla="*/ 33 h 139"/>
                        <a:gd name="T16" fmla="*/ 102 w 115"/>
                        <a:gd name="T17" fmla="*/ 19 h 139"/>
                        <a:gd name="T18" fmla="*/ 90 w 115"/>
                        <a:gd name="T19" fmla="*/ 7 h 139"/>
                        <a:gd name="T20" fmla="*/ 78 w 115"/>
                        <a:gd name="T21" fmla="*/ 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39">
                          <a:moveTo>
                            <a:pt x="78" y="9"/>
                          </a:moveTo>
                          <a:cubicBezTo>
                            <a:pt x="30" y="11"/>
                            <a:pt x="15" y="0"/>
                            <a:pt x="0" y="39"/>
                          </a:cubicBezTo>
                          <a:cubicBezTo>
                            <a:pt x="2" y="55"/>
                            <a:pt x="3" y="73"/>
                            <a:pt x="18" y="83"/>
                          </a:cubicBezTo>
                          <a:cubicBezTo>
                            <a:pt x="23" y="98"/>
                            <a:pt x="21" y="91"/>
                            <a:pt x="24" y="105"/>
                          </a:cubicBezTo>
                          <a:cubicBezTo>
                            <a:pt x="25" y="114"/>
                            <a:pt x="19" y="127"/>
                            <a:pt x="26" y="133"/>
                          </a:cubicBezTo>
                          <a:cubicBezTo>
                            <a:pt x="33" y="139"/>
                            <a:pt x="43" y="131"/>
                            <a:pt x="52" y="129"/>
                          </a:cubicBezTo>
                          <a:cubicBezTo>
                            <a:pt x="80" y="124"/>
                            <a:pt x="91" y="96"/>
                            <a:pt x="96" y="71"/>
                          </a:cubicBezTo>
                          <a:cubicBezTo>
                            <a:pt x="98" y="39"/>
                            <a:pt x="94" y="47"/>
                            <a:pt x="112" y="33"/>
                          </a:cubicBezTo>
                          <a:cubicBezTo>
                            <a:pt x="115" y="22"/>
                            <a:pt x="112" y="22"/>
                            <a:pt x="102" y="19"/>
                          </a:cubicBezTo>
                          <a:cubicBezTo>
                            <a:pt x="99" y="13"/>
                            <a:pt x="98" y="8"/>
                            <a:pt x="90" y="7"/>
                          </a:cubicBezTo>
                          <a:cubicBezTo>
                            <a:pt x="86" y="7"/>
                            <a:pt x="78" y="9"/>
                            <a:pt x="78" y="9"/>
                          </a:cubicBezTo>
                          <a:close/>
                        </a:path>
                      </a:pathLst>
                    </a:custGeom>
                    <a:blipFill dpi="0" rotWithShape="1">
                      <a:blip r:embed="rId3">
                        <a:alphaModFix amt="39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grpSp>
              <p:grpSp>
                <p:nvGrpSpPr>
                  <p:cNvPr id="305326" name="Group 174"/>
                  <p:cNvGrpSpPr>
                    <a:grpSpLocks/>
                  </p:cNvGrpSpPr>
                  <p:nvPr/>
                </p:nvGrpSpPr>
                <p:grpSpPr bwMode="auto">
                  <a:xfrm rot="3080412">
                    <a:off x="3704" y="3026"/>
                    <a:ext cx="38" cy="42"/>
                    <a:chOff x="4604" y="799"/>
                    <a:chExt cx="132" cy="89"/>
                  </a:xfrm>
                </p:grpSpPr>
                <p:sp>
                  <p:nvSpPr>
                    <p:cNvPr id="305327" name="Freeform 175" descr="Granite"/>
                    <p:cNvSpPr>
                      <a:spLocks/>
                    </p:cNvSpPr>
                    <p:nvPr/>
                  </p:nvSpPr>
                  <p:spPr bwMode="auto">
                    <a:xfrm>
                      <a:off x="4604" y="799"/>
                      <a:ext cx="132" cy="89"/>
                    </a:xfrm>
                    <a:custGeom>
                      <a:avLst/>
                      <a:gdLst>
                        <a:gd name="T0" fmla="*/ 62 w 132"/>
                        <a:gd name="T1" fmla="*/ 6 h 89"/>
                        <a:gd name="T2" fmla="*/ 16 w 132"/>
                        <a:gd name="T3" fmla="*/ 20 h 89"/>
                        <a:gd name="T4" fmla="*/ 0 w 132"/>
                        <a:gd name="T5" fmla="*/ 42 h 89"/>
                        <a:gd name="T6" fmla="*/ 16 w 132"/>
                        <a:gd name="T7" fmla="*/ 58 h 89"/>
                        <a:gd name="T8" fmla="*/ 44 w 132"/>
                        <a:gd name="T9" fmla="*/ 74 h 89"/>
                        <a:gd name="T10" fmla="*/ 116 w 132"/>
                        <a:gd name="T11" fmla="*/ 78 h 89"/>
                        <a:gd name="T12" fmla="*/ 128 w 132"/>
                        <a:gd name="T13" fmla="*/ 58 h 89"/>
                        <a:gd name="T14" fmla="*/ 114 w 132"/>
                        <a:gd name="T15" fmla="*/ 0 h 89"/>
                        <a:gd name="T16" fmla="*/ 62 w 132"/>
                        <a:gd name="T17"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89">
                          <a:moveTo>
                            <a:pt x="62" y="6"/>
                          </a:moveTo>
                          <a:cubicBezTo>
                            <a:pt x="46" y="8"/>
                            <a:pt x="31" y="14"/>
                            <a:pt x="16" y="20"/>
                          </a:cubicBezTo>
                          <a:cubicBezTo>
                            <a:pt x="10" y="27"/>
                            <a:pt x="0" y="42"/>
                            <a:pt x="0" y="42"/>
                          </a:cubicBezTo>
                          <a:cubicBezTo>
                            <a:pt x="5" y="49"/>
                            <a:pt x="7" y="55"/>
                            <a:pt x="16" y="58"/>
                          </a:cubicBezTo>
                          <a:cubicBezTo>
                            <a:pt x="25" y="67"/>
                            <a:pt x="32" y="70"/>
                            <a:pt x="44" y="74"/>
                          </a:cubicBezTo>
                          <a:cubicBezTo>
                            <a:pt x="64" y="89"/>
                            <a:pt x="94" y="80"/>
                            <a:pt x="116" y="78"/>
                          </a:cubicBezTo>
                          <a:cubicBezTo>
                            <a:pt x="123" y="71"/>
                            <a:pt x="124" y="66"/>
                            <a:pt x="128" y="58"/>
                          </a:cubicBezTo>
                          <a:cubicBezTo>
                            <a:pt x="132" y="39"/>
                            <a:pt x="121" y="18"/>
                            <a:pt x="114" y="0"/>
                          </a:cubicBezTo>
                          <a:cubicBezTo>
                            <a:pt x="92" y="5"/>
                            <a:pt x="86" y="8"/>
                            <a:pt x="62" y="6"/>
                          </a:cubicBezTo>
                          <a:close/>
                        </a:path>
                      </a:pathLst>
                    </a:custGeom>
                    <a:blipFill dpi="0" rotWithShape="1">
                      <a:blip r:embed="rId3">
                        <a:alphaModFix amt="48000"/>
                      </a:blip>
                      <a:srcRect/>
                      <a:tile tx="0" ty="0" sx="100000" sy="100000" flip="none" algn="tl"/>
                    </a:blip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328" name="Freeform 176"/>
                    <p:cNvSpPr>
                      <a:spLocks/>
                    </p:cNvSpPr>
                    <p:nvPr/>
                  </p:nvSpPr>
                  <p:spPr bwMode="auto">
                    <a:xfrm>
                      <a:off x="4604" y="799"/>
                      <a:ext cx="132" cy="89"/>
                    </a:xfrm>
                    <a:custGeom>
                      <a:avLst/>
                      <a:gdLst>
                        <a:gd name="T0" fmla="*/ 62 w 132"/>
                        <a:gd name="T1" fmla="*/ 6 h 89"/>
                        <a:gd name="T2" fmla="*/ 16 w 132"/>
                        <a:gd name="T3" fmla="*/ 20 h 89"/>
                        <a:gd name="T4" fmla="*/ 0 w 132"/>
                        <a:gd name="T5" fmla="*/ 42 h 89"/>
                        <a:gd name="T6" fmla="*/ 16 w 132"/>
                        <a:gd name="T7" fmla="*/ 58 h 89"/>
                        <a:gd name="T8" fmla="*/ 44 w 132"/>
                        <a:gd name="T9" fmla="*/ 74 h 89"/>
                        <a:gd name="T10" fmla="*/ 116 w 132"/>
                        <a:gd name="T11" fmla="*/ 78 h 89"/>
                        <a:gd name="T12" fmla="*/ 128 w 132"/>
                        <a:gd name="T13" fmla="*/ 58 h 89"/>
                        <a:gd name="T14" fmla="*/ 114 w 132"/>
                        <a:gd name="T15" fmla="*/ 0 h 89"/>
                        <a:gd name="T16" fmla="*/ 62 w 132"/>
                        <a:gd name="T17"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89">
                          <a:moveTo>
                            <a:pt x="62" y="6"/>
                          </a:moveTo>
                          <a:cubicBezTo>
                            <a:pt x="46" y="8"/>
                            <a:pt x="31" y="14"/>
                            <a:pt x="16" y="20"/>
                          </a:cubicBezTo>
                          <a:cubicBezTo>
                            <a:pt x="10" y="27"/>
                            <a:pt x="0" y="42"/>
                            <a:pt x="0" y="42"/>
                          </a:cubicBezTo>
                          <a:cubicBezTo>
                            <a:pt x="5" y="49"/>
                            <a:pt x="7" y="55"/>
                            <a:pt x="16" y="58"/>
                          </a:cubicBezTo>
                          <a:cubicBezTo>
                            <a:pt x="25" y="67"/>
                            <a:pt x="32" y="70"/>
                            <a:pt x="44" y="74"/>
                          </a:cubicBezTo>
                          <a:cubicBezTo>
                            <a:pt x="64" y="89"/>
                            <a:pt x="94" y="80"/>
                            <a:pt x="116" y="78"/>
                          </a:cubicBezTo>
                          <a:cubicBezTo>
                            <a:pt x="123" y="71"/>
                            <a:pt x="124" y="66"/>
                            <a:pt x="128" y="58"/>
                          </a:cubicBezTo>
                          <a:cubicBezTo>
                            <a:pt x="132" y="39"/>
                            <a:pt x="121" y="18"/>
                            <a:pt x="114" y="0"/>
                          </a:cubicBezTo>
                          <a:cubicBezTo>
                            <a:pt x="92" y="5"/>
                            <a:pt x="86" y="8"/>
                            <a:pt x="62" y="6"/>
                          </a:cubicBezTo>
                          <a:close/>
                        </a:path>
                      </a:pathLst>
                    </a:custGeom>
                    <a:solidFill>
                      <a:srgbClr val="0000FF">
                        <a:alpha val="20000"/>
                      </a:srgbClr>
                    </a:solidFill>
                    <a:ln w="9525">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grpSp>
            </p:grpSp>
            <p:sp>
              <p:nvSpPr>
                <p:cNvPr id="305329" name="Line 177"/>
                <p:cNvSpPr>
                  <a:spLocks noChangeShapeType="1"/>
                </p:cNvSpPr>
                <p:nvPr/>
              </p:nvSpPr>
              <p:spPr bwMode="auto">
                <a:xfrm>
                  <a:off x="3061" y="3523"/>
                  <a:ext cx="363"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330" name="Text Box 178"/>
                <p:cNvSpPr txBox="1">
                  <a:spLocks noChangeArrowheads="1"/>
                </p:cNvSpPr>
                <p:nvPr/>
              </p:nvSpPr>
              <p:spPr bwMode="auto">
                <a:xfrm>
                  <a:off x="3878" y="3430"/>
                  <a:ext cx="493" cy="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400" dirty="0">
                      <a:latin typeface="Arial" charset="0"/>
                    </a:rPr>
                    <a:t>Platelet</a:t>
                  </a:r>
                </a:p>
              </p:txBody>
            </p:sp>
          </p:grpSp>
          <p:grpSp>
            <p:nvGrpSpPr>
              <p:cNvPr id="305331" name="Group 179"/>
              <p:cNvGrpSpPr>
                <a:grpSpLocks/>
              </p:cNvGrpSpPr>
              <p:nvPr/>
            </p:nvGrpSpPr>
            <p:grpSpPr bwMode="auto">
              <a:xfrm>
                <a:off x="2699" y="3793"/>
                <a:ext cx="1678" cy="355"/>
                <a:chOff x="2699" y="3793"/>
                <a:chExt cx="1678" cy="355"/>
              </a:xfrm>
            </p:grpSpPr>
            <p:grpSp>
              <p:nvGrpSpPr>
                <p:cNvPr id="305332" name="Group 180"/>
                <p:cNvGrpSpPr>
                  <a:grpSpLocks/>
                </p:cNvGrpSpPr>
                <p:nvPr/>
              </p:nvGrpSpPr>
              <p:grpSpPr bwMode="auto">
                <a:xfrm>
                  <a:off x="3470" y="3793"/>
                  <a:ext cx="396" cy="319"/>
                  <a:chOff x="3795" y="3067"/>
                  <a:chExt cx="396" cy="319"/>
                </a:xfrm>
              </p:grpSpPr>
              <p:grpSp>
                <p:nvGrpSpPr>
                  <p:cNvPr id="305333" name="Group 181"/>
                  <p:cNvGrpSpPr>
                    <a:grpSpLocks noChangeAspect="1"/>
                  </p:cNvGrpSpPr>
                  <p:nvPr/>
                </p:nvGrpSpPr>
                <p:grpSpPr bwMode="auto">
                  <a:xfrm>
                    <a:off x="3961" y="3067"/>
                    <a:ext cx="175" cy="175"/>
                    <a:chOff x="3799" y="3158"/>
                    <a:chExt cx="136" cy="136"/>
                  </a:xfrm>
                </p:grpSpPr>
                <p:sp>
                  <p:nvSpPr>
                    <p:cNvPr id="305334" name="Oval 182"/>
                    <p:cNvSpPr>
                      <a:spLocks noChangeAspect="1" noChangeArrowheads="1"/>
                    </p:cNvSpPr>
                    <p:nvPr/>
                  </p:nvSpPr>
                  <p:spPr bwMode="auto">
                    <a:xfrm>
                      <a:off x="3799" y="3158"/>
                      <a:ext cx="136" cy="136"/>
                    </a:xfrm>
                    <a:prstGeom prst="ellipse">
                      <a:avLst/>
                    </a:prstGeom>
                    <a:solidFill>
                      <a:srgbClr val="FF0000">
                        <a:alpha val="60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05335" name="Oval 183"/>
                    <p:cNvSpPr>
                      <a:spLocks noChangeAspect="1" noChangeArrowheads="1"/>
                    </p:cNvSpPr>
                    <p:nvPr/>
                  </p:nvSpPr>
                  <p:spPr bwMode="auto">
                    <a:xfrm>
                      <a:off x="3821" y="3178"/>
                      <a:ext cx="91" cy="91"/>
                    </a:xfrm>
                    <a:prstGeom prst="ellipse">
                      <a:avLst/>
                    </a:prstGeom>
                    <a:gradFill rotWithShape="1">
                      <a:gsLst>
                        <a:gs pos="0">
                          <a:schemeClr val="bg1">
                            <a:alpha val="70000"/>
                          </a:schemeClr>
                        </a:gs>
                        <a:gs pos="100000">
                          <a:srgbClr val="CC3300">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grpSp>
              <p:grpSp>
                <p:nvGrpSpPr>
                  <p:cNvPr id="305336" name="Group 184"/>
                  <p:cNvGrpSpPr>
                    <a:grpSpLocks noChangeAspect="1"/>
                  </p:cNvGrpSpPr>
                  <p:nvPr/>
                </p:nvGrpSpPr>
                <p:grpSpPr bwMode="auto">
                  <a:xfrm rot="6594621">
                    <a:off x="3803" y="3203"/>
                    <a:ext cx="159" cy="175"/>
                    <a:chOff x="3799" y="3158"/>
                    <a:chExt cx="136" cy="136"/>
                  </a:xfrm>
                </p:grpSpPr>
                <p:sp>
                  <p:nvSpPr>
                    <p:cNvPr id="305337" name="Oval 185"/>
                    <p:cNvSpPr>
                      <a:spLocks noChangeAspect="1" noChangeArrowheads="1"/>
                    </p:cNvSpPr>
                    <p:nvPr/>
                  </p:nvSpPr>
                  <p:spPr bwMode="auto">
                    <a:xfrm>
                      <a:off x="3799" y="3158"/>
                      <a:ext cx="136" cy="136"/>
                    </a:xfrm>
                    <a:prstGeom prst="ellipse">
                      <a:avLst/>
                    </a:prstGeom>
                    <a:solidFill>
                      <a:srgbClr val="FF0000">
                        <a:alpha val="60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05338" name="Oval 186"/>
                    <p:cNvSpPr>
                      <a:spLocks noChangeAspect="1" noChangeArrowheads="1"/>
                    </p:cNvSpPr>
                    <p:nvPr/>
                  </p:nvSpPr>
                  <p:spPr bwMode="auto">
                    <a:xfrm>
                      <a:off x="3821" y="3178"/>
                      <a:ext cx="91" cy="91"/>
                    </a:xfrm>
                    <a:prstGeom prst="ellipse">
                      <a:avLst/>
                    </a:prstGeom>
                    <a:gradFill rotWithShape="1">
                      <a:gsLst>
                        <a:gs pos="0">
                          <a:schemeClr val="bg1">
                            <a:alpha val="70000"/>
                          </a:schemeClr>
                        </a:gs>
                        <a:gs pos="100000">
                          <a:srgbClr val="CC3300">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grpSp>
              <p:grpSp>
                <p:nvGrpSpPr>
                  <p:cNvPr id="305339" name="Group 187"/>
                  <p:cNvGrpSpPr>
                    <a:grpSpLocks noChangeAspect="1"/>
                  </p:cNvGrpSpPr>
                  <p:nvPr/>
                </p:nvGrpSpPr>
                <p:grpSpPr bwMode="auto">
                  <a:xfrm rot="-2113055">
                    <a:off x="4013" y="3262"/>
                    <a:ext cx="178" cy="124"/>
                    <a:chOff x="3799" y="3158"/>
                    <a:chExt cx="136" cy="136"/>
                  </a:xfrm>
                </p:grpSpPr>
                <p:sp>
                  <p:nvSpPr>
                    <p:cNvPr id="305340" name="Oval 188"/>
                    <p:cNvSpPr>
                      <a:spLocks noChangeAspect="1" noChangeArrowheads="1"/>
                    </p:cNvSpPr>
                    <p:nvPr/>
                  </p:nvSpPr>
                  <p:spPr bwMode="auto">
                    <a:xfrm>
                      <a:off x="3799" y="3158"/>
                      <a:ext cx="136" cy="136"/>
                    </a:xfrm>
                    <a:prstGeom prst="ellipse">
                      <a:avLst/>
                    </a:prstGeom>
                    <a:solidFill>
                      <a:srgbClr val="FF0000">
                        <a:alpha val="60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05341" name="Oval 189"/>
                    <p:cNvSpPr>
                      <a:spLocks noChangeAspect="1" noChangeArrowheads="1"/>
                    </p:cNvSpPr>
                    <p:nvPr/>
                  </p:nvSpPr>
                  <p:spPr bwMode="auto">
                    <a:xfrm>
                      <a:off x="3821" y="3178"/>
                      <a:ext cx="91" cy="91"/>
                    </a:xfrm>
                    <a:prstGeom prst="ellipse">
                      <a:avLst/>
                    </a:prstGeom>
                    <a:gradFill rotWithShape="1">
                      <a:gsLst>
                        <a:gs pos="0">
                          <a:schemeClr val="bg1">
                            <a:alpha val="70000"/>
                          </a:schemeClr>
                        </a:gs>
                        <a:gs pos="100000">
                          <a:srgbClr val="CC3300">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grpSp>
            </p:grpSp>
            <p:grpSp>
              <p:nvGrpSpPr>
                <p:cNvPr id="305342" name="Group 190"/>
                <p:cNvGrpSpPr>
                  <a:grpSpLocks/>
                </p:cNvGrpSpPr>
                <p:nvPr/>
              </p:nvGrpSpPr>
              <p:grpSpPr bwMode="auto">
                <a:xfrm rot="8996137">
                  <a:off x="2699" y="3838"/>
                  <a:ext cx="326" cy="310"/>
                  <a:chOff x="1222" y="777"/>
                  <a:chExt cx="286" cy="270"/>
                </a:xfrm>
              </p:grpSpPr>
              <p:sp>
                <p:nvSpPr>
                  <p:cNvPr id="305343" name="Freeform 191"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344" name="Freeform 192"/>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grpSp>
            <p:sp>
              <p:nvSpPr>
                <p:cNvPr id="305345" name="Line 193"/>
                <p:cNvSpPr>
                  <a:spLocks noChangeShapeType="1"/>
                </p:cNvSpPr>
                <p:nvPr/>
              </p:nvSpPr>
              <p:spPr bwMode="auto">
                <a:xfrm>
                  <a:off x="3061" y="3977"/>
                  <a:ext cx="363"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346" name="Text Box 194"/>
                <p:cNvSpPr txBox="1">
                  <a:spLocks noChangeArrowheads="1"/>
                </p:cNvSpPr>
                <p:nvPr/>
              </p:nvSpPr>
              <p:spPr bwMode="auto">
                <a:xfrm>
                  <a:off x="3878" y="3884"/>
                  <a:ext cx="499" cy="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tr-TR" sz="1400" dirty="0">
                      <a:latin typeface="Arial" charset="0"/>
                    </a:rPr>
                    <a:t>Eritrosit</a:t>
                  </a:r>
                  <a:endParaRPr lang="en-US" sz="1400" dirty="0">
                    <a:latin typeface="Arial" charset="0"/>
                  </a:endParaRPr>
                </a:p>
              </p:txBody>
            </p:sp>
          </p:grpSp>
        </p:grpSp>
        <p:sp>
          <p:nvSpPr>
            <p:cNvPr id="305347" name="Text Box 195"/>
            <p:cNvSpPr txBox="1">
              <a:spLocks noChangeArrowheads="1"/>
            </p:cNvSpPr>
            <p:nvPr/>
          </p:nvSpPr>
          <p:spPr bwMode="auto">
            <a:xfrm>
              <a:off x="1837" y="2069"/>
              <a:ext cx="623" cy="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400">
                  <a:latin typeface="Arial" charset="0"/>
                </a:rPr>
                <a:t>Myeloid</a:t>
              </a:r>
            </a:p>
            <a:p>
              <a:pPr algn="l"/>
              <a:r>
                <a:rPr lang="en-US" sz="1400">
                  <a:latin typeface="Arial" charset="0"/>
                </a:rPr>
                <a:t>progenitor</a:t>
              </a:r>
            </a:p>
          </p:txBody>
        </p:sp>
        <p:sp>
          <p:nvSpPr>
            <p:cNvPr id="305348" name="Line 196"/>
            <p:cNvSpPr>
              <a:spLocks noChangeShapeType="1"/>
            </p:cNvSpPr>
            <p:nvPr/>
          </p:nvSpPr>
          <p:spPr bwMode="auto">
            <a:xfrm>
              <a:off x="1474" y="1933"/>
              <a:ext cx="363" cy="40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grpSp>
      <p:sp>
        <p:nvSpPr>
          <p:cNvPr id="305349" name="Line 197"/>
          <p:cNvSpPr>
            <a:spLocks noChangeShapeType="1"/>
          </p:cNvSpPr>
          <p:nvPr/>
        </p:nvSpPr>
        <p:spPr bwMode="auto">
          <a:xfrm flipV="1">
            <a:off x="3773488" y="1920876"/>
            <a:ext cx="576262" cy="5762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350" name="Oval 198"/>
          <p:cNvSpPr>
            <a:spLocks noChangeArrowheads="1"/>
          </p:cNvSpPr>
          <p:nvPr/>
        </p:nvSpPr>
        <p:spPr bwMode="auto">
          <a:xfrm>
            <a:off x="7734301" y="841375"/>
            <a:ext cx="1223963" cy="935038"/>
          </a:xfrm>
          <a:prstGeom prst="ellipse">
            <a:avLst/>
          </a:prstGeom>
          <a:gradFill rotWithShape="1">
            <a:gsLst>
              <a:gs pos="0">
                <a:srgbClr val="99FF66">
                  <a:gamma/>
                  <a:tint val="0"/>
                  <a:invGamma/>
                </a:srgbClr>
              </a:gs>
              <a:gs pos="100000">
                <a:srgbClr val="99FF66">
                  <a:alpha val="60001"/>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grpSp>
        <p:nvGrpSpPr>
          <p:cNvPr id="305351" name="Group 199"/>
          <p:cNvGrpSpPr>
            <a:grpSpLocks/>
          </p:cNvGrpSpPr>
          <p:nvPr/>
        </p:nvGrpSpPr>
        <p:grpSpPr bwMode="auto">
          <a:xfrm>
            <a:off x="4492626" y="1489076"/>
            <a:ext cx="504825" cy="493713"/>
            <a:chOff x="1153" y="432"/>
            <a:chExt cx="280" cy="265"/>
          </a:xfrm>
        </p:grpSpPr>
        <p:sp>
          <p:nvSpPr>
            <p:cNvPr id="305352" name="Freeform 200" descr="Granite"/>
            <p:cNvSpPr>
              <a:spLocks/>
            </p:cNvSpPr>
            <p:nvPr/>
          </p:nvSpPr>
          <p:spPr bwMode="auto">
            <a:xfrm>
              <a:off x="1166" y="454"/>
              <a:ext cx="230" cy="224"/>
            </a:xfrm>
            <a:custGeom>
              <a:avLst/>
              <a:gdLst>
                <a:gd name="T0" fmla="*/ 230 w 230"/>
                <a:gd name="T1" fmla="*/ 114 h 239"/>
                <a:gd name="T2" fmla="*/ 183 w 230"/>
                <a:gd name="T3" fmla="*/ 16 h 239"/>
                <a:gd name="T4" fmla="*/ 74 w 230"/>
                <a:gd name="T5" fmla="*/ 16 h 239"/>
                <a:gd name="T6" fmla="*/ 32 w 230"/>
                <a:gd name="T7" fmla="*/ 81 h 239"/>
                <a:gd name="T8" fmla="*/ 19 w 230"/>
                <a:gd name="T9" fmla="*/ 152 h 239"/>
                <a:gd name="T10" fmla="*/ 146 w 230"/>
                <a:gd name="T11" fmla="*/ 234 h 239"/>
                <a:gd name="T12" fmla="*/ 230 w 230"/>
                <a:gd name="T13" fmla="*/ 114 h 239"/>
              </a:gdLst>
              <a:ahLst/>
              <a:cxnLst>
                <a:cxn ang="0">
                  <a:pos x="T0" y="T1"/>
                </a:cxn>
                <a:cxn ang="0">
                  <a:pos x="T2" y="T3"/>
                </a:cxn>
                <a:cxn ang="0">
                  <a:pos x="T4" y="T5"/>
                </a:cxn>
                <a:cxn ang="0">
                  <a:pos x="T6" y="T7"/>
                </a:cxn>
                <a:cxn ang="0">
                  <a:pos x="T8" y="T9"/>
                </a:cxn>
                <a:cxn ang="0">
                  <a:pos x="T10" y="T11"/>
                </a:cxn>
                <a:cxn ang="0">
                  <a:pos x="T12" y="T13"/>
                </a:cxn>
              </a:cxnLst>
              <a:rect l="0" t="0" r="r" b="b"/>
              <a:pathLst>
                <a:path w="230" h="239">
                  <a:moveTo>
                    <a:pt x="230" y="114"/>
                  </a:moveTo>
                  <a:cubicBezTo>
                    <a:pt x="230" y="78"/>
                    <a:pt x="209" y="32"/>
                    <a:pt x="183" y="16"/>
                  </a:cubicBezTo>
                  <a:cubicBezTo>
                    <a:pt x="157" y="0"/>
                    <a:pt x="99" y="5"/>
                    <a:pt x="74" y="16"/>
                  </a:cubicBezTo>
                  <a:cubicBezTo>
                    <a:pt x="22" y="49"/>
                    <a:pt x="41" y="58"/>
                    <a:pt x="32" y="81"/>
                  </a:cubicBezTo>
                  <a:cubicBezTo>
                    <a:pt x="23" y="104"/>
                    <a:pt x="0" y="127"/>
                    <a:pt x="19" y="152"/>
                  </a:cubicBezTo>
                  <a:cubicBezTo>
                    <a:pt x="15" y="191"/>
                    <a:pt x="110" y="239"/>
                    <a:pt x="146" y="234"/>
                  </a:cubicBezTo>
                  <a:cubicBezTo>
                    <a:pt x="214" y="234"/>
                    <a:pt x="230" y="151"/>
                    <a:pt x="230" y="114"/>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353" name="Freeform 201"/>
            <p:cNvSpPr>
              <a:spLocks/>
            </p:cNvSpPr>
            <p:nvPr/>
          </p:nvSpPr>
          <p:spPr bwMode="auto">
            <a:xfrm rot="8588556">
              <a:off x="1153" y="432"/>
              <a:ext cx="280" cy="265"/>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grpSp>
      <p:sp>
        <p:nvSpPr>
          <p:cNvPr id="305354" name="Text Box 202"/>
          <p:cNvSpPr txBox="1">
            <a:spLocks noChangeArrowheads="1"/>
          </p:cNvSpPr>
          <p:nvPr/>
        </p:nvSpPr>
        <p:spPr bwMode="auto">
          <a:xfrm>
            <a:off x="4349751" y="1992313"/>
            <a:ext cx="989373"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400">
                <a:latin typeface="Arial" charset="0"/>
              </a:rPr>
              <a:t>Lymphoid</a:t>
            </a:r>
          </a:p>
          <a:p>
            <a:pPr algn="l"/>
            <a:r>
              <a:rPr lang="en-US" sz="1400">
                <a:latin typeface="Arial" charset="0"/>
              </a:rPr>
              <a:t>progenitor</a:t>
            </a:r>
          </a:p>
        </p:txBody>
      </p:sp>
      <p:grpSp>
        <p:nvGrpSpPr>
          <p:cNvPr id="305355" name="Group 203"/>
          <p:cNvGrpSpPr>
            <a:grpSpLocks/>
          </p:cNvGrpSpPr>
          <p:nvPr/>
        </p:nvGrpSpPr>
        <p:grpSpPr bwMode="auto">
          <a:xfrm>
            <a:off x="6942138" y="1057276"/>
            <a:ext cx="298450" cy="315913"/>
            <a:chOff x="2574" y="1487"/>
            <a:chExt cx="188" cy="199"/>
          </a:xfrm>
        </p:grpSpPr>
        <p:sp>
          <p:nvSpPr>
            <p:cNvPr id="305356" name="Freeform 204"/>
            <p:cNvSpPr>
              <a:spLocks noChangeAspect="1"/>
            </p:cNvSpPr>
            <p:nvPr/>
          </p:nvSpPr>
          <p:spPr bwMode="auto">
            <a:xfrm rot="4808420">
              <a:off x="2568" y="1493"/>
              <a:ext cx="199" cy="188"/>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357" name="Freeform 205" descr="Purple mesh"/>
            <p:cNvSpPr>
              <a:spLocks noChangeAspect="1"/>
            </p:cNvSpPr>
            <p:nvPr/>
          </p:nvSpPr>
          <p:spPr bwMode="auto">
            <a:xfrm rot="4808420">
              <a:off x="2585" y="1510"/>
              <a:ext cx="159" cy="15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grpSp>
      <p:grpSp>
        <p:nvGrpSpPr>
          <p:cNvPr id="305358" name="Group 206"/>
          <p:cNvGrpSpPr>
            <a:grpSpLocks/>
          </p:cNvGrpSpPr>
          <p:nvPr/>
        </p:nvGrpSpPr>
        <p:grpSpPr bwMode="auto">
          <a:xfrm>
            <a:off x="5718176" y="1849438"/>
            <a:ext cx="504825" cy="501650"/>
            <a:chOff x="1222" y="777"/>
            <a:chExt cx="286" cy="270"/>
          </a:xfrm>
        </p:grpSpPr>
        <p:sp>
          <p:nvSpPr>
            <p:cNvPr id="305359" name="Freeform 207"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360" name="Freeform 208"/>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grpSp>
      <p:grpSp>
        <p:nvGrpSpPr>
          <p:cNvPr id="305361" name="Group 209"/>
          <p:cNvGrpSpPr>
            <a:grpSpLocks/>
          </p:cNvGrpSpPr>
          <p:nvPr/>
        </p:nvGrpSpPr>
        <p:grpSpPr bwMode="auto">
          <a:xfrm>
            <a:off x="9410701" y="966788"/>
            <a:ext cx="727075" cy="703262"/>
            <a:chOff x="5025" y="969"/>
            <a:chExt cx="458" cy="443"/>
          </a:xfrm>
        </p:grpSpPr>
        <p:grpSp>
          <p:nvGrpSpPr>
            <p:cNvPr id="305362" name="Group 210"/>
            <p:cNvGrpSpPr>
              <a:grpSpLocks/>
            </p:cNvGrpSpPr>
            <p:nvPr/>
          </p:nvGrpSpPr>
          <p:grpSpPr bwMode="auto">
            <a:xfrm rot="8055928">
              <a:off x="5115" y="1196"/>
              <a:ext cx="210" cy="222"/>
              <a:chOff x="3300" y="164"/>
              <a:chExt cx="240" cy="234"/>
            </a:xfrm>
          </p:grpSpPr>
          <p:sp>
            <p:nvSpPr>
              <p:cNvPr id="305363" name="Freeform 211"/>
              <p:cNvSpPr>
                <a:spLocks/>
              </p:cNvSpPr>
              <p:nvPr/>
            </p:nvSpPr>
            <p:spPr bwMode="auto">
              <a:xfrm>
                <a:off x="3300" y="164"/>
                <a:ext cx="238" cy="234"/>
              </a:xfrm>
              <a:custGeom>
                <a:avLst/>
                <a:gdLst>
                  <a:gd name="T0" fmla="*/ 223 w 238"/>
                  <a:gd name="T1" fmla="*/ 82 h 234"/>
                  <a:gd name="T2" fmla="*/ 40 w 238"/>
                  <a:gd name="T3" fmla="*/ 26 h 234"/>
                  <a:gd name="T4" fmla="*/ 20 w 238"/>
                  <a:gd name="T5" fmla="*/ 170 h 234"/>
                  <a:gd name="T6" fmla="*/ 135 w 238"/>
                  <a:gd name="T7" fmla="*/ 231 h 234"/>
                  <a:gd name="T8" fmla="*/ 223 w 238"/>
                  <a:gd name="T9" fmla="*/ 82 h 234"/>
                </a:gdLst>
                <a:ahLst/>
                <a:cxnLst>
                  <a:cxn ang="0">
                    <a:pos x="T0" y="T1"/>
                  </a:cxn>
                  <a:cxn ang="0">
                    <a:pos x="T2" y="T3"/>
                  </a:cxn>
                  <a:cxn ang="0">
                    <a:pos x="T4" y="T5"/>
                  </a:cxn>
                  <a:cxn ang="0">
                    <a:pos x="T6" y="T7"/>
                  </a:cxn>
                  <a:cxn ang="0">
                    <a:pos x="T8" y="T9"/>
                  </a:cxn>
                </a:cxnLst>
                <a:rect l="0" t="0" r="r" b="b"/>
                <a:pathLst>
                  <a:path w="238" h="234">
                    <a:moveTo>
                      <a:pt x="223" y="82"/>
                    </a:moveTo>
                    <a:cubicBezTo>
                      <a:pt x="208" y="0"/>
                      <a:pt x="81" y="8"/>
                      <a:pt x="40" y="26"/>
                    </a:cubicBezTo>
                    <a:cubicBezTo>
                      <a:pt x="0" y="44"/>
                      <a:pt x="8" y="118"/>
                      <a:pt x="20" y="170"/>
                    </a:cubicBezTo>
                    <a:cubicBezTo>
                      <a:pt x="31" y="222"/>
                      <a:pt x="78" y="234"/>
                      <a:pt x="135" y="231"/>
                    </a:cubicBezTo>
                    <a:cubicBezTo>
                      <a:pt x="191" y="228"/>
                      <a:pt x="238" y="164"/>
                      <a:pt x="223" y="82"/>
                    </a:cubicBezTo>
                    <a:close/>
                  </a:path>
                </a:pathLst>
              </a:custGeom>
              <a:solidFill>
                <a:srgbClr val="0000FF">
                  <a:alpha val="50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364" name="Oval 212"/>
              <p:cNvSpPr>
                <a:spLocks noChangeArrowheads="1"/>
              </p:cNvSpPr>
              <p:nvPr/>
            </p:nvSpPr>
            <p:spPr bwMode="auto">
              <a:xfrm>
                <a:off x="3300" y="172"/>
                <a:ext cx="240" cy="210"/>
              </a:xfrm>
              <a:prstGeom prst="ellipse">
                <a:avLst/>
              </a:prstGeom>
              <a:gradFill rotWithShape="1">
                <a:gsLst>
                  <a:gs pos="0">
                    <a:srgbClr val="0000FF">
                      <a:gamma/>
                      <a:tint val="0"/>
                      <a:invGamma/>
                    </a:srgbClr>
                  </a:gs>
                  <a:gs pos="100000">
                    <a:srgbClr val="0000FF">
                      <a:alpha val="0"/>
                    </a:srgbClr>
                  </a:gs>
                </a:gsLst>
                <a:path path="shape">
                  <a:fillToRect l="50000" t="50000" r="50000" b="50000"/>
                </a:path>
              </a:gradFill>
              <a:ln>
                <a:noFill/>
              </a:ln>
              <a:effectLst/>
              <a:extLst>
                <a:ext uri="{91240B29-F687-4F45-9708-019B960494DF}">
                  <a14:hiddenLine xmlns:a14="http://schemas.microsoft.com/office/drawing/2010/main" w="317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05365" name="Freeform 213" descr="Purple mesh"/>
              <p:cNvSpPr>
                <a:spLocks noChangeAspect="1"/>
              </p:cNvSpPr>
              <p:nvPr/>
            </p:nvSpPr>
            <p:spPr bwMode="auto">
              <a:xfrm rot="-4473221">
                <a:off x="3339" y="238"/>
                <a:ext cx="159" cy="152"/>
              </a:xfrm>
              <a:custGeom>
                <a:avLst/>
                <a:gdLst>
                  <a:gd name="T0" fmla="*/ 96 w 162"/>
                  <a:gd name="T1" fmla="*/ 150 h 155"/>
                  <a:gd name="T2" fmla="*/ 142 w 162"/>
                  <a:gd name="T3" fmla="*/ 54 h 155"/>
                  <a:gd name="T4" fmla="*/ 45 w 162"/>
                  <a:gd name="T5" fmla="*/ 10 h 155"/>
                  <a:gd name="T6" fmla="*/ 11 w 162"/>
                  <a:gd name="T7" fmla="*/ 101 h 155"/>
                  <a:gd name="T8" fmla="*/ 96 w 162"/>
                  <a:gd name="T9" fmla="*/ 150 h 155"/>
                </a:gdLst>
                <a:ahLst/>
                <a:cxnLst>
                  <a:cxn ang="0">
                    <a:pos x="T0" y="T1"/>
                  </a:cxn>
                  <a:cxn ang="0">
                    <a:pos x="T2" y="T3"/>
                  </a:cxn>
                  <a:cxn ang="0">
                    <a:pos x="T4" y="T5"/>
                  </a:cxn>
                  <a:cxn ang="0">
                    <a:pos x="T6" y="T7"/>
                  </a:cxn>
                  <a:cxn ang="0">
                    <a:pos x="T8" y="T9"/>
                  </a:cxn>
                </a:cxnLst>
                <a:rect l="0" t="0" r="r" b="b"/>
                <a:pathLst>
                  <a:path w="162" h="155">
                    <a:moveTo>
                      <a:pt x="96" y="150"/>
                    </a:moveTo>
                    <a:cubicBezTo>
                      <a:pt x="121" y="146"/>
                      <a:pt x="162" y="104"/>
                      <a:pt x="142" y="54"/>
                    </a:cubicBezTo>
                    <a:cubicBezTo>
                      <a:pt x="122" y="4"/>
                      <a:pt x="78" y="0"/>
                      <a:pt x="45" y="10"/>
                    </a:cubicBezTo>
                    <a:cubicBezTo>
                      <a:pt x="12" y="20"/>
                      <a:pt x="0" y="64"/>
                      <a:pt x="11" y="101"/>
                    </a:cubicBezTo>
                    <a:cubicBezTo>
                      <a:pt x="22" y="138"/>
                      <a:pt x="70" y="155"/>
                      <a:pt x="96" y="150"/>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grpSp>
        <p:grpSp>
          <p:nvGrpSpPr>
            <p:cNvPr id="305366" name="Group 214"/>
            <p:cNvGrpSpPr>
              <a:grpSpLocks/>
            </p:cNvGrpSpPr>
            <p:nvPr/>
          </p:nvGrpSpPr>
          <p:grpSpPr bwMode="auto">
            <a:xfrm rot="-2324191">
              <a:off x="5025" y="969"/>
              <a:ext cx="252" cy="232"/>
              <a:chOff x="3586" y="142"/>
              <a:chExt cx="290" cy="258"/>
            </a:xfrm>
          </p:grpSpPr>
          <p:sp>
            <p:nvSpPr>
              <p:cNvPr id="305367" name="Freeform 215"/>
              <p:cNvSpPr>
                <a:spLocks/>
              </p:cNvSpPr>
              <p:nvPr/>
            </p:nvSpPr>
            <p:spPr bwMode="auto">
              <a:xfrm>
                <a:off x="3586" y="142"/>
                <a:ext cx="290" cy="258"/>
              </a:xfrm>
              <a:custGeom>
                <a:avLst/>
                <a:gdLst>
                  <a:gd name="T0" fmla="*/ 272 w 290"/>
                  <a:gd name="T1" fmla="*/ 106 h 258"/>
                  <a:gd name="T2" fmla="*/ 112 w 290"/>
                  <a:gd name="T3" fmla="*/ 18 h 258"/>
                  <a:gd name="T4" fmla="*/ 14 w 290"/>
                  <a:gd name="T5" fmla="*/ 142 h 258"/>
                  <a:gd name="T6" fmla="*/ 166 w 290"/>
                  <a:gd name="T7" fmla="*/ 255 h 258"/>
                  <a:gd name="T8" fmla="*/ 272 w 290"/>
                  <a:gd name="T9" fmla="*/ 106 h 258"/>
                </a:gdLst>
                <a:ahLst/>
                <a:cxnLst>
                  <a:cxn ang="0">
                    <a:pos x="T0" y="T1"/>
                  </a:cxn>
                  <a:cxn ang="0">
                    <a:pos x="T2" y="T3"/>
                  </a:cxn>
                  <a:cxn ang="0">
                    <a:pos x="T4" y="T5"/>
                  </a:cxn>
                  <a:cxn ang="0">
                    <a:pos x="T6" y="T7"/>
                  </a:cxn>
                  <a:cxn ang="0">
                    <a:pos x="T8" y="T9"/>
                  </a:cxn>
                </a:cxnLst>
                <a:rect l="0" t="0" r="r" b="b"/>
                <a:pathLst>
                  <a:path w="290" h="258">
                    <a:moveTo>
                      <a:pt x="272" y="106"/>
                    </a:moveTo>
                    <a:cubicBezTo>
                      <a:pt x="254" y="24"/>
                      <a:pt x="160" y="0"/>
                      <a:pt x="112" y="18"/>
                    </a:cubicBezTo>
                    <a:cubicBezTo>
                      <a:pt x="64" y="36"/>
                      <a:pt x="0" y="90"/>
                      <a:pt x="14" y="142"/>
                    </a:cubicBezTo>
                    <a:cubicBezTo>
                      <a:pt x="28" y="194"/>
                      <a:pt x="98" y="258"/>
                      <a:pt x="166" y="255"/>
                    </a:cubicBezTo>
                    <a:cubicBezTo>
                      <a:pt x="234" y="252"/>
                      <a:pt x="290" y="188"/>
                      <a:pt x="272" y="106"/>
                    </a:cubicBezTo>
                    <a:close/>
                  </a:path>
                </a:pathLst>
              </a:custGeom>
              <a:solidFill>
                <a:srgbClr val="0000FF">
                  <a:alpha val="50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368" name="Oval 216"/>
              <p:cNvSpPr>
                <a:spLocks noChangeArrowheads="1"/>
              </p:cNvSpPr>
              <p:nvPr/>
            </p:nvSpPr>
            <p:spPr bwMode="auto">
              <a:xfrm>
                <a:off x="3614" y="170"/>
                <a:ext cx="240" cy="210"/>
              </a:xfrm>
              <a:prstGeom prst="ellipse">
                <a:avLst/>
              </a:prstGeom>
              <a:gradFill rotWithShape="1">
                <a:gsLst>
                  <a:gs pos="0">
                    <a:srgbClr val="0000FF">
                      <a:gamma/>
                      <a:tint val="0"/>
                      <a:invGamma/>
                    </a:srgbClr>
                  </a:gs>
                  <a:gs pos="100000">
                    <a:srgbClr val="0000FF">
                      <a:alpha val="0"/>
                    </a:srgbClr>
                  </a:gs>
                </a:gsLst>
                <a:path path="shape">
                  <a:fillToRect l="50000" t="50000" r="50000" b="50000"/>
                </a:path>
              </a:gradFill>
              <a:ln>
                <a:noFill/>
              </a:ln>
              <a:effectLst/>
              <a:extLst>
                <a:ext uri="{91240B29-F687-4F45-9708-019B960494DF}">
                  <a14:hiddenLine xmlns:a14="http://schemas.microsoft.com/office/drawing/2010/main" w="317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05369" name="Freeform 217" descr="Purple mesh"/>
              <p:cNvSpPr>
                <a:spLocks noChangeAspect="1"/>
              </p:cNvSpPr>
              <p:nvPr/>
            </p:nvSpPr>
            <p:spPr bwMode="auto">
              <a:xfrm rot="-4473221">
                <a:off x="3662" y="220"/>
                <a:ext cx="159" cy="184"/>
              </a:xfrm>
              <a:custGeom>
                <a:avLst/>
                <a:gdLst>
                  <a:gd name="T0" fmla="*/ 96 w 162"/>
                  <a:gd name="T1" fmla="*/ 150 h 155"/>
                  <a:gd name="T2" fmla="*/ 142 w 162"/>
                  <a:gd name="T3" fmla="*/ 54 h 155"/>
                  <a:gd name="T4" fmla="*/ 45 w 162"/>
                  <a:gd name="T5" fmla="*/ 10 h 155"/>
                  <a:gd name="T6" fmla="*/ 11 w 162"/>
                  <a:gd name="T7" fmla="*/ 101 h 155"/>
                  <a:gd name="T8" fmla="*/ 96 w 162"/>
                  <a:gd name="T9" fmla="*/ 150 h 155"/>
                </a:gdLst>
                <a:ahLst/>
                <a:cxnLst>
                  <a:cxn ang="0">
                    <a:pos x="T0" y="T1"/>
                  </a:cxn>
                  <a:cxn ang="0">
                    <a:pos x="T2" y="T3"/>
                  </a:cxn>
                  <a:cxn ang="0">
                    <a:pos x="T4" y="T5"/>
                  </a:cxn>
                  <a:cxn ang="0">
                    <a:pos x="T6" y="T7"/>
                  </a:cxn>
                  <a:cxn ang="0">
                    <a:pos x="T8" y="T9"/>
                  </a:cxn>
                </a:cxnLst>
                <a:rect l="0" t="0" r="r" b="b"/>
                <a:pathLst>
                  <a:path w="162" h="155">
                    <a:moveTo>
                      <a:pt x="96" y="150"/>
                    </a:moveTo>
                    <a:cubicBezTo>
                      <a:pt x="121" y="146"/>
                      <a:pt x="162" y="104"/>
                      <a:pt x="142" y="54"/>
                    </a:cubicBezTo>
                    <a:cubicBezTo>
                      <a:pt x="122" y="4"/>
                      <a:pt x="78" y="0"/>
                      <a:pt x="45" y="10"/>
                    </a:cubicBezTo>
                    <a:cubicBezTo>
                      <a:pt x="12" y="20"/>
                      <a:pt x="0" y="64"/>
                      <a:pt x="11" y="101"/>
                    </a:cubicBezTo>
                    <a:cubicBezTo>
                      <a:pt x="22" y="138"/>
                      <a:pt x="70" y="155"/>
                      <a:pt x="96" y="150"/>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grpSp>
        <p:grpSp>
          <p:nvGrpSpPr>
            <p:cNvPr id="305370" name="Group 218"/>
            <p:cNvGrpSpPr>
              <a:grpSpLocks/>
            </p:cNvGrpSpPr>
            <p:nvPr/>
          </p:nvGrpSpPr>
          <p:grpSpPr bwMode="auto">
            <a:xfrm rot="5191906">
              <a:off x="5251" y="1059"/>
              <a:ext cx="266" cy="199"/>
              <a:chOff x="3778" y="529"/>
              <a:chExt cx="280" cy="209"/>
            </a:xfrm>
          </p:grpSpPr>
          <p:sp>
            <p:nvSpPr>
              <p:cNvPr id="305371" name="Freeform 219"/>
              <p:cNvSpPr>
                <a:spLocks/>
              </p:cNvSpPr>
              <p:nvPr/>
            </p:nvSpPr>
            <p:spPr bwMode="auto">
              <a:xfrm>
                <a:off x="3812" y="529"/>
                <a:ext cx="224" cy="209"/>
              </a:xfrm>
              <a:custGeom>
                <a:avLst/>
                <a:gdLst>
                  <a:gd name="T0" fmla="*/ 207 w 224"/>
                  <a:gd name="T1" fmla="*/ 73 h 209"/>
                  <a:gd name="T2" fmla="*/ 72 w 224"/>
                  <a:gd name="T3" fmla="*/ 9 h 209"/>
                  <a:gd name="T4" fmla="*/ 2 w 224"/>
                  <a:gd name="T5" fmla="*/ 105 h 209"/>
                  <a:gd name="T6" fmla="*/ 107 w 224"/>
                  <a:gd name="T7" fmla="*/ 206 h 209"/>
                  <a:gd name="T8" fmla="*/ 207 w 224"/>
                  <a:gd name="T9" fmla="*/ 73 h 209"/>
                </a:gdLst>
                <a:ahLst/>
                <a:cxnLst>
                  <a:cxn ang="0">
                    <a:pos x="T0" y="T1"/>
                  </a:cxn>
                  <a:cxn ang="0">
                    <a:pos x="T2" y="T3"/>
                  </a:cxn>
                  <a:cxn ang="0">
                    <a:pos x="T4" y="T5"/>
                  </a:cxn>
                  <a:cxn ang="0">
                    <a:pos x="T6" y="T7"/>
                  </a:cxn>
                  <a:cxn ang="0">
                    <a:pos x="T8" y="T9"/>
                  </a:cxn>
                </a:cxnLst>
                <a:rect l="0" t="0" r="r" b="b"/>
                <a:pathLst>
                  <a:path w="224" h="209">
                    <a:moveTo>
                      <a:pt x="207" y="73"/>
                    </a:moveTo>
                    <a:cubicBezTo>
                      <a:pt x="190" y="0"/>
                      <a:pt x="108" y="4"/>
                      <a:pt x="72" y="9"/>
                    </a:cubicBezTo>
                    <a:cubicBezTo>
                      <a:pt x="36" y="14"/>
                      <a:pt x="0" y="61"/>
                      <a:pt x="2" y="105"/>
                    </a:cubicBezTo>
                    <a:cubicBezTo>
                      <a:pt x="4" y="149"/>
                      <a:pt x="43" y="209"/>
                      <a:pt x="107" y="206"/>
                    </a:cubicBezTo>
                    <a:cubicBezTo>
                      <a:pt x="171" y="204"/>
                      <a:pt x="224" y="147"/>
                      <a:pt x="207" y="73"/>
                    </a:cubicBezTo>
                    <a:close/>
                  </a:path>
                </a:pathLst>
              </a:custGeom>
              <a:solidFill>
                <a:srgbClr val="0000FF">
                  <a:alpha val="50000"/>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372" name="Oval 220"/>
              <p:cNvSpPr>
                <a:spLocks noChangeArrowheads="1"/>
              </p:cNvSpPr>
              <p:nvPr/>
            </p:nvSpPr>
            <p:spPr bwMode="auto">
              <a:xfrm>
                <a:off x="3778" y="536"/>
                <a:ext cx="280" cy="186"/>
              </a:xfrm>
              <a:prstGeom prst="ellipse">
                <a:avLst/>
              </a:prstGeom>
              <a:gradFill rotWithShape="1">
                <a:gsLst>
                  <a:gs pos="0">
                    <a:srgbClr val="0000FF">
                      <a:gamma/>
                      <a:tint val="0"/>
                      <a:invGamma/>
                    </a:srgbClr>
                  </a:gs>
                  <a:gs pos="100000">
                    <a:srgbClr val="0000FF">
                      <a:alpha val="0"/>
                    </a:srgbClr>
                  </a:gs>
                </a:gsLst>
                <a:path path="shape">
                  <a:fillToRect l="50000" t="50000" r="50000" b="50000"/>
                </a:path>
              </a:gradFill>
              <a:ln>
                <a:noFill/>
              </a:ln>
              <a:effectLst/>
              <a:extLst>
                <a:ext uri="{91240B29-F687-4F45-9708-019B960494DF}">
                  <a14:hiddenLine xmlns:a14="http://schemas.microsoft.com/office/drawing/2010/main" w="317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05373" name="Freeform 221" descr="Purple mesh"/>
              <p:cNvSpPr>
                <a:spLocks noChangeAspect="1"/>
              </p:cNvSpPr>
              <p:nvPr/>
            </p:nvSpPr>
            <p:spPr bwMode="auto">
              <a:xfrm rot="-4473221">
                <a:off x="3839" y="574"/>
                <a:ext cx="159" cy="166"/>
              </a:xfrm>
              <a:custGeom>
                <a:avLst/>
                <a:gdLst>
                  <a:gd name="T0" fmla="*/ 96 w 162"/>
                  <a:gd name="T1" fmla="*/ 150 h 155"/>
                  <a:gd name="T2" fmla="*/ 142 w 162"/>
                  <a:gd name="T3" fmla="*/ 54 h 155"/>
                  <a:gd name="T4" fmla="*/ 45 w 162"/>
                  <a:gd name="T5" fmla="*/ 10 h 155"/>
                  <a:gd name="T6" fmla="*/ 11 w 162"/>
                  <a:gd name="T7" fmla="*/ 101 h 155"/>
                  <a:gd name="T8" fmla="*/ 96 w 162"/>
                  <a:gd name="T9" fmla="*/ 150 h 155"/>
                </a:gdLst>
                <a:ahLst/>
                <a:cxnLst>
                  <a:cxn ang="0">
                    <a:pos x="T0" y="T1"/>
                  </a:cxn>
                  <a:cxn ang="0">
                    <a:pos x="T2" y="T3"/>
                  </a:cxn>
                  <a:cxn ang="0">
                    <a:pos x="T4" y="T5"/>
                  </a:cxn>
                  <a:cxn ang="0">
                    <a:pos x="T6" y="T7"/>
                  </a:cxn>
                  <a:cxn ang="0">
                    <a:pos x="T8" y="T9"/>
                  </a:cxn>
                </a:cxnLst>
                <a:rect l="0" t="0" r="r" b="b"/>
                <a:pathLst>
                  <a:path w="162" h="155">
                    <a:moveTo>
                      <a:pt x="96" y="150"/>
                    </a:moveTo>
                    <a:cubicBezTo>
                      <a:pt x="121" y="146"/>
                      <a:pt x="162" y="104"/>
                      <a:pt x="142" y="54"/>
                    </a:cubicBezTo>
                    <a:cubicBezTo>
                      <a:pt x="122" y="4"/>
                      <a:pt x="78" y="0"/>
                      <a:pt x="45" y="10"/>
                    </a:cubicBezTo>
                    <a:cubicBezTo>
                      <a:pt x="12" y="20"/>
                      <a:pt x="0" y="64"/>
                      <a:pt x="11" y="101"/>
                    </a:cubicBezTo>
                    <a:cubicBezTo>
                      <a:pt x="22" y="138"/>
                      <a:pt x="70" y="155"/>
                      <a:pt x="96" y="150"/>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grpSp>
      </p:grpSp>
      <p:grpSp>
        <p:nvGrpSpPr>
          <p:cNvPr id="305374" name="Group 222"/>
          <p:cNvGrpSpPr>
            <a:grpSpLocks/>
          </p:cNvGrpSpPr>
          <p:nvPr/>
        </p:nvGrpSpPr>
        <p:grpSpPr bwMode="auto">
          <a:xfrm rot="5195004">
            <a:off x="5707857" y="994570"/>
            <a:ext cx="512763" cy="492125"/>
            <a:chOff x="1222" y="777"/>
            <a:chExt cx="286" cy="270"/>
          </a:xfrm>
        </p:grpSpPr>
        <p:sp>
          <p:nvSpPr>
            <p:cNvPr id="305375" name="Freeform 223" descr="Granite"/>
            <p:cNvSpPr>
              <a:spLocks/>
            </p:cNvSpPr>
            <p:nvPr/>
          </p:nvSpPr>
          <p:spPr bwMode="auto">
            <a:xfrm rot="3645729">
              <a:off x="1256" y="806"/>
              <a:ext cx="231" cy="226"/>
            </a:xfrm>
            <a:custGeom>
              <a:avLst/>
              <a:gdLst>
                <a:gd name="T0" fmla="*/ 215 w 297"/>
                <a:gd name="T1" fmla="*/ 28 h 262"/>
                <a:gd name="T2" fmla="*/ 79 w 297"/>
                <a:gd name="T3" fmla="*/ 16 h 262"/>
                <a:gd name="T4" fmla="*/ 0 w 297"/>
                <a:gd name="T5" fmla="*/ 128 h 262"/>
                <a:gd name="T6" fmla="*/ 81 w 297"/>
                <a:gd name="T7" fmla="*/ 251 h 262"/>
                <a:gd name="T8" fmla="*/ 247 w 297"/>
                <a:gd name="T9" fmla="*/ 194 h 262"/>
                <a:gd name="T10" fmla="*/ 215 w 297"/>
                <a:gd name="T11" fmla="*/ 28 h 262"/>
              </a:gdLst>
              <a:ahLst/>
              <a:cxnLst>
                <a:cxn ang="0">
                  <a:pos x="T0" y="T1"/>
                </a:cxn>
                <a:cxn ang="0">
                  <a:pos x="T2" y="T3"/>
                </a:cxn>
                <a:cxn ang="0">
                  <a:pos x="T4" y="T5"/>
                </a:cxn>
                <a:cxn ang="0">
                  <a:pos x="T6" y="T7"/>
                </a:cxn>
                <a:cxn ang="0">
                  <a:pos x="T8" y="T9"/>
                </a:cxn>
                <a:cxn ang="0">
                  <a:pos x="T10" y="T11"/>
                </a:cxn>
              </a:cxnLst>
              <a:rect l="0" t="0" r="r" b="b"/>
              <a:pathLst>
                <a:path w="297" h="262">
                  <a:moveTo>
                    <a:pt x="215" y="28"/>
                  </a:moveTo>
                  <a:cubicBezTo>
                    <a:pt x="184" y="5"/>
                    <a:pt x="116" y="0"/>
                    <a:pt x="79" y="16"/>
                  </a:cubicBezTo>
                  <a:cubicBezTo>
                    <a:pt x="43" y="33"/>
                    <a:pt x="0" y="89"/>
                    <a:pt x="0" y="128"/>
                  </a:cubicBezTo>
                  <a:cubicBezTo>
                    <a:pt x="0" y="167"/>
                    <a:pt x="40" y="240"/>
                    <a:pt x="81" y="251"/>
                  </a:cubicBezTo>
                  <a:cubicBezTo>
                    <a:pt x="122" y="262"/>
                    <a:pt x="225" y="231"/>
                    <a:pt x="247" y="194"/>
                  </a:cubicBezTo>
                  <a:cubicBezTo>
                    <a:pt x="297" y="125"/>
                    <a:pt x="248" y="51"/>
                    <a:pt x="215" y="28"/>
                  </a:cubicBezTo>
                  <a:close/>
                </a:path>
              </a:pathLst>
            </a:custGeom>
            <a:blipFill dpi="0" rotWithShape="1">
              <a:blip r:embed="rId3"/>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376" name="Freeform 224"/>
            <p:cNvSpPr>
              <a:spLocks/>
            </p:cNvSpPr>
            <p:nvPr/>
          </p:nvSpPr>
          <p:spPr bwMode="auto">
            <a:xfrm>
              <a:off x="1222" y="777"/>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80">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grpSp>
      <p:grpSp>
        <p:nvGrpSpPr>
          <p:cNvPr id="305377" name="Group 225"/>
          <p:cNvGrpSpPr>
            <a:grpSpLocks/>
          </p:cNvGrpSpPr>
          <p:nvPr/>
        </p:nvGrpSpPr>
        <p:grpSpPr bwMode="auto">
          <a:xfrm>
            <a:off x="8021639" y="912814"/>
            <a:ext cx="454025" cy="428625"/>
            <a:chOff x="5113" y="628"/>
            <a:chExt cx="286" cy="270"/>
          </a:xfrm>
        </p:grpSpPr>
        <p:sp>
          <p:nvSpPr>
            <p:cNvPr id="305378" name="Freeform 226"/>
            <p:cNvSpPr>
              <a:spLocks/>
            </p:cNvSpPr>
            <p:nvPr/>
          </p:nvSpPr>
          <p:spPr bwMode="auto">
            <a:xfrm rot="2646009">
              <a:off x="5113" y="628"/>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35001"/>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379" name="Freeform 227"/>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chemeClr val="bg1"/>
            </a:solid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380" name="Freeform 228" descr="Granite"/>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3">
                <a:alphaModFix amt="51000"/>
              </a:blip>
              <a:srcRect/>
              <a:tile tx="0" ty="0" sx="100000" sy="100000" flip="none" algn="tl"/>
            </a:blip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381" name="Freeform 229"/>
            <p:cNvSpPr>
              <a:spLocks noChangeAspect="1"/>
            </p:cNvSpPr>
            <p:nvPr/>
          </p:nvSpPr>
          <p:spPr bwMode="auto">
            <a:xfrm rot="4808420">
              <a:off x="5225" y="677"/>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382" name="Freeform 230"/>
            <p:cNvSpPr>
              <a:spLocks noChangeAspect="1"/>
            </p:cNvSpPr>
            <p:nvPr/>
          </p:nvSpPr>
          <p:spPr bwMode="auto">
            <a:xfrm rot="4808420">
              <a:off x="5169" y="77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383" name="Oval 231"/>
            <p:cNvSpPr>
              <a:spLocks noChangeArrowheads="1"/>
            </p:cNvSpPr>
            <p:nvPr/>
          </p:nvSpPr>
          <p:spPr bwMode="auto">
            <a:xfrm>
              <a:off x="5284" y="845"/>
              <a:ext cx="27" cy="27"/>
            </a:xfrm>
            <a:prstGeom prst="ellipse">
              <a:avLst/>
            </a:prstGeom>
            <a:solidFill>
              <a:srgbClr val="32015B">
                <a:alpha val="53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05384" name="Freeform 232"/>
            <p:cNvSpPr>
              <a:spLocks noChangeAspect="1"/>
            </p:cNvSpPr>
            <p:nvPr/>
          </p:nvSpPr>
          <p:spPr bwMode="auto">
            <a:xfrm rot="4808420">
              <a:off x="5343" y="744"/>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385" name="Freeform 233"/>
            <p:cNvSpPr>
              <a:spLocks noChangeAspect="1"/>
            </p:cNvSpPr>
            <p:nvPr/>
          </p:nvSpPr>
          <p:spPr bwMode="auto">
            <a:xfrm rot="4808420">
              <a:off x="5290" y="678"/>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386" name="Freeform 234"/>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gradFill rotWithShape="1">
              <a:gsLst>
                <a:gs pos="0">
                  <a:srgbClr val="000080">
                    <a:gamma/>
                    <a:tint val="0"/>
                    <a:invGamma/>
                    <a:alpha val="0"/>
                  </a:srgbClr>
                </a:gs>
                <a:gs pos="100000">
                  <a:srgbClr val="000080">
                    <a:alpha val="50000"/>
                  </a:srgbClr>
                </a:gs>
              </a:gsLst>
              <a:path path="rect">
                <a:fillToRect l="50000" t="50000" r="50000" b="50000"/>
              </a:path>
            </a:grad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grpSp>
      <p:grpSp>
        <p:nvGrpSpPr>
          <p:cNvPr id="305387" name="Group 235"/>
          <p:cNvGrpSpPr>
            <a:grpSpLocks/>
          </p:cNvGrpSpPr>
          <p:nvPr/>
        </p:nvGrpSpPr>
        <p:grpSpPr bwMode="auto">
          <a:xfrm rot="3817480">
            <a:off x="8324057" y="1259682"/>
            <a:ext cx="401638" cy="428625"/>
            <a:chOff x="5113" y="628"/>
            <a:chExt cx="286" cy="270"/>
          </a:xfrm>
        </p:grpSpPr>
        <p:sp>
          <p:nvSpPr>
            <p:cNvPr id="305388" name="Freeform 236"/>
            <p:cNvSpPr>
              <a:spLocks/>
            </p:cNvSpPr>
            <p:nvPr/>
          </p:nvSpPr>
          <p:spPr bwMode="auto">
            <a:xfrm rot="2646009">
              <a:off x="5113" y="628"/>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35001"/>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389" name="Freeform 237"/>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chemeClr val="bg1"/>
            </a:solid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390" name="Freeform 238" descr="Granite"/>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blipFill dpi="0" rotWithShape="1">
              <a:blip r:embed="rId3">
                <a:alphaModFix amt="51000"/>
              </a:blip>
              <a:srcRect/>
              <a:tile tx="0" ty="0" sx="100000" sy="100000" flip="none" algn="tl"/>
            </a:blip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391" name="Freeform 239"/>
            <p:cNvSpPr>
              <a:spLocks noChangeAspect="1"/>
            </p:cNvSpPr>
            <p:nvPr/>
          </p:nvSpPr>
          <p:spPr bwMode="auto">
            <a:xfrm rot="4808420">
              <a:off x="5225" y="677"/>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392" name="Freeform 240"/>
            <p:cNvSpPr>
              <a:spLocks noChangeAspect="1"/>
            </p:cNvSpPr>
            <p:nvPr/>
          </p:nvSpPr>
          <p:spPr bwMode="auto">
            <a:xfrm rot="4808420">
              <a:off x="5169" y="772"/>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393" name="Oval 241"/>
            <p:cNvSpPr>
              <a:spLocks noChangeArrowheads="1"/>
            </p:cNvSpPr>
            <p:nvPr/>
          </p:nvSpPr>
          <p:spPr bwMode="auto">
            <a:xfrm>
              <a:off x="5284" y="845"/>
              <a:ext cx="27" cy="27"/>
            </a:xfrm>
            <a:prstGeom prst="ellipse">
              <a:avLst/>
            </a:prstGeom>
            <a:solidFill>
              <a:srgbClr val="32015B">
                <a:alpha val="53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05394" name="Freeform 242"/>
            <p:cNvSpPr>
              <a:spLocks noChangeAspect="1"/>
            </p:cNvSpPr>
            <p:nvPr/>
          </p:nvSpPr>
          <p:spPr bwMode="auto">
            <a:xfrm rot="4808420">
              <a:off x="5343" y="744"/>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395" name="Freeform 243"/>
            <p:cNvSpPr>
              <a:spLocks noChangeAspect="1"/>
            </p:cNvSpPr>
            <p:nvPr/>
          </p:nvSpPr>
          <p:spPr bwMode="auto">
            <a:xfrm rot="4808420">
              <a:off x="5290" y="678"/>
              <a:ext cx="28" cy="27"/>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solidFill>
              <a:srgbClr val="000080">
                <a:alpha val="32001"/>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396" name="Freeform 244"/>
            <p:cNvSpPr>
              <a:spLocks/>
            </p:cNvSpPr>
            <p:nvPr/>
          </p:nvSpPr>
          <p:spPr bwMode="auto">
            <a:xfrm>
              <a:off x="5148" y="663"/>
              <a:ext cx="229" cy="222"/>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gradFill rotWithShape="1">
              <a:gsLst>
                <a:gs pos="0">
                  <a:srgbClr val="000080">
                    <a:gamma/>
                    <a:tint val="0"/>
                    <a:invGamma/>
                    <a:alpha val="0"/>
                  </a:srgbClr>
                </a:gs>
                <a:gs pos="100000">
                  <a:srgbClr val="000080">
                    <a:alpha val="50000"/>
                  </a:srgbClr>
                </a:gs>
              </a:gsLst>
              <a:path path="rect">
                <a:fillToRect l="50000" t="50000" r="50000" b="50000"/>
              </a:path>
            </a:gradFill>
            <a:ln w="3175" cmpd="sng">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grpSp>
      <p:sp>
        <p:nvSpPr>
          <p:cNvPr id="305397" name="Line 245"/>
          <p:cNvSpPr>
            <a:spLocks noChangeShapeType="1"/>
          </p:cNvSpPr>
          <p:nvPr/>
        </p:nvSpPr>
        <p:spPr bwMode="auto">
          <a:xfrm flipV="1">
            <a:off x="5068888" y="1417638"/>
            <a:ext cx="576262" cy="2159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398" name="Line 246"/>
          <p:cNvSpPr>
            <a:spLocks noChangeShapeType="1"/>
          </p:cNvSpPr>
          <p:nvPr/>
        </p:nvSpPr>
        <p:spPr bwMode="auto">
          <a:xfrm>
            <a:off x="5068888" y="1776413"/>
            <a:ext cx="576262" cy="2159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399" name="Line 247"/>
          <p:cNvSpPr>
            <a:spLocks noChangeShapeType="1"/>
          </p:cNvSpPr>
          <p:nvPr/>
        </p:nvSpPr>
        <p:spPr bwMode="auto">
          <a:xfrm>
            <a:off x="6292851" y="1200150"/>
            <a:ext cx="576263"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400" name="Line 248"/>
          <p:cNvSpPr>
            <a:spLocks noChangeShapeType="1"/>
          </p:cNvSpPr>
          <p:nvPr/>
        </p:nvSpPr>
        <p:spPr bwMode="auto">
          <a:xfrm>
            <a:off x="6292850" y="2065338"/>
            <a:ext cx="172878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401" name="Line 249"/>
          <p:cNvSpPr>
            <a:spLocks noChangeShapeType="1"/>
          </p:cNvSpPr>
          <p:nvPr/>
        </p:nvSpPr>
        <p:spPr bwMode="auto">
          <a:xfrm>
            <a:off x="7373938" y="1201738"/>
            <a:ext cx="576262"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402" name="Line 250"/>
          <p:cNvSpPr>
            <a:spLocks noChangeShapeType="1"/>
          </p:cNvSpPr>
          <p:nvPr/>
        </p:nvSpPr>
        <p:spPr bwMode="auto">
          <a:xfrm>
            <a:off x="8742363" y="1201738"/>
            <a:ext cx="576262"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grpSp>
        <p:nvGrpSpPr>
          <p:cNvPr id="305403" name="Group 251"/>
          <p:cNvGrpSpPr>
            <a:grpSpLocks noChangeAspect="1"/>
          </p:cNvGrpSpPr>
          <p:nvPr/>
        </p:nvGrpSpPr>
        <p:grpSpPr bwMode="auto">
          <a:xfrm>
            <a:off x="8166101" y="1920875"/>
            <a:ext cx="315913" cy="298450"/>
            <a:chOff x="2854" y="1152"/>
            <a:chExt cx="286" cy="270"/>
          </a:xfrm>
        </p:grpSpPr>
        <p:sp>
          <p:nvSpPr>
            <p:cNvPr id="305404" name="Freeform 252"/>
            <p:cNvSpPr>
              <a:spLocks noChangeAspect="1"/>
            </p:cNvSpPr>
            <p:nvPr/>
          </p:nvSpPr>
          <p:spPr bwMode="auto">
            <a:xfrm>
              <a:off x="2854" y="1152"/>
              <a:ext cx="286" cy="270"/>
            </a:xfrm>
            <a:custGeom>
              <a:avLst/>
              <a:gdLst>
                <a:gd name="T0" fmla="*/ 193 w 193"/>
                <a:gd name="T1" fmla="*/ 108 h 205"/>
                <a:gd name="T2" fmla="*/ 146 w 193"/>
                <a:gd name="T3" fmla="*/ 19 h 205"/>
                <a:gd name="T4" fmla="*/ 55 w 193"/>
                <a:gd name="T5" fmla="*/ 19 h 205"/>
                <a:gd name="T6" fmla="*/ 10 w 193"/>
                <a:gd name="T7" fmla="*/ 132 h 205"/>
                <a:gd name="T8" fmla="*/ 115 w 193"/>
                <a:gd name="T9" fmla="*/ 201 h 205"/>
                <a:gd name="T10" fmla="*/ 193 w 193"/>
                <a:gd name="T11" fmla="*/ 108 h 205"/>
              </a:gdLst>
              <a:ahLst/>
              <a:cxnLst>
                <a:cxn ang="0">
                  <a:pos x="T0" y="T1"/>
                </a:cxn>
                <a:cxn ang="0">
                  <a:pos x="T2" y="T3"/>
                </a:cxn>
                <a:cxn ang="0">
                  <a:pos x="T4" y="T5"/>
                </a:cxn>
                <a:cxn ang="0">
                  <a:pos x="T6" y="T7"/>
                </a:cxn>
                <a:cxn ang="0">
                  <a:pos x="T8" y="T9"/>
                </a:cxn>
                <a:cxn ang="0">
                  <a:pos x="T10" y="T11"/>
                </a:cxn>
              </a:cxnLst>
              <a:rect l="0" t="0" r="r" b="b"/>
              <a:pathLst>
                <a:path w="193" h="205">
                  <a:moveTo>
                    <a:pt x="193" y="108"/>
                  </a:moveTo>
                  <a:cubicBezTo>
                    <a:pt x="193" y="78"/>
                    <a:pt x="169" y="34"/>
                    <a:pt x="146" y="19"/>
                  </a:cubicBezTo>
                  <a:cubicBezTo>
                    <a:pt x="123" y="4"/>
                    <a:pt x="78" y="0"/>
                    <a:pt x="55" y="19"/>
                  </a:cubicBezTo>
                  <a:cubicBezTo>
                    <a:pt x="32" y="38"/>
                    <a:pt x="0" y="102"/>
                    <a:pt x="10" y="132"/>
                  </a:cubicBezTo>
                  <a:cubicBezTo>
                    <a:pt x="20" y="162"/>
                    <a:pt x="85" y="205"/>
                    <a:pt x="115" y="201"/>
                  </a:cubicBezTo>
                  <a:cubicBezTo>
                    <a:pt x="172" y="201"/>
                    <a:pt x="193" y="138"/>
                    <a:pt x="193" y="108"/>
                  </a:cubicBezTo>
                  <a:close/>
                </a:path>
              </a:pathLst>
            </a:custGeom>
            <a:solidFill>
              <a:srgbClr val="0000FF">
                <a:alpha val="39999"/>
              </a:srgbClr>
            </a:solidFill>
            <a:ln w="3175" cmpd="sng">
              <a:solidFill>
                <a:srgbClr val="6666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5405" name="Freeform 253" descr="Purple mesh"/>
            <p:cNvSpPr>
              <a:spLocks noChangeAspect="1"/>
            </p:cNvSpPr>
            <p:nvPr/>
          </p:nvSpPr>
          <p:spPr bwMode="auto">
            <a:xfrm>
              <a:off x="2884" y="1182"/>
              <a:ext cx="229" cy="225"/>
            </a:xfrm>
            <a:custGeom>
              <a:avLst/>
              <a:gdLst>
                <a:gd name="T0" fmla="*/ 229 w 229"/>
                <a:gd name="T1" fmla="*/ 113 h 225"/>
                <a:gd name="T2" fmla="*/ 182 w 229"/>
                <a:gd name="T3" fmla="*/ 15 h 225"/>
                <a:gd name="T4" fmla="*/ 93 w 229"/>
                <a:gd name="T5" fmla="*/ 25 h 225"/>
                <a:gd name="T6" fmla="*/ 31 w 229"/>
                <a:gd name="T7" fmla="*/ 80 h 225"/>
                <a:gd name="T8" fmla="*/ 18 w 229"/>
                <a:gd name="T9" fmla="*/ 151 h 225"/>
                <a:gd name="T10" fmla="*/ 138 w 229"/>
                <a:gd name="T11" fmla="*/ 220 h 225"/>
                <a:gd name="T12" fmla="*/ 229 w 229"/>
                <a:gd name="T13" fmla="*/ 113 h 225"/>
              </a:gdLst>
              <a:ahLst/>
              <a:cxnLst>
                <a:cxn ang="0">
                  <a:pos x="T0" y="T1"/>
                </a:cxn>
                <a:cxn ang="0">
                  <a:pos x="T2" y="T3"/>
                </a:cxn>
                <a:cxn ang="0">
                  <a:pos x="T4" y="T5"/>
                </a:cxn>
                <a:cxn ang="0">
                  <a:pos x="T6" y="T7"/>
                </a:cxn>
                <a:cxn ang="0">
                  <a:pos x="T8" y="T9"/>
                </a:cxn>
                <a:cxn ang="0">
                  <a:pos x="T10" y="T11"/>
                </a:cxn>
                <a:cxn ang="0">
                  <a:pos x="T12" y="T13"/>
                </a:cxn>
              </a:cxnLst>
              <a:rect l="0" t="0" r="r" b="b"/>
              <a:pathLst>
                <a:path w="229" h="225">
                  <a:moveTo>
                    <a:pt x="229" y="113"/>
                  </a:moveTo>
                  <a:cubicBezTo>
                    <a:pt x="229" y="77"/>
                    <a:pt x="208" y="31"/>
                    <a:pt x="182" y="15"/>
                  </a:cubicBezTo>
                  <a:cubicBezTo>
                    <a:pt x="159" y="0"/>
                    <a:pt x="118" y="14"/>
                    <a:pt x="93" y="25"/>
                  </a:cubicBezTo>
                  <a:cubicBezTo>
                    <a:pt x="41" y="58"/>
                    <a:pt x="43" y="59"/>
                    <a:pt x="31" y="80"/>
                  </a:cubicBezTo>
                  <a:cubicBezTo>
                    <a:pt x="19" y="101"/>
                    <a:pt x="0" y="128"/>
                    <a:pt x="18" y="151"/>
                  </a:cubicBezTo>
                  <a:cubicBezTo>
                    <a:pt x="14" y="190"/>
                    <a:pt x="102" y="225"/>
                    <a:pt x="138" y="220"/>
                  </a:cubicBezTo>
                  <a:cubicBezTo>
                    <a:pt x="206" y="220"/>
                    <a:pt x="229" y="150"/>
                    <a:pt x="229" y="113"/>
                  </a:cubicBezTo>
                  <a:close/>
                </a:path>
              </a:pathLst>
            </a:custGeom>
            <a:blipFill dpi="0" rotWithShape="1">
              <a:blip r:embed="rId5"/>
              <a:srcRect/>
              <a:tile tx="0" ty="0" sx="100000" sy="100000" flip="none" algn="tl"/>
            </a:blip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grpSp>
      <p:sp>
        <p:nvSpPr>
          <p:cNvPr id="305406" name="Text Box 254"/>
          <p:cNvSpPr txBox="1">
            <a:spLocks noChangeArrowheads="1"/>
          </p:cNvSpPr>
          <p:nvPr/>
        </p:nvSpPr>
        <p:spPr bwMode="auto">
          <a:xfrm>
            <a:off x="7734300" y="2208214"/>
            <a:ext cx="91057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400" dirty="0">
                <a:latin typeface="Arial" charset="0"/>
              </a:rPr>
              <a:t>T-l</a:t>
            </a:r>
            <a:r>
              <a:rPr lang="tr-TR" sz="1400" dirty="0" err="1">
                <a:latin typeface="Arial" charset="0"/>
              </a:rPr>
              <a:t>enfosit</a:t>
            </a:r>
            <a:endParaRPr lang="en-US" sz="1400" dirty="0">
              <a:latin typeface="Arial" charset="0"/>
            </a:endParaRPr>
          </a:p>
        </p:txBody>
      </p:sp>
      <p:sp>
        <p:nvSpPr>
          <p:cNvPr id="305407" name="Text Box 255"/>
          <p:cNvSpPr txBox="1">
            <a:spLocks noChangeArrowheads="1"/>
          </p:cNvSpPr>
          <p:nvPr/>
        </p:nvSpPr>
        <p:spPr bwMode="auto">
          <a:xfrm>
            <a:off x="9318625" y="1704975"/>
            <a:ext cx="8636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1400" dirty="0">
                <a:latin typeface="Arial" charset="0"/>
              </a:rPr>
              <a:t>Plasma</a:t>
            </a:r>
          </a:p>
          <a:p>
            <a:r>
              <a:rPr lang="tr-TR" sz="1400" dirty="0">
                <a:latin typeface="Arial" charset="0"/>
              </a:rPr>
              <a:t>hücreleri</a:t>
            </a:r>
            <a:endParaRPr lang="en-US" sz="1400" dirty="0">
              <a:latin typeface="Arial" charset="0"/>
            </a:endParaRPr>
          </a:p>
        </p:txBody>
      </p:sp>
      <p:sp>
        <p:nvSpPr>
          <p:cNvPr id="305408" name="Rectangle 256"/>
          <p:cNvSpPr>
            <a:spLocks noChangeArrowheads="1"/>
          </p:cNvSpPr>
          <p:nvPr/>
        </p:nvSpPr>
        <p:spPr bwMode="auto">
          <a:xfrm>
            <a:off x="7373939" y="1344614"/>
            <a:ext cx="287337" cy="28892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05409" name="Text Box 257"/>
          <p:cNvSpPr txBox="1">
            <a:spLocks noChangeArrowheads="1"/>
          </p:cNvSpPr>
          <p:nvPr/>
        </p:nvSpPr>
        <p:spPr bwMode="auto">
          <a:xfrm>
            <a:off x="6869114" y="1344614"/>
            <a:ext cx="931665" cy="30777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400" dirty="0">
                <a:latin typeface="Arial" charset="0"/>
              </a:rPr>
              <a:t>B-l</a:t>
            </a:r>
            <a:r>
              <a:rPr lang="tr-TR" sz="1400" dirty="0" err="1">
                <a:latin typeface="Arial" charset="0"/>
              </a:rPr>
              <a:t>enfosit</a:t>
            </a:r>
            <a:endParaRPr lang="en-US" sz="1400" dirty="0">
              <a:latin typeface="Arial" charset="0"/>
            </a:endParaRPr>
          </a:p>
        </p:txBody>
      </p:sp>
      <p:sp>
        <p:nvSpPr>
          <p:cNvPr id="305410" name="Text Box 258"/>
          <p:cNvSpPr txBox="1">
            <a:spLocks noChangeArrowheads="1"/>
          </p:cNvSpPr>
          <p:nvPr/>
        </p:nvSpPr>
        <p:spPr bwMode="auto">
          <a:xfrm>
            <a:off x="6797676" y="768350"/>
            <a:ext cx="57626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1400">
                <a:solidFill>
                  <a:srgbClr val="008000"/>
                </a:solidFill>
                <a:effectLst>
                  <a:outerShdw blurRad="38100" dist="38100" dir="2700000" algn="tl">
                    <a:srgbClr val="C0C0C0"/>
                  </a:outerShdw>
                </a:effectLst>
                <a:latin typeface="Arial Narrow" pitchFamily="34" charset="0"/>
              </a:rPr>
              <a:t>na</a:t>
            </a:r>
            <a:r>
              <a:rPr lang="en-US" sz="1400">
                <a:solidFill>
                  <a:srgbClr val="008000"/>
                </a:solidFill>
                <a:effectLst>
                  <a:outerShdw blurRad="38100" dist="38100" dir="2700000" algn="tl">
                    <a:srgbClr val="C0C0C0"/>
                  </a:outerShdw>
                </a:effectLst>
                <a:latin typeface="Arial Narrow" pitchFamily="34" charset="0"/>
                <a:cs typeface="Arial" charset="0"/>
              </a:rPr>
              <a:t>ï</a:t>
            </a:r>
            <a:r>
              <a:rPr lang="en-US" sz="1400">
                <a:solidFill>
                  <a:srgbClr val="008000"/>
                </a:solidFill>
                <a:effectLst>
                  <a:outerShdw blurRad="38100" dist="38100" dir="2700000" algn="tl">
                    <a:srgbClr val="C0C0C0"/>
                  </a:outerShdw>
                </a:effectLst>
                <a:latin typeface="Arial Narrow" pitchFamily="34" charset="0"/>
              </a:rPr>
              <a:t>ve</a:t>
            </a:r>
          </a:p>
        </p:txBody>
      </p:sp>
      <p:sp>
        <p:nvSpPr>
          <p:cNvPr id="305411" name="WordArt 259"/>
          <p:cNvSpPr>
            <a:spLocks noChangeArrowheads="1" noChangeShapeType="1" noTextEdit="1"/>
          </p:cNvSpPr>
          <p:nvPr/>
        </p:nvSpPr>
        <p:spPr bwMode="auto">
          <a:xfrm>
            <a:off x="7915755" y="684291"/>
            <a:ext cx="936625" cy="285750"/>
          </a:xfrm>
          <a:prstGeom prst="rect">
            <a:avLst/>
          </a:prstGeom>
          <a:extLst>
            <a:ext uri="{91240B29-F687-4F45-9708-019B960494DF}">
              <a14:hiddenLine xmlns:a14="http://schemas.microsoft.com/office/drawing/2010/main" w="3175">
                <a:solidFill>
                  <a:schemeClr val="tx1"/>
                </a:solidFill>
                <a:round/>
                <a:headEnd/>
                <a:tailEnd/>
              </a14:hiddenLine>
            </a:ext>
            <a:ext uri="{AF507438-7753-43E0-B8FC-AC1667EBCBE1}">
              <a14:hiddenEffects xmlns:a14="http://schemas.microsoft.com/office/drawing/2010/main">
                <a:effectLst/>
              </a14:hiddenEffects>
            </a:ext>
          </a:extLst>
        </p:spPr>
        <p:txBody>
          <a:bodyPr spcFirstLastPara="1" wrap="none" fromWordArt="1">
            <a:prstTxWarp prst="textArchUp">
              <a:avLst>
                <a:gd name="adj" fmla="val 11154350"/>
              </a:avLst>
            </a:prstTxWarp>
          </a:bodyPr>
          <a:lstStyle/>
          <a:p>
            <a:r>
              <a:rPr lang="tr-TR" sz="800" kern="10" dirty="0" err="1">
                <a:solidFill>
                  <a:srgbClr val="008000"/>
                </a:solidFill>
                <a:latin typeface="Arial Narrow"/>
              </a:rPr>
              <a:t>germinal</a:t>
            </a:r>
            <a:r>
              <a:rPr lang="tr-TR" sz="800" kern="10" dirty="0">
                <a:solidFill>
                  <a:srgbClr val="008000"/>
                </a:solidFill>
                <a:latin typeface="Arial Narrow"/>
              </a:rPr>
              <a:t> merkez</a:t>
            </a:r>
          </a:p>
        </p:txBody>
      </p:sp>
      <p:pic>
        <p:nvPicPr>
          <p:cNvPr id="305414" name="Picture 262" descr="s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905000" y="3670851"/>
            <a:ext cx="1604211" cy="680273"/>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Lst>
        </p:spPr>
      </p:pic>
      <p:sp>
        <p:nvSpPr>
          <p:cNvPr id="305415" name="Rectangle 263"/>
          <p:cNvSpPr>
            <a:spLocks noChangeArrowheads="1"/>
          </p:cNvSpPr>
          <p:nvPr/>
        </p:nvSpPr>
        <p:spPr bwMode="auto">
          <a:xfrm>
            <a:off x="530306" y="39050"/>
            <a:ext cx="6865858"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algn="l"/>
            <a:r>
              <a:rPr lang="tr-TR" sz="2800" dirty="0">
                <a:solidFill>
                  <a:srgbClr val="FF0000"/>
                </a:solidFill>
              </a:rPr>
              <a:t>Hematopoez  (Kan yapımı)</a:t>
            </a:r>
            <a:endParaRPr lang="en-US" sz="2800" dirty="0">
              <a:solidFill>
                <a:srgbClr val="FF0000"/>
              </a:solidFill>
            </a:endParaRPr>
          </a:p>
        </p:txBody>
      </p:sp>
      <p:sp>
        <p:nvSpPr>
          <p:cNvPr id="305416" name="Rectangle 264"/>
          <p:cNvSpPr>
            <a:spLocks noChangeArrowheads="1"/>
          </p:cNvSpPr>
          <p:nvPr/>
        </p:nvSpPr>
        <p:spPr bwMode="auto">
          <a:xfrm>
            <a:off x="8595709" y="5760273"/>
            <a:ext cx="19812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algn="l"/>
            <a:r>
              <a:rPr lang="tr-TR" sz="1600" dirty="0" err="1">
                <a:latin typeface="Calibri" pitchFamily="34" charset="0"/>
              </a:rPr>
              <a:t>Granülopoez</a:t>
            </a:r>
            <a:r>
              <a:rPr lang="tr-TR" sz="1600" dirty="0">
                <a:latin typeface="Calibri" pitchFamily="34" charset="0"/>
              </a:rPr>
              <a:t/>
            </a:r>
            <a:br>
              <a:rPr lang="tr-TR" sz="1600" dirty="0">
                <a:latin typeface="Calibri" pitchFamily="34" charset="0"/>
              </a:rPr>
            </a:br>
            <a:r>
              <a:rPr lang="tr-TR" sz="1600" dirty="0" err="1">
                <a:latin typeface="Calibri" pitchFamily="34" charset="0"/>
              </a:rPr>
              <a:t>Trombopoez</a:t>
            </a:r>
            <a:r>
              <a:rPr lang="tr-TR" sz="1600" dirty="0">
                <a:latin typeface="Calibri" pitchFamily="34" charset="0"/>
              </a:rPr>
              <a:t/>
            </a:r>
            <a:br>
              <a:rPr lang="tr-TR" sz="1600" dirty="0">
                <a:latin typeface="Calibri" pitchFamily="34" charset="0"/>
              </a:rPr>
            </a:br>
            <a:r>
              <a:rPr lang="tr-TR" sz="1600" dirty="0">
                <a:latin typeface="Calibri" pitchFamily="34" charset="0"/>
              </a:rPr>
              <a:t>Eritropoez</a:t>
            </a:r>
            <a:endParaRPr lang="en-US" sz="1600" dirty="0">
              <a:latin typeface="Calibri" pitchFamily="34" charset="0"/>
            </a:endParaRPr>
          </a:p>
        </p:txBody>
      </p:sp>
      <p:sp>
        <p:nvSpPr>
          <p:cNvPr id="2" name="Dikdörtgen 1"/>
          <p:cNvSpPr/>
          <p:nvPr/>
        </p:nvSpPr>
        <p:spPr>
          <a:xfrm>
            <a:off x="1695937" y="2030960"/>
            <a:ext cx="862737" cy="341632"/>
          </a:xfrm>
          <a:prstGeom prst="rect">
            <a:avLst/>
          </a:prstGeom>
        </p:spPr>
        <p:txBody>
          <a:bodyPr wrap="none">
            <a:spAutoFit/>
          </a:bodyPr>
          <a:lstStyle/>
          <a:p>
            <a:pPr>
              <a:lnSpc>
                <a:spcPct val="90000"/>
              </a:lnSpc>
            </a:pPr>
            <a:r>
              <a:rPr lang="tr-TR" dirty="0"/>
              <a:t>CD34+ </a:t>
            </a:r>
          </a:p>
        </p:txBody>
      </p:sp>
      <p:sp>
        <p:nvSpPr>
          <p:cNvPr id="264" name="263 Dikdörtgen"/>
          <p:cNvSpPr/>
          <p:nvPr/>
        </p:nvSpPr>
        <p:spPr>
          <a:xfrm>
            <a:off x="1695937" y="1664772"/>
            <a:ext cx="1294137" cy="369332"/>
          </a:xfrm>
          <a:prstGeom prst="rect">
            <a:avLst/>
          </a:prstGeom>
        </p:spPr>
        <p:txBody>
          <a:bodyPr wrap="none">
            <a:spAutoFit/>
          </a:bodyPr>
          <a:lstStyle/>
          <a:p>
            <a:r>
              <a:rPr lang="tr-TR" dirty="0">
                <a:latin typeface="Calibri" pitchFamily="34" charset="0"/>
              </a:rPr>
              <a:t>Puliripotent</a:t>
            </a:r>
            <a:endParaRPr lang="tr-TR" dirty="0"/>
          </a:p>
        </p:txBody>
      </p:sp>
      <p:sp>
        <p:nvSpPr>
          <p:cNvPr id="265" name="264 Dikdörtgen"/>
          <p:cNvSpPr/>
          <p:nvPr/>
        </p:nvSpPr>
        <p:spPr>
          <a:xfrm>
            <a:off x="4069781" y="1168704"/>
            <a:ext cx="1188852" cy="338554"/>
          </a:xfrm>
          <a:prstGeom prst="rect">
            <a:avLst/>
          </a:prstGeom>
        </p:spPr>
        <p:txBody>
          <a:bodyPr wrap="none">
            <a:spAutoFit/>
          </a:bodyPr>
          <a:lstStyle/>
          <a:p>
            <a:r>
              <a:rPr lang="tr-TR" sz="1600" dirty="0">
                <a:latin typeface="Calibri" pitchFamily="34" charset="0"/>
              </a:rPr>
              <a:t>Multipotent</a:t>
            </a:r>
            <a:endParaRPr lang="tr-TR" sz="1600" dirty="0"/>
          </a:p>
        </p:txBody>
      </p:sp>
      <p:sp>
        <p:nvSpPr>
          <p:cNvPr id="266" name="265 Dikdörtgen"/>
          <p:cNvSpPr/>
          <p:nvPr/>
        </p:nvSpPr>
        <p:spPr>
          <a:xfrm>
            <a:off x="3906220" y="4488028"/>
            <a:ext cx="1188852" cy="338554"/>
          </a:xfrm>
          <a:prstGeom prst="rect">
            <a:avLst/>
          </a:prstGeom>
        </p:spPr>
        <p:txBody>
          <a:bodyPr wrap="none">
            <a:spAutoFit/>
          </a:bodyPr>
          <a:lstStyle/>
          <a:p>
            <a:r>
              <a:rPr lang="tr-TR" sz="1600" dirty="0">
                <a:latin typeface="Calibri" pitchFamily="34" charset="0"/>
              </a:rPr>
              <a:t>Multipotent</a:t>
            </a:r>
            <a:endParaRPr lang="tr-TR" sz="1600" dirty="0"/>
          </a:p>
        </p:txBody>
      </p:sp>
    </p:spTree>
    <p:extLst>
      <p:ext uri="{BB962C8B-B14F-4D97-AF65-F5344CB8AC3E}">
        <p14:creationId xmlns:p14="http://schemas.microsoft.com/office/powerpoint/2010/main" val="41479880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1" name="Rectangle 3"/>
          <p:cNvSpPr>
            <a:spLocks noChangeArrowheads="1"/>
          </p:cNvSpPr>
          <p:nvPr/>
        </p:nvSpPr>
        <p:spPr bwMode="auto">
          <a:xfrm>
            <a:off x="6528049" y="1916832"/>
            <a:ext cx="2663825"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tr-TR" altLang="en-US" dirty="0"/>
              <a:t>Kan hücrelerinin üretim yeri</a:t>
            </a:r>
          </a:p>
          <a:p>
            <a:r>
              <a:rPr lang="tr-TR" altLang="en-US" dirty="0"/>
              <a:t> kemik iliğidir</a:t>
            </a:r>
          </a:p>
        </p:txBody>
      </p:sp>
      <p:sp>
        <p:nvSpPr>
          <p:cNvPr id="319493" name="Rectangle 5"/>
          <p:cNvSpPr>
            <a:spLocks noChangeArrowheads="1"/>
          </p:cNvSpPr>
          <p:nvPr/>
        </p:nvSpPr>
        <p:spPr bwMode="auto">
          <a:xfrm>
            <a:off x="1922462" y="2244224"/>
            <a:ext cx="3957514"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p>
            <a:pPr eaLnBrk="0" hangingPunct="0"/>
            <a:r>
              <a:rPr lang="tr-TR" altLang="en-US" b="1" dirty="0">
                <a:solidFill>
                  <a:srgbClr val="C21082"/>
                </a:solidFill>
                <a:latin typeface="Arial" panose="020B0604020202020204" pitchFamily="34" charset="0"/>
              </a:rPr>
              <a:t>Erişkinde aktif kemik iliği </a:t>
            </a:r>
            <a:r>
              <a:rPr lang="en-US" altLang="en-US" dirty="0">
                <a:solidFill>
                  <a:srgbClr val="C21082"/>
                </a:solidFill>
                <a:latin typeface="Arial" panose="020B0604020202020204" pitchFamily="34" charset="0"/>
              </a:rPr>
              <a:t>  </a:t>
            </a:r>
            <a:r>
              <a:rPr lang="tr-TR" altLang="en-US" b="1" dirty="0">
                <a:solidFill>
                  <a:srgbClr val="C21082"/>
                </a:solidFill>
                <a:latin typeface="Arial" panose="020B0604020202020204" pitchFamily="34" charset="0"/>
              </a:rPr>
              <a:t>bölgeleri</a:t>
            </a:r>
            <a:r>
              <a:rPr lang="en-US" altLang="en-US" dirty="0">
                <a:solidFill>
                  <a:srgbClr val="C21082"/>
                </a:solidFill>
                <a:latin typeface="Arial" panose="020B0604020202020204" pitchFamily="34" charset="0"/>
              </a:rPr>
              <a:t>                         </a:t>
            </a:r>
            <a:r>
              <a:rPr lang="en-US" altLang="en-US" dirty="0">
                <a:latin typeface="Arial" panose="020B0604020202020204" pitchFamily="34" charset="0"/>
              </a:rPr>
              <a:t>            </a:t>
            </a:r>
          </a:p>
        </p:txBody>
      </p:sp>
      <p:sp>
        <p:nvSpPr>
          <p:cNvPr id="8" name="Rectangle 2"/>
          <p:cNvSpPr>
            <a:spLocks noGrp="1" noChangeArrowheads="1"/>
          </p:cNvSpPr>
          <p:nvPr>
            <p:ph type="title"/>
          </p:nvPr>
        </p:nvSpPr>
        <p:spPr>
          <a:xfrm>
            <a:off x="421365" y="445253"/>
            <a:ext cx="6235700" cy="684212"/>
          </a:xfrm>
        </p:spPr>
        <p:txBody>
          <a:bodyPr>
            <a:normAutofit fontScale="90000"/>
          </a:bodyPr>
          <a:lstStyle/>
          <a:p>
            <a:r>
              <a:rPr lang="tr-TR" altLang="en-US" b="1" dirty="0">
                <a:solidFill>
                  <a:srgbClr val="FF0000"/>
                </a:solidFill>
                <a:latin typeface="Arial" panose="020B0604020202020204" pitchFamily="34" charset="0"/>
                <a:cs typeface="Arial" panose="020B0604020202020204" pitchFamily="34" charset="0"/>
              </a:rPr>
              <a:t>Kemik İliği İncelenmesi</a:t>
            </a:r>
          </a:p>
        </p:txBody>
      </p:sp>
      <p:pic>
        <p:nvPicPr>
          <p:cNvPr id="9" name="Picture 2" descr="BONE%20MARROW"/>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44073" y="3068613"/>
            <a:ext cx="3489325" cy="2643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4" descr="nucleus factsheet ima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22463" y="2924945"/>
            <a:ext cx="4500563" cy="2930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349232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063552" y="6381328"/>
            <a:ext cx="8413724" cy="369332"/>
          </a:xfrm>
          <a:prstGeom prst="rect">
            <a:avLst/>
          </a:prstGeom>
        </p:spPr>
        <p:txBody>
          <a:bodyPr wrap="square">
            <a:spAutoFit/>
          </a:bodyPr>
          <a:lstStyle/>
          <a:p>
            <a:r>
              <a:rPr lang="tr-TR" altLang="en-US" dirty="0">
                <a:latin typeface="Calibri" panose="020F0502020204030204" pitchFamily="34" charset="0"/>
              </a:rPr>
              <a:t>Kemik iliği </a:t>
            </a:r>
            <a:r>
              <a:rPr lang="tr-TR" altLang="en-US" dirty="0" err="1">
                <a:latin typeface="Calibri" panose="020F0502020204030204" pitchFamily="34" charset="0"/>
              </a:rPr>
              <a:t>aspirasyonu</a:t>
            </a:r>
            <a:r>
              <a:rPr lang="tr-TR" altLang="en-US" dirty="0">
                <a:latin typeface="Calibri" panose="020F0502020204030204" pitchFamily="34" charset="0"/>
              </a:rPr>
              <a:t> : Erişkinlerde </a:t>
            </a:r>
            <a:r>
              <a:rPr lang="tr-TR" altLang="en-US" dirty="0" err="1">
                <a:latin typeface="Calibri" panose="020F0502020204030204" pitchFamily="34" charset="0"/>
              </a:rPr>
              <a:t>corpus</a:t>
            </a:r>
            <a:r>
              <a:rPr lang="tr-TR" altLang="en-US" dirty="0">
                <a:latin typeface="Calibri" panose="020F0502020204030204" pitchFamily="34" charset="0"/>
              </a:rPr>
              <a:t> </a:t>
            </a:r>
            <a:r>
              <a:rPr lang="tr-TR" altLang="en-US" dirty="0" err="1">
                <a:latin typeface="Calibri" panose="020F0502020204030204" pitchFamily="34" charset="0"/>
              </a:rPr>
              <a:t>sterni</a:t>
            </a:r>
            <a:r>
              <a:rPr lang="tr-TR" altLang="en-US" dirty="0">
                <a:latin typeface="Calibri" panose="020F0502020204030204" pitchFamily="34" charset="0"/>
              </a:rPr>
              <a:t> veya </a:t>
            </a:r>
            <a:r>
              <a:rPr lang="tr-TR" altLang="en-US" dirty="0" err="1">
                <a:latin typeface="Calibri" panose="020F0502020204030204" pitchFamily="34" charset="0"/>
              </a:rPr>
              <a:t>Spina</a:t>
            </a:r>
            <a:r>
              <a:rPr lang="tr-TR" altLang="en-US" dirty="0">
                <a:latin typeface="Calibri" panose="020F0502020204030204" pitchFamily="34" charset="0"/>
              </a:rPr>
              <a:t> </a:t>
            </a:r>
            <a:r>
              <a:rPr lang="tr-TR" altLang="en-US" dirty="0" err="1">
                <a:latin typeface="Calibri" panose="020F0502020204030204" pitchFamily="34" charset="0"/>
              </a:rPr>
              <a:t>İliaka</a:t>
            </a:r>
            <a:r>
              <a:rPr lang="tr-TR" altLang="en-US" dirty="0">
                <a:latin typeface="Calibri" panose="020F0502020204030204" pitchFamily="34" charset="0"/>
              </a:rPr>
              <a:t> </a:t>
            </a:r>
            <a:r>
              <a:rPr lang="tr-TR" altLang="en-US" dirty="0" err="1">
                <a:latin typeface="Calibri" panose="020F0502020204030204" pitchFamily="34" charset="0"/>
              </a:rPr>
              <a:t>Posterior</a:t>
            </a:r>
            <a:r>
              <a:rPr lang="tr-TR" altLang="en-US" dirty="0">
                <a:latin typeface="Calibri" panose="020F0502020204030204" pitchFamily="34" charset="0"/>
              </a:rPr>
              <a:t> </a:t>
            </a:r>
            <a:r>
              <a:rPr lang="tr-TR" altLang="en-US" dirty="0" err="1">
                <a:latin typeface="Calibri" panose="020F0502020204030204" pitchFamily="34" charset="0"/>
              </a:rPr>
              <a:t>Superior</a:t>
            </a:r>
            <a:endParaRPr lang="tr-TR" altLang="en-US" dirty="0">
              <a:latin typeface="Calibri" panose="020F0502020204030204" pitchFamily="34" charset="0"/>
            </a:endParaRPr>
          </a:p>
        </p:txBody>
      </p:sp>
      <p:pic>
        <p:nvPicPr>
          <p:cNvPr id="9" name="Picture 4" descr="IMG_062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23592" y="1844824"/>
            <a:ext cx="7704856" cy="4197648"/>
          </a:xfrm>
          <a:prstGeom prst="rect">
            <a:avLst/>
          </a:prstGeom>
          <a:noFill/>
          <a:extLst>
            <a:ext uri="{909E8E84-426E-40DD-AFC4-6F175D3DCCD1}">
              <a14:hiddenFill xmlns:a14="http://schemas.microsoft.com/office/drawing/2010/main">
                <a:solidFill>
                  <a:srgbClr val="FFFFFF"/>
                </a:solidFill>
              </a14:hiddenFill>
            </a:ext>
          </a:extLst>
        </p:spPr>
      </p:pic>
      <p:pic>
        <p:nvPicPr>
          <p:cNvPr id="3" name="Resim 2"/>
          <p:cNvPicPr>
            <a:picLocks noChangeAspect="1"/>
          </p:cNvPicPr>
          <p:nvPr/>
        </p:nvPicPr>
        <p:blipFill>
          <a:blip r:embed="rId3"/>
          <a:stretch>
            <a:fillRect/>
          </a:stretch>
        </p:blipFill>
        <p:spPr>
          <a:xfrm>
            <a:off x="7627143" y="133572"/>
            <a:ext cx="2705100" cy="1582192"/>
          </a:xfrm>
          <a:prstGeom prst="rect">
            <a:avLst/>
          </a:prstGeom>
        </p:spPr>
      </p:pic>
      <p:pic>
        <p:nvPicPr>
          <p:cNvPr id="4" name="Resim 3"/>
          <p:cNvPicPr>
            <a:picLocks noChangeAspect="1"/>
          </p:cNvPicPr>
          <p:nvPr/>
        </p:nvPicPr>
        <p:blipFill>
          <a:blip r:embed="rId4"/>
          <a:stretch>
            <a:fillRect/>
          </a:stretch>
        </p:blipFill>
        <p:spPr>
          <a:xfrm>
            <a:off x="9648354" y="300432"/>
            <a:ext cx="707901" cy="1205537"/>
          </a:xfrm>
          <a:prstGeom prst="rect">
            <a:avLst/>
          </a:prstGeom>
        </p:spPr>
      </p:pic>
      <p:sp>
        <p:nvSpPr>
          <p:cNvPr id="7" name="Rectangle 2"/>
          <p:cNvSpPr txBox="1">
            <a:spLocks noChangeArrowheads="1"/>
          </p:cNvSpPr>
          <p:nvPr/>
        </p:nvSpPr>
        <p:spPr>
          <a:xfrm>
            <a:off x="421365" y="445253"/>
            <a:ext cx="6235700" cy="684212"/>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altLang="en-US" b="1" smtClean="0">
                <a:solidFill>
                  <a:srgbClr val="FF0000"/>
                </a:solidFill>
                <a:latin typeface="Arial" panose="020B0604020202020204" pitchFamily="34" charset="0"/>
                <a:cs typeface="Arial" panose="020B0604020202020204" pitchFamily="34" charset="0"/>
              </a:rPr>
              <a:t>Kemik İliği İncelenmesi</a:t>
            </a:r>
            <a:endParaRPr lang="tr-TR" altLang="en-US"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7097533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4" name="Text Box 4"/>
          <p:cNvSpPr txBox="1">
            <a:spLocks noChangeArrowheads="1"/>
          </p:cNvSpPr>
          <p:nvPr/>
        </p:nvSpPr>
        <p:spPr bwMode="auto">
          <a:xfrm>
            <a:off x="372075" y="572819"/>
            <a:ext cx="72009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altLang="en-US" sz="3200" b="1" dirty="0">
                <a:solidFill>
                  <a:srgbClr val="FF0000"/>
                </a:solidFill>
                <a:latin typeface="Arial" panose="020B0604020202020204" pitchFamily="34" charset="0"/>
                <a:cs typeface="Arial" panose="020B0604020202020204" pitchFamily="34" charset="0"/>
              </a:rPr>
              <a:t>Kemik İliği Biyopsisi</a:t>
            </a:r>
            <a:endParaRPr lang="en-US" altLang="en-US" sz="3200" b="1" dirty="0">
              <a:solidFill>
                <a:srgbClr val="FF0000"/>
              </a:solidFill>
              <a:latin typeface="Arial" panose="020B0604020202020204" pitchFamily="34" charset="0"/>
              <a:cs typeface="Arial" panose="020B0604020202020204" pitchFamily="34" charset="0"/>
            </a:endParaRPr>
          </a:p>
        </p:txBody>
      </p:sp>
      <p:pic>
        <p:nvPicPr>
          <p:cNvPr id="5" name="Picture 2" descr="X_00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98544" y="1900956"/>
            <a:ext cx="3209925" cy="367218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descr="X_00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19288" y="1844824"/>
            <a:ext cx="3352800" cy="37844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924282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50" name="Rectangle 2"/>
          <p:cNvSpPr>
            <a:spLocks noGrp="1" noChangeArrowheads="1"/>
          </p:cNvSpPr>
          <p:nvPr>
            <p:ph type="body" idx="1"/>
          </p:nvPr>
        </p:nvSpPr>
        <p:spPr>
          <a:xfrm>
            <a:off x="993171" y="1368964"/>
            <a:ext cx="8001000" cy="4751387"/>
          </a:xfrm>
        </p:spPr>
        <p:txBody>
          <a:bodyPr>
            <a:normAutofit fontScale="92500" lnSpcReduction="10000"/>
          </a:bodyPr>
          <a:lstStyle/>
          <a:p>
            <a:pPr>
              <a:lnSpc>
                <a:spcPct val="80000"/>
              </a:lnSpc>
            </a:pPr>
            <a:r>
              <a:rPr lang="tr-TR" altLang="en-US" sz="1800" b="1" dirty="0">
                <a:solidFill>
                  <a:srgbClr val="C00000"/>
                </a:solidFill>
                <a:latin typeface="Calibri" panose="020F0502020204030204" pitchFamily="34" charset="0"/>
              </a:rPr>
              <a:t>Kan sayımı veya periferik yaymada anormallik olması</a:t>
            </a:r>
          </a:p>
          <a:p>
            <a:pPr>
              <a:lnSpc>
                <a:spcPct val="120000"/>
              </a:lnSpc>
              <a:buFont typeface="Wingdings" panose="05000000000000000000" pitchFamily="2" charset="2"/>
              <a:buNone/>
            </a:pPr>
            <a:r>
              <a:rPr lang="tr-TR" altLang="en-US" sz="1800" b="1" dirty="0">
                <a:latin typeface="Calibri" panose="020F0502020204030204" pitchFamily="34" charset="0"/>
              </a:rPr>
              <a:t>	</a:t>
            </a:r>
            <a:r>
              <a:rPr lang="tr-TR" altLang="en-US" sz="1800" dirty="0">
                <a:latin typeface="Calibri" panose="020F0502020204030204" pitchFamily="34" charset="0"/>
              </a:rPr>
              <a:t>Beklenmeyen </a:t>
            </a:r>
            <a:r>
              <a:rPr lang="tr-TR" altLang="en-US" sz="1800" dirty="0" err="1">
                <a:latin typeface="Calibri" panose="020F0502020204030204" pitchFamily="34" charset="0"/>
              </a:rPr>
              <a:t>sitopeni</a:t>
            </a:r>
            <a:endParaRPr lang="tr-TR" altLang="en-US" sz="1800" b="1" dirty="0">
              <a:latin typeface="Calibri" panose="020F0502020204030204" pitchFamily="34" charset="0"/>
            </a:endParaRPr>
          </a:p>
          <a:p>
            <a:pPr>
              <a:lnSpc>
                <a:spcPct val="120000"/>
              </a:lnSpc>
              <a:buFont typeface="Wingdings" panose="05000000000000000000" pitchFamily="2" charset="2"/>
              <a:buNone/>
            </a:pPr>
            <a:r>
              <a:rPr lang="tr-TR" altLang="en-US" sz="1800" dirty="0">
                <a:latin typeface="Calibri" panose="020F0502020204030204" pitchFamily="34" charset="0"/>
              </a:rPr>
              <a:t>	Beklenmeyen </a:t>
            </a:r>
            <a:r>
              <a:rPr lang="tr-TR" altLang="en-US" sz="1800" dirty="0" err="1">
                <a:latin typeface="Calibri" panose="020F0502020204030204" pitchFamily="34" charset="0"/>
              </a:rPr>
              <a:t>lökositoz</a:t>
            </a:r>
            <a:r>
              <a:rPr lang="tr-TR" altLang="en-US" sz="1800" dirty="0">
                <a:latin typeface="Calibri" panose="020F0502020204030204" pitchFamily="34" charset="0"/>
              </a:rPr>
              <a:t> veya anormal lökositler görülmesi</a:t>
            </a:r>
            <a:endParaRPr lang="tr-TR" altLang="en-US" sz="1800" b="1" dirty="0">
              <a:latin typeface="Calibri" panose="020F0502020204030204" pitchFamily="34" charset="0"/>
            </a:endParaRPr>
          </a:p>
          <a:p>
            <a:pPr>
              <a:lnSpc>
                <a:spcPct val="120000"/>
              </a:lnSpc>
              <a:buFont typeface="Wingdings" panose="05000000000000000000" pitchFamily="2" charset="2"/>
              <a:buNone/>
            </a:pPr>
            <a:r>
              <a:rPr lang="tr-TR" altLang="en-US" sz="1800" dirty="0">
                <a:latin typeface="Calibri" panose="020F0502020204030204" pitchFamily="34" charset="0"/>
              </a:rPr>
              <a:t>	Gözyaşı hücreleri veya </a:t>
            </a:r>
            <a:r>
              <a:rPr lang="tr-TR" altLang="en-US" sz="1800" dirty="0" err="1">
                <a:latin typeface="Calibri" panose="020F0502020204030204" pitchFamily="34" charset="0"/>
              </a:rPr>
              <a:t>lökoeritroblastik</a:t>
            </a:r>
            <a:r>
              <a:rPr lang="tr-TR" altLang="en-US" sz="1800" dirty="0">
                <a:latin typeface="Calibri" panose="020F0502020204030204" pitchFamily="34" charset="0"/>
              </a:rPr>
              <a:t> tablo</a:t>
            </a:r>
            <a:endParaRPr lang="tr-TR" altLang="en-US" sz="1800" b="1" dirty="0">
              <a:latin typeface="Calibri" panose="020F0502020204030204" pitchFamily="34" charset="0"/>
            </a:endParaRPr>
          </a:p>
          <a:p>
            <a:pPr>
              <a:lnSpc>
                <a:spcPct val="120000"/>
              </a:lnSpc>
              <a:buFont typeface="Wingdings" panose="05000000000000000000" pitchFamily="2" charset="2"/>
              <a:buNone/>
            </a:pPr>
            <a:r>
              <a:rPr lang="tr-TR" altLang="en-US" sz="1800" dirty="0">
                <a:latin typeface="Calibri" panose="020F0502020204030204" pitchFamily="34" charset="0"/>
              </a:rPr>
              <a:t>	Eritrositlerde rulo formasyonu gözlenmesi</a:t>
            </a:r>
            <a:endParaRPr lang="tr-TR" altLang="en-US" sz="1800" b="1" dirty="0">
              <a:latin typeface="Calibri" panose="020F0502020204030204" pitchFamily="34" charset="0"/>
            </a:endParaRPr>
          </a:p>
          <a:p>
            <a:pPr>
              <a:lnSpc>
                <a:spcPct val="120000"/>
              </a:lnSpc>
              <a:buFont typeface="Wingdings" panose="05000000000000000000" pitchFamily="2" charset="2"/>
              <a:buNone/>
            </a:pPr>
            <a:r>
              <a:rPr lang="tr-TR" altLang="en-US" sz="1800" dirty="0">
                <a:latin typeface="Calibri" panose="020F0502020204030204" pitchFamily="34" charset="0"/>
              </a:rPr>
              <a:t>	Anemi tedavisine çok az veya hiç cevap olmaması</a:t>
            </a:r>
          </a:p>
          <a:p>
            <a:pPr>
              <a:lnSpc>
                <a:spcPct val="120000"/>
              </a:lnSpc>
              <a:buFont typeface="Wingdings" panose="05000000000000000000" pitchFamily="2" charset="2"/>
              <a:buChar char="q"/>
            </a:pPr>
            <a:r>
              <a:rPr lang="tr-TR" altLang="en-US" sz="1800" b="1" dirty="0">
                <a:solidFill>
                  <a:srgbClr val="C00000"/>
                </a:solidFill>
                <a:latin typeface="Calibri" panose="020F0502020204030204" pitchFamily="34" charset="0"/>
              </a:rPr>
              <a:t>Sistemik hastalığın kemik iliğindeki etkisini belirlemek</a:t>
            </a:r>
          </a:p>
          <a:p>
            <a:pPr>
              <a:lnSpc>
                <a:spcPct val="120000"/>
              </a:lnSpc>
              <a:buFont typeface="Wingdings" panose="05000000000000000000" pitchFamily="2" charset="2"/>
              <a:buNone/>
            </a:pPr>
            <a:r>
              <a:rPr lang="tr-TR" altLang="en-US" sz="1800" dirty="0">
                <a:latin typeface="Calibri" panose="020F0502020204030204" pitchFamily="34" charset="0"/>
              </a:rPr>
              <a:t>	Beklenmeyen </a:t>
            </a:r>
            <a:r>
              <a:rPr lang="tr-TR" altLang="en-US" sz="1800" dirty="0" err="1">
                <a:latin typeface="Calibri" panose="020F0502020204030204" pitchFamily="34" charset="0"/>
              </a:rPr>
              <a:t>hepatomegali</a:t>
            </a:r>
            <a:r>
              <a:rPr lang="tr-TR" altLang="en-US" sz="1800" dirty="0">
                <a:latin typeface="Calibri" panose="020F0502020204030204" pitchFamily="34" charset="0"/>
              </a:rPr>
              <a:t>, </a:t>
            </a:r>
            <a:r>
              <a:rPr lang="tr-TR" altLang="en-US" sz="1800" dirty="0" err="1">
                <a:latin typeface="Calibri" panose="020F0502020204030204" pitchFamily="34" charset="0"/>
              </a:rPr>
              <a:t>splenomegali</a:t>
            </a:r>
            <a:r>
              <a:rPr lang="tr-TR" altLang="en-US" sz="1800" dirty="0">
                <a:latin typeface="Calibri" panose="020F0502020204030204" pitchFamily="34" charset="0"/>
              </a:rPr>
              <a:t>, lenfadenopati</a:t>
            </a:r>
          </a:p>
          <a:p>
            <a:pPr>
              <a:lnSpc>
                <a:spcPct val="120000"/>
              </a:lnSpc>
              <a:buFont typeface="Wingdings" panose="05000000000000000000" pitchFamily="2" charset="2"/>
              <a:buNone/>
            </a:pPr>
            <a:r>
              <a:rPr lang="tr-TR" altLang="en-US" sz="1800" dirty="0">
                <a:latin typeface="Calibri" panose="020F0502020204030204" pitchFamily="34" charset="0"/>
              </a:rPr>
              <a:t>	Tümör </a:t>
            </a:r>
            <a:r>
              <a:rPr lang="tr-TR" altLang="en-US" sz="1800" dirty="0" err="1">
                <a:latin typeface="Calibri" panose="020F0502020204030204" pitchFamily="34" charset="0"/>
              </a:rPr>
              <a:t>evrelemesinde</a:t>
            </a:r>
            <a:r>
              <a:rPr lang="tr-TR" altLang="en-US" sz="1800" dirty="0">
                <a:latin typeface="Calibri" panose="020F0502020204030204" pitchFamily="34" charset="0"/>
              </a:rPr>
              <a:t> (solid tümörler veya lenfoma)</a:t>
            </a:r>
          </a:p>
          <a:p>
            <a:pPr>
              <a:lnSpc>
                <a:spcPct val="120000"/>
              </a:lnSpc>
              <a:buFont typeface="Wingdings" panose="05000000000000000000" pitchFamily="2" charset="2"/>
              <a:buNone/>
            </a:pPr>
            <a:r>
              <a:rPr lang="tr-TR" altLang="en-US" sz="1800" dirty="0">
                <a:latin typeface="Calibri" panose="020F0502020204030204" pitchFamily="34" charset="0"/>
              </a:rPr>
              <a:t>	Kemoterapi etkisini kontrol etmek için</a:t>
            </a:r>
          </a:p>
          <a:p>
            <a:pPr>
              <a:lnSpc>
                <a:spcPct val="80000"/>
              </a:lnSpc>
            </a:pPr>
            <a:r>
              <a:rPr lang="tr-TR" altLang="en-US" sz="1800" b="1" dirty="0">
                <a:latin typeface="Calibri" panose="020F0502020204030204" pitchFamily="34" charset="0"/>
              </a:rPr>
              <a:t>Nedeni bilinmeyen ateş durumunda (kültür ile birlikte)</a:t>
            </a:r>
          </a:p>
          <a:p>
            <a:pPr>
              <a:lnSpc>
                <a:spcPct val="80000"/>
              </a:lnSpc>
            </a:pPr>
            <a:r>
              <a:rPr lang="tr-TR" altLang="en-US" sz="1800" b="1" dirty="0">
                <a:latin typeface="Calibri" panose="020F0502020204030204" pitchFamily="34" charset="0"/>
              </a:rPr>
              <a:t>Metabolik hastalıkları değerlendirmede</a:t>
            </a:r>
          </a:p>
        </p:txBody>
      </p:sp>
      <p:sp>
        <p:nvSpPr>
          <p:cNvPr id="360451" name="Rectangle 3"/>
          <p:cNvSpPr>
            <a:spLocks noChangeArrowheads="1"/>
          </p:cNvSpPr>
          <p:nvPr/>
        </p:nvSpPr>
        <p:spPr bwMode="auto">
          <a:xfrm>
            <a:off x="425219" y="267343"/>
            <a:ext cx="8568952" cy="85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3800">
                <a:solidFill>
                  <a:schemeClr val="tx2"/>
                </a:solidFill>
                <a:latin typeface="Verdana" panose="020B0604030504040204" pitchFamily="34" charset="0"/>
              </a:defRPr>
            </a:lvl1pPr>
            <a:lvl2pPr>
              <a:defRPr sz="3800">
                <a:solidFill>
                  <a:schemeClr val="tx2"/>
                </a:solidFill>
                <a:latin typeface="Verdana" panose="020B0604030504040204" pitchFamily="34" charset="0"/>
              </a:defRPr>
            </a:lvl2pPr>
            <a:lvl3pPr>
              <a:defRPr sz="3800">
                <a:solidFill>
                  <a:schemeClr val="tx2"/>
                </a:solidFill>
                <a:latin typeface="Verdana" panose="020B0604030504040204" pitchFamily="34" charset="0"/>
              </a:defRPr>
            </a:lvl3pPr>
            <a:lvl4pPr>
              <a:defRPr sz="3800">
                <a:solidFill>
                  <a:schemeClr val="tx2"/>
                </a:solidFill>
                <a:latin typeface="Verdana" panose="020B0604030504040204" pitchFamily="34" charset="0"/>
              </a:defRPr>
            </a:lvl4pPr>
            <a:lvl5pPr>
              <a:defRPr sz="3800">
                <a:solidFill>
                  <a:schemeClr val="tx2"/>
                </a:solidFill>
                <a:latin typeface="Verdana" panose="020B0604030504040204" pitchFamily="34" charset="0"/>
              </a:defRPr>
            </a:lvl5pPr>
            <a:lvl6pPr marL="457200" fontAlgn="base">
              <a:spcBef>
                <a:spcPct val="0"/>
              </a:spcBef>
              <a:spcAft>
                <a:spcPct val="0"/>
              </a:spcAft>
              <a:defRPr sz="3800">
                <a:solidFill>
                  <a:schemeClr val="tx2"/>
                </a:solidFill>
                <a:latin typeface="Verdana" panose="020B0604030504040204" pitchFamily="34" charset="0"/>
              </a:defRPr>
            </a:lvl6pPr>
            <a:lvl7pPr marL="914400" fontAlgn="base">
              <a:spcBef>
                <a:spcPct val="0"/>
              </a:spcBef>
              <a:spcAft>
                <a:spcPct val="0"/>
              </a:spcAft>
              <a:defRPr sz="3800">
                <a:solidFill>
                  <a:schemeClr val="tx2"/>
                </a:solidFill>
                <a:latin typeface="Verdana" panose="020B0604030504040204" pitchFamily="34" charset="0"/>
              </a:defRPr>
            </a:lvl7pPr>
            <a:lvl8pPr marL="1371600" fontAlgn="base">
              <a:spcBef>
                <a:spcPct val="0"/>
              </a:spcBef>
              <a:spcAft>
                <a:spcPct val="0"/>
              </a:spcAft>
              <a:defRPr sz="3800">
                <a:solidFill>
                  <a:schemeClr val="tx2"/>
                </a:solidFill>
                <a:latin typeface="Verdana" panose="020B0604030504040204" pitchFamily="34" charset="0"/>
              </a:defRPr>
            </a:lvl8pPr>
            <a:lvl9pPr marL="1828800" fontAlgn="base">
              <a:spcBef>
                <a:spcPct val="0"/>
              </a:spcBef>
              <a:spcAft>
                <a:spcPct val="0"/>
              </a:spcAft>
              <a:defRPr sz="3800">
                <a:solidFill>
                  <a:schemeClr val="tx2"/>
                </a:solidFill>
                <a:latin typeface="Verdana" panose="020B0604030504040204" pitchFamily="34" charset="0"/>
              </a:defRPr>
            </a:lvl9pPr>
          </a:lstStyle>
          <a:p>
            <a:r>
              <a:rPr lang="tr-TR" altLang="en-US" sz="3200" b="1" dirty="0">
                <a:solidFill>
                  <a:srgbClr val="FF0000"/>
                </a:solidFill>
                <a:latin typeface="Arial" panose="020B0604020202020204" pitchFamily="34" charset="0"/>
                <a:cs typeface="Arial" panose="020B0604020202020204" pitchFamily="34" charset="0"/>
              </a:rPr>
              <a:t>Kemik İliği İnceleme </a:t>
            </a:r>
            <a:r>
              <a:rPr lang="tr-TR" altLang="en-US" sz="3200" b="1" dirty="0" err="1">
                <a:solidFill>
                  <a:srgbClr val="FF0000"/>
                </a:solidFill>
                <a:latin typeface="Arial" panose="020B0604020202020204" pitchFamily="34" charset="0"/>
                <a:cs typeface="Arial" panose="020B0604020202020204" pitchFamily="34" charset="0"/>
              </a:rPr>
              <a:t>Endikasyonları</a:t>
            </a:r>
            <a:endParaRPr lang="tr-TR" altLang="en-US" sz="32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0089288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ChangeArrowheads="1"/>
          </p:cNvSpPr>
          <p:nvPr/>
        </p:nvSpPr>
        <p:spPr bwMode="auto">
          <a:xfrm>
            <a:off x="3234950" y="1477867"/>
            <a:ext cx="5832648" cy="426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469900" indent="-469900" algn="l" rtl="0" fontAlgn="base">
              <a:spcBef>
                <a:spcPct val="20000"/>
              </a:spcBef>
              <a:spcAft>
                <a:spcPct val="0"/>
              </a:spcAft>
              <a:buClr>
                <a:schemeClr val="accent2"/>
              </a:buClr>
              <a:buFont typeface="Wingdings" panose="05000000000000000000" pitchFamily="2" charset="2"/>
              <a:buChar char="o"/>
              <a:defRPr sz="3000" kern="1200">
                <a:solidFill>
                  <a:schemeClr val="tx1"/>
                </a:solidFill>
                <a:latin typeface="+mn-lt"/>
                <a:ea typeface="+mn-ea"/>
                <a:cs typeface="+mn-cs"/>
              </a:defRPr>
            </a:lvl1pPr>
            <a:lvl2pPr marL="908050" indent="-436563" algn="l" rtl="0" fontAlgn="base">
              <a:spcBef>
                <a:spcPct val="20000"/>
              </a:spcBef>
              <a:spcAft>
                <a:spcPct val="0"/>
              </a:spcAft>
              <a:buClr>
                <a:schemeClr val="accent2"/>
              </a:buClr>
              <a:buFont typeface="Wingdings" panose="05000000000000000000" pitchFamily="2" charset="2"/>
              <a:buChar char="n"/>
              <a:defRPr sz="2600" kern="1200">
                <a:solidFill>
                  <a:schemeClr val="tx1"/>
                </a:solidFill>
                <a:latin typeface="+mn-lt"/>
                <a:ea typeface="+mn-ea"/>
                <a:cs typeface="+mn-cs"/>
              </a:defRPr>
            </a:lvl2pPr>
            <a:lvl3pPr marL="1304925" indent="-395288" algn="l" rtl="0" fontAlgn="base">
              <a:spcBef>
                <a:spcPct val="20000"/>
              </a:spcBef>
              <a:spcAft>
                <a:spcPct val="0"/>
              </a:spcAft>
              <a:buClr>
                <a:schemeClr val="accent2"/>
              </a:buClr>
              <a:buFont typeface="Wingdings" panose="05000000000000000000" pitchFamily="2" charset="2"/>
              <a:buChar char="o"/>
              <a:defRPr sz="2300" kern="1200">
                <a:solidFill>
                  <a:schemeClr val="tx1"/>
                </a:solidFill>
                <a:latin typeface="+mn-lt"/>
                <a:ea typeface="+mn-ea"/>
                <a:cs typeface="+mn-cs"/>
              </a:defRPr>
            </a:lvl3pPr>
            <a:lvl4pPr marL="1693863" indent="-387350" algn="l" rtl="0" fontAlgn="base">
              <a:spcBef>
                <a:spcPct val="20000"/>
              </a:spcBef>
              <a:spcAft>
                <a:spcPct val="0"/>
              </a:spcAft>
              <a:buClr>
                <a:schemeClr val="accent2"/>
              </a:buClr>
              <a:buFont typeface="Wingdings" panose="05000000000000000000" pitchFamily="2" charset="2"/>
              <a:buChar char="n"/>
              <a:defRPr sz="2000" kern="1200">
                <a:solidFill>
                  <a:schemeClr val="tx1"/>
                </a:solidFill>
                <a:latin typeface="+mn-lt"/>
                <a:ea typeface="+mn-ea"/>
                <a:cs typeface="+mn-cs"/>
              </a:defRPr>
            </a:lvl4pPr>
            <a:lvl5pPr marL="2093913" indent="-398463" algn="l" rtl="0" fontAlgn="base">
              <a:spcBef>
                <a:spcPct val="25000"/>
              </a:spcBef>
              <a:spcAft>
                <a:spcPct val="0"/>
              </a:spcAft>
              <a:buClr>
                <a:schemeClr val="accent2"/>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50000"/>
              </a:lnSpc>
            </a:pPr>
            <a:r>
              <a:rPr lang="tr-TR" altLang="en-US" sz="1800" dirty="0">
                <a:latin typeface="Calibri" panose="020F0502020204030204" pitchFamily="34" charset="0"/>
              </a:rPr>
              <a:t>Hücre </a:t>
            </a:r>
            <a:r>
              <a:rPr lang="tr-TR" altLang="en-US" sz="1800" dirty="0" smtClean="0">
                <a:latin typeface="Calibri" panose="020F0502020204030204" pitchFamily="34" charset="0"/>
              </a:rPr>
              <a:t>miktarı (</a:t>
            </a:r>
            <a:r>
              <a:rPr lang="tr-TR" altLang="en-US" sz="1800" dirty="0" err="1" smtClean="0">
                <a:latin typeface="Calibri" panose="020F0502020204030204" pitchFamily="34" charset="0"/>
              </a:rPr>
              <a:t>Sellülarie</a:t>
            </a:r>
            <a:r>
              <a:rPr lang="tr-TR" altLang="en-US" sz="1800" dirty="0" smtClean="0">
                <a:latin typeface="Calibri" panose="020F0502020204030204" pitchFamily="34" charset="0"/>
              </a:rPr>
              <a:t>) /yağ </a:t>
            </a:r>
            <a:r>
              <a:rPr lang="tr-TR" altLang="en-US" sz="1800" dirty="0">
                <a:latin typeface="Calibri" panose="020F0502020204030204" pitchFamily="34" charset="0"/>
              </a:rPr>
              <a:t>hücresi miktarı</a:t>
            </a:r>
          </a:p>
          <a:p>
            <a:pPr lvl="1">
              <a:lnSpc>
                <a:spcPct val="150000"/>
              </a:lnSpc>
            </a:pPr>
            <a:r>
              <a:rPr lang="tr-TR" altLang="en-US" sz="1800" dirty="0" err="1">
                <a:latin typeface="Calibri" panose="020F0502020204030204" pitchFamily="34" charset="0"/>
              </a:rPr>
              <a:t>Eritropoietik</a:t>
            </a:r>
            <a:r>
              <a:rPr lang="tr-TR" altLang="en-US" sz="1800" dirty="0">
                <a:latin typeface="Calibri" panose="020F0502020204030204" pitchFamily="34" charset="0"/>
              </a:rPr>
              <a:t> aktivite ve </a:t>
            </a:r>
            <a:r>
              <a:rPr lang="tr-TR" altLang="en-US" sz="1800" dirty="0" err="1">
                <a:latin typeface="Calibri" panose="020F0502020204030204" pitchFamily="34" charset="0"/>
              </a:rPr>
              <a:t>matürasyon</a:t>
            </a:r>
            <a:endParaRPr lang="tr-TR" altLang="en-US" sz="1800" dirty="0">
              <a:latin typeface="Calibri" panose="020F0502020204030204" pitchFamily="34" charset="0"/>
            </a:endParaRPr>
          </a:p>
          <a:p>
            <a:pPr lvl="1">
              <a:lnSpc>
                <a:spcPct val="150000"/>
              </a:lnSpc>
            </a:pPr>
            <a:r>
              <a:rPr lang="tr-TR" altLang="en-US" sz="1800" dirty="0" err="1">
                <a:latin typeface="Calibri" panose="020F0502020204030204" pitchFamily="34" charset="0"/>
              </a:rPr>
              <a:t>Granülopoietik</a:t>
            </a:r>
            <a:r>
              <a:rPr lang="tr-TR" altLang="en-US" sz="1800" dirty="0">
                <a:latin typeface="Calibri" panose="020F0502020204030204" pitchFamily="34" charset="0"/>
              </a:rPr>
              <a:t> aktivite ve </a:t>
            </a:r>
            <a:r>
              <a:rPr lang="tr-TR" altLang="en-US" sz="1800" dirty="0" err="1">
                <a:latin typeface="Calibri" panose="020F0502020204030204" pitchFamily="34" charset="0"/>
              </a:rPr>
              <a:t>matürasyon</a:t>
            </a:r>
            <a:endParaRPr lang="tr-TR" altLang="en-US" sz="1800" dirty="0">
              <a:latin typeface="Calibri" panose="020F0502020204030204" pitchFamily="34" charset="0"/>
            </a:endParaRPr>
          </a:p>
          <a:p>
            <a:pPr lvl="1">
              <a:lnSpc>
                <a:spcPct val="150000"/>
              </a:lnSpc>
            </a:pPr>
            <a:r>
              <a:rPr lang="tr-TR" altLang="en-US" sz="1800" dirty="0">
                <a:latin typeface="Calibri" panose="020F0502020204030204" pitchFamily="34" charset="0"/>
              </a:rPr>
              <a:t>Miyeloid-eritroid oranı 3-5/1</a:t>
            </a:r>
          </a:p>
          <a:p>
            <a:pPr lvl="1">
              <a:lnSpc>
                <a:spcPct val="150000"/>
              </a:lnSpc>
            </a:pPr>
            <a:r>
              <a:rPr lang="tr-TR" altLang="en-US" sz="1800" dirty="0">
                <a:latin typeface="Calibri" panose="020F0502020204030204" pitchFamily="34" charset="0"/>
              </a:rPr>
              <a:t>İlikte yabancı hücre, inflamasyon, nekroz varlığı</a:t>
            </a:r>
          </a:p>
          <a:p>
            <a:pPr lvl="1">
              <a:lnSpc>
                <a:spcPct val="150000"/>
              </a:lnSpc>
            </a:pPr>
            <a:r>
              <a:rPr lang="tr-TR" altLang="en-US" sz="1800" dirty="0">
                <a:latin typeface="Calibri" panose="020F0502020204030204" pitchFamily="34" charset="0"/>
              </a:rPr>
              <a:t>İliğin demir içeriği</a:t>
            </a:r>
          </a:p>
          <a:p>
            <a:pPr lvl="1">
              <a:lnSpc>
                <a:spcPct val="150000"/>
              </a:lnSpc>
            </a:pPr>
            <a:r>
              <a:rPr lang="tr-TR" altLang="en-US" sz="1800" dirty="0" err="1">
                <a:latin typeface="Calibri" panose="020F0502020204030204" pitchFamily="34" charset="0"/>
              </a:rPr>
              <a:t>Megakaryositler</a:t>
            </a:r>
            <a:endParaRPr lang="tr-TR" altLang="en-US" sz="1800" dirty="0">
              <a:latin typeface="Calibri" panose="020F0502020204030204" pitchFamily="34" charset="0"/>
            </a:endParaRPr>
          </a:p>
          <a:p>
            <a:pPr lvl="1">
              <a:lnSpc>
                <a:spcPct val="150000"/>
              </a:lnSpc>
            </a:pPr>
            <a:r>
              <a:rPr lang="tr-TR" altLang="en-US" sz="1800" dirty="0">
                <a:latin typeface="Calibri" panose="020F0502020204030204" pitchFamily="34" charset="0"/>
              </a:rPr>
              <a:t>Lenfoid ve </a:t>
            </a:r>
            <a:r>
              <a:rPr lang="tr-TR" altLang="en-US" sz="1800" dirty="0" err="1">
                <a:latin typeface="Calibri" panose="020F0502020204030204" pitchFamily="34" charset="0"/>
              </a:rPr>
              <a:t>Monosirtoid</a:t>
            </a:r>
            <a:r>
              <a:rPr lang="tr-TR" altLang="en-US" sz="1800" dirty="0">
                <a:latin typeface="Calibri" panose="020F0502020204030204" pitchFamily="34" charset="0"/>
              </a:rPr>
              <a:t> hücreler</a:t>
            </a:r>
          </a:p>
          <a:p>
            <a:pPr lvl="1">
              <a:lnSpc>
                <a:spcPct val="150000"/>
              </a:lnSpc>
            </a:pPr>
            <a:r>
              <a:rPr lang="tr-TR" altLang="en-US" sz="1800" dirty="0">
                <a:latin typeface="Calibri" panose="020F0502020204030204" pitchFamily="34" charset="0"/>
              </a:rPr>
              <a:t>Plazma hücreleri</a:t>
            </a:r>
          </a:p>
        </p:txBody>
      </p:sp>
      <p:sp>
        <p:nvSpPr>
          <p:cNvPr id="330754" name="Rectangle 2"/>
          <p:cNvSpPr>
            <a:spLocks noGrp="1" noChangeArrowheads="1"/>
          </p:cNvSpPr>
          <p:nvPr>
            <p:ph type="title"/>
          </p:nvPr>
        </p:nvSpPr>
        <p:spPr>
          <a:xfrm>
            <a:off x="431591" y="627930"/>
            <a:ext cx="8244563" cy="684212"/>
          </a:xfrm>
        </p:spPr>
        <p:txBody>
          <a:bodyPr>
            <a:normAutofit fontScale="90000"/>
          </a:bodyPr>
          <a:lstStyle/>
          <a:p>
            <a:r>
              <a:rPr lang="tr-TR" altLang="en-US" sz="3200" b="1" dirty="0">
                <a:solidFill>
                  <a:srgbClr val="FF0000"/>
                </a:solidFill>
                <a:latin typeface="Arial" panose="020B0604020202020204" pitchFamily="34" charset="0"/>
                <a:cs typeface="Arial" panose="020B0604020202020204" pitchFamily="34" charset="0"/>
              </a:rPr>
              <a:t>Kemik </a:t>
            </a:r>
            <a:r>
              <a:rPr lang="tr-TR" altLang="en-US" sz="3200" b="1" dirty="0" smtClean="0">
                <a:solidFill>
                  <a:srgbClr val="FF0000"/>
                </a:solidFill>
                <a:latin typeface="Arial" panose="020B0604020202020204" pitchFamily="34" charset="0"/>
                <a:cs typeface="Arial" panose="020B0604020202020204" pitchFamily="34" charset="0"/>
              </a:rPr>
              <a:t>İliği </a:t>
            </a:r>
            <a:r>
              <a:rPr lang="tr-TR" altLang="en-US" sz="3200" b="1" dirty="0">
                <a:solidFill>
                  <a:srgbClr val="FF0000"/>
                </a:solidFill>
                <a:latin typeface="Arial" panose="020B0604020202020204" pitchFamily="34" charset="0"/>
                <a:cs typeface="Arial" panose="020B0604020202020204" pitchFamily="34" charset="0"/>
              </a:rPr>
              <a:t>Kemik iliği biyopsisi İncelemesi</a:t>
            </a:r>
            <a:br>
              <a:rPr lang="tr-TR" altLang="en-US" sz="3200" b="1" dirty="0">
                <a:solidFill>
                  <a:srgbClr val="FF0000"/>
                </a:solidFill>
                <a:latin typeface="Arial" panose="020B0604020202020204" pitchFamily="34" charset="0"/>
                <a:cs typeface="Arial" panose="020B0604020202020204" pitchFamily="34" charset="0"/>
              </a:rPr>
            </a:br>
            <a:endParaRPr lang="tr-TR" altLang="en-US" sz="3200" b="1" dirty="0">
              <a:solidFill>
                <a:srgbClr val="FF0000"/>
              </a:solidFill>
              <a:latin typeface="Arial" panose="020B0604020202020204" pitchFamily="34" charset="0"/>
              <a:cs typeface="Arial" panose="020B0604020202020204" pitchFamily="34" charset="0"/>
            </a:endParaRPr>
          </a:p>
        </p:txBody>
      </p:sp>
      <p:pic>
        <p:nvPicPr>
          <p:cNvPr id="4" name="Picture 5" descr="11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28248" y="213952"/>
            <a:ext cx="1944216" cy="151216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Object 2"/>
          <p:cNvGraphicFramePr>
            <a:graphicFrameLocks noChangeAspect="1"/>
          </p:cNvGraphicFramePr>
          <p:nvPr>
            <p:extLst>
              <p:ext uri="{D42A27DB-BD31-4B8C-83A1-F6EECF244321}">
                <p14:modId xmlns:p14="http://schemas.microsoft.com/office/powerpoint/2010/main" val="3415838113"/>
              </p:ext>
            </p:extLst>
          </p:nvPr>
        </p:nvGraphicFramePr>
        <p:xfrm>
          <a:off x="670784" y="4542185"/>
          <a:ext cx="2306216" cy="1474035"/>
        </p:xfrm>
        <a:graphic>
          <a:graphicData uri="http://schemas.openxmlformats.org/presentationml/2006/ole">
            <mc:AlternateContent xmlns:mc="http://schemas.openxmlformats.org/markup-compatibility/2006">
              <mc:Choice xmlns:v="urn:schemas-microsoft-com:vml" Requires="v">
                <p:oleObj spid="_x0000_s2132" name="Drawing" r:id="rId4" imgW="9202220" imgH="6009509" progId="">
                  <p:embed/>
                </p:oleObj>
              </mc:Choice>
              <mc:Fallback>
                <p:oleObj name="Drawing" r:id="rId4" imgW="9202220" imgH="6009509" progId="">
                  <p:embed/>
                  <p:pic>
                    <p:nvPicPr>
                      <p:cNvPr id="0" name=""/>
                      <p:cNvPicPr>
                        <a:picLocks noChangeAspect="1" noChangeArrowheads="1"/>
                      </p:cNvPicPr>
                      <p:nvPr/>
                    </p:nvPicPr>
                    <p:blipFill>
                      <a:blip r:embed="rId5">
                        <a:lum bright="30000"/>
                        <a:extLst>
                          <a:ext uri="{28A0092B-C50C-407E-A947-70E740481C1C}">
                            <a14:useLocalDpi xmlns:a14="http://schemas.microsoft.com/office/drawing/2010/main" val="0"/>
                          </a:ext>
                        </a:extLst>
                      </a:blip>
                      <a:srcRect/>
                      <a:stretch>
                        <a:fillRect/>
                      </a:stretch>
                    </p:blipFill>
                    <p:spPr bwMode="auto">
                      <a:xfrm>
                        <a:off x="670784" y="4542185"/>
                        <a:ext cx="2306216" cy="1474035"/>
                      </a:xfrm>
                      <a:prstGeom prst="rect">
                        <a:avLst/>
                      </a:prstGeom>
                      <a:noFill/>
                      <a:ln>
                        <a:solidFill>
                          <a:srgbClr val="C00000"/>
                        </a:solidFill>
                      </a:ln>
                      <a:extLst/>
                    </p:spPr>
                  </p:pic>
                </p:oleObj>
              </mc:Fallback>
            </mc:AlternateContent>
          </a:graphicData>
        </a:graphic>
      </p:graphicFrame>
      <p:pic>
        <p:nvPicPr>
          <p:cNvPr id="8" name="Picture 6" descr="marrow%20bon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70784" y="1477867"/>
            <a:ext cx="2306216" cy="132671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graphicFrame>
        <p:nvGraphicFramePr>
          <p:cNvPr id="9" name="Object 2"/>
          <p:cNvGraphicFramePr>
            <a:graphicFrameLocks noChangeAspect="1"/>
          </p:cNvGraphicFramePr>
          <p:nvPr>
            <p:extLst>
              <p:ext uri="{D42A27DB-BD31-4B8C-83A1-F6EECF244321}">
                <p14:modId xmlns:p14="http://schemas.microsoft.com/office/powerpoint/2010/main" val="2986698998"/>
              </p:ext>
            </p:extLst>
          </p:nvPr>
        </p:nvGraphicFramePr>
        <p:xfrm>
          <a:off x="670784" y="2970307"/>
          <a:ext cx="2306216" cy="1406153"/>
        </p:xfrm>
        <a:graphic>
          <a:graphicData uri="http://schemas.openxmlformats.org/presentationml/2006/ole">
            <mc:AlternateContent xmlns:mc="http://schemas.openxmlformats.org/markup-compatibility/2006">
              <mc:Choice xmlns:v="urn:schemas-microsoft-com:vml" Requires="v">
                <p:oleObj spid="_x0000_s2133" name="Drawing" r:id="rId7" imgW="8552854" imgH="6410568" progId="">
                  <p:embed/>
                </p:oleObj>
              </mc:Choice>
              <mc:Fallback>
                <p:oleObj name="Drawing" r:id="rId7" imgW="8552854" imgH="6410568" progId="">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70784" y="2970307"/>
                        <a:ext cx="2306216" cy="1406153"/>
                      </a:xfrm>
                      <a:prstGeom prst="rect">
                        <a:avLst/>
                      </a:prstGeom>
                      <a:noFill/>
                      <a:ln w="9525">
                        <a:solidFill>
                          <a:srgbClr val="FF0000"/>
                        </a:solidFill>
                        <a:miter lim="800000"/>
                        <a:headEnd/>
                        <a:tailEnd/>
                      </a:ln>
                      <a:effectLst/>
                      <a:extLst/>
                    </p:spPr>
                  </p:pic>
                </p:oleObj>
              </mc:Fallback>
            </mc:AlternateContent>
          </a:graphicData>
        </a:graphic>
      </p:graphicFrame>
    </p:spTree>
    <p:extLst>
      <p:ext uri="{BB962C8B-B14F-4D97-AF65-F5344CB8AC3E}">
        <p14:creationId xmlns:p14="http://schemas.microsoft.com/office/powerpoint/2010/main" val="1814036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ox(in)">
                                      <p:cBhvr>
                                        <p:cTn id="7" dur="500"/>
                                        <p:tgtEl>
                                          <p:spTgt spid="6">
                                            <p:txEl>
                                              <p:pRg st="0" end="0"/>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box(in)">
                                      <p:cBhvr>
                                        <p:cTn id="10" dur="500"/>
                                        <p:tgtEl>
                                          <p:spTgt spid="6">
                                            <p:txEl>
                                              <p:pRg st="1" end="1"/>
                                            </p:txEl>
                                          </p:spTgt>
                                        </p:tgtEl>
                                      </p:cBhvr>
                                    </p:animEffect>
                                  </p:childTnLst>
                                </p:cTn>
                              </p:par>
                              <p:par>
                                <p:cTn id="11" presetID="4" presetClass="entr" presetSubtype="16" fill="hold"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Effect transition="in" filter="box(in)">
                                      <p:cBhvr>
                                        <p:cTn id="13" dur="500"/>
                                        <p:tgtEl>
                                          <p:spTgt spid="6">
                                            <p:txEl>
                                              <p:pRg st="2" end="2"/>
                                            </p:txEl>
                                          </p:spTgt>
                                        </p:tgtEl>
                                      </p:cBhvr>
                                    </p:animEffect>
                                  </p:childTnLst>
                                </p:cTn>
                              </p:par>
                              <p:par>
                                <p:cTn id="14" presetID="4" presetClass="entr" presetSubtype="16" fill="hold" nodeType="withEffect">
                                  <p:stCondLst>
                                    <p:cond delay="0"/>
                                  </p:stCondLst>
                                  <p:childTnLst>
                                    <p:set>
                                      <p:cBhvr>
                                        <p:cTn id="15" dur="1" fill="hold">
                                          <p:stCondLst>
                                            <p:cond delay="0"/>
                                          </p:stCondLst>
                                        </p:cTn>
                                        <p:tgtEl>
                                          <p:spTgt spid="6">
                                            <p:txEl>
                                              <p:pRg st="3" end="3"/>
                                            </p:txEl>
                                          </p:spTgt>
                                        </p:tgtEl>
                                        <p:attrNameLst>
                                          <p:attrName>style.visibility</p:attrName>
                                        </p:attrNameLst>
                                      </p:cBhvr>
                                      <p:to>
                                        <p:strVal val="visible"/>
                                      </p:to>
                                    </p:set>
                                    <p:animEffect transition="in" filter="box(in)">
                                      <p:cBhvr>
                                        <p:cTn id="16" dur="500"/>
                                        <p:tgtEl>
                                          <p:spTgt spid="6">
                                            <p:txEl>
                                              <p:pRg st="3" end="3"/>
                                            </p:txEl>
                                          </p:spTgt>
                                        </p:tgtEl>
                                      </p:cBhvr>
                                    </p:animEffect>
                                  </p:childTnLst>
                                </p:cTn>
                              </p:par>
                              <p:par>
                                <p:cTn id="17" presetID="4" presetClass="entr" presetSubtype="16" fill="hold" nodeType="with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animEffect transition="in" filter="box(in)">
                                      <p:cBhvr>
                                        <p:cTn id="19" dur="500"/>
                                        <p:tgtEl>
                                          <p:spTgt spid="6">
                                            <p:txEl>
                                              <p:pRg st="4" end="4"/>
                                            </p:txEl>
                                          </p:spTgt>
                                        </p:tgtEl>
                                      </p:cBhvr>
                                    </p:animEffect>
                                  </p:childTnLst>
                                </p:cTn>
                              </p:par>
                              <p:par>
                                <p:cTn id="20" presetID="4" presetClass="entr" presetSubtype="16" fill="hold" nodeType="withEffect">
                                  <p:stCondLst>
                                    <p:cond delay="0"/>
                                  </p:stCondLst>
                                  <p:childTnLst>
                                    <p:set>
                                      <p:cBhvr>
                                        <p:cTn id="21" dur="1" fill="hold">
                                          <p:stCondLst>
                                            <p:cond delay="0"/>
                                          </p:stCondLst>
                                        </p:cTn>
                                        <p:tgtEl>
                                          <p:spTgt spid="6">
                                            <p:txEl>
                                              <p:charRg st="275" end="275"/>
                                            </p:txEl>
                                          </p:spTgt>
                                        </p:tgtEl>
                                        <p:attrNameLst>
                                          <p:attrName>style.visibility</p:attrName>
                                        </p:attrNameLst>
                                      </p:cBhvr>
                                      <p:to>
                                        <p:strVal val="visible"/>
                                      </p:to>
                                    </p:set>
                                    <p:animEffect transition="in" filter="box(in)">
                                      <p:cBhvr>
                                        <p:cTn id="22" dur="500"/>
                                        <p:tgtEl>
                                          <p:spTgt spid="6">
                                            <p:txEl>
                                              <p:charRg st="275" end="275"/>
                                            </p:txEl>
                                          </p:spTgt>
                                        </p:tgtEl>
                                      </p:cBhvr>
                                    </p:animEffect>
                                  </p:childTnLst>
                                </p:cTn>
                              </p:par>
                              <p:par>
                                <p:cTn id="23" presetID="4" presetClass="entr" presetSubtype="16" fill="hold" nodeType="withEffect">
                                  <p:stCondLst>
                                    <p:cond delay="0"/>
                                  </p:stCondLst>
                                  <p:childTnLst>
                                    <p:set>
                                      <p:cBhvr>
                                        <p:cTn id="24" dur="1" fill="hold">
                                          <p:stCondLst>
                                            <p:cond delay="0"/>
                                          </p:stCondLst>
                                        </p:cTn>
                                        <p:tgtEl>
                                          <p:spTgt spid="6">
                                            <p:txEl>
                                              <p:charRg st="275" end="275"/>
                                            </p:txEl>
                                          </p:spTgt>
                                        </p:tgtEl>
                                        <p:attrNameLst>
                                          <p:attrName>style.visibility</p:attrName>
                                        </p:attrNameLst>
                                      </p:cBhvr>
                                      <p:to>
                                        <p:strVal val="visible"/>
                                      </p:to>
                                    </p:set>
                                    <p:animEffect transition="in" filter="box(in)">
                                      <p:cBhvr>
                                        <p:cTn id="25" dur="500"/>
                                        <p:tgtEl>
                                          <p:spTgt spid="6">
                                            <p:txEl>
                                              <p:charRg st="275" end="275"/>
                                            </p:txEl>
                                          </p:spTgt>
                                        </p:tgtEl>
                                      </p:cBhvr>
                                    </p:animEffect>
                                  </p:childTnLst>
                                </p:cTn>
                              </p:par>
                              <p:par>
                                <p:cTn id="26" presetID="4" presetClass="entr" presetSubtype="16" fill="hold" nodeType="withEffect">
                                  <p:stCondLst>
                                    <p:cond delay="0"/>
                                  </p:stCondLst>
                                  <p:childTnLst>
                                    <p:set>
                                      <p:cBhvr>
                                        <p:cTn id="27" dur="1" fill="hold">
                                          <p:stCondLst>
                                            <p:cond delay="0"/>
                                          </p:stCondLst>
                                        </p:cTn>
                                        <p:tgtEl>
                                          <p:spTgt spid="6">
                                            <p:txEl>
                                              <p:charRg st="275" end="275"/>
                                            </p:txEl>
                                          </p:spTgt>
                                        </p:tgtEl>
                                        <p:attrNameLst>
                                          <p:attrName>style.visibility</p:attrName>
                                        </p:attrNameLst>
                                      </p:cBhvr>
                                      <p:to>
                                        <p:strVal val="visible"/>
                                      </p:to>
                                    </p:set>
                                    <p:animEffect transition="in" filter="box(in)">
                                      <p:cBhvr>
                                        <p:cTn id="28" dur="500"/>
                                        <p:tgtEl>
                                          <p:spTgt spid="6">
                                            <p:txEl>
                                              <p:charRg st="275" end="275"/>
                                            </p:txEl>
                                          </p:spTgt>
                                        </p:tgtEl>
                                      </p:cBhvr>
                                    </p:animEffect>
                                  </p:childTnLst>
                                </p:cTn>
                              </p:par>
                              <p:par>
                                <p:cTn id="29" presetID="4" presetClass="entr" presetSubtype="16" fill="hold" nodeType="withEffect">
                                  <p:stCondLst>
                                    <p:cond delay="0"/>
                                  </p:stCondLst>
                                  <p:childTnLst>
                                    <p:set>
                                      <p:cBhvr>
                                        <p:cTn id="30" dur="1" fill="hold">
                                          <p:stCondLst>
                                            <p:cond delay="0"/>
                                          </p:stCondLst>
                                        </p:cTn>
                                        <p:tgtEl>
                                          <p:spTgt spid="6">
                                            <p:txEl>
                                              <p:charRg st="275" end="275"/>
                                            </p:txEl>
                                          </p:spTgt>
                                        </p:tgtEl>
                                        <p:attrNameLst>
                                          <p:attrName>style.visibility</p:attrName>
                                        </p:attrNameLst>
                                      </p:cBhvr>
                                      <p:to>
                                        <p:strVal val="visible"/>
                                      </p:to>
                                    </p:set>
                                    <p:animEffect transition="in" filter="box(in)">
                                      <p:cBhvr>
                                        <p:cTn id="31" dur="500"/>
                                        <p:tgtEl>
                                          <p:spTgt spid="6">
                                            <p:txEl>
                                              <p:charRg st="275" end="275"/>
                                            </p:txEl>
                                          </p:spTgt>
                                        </p:tgtEl>
                                      </p:cBhvr>
                                    </p:animEffect>
                                  </p:childTnLst>
                                </p:cTn>
                              </p:par>
                              <p:par>
                                <p:cTn id="32" presetID="4" presetClass="entr" presetSubtype="16" fill="hold" nodeType="withEffect">
                                  <p:stCondLst>
                                    <p:cond delay="0"/>
                                  </p:stCondLst>
                                  <p:childTnLst>
                                    <p:set>
                                      <p:cBhvr>
                                        <p:cTn id="33" dur="1" fill="hold">
                                          <p:stCondLst>
                                            <p:cond delay="0"/>
                                          </p:stCondLst>
                                        </p:cTn>
                                        <p:tgtEl>
                                          <p:spTgt spid="6">
                                            <p:txEl>
                                              <p:charRg st="275" end="275"/>
                                            </p:txEl>
                                          </p:spTgt>
                                        </p:tgtEl>
                                        <p:attrNameLst>
                                          <p:attrName>style.visibility</p:attrName>
                                        </p:attrNameLst>
                                      </p:cBhvr>
                                      <p:to>
                                        <p:strVal val="visible"/>
                                      </p:to>
                                    </p:set>
                                    <p:animEffect transition="in" filter="box(in)">
                                      <p:cBhvr>
                                        <p:cTn id="34" dur="500"/>
                                        <p:tgtEl>
                                          <p:spTgt spid="6">
                                            <p:txEl>
                                              <p:charRg st="275" end="27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M08_01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68096" y="1733817"/>
            <a:ext cx="3163528" cy="36718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3" descr="X_0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0725" y="1733817"/>
            <a:ext cx="3384545" cy="367188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M04_00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81054" y="1733817"/>
            <a:ext cx="3001258" cy="3686968"/>
          </a:xfrm>
          <a:prstGeom prst="rect">
            <a:avLst/>
          </a:prstGeom>
          <a:noFill/>
          <a:extLst>
            <a:ext uri="{909E8E84-426E-40DD-AFC4-6F175D3DCCD1}">
              <a14:hiddenFill xmlns:a14="http://schemas.microsoft.com/office/drawing/2010/main">
                <a:solidFill>
                  <a:srgbClr val="FFFFFF"/>
                </a:solidFill>
              </a14:hiddenFill>
            </a:ext>
          </a:extLst>
        </p:spPr>
      </p:pic>
      <p:sp>
        <p:nvSpPr>
          <p:cNvPr id="323589" name="Text Box 5"/>
          <p:cNvSpPr txBox="1">
            <a:spLocks noChangeArrowheads="1"/>
          </p:cNvSpPr>
          <p:nvPr/>
        </p:nvSpPr>
        <p:spPr bwMode="auto">
          <a:xfrm>
            <a:off x="4786988" y="5475747"/>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altLang="en-US" dirty="0" err="1">
                <a:latin typeface="Arial" panose="020B0604020202020204" pitchFamily="34" charset="0"/>
              </a:rPr>
              <a:t>Hipersellüler</a:t>
            </a:r>
            <a:endParaRPr lang="en-US" altLang="en-US" dirty="0">
              <a:latin typeface="Arial" panose="020B0604020202020204" pitchFamily="34" charset="0"/>
            </a:endParaRPr>
          </a:p>
        </p:txBody>
      </p:sp>
      <p:sp>
        <p:nvSpPr>
          <p:cNvPr id="323590" name="Text Box 6"/>
          <p:cNvSpPr txBox="1">
            <a:spLocks noChangeArrowheads="1"/>
          </p:cNvSpPr>
          <p:nvPr/>
        </p:nvSpPr>
        <p:spPr bwMode="auto">
          <a:xfrm>
            <a:off x="8199599" y="5475746"/>
            <a:ext cx="22320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altLang="en-US" dirty="0" err="1">
                <a:latin typeface="Arial" panose="020B0604020202020204" pitchFamily="34" charset="0"/>
              </a:rPr>
              <a:t>Asellüler</a:t>
            </a:r>
            <a:endParaRPr lang="en-US" altLang="en-US" dirty="0">
              <a:latin typeface="Arial" panose="020B0604020202020204" pitchFamily="34" charset="0"/>
            </a:endParaRPr>
          </a:p>
        </p:txBody>
      </p:sp>
      <p:sp>
        <p:nvSpPr>
          <p:cNvPr id="323591" name="Text Box 7"/>
          <p:cNvSpPr txBox="1">
            <a:spLocks noChangeArrowheads="1"/>
          </p:cNvSpPr>
          <p:nvPr/>
        </p:nvSpPr>
        <p:spPr bwMode="auto">
          <a:xfrm>
            <a:off x="1398918" y="5520927"/>
            <a:ext cx="1657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altLang="en-US" dirty="0" err="1">
                <a:latin typeface="Arial" panose="020B0604020202020204" pitchFamily="34" charset="0"/>
              </a:rPr>
              <a:t>Normosellüler</a:t>
            </a:r>
            <a:endParaRPr lang="en-US" altLang="en-US" dirty="0">
              <a:latin typeface="Arial" panose="020B0604020202020204" pitchFamily="34" charset="0"/>
            </a:endParaRPr>
          </a:p>
        </p:txBody>
      </p:sp>
      <p:sp>
        <p:nvSpPr>
          <p:cNvPr id="12" name="Rectangle 2"/>
          <p:cNvSpPr txBox="1">
            <a:spLocks noChangeArrowheads="1"/>
          </p:cNvSpPr>
          <p:nvPr/>
        </p:nvSpPr>
        <p:spPr>
          <a:xfrm>
            <a:off x="431591" y="627930"/>
            <a:ext cx="8244563" cy="684212"/>
          </a:xfrm>
          <a:prstGeom prst="rect">
            <a:avLst/>
          </a:prstGeom>
        </p:spPr>
        <p:txBody>
          <a:bodyPr>
            <a:normAutofit fontScale="8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altLang="en-US" sz="3200" b="1" smtClean="0">
                <a:solidFill>
                  <a:srgbClr val="FF0000"/>
                </a:solidFill>
                <a:latin typeface="Arial" panose="020B0604020202020204" pitchFamily="34" charset="0"/>
                <a:cs typeface="Arial" panose="020B0604020202020204" pitchFamily="34" charset="0"/>
              </a:rPr>
              <a:t>Kemik İliği Kemik iliği biyopsisi İncelemesi</a:t>
            </a:r>
            <a:br>
              <a:rPr lang="tr-TR" altLang="en-US" sz="3200" b="1" smtClean="0">
                <a:solidFill>
                  <a:srgbClr val="FF0000"/>
                </a:solidFill>
                <a:latin typeface="Arial" panose="020B0604020202020204" pitchFamily="34" charset="0"/>
                <a:cs typeface="Arial" panose="020B0604020202020204" pitchFamily="34" charset="0"/>
              </a:rPr>
            </a:br>
            <a:endParaRPr lang="tr-TR" altLang="en-US" sz="32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3559206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ayt Numarası Yer Tutucusu 5"/>
          <p:cNvSpPr>
            <a:spLocks noGrp="1"/>
          </p:cNvSpPr>
          <p:nvPr>
            <p:ph type="sldNum" sz="quarter" idx="12"/>
          </p:nvPr>
        </p:nvSpPr>
        <p:spPr/>
        <p:txBody>
          <a:bodyPr/>
          <a:lstStyle/>
          <a:p>
            <a:fld id="{5B137E16-96B6-4454-9537-54E2DB26AD4B}" type="slidenum">
              <a:rPr lang="tr-TR" altLang="en-US"/>
              <a:pPr/>
              <a:t>64</a:t>
            </a:fld>
            <a:endParaRPr lang="tr-TR" altLang="en-US"/>
          </a:p>
        </p:txBody>
      </p:sp>
      <p:sp>
        <p:nvSpPr>
          <p:cNvPr id="413699" name="Rectangle 3"/>
          <p:cNvSpPr>
            <a:spLocks noGrp="1" noChangeArrowheads="1"/>
          </p:cNvSpPr>
          <p:nvPr>
            <p:ph type="title"/>
          </p:nvPr>
        </p:nvSpPr>
        <p:spPr>
          <a:xfrm>
            <a:off x="422988" y="149225"/>
            <a:ext cx="8001000" cy="1260475"/>
          </a:xfrm>
        </p:spPr>
        <p:txBody>
          <a:bodyPr>
            <a:noAutofit/>
          </a:bodyPr>
          <a:lstStyle/>
          <a:p>
            <a:r>
              <a:rPr lang="tr-TR" altLang="en-US" sz="3200" b="1" dirty="0">
                <a:solidFill>
                  <a:srgbClr val="FF0000"/>
                </a:solidFill>
                <a:latin typeface="Arial" panose="020B0604020202020204" pitchFamily="34" charset="0"/>
                <a:cs typeface="Arial" panose="020B0604020202020204" pitchFamily="34" charset="0"/>
              </a:rPr>
              <a:t>FLOWSİTOMETRİ (AKIMSİTOMETRİ)</a:t>
            </a:r>
          </a:p>
        </p:txBody>
      </p:sp>
      <p:pic>
        <p:nvPicPr>
          <p:cNvPr id="6" name="Picture 2" descr="fc500_bi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91545" y="2183606"/>
            <a:ext cx="7898333" cy="33988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1535136"/>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Slayt Numarası Yer Tutucusu 5"/>
          <p:cNvSpPr>
            <a:spLocks noGrp="1"/>
          </p:cNvSpPr>
          <p:nvPr>
            <p:ph type="sldNum" sz="quarter" idx="12"/>
          </p:nvPr>
        </p:nvSpPr>
        <p:spPr>
          <a:xfrm>
            <a:off x="8610600" y="6356350"/>
            <a:ext cx="2743200" cy="254675"/>
          </a:xfrm>
        </p:spPr>
        <p:txBody>
          <a:bodyPr/>
          <a:lstStyle/>
          <a:p>
            <a:fld id="{E243D676-ED7B-4632-81B4-17DF10074602}" type="slidenum">
              <a:rPr lang="tr-TR" altLang="en-US"/>
              <a:pPr/>
              <a:t>65</a:t>
            </a:fld>
            <a:endParaRPr lang="tr-TR" altLang="en-US"/>
          </a:p>
        </p:txBody>
      </p:sp>
      <p:sp>
        <p:nvSpPr>
          <p:cNvPr id="428034" name="Rectangle 2"/>
          <p:cNvSpPr>
            <a:spLocks noGrp="1" noChangeArrowheads="1"/>
          </p:cNvSpPr>
          <p:nvPr>
            <p:ph type="title"/>
          </p:nvPr>
        </p:nvSpPr>
        <p:spPr>
          <a:xfrm>
            <a:off x="1017718" y="1127919"/>
            <a:ext cx="8001000" cy="1216025"/>
          </a:xfrm>
        </p:spPr>
        <p:txBody>
          <a:bodyPr/>
          <a:lstStyle/>
          <a:p>
            <a:r>
              <a:rPr lang="tr-TR" altLang="en-US" sz="3000" b="1" dirty="0" smtClean="0">
                <a:latin typeface="Times New Roman" panose="02020603050405020304" pitchFamily="18" charset="0"/>
              </a:rPr>
              <a:t>Klinikteki </a:t>
            </a:r>
            <a:r>
              <a:rPr lang="tr-TR" altLang="en-US" sz="3000" b="1" dirty="0">
                <a:latin typeface="Times New Roman" panose="02020603050405020304" pitchFamily="18" charset="0"/>
              </a:rPr>
              <a:t>Önemi</a:t>
            </a:r>
          </a:p>
        </p:txBody>
      </p:sp>
      <p:sp>
        <p:nvSpPr>
          <p:cNvPr id="428035" name="Rectangle 3"/>
          <p:cNvSpPr>
            <a:spLocks noGrp="1" noChangeArrowheads="1"/>
          </p:cNvSpPr>
          <p:nvPr>
            <p:ph type="body" idx="1"/>
          </p:nvPr>
        </p:nvSpPr>
        <p:spPr>
          <a:xfrm>
            <a:off x="838199" y="1825625"/>
            <a:ext cx="5702643" cy="4351338"/>
          </a:xfrm>
        </p:spPr>
        <p:txBody>
          <a:bodyPr>
            <a:normAutofit/>
          </a:bodyPr>
          <a:lstStyle/>
          <a:p>
            <a:pPr>
              <a:lnSpc>
                <a:spcPct val="150000"/>
              </a:lnSpc>
            </a:pPr>
            <a:r>
              <a:rPr lang="tr-TR" altLang="en-US" sz="2400" dirty="0">
                <a:latin typeface="Calibri" panose="020F0502020204030204" pitchFamily="34" charset="0"/>
              </a:rPr>
              <a:t>Çok sayıda hücreyi hızla sayabilme</a:t>
            </a:r>
          </a:p>
          <a:p>
            <a:pPr>
              <a:lnSpc>
                <a:spcPct val="150000"/>
              </a:lnSpc>
            </a:pPr>
            <a:r>
              <a:rPr lang="tr-TR" altLang="en-US" sz="2400" dirty="0">
                <a:latin typeface="Calibri" panose="020F0502020204030204" pitchFamily="34" charset="0"/>
              </a:rPr>
              <a:t>Çok az sayıdaki </a:t>
            </a:r>
            <a:r>
              <a:rPr lang="tr-TR" altLang="en-US" sz="2400" dirty="0" err="1">
                <a:latin typeface="Calibri" panose="020F0502020204030204" pitchFamily="34" charset="0"/>
              </a:rPr>
              <a:t>neoplastik</a:t>
            </a:r>
            <a:r>
              <a:rPr lang="tr-TR" altLang="en-US" sz="2400" dirty="0">
                <a:latin typeface="Calibri" panose="020F0502020204030204" pitchFamily="34" charset="0"/>
              </a:rPr>
              <a:t> hücreyi geniş bir hücre popülasyonu içinden saptama imkanı</a:t>
            </a:r>
          </a:p>
          <a:p>
            <a:pPr>
              <a:lnSpc>
                <a:spcPct val="150000"/>
              </a:lnSpc>
            </a:pPr>
            <a:r>
              <a:rPr lang="tr-TR" altLang="en-US" sz="2400" dirty="0">
                <a:latin typeface="Calibri" panose="020F0502020204030204" pitchFamily="34" charset="0"/>
              </a:rPr>
              <a:t>‘</a:t>
            </a:r>
            <a:r>
              <a:rPr lang="tr-TR" altLang="en-US" sz="2400" dirty="0" err="1">
                <a:latin typeface="Calibri" panose="020F0502020204030204" pitchFamily="34" charset="0"/>
              </a:rPr>
              <a:t>Sorting</a:t>
            </a:r>
            <a:r>
              <a:rPr lang="tr-TR" altLang="en-US" sz="2400" dirty="0">
                <a:latin typeface="Calibri" panose="020F0502020204030204" pitchFamily="34" charset="0"/>
              </a:rPr>
              <a:t>’ hücre alt gruplarının ayrımını ve heterojen hücre popülasyonlarının saflaştırılmasını sağlar.</a:t>
            </a:r>
          </a:p>
        </p:txBody>
      </p:sp>
      <p:sp>
        <p:nvSpPr>
          <p:cNvPr id="5" name="Rectangle 3"/>
          <p:cNvSpPr txBox="1">
            <a:spLocks noChangeArrowheads="1"/>
          </p:cNvSpPr>
          <p:nvPr/>
        </p:nvSpPr>
        <p:spPr>
          <a:xfrm>
            <a:off x="422988" y="111903"/>
            <a:ext cx="8001000" cy="12604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altLang="en-US" sz="3200" b="1" dirty="0" smtClean="0">
                <a:solidFill>
                  <a:srgbClr val="FF0000"/>
                </a:solidFill>
                <a:latin typeface="Arial" panose="020B0604020202020204" pitchFamily="34" charset="0"/>
                <a:cs typeface="Arial" panose="020B0604020202020204" pitchFamily="34" charset="0"/>
              </a:rPr>
              <a:t>FLOWSİTOMETRİ (AKIMSİTOMETRİ)</a:t>
            </a:r>
            <a:endParaRPr lang="tr-TR" altLang="en-US" sz="3200" b="1" dirty="0">
              <a:solidFill>
                <a:srgbClr val="FF0000"/>
              </a:solidFill>
              <a:latin typeface="Arial" panose="020B0604020202020204" pitchFamily="34" charset="0"/>
              <a:cs typeface="Arial" panose="020B0604020202020204" pitchFamily="34" charset="0"/>
            </a:endParaRPr>
          </a:p>
        </p:txBody>
      </p:sp>
      <p:pic>
        <p:nvPicPr>
          <p:cNvPr id="2" name="Resim 1"/>
          <p:cNvPicPr>
            <a:picLocks noChangeAspect="1"/>
          </p:cNvPicPr>
          <p:nvPr/>
        </p:nvPicPr>
        <p:blipFill>
          <a:blip r:embed="rId2"/>
          <a:stretch>
            <a:fillRect/>
          </a:stretch>
        </p:blipFill>
        <p:spPr>
          <a:xfrm>
            <a:off x="7438768" y="1478703"/>
            <a:ext cx="1856316" cy="909692"/>
          </a:xfrm>
          <a:prstGeom prst="rect">
            <a:avLst/>
          </a:prstGeom>
        </p:spPr>
      </p:pic>
      <p:pic>
        <p:nvPicPr>
          <p:cNvPr id="3076" name="Picture 4" descr="İlgili resim"/>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710054" y="2087616"/>
            <a:ext cx="3513111" cy="273151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İlgili resi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47392" y="4926226"/>
            <a:ext cx="3368890" cy="1024495"/>
          </a:xfrm>
          <a:prstGeom prst="rect">
            <a:avLst/>
          </a:prstGeom>
          <a:noFill/>
          <a:extLst>
            <a:ext uri="{909E8E84-426E-40DD-AFC4-6F175D3DCCD1}">
              <a14:hiddenFill xmlns:a14="http://schemas.microsoft.com/office/drawing/2010/main">
                <a:solidFill>
                  <a:srgbClr val="FFFFFF"/>
                </a:solidFill>
              </a14:hiddenFill>
            </a:ext>
          </a:extLst>
        </p:spPr>
      </p:pic>
      <p:cxnSp>
        <p:nvCxnSpPr>
          <p:cNvPr id="6" name="Düz Ok Bağlayıcısı 5"/>
          <p:cNvCxnSpPr/>
          <p:nvPr/>
        </p:nvCxnSpPr>
        <p:spPr>
          <a:xfrm>
            <a:off x="8163697" y="4440195"/>
            <a:ext cx="197708" cy="708454"/>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8" name="Düz Ok Bağlayıcısı 7"/>
          <p:cNvCxnSpPr/>
          <p:nvPr/>
        </p:nvCxnSpPr>
        <p:spPr>
          <a:xfrm>
            <a:off x="9457038" y="4448432"/>
            <a:ext cx="41189" cy="10297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Düz Ok Bağlayıcısı 11"/>
          <p:cNvCxnSpPr/>
          <p:nvPr/>
        </p:nvCxnSpPr>
        <p:spPr>
          <a:xfrm flipH="1">
            <a:off x="8946292" y="4819135"/>
            <a:ext cx="72426" cy="69197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7" name="Düz Ok Bağlayıcısı 16"/>
          <p:cNvCxnSpPr/>
          <p:nvPr/>
        </p:nvCxnSpPr>
        <p:spPr>
          <a:xfrm flipH="1">
            <a:off x="9603605" y="4456670"/>
            <a:ext cx="454795" cy="1054444"/>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42792023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2803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2803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42803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8035" grpId="0" build="p" autoUpdateAnimBg="0"/>
    </p:bldLst>
  </p:timing>
</p:sld>
</file>

<file path=ppt/slides/slide66.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4" name="Slayt Numarası Yer Tutucusu 5"/>
          <p:cNvSpPr>
            <a:spLocks noGrp="1"/>
          </p:cNvSpPr>
          <p:nvPr>
            <p:ph type="sldNum" sz="quarter" idx="12"/>
          </p:nvPr>
        </p:nvSpPr>
        <p:spPr/>
        <p:txBody>
          <a:bodyPr/>
          <a:lstStyle/>
          <a:p>
            <a:fld id="{109209C6-FFE1-4053-881D-74C6C9AF880E}" type="slidenum">
              <a:rPr lang="tr-TR" altLang="en-US"/>
              <a:pPr/>
              <a:t>66</a:t>
            </a:fld>
            <a:endParaRPr lang="tr-TR" altLang="en-US"/>
          </a:p>
        </p:txBody>
      </p:sp>
      <p:sp>
        <p:nvSpPr>
          <p:cNvPr id="431106" name="Rectangle 2"/>
          <p:cNvSpPr>
            <a:spLocks noGrp="1" noChangeArrowheads="1"/>
          </p:cNvSpPr>
          <p:nvPr>
            <p:ph type="title"/>
          </p:nvPr>
        </p:nvSpPr>
        <p:spPr>
          <a:xfrm>
            <a:off x="384240" y="1314386"/>
            <a:ext cx="8001000" cy="792163"/>
          </a:xfrm>
        </p:spPr>
        <p:txBody>
          <a:bodyPr/>
          <a:lstStyle/>
          <a:p>
            <a:r>
              <a:rPr lang="tr-TR" altLang="en-US" sz="2800" b="1" dirty="0" smtClean="0">
                <a:solidFill>
                  <a:srgbClr val="A50021"/>
                </a:solidFill>
                <a:latin typeface="Times New Roman" panose="02020603050405020304" pitchFamily="18" charset="0"/>
              </a:rPr>
              <a:t>Kullanım </a:t>
            </a:r>
            <a:r>
              <a:rPr lang="tr-TR" altLang="en-US" sz="2800" b="1" dirty="0">
                <a:solidFill>
                  <a:srgbClr val="A50021"/>
                </a:solidFill>
                <a:latin typeface="Times New Roman" panose="02020603050405020304" pitchFamily="18" charset="0"/>
              </a:rPr>
              <a:t>Alanları</a:t>
            </a:r>
          </a:p>
        </p:txBody>
      </p:sp>
      <p:sp>
        <p:nvSpPr>
          <p:cNvPr id="431107" name="Rectangle 3"/>
          <p:cNvSpPr>
            <a:spLocks noGrp="1" noChangeArrowheads="1"/>
          </p:cNvSpPr>
          <p:nvPr>
            <p:ph type="body" idx="1"/>
          </p:nvPr>
        </p:nvSpPr>
        <p:spPr>
          <a:xfrm>
            <a:off x="492796" y="1987478"/>
            <a:ext cx="7380288" cy="4267200"/>
          </a:xfrm>
        </p:spPr>
        <p:txBody>
          <a:bodyPr>
            <a:normAutofit fontScale="92500" lnSpcReduction="10000"/>
          </a:bodyPr>
          <a:lstStyle/>
          <a:p>
            <a:pPr>
              <a:lnSpc>
                <a:spcPct val="150000"/>
              </a:lnSpc>
            </a:pPr>
            <a:r>
              <a:rPr lang="tr-TR" altLang="en-US" sz="2000" dirty="0">
                <a:latin typeface="Calibri" panose="020F0502020204030204" pitchFamily="34" charset="0"/>
              </a:rPr>
              <a:t>Hücre popülasyonlarının tanımlanması</a:t>
            </a:r>
          </a:p>
          <a:p>
            <a:pPr>
              <a:lnSpc>
                <a:spcPct val="150000"/>
              </a:lnSpc>
            </a:pPr>
            <a:r>
              <a:rPr lang="tr-TR" altLang="en-US" sz="2000" dirty="0">
                <a:latin typeface="Calibri" panose="020F0502020204030204" pitchFamily="34" charset="0"/>
              </a:rPr>
              <a:t>Tek hücre seviyesinde analiz imkanı</a:t>
            </a:r>
          </a:p>
          <a:p>
            <a:pPr>
              <a:lnSpc>
                <a:spcPct val="150000"/>
              </a:lnSpc>
            </a:pPr>
            <a:r>
              <a:rPr lang="tr-TR" altLang="en-US" sz="2000" dirty="0">
                <a:latin typeface="Calibri" panose="020F0502020204030204" pitchFamily="34" charset="0"/>
              </a:rPr>
              <a:t>Hücre büyüklüğü ve </a:t>
            </a:r>
            <a:r>
              <a:rPr lang="tr-TR" altLang="en-US" sz="2000" dirty="0" err="1">
                <a:latin typeface="Calibri" panose="020F0502020204030204" pitchFamily="34" charset="0"/>
              </a:rPr>
              <a:t>granülarite</a:t>
            </a:r>
            <a:endParaRPr lang="tr-TR" altLang="en-US" sz="2000" dirty="0">
              <a:latin typeface="Calibri" panose="020F0502020204030204" pitchFamily="34" charset="0"/>
            </a:endParaRPr>
          </a:p>
          <a:p>
            <a:pPr>
              <a:lnSpc>
                <a:spcPct val="150000"/>
              </a:lnSpc>
            </a:pPr>
            <a:r>
              <a:rPr lang="tr-TR" altLang="en-US" sz="2000" dirty="0">
                <a:latin typeface="Calibri" panose="020F0502020204030204" pitchFamily="34" charset="0"/>
              </a:rPr>
              <a:t>Hücre içi ve  dışı (yüzey) antijenlerinin saptanması</a:t>
            </a:r>
          </a:p>
          <a:p>
            <a:pPr>
              <a:lnSpc>
                <a:spcPct val="150000"/>
              </a:lnSpc>
            </a:pPr>
            <a:r>
              <a:rPr lang="tr-TR" altLang="en-US" sz="2000" dirty="0">
                <a:latin typeface="Calibri" panose="020F0502020204030204" pitchFamily="34" charset="0"/>
              </a:rPr>
              <a:t>Total DNA içeriği</a:t>
            </a:r>
          </a:p>
          <a:p>
            <a:pPr>
              <a:lnSpc>
                <a:spcPct val="150000"/>
              </a:lnSpc>
            </a:pPr>
            <a:r>
              <a:rPr lang="tr-TR" altLang="en-US" sz="2000" dirty="0">
                <a:latin typeface="Calibri" panose="020F0502020204030204" pitchFamily="34" charset="0"/>
              </a:rPr>
              <a:t>Kromozomlardaki DNA içeriği</a:t>
            </a:r>
          </a:p>
          <a:p>
            <a:pPr>
              <a:lnSpc>
                <a:spcPct val="150000"/>
              </a:lnSpc>
            </a:pPr>
            <a:r>
              <a:rPr lang="tr-TR" altLang="en-US" sz="2000" dirty="0">
                <a:latin typeface="Calibri" panose="020F0502020204030204" pitchFamily="34" charset="0"/>
              </a:rPr>
              <a:t>Enzim aktivitesi ve lokalizasyonu</a:t>
            </a:r>
          </a:p>
          <a:p>
            <a:pPr>
              <a:lnSpc>
                <a:spcPct val="150000"/>
              </a:lnSpc>
            </a:pPr>
            <a:r>
              <a:rPr lang="tr-TR" altLang="en-US" sz="2000" dirty="0">
                <a:latin typeface="Calibri" panose="020F0502020204030204" pitchFamily="34" charset="0"/>
              </a:rPr>
              <a:t>Hücre ‘</a:t>
            </a:r>
            <a:r>
              <a:rPr lang="tr-TR" altLang="en-US" sz="2000" dirty="0" err="1">
                <a:latin typeface="Calibri" panose="020F0502020204030204" pitchFamily="34" charset="0"/>
              </a:rPr>
              <a:t>sorting’i</a:t>
            </a:r>
            <a:r>
              <a:rPr lang="tr-TR" altLang="en-US" sz="2000" dirty="0">
                <a:latin typeface="Calibri" panose="020F0502020204030204" pitchFamily="34" charset="0"/>
              </a:rPr>
              <a:t> işlemi</a:t>
            </a:r>
          </a:p>
        </p:txBody>
      </p:sp>
      <p:sp>
        <p:nvSpPr>
          <p:cNvPr id="5" name="Rectangle 3"/>
          <p:cNvSpPr txBox="1">
            <a:spLocks noChangeArrowheads="1"/>
          </p:cNvSpPr>
          <p:nvPr/>
        </p:nvSpPr>
        <p:spPr>
          <a:xfrm>
            <a:off x="384240" y="149225"/>
            <a:ext cx="8001000" cy="12604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altLang="en-US" sz="3200" b="1" dirty="0" smtClean="0">
                <a:solidFill>
                  <a:srgbClr val="FF0000"/>
                </a:solidFill>
                <a:latin typeface="Arial" panose="020B0604020202020204" pitchFamily="34" charset="0"/>
                <a:cs typeface="Arial" panose="020B0604020202020204" pitchFamily="34" charset="0"/>
              </a:rPr>
              <a:t>FLOWSİTOMETRİ (AKIMSİTOMETRİ)</a:t>
            </a:r>
            <a:endParaRPr lang="tr-TR" altLang="en-US" sz="3200" b="1" dirty="0">
              <a:solidFill>
                <a:srgbClr val="FF0000"/>
              </a:solidFill>
              <a:latin typeface="Arial" panose="020B0604020202020204" pitchFamily="34" charset="0"/>
              <a:cs typeface="Arial" panose="020B0604020202020204" pitchFamily="34" charset="0"/>
            </a:endParaRPr>
          </a:p>
        </p:txBody>
      </p:sp>
      <p:sp>
        <p:nvSpPr>
          <p:cNvPr id="7" name="Slayt Numarası Yer Tutucusu 5"/>
          <p:cNvSpPr txBox="1">
            <a:spLocks/>
          </p:cNvSpPr>
          <p:nvPr/>
        </p:nvSpPr>
        <p:spPr>
          <a:xfrm>
            <a:off x="8610600" y="6356350"/>
            <a:ext cx="2743200" cy="254675"/>
          </a:xfrm>
          <a:prstGeom prst="rect">
            <a:avLst/>
          </a:prstGeom>
        </p:spPr>
        <p:txBody>
          <a:bodyPr vert="horz" lIns="91440" tIns="45720" rIns="91440" bIns="45720" rtlCol="0" anchor="ctr"/>
          <a:lstStyle>
            <a:defPPr>
              <a:defRPr lang="tr-T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243D676-ED7B-4632-81B4-17DF10074602}" type="slidenum">
              <a:rPr lang="tr-TR" altLang="en-US" smtClean="0"/>
              <a:pPr/>
              <a:t>66</a:t>
            </a:fld>
            <a:endParaRPr lang="tr-TR" altLang="en-US"/>
          </a:p>
        </p:txBody>
      </p:sp>
      <p:pic>
        <p:nvPicPr>
          <p:cNvPr id="8" name="Resim 7"/>
          <p:cNvPicPr>
            <a:picLocks noChangeAspect="1"/>
          </p:cNvPicPr>
          <p:nvPr/>
        </p:nvPicPr>
        <p:blipFill>
          <a:blip r:embed="rId2"/>
          <a:stretch>
            <a:fillRect/>
          </a:stretch>
        </p:blipFill>
        <p:spPr>
          <a:xfrm>
            <a:off x="7438768" y="1478703"/>
            <a:ext cx="1856316" cy="909692"/>
          </a:xfrm>
          <a:prstGeom prst="rect">
            <a:avLst/>
          </a:prstGeom>
        </p:spPr>
      </p:pic>
      <p:pic>
        <p:nvPicPr>
          <p:cNvPr id="9" name="Picture 4" descr="İlgili resim"/>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710054" y="2087616"/>
            <a:ext cx="3513111" cy="273151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İlgili resi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47392" y="4926226"/>
            <a:ext cx="3368890" cy="1024495"/>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Düz Ok Bağlayıcısı 10"/>
          <p:cNvCxnSpPr/>
          <p:nvPr/>
        </p:nvCxnSpPr>
        <p:spPr>
          <a:xfrm>
            <a:off x="8163697" y="4440195"/>
            <a:ext cx="197708" cy="708454"/>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2" name="Düz Ok Bağlayıcısı 11"/>
          <p:cNvCxnSpPr/>
          <p:nvPr/>
        </p:nvCxnSpPr>
        <p:spPr>
          <a:xfrm>
            <a:off x="9457038" y="4448432"/>
            <a:ext cx="41189" cy="10297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Düz Ok Bağlayıcısı 12"/>
          <p:cNvCxnSpPr/>
          <p:nvPr/>
        </p:nvCxnSpPr>
        <p:spPr>
          <a:xfrm flipH="1">
            <a:off x="8946292" y="4819135"/>
            <a:ext cx="72426" cy="69197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4" name="Düz Ok Bağlayıcısı 13"/>
          <p:cNvCxnSpPr/>
          <p:nvPr/>
        </p:nvCxnSpPr>
        <p:spPr>
          <a:xfrm flipH="1">
            <a:off x="9603605" y="4456670"/>
            <a:ext cx="454795" cy="1054444"/>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269373772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3110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3110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43110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43110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431107">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431107">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431107">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43110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1107" grpId="0" build="p" autoUpdateAnimBg="0"/>
    </p:bldLst>
  </p:timing>
</p:sld>
</file>

<file path=ppt/slides/slide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22914" name="Rectangle 2"/>
          <p:cNvSpPr>
            <a:spLocks noGrp="1" noChangeArrowheads="1"/>
          </p:cNvSpPr>
          <p:nvPr>
            <p:ph type="title"/>
          </p:nvPr>
        </p:nvSpPr>
        <p:spPr>
          <a:xfrm>
            <a:off x="721991" y="1359160"/>
            <a:ext cx="8001000" cy="747713"/>
          </a:xfrm>
        </p:spPr>
        <p:txBody>
          <a:bodyPr>
            <a:normAutofit/>
          </a:bodyPr>
          <a:lstStyle/>
          <a:p>
            <a:r>
              <a:rPr lang="tr-TR" altLang="en-US" sz="2800" dirty="0">
                <a:solidFill>
                  <a:srgbClr val="A50021"/>
                </a:solidFill>
                <a:latin typeface="Berlin Sans FB" panose="020E0602020502020306" pitchFamily="34" charset="0"/>
              </a:rPr>
              <a:t>Hücre Yüzey Belirleyicileri</a:t>
            </a:r>
          </a:p>
        </p:txBody>
      </p:sp>
      <p:sp>
        <p:nvSpPr>
          <p:cNvPr id="5" name="Rectangle 3"/>
          <p:cNvSpPr txBox="1">
            <a:spLocks noChangeArrowheads="1"/>
          </p:cNvSpPr>
          <p:nvPr/>
        </p:nvSpPr>
        <p:spPr bwMode="auto">
          <a:xfrm>
            <a:off x="721991" y="2137811"/>
            <a:ext cx="5958895" cy="532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469900" indent="-469900" algn="l" rtl="0" fontAlgn="base">
              <a:spcBef>
                <a:spcPct val="20000"/>
              </a:spcBef>
              <a:spcAft>
                <a:spcPct val="0"/>
              </a:spcAft>
              <a:buClr>
                <a:schemeClr val="accent2"/>
              </a:buClr>
              <a:buFont typeface="Wingdings" panose="05000000000000000000" pitchFamily="2" charset="2"/>
              <a:buChar char="o"/>
              <a:defRPr sz="3000" kern="1200">
                <a:solidFill>
                  <a:schemeClr val="tx1"/>
                </a:solidFill>
                <a:latin typeface="+mn-lt"/>
                <a:ea typeface="+mn-ea"/>
                <a:cs typeface="+mn-cs"/>
              </a:defRPr>
            </a:lvl1pPr>
            <a:lvl2pPr marL="908050" indent="-436563" algn="l" rtl="0" fontAlgn="base">
              <a:spcBef>
                <a:spcPct val="20000"/>
              </a:spcBef>
              <a:spcAft>
                <a:spcPct val="0"/>
              </a:spcAft>
              <a:buClr>
                <a:schemeClr val="accent2"/>
              </a:buClr>
              <a:buFont typeface="Wingdings" panose="05000000000000000000" pitchFamily="2" charset="2"/>
              <a:buChar char="n"/>
              <a:defRPr sz="2600" kern="1200">
                <a:solidFill>
                  <a:schemeClr val="tx1"/>
                </a:solidFill>
                <a:latin typeface="+mn-lt"/>
                <a:ea typeface="+mn-ea"/>
                <a:cs typeface="+mn-cs"/>
              </a:defRPr>
            </a:lvl2pPr>
            <a:lvl3pPr marL="1304925" indent="-395288" algn="l" rtl="0" fontAlgn="base">
              <a:spcBef>
                <a:spcPct val="20000"/>
              </a:spcBef>
              <a:spcAft>
                <a:spcPct val="0"/>
              </a:spcAft>
              <a:buClr>
                <a:schemeClr val="accent2"/>
              </a:buClr>
              <a:buFont typeface="Wingdings" panose="05000000000000000000" pitchFamily="2" charset="2"/>
              <a:buChar char="o"/>
              <a:defRPr sz="2300" kern="1200">
                <a:solidFill>
                  <a:schemeClr val="tx1"/>
                </a:solidFill>
                <a:latin typeface="+mn-lt"/>
                <a:ea typeface="+mn-ea"/>
                <a:cs typeface="+mn-cs"/>
              </a:defRPr>
            </a:lvl3pPr>
            <a:lvl4pPr marL="1693863" indent="-387350" algn="l" rtl="0" fontAlgn="base">
              <a:spcBef>
                <a:spcPct val="20000"/>
              </a:spcBef>
              <a:spcAft>
                <a:spcPct val="0"/>
              </a:spcAft>
              <a:buClr>
                <a:schemeClr val="accent2"/>
              </a:buClr>
              <a:buFont typeface="Wingdings" panose="05000000000000000000" pitchFamily="2" charset="2"/>
              <a:buChar char="n"/>
              <a:defRPr sz="2000" kern="1200">
                <a:solidFill>
                  <a:schemeClr val="tx1"/>
                </a:solidFill>
                <a:latin typeface="+mn-lt"/>
                <a:ea typeface="+mn-ea"/>
                <a:cs typeface="+mn-cs"/>
              </a:defRPr>
            </a:lvl4pPr>
            <a:lvl5pPr marL="2093913" indent="-398463" algn="l" rtl="0" fontAlgn="base">
              <a:spcBef>
                <a:spcPct val="25000"/>
              </a:spcBef>
              <a:spcAft>
                <a:spcPct val="0"/>
              </a:spcAft>
              <a:buClr>
                <a:schemeClr val="accent2"/>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buFont typeface="Wingdings" panose="05000000000000000000" pitchFamily="2" charset="2"/>
              <a:buChar char="§"/>
            </a:pPr>
            <a:r>
              <a:rPr lang="tr-TR" altLang="en-US" sz="2000" dirty="0">
                <a:latin typeface="Calibri" panose="020F0502020204030204" pitchFamily="34" charset="0"/>
              </a:rPr>
              <a:t>CD19, CD20 </a:t>
            </a:r>
            <a:r>
              <a:rPr lang="tr-TR" altLang="en-US" sz="2000" dirty="0">
                <a:latin typeface="Calibri" panose="020F0502020204030204" pitchFamily="34" charset="0"/>
                <a:sym typeface="Symbol" panose="05050102010706020507" pitchFamily="18" charset="2"/>
              </a:rPr>
              <a:t> B lenfosit </a:t>
            </a:r>
          </a:p>
          <a:p>
            <a:pPr>
              <a:lnSpc>
                <a:spcPct val="120000"/>
              </a:lnSpc>
              <a:buFont typeface="Wingdings" panose="05000000000000000000" pitchFamily="2" charset="2"/>
              <a:buChar char="§"/>
            </a:pPr>
            <a:r>
              <a:rPr lang="tr-TR" altLang="en-US" sz="2000" dirty="0">
                <a:latin typeface="Calibri" panose="020F0502020204030204" pitchFamily="34" charset="0"/>
                <a:sym typeface="Symbol" panose="05050102010706020507" pitchFamily="18" charset="2"/>
              </a:rPr>
              <a:t>CD3, CD5, CD4, CD8, CD27, CD28  T lenf </a:t>
            </a:r>
          </a:p>
          <a:p>
            <a:pPr>
              <a:lnSpc>
                <a:spcPct val="120000"/>
              </a:lnSpc>
              <a:buFont typeface="Wingdings" panose="05000000000000000000" pitchFamily="2" charset="2"/>
              <a:buChar char="§"/>
            </a:pPr>
            <a:r>
              <a:rPr lang="tr-TR" altLang="en-US" sz="2000" dirty="0">
                <a:latin typeface="Calibri" panose="020F0502020204030204" pitchFamily="34" charset="0"/>
                <a:sym typeface="Symbol" panose="05050102010706020507" pitchFamily="18" charset="2"/>
              </a:rPr>
              <a:t>CD16, CD56 NK hc ve T lenfositler</a:t>
            </a:r>
          </a:p>
          <a:p>
            <a:pPr>
              <a:lnSpc>
                <a:spcPct val="120000"/>
              </a:lnSpc>
              <a:buFont typeface="Wingdings" panose="05000000000000000000" pitchFamily="2" charset="2"/>
              <a:buChar char="§"/>
            </a:pPr>
            <a:r>
              <a:rPr lang="tr-TR" altLang="en-US" sz="2000" dirty="0">
                <a:latin typeface="Calibri" panose="020F0502020204030204" pitchFamily="34" charset="0"/>
                <a:sym typeface="Symbol" panose="05050102010706020507" pitchFamily="18" charset="2"/>
              </a:rPr>
              <a:t>CD33  </a:t>
            </a:r>
            <a:r>
              <a:rPr lang="tr-TR" altLang="en-US" sz="2000" dirty="0" err="1">
                <a:latin typeface="Calibri" panose="020F0502020204030204" pitchFamily="34" charset="0"/>
                <a:sym typeface="Symbol" panose="05050102010706020507" pitchFamily="18" charset="2"/>
              </a:rPr>
              <a:t>monosit</a:t>
            </a:r>
            <a:r>
              <a:rPr lang="tr-TR" altLang="en-US" sz="2000" dirty="0">
                <a:latin typeface="Calibri" panose="020F0502020204030204" pitchFamily="34" charset="0"/>
                <a:sym typeface="Symbol" panose="05050102010706020507" pitchFamily="18" charset="2"/>
              </a:rPr>
              <a:t> ve myeloid seri öncülleri</a:t>
            </a:r>
          </a:p>
          <a:p>
            <a:pPr>
              <a:lnSpc>
                <a:spcPct val="120000"/>
              </a:lnSpc>
              <a:buFont typeface="Wingdings" panose="05000000000000000000" pitchFamily="2" charset="2"/>
              <a:buChar char="§"/>
            </a:pPr>
            <a:r>
              <a:rPr lang="tr-TR" altLang="en-US" sz="2000" dirty="0">
                <a:latin typeface="Calibri" panose="020F0502020204030204" pitchFamily="34" charset="0"/>
                <a:sym typeface="Symbol" panose="05050102010706020507" pitchFamily="18" charset="2"/>
              </a:rPr>
              <a:t>CD34  </a:t>
            </a:r>
            <a:r>
              <a:rPr lang="tr-TR" altLang="en-US" sz="2000" dirty="0" err="1">
                <a:latin typeface="Calibri" panose="020F0502020204030204" pitchFamily="34" charset="0"/>
                <a:sym typeface="Symbol" panose="05050102010706020507" pitchFamily="18" charset="2"/>
              </a:rPr>
              <a:t>stem</a:t>
            </a:r>
            <a:r>
              <a:rPr lang="tr-TR" altLang="en-US" sz="2000" dirty="0">
                <a:latin typeface="Calibri" panose="020F0502020204030204" pitchFamily="34" charset="0"/>
                <a:sym typeface="Symbol" panose="05050102010706020507" pitchFamily="18" charset="2"/>
              </a:rPr>
              <a:t> </a:t>
            </a:r>
            <a:r>
              <a:rPr lang="tr-TR" altLang="en-US" sz="2000" dirty="0" err="1">
                <a:latin typeface="Calibri" panose="020F0502020204030204" pitchFamily="34" charset="0"/>
                <a:sym typeface="Symbol" panose="05050102010706020507" pitchFamily="18" charset="2"/>
              </a:rPr>
              <a:t>cell</a:t>
            </a:r>
            <a:endParaRPr lang="tr-TR" altLang="en-US" sz="2000" dirty="0">
              <a:latin typeface="Calibri" panose="020F0502020204030204" pitchFamily="34" charset="0"/>
              <a:sym typeface="Symbol" panose="05050102010706020507" pitchFamily="18" charset="2"/>
            </a:endParaRPr>
          </a:p>
          <a:p>
            <a:pPr>
              <a:lnSpc>
                <a:spcPct val="120000"/>
              </a:lnSpc>
              <a:buFont typeface="Wingdings" panose="05000000000000000000" pitchFamily="2" charset="2"/>
              <a:buChar char="§"/>
            </a:pPr>
            <a:r>
              <a:rPr lang="tr-TR" altLang="en-US" sz="2000" dirty="0">
                <a:latin typeface="Calibri" panose="020F0502020204030204" pitchFamily="34" charset="0"/>
                <a:sym typeface="Symbol" panose="05050102010706020507" pitchFamily="18" charset="2"/>
              </a:rPr>
              <a:t>CD45  lökosit ortak antijeni. Lenfosit, </a:t>
            </a:r>
            <a:r>
              <a:rPr lang="tr-TR" altLang="en-US" sz="2000" dirty="0" err="1">
                <a:latin typeface="Calibri" panose="020F0502020204030204" pitchFamily="34" charset="0"/>
                <a:sym typeface="Symbol" panose="05050102010706020507" pitchFamily="18" charset="2"/>
              </a:rPr>
              <a:t>monosit</a:t>
            </a:r>
            <a:r>
              <a:rPr lang="tr-TR" altLang="en-US" sz="2000" dirty="0">
                <a:latin typeface="Calibri" panose="020F0502020204030204" pitchFamily="34" charset="0"/>
                <a:sym typeface="Symbol" panose="05050102010706020507" pitchFamily="18" charset="2"/>
              </a:rPr>
              <a:t>, </a:t>
            </a:r>
            <a:r>
              <a:rPr lang="tr-TR" altLang="en-US" sz="2000" dirty="0" err="1">
                <a:latin typeface="Calibri" panose="020F0502020204030204" pitchFamily="34" charset="0"/>
                <a:sym typeface="Symbol" panose="05050102010706020507" pitchFamily="18" charset="2"/>
              </a:rPr>
              <a:t>granülosit</a:t>
            </a:r>
            <a:r>
              <a:rPr lang="tr-TR" altLang="en-US" sz="2000" dirty="0">
                <a:latin typeface="Calibri" panose="020F0502020204030204" pitchFamily="34" charset="0"/>
                <a:sym typeface="Symbol" panose="05050102010706020507" pitchFamily="18" charset="2"/>
              </a:rPr>
              <a:t>, </a:t>
            </a:r>
            <a:r>
              <a:rPr lang="tr-TR" altLang="en-US" sz="2000" dirty="0" err="1">
                <a:latin typeface="Calibri" panose="020F0502020204030204" pitchFamily="34" charset="0"/>
                <a:sym typeface="Symbol" panose="05050102010706020507" pitchFamily="18" charset="2"/>
              </a:rPr>
              <a:t>timosit</a:t>
            </a:r>
            <a:r>
              <a:rPr lang="tr-TR" altLang="en-US" sz="2000" dirty="0">
                <a:latin typeface="Calibri" panose="020F0502020204030204" pitchFamily="34" charset="0"/>
                <a:sym typeface="Symbol" panose="05050102010706020507" pitchFamily="18" charset="2"/>
              </a:rPr>
              <a:t>. CD45RA- CD45RO</a:t>
            </a:r>
          </a:p>
          <a:p>
            <a:pPr>
              <a:lnSpc>
                <a:spcPct val="120000"/>
              </a:lnSpc>
              <a:buFont typeface="Wingdings" panose="05000000000000000000" pitchFamily="2" charset="2"/>
              <a:buChar char="§"/>
            </a:pPr>
            <a:r>
              <a:rPr lang="tr-TR" altLang="en-US" sz="2000" dirty="0">
                <a:latin typeface="Calibri" panose="020F0502020204030204" pitchFamily="34" charset="0"/>
              </a:rPr>
              <a:t>CD41, CD42, CD61 </a:t>
            </a:r>
            <a:r>
              <a:rPr lang="tr-TR" altLang="en-US" sz="2000" dirty="0">
                <a:latin typeface="Calibri" panose="020F0502020204030204" pitchFamily="34" charset="0"/>
                <a:sym typeface="Symbol" panose="05050102010706020507" pitchFamily="18" charset="2"/>
              </a:rPr>
              <a:t> trombosit </a:t>
            </a:r>
            <a:r>
              <a:rPr lang="tr-TR" altLang="en-US" sz="2000" dirty="0" err="1">
                <a:latin typeface="Calibri" panose="020F0502020204030204" pitchFamily="34" charset="0"/>
                <a:sym typeface="Symbol" panose="05050102010706020507" pitchFamily="18" charset="2"/>
              </a:rPr>
              <a:t>markerları</a:t>
            </a:r>
            <a:endParaRPr lang="tr-TR" altLang="en-US" sz="2000" dirty="0">
              <a:latin typeface="Calibri" panose="020F0502020204030204" pitchFamily="34" charset="0"/>
            </a:endParaRPr>
          </a:p>
        </p:txBody>
      </p:sp>
      <p:sp>
        <p:nvSpPr>
          <p:cNvPr id="4" name="Rectangle 3"/>
          <p:cNvSpPr txBox="1">
            <a:spLocks noChangeArrowheads="1"/>
          </p:cNvSpPr>
          <p:nvPr/>
        </p:nvSpPr>
        <p:spPr>
          <a:xfrm>
            <a:off x="385666" y="98685"/>
            <a:ext cx="8001000" cy="12604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altLang="en-US" sz="3200" b="1" dirty="0" smtClean="0">
                <a:solidFill>
                  <a:srgbClr val="FF0000"/>
                </a:solidFill>
                <a:latin typeface="Arial" panose="020B0604020202020204" pitchFamily="34" charset="0"/>
                <a:cs typeface="Arial" panose="020B0604020202020204" pitchFamily="34" charset="0"/>
              </a:rPr>
              <a:t>FLOWSİTOMETRİ (AKIMSİTOMETRİ)</a:t>
            </a:r>
            <a:endParaRPr lang="tr-TR" altLang="en-US" sz="3200" b="1" dirty="0">
              <a:solidFill>
                <a:srgbClr val="FF0000"/>
              </a:solidFill>
              <a:latin typeface="Arial" panose="020B0604020202020204" pitchFamily="34" charset="0"/>
              <a:cs typeface="Arial" panose="020B0604020202020204" pitchFamily="34" charset="0"/>
            </a:endParaRPr>
          </a:p>
        </p:txBody>
      </p:sp>
      <p:sp>
        <p:nvSpPr>
          <p:cNvPr id="6" name="Slayt Numarası Yer Tutucusu 5"/>
          <p:cNvSpPr>
            <a:spLocks noGrp="1"/>
          </p:cNvSpPr>
          <p:nvPr>
            <p:ph type="sldNum" sz="quarter" idx="12"/>
          </p:nvPr>
        </p:nvSpPr>
        <p:spPr>
          <a:xfrm>
            <a:off x="8610600" y="6356350"/>
            <a:ext cx="2743200" cy="254675"/>
          </a:xfrm>
        </p:spPr>
        <p:txBody>
          <a:bodyPr/>
          <a:lstStyle/>
          <a:p>
            <a:fld id="{E243D676-ED7B-4632-81B4-17DF10074602}" type="slidenum">
              <a:rPr lang="tr-TR" altLang="en-US"/>
              <a:pPr/>
              <a:t>67</a:t>
            </a:fld>
            <a:endParaRPr lang="tr-TR" altLang="en-US"/>
          </a:p>
        </p:txBody>
      </p:sp>
      <p:pic>
        <p:nvPicPr>
          <p:cNvPr id="7" name="Resim 6"/>
          <p:cNvPicPr>
            <a:picLocks noChangeAspect="1"/>
          </p:cNvPicPr>
          <p:nvPr/>
        </p:nvPicPr>
        <p:blipFill>
          <a:blip r:embed="rId2"/>
          <a:stretch>
            <a:fillRect/>
          </a:stretch>
        </p:blipFill>
        <p:spPr>
          <a:xfrm>
            <a:off x="7438768" y="1478703"/>
            <a:ext cx="1856316" cy="909692"/>
          </a:xfrm>
          <a:prstGeom prst="rect">
            <a:avLst/>
          </a:prstGeom>
        </p:spPr>
      </p:pic>
      <p:pic>
        <p:nvPicPr>
          <p:cNvPr id="8" name="Picture 4" descr="İlgili resim"/>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710054" y="2087616"/>
            <a:ext cx="3513111" cy="273151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İlgili resi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47392" y="4926226"/>
            <a:ext cx="3368890" cy="1024495"/>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Düz Ok Bağlayıcısı 9"/>
          <p:cNvCxnSpPr/>
          <p:nvPr/>
        </p:nvCxnSpPr>
        <p:spPr>
          <a:xfrm>
            <a:off x="8163697" y="4440195"/>
            <a:ext cx="197708" cy="708454"/>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1" name="Düz Ok Bağlayıcısı 10"/>
          <p:cNvCxnSpPr/>
          <p:nvPr/>
        </p:nvCxnSpPr>
        <p:spPr>
          <a:xfrm>
            <a:off x="9457038" y="4448432"/>
            <a:ext cx="41189" cy="10297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Düz Ok Bağlayıcısı 11"/>
          <p:cNvCxnSpPr/>
          <p:nvPr/>
        </p:nvCxnSpPr>
        <p:spPr>
          <a:xfrm flipH="1">
            <a:off x="8946292" y="4819135"/>
            <a:ext cx="72426" cy="69197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3" name="Düz Ok Bağlayıcısı 12"/>
          <p:cNvCxnSpPr/>
          <p:nvPr/>
        </p:nvCxnSpPr>
        <p:spPr>
          <a:xfrm flipH="1">
            <a:off x="9603605" y="4456670"/>
            <a:ext cx="454795" cy="1054444"/>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4102459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utoUpdateAnimBg="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2"/>
          <p:cNvSpPr>
            <a:spLocks noGrp="1" noChangeArrowheads="1"/>
          </p:cNvSpPr>
          <p:nvPr>
            <p:ph type="title"/>
          </p:nvPr>
        </p:nvSpPr>
        <p:spPr>
          <a:xfrm>
            <a:off x="597260" y="1510884"/>
            <a:ext cx="8001000" cy="366767"/>
          </a:xfrm>
          <a:noFill/>
          <a:ln/>
          <a:extLst>
            <a:ext uri="{91240B29-F687-4F45-9708-019B960494DF}">
              <a14:hiddenLine xmlns:a14="http://schemas.microsoft.com/office/drawing/2010/main" w="12700">
                <a:solidFill>
                  <a:schemeClr val="tx1"/>
                </a:solidFill>
                <a:miter lim="800000"/>
                <a:headEnd/>
                <a:tailEnd/>
              </a14:hiddenLine>
            </a:ext>
          </a:extLst>
        </p:spPr>
        <p:txBody>
          <a:bodyPr vert="horz" lIns="90487" tIns="44450" rIns="90487" bIns="44450" rtlCol="0" anchor="ctr">
            <a:spAutoFit/>
          </a:bodyPr>
          <a:lstStyle/>
          <a:p>
            <a:pPr>
              <a:lnSpc>
                <a:spcPct val="90000"/>
              </a:lnSpc>
            </a:pPr>
            <a:r>
              <a:rPr lang="tr-TR" altLang="en-US" sz="2000" dirty="0" smtClean="0">
                <a:latin typeface="+mn-lt"/>
              </a:rPr>
              <a:t>Örnekler</a:t>
            </a:r>
            <a:endParaRPr lang="en-US" altLang="en-US" sz="2000" dirty="0">
              <a:latin typeface="+mn-lt"/>
            </a:endParaRPr>
          </a:p>
        </p:txBody>
      </p:sp>
      <p:sp>
        <p:nvSpPr>
          <p:cNvPr id="16" name="Rectangle 3"/>
          <p:cNvSpPr txBox="1">
            <a:spLocks noChangeArrowheads="1"/>
          </p:cNvSpPr>
          <p:nvPr/>
        </p:nvSpPr>
        <p:spPr>
          <a:xfrm>
            <a:off x="376335" y="117855"/>
            <a:ext cx="8001000" cy="12604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altLang="en-US" sz="3200" b="1" dirty="0" smtClean="0">
                <a:solidFill>
                  <a:srgbClr val="FF0000"/>
                </a:solidFill>
                <a:latin typeface="Arial" panose="020B0604020202020204" pitchFamily="34" charset="0"/>
                <a:cs typeface="Arial" panose="020B0604020202020204" pitchFamily="34" charset="0"/>
              </a:rPr>
              <a:t>FLOWSİTOMETRİ (AKIMSİTOMETRİ)</a:t>
            </a:r>
            <a:endParaRPr lang="tr-TR" altLang="en-US" sz="3200" b="1" dirty="0">
              <a:solidFill>
                <a:srgbClr val="FF0000"/>
              </a:solidFill>
              <a:latin typeface="Arial" panose="020B0604020202020204" pitchFamily="34" charset="0"/>
              <a:cs typeface="Arial" panose="020B0604020202020204" pitchFamily="34" charset="0"/>
            </a:endParaRPr>
          </a:p>
        </p:txBody>
      </p:sp>
      <p:pic>
        <p:nvPicPr>
          <p:cNvPr id="5122" name="Picture 2" descr="flow cytometry ile ilgili gö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847" y="2010205"/>
            <a:ext cx="6236461" cy="3864705"/>
          </a:xfrm>
          <a:prstGeom prst="rect">
            <a:avLst/>
          </a:prstGeom>
          <a:noFill/>
          <a:extLst>
            <a:ext uri="{909E8E84-426E-40DD-AFC4-6F175D3DCCD1}">
              <a14:hiddenFill xmlns:a14="http://schemas.microsoft.com/office/drawing/2010/main">
                <a:solidFill>
                  <a:srgbClr val="FFFFFF"/>
                </a:solidFill>
              </a14:hiddenFill>
            </a:ext>
          </a:extLst>
        </p:spPr>
      </p:pic>
      <p:sp>
        <p:nvSpPr>
          <p:cNvPr id="17" name="Slayt Numarası Yer Tutucusu 5"/>
          <p:cNvSpPr>
            <a:spLocks noGrp="1"/>
          </p:cNvSpPr>
          <p:nvPr>
            <p:ph type="sldNum" sz="quarter" idx="12"/>
          </p:nvPr>
        </p:nvSpPr>
        <p:spPr>
          <a:xfrm>
            <a:off x="8610600" y="6356350"/>
            <a:ext cx="2743200" cy="254675"/>
          </a:xfrm>
        </p:spPr>
        <p:txBody>
          <a:bodyPr/>
          <a:lstStyle/>
          <a:p>
            <a:fld id="{E243D676-ED7B-4632-81B4-17DF10074602}" type="slidenum">
              <a:rPr lang="tr-TR" altLang="en-US"/>
              <a:pPr/>
              <a:t>68</a:t>
            </a:fld>
            <a:endParaRPr lang="tr-TR" altLang="en-US"/>
          </a:p>
        </p:txBody>
      </p:sp>
      <p:pic>
        <p:nvPicPr>
          <p:cNvPr id="18" name="Resim 17"/>
          <p:cNvPicPr>
            <a:picLocks noChangeAspect="1"/>
          </p:cNvPicPr>
          <p:nvPr/>
        </p:nvPicPr>
        <p:blipFill>
          <a:blip r:embed="rId3"/>
          <a:stretch>
            <a:fillRect/>
          </a:stretch>
        </p:blipFill>
        <p:spPr>
          <a:xfrm>
            <a:off x="7438768" y="1478703"/>
            <a:ext cx="1856316" cy="909692"/>
          </a:xfrm>
          <a:prstGeom prst="rect">
            <a:avLst/>
          </a:prstGeom>
        </p:spPr>
      </p:pic>
      <p:pic>
        <p:nvPicPr>
          <p:cNvPr id="19" name="Picture 4" descr="İlgili resim"/>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7710054" y="2087616"/>
            <a:ext cx="3513111" cy="2731519"/>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İlgili resim"/>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47392" y="4926226"/>
            <a:ext cx="3368890" cy="1024495"/>
          </a:xfrm>
          <a:prstGeom prst="rect">
            <a:avLst/>
          </a:prstGeom>
          <a:noFill/>
          <a:extLst>
            <a:ext uri="{909E8E84-426E-40DD-AFC4-6F175D3DCCD1}">
              <a14:hiddenFill xmlns:a14="http://schemas.microsoft.com/office/drawing/2010/main">
                <a:solidFill>
                  <a:srgbClr val="FFFFFF"/>
                </a:solidFill>
              </a14:hiddenFill>
            </a:ext>
          </a:extLst>
        </p:spPr>
      </p:pic>
      <p:cxnSp>
        <p:nvCxnSpPr>
          <p:cNvPr id="21" name="Düz Ok Bağlayıcısı 20"/>
          <p:cNvCxnSpPr/>
          <p:nvPr/>
        </p:nvCxnSpPr>
        <p:spPr>
          <a:xfrm>
            <a:off x="8163697" y="4440195"/>
            <a:ext cx="197708" cy="708454"/>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22" name="Düz Ok Bağlayıcısı 21"/>
          <p:cNvCxnSpPr/>
          <p:nvPr/>
        </p:nvCxnSpPr>
        <p:spPr>
          <a:xfrm>
            <a:off x="9457038" y="4448432"/>
            <a:ext cx="41189" cy="10297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Düz Ok Bağlayıcısı 22"/>
          <p:cNvCxnSpPr/>
          <p:nvPr/>
        </p:nvCxnSpPr>
        <p:spPr>
          <a:xfrm flipH="1">
            <a:off x="8946292" y="4819135"/>
            <a:ext cx="72426" cy="69197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4" name="Düz Ok Bağlayıcısı 23"/>
          <p:cNvCxnSpPr/>
          <p:nvPr/>
        </p:nvCxnSpPr>
        <p:spPr>
          <a:xfrm flipH="1">
            <a:off x="9603605" y="4456670"/>
            <a:ext cx="454795" cy="1054444"/>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692432756"/>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5"/>
          <p:cNvSpPr>
            <a:spLocks noGrp="1"/>
          </p:cNvSpPr>
          <p:nvPr>
            <p:ph type="sldNum" sz="quarter" idx="12"/>
          </p:nvPr>
        </p:nvSpPr>
        <p:spPr/>
        <p:txBody>
          <a:bodyPr/>
          <a:lstStyle/>
          <a:p>
            <a:fld id="{A6D99C9D-E381-4F12-8494-20F759853D83}" type="slidenum">
              <a:rPr lang="tr-TR" altLang="en-US"/>
              <a:pPr/>
              <a:t>69</a:t>
            </a:fld>
            <a:endParaRPr lang="tr-TR" altLang="en-US"/>
          </a:p>
        </p:txBody>
      </p:sp>
      <p:sp>
        <p:nvSpPr>
          <p:cNvPr id="429058" name="Rectangle 2"/>
          <p:cNvSpPr>
            <a:spLocks noGrp="1" noChangeArrowheads="1"/>
          </p:cNvSpPr>
          <p:nvPr>
            <p:ph type="title"/>
          </p:nvPr>
        </p:nvSpPr>
        <p:spPr>
          <a:xfrm>
            <a:off x="987199" y="1409700"/>
            <a:ext cx="8280400" cy="699166"/>
          </a:xfrm>
          <a:noFill/>
          <a:ln/>
          <a:extLst>
            <a:ext uri="{91240B29-F687-4F45-9708-019B960494DF}">
              <a14:hiddenLine xmlns:a14="http://schemas.microsoft.com/office/drawing/2010/main" w="12700">
                <a:solidFill>
                  <a:schemeClr val="tx1"/>
                </a:solidFill>
                <a:miter lim="800000"/>
                <a:headEnd/>
                <a:tailEnd/>
              </a14:hiddenLine>
            </a:ext>
          </a:extLst>
        </p:spPr>
        <p:txBody>
          <a:bodyPr vert="horz" lIns="90487" tIns="44450" rIns="90487" bIns="44450" rtlCol="0" anchor="ctr">
            <a:spAutoFit/>
          </a:bodyPr>
          <a:lstStyle/>
          <a:p>
            <a:pPr>
              <a:lnSpc>
                <a:spcPct val="90000"/>
              </a:lnSpc>
            </a:pPr>
            <a:r>
              <a:rPr lang="tr-TR" altLang="en-US" dirty="0" smtClean="0">
                <a:latin typeface="Times New Roman" panose="02020603050405020304" pitchFamily="18" charset="0"/>
              </a:rPr>
              <a:t>klinik </a:t>
            </a:r>
            <a:r>
              <a:rPr lang="tr-TR" altLang="en-US" dirty="0">
                <a:latin typeface="Times New Roman" panose="02020603050405020304" pitchFamily="18" charset="0"/>
              </a:rPr>
              <a:t>uygulamaları</a:t>
            </a:r>
            <a:endParaRPr lang="en-US" altLang="en-US" dirty="0">
              <a:latin typeface="Times New Roman" panose="02020603050405020304" pitchFamily="18" charset="0"/>
            </a:endParaRPr>
          </a:p>
        </p:txBody>
      </p:sp>
      <p:sp>
        <p:nvSpPr>
          <p:cNvPr id="429059" name="Rectangle 3"/>
          <p:cNvSpPr>
            <a:spLocks noGrp="1" noChangeArrowheads="1"/>
          </p:cNvSpPr>
          <p:nvPr>
            <p:ph type="body" idx="1"/>
          </p:nvPr>
        </p:nvSpPr>
        <p:spPr>
          <a:xfrm>
            <a:off x="682544" y="2188388"/>
            <a:ext cx="7481887" cy="3767698"/>
          </a:xfrm>
          <a:noFill/>
          <a:ln/>
          <a:extLst>
            <a:ext uri="{91240B29-F687-4F45-9708-019B960494DF}">
              <a14:hiddenLine xmlns:a14="http://schemas.microsoft.com/office/drawing/2010/main" w="12700">
                <a:solidFill>
                  <a:schemeClr val="tx1"/>
                </a:solidFill>
                <a:miter lim="800000"/>
                <a:headEnd/>
                <a:tailEnd/>
              </a14:hiddenLine>
            </a:ext>
          </a:extLst>
        </p:spPr>
        <p:txBody>
          <a:bodyPr vert="horz" lIns="90487" tIns="44450" rIns="90487" bIns="44450" rtlCol="0" anchorCtr="1">
            <a:spAutoFit/>
          </a:bodyPr>
          <a:lstStyle/>
          <a:p>
            <a:pPr>
              <a:lnSpc>
                <a:spcPct val="150000"/>
              </a:lnSpc>
            </a:pPr>
            <a:r>
              <a:rPr lang="tr-TR" altLang="en-US" sz="1800" dirty="0">
                <a:latin typeface="Calibri" panose="020F0502020204030204" pitchFamily="34" charset="0"/>
              </a:rPr>
              <a:t>Lösemi- lenfoma </a:t>
            </a:r>
            <a:r>
              <a:rPr lang="tr-TR" altLang="en-US" sz="1800" dirty="0" err="1">
                <a:latin typeface="Calibri" panose="020F0502020204030204" pitchFamily="34" charset="0"/>
              </a:rPr>
              <a:t>immunfenotiplendirme</a:t>
            </a:r>
            <a:endParaRPr lang="en-US" altLang="en-US" sz="1800" dirty="0">
              <a:latin typeface="Calibri" panose="020F0502020204030204" pitchFamily="34" charset="0"/>
            </a:endParaRPr>
          </a:p>
          <a:p>
            <a:pPr>
              <a:lnSpc>
                <a:spcPct val="150000"/>
              </a:lnSpc>
            </a:pPr>
            <a:r>
              <a:rPr lang="tr-TR" altLang="en-US" sz="1800" dirty="0">
                <a:latin typeface="Calibri" panose="020F0502020204030204" pitchFamily="34" charset="0"/>
              </a:rPr>
              <a:t>Hücre </a:t>
            </a:r>
            <a:r>
              <a:rPr lang="tr-TR" altLang="en-US" sz="1800" dirty="0" err="1">
                <a:latin typeface="Calibri" panose="020F0502020204030204" pitchFamily="34" charset="0"/>
              </a:rPr>
              <a:t>siklusu</a:t>
            </a:r>
            <a:r>
              <a:rPr lang="tr-TR" altLang="en-US" sz="1800" dirty="0">
                <a:latin typeface="Calibri" panose="020F0502020204030204" pitchFamily="34" charset="0"/>
              </a:rPr>
              <a:t> analizi </a:t>
            </a:r>
          </a:p>
          <a:p>
            <a:pPr>
              <a:lnSpc>
                <a:spcPct val="150000"/>
              </a:lnSpc>
            </a:pPr>
            <a:r>
              <a:rPr lang="en-US" altLang="en-US" sz="1800" dirty="0" err="1">
                <a:latin typeface="Calibri" panose="020F0502020204030204" pitchFamily="34" charset="0"/>
              </a:rPr>
              <a:t>Reti</a:t>
            </a:r>
            <a:r>
              <a:rPr lang="tr-TR" altLang="en-US" sz="1800" dirty="0" err="1">
                <a:latin typeface="Calibri" panose="020F0502020204030204" pitchFamily="34" charset="0"/>
              </a:rPr>
              <a:t>külosit</a:t>
            </a:r>
            <a:r>
              <a:rPr lang="tr-TR" altLang="en-US" sz="1800" dirty="0">
                <a:latin typeface="Calibri" panose="020F0502020204030204" pitchFamily="34" charset="0"/>
              </a:rPr>
              <a:t> sayımı</a:t>
            </a:r>
          </a:p>
          <a:p>
            <a:pPr>
              <a:lnSpc>
                <a:spcPct val="150000"/>
              </a:lnSpc>
            </a:pPr>
            <a:r>
              <a:rPr lang="tr-TR" altLang="en-US" sz="1800" dirty="0">
                <a:latin typeface="Calibri" panose="020F0502020204030204" pitchFamily="34" charset="0"/>
              </a:rPr>
              <a:t>Kök hücre sayımı</a:t>
            </a:r>
          </a:p>
          <a:p>
            <a:pPr>
              <a:lnSpc>
                <a:spcPct val="150000"/>
              </a:lnSpc>
            </a:pPr>
            <a:r>
              <a:rPr lang="tr-TR" altLang="en-US" sz="1800" dirty="0">
                <a:latin typeface="Calibri" panose="020F0502020204030204" pitchFamily="34" charset="0"/>
              </a:rPr>
              <a:t>Lenfosit alt </a:t>
            </a:r>
            <a:r>
              <a:rPr lang="tr-TR" altLang="en-US" sz="1800" dirty="0" err="1">
                <a:latin typeface="Calibri" panose="020F0502020204030204" pitchFamily="34" charset="0"/>
              </a:rPr>
              <a:t>tiplendirmesi</a:t>
            </a:r>
            <a:r>
              <a:rPr lang="tr-TR" altLang="en-US" sz="1800" dirty="0">
                <a:latin typeface="Calibri" panose="020F0502020204030204" pitchFamily="34" charset="0"/>
              </a:rPr>
              <a:t>, immün yetmezlik değerlendirilmesi</a:t>
            </a:r>
          </a:p>
          <a:p>
            <a:pPr>
              <a:lnSpc>
                <a:spcPct val="150000"/>
              </a:lnSpc>
            </a:pPr>
            <a:r>
              <a:rPr lang="en-US" altLang="en-US" sz="1800" dirty="0">
                <a:latin typeface="Calibri" panose="020F0502020204030204" pitchFamily="34" charset="0"/>
              </a:rPr>
              <a:t>CD4 </a:t>
            </a:r>
            <a:r>
              <a:rPr lang="tr-TR" altLang="en-US" sz="1800" dirty="0" err="1">
                <a:latin typeface="Calibri" panose="020F0502020204030204" pitchFamily="34" charset="0"/>
              </a:rPr>
              <a:t>absolu</a:t>
            </a:r>
            <a:r>
              <a:rPr lang="tr-TR" altLang="en-US" sz="1800" dirty="0">
                <a:latin typeface="Calibri" panose="020F0502020204030204" pitchFamily="34" charset="0"/>
              </a:rPr>
              <a:t> sayısı </a:t>
            </a:r>
            <a:endParaRPr lang="en-US" altLang="en-US" sz="1800" dirty="0">
              <a:latin typeface="Calibri" panose="020F0502020204030204" pitchFamily="34" charset="0"/>
            </a:endParaRPr>
          </a:p>
          <a:p>
            <a:pPr>
              <a:lnSpc>
                <a:spcPct val="150000"/>
              </a:lnSpc>
            </a:pPr>
            <a:r>
              <a:rPr lang="tr-TR" altLang="en-US" sz="1800" dirty="0">
                <a:latin typeface="Calibri" panose="020F0502020204030204" pitchFamily="34" charset="0"/>
              </a:rPr>
              <a:t>Minimal </a:t>
            </a:r>
            <a:r>
              <a:rPr lang="tr-TR" altLang="en-US" sz="1800" dirty="0" err="1">
                <a:latin typeface="Calibri" panose="020F0502020204030204" pitchFamily="34" charset="0"/>
              </a:rPr>
              <a:t>rezidüel</a:t>
            </a:r>
            <a:r>
              <a:rPr lang="tr-TR" altLang="en-US" sz="1800" dirty="0">
                <a:latin typeface="Calibri" panose="020F0502020204030204" pitchFamily="34" charset="0"/>
              </a:rPr>
              <a:t>  hastalık takibi</a:t>
            </a:r>
          </a:p>
        </p:txBody>
      </p:sp>
      <p:sp>
        <p:nvSpPr>
          <p:cNvPr id="5" name="Rectangle 3"/>
          <p:cNvSpPr txBox="1">
            <a:spLocks noChangeArrowheads="1"/>
          </p:cNvSpPr>
          <p:nvPr/>
        </p:nvSpPr>
        <p:spPr>
          <a:xfrm>
            <a:off x="422988" y="149225"/>
            <a:ext cx="8001000" cy="12604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altLang="en-US" sz="3200" b="1" dirty="0" smtClean="0">
                <a:solidFill>
                  <a:srgbClr val="FF0000"/>
                </a:solidFill>
                <a:latin typeface="Arial" panose="020B0604020202020204" pitchFamily="34" charset="0"/>
                <a:cs typeface="Arial" panose="020B0604020202020204" pitchFamily="34" charset="0"/>
              </a:rPr>
              <a:t>FLOWSİTOMETRİ (AKIMSİTOMETRİ)</a:t>
            </a:r>
            <a:endParaRPr lang="tr-TR" altLang="en-US" sz="3200" b="1" dirty="0">
              <a:solidFill>
                <a:srgbClr val="FF0000"/>
              </a:solidFill>
              <a:latin typeface="Arial" panose="020B0604020202020204" pitchFamily="34" charset="0"/>
              <a:cs typeface="Arial" panose="020B0604020202020204" pitchFamily="34" charset="0"/>
            </a:endParaRPr>
          </a:p>
        </p:txBody>
      </p:sp>
      <p:sp>
        <p:nvSpPr>
          <p:cNvPr id="6" name="Slayt Numarası Yer Tutucusu 5"/>
          <p:cNvSpPr txBox="1">
            <a:spLocks/>
          </p:cNvSpPr>
          <p:nvPr/>
        </p:nvSpPr>
        <p:spPr>
          <a:xfrm>
            <a:off x="8610600" y="6356350"/>
            <a:ext cx="2743200" cy="254675"/>
          </a:xfrm>
          <a:prstGeom prst="rect">
            <a:avLst/>
          </a:prstGeom>
        </p:spPr>
        <p:txBody>
          <a:bodyPr vert="horz" lIns="91440" tIns="45720" rIns="91440" bIns="45720" rtlCol="0" anchor="ctr"/>
          <a:lstStyle>
            <a:defPPr>
              <a:defRPr lang="tr-T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243D676-ED7B-4632-81B4-17DF10074602}" type="slidenum">
              <a:rPr lang="tr-TR" altLang="en-US" smtClean="0"/>
              <a:pPr/>
              <a:t>69</a:t>
            </a:fld>
            <a:endParaRPr lang="tr-TR" altLang="en-US"/>
          </a:p>
        </p:txBody>
      </p:sp>
      <p:pic>
        <p:nvPicPr>
          <p:cNvPr id="7" name="Resim 6"/>
          <p:cNvPicPr>
            <a:picLocks noChangeAspect="1"/>
          </p:cNvPicPr>
          <p:nvPr/>
        </p:nvPicPr>
        <p:blipFill>
          <a:blip r:embed="rId3"/>
          <a:stretch>
            <a:fillRect/>
          </a:stretch>
        </p:blipFill>
        <p:spPr>
          <a:xfrm>
            <a:off x="7438768" y="1478703"/>
            <a:ext cx="1856316" cy="909692"/>
          </a:xfrm>
          <a:prstGeom prst="rect">
            <a:avLst/>
          </a:prstGeom>
        </p:spPr>
      </p:pic>
      <p:pic>
        <p:nvPicPr>
          <p:cNvPr id="8" name="Picture 4" descr="İlgili resim"/>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7710054" y="2087616"/>
            <a:ext cx="3513111" cy="273151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İlgili resim"/>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47392" y="4926226"/>
            <a:ext cx="3368890" cy="1024495"/>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Düz Ok Bağlayıcısı 9"/>
          <p:cNvCxnSpPr/>
          <p:nvPr/>
        </p:nvCxnSpPr>
        <p:spPr>
          <a:xfrm>
            <a:off x="8163697" y="4440195"/>
            <a:ext cx="197708" cy="708454"/>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1" name="Düz Ok Bağlayıcısı 10"/>
          <p:cNvCxnSpPr/>
          <p:nvPr/>
        </p:nvCxnSpPr>
        <p:spPr>
          <a:xfrm>
            <a:off x="9457038" y="4448432"/>
            <a:ext cx="41189" cy="10297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Düz Ok Bağlayıcısı 11"/>
          <p:cNvCxnSpPr/>
          <p:nvPr/>
        </p:nvCxnSpPr>
        <p:spPr>
          <a:xfrm flipH="1">
            <a:off x="8946292" y="4819135"/>
            <a:ext cx="72426" cy="69197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3" name="Düz Ok Bağlayıcısı 12"/>
          <p:cNvCxnSpPr/>
          <p:nvPr/>
        </p:nvCxnSpPr>
        <p:spPr>
          <a:xfrm flipH="1">
            <a:off x="9603605" y="4456670"/>
            <a:ext cx="454795" cy="1054444"/>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1376540071"/>
      </p:ext>
    </p:extLst>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Slayt Numarası Yer Tutucusu 4"/>
          <p:cNvSpPr>
            <a:spLocks noGrp="1"/>
          </p:cNvSpPr>
          <p:nvPr>
            <p:ph type="sldNum" sz="quarter" idx="10"/>
          </p:nvPr>
        </p:nvSpPr>
        <p:spPr/>
        <p:txBody>
          <a:bodyPr/>
          <a:lstStyle/>
          <a:p>
            <a:fld id="{AB039498-7138-44CE-9580-61D2C59047D2}" type="slidenum">
              <a:rPr lang="en-US"/>
              <a:pPr/>
              <a:t>70</a:t>
            </a:fld>
            <a:endParaRPr lang="en-US"/>
          </a:p>
        </p:txBody>
      </p:sp>
      <p:sp>
        <p:nvSpPr>
          <p:cNvPr id="607234" name="Rectangle 2"/>
          <p:cNvSpPr>
            <a:spLocks noGrp="1" noChangeArrowheads="1"/>
          </p:cNvSpPr>
          <p:nvPr>
            <p:ph type="title"/>
          </p:nvPr>
        </p:nvSpPr>
        <p:spPr>
          <a:xfrm>
            <a:off x="383236" y="69980"/>
            <a:ext cx="8001000" cy="1216025"/>
          </a:xfrm>
        </p:spPr>
        <p:txBody>
          <a:bodyPr/>
          <a:lstStyle/>
          <a:p>
            <a:r>
              <a:rPr lang="tr-TR" dirty="0" smtClean="0">
                <a:solidFill>
                  <a:srgbClr val="FF0000"/>
                </a:solidFill>
                <a:latin typeface="+mn-lt"/>
              </a:rPr>
              <a:t>OLGU</a:t>
            </a:r>
            <a:r>
              <a:rPr lang="en-US" dirty="0" smtClean="0">
                <a:solidFill>
                  <a:srgbClr val="FF0000"/>
                </a:solidFill>
                <a:latin typeface="+mn-lt"/>
              </a:rPr>
              <a:t> </a:t>
            </a:r>
            <a:r>
              <a:rPr lang="en-US" dirty="0">
                <a:solidFill>
                  <a:srgbClr val="FF0000"/>
                </a:solidFill>
                <a:latin typeface="+mn-lt"/>
              </a:rPr>
              <a:t># </a:t>
            </a:r>
            <a:r>
              <a:rPr lang="tr-TR" dirty="0" smtClean="0">
                <a:solidFill>
                  <a:srgbClr val="FF0000"/>
                </a:solidFill>
                <a:latin typeface="+mn-lt"/>
              </a:rPr>
              <a:t>1</a:t>
            </a:r>
            <a:endParaRPr lang="en-US" dirty="0">
              <a:solidFill>
                <a:srgbClr val="FF0000"/>
              </a:solidFill>
              <a:latin typeface="+mn-lt"/>
            </a:endParaRPr>
          </a:p>
        </p:txBody>
      </p:sp>
      <p:sp>
        <p:nvSpPr>
          <p:cNvPr id="607235" name="Rectangle 3"/>
          <p:cNvSpPr>
            <a:spLocks noGrp="1" noChangeArrowheads="1"/>
          </p:cNvSpPr>
          <p:nvPr>
            <p:ph type="body" sz="half" idx="1"/>
          </p:nvPr>
        </p:nvSpPr>
        <p:spPr>
          <a:xfrm>
            <a:off x="676693" y="2013718"/>
            <a:ext cx="8686119" cy="3988986"/>
          </a:xfrm>
        </p:spPr>
        <p:txBody>
          <a:bodyPr>
            <a:noAutofit/>
          </a:bodyPr>
          <a:lstStyle/>
          <a:p>
            <a:pPr>
              <a:lnSpc>
                <a:spcPct val="200000"/>
              </a:lnSpc>
            </a:pPr>
            <a:r>
              <a:rPr lang="en-US" sz="2200" dirty="0">
                <a:latin typeface="Comic Sans MS" panose="030F0702030302020204" pitchFamily="66" charset="0"/>
              </a:rPr>
              <a:t>57 </a:t>
            </a:r>
            <a:r>
              <a:rPr lang="tr-TR" sz="2200" dirty="0">
                <a:latin typeface="Comic Sans MS" panose="030F0702030302020204" pitchFamily="66" charset="0"/>
              </a:rPr>
              <a:t>Yaşında erkek</a:t>
            </a:r>
          </a:p>
          <a:p>
            <a:pPr>
              <a:lnSpc>
                <a:spcPct val="200000"/>
              </a:lnSpc>
            </a:pPr>
            <a:r>
              <a:rPr lang="tr-TR" sz="2200" dirty="0">
                <a:latin typeface="Comic Sans MS" panose="030F0702030302020204" pitchFamily="66" charset="0"/>
              </a:rPr>
              <a:t>Tip 2 </a:t>
            </a:r>
            <a:r>
              <a:rPr lang="tr-TR" sz="2200" dirty="0" err="1">
                <a:latin typeface="Comic Sans MS" panose="030F0702030302020204" pitchFamily="66" charset="0"/>
              </a:rPr>
              <a:t>Diabet</a:t>
            </a:r>
            <a:r>
              <a:rPr lang="tr-TR" sz="2200" dirty="0">
                <a:latin typeface="Comic Sans MS" panose="030F0702030302020204" pitchFamily="66" charset="0"/>
              </a:rPr>
              <a:t>, Oral İlaç  İle Kontrol Altında</a:t>
            </a:r>
            <a:r>
              <a:rPr lang="en-US" sz="2200" dirty="0">
                <a:latin typeface="Comic Sans MS" panose="030F0702030302020204" pitchFamily="66" charset="0"/>
              </a:rPr>
              <a:t>, HbA1c 6.1%</a:t>
            </a:r>
          </a:p>
          <a:p>
            <a:pPr>
              <a:lnSpc>
                <a:spcPct val="200000"/>
              </a:lnSpc>
            </a:pPr>
            <a:r>
              <a:rPr lang="tr-TR" sz="2200" dirty="0" err="1">
                <a:latin typeface="Comic Sans MS" panose="030F0702030302020204" pitchFamily="66" charset="0"/>
              </a:rPr>
              <a:t>Diabet</a:t>
            </a:r>
            <a:r>
              <a:rPr lang="tr-TR" sz="2200" dirty="0">
                <a:latin typeface="Comic Sans MS" panose="030F0702030302020204" pitchFamily="66" charset="0"/>
              </a:rPr>
              <a:t> </a:t>
            </a:r>
            <a:r>
              <a:rPr lang="tr-TR" sz="2200" dirty="0" err="1">
                <a:latin typeface="Comic Sans MS" panose="030F0702030302020204" pitchFamily="66" charset="0"/>
              </a:rPr>
              <a:t>kontrolu</a:t>
            </a:r>
            <a:r>
              <a:rPr lang="tr-TR" sz="2200" dirty="0">
                <a:latin typeface="Comic Sans MS" panose="030F0702030302020204" pitchFamily="66" charset="0"/>
              </a:rPr>
              <a:t> sırasında alına rutin tam kan sayımı ??</a:t>
            </a:r>
            <a:r>
              <a:rPr lang="en-US" sz="2200" dirty="0">
                <a:latin typeface="Comic Sans MS" panose="030F0702030302020204" pitchFamily="66" charset="0"/>
              </a:rPr>
              <a:t> </a:t>
            </a:r>
            <a:r>
              <a:rPr lang="tr-TR" sz="2200" dirty="0">
                <a:latin typeface="Comic Sans MS" panose="030F0702030302020204" pitchFamily="66" charset="0"/>
              </a:rPr>
              <a:t>…</a:t>
            </a:r>
          </a:p>
          <a:p>
            <a:pPr>
              <a:lnSpc>
                <a:spcPct val="200000"/>
              </a:lnSpc>
            </a:pPr>
            <a:r>
              <a:rPr lang="tr-TR" sz="4400" b="1" dirty="0">
                <a:solidFill>
                  <a:srgbClr val="FF0000"/>
                </a:solidFill>
                <a:latin typeface="Comic Sans MS" panose="030F0702030302020204" pitchFamily="66" charset="0"/>
              </a:rPr>
              <a:t>NE YAPARSIN??</a:t>
            </a:r>
            <a:endParaRPr lang="en-US" sz="4400" b="1" dirty="0">
              <a:solidFill>
                <a:srgbClr val="FF0000"/>
              </a:solidFill>
              <a:latin typeface="Comic Sans MS" panose="030F0702030302020204" pitchFamily="66" charset="0"/>
            </a:endParaRPr>
          </a:p>
          <a:p>
            <a:pPr>
              <a:lnSpc>
                <a:spcPct val="200000"/>
              </a:lnSpc>
            </a:pPr>
            <a:endParaRPr lang="en-US" sz="2200" dirty="0">
              <a:latin typeface="Comic Sans MS" panose="030F0702030302020204" pitchFamily="66" charset="0"/>
            </a:endParaRPr>
          </a:p>
        </p:txBody>
      </p:sp>
      <p:pic>
        <p:nvPicPr>
          <p:cNvPr id="3" name="İçerik Yer Tutucusu 2"/>
          <p:cNvPicPr>
            <a:picLocks noGrp="1" noChangeAspect="1"/>
          </p:cNvPicPr>
          <p:nvPr>
            <p:ph sz="half" idx="2"/>
          </p:nvPr>
        </p:nvPicPr>
        <p:blipFill>
          <a:blip r:embed="rId3"/>
          <a:stretch>
            <a:fillRect/>
          </a:stretch>
        </p:blipFill>
        <p:spPr>
          <a:xfrm>
            <a:off x="8733453" y="1831190"/>
            <a:ext cx="2952358" cy="3928918"/>
          </a:xfrm>
          <a:prstGeom prst="rect">
            <a:avLst/>
          </a:prstGeom>
        </p:spPr>
      </p:pic>
    </p:spTree>
    <p:extLst>
      <p:ext uri="{BB962C8B-B14F-4D97-AF65-F5344CB8AC3E}">
        <p14:creationId xmlns:p14="http://schemas.microsoft.com/office/powerpoint/2010/main" val="4173262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607235">
                                            <p:txEl>
                                              <p:pRg st="3" end="3"/>
                                            </p:txEl>
                                          </p:spTgt>
                                        </p:tgtEl>
                                        <p:attrNameLst>
                                          <p:attrName>style.visibility</p:attrName>
                                        </p:attrNameLst>
                                      </p:cBhvr>
                                      <p:to>
                                        <p:strVal val="visible"/>
                                      </p:to>
                                    </p:set>
                                    <p:anim calcmode="lin" valueType="num">
                                      <p:cBhvr>
                                        <p:cTn id="7" dur="1000" fill="hold"/>
                                        <p:tgtEl>
                                          <p:spTgt spid="607235">
                                            <p:txEl>
                                              <p:pRg st="3" end="3"/>
                                            </p:txEl>
                                          </p:spTgt>
                                        </p:tgtEl>
                                        <p:attrNameLst>
                                          <p:attrName>ppt_w</p:attrName>
                                        </p:attrNameLst>
                                      </p:cBhvr>
                                      <p:tavLst>
                                        <p:tav tm="0">
                                          <p:val>
                                            <p:fltVal val="0"/>
                                          </p:val>
                                        </p:tav>
                                        <p:tav tm="100000">
                                          <p:val>
                                            <p:strVal val="#ppt_w"/>
                                          </p:val>
                                        </p:tav>
                                      </p:tavLst>
                                    </p:anim>
                                    <p:anim calcmode="lin" valueType="num">
                                      <p:cBhvr>
                                        <p:cTn id="8" dur="1000" fill="hold"/>
                                        <p:tgtEl>
                                          <p:spTgt spid="607235">
                                            <p:txEl>
                                              <p:pRg st="3" end="3"/>
                                            </p:txEl>
                                          </p:spTgt>
                                        </p:tgtEl>
                                        <p:attrNameLst>
                                          <p:attrName>ppt_h</p:attrName>
                                        </p:attrNameLst>
                                      </p:cBhvr>
                                      <p:tavLst>
                                        <p:tav tm="0">
                                          <p:val>
                                            <p:fltVal val="0"/>
                                          </p:val>
                                        </p:tav>
                                        <p:tav tm="100000">
                                          <p:val>
                                            <p:strVal val="#ppt_h"/>
                                          </p:val>
                                        </p:tav>
                                      </p:tavLst>
                                    </p:anim>
                                    <p:anim calcmode="lin" valueType="num">
                                      <p:cBhvr>
                                        <p:cTn id="9" dur="1000" fill="hold"/>
                                        <p:tgtEl>
                                          <p:spTgt spid="607235">
                                            <p:txEl>
                                              <p:pRg st="3" end="3"/>
                                            </p:txEl>
                                          </p:spTgt>
                                        </p:tgtEl>
                                        <p:attrNameLst>
                                          <p:attrName>style.rotation</p:attrName>
                                        </p:attrNameLst>
                                      </p:cBhvr>
                                      <p:tavLst>
                                        <p:tav tm="0">
                                          <p:val>
                                            <p:fltVal val="90"/>
                                          </p:val>
                                        </p:tav>
                                        <p:tav tm="100000">
                                          <p:val>
                                            <p:fltVal val="0"/>
                                          </p:val>
                                        </p:tav>
                                      </p:tavLst>
                                    </p:anim>
                                    <p:animEffect transition="in" filter="fade">
                                      <p:cBhvr>
                                        <p:cTn id="10" dur="1000"/>
                                        <p:tgtEl>
                                          <p:spTgt spid="60723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4"/>
          <p:cNvSpPr>
            <a:spLocks noGrp="1"/>
          </p:cNvSpPr>
          <p:nvPr>
            <p:ph type="sldNum" sz="quarter" idx="10"/>
          </p:nvPr>
        </p:nvSpPr>
        <p:spPr/>
        <p:txBody>
          <a:bodyPr/>
          <a:lstStyle/>
          <a:p>
            <a:fld id="{F2EC09A4-AB05-4EE0-BA5C-E1E5ABAA9886}" type="slidenum">
              <a:rPr lang="en-US"/>
              <a:pPr/>
              <a:t>71</a:t>
            </a:fld>
            <a:endParaRPr lang="en-US"/>
          </a:p>
        </p:txBody>
      </p:sp>
      <p:sp>
        <p:nvSpPr>
          <p:cNvPr id="602114" name="Rectangle 2"/>
          <p:cNvSpPr>
            <a:spLocks noGrp="1" noChangeArrowheads="1"/>
          </p:cNvSpPr>
          <p:nvPr>
            <p:ph type="title"/>
          </p:nvPr>
        </p:nvSpPr>
        <p:spPr>
          <a:xfrm>
            <a:off x="503548" y="85153"/>
            <a:ext cx="8001000" cy="1216025"/>
          </a:xfrm>
        </p:spPr>
        <p:txBody>
          <a:bodyPr/>
          <a:lstStyle/>
          <a:p>
            <a:r>
              <a:rPr lang="tr-TR" dirty="0">
                <a:solidFill>
                  <a:srgbClr val="FF0000"/>
                </a:solidFill>
              </a:rPr>
              <a:t>OLGU</a:t>
            </a:r>
            <a:r>
              <a:rPr lang="en-US" dirty="0">
                <a:solidFill>
                  <a:srgbClr val="FF0000"/>
                </a:solidFill>
              </a:rPr>
              <a:t> # </a:t>
            </a:r>
            <a:r>
              <a:rPr lang="tr-TR" dirty="0" smtClean="0">
                <a:solidFill>
                  <a:srgbClr val="FF0000"/>
                </a:solidFill>
              </a:rPr>
              <a:t>1 (devam)</a:t>
            </a:r>
            <a:endParaRPr lang="en-US" dirty="0">
              <a:solidFill>
                <a:srgbClr val="FF0000"/>
              </a:solidFill>
            </a:endParaRPr>
          </a:p>
        </p:txBody>
      </p:sp>
      <p:sp>
        <p:nvSpPr>
          <p:cNvPr id="602115" name="Rectangle 3"/>
          <p:cNvSpPr>
            <a:spLocks noGrp="1" noChangeArrowheads="1"/>
          </p:cNvSpPr>
          <p:nvPr>
            <p:ph type="body" sz="half" idx="1"/>
          </p:nvPr>
        </p:nvSpPr>
        <p:spPr>
          <a:xfrm>
            <a:off x="522291" y="1895817"/>
            <a:ext cx="6732579" cy="4267200"/>
          </a:xfrm>
        </p:spPr>
        <p:txBody>
          <a:bodyPr/>
          <a:lstStyle/>
          <a:p>
            <a:pPr>
              <a:lnSpc>
                <a:spcPct val="200000"/>
              </a:lnSpc>
            </a:pPr>
            <a:r>
              <a:rPr lang="tr-TR" sz="2000" dirty="0">
                <a:latin typeface="Comic Sans MS" panose="030F0702030302020204" pitchFamily="66" charset="0"/>
              </a:rPr>
              <a:t>Serum  </a:t>
            </a:r>
            <a:r>
              <a:rPr lang="en-US" sz="2000" dirty="0">
                <a:latin typeface="Comic Sans MS" panose="030F0702030302020204" pitchFamily="66" charset="0"/>
              </a:rPr>
              <a:t>vitamin B12 </a:t>
            </a:r>
            <a:r>
              <a:rPr lang="tr-TR" sz="2000" dirty="0">
                <a:latin typeface="Comic Sans MS" panose="030F0702030302020204" pitchFamily="66" charset="0"/>
              </a:rPr>
              <a:t>ve</a:t>
            </a:r>
            <a:r>
              <a:rPr lang="en-US" sz="2000" dirty="0">
                <a:latin typeface="Comic Sans MS" panose="030F0702030302020204" pitchFamily="66" charset="0"/>
              </a:rPr>
              <a:t> </a:t>
            </a:r>
            <a:r>
              <a:rPr lang="en-US" sz="2000" dirty="0" err="1">
                <a:latin typeface="Comic Sans MS" panose="030F0702030302020204" pitchFamily="66" charset="0"/>
              </a:rPr>
              <a:t>folat</a:t>
            </a:r>
            <a:r>
              <a:rPr lang="en-US" sz="2000" dirty="0">
                <a:latin typeface="Comic Sans MS" panose="030F0702030302020204" pitchFamily="66" charset="0"/>
              </a:rPr>
              <a:t> </a:t>
            </a:r>
            <a:r>
              <a:rPr lang="tr-TR" sz="2000" dirty="0">
                <a:latin typeface="Comic Sans MS" panose="030F0702030302020204" pitchFamily="66" charset="0"/>
              </a:rPr>
              <a:t>düzeyleri </a:t>
            </a:r>
            <a:r>
              <a:rPr lang="en-US" sz="2000" dirty="0">
                <a:latin typeface="Comic Sans MS" panose="030F0702030302020204" pitchFamily="66" charset="0"/>
              </a:rPr>
              <a:t>normal</a:t>
            </a:r>
          </a:p>
          <a:p>
            <a:pPr>
              <a:lnSpc>
                <a:spcPct val="200000"/>
              </a:lnSpc>
            </a:pPr>
            <a:r>
              <a:rPr lang="tr-TR" sz="2000" dirty="0">
                <a:latin typeface="Comic Sans MS" panose="030F0702030302020204" pitchFamily="66" charset="0"/>
              </a:rPr>
              <a:t>Demir testlerinde; Ferritin düşük ve düşük </a:t>
            </a:r>
            <a:r>
              <a:rPr lang="en-US" sz="2000" dirty="0">
                <a:latin typeface="Comic Sans MS" panose="030F0702030302020204" pitchFamily="66" charset="0"/>
              </a:rPr>
              <a:t>transferrin </a:t>
            </a:r>
            <a:r>
              <a:rPr lang="en-US" sz="2000" dirty="0" err="1">
                <a:latin typeface="Comic Sans MS" panose="030F0702030302020204" pitchFamily="66" charset="0"/>
              </a:rPr>
              <a:t>satüra</a:t>
            </a:r>
            <a:r>
              <a:rPr lang="tr-TR" sz="2000" dirty="0">
                <a:latin typeface="Comic Sans MS" panose="030F0702030302020204" pitchFamily="66" charset="0"/>
              </a:rPr>
              <a:t>syonu ile :::: Anemisi ile uyumlu</a:t>
            </a:r>
          </a:p>
          <a:p>
            <a:pPr>
              <a:lnSpc>
                <a:spcPct val="200000"/>
              </a:lnSpc>
            </a:pPr>
            <a:r>
              <a:rPr lang="tr-TR" sz="2000" b="1" dirty="0">
                <a:solidFill>
                  <a:srgbClr val="FF0000"/>
                </a:solidFill>
                <a:latin typeface="Comic Sans MS" panose="030F0702030302020204" pitchFamily="66" charset="0"/>
              </a:rPr>
              <a:t>NE YAPARSIN??</a:t>
            </a:r>
            <a:endParaRPr lang="en-US" sz="2000" b="1" dirty="0">
              <a:solidFill>
                <a:srgbClr val="FF0000"/>
              </a:solidFill>
              <a:latin typeface="Comic Sans MS" panose="030F0702030302020204" pitchFamily="66" charset="0"/>
            </a:endParaRPr>
          </a:p>
          <a:p>
            <a:pPr>
              <a:lnSpc>
                <a:spcPct val="200000"/>
              </a:lnSpc>
            </a:pPr>
            <a:r>
              <a:rPr lang="tr-TR" sz="2000" dirty="0">
                <a:latin typeface="Comic Sans MS" panose="030F0702030302020204" pitchFamily="66" charset="0"/>
              </a:rPr>
              <a:t>Demir tedavisi ile </a:t>
            </a:r>
            <a:r>
              <a:rPr lang="en-US" sz="2000" dirty="0">
                <a:latin typeface="Comic Sans MS" panose="030F0702030302020204" pitchFamily="66" charset="0"/>
              </a:rPr>
              <a:t>Hemoglobin </a:t>
            </a:r>
            <a:r>
              <a:rPr lang="tr-TR" sz="2000" dirty="0">
                <a:latin typeface="Comic Sans MS" panose="030F0702030302020204" pitchFamily="66" charset="0"/>
              </a:rPr>
              <a:t>değerleri düzeldi </a:t>
            </a:r>
          </a:p>
        </p:txBody>
      </p:sp>
      <p:sp>
        <p:nvSpPr>
          <p:cNvPr id="602118" name="Rectangle 6"/>
          <p:cNvSpPr>
            <a:spLocks noChangeArrowheads="1"/>
          </p:cNvSpPr>
          <p:nvPr/>
        </p:nvSpPr>
        <p:spPr bwMode="auto">
          <a:xfrm>
            <a:off x="7254870" y="4075662"/>
            <a:ext cx="3581400"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p>
            <a:pPr algn="l"/>
            <a:r>
              <a:rPr lang="en-US" sz="1000" dirty="0">
                <a:solidFill>
                  <a:srgbClr val="333333"/>
                </a:solidFill>
              </a:rPr>
              <a:t>Iron-poor RBCs are pale and small (low MCV and MCH)</a:t>
            </a:r>
          </a:p>
        </p:txBody>
      </p:sp>
      <p:sp>
        <p:nvSpPr>
          <p:cNvPr id="2" name="Dikdörtgen 1"/>
          <p:cNvSpPr/>
          <p:nvPr/>
        </p:nvSpPr>
        <p:spPr>
          <a:xfrm>
            <a:off x="7305730" y="4653136"/>
            <a:ext cx="3992438" cy="1338828"/>
          </a:xfrm>
          <a:prstGeom prst="rect">
            <a:avLst/>
          </a:prstGeom>
        </p:spPr>
        <p:txBody>
          <a:bodyPr wrap="square">
            <a:spAutoFit/>
          </a:bodyPr>
          <a:lstStyle/>
          <a:p>
            <a:pPr marL="285750" indent="-285750">
              <a:lnSpc>
                <a:spcPct val="150000"/>
              </a:lnSpc>
              <a:buFont typeface="Arial" panose="020B0604020202020204" pitchFamily="34" charset="0"/>
              <a:buChar char="•"/>
            </a:pPr>
            <a:r>
              <a:rPr lang="tr-TR" dirty="0"/>
              <a:t>Üst </a:t>
            </a:r>
            <a:r>
              <a:rPr lang="en-US" dirty="0"/>
              <a:t> </a:t>
            </a:r>
            <a:r>
              <a:rPr lang="en-US" dirty="0" err="1"/>
              <a:t>endos</a:t>
            </a:r>
            <a:r>
              <a:rPr lang="tr-TR" dirty="0"/>
              <a:t>k</a:t>
            </a:r>
            <a:r>
              <a:rPr lang="en-US" dirty="0"/>
              <a:t>op</a:t>
            </a:r>
            <a:r>
              <a:rPr lang="tr-TR" dirty="0"/>
              <a:t>i</a:t>
            </a:r>
            <a:r>
              <a:rPr lang="en-US" dirty="0"/>
              <a:t> </a:t>
            </a:r>
            <a:r>
              <a:rPr lang="tr-TR" dirty="0"/>
              <a:t>gastrit ve </a:t>
            </a:r>
            <a:r>
              <a:rPr lang="tr-TR" dirty="0" err="1"/>
              <a:t>özofajit</a:t>
            </a:r>
            <a:r>
              <a:rPr lang="tr-TR" dirty="0"/>
              <a:t> ortaya çıkardı, aktif kanma odağı yok</a:t>
            </a:r>
            <a:endParaRPr lang="en-US" dirty="0"/>
          </a:p>
          <a:p>
            <a:pPr marL="285750" indent="-285750">
              <a:lnSpc>
                <a:spcPct val="150000"/>
              </a:lnSpc>
              <a:buFont typeface="Arial" panose="020B0604020202020204" pitchFamily="34" charset="0"/>
              <a:buChar char="•"/>
            </a:pPr>
            <a:r>
              <a:rPr lang="tr-TR" dirty="0"/>
              <a:t>K</a:t>
            </a:r>
            <a:r>
              <a:rPr lang="en-US" dirty="0" err="1"/>
              <a:t>olonos</a:t>
            </a:r>
            <a:r>
              <a:rPr lang="tr-TR" dirty="0"/>
              <a:t>k</a:t>
            </a:r>
            <a:r>
              <a:rPr lang="en-US" dirty="0"/>
              <a:t>op</a:t>
            </a:r>
            <a:r>
              <a:rPr lang="tr-TR" dirty="0"/>
              <a:t>i</a:t>
            </a:r>
            <a:r>
              <a:rPr lang="en-US" dirty="0"/>
              <a:t> </a:t>
            </a:r>
            <a:r>
              <a:rPr lang="tr-TR" dirty="0"/>
              <a:t>de kitle mevcut</a:t>
            </a:r>
            <a:endParaRPr lang="en-US" dirty="0"/>
          </a:p>
        </p:txBody>
      </p:sp>
      <p:pic>
        <p:nvPicPr>
          <p:cNvPr id="9" name="Picture 4" descr="img010"/>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7156338" y="1823266"/>
            <a:ext cx="4385629" cy="215990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 name="Dikdörtgen 2"/>
          <p:cNvSpPr/>
          <p:nvPr/>
        </p:nvSpPr>
        <p:spPr>
          <a:xfrm>
            <a:off x="812800" y="5516686"/>
            <a:ext cx="3924472" cy="830997"/>
          </a:xfrm>
          <a:prstGeom prst="rect">
            <a:avLst/>
          </a:prstGeom>
        </p:spPr>
        <p:txBody>
          <a:bodyPr wrap="none">
            <a:spAutoFit/>
          </a:bodyPr>
          <a:lstStyle/>
          <a:p>
            <a:pPr>
              <a:lnSpc>
                <a:spcPct val="200000"/>
              </a:lnSpc>
            </a:pPr>
            <a:r>
              <a:rPr lang="tr-TR" sz="2400" b="1" dirty="0" smtClean="0">
                <a:solidFill>
                  <a:srgbClr val="FF0000"/>
                </a:solidFill>
                <a:latin typeface="Comic Sans MS" panose="030F0702030302020204" pitchFamily="66" charset="0"/>
              </a:rPr>
              <a:t>ŞİMDİ NE </a:t>
            </a:r>
            <a:r>
              <a:rPr lang="tr-TR" sz="2400" b="1" dirty="0">
                <a:solidFill>
                  <a:srgbClr val="FF0000"/>
                </a:solidFill>
                <a:latin typeface="Comic Sans MS" panose="030F0702030302020204" pitchFamily="66" charset="0"/>
              </a:rPr>
              <a:t>YAPARSIN??</a:t>
            </a:r>
            <a:endParaRPr lang="en-US" sz="2400" b="1" dirty="0">
              <a:solidFill>
                <a:srgbClr val="FF0000"/>
              </a:solidFill>
              <a:latin typeface="Comic Sans MS" panose="030F0702030302020204" pitchFamily="66" charset="0"/>
            </a:endParaRPr>
          </a:p>
        </p:txBody>
      </p:sp>
    </p:spTree>
    <p:extLst>
      <p:ext uri="{BB962C8B-B14F-4D97-AF65-F5344CB8AC3E}">
        <p14:creationId xmlns:p14="http://schemas.microsoft.com/office/powerpoint/2010/main" val="262171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02115">
                                            <p:txEl>
                                              <p:pRg st="3" end="3"/>
                                            </p:txEl>
                                          </p:spTgt>
                                        </p:tgtEl>
                                        <p:attrNameLst>
                                          <p:attrName>style.visibility</p:attrName>
                                        </p:attrNameLst>
                                      </p:cBhvr>
                                      <p:to>
                                        <p:strVal val="visible"/>
                                      </p:to>
                                    </p:set>
                                    <p:animEffect transition="in" filter="barn(inVertical)">
                                      <p:cBhvr>
                                        <p:cTn id="7" dur="500"/>
                                        <p:tgtEl>
                                          <p:spTgt spid="602115">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ppt_w</p:attrName>
                                        </p:attrNameLst>
                                      </p:cBhvr>
                                      <p:tavLst>
                                        <p:tav tm="0">
                                          <p:val>
                                            <p:fltVal val="0"/>
                                          </p:val>
                                        </p:tav>
                                        <p:tav tm="100000">
                                          <p:val>
                                            <p:strVal val="#ppt_w"/>
                                          </p:val>
                                        </p:tav>
                                      </p:tavLst>
                                    </p:anim>
                                    <p:anim calcmode="lin" valueType="num">
                                      <p:cBhvr>
                                        <p:cTn id="13" dur="1000" fill="hold"/>
                                        <p:tgtEl>
                                          <p:spTgt spid="3"/>
                                        </p:tgtEl>
                                        <p:attrNameLst>
                                          <p:attrName>ppt_h</p:attrName>
                                        </p:attrNameLst>
                                      </p:cBhvr>
                                      <p:tavLst>
                                        <p:tav tm="0">
                                          <p:val>
                                            <p:fltVal val="0"/>
                                          </p:val>
                                        </p:tav>
                                        <p:tav tm="100000">
                                          <p:val>
                                            <p:strVal val="#ppt_h"/>
                                          </p:val>
                                        </p:tav>
                                      </p:tavLst>
                                    </p:anim>
                                    <p:anim calcmode="lin" valueType="num">
                                      <p:cBhvr>
                                        <p:cTn id="14" dur="1000" fill="hold"/>
                                        <p:tgtEl>
                                          <p:spTgt spid="3"/>
                                        </p:tgtEl>
                                        <p:attrNameLst>
                                          <p:attrName>style.rotation</p:attrName>
                                        </p:attrNameLst>
                                      </p:cBhvr>
                                      <p:tavLst>
                                        <p:tav tm="0">
                                          <p:val>
                                            <p:fltVal val="90"/>
                                          </p:val>
                                        </p:tav>
                                        <p:tav tm="100000">
                                          <p:val>
                                            <p:fltVal val="0"/>
                                          </p:val>
                                        </p:tav>
                                      </p:tavLst>
                                    </p:anim>
                                    <p:animEffect transition="in" filter="fade">
                                      <p:cBhvr>
                                        <p:cTn id="15" dur="10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602118"/>
                                        </p:tgtEl>
                                        <p:attrNameLst>
                                          <p:attrName>style.visibility</p:attrName>
                                        </p:attrNameLst>
                                      </p:cBhvr>
                                      <p:to>
                                        <p:strVal val="visible"/>
                                      </p:to>
                                    </p:set>
                                    <p:animEffect transition="in" filter="barn(inVertical)">
                                      <p:cBhvr>
                                        <p:cTn id="20" dur="500"/>
                                        <p:tgtEl>
                                          <p:spTgt spid="602118"/>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barn(inVertical)">
                                      <p:cBhvr>
                                        <p:cTn id="23" dur="500"/>
                                        <p:tgtEl>
                                          <p:spTgt spid="2"/>
                                        </p:tgtEl>
                                      </p:cBhvr>
                                    </p:animEffect>
                                  </p:childTnLst>
                                </p:cTn>
                              </p:par>
                              <p:par>
                                <p:cTn id="24" presetID="16" presetClass="entr" presetSubtype="21" fill="hold"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barn(inVertical)">
                                      <p:cBhvr>
                                        <p:cTn id="2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2118" grpId="0"/>
      <p:bldP spid="2" grpId="0"/>
      <p:bldP spid="3"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6450" name="Rectangle 2"/>
          <p:cNvSpPr>
            <a:spLocks noGrp="1" noChangeArrowheads="1"/>
          </p:cNvSpPr>
          <p:nvPr>
            <p:ph type="title"/>
          </p:nvPr>
        </p:nvSpPr>
        <p:spPr>
          <a:xfrm>
            <a:off x="400174" y="116633"/>
            <a:ext cx="10668000" cy="1216025"/>
          </a:xfrm>
        </p:spPr>
        <p:txBody>
          <a:bodyPr/>
          <a:lstStyle/>
          <a:p>
            <a:r>
              <a:rPr lang="tr-TR" dirty="0" smtClean="0">
                <a:solidFill>
                  <a:srgbClr val="FF0000"/>
                </a:solidFill>
                <a:latin typeface="+mn-lt"/>
              </a:rPr>
              <a:t>OLGU</a:t>
            </a:r>
            <a:r>
              <a:rPr lang="en-US" dirty="0" smtClean="0">
                <a:solidFill>
                  <a:srgbClr val="FF0000"/>
                </a:solidFill>
                <a:latin typeface="+mn-lt"/>
              </a:rPr>
              <a:t> </a:t>
            </a:r>
            <a:r>
              <a:rPr lang="en-US" dirty="0">
                <a:solidFill>
                  <a:srgbClr val="FF0000"/>
                </a:solidFill>
                <a:latin typeface="+mn-lt"/>
              </a:rPr>
              <a:t># </a:t>
            </a:r>
            <a:r>
              <a:rPr lang="tr-TR" dirty="0" smtClean="0">
                <a:solidFill>
                  <a:srgbClr val="FF0000"/>
                </a:solidFill>
                <a:latin typeface="+mn-lt"/>
              </a:rPr>
              <a:t>2</a:t>
            </a:r>
            <a:endParaRPr lang="en-US" dirty="0">
              <a:solidFill>
                <a:srgbClr val="FF0000"/>
              </a:solidFill>
              <a:latin typeface="+mn-lt"/>
            </a:endParaRPr>
          </a:p>
        </p:txBody>
      </p:sp>
      <p:sp>
        <p:nvSpPr>
          <p:cNvPr id="616451" name="Rectangle 3"/>
          <p:cNvSpPr>
            <a:spLocks noGrp="1" noChangeArrowheads="1"/>
          </p:cNvSpPr>
          <p:nvPr>
            <p:ph type="body" sz="half" idx="1"/>
          </p:nvPr>
        </p:nvSpPr>
        <p:spPr>
          <a:xfrm>
            <a:off x="400173" y="1988840"/>
            <a:ext cx="7269590" cy="3998912"/>
          </a:xfrm>
        </p:spPr>
        <p:txBody>
          <a:bodyPr>
            <a:normAutofit lnSpcReduction="10000"/>
          </a:bodyPr>
          <a:lstStyle/>
          <a:p>
            <a:pPr>
              <a:lnSpc>
                <a:spcPct val="200000"/>
              </a:lnSpc>
            </a:pPr>
            <a:r>
              <a:rPr lang="tr-TR" sz="2000" dirty="0">
                <a:latin typeface="Comic Sans MS" panose="030F0702030302020204" pitchFamily="66" charset="0"/>
              </a:rPr>
              <a:t>2</a:t>
            </a:r>
            <a:r>
              <a:rPr lang="en-US" sz="2000" dirty="0">
                <a:latin typeface="Comic Sans MS" panose="030F0702030302020204" pitchFamily="66" charset="0"/>
              </a:rPr>
              <a:t>7 </a:t>
            </a:r>
            <a:r>
              <a:rPr lang="tr-TR" sz="2000" dirty="0">
                <a:latin typeface="Comic Sans MS" panose="030F0702030302020204" pitchFamily="66" charset="0"/>
              </a:rPr>
              <a:t>yaşında kadın hasta</a:t>
            </a:r>
          </a:p>
          <a:p>
            <a:pPr>
              <a:lnSpc>
                <a:spcPct val="200000"/>
              </a:lnSpc>
            </a:pPr>
            <a:r>
              <a:rPr lang="tr-TR" sz="2000" dirty="0">
                <a:latin typeface="Comic Sans MS" panose="030F0702030302020204" pitchFamily="66" charset="0"/>
              </a:rPr>
              <a:t>Muayenede şikayeti yok</a:t>
            </a:r>
            <a:endParaRPr lang="en-US" sz="2000" dirty="0">
              <a:latin typeface="Comic Sans MS" panose="030F0702030302020204" pitchFamily="66" charset="0"/>
            </a:endParaRPr>
          </a:p>
          <a:p>
            <a:pPr>
              <a:lnSpc>
                <a:spcPct val="200000"/>
              </a:lnSpc>
            </a:pPr>
            <a:r>
              <a:rPr lang="tr-TR" sz="2000" dirty="0">
                <a:latin typeface="Comic Sans MS" panose="030F0702030302020204" pitchFamily="66" charset="0"/>
              </a:rPr>
              <a:t>Aile doktorunun çalıştığı kan tetkiki(yanda)</a:t>
            </a:r>
          </a:p>
          <a:p>
            <a:pPr>
              <a:lnSpc>
                <a:spcPct val="200000"/>
              </a:lnSpc>
            </a:pPr>
            <a:r>
              <a:rPr lang="tr-TR" sz="2000" dirty="0">
                <a:latin typeface="Comic Sans MS" panose="030F0702030302020204" pitchFamily="66" charset="0"/>
              </a:rPr>
              <a:t>Adetlerin sayısı (miktarı) ve süresi normal  ifade ediyor</a:t>
            </a:r>
            <a:endParaRPr lang="en-US" sz="2000" dirty="0">
              <a:latin typeface="Comic Sans MS" panose="030F0702030302020204" pitchFamily="66" charset="0"/>
            </a:endParaRPr>
          </a:p>
          <a:p>
            <a:pPr>
              <a:lnSpc>
                <a:spcPct val="200000"/>
              </a:lnSpc>
            </a:pPr>
            <a:r>
              <a:rPr lang="tr-TR" sz="3200" dirty="0">
                <a:solidFill>
                  <a:srgbClr val="FF0000"/>
                </a:solidFill>
                <a:latin typeface="Comic Sans MS" panose="030F0702030302020204" pitchFamily="66" charset="0"/>
              </a:rPr>
              <a:t>ŞİMDİ NE YAPARSIN??</a:t>
            </a:r>
          </a:p>
          <a:p>
            <a:pPr>
              <a:lnSpc>
                <a:spcPct val="200000"/>
              </a:lnSpc>
            </a:pPr>
            <a:endParaRPr lang="en-US" sz="2000" dirty="0">
              <a:latin typeface="Comic Sans MS" panose="030F0702030302020204" pitchFamily="66" charset="0"/>
            </a:endParaRPr>
          </a:p>
        </p:txBody>
      </p:sp>
      <p:graphicFrame>
        <p:nvGraphicFramePr>
          <p:cNvPr id="616512" name="Group 64"/>
          <p:cNvGraphicFramePr>
            <a:graphicFrameLocks noGrp="1"/>
          </p:cNvGraphicFramePr>
          <p:nvPr>
            <p:ph sz="half" idx="2"/>
            <p:extLst>
              <p:ext uri="{D42A27DB-BD31-4B8C-83A1-F6EECF244321}">
                <p14:modId xmlns:p14="http://schemas.microsoft.com/office/powerpoint/2010/main" val="169688105"/>
              </p:ext>
            </p:extLst>
          </p:nvPr>
        </p:nvGraphicFramePr>
        <p:xfrm>
          <a:off x="7876930" y="1988840"/>
          <a:ext cx="3528392" cy="3939738"/>
        </p:xfrm>
        <a:graphic>
          <a:graphicData uri="http://schemas.openxmlformats.org/drawingml/2006/table">
            <a:tbl>
              <a:tblPr/>
              <a:tblGrid>
                <a:gridCol w="884371"/>
                <a:gridCol w="840217"/>
                <a:gridCol w="779181"/>
                <a:gridCol w="1024623"/>
              </a:tblGrid>
              <a:tr h="384211">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1" i="0" u="none" strike="noStrike" cap="none" normalizeH="0" baseline="0" dirty="0" smtClean="0">
                          <a:ln>
                            <a:noFill/>
                          </a:ln>
                          <a:solidFill>
                            <a:srgbClr val="333333"/>
                          </a:solidFill>
                          <a:effectLst/>
                          <a:latin typeface="Arial" panose="020B0604020202020204" pitchFamily="34" charset="0"/>
                        </a:rPr>
                        <a:t>     TEST</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1" i="0" u="none" strike="noStrike" cap="none" normalizeH="0" baseline="0" dirty="0" smtClean="0">
                          <a:ln>
                            <a:noFill/>
                          </a:ln>
                          <a:solidFill>
                            <a:srgbClr val="333333"/>
                          </a:solidFill>
                          <a:effectLst/>
                          <a:latin typeface="Arial" panose="020B0604020202020204" pitchFamily="34" charset="0"/>
                        </a:rPr>
                        <a:t>  RESULT</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1" i="0" u="none" strike="noStrike" cap="none" normalizeH="0" baseline="0" dirty="0" smtClean="0">
                          <a:ln>
                            <a:noFill/>
                          </a:ln>
                          <a:solidFill>
                            <a:srgbClr val="333333"/>
                          </a:solidFill>
                          <a:effectLst/>
                          <a:latin typeface="Arial" panose="020B0604020202020204" pitchFamily="34" charset="0"/>
                        </a:rPr>
                        <a:t> UNITS</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1" i="0" u="none" strike="noStrike" cap="none" normalizeH="0" baseline="0" dirty="0" smtClean="0">
                          <a:ln>
                            <a:noFill/>
                          </a:ln>
                          <a:solidFill>
                            <a:srgbClr val="333333"/>
                          </a:solidFill>
                          <a:effectLst/>
                          <a:latin typeface="Arial" panose="020B0604020202020204" pitchFamily="34" charset="0"/>
                        </a:rPr>
                        <a:t> REF RANGE</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4124">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1" i="0" u="none" strike="noStrike" cap="none" normalizeH="0" baseline="0" dirty="0" smtClean="0">
                          <a:ln>
                            <a:noFill/>
                          </a:ln>
                          <a:solidFill>
                            <a:srgbClr val="333333"/>
                          </a:solidFill>
                          <a:effectLst/>
                          <a:latin typeface="Arial" panose="020B0604020202020204" pitchFamily="34" charset="0"/>
                        </a:rPr>
                        <a:t>     WBC</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0" i="0" u="none" strike="noStrike" cap="none" normalizeH="0" baseline="0" dirty="0" smtClean="0">
                          <a:ln>
                            <a:noFill/>
                          </a:ln>
                          <a:solidFill>
                            <a:srgbClr val="333333"/>
                          </a:solidFill>
                          <a:effectLst/>
                          <a:latin typeface="Arial" panose="020B0604020202020204" pitchFamily="34" charset="0"/>
                        </a:rPr>
                        <a:t>     4.7</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0" i="0" u="none" strike="noStrike" cap="none" normalizeH="0" baseline="0" dirty="0" smtClean="0">
                          <a:ln>
                            <a:noFill/>
                          </a:ln>
                          <a:solidFill>
                            <a:srgbClr val="333333"/>
                          </a:solidFill>
                          <a:effectLst/>
                          <a:latin typeface="Arial" panose="020B0604020202020204" pitchFamily="34" charset="0"/>
                        </a:rPr>
                        <a:t>     x 10</a:t>
                      </a:r>
                      <a:r>
                        <a:rPr kumimoji="0" lang="en-US" sz="1200" b="0" i="0" u="none" strike="noStrike" cap="none" normalizeH="0" baseline="30000" dirty="0" smtClean="0">
                          <a:ln>
                            <a:noFill/>
                          </a:ln>
                          <a:solidFill>
                            <a:srgbClr val="333333"/>
                          </a:solidFill>
                          <a:effectLst/>
                          <a:latin typeface="Arial" panose="020B0604020202020204" pitchFamily="34" charset="0"/>
                        </a:rPr>
                        <a:t>9</a:t>
                      </a:r>
                      <a:r>
                        <a:rPr kumimoji="0" lang="en-US" sz="1200" b="0" i="0" u="none" strike="noStrike" cap="none" normalizeH="0" baseline="0" dirty="0" smtClean="0">
                          <a:ln>
                            <a:noFill/>
                          </a:ln>
                          <a:solidFill>
                            <a:srgbClr val="333333"/>
                          </a:solidFill>
                          <a:effectLst/>
                          <a:latin typeface="Arial" panose="020B0604020202020204" pitchFamily="34" charset="0"/>
                        </a:rPr>
                        <a:t>/L</a:t>
                      </a:r>
                      <a:r>
                        <a:rPr kumimoji="0" lang="en-US" sz="1200" b="0" i="0" u="none" strike="noStrike" cap="none" normalizeH="0" baseline="30000" dirty="0" smtClean="0">
                          <a:ln>
                            <a:noFill/>
                          </a:ln>
                          <a:solidFill>
                            <a:srgbClr val="333333"/>
                          </a:solidFill>
                          <a:effectLst/>
                          <a:latin typeface="Arial" panose="020B0604020202020204" pitchFamily="34" charset="0"/>
                        </a:rPr>
                        <a:t> </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0" i="0" u="none" strike="noStrike" cap="none" normalizeH="0" baseline="0" dirty="0" smtClean="0">
                          <a:ln>
                            <a:noFill/>
                          </a:ln>
                          <a:solidFill>
                            <a:srgbClr val="333333"/>
                          </a:solidFill>
                          <a:effectLst/>
                          <a:latin typeface="Arial" panose="020B0604020202020204" pitchFamily="34" charset="0"/>
                        </a:rPr>
                        <a:t>     4.4 - 11.3</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4211">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1" i="0" u="none" strike="noStrike" cap="none" normalizeH="0" baseline="0" dirty="0" smtClean="0">
                          <a:ln>
                            <a:noFill/>
                          </a:ln>
                          <a:solidFill>
                            <a:srgbClr val="333333"/>
                          </a:solidFill>
                          <a:effectLst/>
                          <a:latin typeface="Arial" panose="020B0604020202020204" pitchFamily="34" charset="0"/>
                        </a:rPr>
                        <a:t>     RBC</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0" i="0" u="none" strike="noStrike" cap="none" normalizeH="0" baseline="0" dirty="0" smtClean="0">
                          <a:ln>
                            <a:noFill/>
                          </a:ln>
                          <a:solidFill>
                            <a:srgbClr val="333333"/>
                          </a:solidFill>
                          <a:effectLst/>
                          <a:latin typeface="Arial" panose="020B0604020202020204" pitchFamily="34" charset="0"/>
                        </a:rPr>
                        <a:t>     5.6       </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0" i="0" u="none" strike="noStrike" cap="none" normalizeH="0" baseline="0" dirty="0" smtClean="0">
                          <a:ln>
                            <a:noFill/>
                          </a:ln>
                          <a:solidFill>
                            <a:srgbClr val="333333"/>
                          </a:solidFill>
                          <a:effectLst/>
                          <a:latin typeface="Arial" panose="020B0604020202020204" pitchFamily="34" charset="0"/>
                        </a:rPr>
                        <a:t>     x 10</a:t>
                      </a:r>
                      <a:r>
                        <a:rPr kumimoji="0" lang="en-US" sz="1200" b="0" i="0" u="none" strike="noStrike" cap="none" normalizeH="0" baseline="30000" dirty="0" smtClean="0">
                          <a:ln>
                            <a:noFill/>
                          </a:ln>
                          <a:solidFill>
                            <a:srgbClr val="333333"/>
                          </a:solidFill>
                          <a:effectLst/>
                          <a:latin typeface="Arial" panose="020B0604020202020204" pitchFamily="34" charset="0"/>
                        </a:rPr>
                        <a:t>12</a:t>
                      </a:r>
                      <a:r>
                        <a:rPr kumimoji="0" lang="en-US" sz="1200" b="0" i="0" u="none" strike="noStrike" cap="none" normalizeH="0" baseline="0" dirty="0" smtClean="0">
                          <a:ln>
                            <a:noFill/>
                          </a:ln>
                          <a:solidFill>
                            <a:srgbClr val="333333"/>
                          </a:solidFill>
                          <a:effectLst/>
                          <a:latin typeface="Arial" panose="020B0604020202020204" pitchFamily="34" charset="0"/>
                        </a:rPr>
                        <a:t>/L</a:t>
                      </a:r>
                      <a:endParaRPr kumimoji="0" lang="en-US" sz="1200" b="0" i="0" u="none" strike="noStrike" cap="none" normalizeH="0" baseline="30000" dirty="0" smtClean="0">
                        <a:ln>
                          <a:noFill/>
                        </a:ln>
                        <a:solidFill>
                          <a:srgbClr val="333333"/>
                        </a:solidFill>
                        <a:effectLst/>
                        <a:latin typeface="Arial" panose="020B0604020202020204"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0" i="0" u="none" strike="noStrike" cap="none" normalizeH="0" baseline="0" dirty="0" smtClean="0">
                          <a:ln>
                            <a:noFill/>
                          </a:ln>
                          <a:solidFill>
                            <a:srgbClr val="333333"/>
                          </a:solidFill>
                          <a:effectLst/>
                          <a:latin typeface="Arial" panose="020B0604020202020204" pitchFamily="34" charset="0"/>
                        </a:rPr>
                        <a:t>     4.7 - 6.1</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r>
              <a:tr h="384211">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1" i="0" u="none" strike="noStrike" cap="none" normalizeH="0" baseline="0" dirty="0" smtClean="0">
                          <a:ln>
                            <a:noFill/>
                          </a:ln>
                          <a:solidFill>
                            <a:srgbClr val="333333"/>
                          </a:solidFill>
                          <a:effectLst/>
                          <a:latin typeface="Arial" panose="020B0604020202020204" pitchFamily="34" charset="0"/>
                        </a:rPr>
                        <a:t>     HGB</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0" i="0" u="none" strike="noStrike" cap="none" normalizeH="0" baseline="0" dirty="0" smtClean="0">
                          <a:ln>
                            <a:noFill/>
                          </a:ln>
                          <a:solidFill>
                            <a:srgbClr val="333333"/>
                          </a:solidFill>
                          <a:effectLst/>
                          <a:latin typeface="Arial" panose="020B0604020202020204" pitchFamily="34" charset="0"/>
                        </a:rPr>
                        <a:t>     10.</a:t>
                      </a:r>
                      <a:r>
                        <a:rPr kumimoji="0" lang="tr-TR" sz="1200" b="0" i="0" u="none" strike="noStrike" cap="none" normalizeH="0" baseline="0" dirty="0" smtClean="0">
                          <a:ln>
                            <a:noFill/>
                          </a:ln>
                          <a:solidFill>
                            <a:srgbClr val="333333"/>
                          </a:solidFill>
                          <a:effectLst/>
                          <a:latin typeface="Arial" panose="020B0604020202020204" pitchFamily="34" charset="0"/>
                        </a:rPr>
                        <a:t>2</a:t>
                      </a:r>
                      <a:r>
                        <a:rPr kumimoji="0" lang="en-US" sz="1200" b="0" i="0" u="none" strike="noStrike" cap="none" normalizeH="0" baseline="0" dirty="0" smtClean="0">
                          <a:ln>
                            <a:noFill/>
                          </a:ln>
                          <a:solidFill>
                            <a:srgbClr val="333333"/>
                          </a:solidFill>
                          <a:effectLst/>
                          <a:latin typeface="Arial" panose="020B0604020202020204" pitchFamily="34" charset="0"/>
                        </a:rPr>
                        <a:t>     L </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0" i="0" u="none" strike="noStrike" cap="none" normalizeH="0" baseline="0" dirty="0" smtClean="0">
                          <a:ln>
                            <a:noFill/>
                          </a:ln>
                          <a:solidFill>
                            <a:srgbClr val="333333"/>
                          </a:solidFill>
                          <a:effectLst/>
                          <a:latin typeface="Arial" panose="020B0604020202020204" pitchFamily="34" charset="0"/>
                        </a:rPr>
                        <a:t>     g/</a:t>
                      </a:r>
                      <a:r>
                        <a:rPr kumimoji="0" lang="en-US" sz="1200" b="0" i="0" u="none" strike="noStrike" cap="none" normalizeH="0" baseline="0" dirty="0" err="1" smtClean="0">
                          <a:ln>
                            <a:noFill/>
                          </a:ln>
                          <a:solidFill>
                            <a:srgbClr val="333333"/>
                          </a:solidFill>
                          <a:effectLst/>
                          <a:latin typeface="Arial" panose="020B0604020202020204" pitchFamily="34" charset="0"/>
                        </a:rPr>
                        <a:t>dL</a:t>
                      </a:r>
                      <a:endParaRPr kumimoji="0" lang="en-US" sz="1200" b="0" i="0" u="none" strike="noStrike" cap="none" normalizeH="0" baseline="0" dirty="0" smtClean="0">
                        <a:ln>
                          <a:noFill/>
                        </a:ln>
                        <a:solidFill>
                          <a:srgbClr val="333333"/>
                        </a:solidFill>
                        <a:effectLst/>
                        <a:latin typeface="Arial" panose="020B0604020202020204"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0" i="0" u="none" strike="noStrike" cap="none" normalizeH="0" baseline="0" dirty="0" smtClean="0">
                          <a:ln>
                            <a:noFill/>
                          </a:ln>
                          <a:solidFill>
                            <a:srgbClr val="333333"/>
                          </a:solidFill>
                          <a:effectLst/>
                          <a:latin typeface="Arial" panose="020B0604020202020204" pitchFamily="34" charset="0"/>
                        </a:rPr>
                        <a:t>     12.3 - 15.3</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r>
              <a:tr h="381692">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1" i="0" u="none" strike="noStrike" cap="none" normalizeH="0" baseline="0" dirty="0" smtClean="0">
                          <a:ln>
                            <a:noFill/>
                          </a:ln>
                          <a:solidFill>
                            <a:srgbClr val="333333"/>
                          </a:solidFill>
                          <a:effectLst/>
                          <a:latin typeface="Arial" panose="020B0604020202020204" pitchFamily="34" charset="0"/>
                        </a:rPr>
                        <a:t>     HCT</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0" i="0" u="none" strike="noStrike" cap="none" normalizeH="0" baseline="0" dirty="0" smtClean="0">
                          <a:ln>
                            <a:noFill/>
                          </a:ln>
                          <a:solidFill>
                            <a:srgbClr val="333333"/>
                          </a:solidFill>
                          <a:effectLst/>
                          <a:latin typeface="Arial" panose="020B0604020202020204" pitchFamily="34" charset="0"/>
                        </a:rPr>
                        <a:t>     31.6     L     </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0" i="0" u="none" strike="noStrike" cap="none" normalizeH="0" baseline="0" smtClean="0">
                          <a:ln>
                            <a:noFill/>
                          </a:ln>
                          <a:solidFill>
                            <a:srgbClr val="333333"/>
                          </a:solidFill>
                          <a:effectLst/>
                          <a:latin typeface="Arial" panose="020B0604020202020204" pitchFamily="34" charset="0"/>
                        </a:rPr>
                        <a:t>     %</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0" i="0" u="none" strike="noStrike" cap="none" normalizeH="0" baseline="0" dirty="0" smtClean="0">
                          <a:ln>
                            <a:noFill/>
                          </a:ln>
                          <a:solidFill>
                            <a:srgbClr val="333333"/>
                          </a:solidFill>
                          <a:effectLst/>
                          <a:latin typeface="Arial" panose="020B0604020202020204" pitchFamily="34" charset="0"/>
                        </a:rPr>
                        <a:t>     35.9 - 44.6</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r>
              <a:tr h="384211">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1" i="0" u="none" strike="noStrike" cap="none" normalizeH="0" baseline="0" dirty="0" smtClean="0">
                          <a:ln>
                            <a:noFill/>
                          </a:ln>
                          <a:solidFill>
                            <a:srgbClr val="333333"/>
                          </a:solidFill>
                          <a:effectLst/>
                          <a:latin typeface="Arial" panose="020B0604020202020204" pitchFamily="34" charset="0"/>
                        </a:rPr>
                        <a:t>     MCV</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0" i="0" u="none" strike="noStrike" cap="none" normalizeH="0" baseline="0" dirty="0" smtClean="0">
                          <a:ln>
                            <a:noFill/>
                          </a:ln>
                          <a:solidFill>
                            <a:srgbClr val="333333"/>
                          </a:solidFill>
                          <a:effectLst/>
                          <a:latin typeface="Arial" panose="020B0604020202020204" pitchFamily="34" charset="0"/>
                        </a:rPr>
                        <a:t>     65.8     L </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0" i="0" u="none" strike="noStrike" cap="none" normalizeH="0" baseline="0" smtClean="0">
                          <a:ln>
                            <a:noFill/>
                          </a:ln>
                          <a:solidFill>
                            <a:srgbClr val="333333"/>
                          </a:solidFill>
                          <a:effectLst/>
                          <a:latin typeface="Arial" panose="020B0604020202020204" pitchFamily="34" charset="0"/>
                        </a:rPr>
                        <a:t>     fL</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0" i="0" u="none" strike="noStrike" cap="none" normalizeH="0" baseline="0" dirty="0" smtClean="0">
                          <a:ln>
                            <a:noFill/>
                          </a:ln>
                          <a:solidFill>
                            <a:srgbClr val="333333"/>
                          </a:solidFill>
                          <a:effectLst/>
                          <a:latin typeface="Arial" panose="020B0604020202020204" pitchFamily="34" charset="0"/>
                        </a:rPr>
                        <a:t>     80 - 96</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r>
              <a:tr h="384211">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1" i="0" u="none" strike="noStrike" cap="none" normalizeH="0" baseline="0" dirty="0" smtClean="0">
                          <a:ln>
                            <a:noFill/>
                          </a:ln>
                          <a:solidFill>
                            <a:srgbClr val="333333"/>
                          </a:solidFill>
                          <a:effectLst/>
                          <a:latin typeface="Arial" panose="020B0604020202020204" pitchFamily="34" charset="0"/>
                        </a:rPr>
                        <a:t>     MCH</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0" i="0" u="none" strike="noStrike" cap="none" normalizeH="0" baseline="0" smtClean="0">
                          <a:ln>
                            <a:noFill/>
                          </a:ln>
                          <a:solidFill>
                            <a:srgbClr val="333333"/>
                          </a:solidFill>
                          <a:effectLst/>
                          <a:latin typeface="Arial" panose="020B0604020202020204" pitchFamily="34" charset="0"/>
                        </a:rPr>
                        <a:t>     19.9     L</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0" i="0" u="none" strike="noStrike" cap="none" normalizeH="0" baseline="0" smtClean="0">
                          <a:ln>
                            <a:noFill/>
                          </a:ln>
                          <a:solidFill>
                            <a:srgbClr val="333333"/>
                          </a:solidFill>
                          <a:effectLst/>
                          <a:latin typeface="Arial" panose="020B0604020202020204" pitchFamily="34" charset="0"/>
                        </a:rPr>
                        <a:t>     pg</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0" i="0" u="none" strike="noStrike" cap="none" normalizeH="0" baseline="0" dirty="0" smtClean="0">
                          <a:ln>
                            <a:noFill/>
                          </a:ln>
                          <a:solidFill>
                            <a:srgbClr val="333333"/>
                          </a:solidFill>
                          <a:effectLst/>
                          <a:latin typeface="Arial" panose="020B0604020202020204" pitchFamily="34" charset="0"/>
                        </a:rPr>
                        <a:t>     27.5 - 33.2</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r>
              <a:tr h="414445">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1" i="0" u="none" strike="noStrike" cap="none" normalizeH="0" baseline="0" dirty="0" smtClean="0">
                          <a:ln>
                            <a:noFill/>
                          </a:ln>
                          <a:solidFill>
                            <a:srgbClr val="333333"/>
                          </a:solidFill>
                          <a:effectLst/>
                          <a:latin typeface="Arial" panose="020B0604020202020204" pitchFamily="34" charset="0"/>
                        </a:rPr>
                        <a:t>     MCHC</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0" i="0" u="none" strike="noStrike" cap="none" normalizeH="0" baseline="0" smtClean="0">
                          <a:ln>
                            <a:noFill/>
                          </a:ln>
                          <a:solidFill>
                            <a:srgbClr val="333333"/>
                          </a:solidFill>
                          <a:effectLst/>
                          <a:latin typeface="Arial" panose="020B0604020202020204" pitchFamily="34" charset="0"/>
                        </a:rPr>
                        <a:t>     26.7     L</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0" i="0" u="none" strike="noStrike" cap="none" normalizeH="0" baseline="0" smtClean="0">
                          <a:ln>
                            <a:noFill/>
                          </a:ln>
                          <a:solidFill>
                            <a:srgbClr val="333333"/>
                          </a:solidFill>
                          <a:effectLst/>
                          <a:latin typeface="Arial" panose="020B0604020202020204" pitchFamily="34" charset="0"/>
                        </a:rPr>
                        <a:t>     %</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0" i="0" u="none" strike="noStrike" cap="none" normalizeH="0" baseline="0" dirty="0" smtClean="0">
                          <a:ln>
                            <a:noFill/>
                          </a:ln>
                          <a:solidFill>
                            <a:srgbClr val="333333"/>
                          </a:solidFill>
                          <a:effectLst/>
                          <a:latin typeface="Arial" panose="020B0604020202020204" pitchFamily="34" charset="0"/>
                        </a:rPr>
                        <a:t>     33.4 - 35.5</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r>
              <a:tr h="384211">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1" i="0" u="none" strike="noStrike" cap="none" normalizeH="0" baseline="0" dirty="0" smtClean="0">
                          <a:ln>
                            <a:noFill/>
                          </a:ln>
                          <a:solidFill>
                            <a:srgbClr val="333333"/>
                          </a:solidFill>
                          <a:effectLst/>
                          <a:latin typeface="Arial" panose="020B0604020202020204" pitchFamily="34" charset="0"/>
                        </a:rPr>
                        <a:t>     RDW</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0" i="0" u="none" strike="noStrike" cap="none" normalizeH="0" baseline="0" smtClean="0">
                          <a:ln>
                            <a:noFill/>
                          </a:ln>
                          <a:solidFill>
                            <a:srgbClr val="333333"/>
                          </a:solidFill>
                          <a:effectLst/>
                          <a:latin typeface="Arial" panose="020B0604020202020204" pitchFamily="34" charset="0"/>
                        </a:rPr>
                        <a:t>     13.0    </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0" i="0" u="none" strike="noStrike" cap="none" normalizeH="0" baseline="0" smtClean="0">
                          <a:ln>
                            <a:noFill/>
                          </a:ln>
                          <a:solidFill>
                            <a:srgbClr val="333333"/>
                          </a:solidFill>
                          <a:effectLst/>
                          <a:latin typeface="Arial" panose="020B0604020202020204" pitchFamily="34" charset="0"/>
                        </a:rPr>
                        <a:t>     %</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0" i="0" u="none" strike="noStrike" cap="none" normalizeH="0" baseline="0" dirty="0" smtClean="0">
                          <a:ln>
                            <a:noFill/>
                          </a:ln>
                          <a:solidFill>
                            <a:srgbClr val="333333"/>
                          </a:solidFill>
                          <a:effectLst/>
                          <a:latin typeface="Arial" panose="020B0604020202020204" pitchFamily="34" charset="0"/>
                        </a:rPr>
                        <a:t>     11.5 - 14.5</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4211">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1" i="0" u="none" strike="noStrike" cap="none" normalizeH="0" baseline="0" dirty="0" smtClean="0">
                          <a:ln>
                            <a:noFill/>
                          </a:ln>
                          <a:solidFill>
                            <a:srgbClr val="333333"/>
                          </a:solidFill>
                          <a:effectLst/>
                          <a:latin typeface="Arial" panose="020B0604020202020204" pitchFamily="34" charset="0"/>
                        </a:rPr>
                        <a:t>     PLT</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0" i="0" u="none" strike="noStrike" cap="none" normalizeH="0" baseline="0" smtClean="0">
                          <a:ln>
                            <a:noFill/>
                          </a:ln>
                          <a:solidFill>
                            <a:srgbClr val="333333"/>
                          </a:solidFill>
                          <a:effectLst/>
                          <a:latin typeface="Arial" panose="020B0604020202020204" pitchFamily="34" charset="0"/>
                        </a:rPr>
                        <a:t>     249     </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0" i="0" u="none" strike="noStrike" cap="none" normalizeH="0" baseline="0" smtClean="0">
                          <a:ln>
                            <a:noFill/>
                          </a:ln>
                          <a:solidFill>
                            <a:srgbClr val="333333"/>
                          </a:solidFill>
                          <a:effectLst/>
                          <a:latin typeface="Arial" panose="020B0604020202020204" pitchFamily="34" charset="0"/>
                        </a:rPr>
                        <a:t>     x 10</a:t>
                      </a:r>
                      <a:r>
                        <a:rPr kumimoji="0" lang="en-US" sz="1200" b="0" i="0" u="none" strike="noStrike" cap="none" normalizeH="0" baseline="30000" smtClean="0">
                          <a:ln>
                            <a:noFill/>
                          </a:ln>
                          <a:solidFill>
                            <a:srgbClr val="333333"/>
                          </a:solidFill>
                          <a:effectLst/>
                          <a:latin typeface="Arial" panose="020B0604020202020204" pitchFamily="34" charset="0"/>
                        </a:rPr>
                        <a:t>9</a:t>
                      </a:r>
                      <a:r>
                        <a:rPr kumimoji="0" lang="en-US" sz="1200" b="0" i="0" u="none" strike="noStrike" cap="none" normalizeH="0" baseline="0" smtClean="0">
                          <a:ln>
                            <a:noFill/>
                          </a:ln>
                          <a:solidFill>
                            <a:srgbClr val="333333"/>
                          </a:solidFill>
                          <a:effectLst/>
                          <a:latin typeface="Arial" panose="020B0604020202020204" pitchFamily="34" charset="0"/>
                        </a:rPr>
                        <a:t>/L</a:t>
                      </a:r>
                      <a:r>
                        <a:rPr kumimoji="0" lang="en-US" sz="1200" b="0" i="0" u="none" strike="noStrike" cap="none" normalizeH="0" baseline="30000" smtClean="0">
                          <a:ln>
                            <a:noFill/>
                          </a:ln>
                          <a:solidFill>
                            <a:srgbClr val="333333"/>
                          </a:solidFill>
                          <a:effectLst/>
                          <a:latin typeface="Arial" panose="020B0604020202020204" pitchFamily="34" charset="0"/>
                        </a:rPr>
                        <a:t> </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1200" b="0" i="0" u="none" strike="noStrike" cap="none" normalizeH="0" baseline="0" dirty="0" smtClean="0">
                          <a:ln>
                            <a:noFill/>
                          </a:ln>
                          <a:solidFill>
                            <a:srgbClr val="333333"/>
                          </a:solidFill>
                          <a:effectLst/>
                          <a:latin typeface="Arial" panose="020B0604020202020204" pitchFamily="34" charset="0"/>
                        </a:rPr>
                        <a:t>     100 - 450</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2" name="Resim 1"/>
          <p:cNvPicPr>
            <a:picLocks noChangeAspect="1"/>
          </p:cNvPicPr>
          <p:nvPr/>
        </p:nvPicPr>
        <p:blipFill>
          <a:blip r:embed="rId3"/>
          <a:stretch>
            <a:fillRect/>
          </a:stretch>
        </p:blipFill>
        <p:spPr>
          <a:xfrm>
            <a:off x="8617324" y="116633"/>
            <a:ext cx="3024336" cy="1404193"/>
          </a:xfrm>
          <a:prstGeom prst="rect">
            <a:avLst/>
          </a:prstGeom>
        </p:spPr>
      </p:pic>
    </p:spTree>
    <p:extLst>
      <p:ext uri="{BB962C8B-B14F-4D97-AF65-F5344CB8AC3E}">
        <p14:creationId xmlns:p14="http://schemas.microsoft.com/office/powerpoint/2010/main" val="1197723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16451">
                                            <p:txEl>
                                              <p:pRg st="4" end="4"/>
                                            </p:txEl>
                                          </p:spTgt>
                                        </p:tgtEl>
                                        <p:attrNameLst>
                                          <p:attrName>style.visibility</p:attrName>
                                        </p:attrNameLst>
                                      </p:cBhvr>
                                      <p:to>
                                        <p:strVal val="visible"/>
                                      </p:to>
                                    </p:set>
                                    <p:animEffect transition="in" filter="barn(inVertical)">
                                      <p:cBhvr>
                                        <p:cTn id="7" dur="500"/>
                                        <p:tgtEl>
                                          <p:spTgt spid="616451">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026" name="Rectangle 2"/>
          <p:cNvSpPr>
            <a:spLocks noGrp="1" noChangeArrowheads="1"/>
          </p:cNvSpPr>
          <p:nvPr>
            <p:ph type="title"/>
          </p:nvPr>
        </p:nvSpPr>
        <p:spPr>
          <a:xfrm>
            <a:off x="414670" y="163286"/>
            <a:ext cx="8572500" cy="1216025"/>
          </a:xfrm>
        </p:spPr>
        <p:txBody>
          <a:bodyPr>
            <a:normAutofit/>
          </a:bodyPr>
          <a:lstStyle/>
          <a:p>
            <a:r>
              <a:rPr lang="el-GR" sz="2800" dirty="0">
                <a:solidFill>
                  <a:srgbClr val="FF0000"/>
                </a:solidFill>
                <a:latin typeface="+mn-lt"/>
                <a:cs typeface="Arial" panose="020B0604020202020204" pitchFamily="34" charset="0"/>
              </a:rPr>
              <a:t>β</a:t>
            </a:r>
            <a:r>
              <a:rPr lang="en-US" sz="2800" dirty="0">
                <a:solidFill>
                  <a:srgbClr val="FF0000"/>
                </a:solidFill>
                <a:latin typeface="+mn-lt"/>
                <a:cs typeface="Arial" panose="020B0604020202020204" pitchFamily="34" charset="0"/>
              </a:rPr>
              <a:t>-thalassemia </a:t>
            </a:r>
            <a:r>
              <a:rPr lang="en-US" sz="2800" dirty="0" err="1">
                <a:solidFill>
                  <a:srgbClr val="FF0000"/>
                </a:solidFill>
                <a:latin typeface="+mn-lt"/>
                <a:cs typeface="Arial" panose="020B0604020202020204" pitchFamily="34" charset="0"/>
              </a:rPr>
              <a:t>minör</a:t>
            </a:r>
            <a:r>
              <a:rPr lang="tr-TR" sz="2800" dirty="0">
                <a:solidFill>
                  <a:srgbClr val="FF0000"/>
                </a:solidFill>
                <a:latin typeface="+mn-lt"/>
                <a:cs typeface="Arial" panose="020B0604020202020204" pitchFamily="34" charset="0"/>
              </a:rPr>
              <a:t>’un Demir eksikliğinden ayrılması</a:t>
            </a:r>
            <a:endParaRPr lang="el-GR" sz="2800" dirty="0">
              <a:solidFill>
                <a:srgbClr val="FF0000"/>
              </a:solidFill>
              <a:latin typeface="+mn-lt"/>
              <a:cs typeface="Arial" panose="020B0604020202020204" pitchFamily="34" charset="0"/>
            </a:endParaRPr>
          </a:p>
        </p:txBody>
      </p:sp>
      <p:graphicFrame>
        <p:nvGraphicFramePr>
          <p:cNvPr id="513027" name="Group 3"/>
          <p:cNvGraphicFramePr>
            <a:graphicFrameLocks noGrp="1"/>
          </p:cNvGraphicFramePr>
          <p:nvPr>
            <p:ph idx="1"/>
            <p:extLst>
              <p:ext uri="{D42A27DB-BD31-4B8C-83A1-F6EECF244321}">
                <p14:modId xmlns:p14="http://schemas.microsoft.com/office/powerpoint/2010/main" val="3579345270"/>
              </p:ext>
            </p:extLst>
          </p:nvPr>
        </p:nvGraphicFramePr>
        <p:xfrm>
          <a:off x="726616" y="1602229"/>
          <a:ext cx="10246183" cy="4414435"/>
        </p:xfrm>
        <a:graphic>
          <a:graphicData uri="http://schemas.openxmlformats.org/drawingml/2006/table">
            <a:tbl>
              <a:tblPr/>
              <a:tblGrid>
                <a:gridCol w="5142339"/>
                <a:gridCol w="5103844"/>
              </a:tblGrid>
              <a:tr h="585605">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en-US" sz="2000" b="1" i="0" u="none" strike="noStrike" cap="none" normalizeH="0" baseline="0" dirty="0" smtClean="0">
                          <a:ln>
                            <a:noFill/>
                          </a:ln>
                          <a:solidFill>
                            <a:schemeClr val="bg1"/>
                          </a:solidFill>
                          <a:effectLst/>
                          <a:latin typeface="Calibri" panose="020F0502020204030204" pitchFamily="34" charset="0"/>
                        </a:rPr>
                        <a:t>Beta-Thalassemia Minor</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lvl1pPr algn="l">
                        <a:lnSpc>
                          <a:spcPct val="110000"/>
                        </a:lnSpc>
                        <a:spcBef>
                          <a:spcPct val="50000"/>
                        </a:spcBef>
                        <a:defRPr sz="2000">
                          <a:solidFill>
                            <a:srgbClr val="333333"/>
                          </a:solidFill>
                          <a:latin typeface="Arial" panose="020B0604020202020204" pitchFamily="34" charset="0"/>
                        </a:defRPr>
                      </a:lvl1pPr>
                      <a:lvl2pPr marL="28257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0" marR="0" lvl="0" indent="0" algn="ctr" defTabSz="914400" rtl="0" eaLnBrk="1" fontAlgn="base" latinLnBrk="0" hangingPunct="1">
                        <a:lnSpc>
                          <a:spcPct val="110000"/>
                        </a:lnSpc>
                        <a:spcBef>
                          <a:spcPct val="50000"/>
                        </a:spcBef>
                        <a:spcAft>
                          <a:spcPct val="0"/>
                        </a:spcAft>
                        <a:buClrTx/>
                        <a:buSzTx/>
                        <a:buFontTx/>
                        <a:buNone/>
                        <a:tabLst/>
                      </a:pPr>
                      <a:r>
                        <a:rPr kumimoji="0" lang="tr-TR" sz="2000" b="1" i="0" u="none" strike="noStrike" cap="none" normalizeH="0" baseline="0" dirty="0" smtClean="0">
                          <a:ln>
                            <a:noFill/>
                          </a:ln>
                          <a:solidFill>
                            <a:schemeClr val="bg1"/>
                          </a:solidFill>
                          <a:effectLst/>
                          <a:latin typeface="Calibri" panose="020F0502020204030204" pitchFamily="34" charset="0"/>
                        </a:rPr>
                        <a:t>Demir Eksikliği Anemisi</a:t>
                      </a:r>
                      <a:endParaRPr kumimoji="0" lang="en-US" sz="2000" b="1" i="0" u="none" strike="noStrike" cap="none" normalizeH="0" baseline="0" dirty="0" smtClean="0">
                        <a:ln>
                          <a:noFill/>
                        </a:ln>
                        <a:solidFill>
                          <a:schemeClr val="bg1"/>
                        </a:solidFill>
                        <a:effectLst/>
                        <a:latin typeface="Calibri" panose="020F0502020204030204"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r>
              <a:tr h="585605">
                <a:tc>
                  <a:txBody>
                    <a:bodyPr/>
                    <a:lstStyle>
                      <a:lvl1pPr marL="288925" indent="-168275" algn="l">
                        <a:lnSpc>
                          <a:spcPct val="110000"/>
                        </a:lnSpc>
                        <a:spcBef>
                          <a:spcPct val="50000"/>
                        </a:spcBef>
                        <a:defRPr sz="2000">
                          <a:solidFill>
                            <a:srgbClr val="333333"/>
                          </a:solidFill>
                          <a:latin typeface="Arial" panose="020B0604020202020204" pitchFamily="34" charset="0"/>
                        </a:defRPr>
                      </a:lvl1pPr>
                      <a:lvl2pPr marL="40322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182563" marR="0" lvl="0" indent="-61913" algn="l" defTabSz="914400" rtl="0" eaLnBrk="1" fontAlgn="base" latinLnBrk="0" hangingPunct="1">
                        <a:lnSpc>
                          <a:spcPct val="110000"/>
                        </a:lnSpc>
                        <a:spcBef>
                          <a:spcPct val="50000"/>
                        </a:spcBef>
                        <a:spcAft>
                          <a:spcPct val="0"/>
                        </a:spcAft>
                        <a:buClrTx/>
                        <a:buSzTx/>
                        <a:buFontTx/>
                        <a:buChar char="•"/>
                        <a:tabLst/>
                      </a:pPr>
                      <a:r>
                        <a:rPr kumimoji="0" lang="en-US" sz="1400" b="0" i="0" u="none" strike="noStrike" cap="none" normalizeH="0" baseline="0" dirty="0" smtClean="0">
                          <a:ln>
                            <a:noFill/>
                          </a:ln>
                          <a:solidFill>
                            <a:srgbClr val="333333"/>
                          </a:solidFill>
                          <a:effectLst/>
                          <a:latin typeface="Calibri" panose="020F0502020204030204" pitchFamily="34" charset="0"/>
                        </a:rPr>
                        <a:t>RBC </a:t>
                      </a:r>
                      <a:r>
                        <a:rPr kumimoji="0" lang="tr-TR" sz="1400" b="0" i="0" u="none" strike="noStrike" cap="none" normalizeH="0" baseline="0" dirty="0" smtClean="0">
                          <a:ln>
                            <a:noFill/>
                          </a:ln>
                          <a:solidFill>
                            <a:srgbClr val="333333"/>
                          </a:solidFill>
                          <a:effectLst/>
                          <a:latin typeface="Calibri" panose="020F0502020204030204" pitchFamily="34" charset="0"/>
                        </a:rPr>
                        <a:t>,üst sırı veya  yüksek , çoğunlukla &gt; 5 mily</a:t>
                      </a:r>
                      <a:r>
                        <a:rPr kumimoji="0" lang="en-US" sz="1400" b="0" i="0" u="none" strike="noStrike" cap="none" normalizeH="0" baseline="0" dirty="0" smtClean="0">
                          <a:ln>
                            <a:noFill/>
                          </a:ln>
                          <a:solidFill>
                            <a:srgbClr val="333333"/>
                          </a:solidFill>
                          <a:effectLst/>
                          <a:latin typeface="Calibri" panose="020F0502020204030204" pitchFamily="34" charset="0"/>
                        </a:rPr>
                        <a:t>o</a:t>
                      </a:r>
                      <a:r>
                        <a:rPr kumimoji="0" lang="tr-TR" sz="1400" b="0" i="0" u="none" strike="noStrike" cap="none" normalizeH="0" baseline="0" dirty="0" smtClean="0">
                          <a:ln>
                            <a:noFill/>
                          </a:ln>
                          <a:solidFill>
                            <a:srgbClr val="333333"/>
                          </a:solidFill>
                          <a:effectLst/>
                          <a:latin typeface="Calibri" panose="020F0502020204030204" pitchFamily="34" charset="0"/>
                        </a:rPr>
                        <a:t>n</a:t>
                      </a:r>
                      <a:endParaRPr kumimoji="0" lang="en-US" sz="1400" b="0" i="0" u="none" strike="noStrike" cap="none" normalizeH="0" baseline="0" dirty="0" smtClean="0">
                        <a:ln>
                          <a:noFill/>
                        </a:ln>
                        <a:solidFill>
                          <a:srgbClr val="333333"/>
                        </a:solidFill>
                        <a:effectLst/>
                        <a:latin typeface="Calibri" panose="020F0502020204030204" pitchFamily="34" charset="0"/>
                      </a:endParaRP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marL="288925" indent="-168275" algn="l">
                        <a:lnSpc>
                          <a:spcPct val="110000"/>
                        </a:lnSpc>
                        <a:spcBef>
                          <a:spcPct val="50000"/>
                        </a:spcBef>
                        <a:defRPr sz="2000">
                          <a:solidFill>
                            <a:srgbClr val="333333"/>
                          </a:solidFill>
                          <a:latin typeface="Arial" panose="020B0604020202020204" pitchFamily="34" charset="0"/>
                        </a:defRPr>
                      </a:lvl1pPr>
                      <a:lvl2pPr marL="40322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182563" marR="0" lvl="0" indent="-61913" algn="l" defTabSz="914400" rtl="0" eaLnBrk="1" fontAlgn="base" latinLnBrk="0" hangingPunct="1">
                        <a:lnSpc>
                          <a:spcPct val="110000"/>
                        </a:lnSpc>
                        <a:spcBef>
                          <a:spcPct val="50000"/>
                        </a:spcBef>
                        <a:spcAft>
                          <a:spcPct val="0"/>
                        </a:spcAft>
                        <a:buClrTx/>
                        <a:buSzTx/>
                        <a:buFontTx/>
                        <a:buChar char="•"/>
                        <a:tabLst/>
                      </a:pPr>
                      <a:r>
                        <a:rPr kumimoji="0" lang="tr-TR" sz="1400" b="0" i="0" u="none" strike="noStrike" cap="none" normalizeH="0" baseline="0" dirty="0" smtClean="0">
                          <a:ln>
                            <a:noFill/>
                          </a:ln>
                          <a:solidFill>
                            <a:srgbClr val="333333"/>
                          </a:solidFill>
                          <a:effectLst/>
                          <a:latin typeface="Calibri" panose="020F0502020204030204" pitchFamily="34" charset="0"/>
                        </a:rPr>
                        <a:t> </a:t>
                      </a:r>
                      <a:r>
                        <a:rPr kumimoji="0" lang="en-US" sz="1400" b="0" i="0" u="none" strike="noStrike" cap="none" normalizeH="0" baseline="0" dirty="0" smtClean="0">
                          <a:ln>
                            <a:noFill/>
                          </a:ln>
                          <a:solidFill>
                            <a:srgbClr val="333333"/>
                          </a:solidFill>
                          <a:effectLst/>
                          <a:latin typeface="Calibri" panose="020F0502020204030204" pitchFamily="34" charset="0"/>
                        </a:rPr>
                        <a:t>RBC</a:t>
                      </a:r>
                      <a:r>
                        <a:rPr kumimoji="0" lang="tr-TR" sz="1400" b="0" i="0" u="none" strike="noStrike" cap="none" normalizeH="0" baseline="0" dirty="0" smtClean="0">
                          <a:ln>
                            <a:noFill/>
                          </a:ln>
                          <a:solidFill>
                            <a:srgbClr val="333333"/>
                          </a:solidFill>
                          <a:effectLst/>
                          <a:latin typeface="Calibri" panose="020F0502020204030204" pitchFamily="34" charset="0"/>
                        </a:rPr>
                        <a:t>, alt sınırı  veya düşük , çoğunlukla &lt; 5 mily</a:t>
                      </a:r>
                      <a:r>
                        <a:rPr kumimoji="0" lang="en-US" sz="1400" b="0" i="0" u="none" strike="noStrike" cap="none" normalizeH="0" baseline="0" dirty="0" smtClean="0">
                          <a:ln>
                            <a:noFill/>
                          </a:ln>
                          <a:solidFill>
                            <a:srgbClr val="333333"/>
                          </a:solidFill>
                          <a:effectLst/>
                          <a:latin typeface="Calibri" panose="020F0502020204030204" pitchFamily="34" charset="0"/>
                        </a:rPr>
                        <a:t>o</a:t>
                      </a:r>
                      <a:r>
                        <a:rPr kumimoji="0" lang="tr-TR" sz="1400" b="0" i="0" u="none" strike="noStrike" cap="none" normalizeH="0" baseline="0" dirty="0" smtClean="0">
                          <a:ln>
                            <a:noFill/>
                          </a:ln>
                          <a:solidFill>
                            <a:srgbClr val="333333"/>
                          </a:solidFill>
                          <a:effectLst/>
                          <a:latin typeface="Calibri" panose="020F0502020204030204" pitchFamily="34" charset="0"/>
                        </a:rPr>
                        <a:t>n</a:t>
                      </a:r>
                      <a:endParaRPr kumimoji="0" lang="en-US" sz="1400" b="0" i="0" u="none" strike="noStrike" cap="none" normalizeH="0" baseline="0" dirty="0" smtClean="0">
                        <a:ln>
                          <a:noFill/>
                        </a:ln>
                        <a:solidFill>
                          <a:srgbClr val="333333"/>
                        </a:solidFill>
                        <a:effectLst/>
                        <a:latin typeface="Calibri" panose="020F0502020204030204"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998144">
                <a:tc>
                  <a:txBody>
                    <a:bodyPr/>
                    <a:lstStyle>
                      <a:lvl1pPr marL="288925" indent="-168275" algn="l">
                        <a:lnSpc>
                          <a:spcPct val="110000"/>
                        </a:lnSpc>
                        <a:spcBef>
                          <a:spcPct val="50000"/>
                        </a:spcBef>
                        <a:defRPr sz="2000">
                          <a:solidFill>
                            <a:srgbClr val="333333"/>
                          </a:solidFill>
                          <a:latin typeface="Arial" panose="020B0604020202020204" pitchFamily="34" charset="0"/>
                        </a:defRPr>
                      </a:lvl1pPr>
                      <a:lvl2pPr marL="40322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288925" marR="0" lvl="0" indent="-168275" algn="l" defTabSz="914400" rtl="0" eaLnBrk="1" fontAlgn="base" latinLnBrk="0" hangingPunct="1">
                        <a:lnSpc>
                          <a:spcPct val="110000"/>
                        </a:lnSpc>
                        <a:spcBef>
                          <a:spcPct val="50000"/>
                        </a:spcBef>
                        <a:spcAft>
                          <a:spcPct val="0"/>
                        </a:spcAft>
                        <a:buClrTx/>
                        <a:buSzTx/>
                        <a:buFontTx/>
                        <a:buChar char="•"/>
                        <a:tabLst/>
                      </a:pPr>
                      <a:r>
                        <a:rPr kumimoji="0" lang="en-US" sz="1600" b="1" i="0" u="none" strike="noStrike" cap="none" normalizeH="0" baseline="0" dirty="0" smtClean="0">
                          <a:ln>
                            <a:noFill/>
                          </a:ln>
                          <a:solidFill>
                            <a:srgbClr val="333333"/>
                          </a:solidFill>
                          <a:effectLst/>
                          <a:latin typeface="Calibri" panose="020F0502020204030204" pitchFamily="34" charset="0"/>
                        </a:rPr>
                        <a:t>Violat</a:t>
                      </a:r>
                      <a:r>
                        <a:rPr kumimoji="0" lang="tr-TR" sz="1600" b="1" i="0" u="none" strike="noStrike" cap="none" normalizeH="0" baseline="0" dirty="0" smtClean="0">
                          <a:ln>
                            <a:noFill/>
                          </a:ln>
                          <a:solidFill>
                            <a:srgbClr val="333333"/>
                          </a:solidFill>
                          <a:effectLst/>
                          <a:latin typeface="Calibri" panose="020F0502020204030204" pitchFamily="34" charset="0"/>
                        </a:rPr>
                        <a:t>’in </a:t>
                      </a:r>
                      <a:r>
                        <a:rPr kumimoji="0" lang="en-US" sz="1600" b="1" i="0" u="none" strike="noStrike" cap="none" normalizeH="0" baseline="0" dirty="0" smtClean="0">
                          <a:ln>
                            <a:noFill/>
                          </a:ln>
                          <a:solidFill>
                            <a:srgbClr val="333333"/>
                          </a:solidFill>
                          <a:effectLst/>
                          <a:latin typeface="Calibri" panose="020F0502020204030204" pitchFamily="34" charset="0"/>
                        </a:rPr>
                        <a:t> “3</a:t>
                      </a:r>
                      <a:r>
                        <a:rPr kumimoji="0" lang="tr-TR" sz="1600" b="1" i="0" u="none" strike="noStrike" cap="none" normalizeH="0" baseline="0" dirty="0" smtClean="0">
                          <a:ln>
                            <a:noFill/>
                          </a:ln>
                          <a:solidFill>
                            <a:srgbClr val="333333"/>
                          </a:solidFill>
                          <a:effectLst/>
                          <a:latin typeface="Calibri" panose="020F0502020204030204" pitchFamily="34" charset="0"/>
                        </a:rPr>
                        <a:t> kat kuralı</a:t>
                      </a:r>
                      <a:r>
                        <a:rPr kumimoji="0" lang="en-US" sz="1600" b="1" i="0" u="none" strike="noStrike" cap="none" normalizeH="0" baseline="0" dirty="0" smtClean="0">
                          <a:ln>
                            <a:noFill/>
                          </a:ln>
                          <a:solidFill>
                            <a:srgbClr val="333333"/>
                          </a:solidFill>
                          <a:effectLst/>
                          <a:latin typeface="Calibri" panose="020F0502020204030204" pitchFamily="34" charset="0"/>
                        </a:rPr>
                        <a:t>”</a:t>
                      </a:r>
                      <a:r>
                        <a:rPr kumimoji="0" lang="tr-TR" sz="1600" b="1" i="0" u="none" strike="noStrike" cap="none" normalizeH="0" baseline="0" dirty="0" smtClean="0">
                          <a:ln>
                            <a:noFill/>
                          </a:ln>
                          <a:solidFill>
                            <a:srgbClr val="333333"/>
                          </a:solidFill>
                          <a:effectLst/>
                          <a:latin typeface="Calibri" panose="020F0502020204030204" pitchFamily="34" charset="0"/>
                        </a:rPr>
                        <a:t> HbX 3 </a:t>
                      </a:r>
                      <a:r>
                        <a:rPr lang="tr-TR" sz="1800" b="0" i="0" kern="1200" dirty="0" smtClean="0">
                          <a:solidFill>
                            <a:srgbClr val="333333"/>
                          </a:solidFill>
                          <a:effectLst/>
                          <a:latin typeface="Calibri" panose="020F0502020204030204" pitchFamily="34" charset="0"/>
                          <a:ea typeface="+mn-ea"/>
                          <a:cs typeface="+mn-cs"/>
                        </a:rPr>
                        <a:t>&lt; </a:t>
                      </a:r>
                      <a:r>
                        <a:rPr lang="tr-TR" sz="1600" b="0" i="0" kern="1200" dirty="0" smtClean="0">
                          <a:solidFill>
                            <a:srgbClr val="333333"/>
                          </a:solidFill>
                          <a:effectLst/>
                          <a:latin typeface="Calibri" panose="020F0502020204030204" pitchFamily="34" charset="0"/>
                          <a:ea typeface="+mn-ea"/>
                          <a:cs typeface="+mn-cs"/>
                        </a:rPr>
                        <a:t>RBC </a:t>
                      </a:r>
                      <a:r>
                        <a:rPr kumimoji="0" lang="tr-TR" sz="1600" b="1" i="0" u="none" strike="noStrike" cap="none" normalizeH="0" baseline="0" dirty="0" smtClean="0">
                          <a:ln>
                            <a:noFill/>
                          </a:ln>
                          <a:solidFill>
                            <a:srgbClr val="333333"/>
                          </a:solidFill>
                          <a:effectLst/>
                          <a:latin typeface="Calibri" panose="020F0502020204030204" pitchFamily="34" charset="0"/>
                        </a:rPr>
                        <a:t>                                  </a:t>
                      </a:r>
                      <a:r>
                        <a:rPr kumimoji="0" lang="en-US" sz="1600" b="1" i="0" u="none" strike="noStrike" cap="none" normalizeH="0" baseline="0" dirty="0" smtClean="0">
                          <a:ln>
                            <a:noFill/>
                          </a:ln>
                          <a:solidFill>
                            <a:srgbClr val="333333"/>
                          </a:solidFill>
                          <a:effectLst/>
                          <a:latin typeface="Calibri" panose="020F0502020204030204" pitchFamily="34" charset="0"/>
                        </a:rPr>
                        <a:t> </a:t>
                      </a:r>
                      <a:r>
                        <a:rPr kumimoji="0" lang="tr-TR" sz="1600" b="0" i="0" u="none" strike="noStrike" cap="none" normalizeH="0" baseline="0" dirty="0" smtClean="0">
                          <a:ln>
                            <a:noFill/>
                          </a:ln>
                          <a:solidFill>
                            <a:srgbClr val="333333"/>
                          </a:solidFill>
                          <a:effectLst/>
                          <a:latin typeface="Calibri" panose="020F0502020204030204" pitchFamily="34" charset="0"/>
                        </a:rPr>
                        <a:t>[</a:t>
                      </a:r>
                      <a:r>
                        <a:rPr lang="tr-TR" sz="1600" b="0" i="0" kern="1200" dirty="0" smtClean="0">
                          <a:solidFill>
                            <a:srgbClr val="333333"/>
                          </a:solidFill>
                          <a:effectLst/>
                          <a:latin typeface="Calibri" panose="020F0502020204030204" pitchFamily="34" charset="0"/>
                          <a:ea typeface="+mn-ea"/>
                          <a:cs typeface="+mn-cs"/>
                        </a:rPr>
                        <a:t>hemoglobin X3</a:t>
                      </a:r>
                      <a:r>
                        <a:rPr lang="tr-TR" sz="2000" b="1" i="0" kern="1200" dirty="0" smtClean="0">
                          <a:solidFill>
                            <a:srgbClr val="333333"/>
                          </a:solidFill>
                          <a:effectLst/>
                          <a:latin typeface="Calibri" panose="020F0502020204030204" pitchFamily="34" charset="0"/>
                          <a:ea typeface="+mn-ea"/>
                          <a:cs typeface="+mn-cs"/>
                        </a:rPr>
                        <a:t>&lt;</a:t>
                      </a:r>
                      <a:r>
                        <a:rPr lang="tr-TR" sz="1600" b="0" i="0" kern="1200" dirty="0" smtClean="0">
                          <a:solidFill>
                            <a:srgbClr val="333333"/>
                          </a:solidFill>
                          <a:effectLst/>
                          <a:latin typeface="Calibri" panose="020F0502020204030204" pitchFamily="34" charset="0"/>
                          <a:ea typeface="+mn-ea"/>
                          <a:cs typeface="+mn-cs"/>
                        </a:rPr>
                        <a:t> </a:t>
                      </a:r>
                      <a:r>
                        <a:rPr lang="tr-TR" sz="1400" b="0" i="0" kern="1200" dirty="0" smtClean="0">
                          <a:solidFill>
                            <a:srgbClr val="333333"/>
                          </a:solidFill>
                          <a:effectLst/>
                          <a:latin typeface="Calibri" panose="020F0502020204030204" pitchFamily="34" charset="0"/>
                          <a:ea typeface="+mn-ea"/>
                          <a:cs typeface="+mn-cs"/>
                        </a:rPr>
                        <a:t>RBC (x. 10</a:t>
                      </a:r>
                      <a:r>
                        <a:rPr lang="tr-TR" sz="1400" b="0" i="0" kern="1200" baseline="30000" dirty="0" smtClean="0">
                          <a:solidFill>
                            <a:srgbClr val="333333"/>
                          </a:solidFill>
                          <a:effectLst/>
                          <a:latin typeface="Calibri" panose="020F0502020204030204" pitchFamily="34" charset="0"/>
                          <a:ea typeface="+mn-ea"/>
                          <a:cs typeface="+mn-cs"/>
                        </a:rPr>
                        <a:t>6</a:t>
                      </a:r>
                      <a:r>
                        <a:rPr lang="tr-TR" sz="1400" b="0" i="0" kern="1200" dirty="0" smtClean="0">
                          <a:solidFill>
                            <a:srgbClr val="333333"/>
                          </a:solidFill>
                          <a:effectLst/>
                          <a:latin typeface="Calibri" panose="020F0502020204030204" pitchFamily="34" charset="0"/>
                          <a:ea typeface="+mn-ea"/>
                          <a:cs typeface="+mn-cs"/>
                        </a:rPr>
                        <a:t>)]</a:t>
                      </a:r>
                      <a:endParaRPr kumimoji="0" lang="en-US" sz="1400" b="0" i="0" u="none" strike="noStrike" cap="none" normalizeH="0" baseline="0" dirty="0" smtClean="0">
                        <a:ln>
                          <a:noFill/>
                        </a:ln>
                        <a:solidFill>
                          <a:srgbClr val="333333"/>
                        </a:solidFill>
                        <a:effectLst/>
                        <a:latin typeface="Calibri" panose="020F0502020204030204" pitchFamily="34" charset="0"/>
                      </a:endParaRP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lvl1pPr marL="288925" indent="-168275" algn="l">
                        <a:lnSpc>
                          <a:spcPct val="110000"/>
                        </a:lnSpc>
                        <a:spcBef>
                          <a:spcPct val="50000"/>
                        </a:spcBef>
                        <a:defRPr sz="2000">
                          <a:solidFill>
                            <a:srgbClr val="333333"/>
                          </a:solidFill>
                          <a:latin typeface="Arial" panose="020B0604020202020204" pitchFamily="34" charset="0"/>
                        </a:defRPr>
                      </a:lvl1pPr>
                      <a:lvl2pPr marL="40322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288925" marR="0" lvl="0" indent="-168275" algn="l" defTabSz="914400" rtl="0" eaLnBrk="1" fontAlgn="base" latinLnBrk="0" hangingPunct="1">
                        <a:lnSpc>
                          <a:spcPct val="110000"/>
                        </a:lnSpc>
                        <a:spcBef>
                          <a:spcPct val="50000"/>
                        </a:spcBef>
                        <a:spcAft>
                          <a:spcPct val="0"/>
                        </a:spcAft>
                        <a:buClrTx/>
                        <a:buSzTx/>
                        <a:buFontTx/>
                        <a:buChar char="•"/>
                        <a:tabLst/>
                        <a:defRPr/>
                      </a:pPr>
                      <a:r>
                        <a:rPr kumimoji="0" lang="en-US" sz="1600" b="1" i="0" u="none" strike="noStrike" cap="none" normalizeH="0" baseline="0" dirty="0" smtClean="0">
                          <a:ln>
                            <a:noFill/>
                          </a:ln>
                          <a:solidFill>
                            <a:srgbClr val="333333"/>
                          </a:solidFill>
                          <a:effectLst/>
                          <a:latin typeface="Calibri" panose="020F0502020204030204" pitchFamily="34" charset="0"/>
                        </a:rPr>
                        <a:t>Violat</a:t>
                      </a:r>
                      <a:r>
                        <a:rPr kumimoji="0" lang="tr-TR" sz="1600" b="1" i="0" u="none" strike="noStrike" cap="none" normalizeH="0" baseline="0" dirty="0" smtClean="0">
                          <a:ln>
                            <a:noFill/>
                          </a:ln>
                          <a:solidFill>
                            <a:srgbClr val="333333"/>
                          </a:solidFill>
                          <a:effectLst/>
                          <a:latin typeface="Calibri" panose="020F0502020204030204" pitchFamily="34" charset="0"/>
                        </a:rPr>
                        <a:t>’in </a:t>
                      </a:r>
                      <a:r>
                        <a:rPr kumimoji="0" lang="en-US" sz="1600" b="1" i="0" u="none" strike="noStrike" cap="none" normalizeH="0" baseline="0" dirty="0" smtClean="0">
                          <a:ln>
                            <a:noFill/>
                          </a:ln>
                          <a:solidFill>
                            <a:srgbClr val="333333"/>
                          </a:solidFill>
                          <a:effectLst/>
                          <a:latin typeface="Calibri" panose="020F0502020204030204" pitchFamily="34" charset="0"/>
                        </a:rPr>
                        <a:t> “3</a:t>
                      </a:r>
                      <a:r>
                        <a:rPr kumimoji="0" lang="tr-TR" sz="1600" b="1" i="0" u="none" strike="noStrike" cap="none" normalizeH="0" baseline="0" dirty="0" smtClean="0">
                          <a:ln>
                            <a:noFill/>
                          </a:ln>
                          <a:solidFill>
                            <a:srgbClr val="333333"/>
                          </a:solidFill>
                          <a:effectLst/>
                          <a:latin typeface="Calibri" panose="020F0502020204030204" pitchFamily="34" charset="0"/>
                        </a:rPr>
                        <a:t> kat kuralı’’  HbX 3 </a:t>
                      </a:r>
                      <a:r>
                        <a:rPr lang="tr-TR" sz="1800" b="0" i="0" kern="1200" dirty="0" smtClean="0">
                          <a:solidFill>
                            <a:srgbClr val="333333"/>
                          </a:solidFill>
                          <a:effectLst/>
                          <a:latin typeface="Calibri" panose="020F0502020204030204" pitchFamily="34" charset="0"/>
                          <a:ea typeface="+mn-ea"/>
                          <a:cs typeface="+mn-cs"/>
                        </a:rPr>
                        <a:t>&gt;</a:t>
                      </a:r>
                      <a:r>
                        <a:rPr lang="tr-TR" sz="1600" b="0" i="0" kern="1200" dirty="0" smtClean="0">
                          <a:solidFill>
                            <a:srgbClr val="333333"/>
                          </a:solidFill>
                          <a:effectLst/>
                          <a:latin typeface="Calibri" panose="020F0502020204030204" pitchFamily="34" charset="0"/>
                          <a:ea typeface="+mn-ea"/>
                          <a:cs typeface="+mn-cs"/>
                        </a:rPr>
                        <a:t>RBC </a:t>
                      </a:r>
                      <a:r>
                        <a:rPr kumimoji="0" lang="tr-TR" sz="1600" b="1" i="0" u="none" strike="noStrike" cap="none" normalizeH="0" baseline="0" dirty="0" smtClean="0">
                          <a:ln>
                            <a:noFill/>
                          </a:ln>
                          <a:solidFill>
                            <a:srgbClr val="333333"/>
                          </a:solidFill>
                          <a:effectLst/>
                          <a:latin typeface="Calibri" panose="020F0502020204030204" pitchFamily="34" charset="0"/>
                        </a:rPr>
                        <a:t>                                 </a:t>
                      </a:r>
                      <a:r>
                        <a:rPr kumimoji="0" lang="tr-TR" sz="1600" b="0" i="0" u="none" strike="noStrike" cap="none" normalizeH="0" baseline="0" dirty="0" smtClean="0">
                          <a:ln>
                            <a:noFill/>
                          </a:ln>
                          <a:solidFill>
                            <a:srgbClr val="333333"/>
                          </a:solidFill>
                          <a:effectLst/>
                          <a:latin typeface="Calibri" panose="020F0502020204030204" pitchFamily="34" charset="0"/>
                        </a:rPr>
                        <a:t>[</a:t>
                      </a:r>
                      <a:r>
                        <a:rPr lang="tr-TR" sz="1600" b="0" i="0" kern="1200" dirty="0" smtClean="0">
                          <a:solidFill>
                            <a:srgbClr val="333333"/>
                          </a:solidFill>
                          <a:effectLst/>
                          <a:latin typeface="Calibri" panose="020F0502020204030204" pitchFamily="34" charset="0"/>
                          <a:ea typeface="+mn-ea"/>
                          <a:cs typeface="+mn-cs"/>
                        </a:rPr>
                        <a:t>hemoglobin  X3 </a:t>
                      </a:r>
                      <a:r>
                        <a:rPr lang="tr-TR" sz="2000" b="1" i="0" kern="1200" dirty="0" smtClean="0">
                          <a:solidFill>
                            <a:srgbClr val="333333"/>
                          </a:solidFill>
                          <a:effectLst/>
                          <a:latin typeface="Calibri" panose="020F0502020204030204" pitchFamily="34" charset="0"/>
                          <a:ea typeface="+mn-ea"/>
                          <a:cs typeface="+mn-cs"/>
                        </a:rPr>
                        <a:t>&gt;</a:t>
                      </a:r>
                      <a:r>
                        <a:rPr lang="tr-TR" sz="1600" b="0" i="0" kern="1200" dirty="0" smtClean="0">
                          <a:solidFill>
                            <a:srgbClr val="333333"/>
                          </a:solidFill>
                          <a:effectLst/>
                          <a:latin typeface="Calibri" panose="020F0502020204030204" pitchFamily="34" charset="0"/>
                          <a:ea typeface="+mn-ea"/>
                          <a:cs typeface="+mn-cs"/>
                        </a:rPr>
                        <a:t> </a:t>
                      </a:r>
                      <a:r>
                        <a:rPr lang="tr-TR" sz="1400" b="0" i="0" kern="1200" dirty="0" smtClean="0">
                          <a:solidFill>
                            <a:srgbClr val="333333"/>
                          </a:solidFill>
                          <a:effectLst/>
                          <a:latin typeface="Calibri" panose="020F0502020204030204" pitchFamily="34" charset="0"/>
                          <a:ea typeface="+mn-ea"/>
                          <a:cs typeface="+mn-cs"/>
                        </a:rPr>
                        <a:t>RBC (x. 10</a:t>
                      </a:r>
                      <a:r>
                        <a:rPr lang="tr-TR" sz="1400" b="0" i="0" kern="1200" baseline="30000" dirty="0" smtClean="0">
                          <a:solidFill>
                            <a:srgbClr val="333333"/>
                          </a:solidFill>
                          <a:effectLst/>
                          <a:latin typeface="Calibri" panose="020F0502020204030204" pitchFamily="34" charset="0"/>
                          <a:ea typeface="+mn-ea"/>
                          <a:cs typeface="+mn-cs"/>
                        </a:rPr>
                        <a:t>6</a:t>
                      </a:r>
                      <a:r>
                        <a:rPr lang="tr-TR" sz="1400" b="0" i="0" kern="1200" dirty="0" smtClean="0">
                          <a:solidFill>
                            <a:srgbClr val="333333"/>
                          </a:solidFill>
                          <a:effectLst/>
                          <a:latin typeface="Calibri" panose="020F0502020204030204" pitchFamily="34" charset="0"/>
                          <a:ea typeface="+mn-ea"/>
                          <a:cs typeface="+mn-cs"/>
                        </a:rPr>
                        <a:t>)]</a:t>
                      </a:r>
                      <a:endParaRPr kumimoji="0" lang="en-US" sz="1400" b="0" i="0" u="none" strike="noStrike" cap="none" normalizeH="0" baseline="0" dirty="0" smtClean="0">
                        <a:ln>
                          <a:noFill/>
                        </a:ln>
                        <a:solidFill>
                          <a:srgbClr val="333333"/>
                        </a:solidFill>
                        <a:effectLst/>
                        <a:latin typeface="Calibri" panose="020F0502020204030204"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r>
              <a:tr h="955096">
                <a:tc>
                  <a:txBody>
                    <a:bodyPr/>
                    <a:lstStyle/>
                    <a:p>
                      <a:pPr marL="288925" marR="0" lvl="0" indent="-168275" algn="l" defTabSz="914400" rtl="0" eaLnBrk="1" fontAlgn="base" latinLnBrk="0" hangingPunct="1">
                        <a:lnSpc>
                          <a:spcPct val="110000"/>
                        </a:lnSpc>
                        <a:spcBef>
                          <a:spcPct val="50000"/>
                        </a:spcBef>
                        <a:spcAft>
                          <a:spcPct val="0"/>
                        </a:spcAft>
                        <a:buClrTx/>
                        <a:buSzTx/>
                        <a:buFontTx/>
                        <a:buChar char="•"/>
                        <a:tabLst/>
                      </a:pPr>
                      <a:r>
                        <a:rPr lang="tr-TR" sz="1600" b="1" dirty="0" smtClean="0">
                          <a:latin typeface="Calibri" panose="020F0502020204030204" pitchFamily="34" charset="0"/>
                        </a:rPr>
                        <a:t>Mentzer indeksi</a:t>
                      </a:r>
                      <a:r>
                        <a:rPr lang="tr-TR" sz="1600" b="1" baseline="0" dirty="0" smtClean="0">
                          <a:latin typeface="Calibri" panose="020F0502020204030204" pitchFamily="34" charset="0"/>
                        </a:rPr>
                        <a:t> &lt; 13 (</a:t>
                      </a:r>
                      <a:r>
                        <a:rPr lang="tr-TR" sz="1600" b="1" baseline="0" dirty="0" err="1" smtClean="0">
                          <a:latin typeface="Calibri" panose="020F0502020204030204" pitchFamily="34" charset="0"/>
                        </a:rPr>
                        <a:t>Talasemi</a:t>
                      </a:r>
                      <a:r>
                        <a:rPr lang="tr-TR" sz="1600" b="1" baseline="0" dirty="0" smtClean="0">
                          <a:latin typeface="Calibri" panose="020F0502020204030204" pitchFamily="34" charset="0"/>
                        </a:rPr>
                        <a:t> ??)</a:t>
                      </a:r>
                    </a:p>
                    <a:p>
                      <a:pPr marL="120650" marR="0" lvl="0" indent="0" algn="l" defTabSz="914400" rtl="0" eaLnBrk="1" fontAlgn="base" latinLnBrk="0" hangingPunct="1">
                        <a:lnSpc>
                          <a:spcPct val="110000"/>
                        </a:lnSpc>
                        <a:spcBef>
                          <a:spcPct val="50000"/>
                        </a:spcBef>
                        <a:spcAft>
                          <a:spcPct val="0"/>
                        </a:spcAft>
                        <a:buClrTx/>
                        <a:buSzTx/>
                        <a:buFontTx/>
                        <a:buNone/>
                        <a:tabLst/>
                      </a:pPr>
                      <a:r>
                        <a:rPr lang="tr-TR" sz="1400" dirty="0" smtClean="0">
                          <a:latin typeface="Calibri" panose="020F0502020204030204" pitchFamily="34" charset="0"/>
                        </a:rPr>
                        <a:t>    MCV/RBC ( 65/5.6): 11.6</a:t>
                      </a:r>
                      <a:endParaRPr kumimoji="0" lang="en-US" sz="1400" b="0" i="0" u="none" strike="noStrike" cap="none" normalizeH="0" baseline="0" dirty="0" smtClean="0">
                        <a:ln>
                          <a:noFill/>
                        </a:ln>
                        <a:solidFill>
                          <a:srgbClr val="333333"/>
                        </a:solidFill>
                        <a:effectLst/>
                        <a:latin typeface="Calibri" panose="020F0502020204030204" pitchFamily="34" charset="0"/>
                      </a:endParaRP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88925" marR="0" lvl="0" indent="-168275" algn="l" defTabSz="914400" rtl="0" eaLnBrk="1" fontAlgn="base" latinLnBrk="0" hangingPunct="1">
                        <a:lnSpc>
                          <a:spcPct val="110000"/>
                        </a:lnSpc>
                        <a:spcBef>
                          <a:spcPct val="50000"/>
                        </a:spcBef>
                        <a:spcAft>
                          <a:spcPct val="0"/>
                        </a:spcAft>
                        <a:buClrTx/>
                        <a:buSzTx/>
                        <a:buFontTx/>
                        <a:buChar char="•"/>
                        <a:tabLst/>
                        <a:defRPr/>
                      </a:pPr>
                      <a:r>
                        <a:rPr lang="tr-TR" sz="1600" b="1" dirty="0" smtClean="0">
                          <a:latin typeface="Calibri" panose="020F0502020204030204" pitchFamily="34" charset="0"/>
                        </a:rPr>
                        <a:t>Mentzer indeksi</a:t>
                      </a:r>
                      <a:r>
                        <a:rPr lang="tr-TR" sz="1600" b="1" baseline="0" dirty="0" smtClean="0">
                          <a:latin typeface="Calibri" panose="020F0502020204030204" pitchFamily="34" charset="0"/>
                        </a:rPr>
                        <a:t> &gt; 13 (</a:t>
                      </a:r>
                      <a:r>
                        <a:rPr lang="tr-TR" sz="1600" dirty="0" smtClean="0">
                          <a:latin typeface="Calibri" panose="020F0502020204030204" pitchFamily="34" charset="0"/>
                        </a:rPr>
                        <a:t>Demir Eksikliği </a:t>
                      </a:r>
                      <a:r>
                        <a:rPr lang="tr-TR" sz="1600" b="1" baseline="0" dirty="0" smtClean="0">
                          <a:latin typeface="Calibri" panose="020F0502020204030204" pitchFamily="34" charset="0"/>
                        </a:rPr>
                        <a:t> ??)</a:t>
                      </a:r>
                    </a:p>
                    <a:p>
                      <a:pPr marL="120650" marR="0" lvl="0" indent="0" algn="l" defTabSz="914400" rtl="0" eaLnBrk="1" fontAlgn="base" latinLnBrk="0" hangingPunct="1">
                        <a:lnSpc>
                          <a:spcPct val="110000"/>
                        </a:lnSpc>
                        <a:spcBef>
                          <a:spcPct val="50000"/>
                        </a:spcBef>
                        <a:spcAft>
                          <a:spcPct val="0"/>
                        </a:spcAft>
                        <a:buClrTx/>
                        <a:buSzTx/>
                        <a:buFontTx/>
                        <a:buNone/>
                        <a:tabLst/>
                        <a:defRPr/>
                      </a:pPr>
                      <a:r>
                        <a:rPr lang="tr-TR" sz="1400" dirty="0" smtClean="0">
                          <a:latin typeface="Calibri" panose="020F0502020204030204" pitchFamily="34" charset="0"/>
                        </a:rPr>
                        <a:t>   MCV/RBC ( 65/5.6): 11.6</a:t>
                      </a:r>
                      <a:endParaRPr kumimoji="0" lang="en-US" sz="1400" b="0" i="0" u="none" strike="noStrike" cap="none" normalizeH="0" baseline="0" dirty="0" smtClean="0">
                        <a:ln>
                          <a:noFill/>
                        </a:ln>
                        <a:solidFill>
                          <a:srgbClr val="333333"/>
                        </a:solidFill>
                        <a:effectLst/>
                        <a:latin typeface="Calibri" panose="020F0502020204030204"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80385">
                <a:tc>
                  <a:txBody>
                    <a:bodyPr/>
                    <a:lstStyle>
                      <a:lvl1pPr marL="288925" indent="-168275" algn="l">
                        <a:lnSpc>
                          <a:spcPct val="110000"/>
                        </a:lnSpc>
                        <a:spcBef>
                          <a:spcPct val="50000"/>
                        </a:spcBef>
                        <a:defRPr sz="2000">
                          <a:solidFill>
                            <a:srgbClr val="333333"/>
                          </a:solidFill>
                          <a:latin typeface="Arial" panose="020B0604020202020204" pitchFamily="34" charset="0"/>
                        </a:defRPr>
                      </a:lvl1pPr>
                      <a:lvl2pPr marL="40322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288925" marR="0" lvl="0" indent="-168275" algn="l" defTabSz="914400" rtl="0" eaLnBrk="1" fontAlgn="base" latinLnBrk="0" hangingPunct="1">
                        <a:lnSpc>
                          <a:spcPct val="110000"/>
                        </a:lnSpc>
                        <a:spcBef>
                          <a:spcPct val="50000"/>
                        </a:spcBef>
                        <a:spcAft>
                          <a:spcPct val="0"/>
                        </a:spcAft>
                        <a:buClrTx/>
                        <a:buSzTx/>
                        <a:buFontTx/>
                        <a:buChar char="•"/>
                        <a:tabLst/>
                      </a:pPr>
                      <a:r>
                        <a:rPr kumimoji="0" lang="en-US" sz="1600" b="1" i="0" u="none" strike="noStrike" cap="none" normalizeH="0" baseline="0" dirty="0" smtClean="0">
                          <a:ln>
                            <a:noFill/>
                          </a:ln>
                          <a:solidFill>
                            <a:srgbClr val="333333"/>
                          </a:solidFill>
                          <a:effectLst/>
                          <a:latin typeface="Calibri" panose="020F0502020204030204" pitchFamily="34" charset="0"/>
                        </a:rPr>
                        <a:t>MCV </a:t>
                      </a:r>
                      <a:r>
                        <a:rPr kumimoji="0" lang="tr-TR" sz="1600" b="1" i="0" u="none" strike="noStrike" cap="none" normalizeH="0" baseline="0" dirty="0" err="1" smtClean="0">
                          <a:ln>
                            <a:noFill/>
                          </a:ln>
                          <a:solidFill>
                            <a:srgbClr val="333333"/>
                          </a:solidFill>
                          <a:effectLst/>
                          <a:latin typeface="Calibri" panose="020F0502020204030204" pitchFamily="34" charset="0"/>
                        </a:rPr>
                        <a:t>genelikle</a:t>
                      </a:r>
                      <a:r>
                        <a:rPr kumimoji="0" lang="tr-TR" sz="1600" b="1" i="0" u="none" strike="noStrike" cap="none" normalizeH="0" baseline="0" dirty="0" smtClean="0">
                          <a:ln>
                            <a:noFill/>
                          </a:ln>
                          <a:solidFill>
                            <a:srgbClr val="333333"/>
                          </a:solidFill>
                          <a:effectLst/>
                          <a:latin typeface="Calibri" panose="020F0502020204030204" pitchFamily="34" charset="0"/>
                        </a:rPr>
                        <a:t> çok düşük</a:t>
                      </a:r>
                      <a:r>
                        <a:rPr kumimoji="0" lang="en-US" sz="1600" b="1" i="0" u="none" strike="noStrike" cap="none" normalizeH="0" baseline="0" dirty="0" smtClean="0">
                          <a:ln>
                            <a:noFill/>
                          </a:ln>
                          <a:solidFill>
                            <a:srgbClr val="333333"/>
                          </a:solidFill>
                          <a:effectLst/>
                          <a:latin typeface="Calibri" panose="020F0502020204030204" pitchFamily="34" charset="0"/>
                        </a:rPr>
                        <a:t>(</a:t>
                      </a:r>
                      <a:r>
                        <a:rPr kumimoji="0" lang="tr-TR" sz="1600" b="1" i="0" u="none" strike="noStrike" cap="none" normalizeH="0" baseline="0" dirty="0" smtClean="0">
                          <a:ln>
                            <a:noFill/>
                          </a:ln>
                          <a:solidFill>
                            <a:srgbClr val="333333"/>
                          </a:solidFill>
                          <a:effectLst/>
                          <a:latin typeface="Calibri" panose="020F0502020204030204" pitchFamily="34" charset="0"/>
                        </a:rPr>
                        <a:t>55</a:t>
                      </a:r>
                      <a:r>
                        <a:rPr kumimoji="0" lang="en-US" sz="1600" b="1" i="0" u="none" strike="noStrike" cap="none" normalizeH="0" baseline="0" dirty="0" smtClean="0">
                          <a:ln>
                            <a:noFill/>
                          </a:ln>
                          <a:solidFill>
                            <a:srgbClr val="333333"/>
                          </a:solidFill>
                          <a:effectLst/>
                          <a:latin typeface="Calibri" panose="020F0502020204030204" pitchFamily="34" charset="0"/>
                        </a:rPr>
                        <a:t>-</a:t>
                      </a:r>
                      <a:r>
                        <a:rPr kumimoji="0" lang="tr-TR" sz="1600" b="1" i="0" u="none" strike="noStrike" cap="none" normalizeH="0" baseline="0" dirty="0" smtClean="0">
                          <a:ln>
                            <a:noFill/>
                          </a:ln>
                          <a:solidFill>
                            <a:srgbClr val="333333"/>
                          </a:solidFill>
                          <a:effectLst/>
                          <a:latin typeface="Calibri" panose="020F0502020204030204" pitchFamily="34" charset="0"/>
                        </a:rPr>
                        <a:t>65, </a:t>
                      </a:r>
                      <a:r>
                        <a:rPr kumimoji="0" lang="tr-TR" sz="1600" b="1" i="0" u="none" strike="noStrike" cap="none" normalizeH="0" baseline="0" dirty="0" err="1" smtClean="0">
                          <a:ln>
                            <a:noFill/>
                          </a:ln>
                          <a:solidFill>
                            <a:srgbClr val="333333"/>
                          </a:solidFill>
                          <a:effectLst/>
                          <a:latin typeface="Calibri" panose="020F0502020204030204" pitchFamily="34" charset="0"/>
                        </a:rPr>
                        <a:t>fl</a:t>
                      </a:r>
                      <a:r>
                        <a:rPr kumimoji="0" lang="en-US" sz="1600" b="1" i="0" u="none" strike="noStrike" cap="none" normalizeH="0" baseline="0" dirty="0" smtClean="0">
                          <a:ln>
                            <a:noFill/>
                          </a:ln>
                          <a:solidFill>
                            <a:srgbClr val="333333"/>
                          </a:solidFill>
                          <a:effectLst/>
                          <a:latin typeface="Calibri" panose="020F0502020204030204" pitchFamily="34" charset="0"/>
                        </a:rPr>
                        <a:t>) </a:t>
                      </a:r>
                      <a:r>
                        <a:rPr kumimoji="0" lang="tr-TR" sz="1600" b="1" i="0" u="none" strike="noStrike" cap="none" normalizeH="0" baseline="0" dirty="0" smtClean="0">
                          <a:ln>
                            <a:noFill/>
                          </a:ln>
                          <a:solidFill>
                            <a:srgbClr val="333333"/>
                          </a:solidFill>
                          <a:effectLst/>
                          <a:latin typeface="Calibri" panose="020F0502020204030204" pitchFamily="34" charset="0"/>
                        </a:rPr>
                        <a:t>                                   </a:t>
                      </a:r>
                    </a:p>
                    <a:p>
                      <a:pPr marL="120650" marR="0" lvl="0" indent="0" algn="l" defTabSz="914400" rtl="0" eaLnBrk="1" fontAlgn="base" latinLnBrk="0" hangingPunct="1">
                        <a:lnSpc>
                          <a:spcPct val="110000"/>
                        </a:lnSpc>
                        <a:spcBef>
                          <a:spcPct val="50000"/>
                        </a:spcBef>
                        <a:spcAft>
                          <a:spcPct val="0"/>
                        </a:spcAft>
                        <a:buClrTx/>
                        <a:buSzTx/>
                        <a:buFontTx/>
                        <a:buNone/>
                        <a:tabLst/>
                      </a:pPr>
                      <a:r>
                        <a:rPr kumimoji="0" lang="tr-TR" sz="1400" b="0" i="0" u="none" strike="noStrike" cap="none" normalizeH="0" baseline="0" dirty="0" smtClean="0">
                          <a:ln>
                            <a:noFill/>
                          </a:ln>
                          <a:solidFill>
                            <a:srgbClr val="333333"/>
                          </a:solidFill>
                          <a:effectLst/>
                          <a:latin typeface="Calibri" panose="020F0502020204030204" pitchFamily="34" charset="0"/>
                        </a:rPr>
                        <a:t>    (anemi hafif bile olsa)</a:t>
                      </a:r>
                      <a:endParaRPr kumimoji="0" lang="en-US" sz="1400" b="0" i="0" u="none" strike="noStrike" cap="none" normalizeH="0" baseline="0" dirty="0" smtClean="0">
                        <a:ln>
                          <a:noFill/>
                        </a:ln>
                        <a:solidFill>
                          <a:srgbClr val="333333"/>
                        </a:solidFill>
                        <a:effectLst/>
                        <a:latin typeface="Calibri" panose="020F0502020204030204" pitchFamily="34" charset="0"/>
                      </a:endParaRP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lvl1pPr marL="288925" indent="-168275" algn="l">
                        <a:lnSpc>
                          <a:spcPct val="110000"/>
                        </a:lnSpc>
                        <a:spcBef>
                          <a:spcPct val="50000"/>
                        </a:spcBef>
                        <a:defRPr sz="2000">
                          <a:solidFill>
                            <a:srgbClr val="333333"/>
                          </a:solidFill>
                          <a:latin typeface="Arial" panose="020B0604020202020204" pitchFamily="34" charset="0"/>
                        </a:defRPr>
                      </a:lvl1pPr>
                      <a:lvl2pPr marL="40322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288925" marR="0" lvl="0" indent="-168275" algn="l" defTabSz="914400" rtl="0" eaLnBrk="1" fontAlgn="base" latinLnBrk="0" hangingPunct="1">
                        <a:lnSpc>
                          <a:spcPct val="110000"/>
                        </a:lnSpc>
                        <a:spcBef>
                          <a:spcPct val="50000"/>
                        </a:spcBef>
                        <a:spcAft>
                          <a:spcPct val="0"/>
                        </a:spcAft>
                        <a:buClrTx/>
                        <a:buSzTx/>
                        <a:buFontTx/>
                        <a:buChar char="•"/>
                        <a:tabLst/>
                      </a:pPr>
                      <a:r>
                        <a:rPr kumimoji="0" lang="en-US" sz="1600" b="1" i="0" u="none" strike="noStrike" cap="none" normalizeH="0" baseline="0" dirty="0" smtClean="0">
                          <a:ln>
                            <a:noFill/>
                          </a:ln>
                          <a:solidFill>
                            <a:srgbClr val="333333"/>
                          </a:solidFill>
                          <a:effectLst/>
                          <a:latin typeface="Calibri" panose="020F0502020204030204" pitchFamily="34" charset="0"/>
                        </a:rPr>
                        <a:t>MCV </a:t>
                      </a:r>
                      <a:r>
                        <a:rPr kumimoji="0" lang="tr-TR" sz="1600" b="1" i="0" u="none" strike="noStrike" cap="none" normalizeH="0" baseline="0" dirty="0" err="1" smtClean="0">
                          <a:ln>
                            <a:noFill/>
                          </a:ln>
                          <a:solidFill>
                            <a:srgbClr val="333333"/>
                          </a:solidFill>
                          <a:effectLst/>
                          <a:latin typeface="Calibri" panose="020F0502020204030204" pitchFamily="34" charset="0"/>
                        </a:rPr>
                        <a:t>genelikle</a:t>
                      </a:r>
                      <a:r>
                        <a:rPr kumimoji="0" lang="tr-TR" sz="1600" b="1" i="0" u="none" strike="noStrike" cap="none" normalizeH="0" baseline="0" dirty="0" smtClean="0">
                          <a:ln>
                            <a:noFill/>
                          </a:ln>
                          <a:solidFill>
                            <a:srgbClr val="333333"/>
                          </a:solidFill>
                          <a:effectLst/>
                          <a:latin typeface="Calibri" panose="020F0502020204030204" pitchFamily="34" charset="0"/>
                        </a:rPr>
                        <a:t> çok düşmez </a:t>
                      </a:r>
                      <a:r>
                        <a:rPr kumimoji="0" lang="en-US" sz="1600" b="1" i="0" u="none" strike="noStrike" cap="none" normalizeH="0" baseline="0" dirty="0" smtClean="0">
                          <a:ln>
                            <a:noFill/>
                          </a:ln>
                          <a:solidFill>
                            <a:srgbClr val="333333"/>
                          </a:solidFill>
                          <a:effectLst/>
                          <a:latin typeface="Calibri" panose="020F0502020204030204" pitchFamily="34" charset="0"/>
                        </a:rPr>
                        <a:t>(</a:t>
                      </a:r>
                      <a:r>
                        <a:rPr kumimoji="0" lang="tr-TR" sz="1600" b="1" i="0" u="none" strike="noStrike" cap="none" normalizeH="0" baseline="0" dirty="0" smtClean="0">
                          <a:ln>
                            <a:noFill/>
                          </a:ln>
                          <a:solidFill>
                            <a:srgbClr val="333333"/>
                          </a:solidFill>
                          <a:effectLst/>
                          <a:latin typeface="Calibri" panose="020F0502020204030204" pitchFamily="34" charset="0"/>
                        </a:rPr>
                        <a:t>65</a:t>
                      </a:r>
                      <a:r>
                        <a:rPr kumimoji="0" lang="en-US" sz="1600" b="1" i="0" u="none" strike="noStrike" cap="none" normalizeH="0" baseline="0" dirty="0" smtClean="0">
                          <a:ln>
                            <a:noFill/>
                          </a:ln>
                          <a:solidFill>
                            <a:srgbClr val="333333"/>
                          </a:solidFill>
                          <a:effectLst/>
                          <a:latin typeface="Calibri" panose="020F0502020204030204" pitchFamily="34" charset="0"/>
                        </a:rPr>
                        <a:t>-7</a:t>
                      </a:r>
                      <a:r>
                        <a:rPr kumimoji="0" lang="tr-TR" sz="1600" b="1" i="0" u="none" strike="noStrike" cap="none" normalizeH="0" baseline="0" dirty="0" smtClean="0">
                          <a:ln>
                            <a:noFill/>
                          </a:ln>
                          <a:solidFill>
                            <a:srgbClr val="333333"/>
                          </a:solidFill>
                          <a:effectLst/>
                          <a:latin typeface="Calibri" panose="020F0502020204030204" pitchFamily="34" charset="0"/>
                        </a:rPr>
                        <a:t>5,fl</a:t>
                      </a:r>
                      <a:r>
                        <a:rPr kumimoji="0" lang="en-US" sz="1200" b="0" i="0" u="none" strike="noStrike" cap="none" normalizeH="0" baseline="0" dirty="0" smtClean="0">
                          <a:ln>
                            <a:noFill/>
                          </a:ln>
                          <a:solidFill>
                            <a:srgbClr val="333333"/>
                          </a:solidFill>
                          <a:effectLst/>
                          <a:latin typeface="Calibri" panose="020F0502020204030204" pitchFamily="34" charset="0"/>
                        </a:rPr>
                        <a:t>) </a:t>
                      </a:r>
                      <a:r>
                        <a:rPr kumimoji="0" lang="tr-TR" sz="1200" b="0" i="0" u="none" strike="noStrike" cap="none" normalizeH="0" baseline="0" dirty="0" smtClean="0">
                          <a:ln>
                            <a:noFill/>
                          </a:ln>
                          <a:solidFill>
                            <a:srgbClr val="333333"/>
                          </a:solidFill>
                          <a:effectLst/>
                          <a:latin typeface="Calibri" panose="020F0502020204030204" pitchFamily="34" charset="0"/>
                        </a:rPr>
                        <a:t>                                 </a:t>
                      </a:r>
                    </a:p>
                    <a:p>
                      <a:pPr marL="120650" marR="0" lvl="0" indent="0" algn="l" defTabSz="914400" rtl="0" eaLnBrk="1" fontAlgn="base" latinLnBrk="0" hangingPunct="1">
                        <a:lnSpc>
                          <a:spcPct val="110000"/>
                        </a:lnSpc>
                        <a:spcBef>
                          <a:spcPct val="50000"/>
                        </a:spcBef>
                        <a:spcAft>
                          <a:spcPct val="0"/>
                        </a:spcAft>
                        <a:buClrTx/>
                        <a:buSzTx/>
                        <a:buFontTx/>
                        <a:buNone/>
                        <a:tabLst/>
                      </a:pPr>
                      <a:r>
                        <a:rPr kumimoji="0" lang="tr-TR" sz="1400" b="0" i="0" u="none" strike="noStrike" cap="none" normalizeH="0" baseline="0" dirty="0" smtClean="0">
                          <a:ln>
                            <a:noFill/>
                          </a:ln>
                          <a:solidFill>
                            <a:srgbClr val="333333"/>
                          </a:solidFill>
                          <a:effectLst/>
                          <a:latin typeface="Calibri" panose="020F0502020204030204" pitchFamily="34" charset="0"/>
                        </a:rPr>
                        <a:t>     (anemi derin  bile olsa)</a:t>
                      </a:r>
                      <a:endParaRPr kumimoji="0" lang="en-US" sz="1400" b="0" i="0" u="none" strike="noStrike" cap="none" normalizeH="0" baseline="0" dirty="0" smtClean="0">
                        <a:ln>
                          <a:noFill/>
                        </a:ln>
                        <a:solidFill>
                          <a:srgbClr val="333333"/>
                        </a:solidFill>
                        <a:effectLst/>
                        <a:latin typeface="Calibri" panose="020F0502020204030204"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r>
              <a:tr h="299622">
                <a:tc>
                  <a:txBody>
                    <a:bodyPr/>
                    <a:lstStyle>
                      <a:lvl1pPr marL="288925" indent="-168275" algn="l">
                        <a:lnSpc>
                          <a:spcPct val="110000"/>
                        </a:lnSpc>
                        <a:spcBef>
                          <a:spcPct val="50000"/>
                        </a:spcBef>
                        <a:defRPr sz="2000">
                          <a:solidFill>
                            <a:srgbClr val="333333"/>
                          </a:solidFill>
                          <a:latin typeface="Arial" panose="020B0604020202020204" pitchFamily="34" charset="0"/>
                        </a:defRPr>
                      </a:lvl1pPr>
                      <a:lvl2pPr marL="40322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120650" marR="0" lvl="0" indent="0" algn="l" defTabSz="914400" rtl="0" eaLnBrk="1" fontAlgn="base" latinLnBrk="0" hangingPunct="1">
                        <a:lnSpc>
                          <a:spcPct val="250000"/>
                        </a:lnSpc>
                        <a:spcBef>
                          <a:spcPct val="50000"/>
                        </a:spcBef>
                        <a:spcAft>
                          <a:spcPct val="0"/>
                        </a:spcAft>
                        <a:buClrTx/>
                        <a:buSzTx/>
                        <a:buFontTx/>
                        <a:buNone/>
                        <a:tabLst/>
                      </a:pPr>
                      <a:r>
                        <a:rPr kumimoji="0" lang="en-US" sz="1600" b="1" i="0" u="none" strike="noStrike" cap="none" normalizeH="0" baseline="0" dirty="0" smtClean="0">
                          <a:ln>
                            <a:noFill/>
                          </a:ln>
                          <a:solidFill>
                            <a:srgbClr val="333333"/>
                          </a:solidFill>
                          <a:effectLst/>
                          <a:latin typeface="Calibri" panose="020F0502020204030204" pitchFamily="34" charset="0"/>
                        </a:rPr>
                        <a:t>RDW </a:t>
                      </a:r>
                      <a:r>
                        <a:rPr kumimoji="0" lang="tr-TR" sz="1600" b="1" i="0" u="none" strike="noStrike" cap="none" normalizeH="0" baseline="0" dirty="0" smtClean="0">
                          <a:ln>
                            <a:noFill/>
                          </a:ln>
                          <a:solidFill>
                            <a:srgbClr val="333333"/>
                          </a:solidFill>
                          <a:effectLst/>
                          <a:latin typeface="Calibri" panose="020F0502020204030204" pitchFamily="34" charset="0"/>
                        </a:rPr>
                        <a:t>genellikle  </a:t>
                      </a:r>
                      <a:r>
                        <a:rPr kumimoji="0" lang="en-US" sz="1600" b="1" i="0" u="none" strike="noStrike" cap="none" normalizeH="0" baseline="0" dirty="0" smtClean="0">
                          <a:ln>
                            <a:noFill/>
                          </a:ln>
                          <a:solidFill>
                            <a:srgbClr val="333333"/>
                          </a:solidFill>
                          <a:effectLst/>
                          <a:latin typeface="Calibri" panose="020F0502020204030204" pitchFamily="34" charset="0"/>
                        </a:rPr>
                        <a:t>normal</a:t>
                      </a:r>
                      <a:r>
                        <a:rPr kumimoji="0" lang="tr-TR" sz="1600" b="1" i="0" u="none" strike="noStrike" cap="none" normalizeH="0" baseline="0" dirty="0" smtClean="0">
                          <a:ln>
                            <a:noFill/>
                          </a:ln>
                          <a:solidFill>
                            <a:srgbClr val="333333"/>
                          </a:solidFill>
                          <a:effectLst/>
                          <a:latin typeface="Calibri" panose="020F0502020204030204" pitchFamily="34" charset="0"/>
                        </a:rPr>
                        <a:t> veya </a:t>
                      </a:r>
                      <a:r>
                        <a:rPr kumimoji="0" lang="en-US" sz="1600" b="1" i="0" u="none" strike="noStrike" cap="none" normalizeH="0" baseline="0" dirty="0" smtClean="0">
                          <a:ln>
                            <a:noFill/>
                          </a:ln>
                          <a:solidFill>
                            <a:srgbClr val="333333"/>
                          </a:solidFill>
                          <a:effectLst/>
                          <a:latin typeface="Calibri" panose="020F0502020204030204" pitchFamily="34" charset="0"/>
                        </a:rPr>
                        <a:t> </a:t>
                      </a:r>
                      <a:r>
                        <a:rPr kumimoji="0" lang="tr-TR" sz="1600" b="1" i="0" u="none" strike="noStrike" cap="none" normalizeH="0" baseline="0" dirty="0" smtClean="0">
                          <a:ln>
                            <a:noFill/>
                          </a:ln>
                          <a:solidFill>
                            <a:srgbClr val="333333"/>
                          </a:solidFill>
                          <a:effectLst/>
                          <a:latin typeface="Calibri" panose="020F0502020204030204" pitchFamily="34" charset="0"/>
                        </a:rPr>
                        <a:t>düşük</a:t>
                      </a:r>
                      <a:endParaRPr kumimoji="0" lang="en-US" sz="1600" b="1" i="0" u="none" strike="noStrike" cap="none" normalizeH="0" baseline="0" dirty="0" smtClean="0">
                        <a:ln>
                          <a:noFill/>
                        </a:ln>
                        <a:solidFill>
                          <a:srgbClr val="333333"/>
                        </a:solidFill>
                        <a:effectLst/>
                        <a:latin typeface="Calibri" panose="020F0502020204030204" pitchFamily="34" charset="0"/>
                      </a:endParaRP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marL="288925" indent="-168275" algn="l">
                        <a:lnSpc>
                          <a:spcPct val="110000"/>
                        </a:lnSpc>
                        <a:spcBef>
                          <a:spcPct val="50000"/>
                        </a:spcBef>
                        <a:defRPr sz="2000">
                          <a:solidFill>
                            <a:srgbClr val="333333"/>
                          </a:solidFill>
                          <a:latin typeface="Arial" panose="020B0604020202020204" pitchFamily="34" charset="0"/>
                        </a:defRPr>
                      </a:lvl1pPr>
                      <a:lvl2pPr marL="403225" algn="l">
                        <a:lnSpc>
                          <a:spcPct val="110000"/>
                        </a:lnSpc>
                        <a:spcBef>
                          <a:spcPct val="25000"/>
                        </a:spcBef>
                        <a:defRPr sz="2000">
                          <a:solidFill>
                            <a:srgbClr val="333333"/>
                          </a:solidFill>
                          <a:latin typeface="Arial" panose="020B0604020202020204" pitchFamily="34" charset="0"/>
                        </a:defRPr>
                      </a:lvl2pPr>
                      <a:lvl3pPr marL="622300" algn="l">
                        <a:lnSpc>
                          <a:spcPct val="110000"/>
                        </a:lnSpc>
                        <a:spcBef>
                          <a:spcPct val="20000"/>
                        </a:spcBef>
                        <a:defRPr sz="2000">
                          <a:solidFill>
                            <a:srgbClr val="333333"/>
                          </a:solidFill>
                          <a:latin typeface="Arial" panose="020B0604020202020204" pitchFamily="34" charset="0"/>
                        </a:defRPr>
                      </a:lvl3pPr>
                      <a:lvl4pPr marL="909638" algn="l">
                        <a:lnSpc>
                          <a:spcPct val="110000"/>
                        </a:lnSpc>
                        <a:spcBef>
                          <a:spcPct val="20000"/>
                        </a:spcBef>
                        <a:defRPr>
                          <a:solidFill>
                            <a:srgbClr val="333333"/>
                          </a:solidFill>
                          <a:latin typeface="Arial" panose="020B0604020202020204" pitchFamily="34" charset="0"/>
                        </a:defRPr>
                      </a:lvl4pPr>
                      <a:lvl5pPr marL="1196975" algn="l">
                        <a:lnSpc>
                          <a:spcPct val="110000"/>
                        </a:lnSpc>
                        <a:spcBef>
                          <a:spcPct val="20000"/>
                        </a:spcBef>
                        <a:defRPr>
                          <a:solidFill>
                            <a:srgbClr val="333333"/>
                          </a:solidFill>
                          <a:latin typeface="Arial" panose="020B0604020202020204" pitchFamily="34" charset="0"/>
                        </a:defRPr>
                      </a:lvl5pPr>
                      <a:lvl6pPr marL="1654175" fontAlgn="base">
                        <a:lnSpc>
                          <a:spcPct val="110000"/>
                        </a:lnSpc>
                        <a:spcBef>
                          <a:spcPct val="20000"/>
                        </a:spcBef>
                        <a:spcAft>
                          <a:spcPct val="0"/>
                        </a:spcAft>
                        <a:defRPr>
                          <a:solidFill>
                            <a:srgbClr val="333333"/>
                          </a:solidFill>
                          <a:latin typeface="Arial" panose="020B0604020202020204" pitchFamily="34" charset="0"/>
                        </a:defRPr>
                      </a:lvl6pPr>
                      <a:lvl7pPr marL="2111375" fontAlgn="base">
                        <a:lnSpc>
                          <a:spcPct val="110000"/>
                        </a:lnSpc>
                        <a:spcBef>
                          <a:spcPct val="20000"/>
                        </a:spcBef>
                        <a:spcAft>
                          <a:spcPct val="0"/>
                        </a:spcAft>
                        <a:defRPr>
                          <a:solidFill>
                            <a:srgbClr val="333333"/>
                          </a:solidFill>
                          <a:latin typeface="Arial" panose="020B0604020202020204" pitchFamily="34" charset="0"/>
                        </a:defRPr>
                      </a:lvl7pPr>
                      <a:lvl8pPr marL="2568575" fontAlgn="base">
                        <a:lnSpc>
                          <a:spcPct val="110000"/>
                        </a:lnSpc>
                        <a:spcBef>
                          <a:spcPct val="20000"/>
                        </a:spcBef>
                        <a:spcAft>
                          <a:spcPct val="0"/>
                        </a:spcAft>
                        <a:defRPr>
                          <a:solidFill>
                            <a:srgbClr val="333333"/>
                          </a:solidFill>
                          <a:latin typeface="Arial" panose="020B0604020202020204" pitchFamily="34" charset="0"/>
                        </a:defRPr>
                      </a:lvl8pPr>
                      <a:lvl9pPr marL="3025775" fontAlgn="base">
                        <a:lnSpc>
                          <a:spcPct val="110000"/>
                        </a:lnSpc>
                        <a:spcBef>
                          <a:spcPct val="20000"/>
                        </a:spcBef>
                        <a:spcAft>
                          <a:spcPct val="0"/>
                        </a:spcAft>
                        <a:defRPr>
                          <a:solidFill>
                            <a:srgbClr val="333333"/>
                          </a:solidFill>
                          <a:latin typeface="Arial" panose="020B0604020202020204" pitchFamily="34" charset="0"/>
                        </a:defRPr>
                      </a:lvl9pPr>
                    </a:lstStyle>
                    <a:p>
                      <a:pPr marL="120650" marR="0" lvl="0" indent="0" algn="l" defTabSz="914400" rtl="0" eaLnBrk="1" fontAlgn="base" latinLnBrk="0" hangingPunct="1">
                        <a:lnSpc>
                          <a:spcPct val="250000"/>
                        </a:lnSpc>
                        <a:spcBef>
                          <a:spcPct val="50000"/>
                        </a:spcBef>
                        <a:spcAft>
                          <a:spcPct val="0"/>
                        </a:spcAft>
                        <a:buClrTx/>
                        <a:buSzTx/>
                        <a:buFontTx/>
                        <a:buNone/>
                        <a:tabLst/>
                      </a:pPr>
                      <a:r>
                        <a:rPr kumimoji="0" lang="en-US" sz="1600" b="1" i="0" u="none" strike="noStrike" cap="none" normalizeH="0" baseline="0" dirty="0" smtClean="0">
                          <a:ln>
                            <a:noFill/>
                          </a:ln>
                          <a:solidFill>
                            <a:srgbClr val="333333"/>
                          </a:solidFill>
                          <a:effectLst/>
                          <a:latin typeface="Calibri" panose="020F0502020204030204" pitchFamily="34" charset="0"/>
                        </a:rPr>
                        <a:t>RDW </a:t>
                      </a:r>
                      <a:r>
                        <a:rPr kumimoji="0" lang="tr-TR" sz="1600" b="1" i="0" u="none" strike="noStrike" cap="none" normalizeH="0" baseline="0" dirty="0" smtClean="0">
                          <a:ln>
                            <a:noFill/>
                          </a:ln>
                          <a:solidFill>
                            <a:srgbClr val="333333"/>
                          </a:solidFill>
                          <a:effectLst/>
                          <a:latin typeface="Calibri" panose="020F0502020204030204" pitchFamily="34" charset="0"/>
                        </a:rPr>
                        <a:t>sıklıkla yüksek</a:t>
                      </a:r>
                      <a:endParaRPr kumimoji="0" lang="en-US" sz="1600" b="1" i="0" u="none" strike="noStrike" cap="none" normalizeH="0" baseline="0" dirty="0" smtClean="0">
                        <a:ln>
                          <a:noFill/>
                        </a:ln>
                        <a:solidFill>
                          <a:srgbClr val="333333"/>
                        </a:solidFill>
                        <a:effectLst/>
                        <a:latin typeface="Calibri" panose="020F0502020204030204"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Tree>
    <p:extLst>
      <p:ext uri="{BB962C8B-B14F-4D97-AF65-F5344CB8AC3E}">
        <p14:creationId xmlns:p14="http://schemas.microsoft.com/office/powerpoint/2010/main" val="2939167636"/>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p:cNvSpPr>
            <a:spLocks noGrp="1" noChangeArrowheads="1"/>
          </p:cNvSpPr>
          <p:nvPr>
            <p:ph type="sldNum" sz="quarter" idx="12"/>
          </p:nvPr>
        </p:nvSpPr>
        <p:spPr>
          <a:ln/>
        </p:spPr>
        <p:txBody>
          <a:bodyPr/>
          <a:lstStyle/>
          <a:p>
            <a:fld id="{733F64F2-08B9-494C-966C-A66ADD95F99A}" type="slidenum">
              <a:rPr lang="tr-TR"/>
              <a:pPr/>
              <a:t>74</a:t>
            </a:fld>
            <a:endParaRPr lang="tr-TR"/>
          </a:p>
        </p:txBody>
      </p:sp>
      <p:sp>
        <p:nvSpPr>
          <p:cNvPr id="46082" name="Rectangle 2"/>
          <p:cNvSpPr>
            <a:spLocks noGrp="1" noChangeArrowheads="1"/>
          </p:cNvSpPr>
          <p:nvPr>
            <p:ph type="title"/>
          </p:nvPr>
        </p:nvSpPr>
        <p:spPr>
          <a:xfrm>
            <a:off x="426098" y="0"/>
            <a:ext cx="10515600" cy="1325563"/>
          </a:xfrm>
        </p:spPr>
        <p:txBody>
          <a:bodyPr/>
          <a:lstStyle/>
          <a:p>
            <a:r>
              <a:rPr lang="tr-TR" sz="4200" dirty="0">
                <a:solidFill>
                  <a:srgbClr val="FF0000"/>
                </a:solidFill>
                <a:latin typeface="+mn-lt"/>
                <a:ea typeface="ＭＳ Ｐゴシック" panose="020B0600070205080204" pitchFamily="34" charset="-128"/>
              </a:rPr>
              <a:t>Olgu Takdimi-3 </a:t>
            </a:r>
            <a:br>
              <a:rPr lang="tr-TR" sz="4200" dirty="0">
                <a:solidFill>
                  <a:srgbClr val="FF0000"/>
                </a:solidFill>
                <a:latin typeface="+mn-lt"/>
                <a:ea typeface="ＭＳ Ｐゴシック" panose="020B0600070205080204" pitchFamily="34" charset="-128"/>
              </a:rPr>
            </a:br>
            <a:r>
              <a:rPr lang="tr-TR" sz="1600" dirty="0">
                <a:solidFill>
                  <a:srgbClr val="FF0000"/>
                </a:solidFill>
                <a:latin typeface="+mn-lt"/>
                <a:ea typeface="ＭＳ Ｐゴシック" panose="020B0600070205080204" pitchFamily="34" charset="-128"/>
              </a:rPr>
              <a:t>(Paul K. </a:t>
            </a:r>
            <a:r>
              <a:rPr lang="tr-TR" sz="1600" dirty="0" err="1">
                <a:solidFill>
                  <a:srgbClr val="FF0000"/>
                </a:solidFill>
                <a:latin typeface="+mn-lt"/>
                <a:ea typeface="ＭＳ Ｐゴシック" panose="020B0600070205080204" pitchFamily="34" charset="-128"/>
              </a:rPr>
              <a:t>Schick</a:t>
            </a:r>
            <a:r>
              <a:rPr lang="tr-TR" sz="1600" dirty="0">
                <a:solidFill>
                  <a:srgbClr val="FF0000"/>
                </a:solidFill>
                <a:latin typeface="+mn-lt"/>
                <a:ea typeface="ＭＳ Ｐゴシック" panose="020B0600070205080204" pitchFamily="34" charset="-128"/>
              </a:rPr>
              <a:t>) (ASH </a:t>
            </a:r>
            <a:r>
              <a:rPr lang="tr-TR" sz="1600" dirty="0" err="1">
                <a:solidFill>
                  <a:srgbClr val="FF0000"/>
                </a:solidFill>
                <a:latin typeface="+mn-lt"/>
                <a:ea typeface="ＭＳ Ｐゴシック" panose="020B0600070205080204" pitchFamily="34" charset="-128"/>
              </a:rPr>
              <a:t>Teaching</a:t>
            </a:r>
            <a:r>
              <a:rPr lang="tr-TR" sz="1600" dirty="0">
                <a:solidFill>
                  <a:srgbClr val="FF0000"/>
                </a:solidFill>
                <a:latin typeface="+mn-lt"/>
                <a:ea typeface="ＭＳ Ｐゴシック" panose="020B0600070205080204" pitchFamily="34" charset="-128"/>
              </a:rPr>
              <a:t> Cases)</a:t>
            </a:r>
          </a:p>
        </p:txBody>
      </p:sp>
      <p:sp>
        <p:nvSpPr>
          <p:cNvPr id="46083" name="Rectangle 3"/>
          <p:cNvSpPr>
            <a:spLocks noGrp="1" noChangeArrowheads="1"/>
          </p:cNvSpPr>
          <p:nvPr>
            <p:ph type="body" idx="1"/>
          </p:nvPr>
        </p:nvSpPr>
        <p:spPr>
          <a:xfrm>
            <a:off x="426097" y="1933488"/>
            <a:ext cx="5517503" cy="3814936"/>
          </a:xfrm>
        </p:spPr>
        <p:txBody>
          <a:bodyPr>
            <a:normAutofit/>
          </a:bodyPr>
          <a:lstStyle/>
          <a:p>
            <a:pPr>
              <a:lnSpc>
                <a:spcPct val="200000"/>
              </a:lnSpc>
            </a:pPr>
            <a:r>
              <a:rPr lang="tr-TR" sz="2400" dirty="0">
                <a:latin typeface="Comic Sans MS" panose="030F0702030302020204" pitchFamily="66" charset="0"/>
                <a:ea typeface="ＭＳ Ｐゴシック" panose="020B0600070205080204" pitchFamily="34" charset="-128"/>
              </a:rPr>
              <a:t>45 yaşında kadın hasta</a:t>
            </a:r>
          </a:p>
          <a:p>
            <a:pPr>
              <a:lnSpc>
                <a:spcPct val="200000"/>
              </a:lnSpc>
            </a:pPr>
            <a:r>
              <a:rPr lang="tr-TR" sz="2400" dirty="0">
                <a:latin typeface="Comic Sans MS" panose="030F0702030302020204" pitchFamily="66" charset="0"/>
                <a:ea typeface="ＭＳ Ｐゴシック" panose="020B0600070205080204" pitchFamily="34" charset="-128"/>
              </a:rPr>
              <a:t>Halsizlik, nefes darlığı ve </a:t>
            </a:r>
            <a:r>
              <a:rPr lang="tr-TR" sz="2400" dirty="0" err="1">
                <a:latin typeface="Comic Sans MS" panose="030F0702030302020204" pitchFamily="66" charset="0"/>
                <a:ea typeface="ＭＳ Ｐゴシック" panose="020B0600070205080204" pitchFamily="34" charset="-128"/>
              </a:rPr>
              <a:t>menoraji</a:t>
            </a:r>
            <a:endParaRPr lang="tr-TR" sz="2400" dirty="0">
              <a:latin typeface="Comic Sans MS" panose="030F0702030302020204" pitchFamily="66" charset="0"/>
              <a:ea typeface="ＭＳ Ｐゴシック" panose="020B0600070205080204" pitchFamily="34" charset="-128"/>
            </a:endParaRPr>
          </a:p>
          <a:p>
            <a:pPr>
              <a:lnSpc>
                <a:spcPct val="200000"/>
              </a:lnSpc>
            </a:pPr>
            <a:r>
              <a:rPr lang="tr-TR" sz="2400" dirty="0">
                <a:latin typeface="Comic Sans MS" panose="030F0702030302020204" pitchFamily="66" charset="0"/>
                <a:ea typeface="ＭＳ Ｐゴシック" panose="020B0600070205080204" pitchFamily="34" charset="-128"/>
              </a:rPr>
              <a:t>FM: </a:t>
            </a:r>
            <a:r>
              <a:rPr lang="tr-TR" sz="2400" dirty="0" err="1">
                <a:latin typeface="Comic Sans MS" panose="030F0702030302020204" pitchFamily="66" charset="0"/>
                <a:ea typeface="ＭＳ Ｐゴシック" panose="020B0600070205080204" pitchFamily="34" charset="-128"/>
              </a:rPr>
              <a:t>Konjonktiva</a:t>
            </a:r>
            <a:r>
              <a:rPr lang="tr-TR" sz="2400" dirty="0">
                <a:latin typeface="Comic Sans MS" panose="030F0702030302020204" pitchFamily="66" charset="0"/>
                <a:ea typeface="ＭＳ Ｐゴシック" panose="020B0600070205080204" pitchFamily="34" charset="-128"/>
              </a:rPr>
              <a:t> soluk</a:t>
            </a:r>
          </a:p>
        </p:txBody>
      </p:sp>
      <p:graphicFrame>
        <p:nvGraphicFramePr>
          <p:cNvPr id="5" name="Group 253"/>
          <p:cNvGraphicFramePr>
            <a:graphicFrameLocks noGrp="1"/>
          </p:cNvGraphicFramePr>
          <p:nvPr>
            <p:extLst>
              <p:ext uri="{D42A27DB-BD31-4B8C-83A1-F6EECF244321}">
                <p14:modId xmlns:p14="http://schemas.microsoft.com/office/powerpoint/2010/main" val="4188030219"/>
              </p:ext>
            </p:extLst>
          </p:nvPr>
        </p:nvGraphicFramePr>
        <p:xfrm>
          <a:off x="6399413" y="1742616"/>
          <a:ext cx="5245191" cy="4196679"/>
        </p:xfrm>
        <a:graphic>
          <a:graphicData uri="http://schemas.openxmlformats.org/drawingml/2006/table">
            <a:tbl>
              <a:tblPr/>
              <a:tblGrid>
                <a:gridCol w="1687332"/>
                <a:gridCol w="1447355"/>
                <a:gridCol w="2110504"/>
              </a:tblGrid>
              <a:tr h="306702">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200" b="1"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Tam Kan</a:t>
                      </a:r>
                      <a:endParaRPr kumimoji="0" lang="tr-TR" sz="2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200" b="1"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Hasta sonuçları</a:t>
                      </a:r>
                      <a:endParaRPr kumimoji="0" lang="tr-TR" sz="2400" b="0" i="0" u="none" strike="noStrike" cap="none" normalizeH="0" baseline="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200" b="1"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Normal Değerler</a:t>
                      </a:r>
                      <a:r>
                        <a:rPr kumimoji="0" lang="tr-TR" sz="12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endParaRPr kumimoji="0" lang="tr-TR" sz="2400" b="0" i="0" u="none" strike="noStrike" cap="none" normalizeH="0" baseline="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308089">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WBC</a:t>
                      </a:r>
                      <a:endParaRPr kumimoji="0" lang="tr-TR" sz="2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8.2 X 10</a:t>
                      </a:r>
                      <a:r>
                        <a:rPr kumimoji="0" lang="tr-TR" sz="1200" b="0" i="0" u="none" strike="noStrike" cap="none" normalizeH="0" baseline="3000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3</a:t>
                      </a:r>
                      <a:r>
                        <a:rPr kumimoji="0" lang="tr-TR" sz="12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/μL </a:t>
                      </a:r>
                      <a:endParaRPr kumimoji="0" lang="tr-TR" sz="2400" b="0" i="0" u="none" strike="noStrike" cap="none" normalizeH="0" baseline="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(4.8-10.8 X 10</a:t>
                      </a:r>
                      <a:r>
                        <a:rPr kumimoji="0" lang="tr-TR" sz="1200" b="0" i="0" u="none" strike="noStrike" cap="none" normalizeH="0" baseline="3000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3</a:t>
                      </a:r>
                      <a:r>
                        <a:rPr kumimoji="0" lang="tr-TR" sz="12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/μL)</a:t>
                      </a:r>
                      <a:endParaRPr kumimoji="0" lang="tr-TR" sz="2400" b="0" i="0" u="none" strike="noStrike" cap="none" normalizeH="0" baseline="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306702">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dirty="0" err="1"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Hgb</a:t>
                      </a: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endParaRPr kumimoji="0" lang="tr-TR" sz="2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200" b="1" i="0" u="none" strike="noStrike" cap="none" normalizeH="0" baseline="0" dirty="0" smtClean="0">
                          <a:ln>
                            <a:noFill/>
                          </a:ln>
                          <a:solidFill>
                            <a:schemeClr val="accent2"/>
                          </a:solidFill>
                          <a:effectLst/>
                          <a:latin typeface="Times New Roman" panose="02020603050405020304" pitchFamily="18" charset="0"/>
                          <a:ea typeface="ＭＳ Ｐゴシック" panose="020B0600070205080204" pitchFamily="34" charset="-128"/>
                          <a:cs typeface="Times New Roman" panose="02020603050405020304" pitchFamily="18" charset="0"/>
                        </a:rPr>
                        <a:t>8.0 g/</a:t>
                      </a:r>
                      <a:r>
                        <a:rPr kumimoji="0" lang="tr-TR" sz="1200" b="1" i="0" u="none" strike="noStrike" cap="none" normalizeH="0" baseline="0" dirty="0" err="1" smtClean="0">
                          <a:ln>
                            <a:noFill/>
                          </a:ln>
                          <a:solidFill>
                            <a:schemeClr val="accent2"/>
                          </a:solidFill>
                          <a:effectLst/>
                          <a:latin typeface="Times New Roman" panose="02020603050405020304" pitchFamily="18" charset="0"/>
                          <a:ea typeface="ＭＳ Ｐゴシック" panose="020B0600070205080204" pitchFamily="34" charset="-128"/>
                          <a:cs typeface="Times New Roman" panose="02020603050405020304" pitchFamily="18" charset="0"/>
                        </a:rPr>
                        <a:t>dL</a:t>
                      </a:r>
                      <a:r>
                        <a:rPr kumimoji="0" lang="tr-TR" sz="1200" b="0" i="0" u="none" strike="noStrike" cap="none" normalizeH="0" baseline="0" dirty="0" smtClean="0">
                          <a:ln>
                            <a:noFill/>
                          </a:ln>
                          <a:solidFill>
                            <a:schemeClr val="accent2"/>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endParaRPr kumimoji="0" lang="tr-TR" sz="2400" b="0" i="0" u="none" strike="noStrike" cap="none" normalizeH="0" baseline="0" dirty="0" smtClean="0">
                        <a:ln>
                          <a:noFill/>
                        </a:ln>
                        <a:solidFill>
                          <a:schemeClr val="accent2"/>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(12-15.6 g/</a:t>
                      </a:r>
                      <a:r>
                        <a:rPr kumimoji="0" lang="tr-TR" sz="1200" b="0" i="0" u="none" strike="noStrike" cap="none" normalizeH="0" baseline="0" dirty="0" err="1"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dL</a:t>
                      </a: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endParaRPr kumimoji="0" lang="tr-TR" sz="2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2">
                        <a:lumMod val="40000"/>
                        <a:lumOff val="60000"/>
                      </a:schemeClr>
                    </a:solidFill>
                  </a:tcPr>
                </a:tc>
              </a:tr>
              <a:tr h="306702">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Hct </a:t>
                      </a:r>
                      <a:endParaRPr kumimoji="0" lang="tr-TR" sz="2400" b="0" i="0" u="none" strike="noStrike" cap="none" normalizeH="0" baseline="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200" b="1" i="0" u="none" strike="noStrike" cap="none" normalizeH="0" baseline="0" smtClean="0">
                          <a:ln>
                            <a:noFill/>
                          </a:ln>
                          <a:solidFill>
                            <a:schemeClr val="accent2"/>
                          </a:solidFill>
                          <a:effectLst/>
                          <a:latin typeface="Times New Roman" panose="02020603050405020304" pitchFamily="18" charset="0"/>
                          <a:ea typeface="ＭＳ Ｐゴシック" panose="020B0600070205080204" pitchFamily="34" charset="-128"/>
                          <a:cs typeface="Times New Roman" panose="02020603050405020304" pitchFamily="18" charset="0"/>
                        </a:rPr>
                        <a:t>24%</a:t>
                      </a:r>
                      <a:endParaRPr kumimoji="0" lang="tr-TR" sz="2400" b="1" i="0" u="none" strike="noStrike" cap="none" normalizeH="0" baseline="0" smtClean="0">
                        <a:ln>
                          <a:noFill/>
                        </a:ln>
                        <a:solidFill>
                          <a:schemeClr val="accent2"/>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(35-46%)</a:t>
                      </a:r>
                      <a:endParaRPr kumimoji="0" lang="tr-TR" sz="2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2">
                        <a:lumMod val="40000"/>
                        <a:lumOff val="60000"/>
                      </a:schemeClr>
                    </a:solidFill>
                  </a:tcPr>
                </a:tc>
              </a:tr>
              <a:tr h="308089">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RBC</a:t>
                      </a:r>
                      <a:endParaRPr kumimoji="0" lang="tr-TR" sz="2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4.0 X 10</a:t>
                      </a:r>
                      <a:r>
                        <a:rPr kumimoji="0" lang="tr-TR" sz="1200" b="0" i="0" u="none" strike="noStrike" cap="none" normalizeH="0" baseline="3000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6</a:t>
                      </a:r>
                      <a:r>
                        <a:rPr kumimoji="0" lang="tr-TR" sz="12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/μL </a:t>
                      </a:r>
                      <a:endParaRPr kumimoji="0" lang="tr-TR" sz="2400" b="0" i="0" u="none" strike="noStrike" cap="none" normalizeH="0" baseline="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(3.8-5 X 10</a:t>
                      </a:r>
                      <a:r>
                        <a:rPr kumimoji="0" lang="tr-TR" sz="1200" b="0" i="0" u="none" strike="noStrike" cap="none" normalizeH="0" baseline="3000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6</a:t>
                      </a: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a:t>
                      </a:r>
                      <a:r>
                        <a:rPr kumimoji="0" lang="tr-TR" sz="1200" b="0" i="0" u="none" strike="noStrike" cap="none" normalizeH="0" baseline="0" dirty="0" err="1"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μL</a:t>
                      </a: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a:t>
                      </a:r>
                      <a:endParaRPr kumimoji="0" lang="tr-TR" sz="2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308089">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MCV</a:t>
                      </a:r>
                      <a:endParaRPr kumimoji="0" lang="tr-TR" sz="2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200" b="1" i="0" u="none" strike="noStrike" cap="none" normalizeH="0" baseline="0" dirty="0" smtClean="0">
                          <a:ln>
                            <a:noFill/>
                          </a:ln>
                          <a:solidFill>
                            <a:schemeClr val="accent2"/>
                          </a:solidFill>
                          <a:effectLst/>
                          <a:latin typeface="Times New Roman" panose="02020603050405020304" pitchFamily="18" charset="0"/>
                          <a:ea typeface="ＭＳ Ｐゴシック" panose="020B0600070205080204" pitchFamily="34" charset="-128"/>
                          <a:cs typeface="Times New Roman" panose="02020603050405020304" pitchFamily="18" charset="0"/>
                        </a:rPr>
                        <a:t>60 </a:t>
                      </a:r>
                      <a:r>
                        <a:rPr kumimoji="0" lang="tr-TR" sz="1200" b="1" i="0" u="none" strike="noStrike" cap="none" normalizeH="0" baseline="0" dirty="0" err="1" smtClean="0">
                          <a:ln>
                            <a:noFill/>
                          </a:ln>
                          <a:solidFill>
                            <a:schemeClr val="accent2"/>
                          </a:solidFill>
                          <a:effectLst/>
                          <a:latin typeface="Times New Roman" panose="02020603050405020304" pitchFamily="18" charset="0"/>
                          <a:ea typeface="ＭＳ Ｐゴシック" panose="020B0600070205080204" pitchFamily="34" charset="-128"/>
                          <a:cs typeface="Times New Roman" panose="02020603050405020304" pitchFamily="18" charset="0"/>
                        </a:rPr>
                        <a:t>fL</a:t>
                      </a:r>
                      <a:r>
                        <a:rPr kumimoji="0" lang="tr-TR" sz="1200" b="1" i="0" u="none" strike="noStrike" cap="none" normalizeH="0" baseline="0" dirty="0" smtClean="0">
                          <a:ln>
                            <a:noFill/>
                          </a:ln>
                          <a:solidFill>
                            <a:schemeClr val="accent2"/>
                          </a:solidFill>
                          <a:effectLst/>
                          <a:latin typeface="Times New Roman" panose="02020603050405020304" pitchFamily="18" charset="0"/>
                          <a:ea typeface="ＭＳ Ｐゴシック" panose="020B0600070205080204" pitchFamily="34" charset="-128"/>
                          <a:cs typeface="Times New Roman" panose="02020603050405020304" pitchFamily="18" charset="0"/>
                        </a:rPr>
                        <a:t>/</a:t>
                      </a:r>
                      <a:r>
                        <a:rPr kumimoji="0" lang="tr-TR" sz="1200" b="1" i="0" u="none" strike="noStrike" cap="none" normalizeH="0" baseline="0" dirty="0" err="1" smtClean="0">
                          <a:ln>
                            <a:noFill/>
                          </a:ln>
                          <a:solidFill>
                            <a:schemeClr val="accent2"/>
                          </a:solidFill>
                          <a:effectLst/>
                          <a:latin typeface="Times New Roman" panose="02020603050405020304" pitchFamily="18" charset="0"/>
                          <a:ea typeface="ＭＳ Ｐゴシック" panose="020B0600070205080204" pitchFamily="34" charset="-128"/>
                          <a:cs typeface="Times New Roman" panose="02020603050405020304" pitchFamily="18" charset="0"/>
                        </a:rPr>
                        <a:t>red</a:t>
                      </a:r>
                      <a:r>
                        <a:rPr kumimoji="0" lang="tr-TR" sz="1200" b="1" i="0" u="none" strike="noStrike" cap="none" normalizeH="0" baseline="0" dirty="0" smtClean="0">
                          <a:ln>
                            <a:noFill/>
                          </a:ln>
                          <a:solidFill>
                            <a:schemeClr val="accent2"/>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kumimoji="0" lang="tr-TR" sz="1200" b="1" i="0" u="none" strike="noStrike" cap="none" normalizeH="0" baseline="0" dirty="0" err="1" smtClean="0">
                          <a:ln>
                            <a:noFill/>
                          </a:ln>
                          <a:solidFill>
                            <a:schemeClr val="accent2"/>
                          </a:solidFill>
                          <a:effectLst/>
                          <a:latin typeface="Times New Roman" panose="02020603050405020304" pitchFamily="18" charset="0"/>
                          <a:ea typeface="ＭＳ Ｐゴシック" panose="020B0600070205080204" pitchFamily="34" charset="-128"/>
                          <a:cs typeface="Times New Roman" panose="02020603050405020304" pitchFamily="18" charset="0"/>
                        </a:rPr>
                        <a:t>cell</a:t>
                      </a: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endParaRPr kumimoji="0" lang="tr-TR" sz="2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(80-96.1 </a:t>
                      </a:r>
                      <a:r>
                        <a:rPr kumimoji="0" lang="tr-TR" sz="1200" b="0" i="0" u="none" strike="noStrike" cap="none" normalizeH="0" baseline="0" dirty="0" err="1"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fL</a:t>
                      </a: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a:t>
                      </a:r>
                      <a:r>
                        <a:rPr kumimoji="0" lang="tr-TR" sz="1200" b="0" i="0" u="none" strike="noStrike" cap="none" normalizeH="0" baseline="0" dirty="0" err="1"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red</a:t>
                      </a: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kumimoji="0" lang="tr-TR" sz="1200" b="0" i="0" u="none" strike="noStrike" cap="none" normalizeH="0" baseline="0" dirty="0" err="1"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cell</a:t>
                      </a: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endParaRPr kumimoji="0" lang="tr-TR" sz="2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2">
                        <a:lumMod val="40000"/>
                        <a:lumOff val="60000"/>
                      </a:schemeClr>
                    </a:solidFill>
                  </a:tcPr>
                </a:tc>
              </a:tr>
              <a:tr h="306702">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MCH</a:t>
                      </a:r>
                      <a:endParaRPr kumimoji="0" lang="tr-TR" sz="2400" b="0" i="0" u="none" strike="noStrike" cap="none" normalizeH="0" baseline="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200" b="1" i="0" u="none" strike="noStrike" cap="none" normalizeH="0" baseline="0" smtClean="0">
                          <a:ln>
                            <a:noFill/>
                          </a:ln>
                          <a:solidFill>
                            <a:schemeClr val="accent2"/>
                          </a:solidFill>
                          <a:effectLst/>
                          <a:latin typeface="Times New Roman" panose="02020603050405020304" pitchFamily="18" charset="0"/>
                          <a:ea typeface="ＭＳ Ｐゴシック" panose="020B0600070205080204" pitchFamily="34" charset="-128"/>
                          <a:cs typeface="Times New Roman" panose="02020603050405020304" pitchFamily="18" charset="0"/>
                        </a:rPr>
                        <a:t>20 pg/red cell</a:t>
                      </a:r>
                      <a:r>
                        <a:rPr kumimoji="0" lang="tr-TR" sz="12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endParaRPr kumimoji="0" lang="tr-TR" sz="2400" b="0" i="0" u="none" strike="noStrike" cap="none" normalizeH="0" baseline="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(27.5-33.2 </a:t>
                      </a:r>
                      <a:r>
                        <a:rPr kumimoji="0" lang="tr-TR" sz="1200" b="0" i="0" u="none" strike="noStrike" cap="none" normalizeH="0" baseline="0" dirty="0" err="1"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pg</a:t>
                      </a: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a:t>
                      </a:r>
                      <a:r>
                        <a:rPr kumimoji="0" lang="tr-TR" sz="1200" b="0" i="0" u="none" strike="noStrike" cap="none" normalizeH="0" baseline="0" dirty="0" err="1"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red</a:t>
                      </a: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kumimoji="0" lang="tr-TR" sz="1200" b="0" i="0" u="none" strike="noStrike" cap="none" normalizeH="0" baseline="0" dirty="0" err="1"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cell</a:t>
                      </a: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endParaRPr kumimoji="0" lang="tr-TR" sz="2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2">
                        <a:lumMod val="40000"/>
                        <a:lumOff val="60000"/>
                      </a:schemeClr>
                    </a:solidFill>
                  </a:tcPr>
                </a:tc>
              </a:tr>
              <a:tr h="306702">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MCHC</a:t>
                      </a:r>
                      <a:endParaRPr kumimoji="0" lang="tr-TR" sz="2400" b="0" i="0" u="none" strike="noStrike" cap="none" normalizeH="0" baseline="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33 g/L </a:t>
                      </a:r>
                      <a:endParaRPr kumimoji="0" lang="tr-TR" sz="2400" b="0" i="0" u="none" strike="noStrike" cap="none" normalizeH="0" baseline="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(33.4-35.5 g/L) </a:t>
                      </a:r>
                      <a:endParaRPr kumimoji="0" lang="tr-TR" sz="2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308089">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RDW</a:t>
                      </a:r>
                      <a:endParaRPr kumimoji="0" lang="tr-TR" sz="2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200" b="1" i="0" u="none" strike="noStrike" cap="none" normalizeH="0" baseline="0" dirty="0" smtClean="0">
                          <a:ln>
                            <a:noFill/>
                          </a:ln>
                          <a:solidFill>
                            <a:schemeClr val="accent2"/>
                          </a:solidFill>
                          <a:effectLst/>
                          <a:latin typeface="Times New Roman" panose="02020603050405020304" pitchFamily="18" charset="0"/>
                          <a:ea typeface="ＭＳ Ｐゴシック" panose="020B0600070205080204" pitchFamily="34" charset="-128"/>
                          <a:cs typeface="Times New Roman" panose="02020603050405020304" pitchFamily="18" charset="0"/>
                        </a:rPr>
                        <a:t>16.5</a:t>
                      </a:r>
                      <a:endParaRPr kumimoji="0" lang="tr-TR" sz="2400" b="1" i="0" u="none" strike="noStrike" cap="none" normalizeH="0" baseline="0" dirty="0" smtClean="0">
                        <a:ln>
                          <a:noFill/>
                        </a:ln>
                        <a:solidFill>
                          <a:schemeClr val="accent2"/>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(11.5-14.5)</a:t>
                      </a:r>
                      <a:endParaRPr kumimoji="0" lang="tr-TR" sz="2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2">
                        <a:lumMod val="40000"/>
                        <a:lumOff val="60000"/>
                      </a:schemeClr>
                    </a:solidFill>
                  </a:tcPr>
                </a:tc>
              </a:tr>
              <a:tr h="306702">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Trombosit</a:t>
                      </a:r>
                      <a:endParaRPr kumimoji="0" lang="tr-TR" sz="2400" b="0" i="0" u="none" strike="noStrike" cap="none" normalizeH="0" baseline="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200" b="1" i="0" u="none" strike="noStrike" cap="none" normalizeH="0" baseline="0" smtClean="0">
                          <a:ln>
                            <a:noFill/>
                          </a:ln>
                          <a:solidFill>
                            <a:schemeClr val="accent2"/>
                          </a:solidFill>
                          <a:effectLst/>
                          <a:latin typeface="Times New Roman" panose="02020603050405020304" pitchFamily="18" charset="0"/>
                          <a:ea typeface="ＭＳ Ｐゴシック" panose="020B0600070205080204" pitchFamily="34" charset="-128"/>
                          <a:cs typeface="Times New Roman" panose="02020603050405020304" pitchFamily="18" charset="0"/>
                        </a:rPr>
                        <a:t>500,000/μL </a:t>
                      </a:r>
                      <a:endParaRPr kumimoji="0" lang="tr-TR" sz="2400" b="1" i="0" u="none" strike="noStrike" cap="none" normalizeH="0" baseline="0" smtClean="0">
                        <a:ln>
                          <a:noFill/>
                        </a:ln>
                        <a:solidFill>
                          <a:schemeClr val="accent2"/>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(150-400,000/μL)</a:t>
                      </a:r>
                      <a:endParaRPr kumimoji="0" lang="tr-TR" sz="2400" b="0" i="0" u="none" strike="noStrike" cap="none" normalizeH="0" baseline="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2">
                        <a:lumMod val="40000"/>
                        <a:lumOff val="60000"/>
                      </a:schemeClr>
                    </a:solidFill>
                  </a:tcPr>
                </a:tc>
              </a:tr>
              <a:tr h="306702">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Retikülosit sayısı</a:t>
                      </a:r>
                      <a:endParaRPr kumimoji="0" lang="tr-TR" sz="2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200" b="1" i="0" u="none" strike="noStrike" cap="none" normalizeH="0" baseline="0" dirty="0" smtClean="0">
                          <a:ln>
                            <a:noFill/>
                          </a:ln>
                          <a:solidFill>
                            <a:schemeClr val="accent2"/>
                          </a:solidFill>
                          <a:effectLst/>
                          <a:latin typeface="Times New Roman" panose="02020603050405020304" pitchFamily="18" charset="0"/>
                          <a:ea typeface="ＭＳ Ｐゴシック" panose="020B0600070205080204" pitchFamily="34" charset="-128"/>
                          <a:cs typeface="Times New Roman" panose="02020603050405020304" pitchFamily="18" charset="0"/>
                        </a:rPr>
                        <a:t>3%</a:t>
                      </a:r>
                      <a:endParaRPr kumimoji="0" lang="tr-TR" sz="2400" b="1" i="0" u="none" strike="noStrike" cap="none" normalizeH="0" baseline="0" dirty="0" smtClean="0">
                        <a:ln>
                          <a:noFill/>
                        </a:ln>
                        <a:solidFill>
                          <a:schemeClr val="accent2"/>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(0.5-1.7%)</a:t>
                      </a:r>
                      <a:endParaRPr kumimoji="0" lang="tr-TR" sz="2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2">
                        <a:lumMod val="40000"/>
                        <a:lumOff val="60000"/>
                      </a:schemeClr>
                    </a:solidFill>
                  </a:tcPr>
                </a:tc>
              </a:tr>
              <a:tr h="510707">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Mutlak retikülosit sayısı </a:t>
                      </a:r>
                      <a:endParaRPr kumimoji="0" lang="tr-TR" sz="2400" b="0" i="0" u="none" strike="noStrike" cap="none" normalizeH="0" baseline="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40,000/μL </a:t>
                      </a:r>
                      <a:endParaRPr kumimoji="0" lang="tr-TR" sz="2400" b="0" i="0" u="none" strike="noStrike" cap="none" normalizeH="0" baseline="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(25,000-75,000/μL) </a:t>
                      </a:r>
                      <a:endParaRPr kumimoji="0" lang="tr-TR" sz="2400" b="0" i="0" u="none" strike="noStrike" cap="none" normalizeH="0" baseline="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306702">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LDH</a:t>
                      </a:r>
                      <a:endParaRPr kumimoji="0" lang="tr-TR" sz="2400" b="0" i="0" u="none" strike="noStrike" cap="none" normalizeH="0" baseline="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210 U/L</a:t>
                      </a:r>
                      <a:endParaRPr kumimoji="0" lang="tr-TR" sz="2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(0-304 U/L)</a:t>
                      </a:r>
                      <a:endParaRPr kumimoji="0" lang="tr-TR" sz="2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2" name="Dikdörtgen 1"/>
          <p:cNvSpPr/>
          <p:nvPr/>
        </p:nvSpPr>
        <p:spPr>
          <a:xfrm>
            <a:off x="702929" y="4876970"/>
            <a:ext cx="4028667" cy="1200329"/>
          </a:xfrm>
          <a:prstGeom prst="rect">
            <a:avLst/>
          </a:prstGeom>
        </p:spPr>
        <p:txBody>
          <a:bodyPr wrap="none">
            <a:spAutoFit/>
          </a:bodyPr>
          <a:lstStyle/>
          <a:p>
            <a:pPr>
              <a:lnSpc>
                <a:spcPct val="200000"/>
              </a:lnSpc>
            </a:pPr>
            <a:r>
              <a:rPr lang="tr-TR" sz="3600" b="1" dirty="0">
                <a:solidFill>
                  <a:srgbClr val="FF0000"/>
                </a:solidFill>
                <a:latin typeface="Comic Sans MS" panose="030F0702030302020204" pitchFamily="66" charset="0"/>
              </a:rPr>
              <a:t>NE YAPARSIN??</a:t>
            </a:r>
            <a:endParaRPr lang="en-US" sz="3600" b="1" dirty="0">
              <a:solidFill>
                <a:srgbClr val="FF0000"/>
              </a:solidFill>
              <a:latin typeface="Comic Sans MS" panose="030F0702030302020204" pitchFamily="66" charset="0"/>
            </a:endParaRPr>
          </a:p>
        </p:txBody>
      </p:sp>
    </p:spTree>
    <p:extLst>
      <p:ext uri="{BB962C8B-B14F-4D97-AF65-F5344CB8AC3E}">
        <p14:creationId xmlns:p14="http://schemas.microsoft.com/office/powerpoint/2010/main" val="467458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8"/>
          <p:cNvSpPr>
            <a:spLocks noGrp="1" noChangeArrowheads="1"/>
          </p:cNvSpPr>
          <p:nvPr>
            <p:ph type="sldNum" sz="quarter" idx="12"/>
          </p:nvPr>
        </p:nvSpPr>
        <p:spPr/>
        <p:txBody>
          <a:bodyPr/>
          <a:lstStyle/>
          <a:p>
            <a:fld id="{1D430EEC-AF9A-4283-BC73-CB28B28DCBE9}" type="slidenum">
              <a:rPr lang="tr-TR" smtClean="0"/>
              <a:pPr/>
              <a:t>75</a:t>
            </a:fld>
            <a:endParaRPr lang="tr-TR"/>
          </a:p>
        </p:txBody>
      </p:sp>
      <p:pic>
        <p:nvPicPr>
          <p:cNvPr id="5" name="Picture 5" descr="schick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6717" y="1543608"/>
            <a:ext cx="9287543" cy="4108450"/>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p:cNvSpPr/>
          <p:nvPr/>
        </p:nvSpPr>
        <p:spPr>
          <a:xfrm>
            <a:off x="1894994" y="4244414"/>
            <a:ext cx="4693914" cy="523220"/>
          </a:xfrm>
          <a:prstGeom prst="rect">
            <a:avLst/>
          </a:prstGeom>
        </p:spPr>
        <p:txBody>
          <a:bodyPr wrap="none">
            <a:spAutoFit/>
          </a:bodyPr>
          <a:lstStyle/>
          <a:p>
            <a:r>
              <a:rPr lang="tr-TR" sz="2800" dirty="0">
                <a:latin typeface="Comic Sans MS" panose="030F0702030302020204" pitchFamily="66" charset="0"/>
                <a:ea typeface="ＭＳ Ｐゴシック" panose="020B0600070205080204" pitchFamily="34" charset="-128"/>
              </a:rPr>
              <a:t>Hipokrom </a:t>
            </a:r>
            <a:r>
              <a:rPr lang="tr-TR" sz="2800" dirty="0" err="1">
                <a:latin typeface="Comic Sans MS" panose="030F0702030302020204" pitchFamily="66" charset="0"/>
                <a:ea typeface="ＭＳ Ｐゴシック" panose="020B0600070205080204" pitchFamily="34" charset="-128"/>
              </a:rPr>
              <a:t>mikrositer</a:t>
            </a:r>
            <a:r>
              <a:rPr lang="tr-TR" sz="2800" dirty="0">
                <a:latin typeface="Comic Sans MS" panose="030F0702030302020204" pitchFamily="66" charset="0"/>
                <a:ea typeface="ＭＳ Ｐゴシック" panose="020B0600070205080204" pitchFamily="34" charset="-128"/>
              </a:rPr>
              <a:t> anemi</a:t>
            </a:r>
          </a:p>
        </p:txBody>
      </p:sp>
      <p:sp>
        <p:nvSpPr>
          <p:cNvPr id="6" name="Rectangle 2"/>
          <p:cNvSpPr txBox="1">
            <a:spLocks noChangeArrowheads="1"/>
          </p:cNvSpPr>
          <p:nvPr/>
        </p:nvSpPr>
        <p:spPr>
          <a:xfrm>
            <a:off x="426098" y="0"/>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4200" smtClean="0">
                <a:solidFill>
                  <a:srgbClr val="FF0000"/>
                </a:solidFill>
                <a:latin typeface="+mn-lt"/>
                <a:ea typeface="ＭＳ Ｐゴシック" panose="020B0600070205080204" pitchFamily="34" charset="-128"/>
              </a:rPr>
              <a:t>Olgu Takdimi-3 </a:t>
            </a:r>
            <a:br>
              <a:rPr lang="tr-TR" sz="4200" smtClean="0">
                <a:solidFill>
                  <a:srgbClr val="FF0000"/>
                </a:solidFill>
                <a:latin typeface="+mn-lt"/>
                <a:ea typeface="ＭＳ Ｐゴシック" panose="020B0600070205080204" pitchFamily="34" charset="-128"/>
              </a:rPr>
            </a:br>
            <a:r>
              <a:rPr lang="tr-TR" sz="1600" smtClean="0">
                <a:solidFill>
                  <a:srgbClr val="FF0000"/>
                </a:solidFill>
                <a:latin typeface="+mn-lt"/>
                <a:ea typeface="ＭＳ Ｐゴシック" panose="020B0600070205080204" pitchFamily="34" charset="-128"/>
              </a:rPr>
              <a:t>(Paul K. Schick) (ASH Teaching Cases)</a:t>
            </a:r>
            <a:endParaRPr lang="tr-TR" sz="1600" dirty="0">
              <a:solidFill>
                <a:srgbClr val="FF0000"/>
              </a:solidFill>
              <a:latin typeface="+mn-lt"/>
              <a:ea typeface="ＭＳ Ｐゴシック" panose="020B0600070205080204" pitchFamily="34" charset="-128"/>
            </a:endParaRPr>
          </a:p>
        </p:txBody>
      </p:sp>
    </p:spTree>
    <p:extLst>
      <p:ext uri="{BB962C8B-B14F-4D97-AF65-F5344CB8AC3E}">
        <p14:creationId xmlns:p14="http://schemas.microsoft.com/office/powerpoint/2010/main" val="1799430199"/>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p:cNvSpPr>
            <a:spLocks noGrp="1" noChangeArrowheads="1"/>
          </p:cNvSpPr>
          <p:nvPr>
            <p:ph type="sldNum" sz="quarter" idx="12"/>
          </p:nvPr>
        </p:nvSpPr>
        <p:spPr>
          <a:ln/>
        </p:spPr>
        <p:txBody>
          <a:bodyPr/>
          <a:lstStyle/>
          <a:p>
            <a:fld id="{3D16707D-03B4-4FCE-A23E-A4C034217668}" type="slidenum">
              <a:rPr lang="tr-TR"/>
              <a:pPr/>
              <a:t>76</a:t>
            </a:fld>
            <a:endParaRPr lang="tr-TR"/>
          </a:p>
        </p:txBody>
      </p:sp>
      <p:graphicFrame>
        <p:nvGraphicFramePr>
          <p:cNvPr id="6" name="Group 66"/>
          <p:cNvGraphicFramePr>
            <a:graphicFrameLocks noGrp="1"/>
          </p:cNvGraphicFramePr>
          <p:nvPr>
            <p:extLst>
              <p:ext uri="{D42A27DB-BD31-4B8C-83A1-F6EECF244321}">
                <p14:modId xmlns:p14="http://schemas.microsoft.com/office/powerpoint/2010/main" val="1144843001"/>
              </p:ext>
            </p:extLst>
          </p:nvPr>
        </p:nvGraphicFramePr>
        <p:xfrm>
          <a:off x="1633328" y="2348880"/>
          <a:ext cx="8378418" cy="3657602"/>
        </p:xfrm>
        <a:graphic>
          <a:graphicData uri="http://schemas.openxmlformats.org/drawingml/2006/table">
            <a:tbl>
              <a:tblPr/>
              <a:tblGrid>
                <a:gridCol w="4189209"/>
                <a:gridCol w="4189209"/>
              </a:tblGrid>
              <a:tr h="579438">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20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Serum Demiri</a:t>
                      </a:r>
                      <a:endParaRPr kumimoji="0" lang="tr-TR" sz="20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2000" b="1" i="0" u="none" strike="noStrike" cap="none" normalizeH="0" baseline="0" smtClean="0">
                          <a:ln>
                            <a:noFill/>
                          </a:ln>
                          <a:solidFill>
                            <a:schemeClr val="accent2"/>
                          </a:solidFill>
                          <a:effectLst/>
                          <a:latin typeface="Times New Roman" panose="02020603050405020304" pitchFamily="18" charset="0"/>
                          <a:ea typeface="ＭＳ Ｐゴシック" panose="020B0600070205080204" pitchFamily="34" charset="-128"/>
                          <a:cs typeface="Times New Roman" panose="02020603050405020304" pitchFamily="18" charset="0"/>
                        </a:rPr>
                        <a:t>30 μg/dL</a:t>
                      </a:r>
                      <a:endParaRPr kumimoji="0" lang="tr-TR" sz="2000" b="1" i="0" u="none" strike="noStrike" cap="none" normalizeH="0" baseline="0" smtClean="0">
                        <a:ln>
                          <a:noFill/>
                        </a:ln>
                        <a:solidFill>
                          <a:schemeClr val="accent2"/>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960438">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20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Total Demir Bağlama Kapasitesi (TIBC)</a:t>
                      </a:r>
                      <a:endParaRPr kumimoji="0" lang="tr-TR" sz="20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2000" b="0" i="0" u="none" strike="noStrike" cap="none" normalizeH="0" baseline="0" dirty="0" smtClean="0">
                          <a:ln>
                            <a:noFill/>
                          </a:ln>
                          <a:solidFill>
                            <a:schemeClr val="accent2"/>
                          </a:solidFill>
                          <a:effectLst/>
                          <a:latin typeface="Times New Roman" panose="02020603050405020304" pitchFamily="18" charset="0"/>
                          <a:ea typeface="ＭＳ Ｐゴシック" panose="020B0600070205080204" pitchFamily="34" charset="-128"/>
                          <a:cs typeface="Times New Roman" panose="02020603050405020304" pitchFamily="18" charset="0"/>
                        </a:rPr>
                        <a:t>375 μg/</a:t>
                      </a:r>
                      <a:r>
                        <a:rPr kumimoji="0" lang="tr-TR" sz="2000" b="0" i="0" u="none" strike="noStrike" cap="none" normalizeH="0" baseline="0" dirty="0" err="1" smtClean="0">
                          <a:ln>
                            <a:noFill/>
                          </a:ln>
                          <a:solidFill>
                            <a:schemeClr val="accent2"/>
                          </a:solidFill>
                          <a:effectLst/>
                          <a:latin typeface="Times New Roman" panose="02020603050405020304" pitchFamily="18" charset="0"/>
                          <a:ea typeface="ＭＳ Ｐゴシック" panose="020B0600070205080204" pitchFamily="34" charset="-128"/>
                          <a:cs typeface="Times New Roman" panose="02020603050405020304" pitchFamily="18" charset="0"/>
                        </a:rPr>
                        <a:t>dL</a:t>
                      </a:r>
                      <a:endParaRPr kumimoji="0" lang="tr-TR" sz="2000" b="0" i="0" u="none" strike="noStrike" cap="none" normalizeH="0" baseline="0" dirty="0" smtClean="0">
                        <a:ln>
                          <a:noFill/>
                        </a:ln>
                        <a:solidFill>
                          <a:schemeClr val="accent2"/>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960438">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20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Transferrin Saturasyonu</a:t>
                      </a:r>
                      <a:endParaRPr kumimoji="0" lang="tr-TR" sz="2000" b="0" i="0" u="none" strike="noStrike" cap="none" normalizeH="0" baseline="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2000" b="1" i="0" u="none" strike="noStrike" cap="none" normalizeH="0" baseline="0" smtClean="0">
                          <a:ln>
                            <a:noFill/>
                          </a:ln>
                          <a:solidFill>
                            <a:schemeClr val="accent2"/>
                          </a:solidFill>
                          <a:effectLst/>
                          <a:latin typeface="Times New Roman" panose="02020603050405020304" pitchFamily="18" charset="0"/>
                          <a:ea typeface="ＭＳ Ｐゴシック" panose="020B0600070205080204" pitchFamily="34" charset="-128"/>
                          <a:cs typeface="Times New Roman" panose="02020603050405020304" pitchFamily="18" charset="0"/>
                        </a:rPr>
                        <a:t>8%</a:t>
                      </a:r>
                      <a:endParaRPr kumimoji="0" lang="tr-TR" sz="2000" b="1" i="0" u="none" strike="noStrike" cap="none" normalizeH="0" baseline="0" smtClean="0">
                        <a:ln>
                          <a:noFill/>
                        </a:ln>
                        <a:solidFill>
                          <a:schemeClr val="accent2"/>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577850">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20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Serum ferritin</a:t>
                      </a:r>
                      <a:endParaRPr kumimoji="0" lang="tr-TR" sz="2000" b="0" i="0" u="none" strike="noStrike" cap="none" normalizeH="0" baseline="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2000" b="1" i="0" u="none" strike="noStrike" cap="none" normalizeH="0" baseline="0" smtClean="0">
                          <a:ln>
                            <a:noFill/>
                          </a:ln>
                          <a:solidFill>
                            <a:schemeClr val="accent2"/>
                          </a:solidFill>
                          <a:effectLst/>
                          <a:latin typeface="Times New Roman" panose="02020603050405020304" pitchFamily="18" charset="0"/>
                          <a:ea typeface="ＭＳ Ｐゴシック" panose="020B0600070205080204" pitchFamily="34" charset="-128"/>
                          <a:cs typeface="Times New Roman" panose="02020603050405020304" pitchFamily="18" charset="0"/>
                        </a:rPr>
                        <a:t>9 ng/mL</a:t>
                      </a:r>
                      <a:endParaRPr kumimoji="0" lang="tr-TR" sz="2000" b="1" i="0" u="none" strike="noStrike" cap="none" normalizeH="0" baseline="0" smtClean="0">
                        <a:ln>
                          <a:noFill/>
                        </a:ln>
                        <a:solidFill>
                          <a:schemeClr val="accent2"/>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579438">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20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Dışkıda gizli kan</a:t>
                      </a:r>
                      <a:endParaRPr kumimoji="0" lang="tr-TR" sz="2000" b="0" i="0" u="none" strike="noStrike" cap="none" normalizeH="0" baseline="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20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Negatif 3kez</a:t>
                      </a:r>
                      <a:endParaRPr kumimoji="0" lang="tr-TR" sz="20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2" name="İçerik Yer Tutucusu 1"/>
          <p:cNvSpPr>
            <a:spLocks noGrp="1"/>
          </p:cNvSpPr>
          <p:nvPr>
            <p:ph idx="1"/>
          </p:nvPr>
        </p:nvSpPr>
        <p:spPr>
          <a:xfrm>
            <a:off x="877758" y="1621971"/>
            <a:ext cx="9392135" cy="596280"/>
          </a:xfrm>
        </p:spPr>
        <p:txBody>
          <a:bodyPr>
            <a:noAutofit/>
          </a:bodyPr>
          <a:lstStyle/>
          <a:p>
            <a:r>
              <a:rPr lang="tr-TR" sz="3600" dirty="0">
                <a:latin typeface="Comic Sans MS" panose="030F0702030302020204" pitchFamily="66" charset="0"/>
                <a:ea typeface="ＭＳ Ｐゴシック" panose="020B0600070205080204" pitchFamily="34" charset="-128"/>
              </a:rPr>
              <a:t>İlk olarak demir indekslerine bakılmalıdır.</a:t>
            </a:r>
          </a:p>
          <a:p>
            <a:endParaRPr lang="tr-TR" sz="3600" dirty="0">
              <a:latin typeface="Comic Sans MS" panose="030F0702030302020204" pitchFamily="66" charset="0"/>
            </a:endParaRPr>
          </a:p>
        </p:txBody>
      </p:sp>
      <p:sp>
        <p:nvSpPr>
          <p:cNvPr id="7" name="Rectangle 2"/>
          <p:cNvSpPr>
            <a:spLocks noGrp="1" noChangeArrowheads="1"/>
          </p:cNvSpPr>
          <p:nvPr>
            <p:ph type="title"/>
          </p:nvPr>
        </p:nvSpPr>
        <p:spPr>
          <a:xfrm>
            <a:off x="426098" y="0"/>
            <a:ext cx="10515600" cy="1325563"/>
          </a:xfrm>
        </p:spPr>
        <p:txBody>
          <a:bodyPr/>
          <a:lstStyle/>
          <a:p>
            <a:r>
              <a:rPr lang="tr-TR" sz="4200" dirty="0">
                <a:solidFill>
                  <a:srgbClr val="FF0000"/>
                </a:solidFill>
                <a:latin typeface="+mn-lt"/>
                <a:ea typeface="ＭＳ Ｐゴシック" panose="020B0600070205080204" pitchFamily="34" charset="-128"/>
              </a:rPr>
              <a:t>Olgu Takdimi-3 </a:t>
            </a:r>
            <a:br>
              <a:rPr lang="tr-TR" sz="4200" dirty="0">
                <a:solidFill>
                  <a:srgbClr val="FF0000"/>
                </a:solidFill>
                <a:latin typeface="+mn-lt"/>
                <a:ea typeface="ＭＳ Ｐゴシック" panose="020B0600070205080204" pitchFamily="34" charset="-128"/>
              </a:rPr>
            </a:br>
            <a:r>
              <a:rPr lang="tr-TR" sz="1600" dirty="0">
                <a:solidFill>
                  <a:srgbClr val="FF0000"/>
                </a:solidFill>
                <a:latin typeface="+mn-lt"/>
                <a:ea typeface="ＭＳ Ｐゴシック" panose="020B0600070205080204" pitchFamily="34" charset="-128"/>
              </a:rPr>
              <a:t>(Paul K. </a:t>
            </a:r>
            <a:r>
              <a:rPr lang="tr-TR" sz="1600" dirty="0" err="1">
                <a:solidFill>
                  <a:srgbClr val="FF0000"/>
                </a:solidFill>
                <a:latin typeface="+mn-lt"/>
                <a:ea typeface="ＭＳ Ｐゴシック" panose="020B0600070205080204" pitchFamily="34" charset="-128"/>
              </a:rPr>
              <a:t>Schick</a:t>
            </a:r>
            <a:r>
              <a:rPr lang="tr-TR" sz="1600" dirty="0">
                <a:solidFill>
                  <a:srgbClr val="FF0000"/>
                </a:solidFill>
                <a:latin typeface="+mn-lt"/>
                <a:ea typeface="ＭＳ Ｐゴシック" panose="020B0600070205080204" pitchFamily="34" charset="-128"/>
              </a:rPr>
              <a:t>) (ASH </a:t>
            </a:r>
            <a:r>
              <a:rPr lang="tr-TR" sz="1600" dirty="0" err="1">
                <a:solidFill>
                  <a:srgbClr val="FF0000"/>
                </a:solidFill>
                <a:latin typeface="+mn-lt"/>
                <a:ea typeface="ＭＳ Ｐゴシック" panose="020B0600070205080204" pitchFamily="34" charset="-128"/>
              </a:rPr>
              <a:t>Teaching</a:t>
            </a:r>
            <a:r>
              <a:rPr lang="tr-TR" sz="1600" dirty="0">
                <a:solidFill>
                  <a:srgbClr val="FF0000"/>
                </a:solidFill>
                <a:latin typeface="+mn-lt"/>
                <a:ea typeface="ＭＳ Ｐゴシック" panose="020B0600070205080204" pitchFamily="34" charset="-128"/>
              </a:rPr>
              <a:t> Cases)</a:t>
            </a:r>
          </a:p>
        </p:txBody>
      </p:sp>
    </p:spTree>
    <p:extLst>
      <p:ext uri="{BB962C8B-B14F-4D97-AF65-F5344CB8AC3E}">
        <p14:creationId xmlns:p14="http://schemas.microsoft.com/office/powerpoint/2010/main" val="1814642099"/>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p:cNvSpPr>
            <a:spLocks noGrp="1" noChangeArrowheads="1"/>
          </p:cNvSpPr>
          <p:nvPr>
            <p:ph type="sldNum" sz="quarter" idx="12"/>
          </p:nvPr>
        </p:nvSpPr>
        <p:spPr>
          <a:ln/>
        </p:spPr>
        <p:txBody>
          <a:bodyPr/>
          <a:lstStyle/>
          <a:p>
            <a:fld id="{13621BB5-8147-4C73-92FF-93230AFBE511}" type="slidenum">
              <a:rPr lang="tr-TR"/>
              <a:pPr/>
              <a:t>77</a:t>
            </a:fld>
            <a:endParaRPr lang="tr-TR"/>
          </a:p>
        </p:txBody>
      </p:sp>
      <p:sp>
        <p:nvSpPr>
          <p:cNvPr id="66563" name="Rectangle 3"/>
          <p:cNvSpPr>
            <a:spLocks noGrp="1" noChangeArrowheads="1"/>
          </p:cNvSpPr>
          <p:nvPr>
            <p:ph type="body" idx="1"/>
          </p:nvPr>
        </p:nvSpPr>
        <p:spPr/>
        <p:txBody>
          <a:bodyPr>
            <a:normAutofit/>
          </a:bodyPr>
          <a:lstStyle/>
          <a:p>
            <a:pPr marL="0" indent="0">
              <a:buNone/>
            </a:pPr>
            <a:r>
              <a:rPr lang="tr-TR" sz="3200" dirty="0" smtClean="0">
                <a:latin typeface="Comic Sans MS" panose="030F0702030302020204" pitchFamily="66" charset="0"/>
                <a:ea typeface="ＭＳ Ｐゴシック" panose="020B0600070205080204" pitchFamily="34" charset="-128"/>
              </a:rPr>
              <a:t>TANI: Demir eksikliği anemisi</a:t>
            </a:r>
          </a:p>
        </p:txBody>
      </p:sp>
      <p:graphicFrame>
        <p:nvGraphicFramePr>
          <p:cNvPr id="6" name="Group 199"/>
          <p:cNvGraphicFramePr>
            <a:graphicFrameLocks noGrp="1"/>
          </p:cNvGraphicFramePr>
          <p:nvPr>
            <p:extLst>
              <p:ext uri="{D42A27DB-BD31-4B8C-83A1-F6EECF244321}">
                <p14:modId xmlns:p14="http://schemas.microsoft.com/office/powerpoint/2010/main" val="705603063"/>
              </p:ext>
            </p:extLst>
          </p:nvPr>
        </p:nvGraphicFramePr>
        <p:xfrm>
          <a:off x="1194384" y="2608380"/>
          <a:ext cx="9747313" cy="3083679"/>
        </p:xfrm>
        <a:graphic>
          <a:graphicData uri="http://schemas.openxmlformats.org/drawingml/2006/table">
            <a:tbl>
              <a:tblPr/>
              <a:tblGrid>
                <a:gridCol w="1755918"/>
                <a:gridCol w="1518137"/>
                <a:gridCol w="2508264"/>
                <a:gridCol w="2404712"/>
                <a:gridCol w="1560282"/>
              </a:tblGrid>
              <a:tr h="456294">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marL="471488"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marL="909638"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marL="1306513"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marL="1695450"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marL="21526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marL="26098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marL="30670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marL="35242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panose="05000000000000000000" pitchFamily="2" charset="2"/>
                        <a:buNone/>
                        <a:tabLst/>
                      </a:pPr>
                      <a:r>
                        <a:rPr kumimoji="0" lang="tr-TR" sz="1400" b="0" i="0" u="none" strike="noStrike" cap="none" normalizeH="0" baseline="0" dirty="0" smtClean="0">
                          <a:ln>
                            <a:noFill/>
                          </a:ln>
                          <a:solidFill>
                            <a:schemeClr val="bg1"/>
                          </a:solidFill>
                          <a:effectLst/>
                          <a:latin typeface="Verdana" panose="020B0604030504040204" pitchFamily="34" charset="0"/>
                          <a:ea typeface="ＭＳ Ｐゴシック" panose="020B0600070205080204" pitchFamily="34" charset="-128"/>
                        </a:rPr>
                        <a:t>TANI</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1400" b="1" i="0" u="none" strike="noStrike" cap="none" normalizeH="0" baseline="0" dirty="0" smtClean="0">
                          <a:ln>
                            <a:noFill/>
                          </a:ln>
                          <a:solidFill>
                            <a:schemeClr val="bg1"/>
                          </a:solidFill>
                          <a:effectLst/>
                          <a:latin typeface="Times New Roman" panose="02020603050405020304" pitchFamily="18" charset="0"/>
                          <a:ea typeface="ＭＳ Ｐゴシック" panose="020B0600070205080204" pitchFamily="34" charset="-128"/>
                          <a:cs typeface="Times New Roman" panose="02020603050405020304" pitchFamily="18" charset="0"/>
                        </a:rPr>
                        <a:t>Serum </a:t>
                      </a:r>
                    </a:p>
                    <a:p>
                      <a:pPr marL="0" marR="0" lvl="0" indent="0" algn="ctr" defTabSz="914400" rtl="0" eaLnBrk="0" fontAlgn="base" latinLnBrk="0" hangingPunct="0">
                        <a:lnSpc>
                          <a:spcPct val="100000"/>
                        </a:lnSpc>
                        <a:spcBef>
                          <a:spcPct val="0"/>
                        </a:spcBef>
                        <a:spcAft>
                          <a:spcPct val="0"/>
                        </a:spcAft>
                        <a:buClrTx/>
                        <a:buSzTx/>
                        <a:buFontTx/>
                        <a:buNone/>
                        <a:tabLst/>
                      </a:pPr>
                      <a:r>
                        <a:rPr kumimoji="0" lang="tr-TR" sz="1400" b="1" i="0" u="none" strike="noStrike" cap="none" normalizeH="0" baseline="0" dirty="0" smtClean="0">
                          <a:ln>
                            <a:noFill/>
                          </a:ln>
                          <a:solidFill>
                            <a:schemeClr val="bg1"/>
                          </a:solidFill>
                          <a:effectLst/>
                          <a:latin typeface="Times New Roman" panose="02020603050405020304" pitchFamily="18" charset="0"/>
                          <a:ea typeface="ＭＳ Ｐゴシック" panose="020B0600070205080204" pitchFamily="34" charset="-128"/>
                          <a:cs typeface="Times New Roman" panose="02020603050405020304" pitchFamily="18" charset="0"/>
                        </a:rPr>
                        <a:t>Demiri</a:t>
                      </a:r>
                      <a:endParaRPr kumimoji="0" lang="tr-TR" sz="1400" b="0" i="0" u="none" strike="noStrike" cap="none" normalizeH="0" baseline="0" dirty="0" smtClean="0">
                        <a:ln>
                          <a:noFill/>
                        </a:ln>
                        <a:solidFill>
                          <a:schemeClr val="bg1"/>
                        </a:solidFill>
                        <a:effectLst/>
                        <a:latin typeface="Verdana" panose="020B0604030504040204" pitchFamily="34" charset="0"/>
                        <a:ea typeface="ＭＳ Ｐゴシック" panose="020B0600070205080204" pitchFamily="3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1400" b="1" i="0" u="none" strike="noStrike" cap="none" normalizeH="0" baseline="0" dirty="0" smtClean="0">
                          <a:ln>
                            <a:noFill/>
                          </a:ln>
                          <a:solidFill>
                            <a:schemeClr val="bg1"/>
                          </a:solidFill>
                          <a:effectLst/>
                          <a:latin typeface="Times New Roman" panose="02020603050405020304" pitchFamily="18" charset="0"/>
                          <a:ea typeface="ＭＳ Ｐゴシック" panose="020B0600070205080204" pitchFamily="34" charset="-128"/>
                          <a:cs typeface="Times New Roman" panose="02020603050405020304" pitchFamily="18" charset="0"/>
                        </a:rPr>
                        <a:t>Total Demir Bağlama Kapasitesi (TIBC)</a:t>
                      </a:r>
                      <a:endParaRPr kumimoji="0" lang="tr-TR" sz="1400" b="0" i="0" u="none" strike="noStrike" cap="none" normalizeH="0" baseline="0" dirty="0" smtClean="0">
                        <a:ln>
                          <a:noFill/>
                        </a:ln>
                        <a:solidFill>
                          <a:schemeClr val="bg1"/>
                        </a:solidFill>
                        <a:effectLst/>
                        <a:latin typeface="Verdana" panose="020B0604030504040204" pitchFamily="34" charset="0"/>
                        <a:ea typeface="ＭＳ Ｐゴシック" panose="020B0600070205080204" pitchFamily="3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1400" b="1" i="0" u="none" strike="noStrike" cap="none" normalizeH="0" baseline="0" dirty="0" err="1" smtClean="0">
                          <a:ln>
                            <a:noFill/>
                          </a:ln>
                          <a:solidFill>
                            <a:schemeClr val="bg1"/>
                          </a:solidFill>
                          <a:effectLst/>
                          <a:latin typeface="Times New Roman" panose="02020603050405020304" pitchFamily="18" charset="0"/>
                          <a:ea typeface="ＭＳ Ｐゴシック" panose="020B0600070205080204" pitchFamily="34" charset="-128"/>
                          <a:cs typeface="Times New Roman" panose="02020603050405020304" pitchFamily="18" charset="0"/>
                        </a:rPr>
                        <a:t>Transferrin</a:t>
                      </a:r>
                      <a:r>
                        <a:rPr kumimoji="0" lang="tr-TR" sz="1400" b="1" i="0" u="none" strike="noStrike" cap="none" normalizeH="0" baseline="0" dirty="0" smtClean="0">
                          <a:ln>
                            <a:noFill/>
                          </a:ln>
                          <a:solidFill>
                            <a:schemeClr val="bg1"/>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kumimoji="0" lang="tr-TR" sz="1400" b="1" i="0" u="none" strike="noStrike" cap="none" normalizeH="0" baseline="0" dirty="0" err="1" smtClean="0">
                          <a:ln>
                            <a:noFill/>
                          </a:ln>
                          <a:solidFill>
                            <a:schemeClr val="bg1"/>
                          </a:solidFill>
                          <a:effectLst/>
                          <a:latin typeface="Times New Roman" panose="02020603050405020304" pitchFamily="18" charset="0"/>
                          <a:ea typeface="ＭＳ Ｐゴシック" panose="020B0600070205080204" pitchFamily="34" charset="-128"/>
                          <a:cs typeface="Times New Roman" panose="02020603050405020304" pitchFamily="18" charset="0"/>
                        </a:rPr>
                        <a:t>Saturasyon</a:t>
                      </a:r>
                      <a:r>
                        <a:rPr kumimoji="0" lang="tr-TR" sz="1400" b="1" i="0" u="none" strike="noStrike" cap="none" normalizeH="0" baseline="0" dirty="0" smtClean="0">
                          <a:ln>
                            <a:noFill/>
                          </a:ln>
                          <a:solidFill>
                            <a:schemeClr val="bg1"/>
                          </a:solidFill>
                          <a:effectLst/>
                          <a:latin typeface="Times New Roman" panose="02020603050405020304" pitchFamily="18" charset="0"/>
                          <a:ea typeface="ＭＳ Ｐゴシック" panose="020B0600070205080204" pitchFamily="34" charset="-128"/>
                          <a:cs typeface="Times New Roman" panose="02020603050405020304" pitchFamily="18" charset="0"/>
                        </a:rPr>
                        <a:t>              (Serum Iron/TIBC)</a:t>
                      </a:r>
                      <a:endParaRPr kumimoji="0" lang="tr-TR" sz="1400" b="0" i="0" u="none" strike="noStrike" cap="none" normalizeH="0" baseline="0" dirty="0" smtClean="0">
                        <a:ln>
                          <a:noFill/>
                        </a:ln>
                        <a:solidFill>
                          <a:schemeClr val="bg1"/>
                        </a:solidFill>
                        <a:effectLst/>
                        <a:latin typeface="Verdana" panose="020B0604030504040204" pitchFamily="34" charset="0"/>
                        <a:ea typeface="ＭＳ Ｐゴシック" panose="020B0600070205080204" pitchFamily="3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1400" b="1" i="0" u="none" strike="noStrike" cap="none" normalizeH="0" baseline="0" dirty="0" smtClean="0">
                          <a:ln>
                            <a:noFill/>
                          </a:ln>
                          <a:solidFill>
                            <a:schemeClr val="bg1"/>
                          </a:solidFill>
                          <a:effectLst/>
                          <a:latin typeface="Times New Roman" panose="02020603050405020304" pitchFamily="18" charset="0"/>
                          <a:ea typeface="ＭＳ Ｐゴシック" panose="020B0600070205080204" pitchFamily="34" charset="-128"/>
                          <a:cs typeface="Times New Roman" panose="02020603050405020304" pitchFamily="18" charset="0"/>
                        </a:rPr>
                        <a:t>Serum </a:t>
                      </a:r>
                    </a:p>
                    <a:p>
                      <a:pPr marL="0" marR="0" lvl="0" indent="0" algn="ctr" defTabSz="914400" rtl="0" eaLnBrk="0" fontAlgn="base" latinLnBrk="0" hangingPunct="0">
                        <a:lnSpc>
                          <a:spcPct val="100000"/>
                        </a:lnSpc>
                        <a:spcBef>
                          <a:spcPct val="0"/>
                        </a:spcBef>
                        <a:spcAft>
                          <a:spcPct val="0"/>
                        </a:spcAft>
                        <a:buClrTx/>
                        <a:buSzTx/>
                        <a:buFontTx/>
                        <a:buNone/>
                        <a:tabLst/>
                      </a:pPr>
                      <a:r>
                        <a:rPr kumimoji="0" lang="tr-TR" sz="1400" b="1" i="0" u="none" strike="noStrike" cap="none" normalizeH="0" baseline="0" dirty="0" err="1" smtClean="0">
                          <a:ln>
                            <a:noFill/>
                          </a:ln>
                          <a:solidFill>
                            <a:schemeClr val="bg1"/>
                          </a:solidFill>
                          <a:effectLst/>
                          <a:latin typeface="Times New Roman" panose="02020603050405020304" pitchFamily="18" charset="0"/>
                          <a:ea typeface="ＭＳ Ｐゴシック" panose="020B0600070205080204" pitchFamily="34" charset="-128"/>
                          <a:cs typeface="Times New Roman" panose="02020603050405020304" pitchFamily="18" charset="0"/>
                        </a:rPr>
                        <a:t>Ferritini</a:t>
                      </a:r>
                      <a:endParaRPr kumimoji="0" lang="tr-TR" sz="1400" b="0" i="0" u="none" strike="noStrike" cap="none" normalizeH="0" baseline="0" dirty="0" smtClean="0">
                        <a:ln>
                          <a:noFill/>
                        </a:ln>
                        <a:solidFill>
                          <a:schemeClr val="bg1"/>
                        </a:solidFill>
                        <a:effectLst/>
                        <a:latin typeface="Verdana" panose="020B0604030504040204" pitchFamily="34" charset="0"/>
                        <a:ea typeface="ＭＳ Ｐゴシック" panose="020B0600070205080204" pitchFamily="3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0000"/>
                    </a:solidFill>
                  </a:tcPr>
                </a:tc>
              </a:tr>
              <a:tr h="0">
                <a:tc gridSpan="5">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tr-TR" sz="100" b="0" i="0" u="none" strike="noStrike" cap="none" normalizeH="0" baseline="0" dirty="0" smtClean="0">
                        <a:ln>
                          <a:noFill/>
                        </a:ln>
                        <a:solidFill>
                          <a:schemeClr val="bg1"/>
                        </a:solidFill>
                        <a:effectLst/>
                        <a:latin typeface="Verdana" panose="020B0604030504040204" pitchFamily="34" charset="0"/>
                        <a:ea typeface="ＭＳ Ｐゴシック" panose="020B0600070205080204" pitchFamily="3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hMerge="1">
                  <a:txBody>
                    <a:bodyPr/>
                    <a:lstStyle/>
                    <a:p>
                      <a:endParaRPr lang="tr-TR"/>
                    </a:p>
                  </a:txBody>
                  <a:tcPr/>
                </a:tc>
                <a:tc hMerge="1">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tr-TR" sz="1400" b="0" i="0" u="none" strike="noStrike" cap="none" normalizeH="0" baseline="0" dirty="0" smtClean="0">
                        <a:ln>
                          <a:noFill/>
                        </a:ln>
                        <a:solidFill>
                          <a:schemeClr val="bg1"/>
                        </a:solidFill>
                        <a:effectLst/>
                        <a:latin typeface="Verdana" panose="020B0604030504040204" pitchFamily="34" charset="0"/>
                        <a:ea typeface="ＭＳ Ｐゴシック" panose="020B0600070205080204" pitchFamily="3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0000"/>
                    </a:solidFill>
                  </a:tcPr>
                </a:tc>
                <a:tc hMerge="1">
                  <a:txBody>
                    <a:bodyPr/>
                    <a:lstStyle/>
                    <a:p>
                      <a:endParaRPr lang="tr-TR"/>
                    </a:p>
                  </a:txBody>
                  <a:tcPr/>
                </a:tc>
                <a:tc hMerge="1">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tr-TR" sz="1400" b="0" i="0" u="none" strike="noStrike" cap="none" normalizeH="0" baseline="0" dirty="0" smtClean="0">
                        <a:ln>
                          <a:noFill/>
                        </a:ln>
                        <a:solidFill>
                          <a:schemeClr val="bg1"/>
                        </a:solidFill>
                        <a:effectLst/>
                        <a:latin typeface="Verdana" panose="020B0604030504040204" pitchFamily="34" charset="0"/>
                        <a:ea typeface="ＭＳ Ｐゴシック" panose="020B0600070205080204" pitchFamily="3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0000"/>
                    </a:solidFill>
                  </a:tcPr>
                </a:tc>
              </a:tr>
              <a:tr h="199008">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dirty="0" smtClean="0">
                          <a:ln>
                            <a:noFill/>
                          </a:ln>
                          <a:solidFill>
                            <a:schemeClr val="bg1"/>
                          </a:solidFill>
                          <a:effectLst/>
                          <a:latin typeface="Times New Roman" panose="02020603050405020304" pitchFamily="18" charset="0"/>
                          <a:ea typeface="ＭＳ Ｐゴシック" panose="020B0600070205080204" pitchFamily="34" charset="-128"/>
                          <a:cs typeface="Times New Roman" panose="02020603050405020304" pitchFamily="18" charset="0"/>
                        </a:rPr>
                        <a:t>Normal değerler</a:t>
                      </a:r>
                      <a:endParaRPr kumimoji="0" lang="tr-TR" sz="1400" b="0" i="0" u="none" strike="noStrike" cap="none" normalizeH="0" baseline="0" dirty="0" smtClean="0">
                        <a:ln>
                          <a:noFill/>
                        </a:ln>
                        <a:solidFill>
                          <a:schemeClr val="bg1"/>
                        </a:solidFill>
                        <a:effectLst/>
                        <a:latin typeface="Verdana" panose="020B0604030504040204" pitchFamily="34" charset="0"/>
                        <a:ea typeface="ＭＳ Ｐゴシック" panose="020B0600070205080204" pitchFamily="3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dirty="0" smtClean="0">
                          <a:ln>
                            <a:noFill/>
                          </a:ln>
                          <a:solidFill>
                            <a:schemeClr val="bg1"/>
                          </a:solidFill>
                          <a:effectLst/>
                          <a:latin typeface="Times New Roman" panose="02020603050405020304" pitchFamily="18" charset="0"/>
                          <a:ea typeface="ＭＳ Ｐゴシック" panose="020B0600070205080204" pitchFamily="34" charset="-128"/>
                          <a:cs typeface="Times New Roman" panose="02020603050405020304" pitchFamily="18" charset="0"/>
                        </a:rPr>
                        <a:t>40 - 180 </a:t>
                      </a:r>
                      <a:r>
                        <a:rPr kumimoji="0" lang="tr-TR" sz="800" b="0" i="0" u="none" strike="noStrike" cap="none" normalizeH="0" baseline="0" dirty="0" smtClean="0">
                          <a:ln>
                            <a:noFill/>
                          </a:ln>
                          <a:solidFill>
                            <a:schemeClr val="bg1"/>
                          </a:solidFill>
                          <a:effectLst/>
                          <a:latin typeface="Times New Roman" panose="02020603050405020304" pitchFamily="18" charset="0"/>
                          <a:ea typeface="ＭＳ Ｐゴシック" panose="020B0600070205080204" pitchFamily="34" charset="-128"/>
                          <a:cs typeface="Times New Roman" panose="02020603050405020304" pitchFamily="18" charset="0"/>
                        </a:rPr>
                        <a:t>mcg/</a:t>
                      </a:r>
                      <a:r>
                        <a:rPr kumimoji="0" lang="tr-TR" sz="800" b="0" i="0" u="none" strike="noStrike" cap="none" normalizeH="0" baseline="0" dirty="0" err="1" smtClean="0">
                          <a:ln>
                            <a:noFill/>
                          </a:ln>
                          <a:solidFill>
                            <a:schemeClr val="bg1"/>
                          </a:solidFill>
                          <a:effectLst/>
                          <a:latin typeface="Times New Roman" panose="02020603050405020304" pitchFamily="18" charset="0"/>
                          <a:ea typeface="ＭＳ Ｐゴシック" panose="020B0600070205080204" pitchFamily="34" charset="-128"/>
                          <a:cs typeface="Times New Roman" panose="02020603050405020304" pitchFamily="18" charset="0"/>
                        </a:rPr>
                        <a:t>dL</a:t>
                      </a:r>
                      <a:endParaRPr kumimoji="0" lang="tr-TR" sz="800" b="0" i="0" u="none" strike="noStrike" cap="none" normalizeH="0" baseline="0" dirty="0" smtClean="0">
                        <a:ln>
                          <a:noFill/>
                        </a:ln>
                        <a:solidFill>
                          <a:schemeClr val="bg1"/>
                        </a:solidFill>
                        <a:effectLst/>
                        <a:latin typeface="Verdana" panose="020B0604030504040204" pitchFamily="34" charset="0"/>
                        <a:ea typeface="ＭＳ Ｐゴシック" panose="020B0600070205080204" pitchFamily="3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dirty="0" smtClean="0">
                          <a:ln>
                            <a:noFill/>
                          </a:ln>
                          <a:solidFill>
                            <a:schemeClr val="bg1"/>
                          </a:solidFill>
                          <a:effectLst/>
                          <a:latin typeface="Times New Roman" panose="02020603050405020304" pitchFamily="18" charset="0"/>
                          <a:ea typeface="ＭＳ Ｐゴシック" panose="020B0600070205080204" pitchFamily="34" charset="-128"/>
                          <a:cs typeface="Times New Roman" panose="02020603050405020304" pitchFamily="18" charset="0"/>
                        </a:rPr>
                        <a:t>250 - 450 mcg/</a:t>
                      </a:r>
                      <a:r>
                        <a:rPr kumimoji="0" lang="tr-TR" sz="1400" b="0" i="0" u="none" strike="noStrike" cap="none" normalizeH="0" baseline="0" dirty="0" err="1" smtClean="0">
                          <a:ln>
                            <a:noFill/>
                          </a:ln>
                          <a:solidFill>
                            <a:schemeClr val="bg1"/>
                          </a:solidFill>
                          <a:effectLst/>
                          <a:latin typeface="Times New Roman" panose="02020603050405020304" pitchFamily="18" charset="0"/>
                          <a:ea typeface="ＭＳ Ｐゴシック" panose="020B0600070205080204" pitchFamily="34" charset="-128"/>
                          <a:cs typeface="Times New Roman" panose="02020603050405020304" pitchFamily="18" charset="0"/>
                        </a:rPr>
                        <a:t>dL</a:t>
                      </a:r>
                      <a:endParaRPr kumimoji="0" lang="tr-TR" sz="1400" b="0" i="0" u="none" strike="noStrike" cap="none" normalizeH="0" baseline="0" dirty="0" smtClean="0">
                        <a:ln>
                          <a:noFill/>
                        </a:ln>
                        <a:solidFill>
                          <a:schemeClr val="bg1"/>
                        </a:solidFill>
                        <a:effectLst/>
                        <a:latin typeface="Verdana" panose="020B0604030504040204" pitchFamily="34" charset="0"/>
                        <a:ea typeface="ＭＳ Ｐゴシック" panose="020B0600070205080204" pitchFamily="3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dirty="0" smtClean="0">
                          <a:ln>
                            <a:noFill/>
                          </a:ln>
                          <a:solidFill>
                            <a:schemeClr val="bg1"/>
                          </a:solidFill>
                          <a:effectLst/>
                          <a:latin typeface="Times New Roman" panose="02020603050405020304" pitchFamily="18" charset="0"/>
                          <a:ea typeface="ＭＳ Ｐゴシック" panose="020B0600070205080204" pitchFamily="34" charset="-128"/>
                          <a:cs typeface="Times New Roman" panose="02020603050405020304" pitchFamily="18" charset="0"/>
                        </a:rPr>
                        <a:t>25 - 35%</a:t>
                      </a:r>
                      <a:endParaRPr kumimoji="0" lang="tr-TR" sz="1400" b="0" i="0" u="none" strike="noStrike" cap="none" normalizeH="0" baseline="0" dirty="0" smtClean="0">
                        <a:ln>
                          <a:noFill/>
                        </a:ln>
                        <a:solidFill>
                          <a:schemeClr val="bg1"/>
                        </a:solidFill>
                        <a:effectLst/>
                        <a:latin typeface="Verdana" panose="020B0604030504040204" pitchFamily="34" charset="0"/>
                        <a:ea typeface="ＭＳ Ｐゴシック" panose="020B0600070205080204" pitchFamily="3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dirty="0" smtClean="0">
                          <a:ln>
                            <a:noFill/>
                          </a:ln>
                          <a:solidFill>
                            <a:schemeClr val="bg1"/>
                          </a:solidFill>
                          <a:effectLst/>
                          <a:latin typeface="Times New Roman" panose="02020603050405020304" pitchFamily="18" charset="0"/>
                          <a:ea typeface="ＭＳ Ｐゴシック" panose="020B0600070205080204" pitchFamily="34" charset="-128"/>
                          <a:cs typeface="Times New Roman" panose="02020603050405020304" pitchFamily="18" charset="0"/>
                        </a:rPr>
                        <a:t>18-300 </a:t>
                      </a:r>
                      <a:r>
                        <a:rPr kumimoji="0" lang="tr-TR" sz="1400" b="0" i="0" u="none" strike="noStrike" cap="none" normalizeH="0" baseline="0" dirty="0" err="1" smtClean="0">
                          <a:ln>
                            <a:noFill/>
                          </a:ln>
                          <a:solidFill>
                            <a:schemeClr val="bg1"/>
                          </a:solidFill>
                          <a:effectLst/>
                          <a:latin typeface="Times New Roman" panose="02020603050405020304" pitchFamily="18" charset="0"/>
                          <a:ea typeface="ＭＳ Ｐゴシック" panose="020B0600070205080204" pitchFamily="34" charset="-128"/>
                          <a:cs typeface="Times New Roman" panose="02020603050405020304" pitchFamily="18" charset="0"/>
                        </a:rPr>
                        <a:t>ng</a:t>
                      </a:r>
                      <a:r>
                        <a:rPr kumimoji="0" lang="tr-TR" sz="1400" b="0" i="0" u="none" strike="noStrike" cap="none" normalizeH="0" baseline="0" dirty="0" smtClean="0">
                          <a:ln>
                            <a:noFill/>
                          </a:ln>
                          <a:solidFill>
                            <a:schemeClr val="bg1"/>
                          </a:solidFill>
                          <a:effectLst/>
                          <a:latin typeface="Times New Roman" panose="02020603050405020304" pitchFamily="18" charset="0"/>
                          <a:ea typeface="ＭＳ Ｐゴシック" panose="020B0600070205080204" pitchFamily="34" charset="-128"/>
                          <a:cs typeface="Times New Roman" panose="02020603050405020304" pitchFamily="18" charset="0"/>
                        </a:rPr>
                        <a:t>/</a:t>
                      </a:r>
                      <a:r>
                        <a:rPr kumimoji="0" lang="tr-TR" sz="1400" b="0" i="0" u="none" strike="noStrike" cap="none" normalizeH="0" baseline="0" dirty="0" err="1" smtClean="0">
                          <a:ln>
                            <a:noFill/>
                          </a:ln>
                          <a:solidFill>
                            <a:schemeClr val="bg1"/>
                          </a:solidFill>
                          <a:effectLst/>
                          <a:latin typeface="Times New Roman" panose="02020603050405020304" pitchFamily="18" charset="0"/>
                          <a:ea typeface="ＭＳ Ｐゴシック" panose="020B0600070205080204" pitchFamily="34" charset="-128"/>
                          <a:cs typeface="Times New Roman" panose="02020603050405020304" pitchFamily="18" charset="0"/>
                        </a:rPr>
                        <a:t>mL</a:t>
                      </a:r>
                      <a:endParaRPr kumimoji="0" lang="tr-TR" sz="1400" b="0" i="0" u="none" strike="noStrike" cap="none" normalizeH="0" baseline="0" dirty="0" smtClean="0">
                        <a:ln>
                          <a:noFill/>
                        </a:ln>
                        <a:solidFill>
                          <a:schemeClr val="bg1"/>
                        </a:solidFill>
                        <a:effectLst/>
                        <a:latin typeface="Verdana" panose="020B0604030504040204" pitchFamily="34" charset="0"/>
                        <a:ea typeface="ＭＳ Ｐゴシック" panose="020B0600070205080204" pitchFamily="3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0000"/>
                    </a:solidFill>
                  </a:tcPr>
                </a:tc>
              </a:tr>
              <a:tr h="0">
                <a:tc gridSpan="5">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tr-TR" sz="1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hMerge="1">
                  <a:txBody>
                    <a:bodyPr/>
                    <a:lstStyle/>
                    <a:p>
                      <a:endParaRPr lang="tr-TR"/>
                    </a:p>
                  </a:txBody>
                  <a:tcPr/>
                </a:tc>
                <a:tc hMerge="1">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tr-TR" sz="2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hMerge="1">
                  <a:txBody>
                    <a:bodyPr/>
                    <a:lstStyle/>
                    <a:p>
                      <a:endParaRPr lang="tr-TR"/>
                    </a:p>
                  </a:txBody>
                  <a:tcPr/>
                </a:tc>
                <a:tc hMerge="1">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tr-TR" sz="2400" b="0" i="0" u="none" strike="noStrike" cap="none" normalizeH="0" baseline="0" dirty="0" smtClean="0">
                        <a:ln>
                          <a:noFill/>
                        </a:ln>
                        <a:solidFill>
                          <a:schemeClr val="accent2"/>
                        </a:solidFill>
                        <a:effectLst/>
                        <a:latin typeface="Verdana" panose="020B0604030504040204" pitchFamily="34" charset="0"/>
                        <a:ea typeface="ＭＳ Ｐゴシック" panose="020B0600070205080204" pitchFamily="3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r>
              <a:tr h="456294">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Demir Eksiliği Anemisi</a:t>
                      </a:r>
                      <a:endParaRPr kumimoji="0" lang="tr-TR" sz="1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2">
                        <a:lumMod val="20000"/>
                        <a:lumOff val="80000"/>
                        <a:alpha val="51000"/>
                      </a:scheme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accent2"/>
                          </a:solidFill>
                          <a:effectLst/>
                          <a:latin typeface="Times New Roman" panose="02020603050405020304" pitchFamily="18" charset="0"/>
                          <a:ea typeface="ＭＳ Ｐゴシック" panose="020B0600070205080204" pitchFamily="34" charset="-128"/>
                          <a:cs typeface="Times New Roman" panose="02020603050405020304" pitchFamily="18" charset="0"/>
                        </a:rPr>
                        <a:t>Düşük &lt; 40 mcg/</a:t>
                      </a:r>
                      <a:r>
                        <a:rPr kumimoji="0" lang="tr-TR" sz="1200" b="0" i="0" u="none" strike="noStrike" cap="none" normalizeH="0" baseline="0" dirty="0" err="1" smtClean="0">
                          <a:ln>
                            <a:noFill/>
                          </a:ln>
                          <a:solidFill>
                            <a:schemeClr val="accent2"/>
                          </a:solidFill>
                          <a:effectLst/>
                          <a:latin typeface="Times New Roman" panose="02020603050405020304" pitchFamily="18" charset="0"/>
                          <a:ea typeface="ＭＳ Ｐゴシック" panose="020B0600070205080204" pitchFamily="34" charset="-128"/>
                          <a:cs typeface="Times New Roman" panose="02020603050405020304" pitchFamily="18" charset="0"/>
                        </a:rPr>
                        <a:t>dL</a:t>
                      </a:r>
                      <a:endParaRPr kumimoji="0" lang="tr-TR" sz="2400" b="0" i="0" u="none" strike="noStrike" cap="none" normalizeH="0" baseline="0" dirty="0" smtClean="0">
                        <a:ln>
                          <a:noFill/>
                        </a:ln>
                        <a:solidFill>
                          <a:schemeClr val="accent2"/>
                        </a:solidFill>
                        <a:effectLst/>
                        <a:latin typeface="Verdana" panose="020B0604030504040204" pitchFamily="34" charset="0"/>
                        <a:ea typeface="ＭＳ Ｐゴシック" panose="020B0600070205080204" pitchFamily="3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2">
                        <a:lumMod val="20000"/>
                        <a:lumOff val="80000"/>
                        <a:alpha val="51000"/>
                      </a:schemeClr>
                    </a:solid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Yüksek &gt; 350 mcg/</a:t>
                      </a:r>
                      <a:r>
                        <a:rPr kumimoji="0" lang="tr-TR" sz="1200" b="0" i="0" u="none" strike="noStrike" cap="none" normalizeH="0" baseline="0" dirty="0" err="1"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dL</a:t>
                      </a:r>
                      <a:endParaRPr kumimoji="0" lang="tr-TR" sz="2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2">
                        <a:lumMod val="20000"/>
                        <a:lumOff val="80000"/>
                        <a:alpha val="51000"/>
                      </a:scheme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&lt; 15%</a:t>
                      </a:r>
                      <a:endParaRPr kumimoji="0" lang="tr-TR" sz="2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2">
                        <a:lumMod val="20000"/>
                        <a:lumOff val="80000"/>
                        <a:alpha val="51000"/>
                      </a:schemeClr>
                    </a:solid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accent2"/>
                          </a:solidFill>
                          <a:effectLst/>
                          <a:latin typeface="Times New Roman" panose="02020603050405020304" pitchFamily="18" charset="0"/>
                          <a:ea typeface="ＭＳ Ｐゴシック" panose="020B0600070205080204" pitchFamily="34" charset="-128"/>
                          <a:cs typeface="Times New Roman" panose="02020603050405020304" pitchFamily="18" charset="0"/>
                        </a:rPr>
                        <a:t>Düşük &lt; 12 </a:t>
                      </a:r>
                      <a:r>
                        <a:rPr kumimoji="0" lang="tr-TR" sz="1200" b="0" i="0" u="none" strike="noStrike" cap="none" normalizeH="0" baseline="0" dirty="0" err="1" smtClean="0">
                          <a:ln>
                            <a:noFill/>
                          </a:ln>
                          <a:solidFill>
                            <a:schemeClr val="accent2"/>
                          </a:solidFill>
                          <a:effectLst/>
                          <a:latin typeface="Times New Roman" panose="02020603050405020304" pitchFamily="18" charset="0"/>
                          <a:ea typeface="ＭＳ Ｐゴシック" panose="020B0600070205080204" pitchFamily="34" charset="-128"/>
                          <a:cs typeface="Times New Roman" panose="02020603050405020304" pitchFamily="18" charset="0"/>
                        </a:rPr>
                        <a:t>ng</a:t>
                      </a:r>
                      <a:r>
                        <a:rPr kumimoji="0" lang="tr-TR" sz="1200" b="0" i="0" u="none" strike="noStrike" cap="none" normalizeH="0" baseline="0" dirty="0" smtClean="0">
                          <a:ln>
                            <a:noFill/>
                          </a:ln>
                          <a:solidFill>
                            <a:schemeClr val="accent2"/>
                          </a:solidFill>
                          <a:effectLst/>
                          <a:latin typeface="Times New Roman" panose="02020603050405020304" pitchFamily="18" charset="0"/>
                          <a:ea typeface="ＭＳ Ｐゴシック" panose="020B0600070205080204" pitchFamily="34" charset="-128"/>
                          <a:cs typeface="Times New Roman" panose="02020603050405020304" pitchFamily="18" charset="0"/>
                        </a:rPr>
                        <a:t>/</a:t>
                      </a:r>
                      <a:r>
                        <a:rPr kumimoji="0" lang="tr-TR" sz="1200" b="0" i="0" u="none" strike="noStrike" cap="none" normalizeH="0" baseline="0" dirty="0" err="1" smtClean="0">
                          <a:ln>
                            <a:noFill/>
                          </a:ln>
                          <a:solidFill>
                            <a:schemeClr val="accent2"/>
                          </a:solidFill>
                          <a:effectLst/>
                          <a:latin typeface="Times New Roman" panose="02020603050405020304" pitchFamily="18" charset="0"/>
                          <a:ea typeface="ＭＳ Ｐゴシック" panose="020B0600070205080204" pitchFamily="34" charset="-128"/>
                          <a:cs typeface="Times New Roman" panose="02020603050405020304" pitchFamily="18" charset="0"/>
                        </a:rPr>
                        <a:t>mL</a:t>
                      </a:r>
                      <a:endParaRPr kumimoji="0" lang="tr-TR" sz="2400" b="0" i="0" u="none" strike="noStrike" cap="none" normalizeH="0" baseline="0" dirty="0" smtClean="0">
                        <a:ln>
                          <a:noFill/>
                        </a:ln>
                        <a:solidFill>
                          <a:schemeClr val="accent2"/>
                        </a:solidFill>
                        <a:effectLst/>
                        <a:latin typeface="Verdana" panose="020B0604030504040204" pitchFamily="34" charset="0"/>
                        <a:ea typeface="ＭＳ Ｐゴシック" panose="020B0600070205080204" pitchFamily="3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2">
                        <a:lumMod val="20000"/>
                        <a:lumOff val="80000"/>
                        <a:alpha val="51000"/>
                      </a:schemeClr>
                    </a:solidFill>
                  </a:tcPr>
                </a:tc>
              </a:tr>
              <a:tr h="456294">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Kronik Hastalık Anemisi</a:t>
                      </a:r>
                      <a:endParaRPr kumimoji="0" lang="tr-TR" sz="1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accent2"/>
                          </a:solidFill>
                          <a:effectLst/>
                          <a:latin typeface="Times New Roman" panose="02020603050405020304" pitchFamily="18" charset="0"/>
                          <a:ea typeface="ＭＳ Ｐゴシック" panose="020B0600070205080204" pitchFamily="34" charset="-128"/>
                          <a:cs typeface="Times New Roman" panose="02020603050405020304" pitchFamily="18" charset="0"/>
                        </a:rPr>
                        <a:t>Düşük &lt; 40 mcg/</a:t>
                      </a:r>
                      <a:r>
                        <a:rPr kumimoji="0" lang="tr-TR" sz="1200" b="0" i="0" u="none" strike="noStrike" cap="none" normalizeH="0" baseline="0" dirty="0" err="1" smtClean="0">
                          <a:ln>
                            <a:noFill/>
                          </a:ln>
                          <a:solidFill>
                            <a:schemeClr val="accent2"/>
                          </a:solidFill>
                          <a:effectLst/>
                          <a:latin typeface="Times New Roman" panose="02020603050405020304" pitchFamily="18" charset="0"/>
                          <a:ea typeface="ＭＳ Ｐゴシック" panose="020B0600070205080204" pitchFamily="34" charset="-128"/>
                          <a:cs typeface="Times New Roman" panose="02020603050405020304" pitchFamily="18" charset="0"/>
                        </a:rPr>
                        <a:t>dL</a:t>
                      </a:r>
                      <a:endParaRPr kumimoji="0" lang="tr-TR" sz="1200" b="0" i="0" u="none" strike="noStrike" cap="none" normalizeH="0" baseline="0" dirty="0" smtClean="0">
                        <a:ln>
                          <a:noFill/>
                        </a:ln>
                        <a:solidFill>
                          <a:schemeClr val="accent2"/>
                        </a:solidFill>
                        <a:effectLst/>
                        <a:latin typeface="Times New Roman" panose="02020603050405020304" pitchFamily="18" charset="0"/>
                        <a:ea typeface="ＭＳ Ｐゴシック" panose="020B0600070205080204" pitchFamily="34" charset="-128"/>
                        <a:cs typeface="Times New Roman" panose="02020603050405020304"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Düşük &lt; 300 mcg/</a:t>
                      </a:r>
                      <a:r>
                        <a:rPr kumimoji="0" lang="tr-TR" sz="1200" b="0" i="0" u="none" strike="noStrike" cap="none" normalizeH="0" baseline="0" dirty="0" err="1"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dL</a:t>
                      </a:r>
                      <a:endPar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&gt; 15%</a:t>
                      </a:r>
                      <a:endParaRPr kumimoji="0" lang="tr-TR" sz="2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accent2"/>
                          </a:solidFill>
                          <a:effectLst/>
                          <a:latin typeface="Times New Roman" panose="02020603050405020304" pitchFamily="18" charset="0"/>
                          <a:ea typeface="ＭＳ Ｐゴシック" panose="020B0600070205080204" pitchFamily="34" charset="-128"/>
                          <a:cs typeface="Times New Roman" panose="02020603050405020304" pitchFamily="18" charset="0"/>
                        </a:rPr>
                        <a:t>Normal -Yüksek</a:t>
                      </a:r>
                      <a:endParaRPr kumimoji="0" lang="tr-TR" sz="2400" b="0" i="0" u="none" strike="noStrike" cap="none" normalizeH="0" baseline="0" dirty="0" smtClean="0">
                        <a:ln>
                          <a:noFill/>
                        </a:ln>
                        <a:solidFill>
                          <a:schemeClr val="accent2"/>
                        </a:solidFill>
                        <a:effectLst/>
                        <a:latin typeface="Verdana" panose="020B0604030504040204" pitchFamily="34" charset="0"/>
                        <a:ea typeface="ＭＳ Ｐゴシック" panose="020B0600070205080204" pitchFamily="3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402612">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dirty="0" err="1"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Talasemi</a:t>
                      </a:r>
                      <a:endParaRPr kumimoji="0" lang="tr-TR" sz="1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2">
                        <a:lumMod val="20000"/>
                        <a:lumOff val="80000"/>
                        <a:alpha val="49000"/>
                      </a:scheme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Normal -Yüksek</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2">
                        <a:lumMod val="20000"/>
                        <a:lumOff val="80000"/>
                        <a:alpha val="49000"/>
                      </a:schemeClr>
                    </a:solid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Normal -Yüksek</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2">
                        <a:lumMod val="20000"/>
                        <a:lumOff val="80000"/>
                        <a:alpha val="49000"/>
                      </a:scheme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Normal (30%) -Yüksek</a:t>
                      </a:r>
                      <a:endParaRPr kumimoji="0" lang="tr-TR" sz="2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2">
                        <a:lumMod val="20000"/>
                        <a:lumOff val="80000"/>
                        <a:alpha val="49000"/>
                      </a:schemeClr>
                    </a:solid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Normal -Yüksek</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2">
                        <a:lumMod val="20000"/>
                        <a:lumOff val="80000"/>
                        <a:alpha val="49000"/>
                      </a:schemeClr>
                    </a:solidFill>
                  </a:tcPr>
                </a:tc>
              </a:tr>
              <a:tr h="588107">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Demir </a:t>
                      </a:r>
                      <a:r>
                        <a:rPr kumimoji="0" lang="tr-TR" sz="1400" b="0" i="0" u="none" strike="noStrike" cap="none" normalizeH="0" baseline="0" dirty="0" err="1"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Yüklenmes</a:t>
                      </a:r>
                      <a:endPar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a:t>
                      </a:r>
                      <a:r>
                        <a:rPr kumimoji="0" lang="tr-TR" sz="1400" b="0" i="0" u="none" strike="noStrike" cap="none" normalizeH="0" baseline="0" dirty="0" err="1"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hemosideroz</a:t>
                      </a: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endParaRPr kumimoji="0" lang="tr-TR" sz="1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Yüksek</a:t>
                      </a:r>
                      <a:endParaRPr kumimoji="0" lang="tr-TR" sz="2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Yüksek</a:t>
                      </a:r>
                      <a:endParaRPr kumimoji="0" lang="tr-TR" sz="2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&gt; 45% -Demir yüklenmesi için tedavi </a:t>
                      </a:r>
                      <a:r>
                        <a:rPr kumimoji="0" lang="tr-TR" sz="1200" b="0" i="0" u="none" strike="noStrike" cap="none" normalizeH="0" baseline="0" dirty="0" err="1"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indikasyonu</a:t>
                      </a:r>
                      <a:endParaRPr kumimoji="0" lang="tr-TR" sz="2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Artmış</a:t>
                      </a:r>
                      <a:endParaRPr kumimoji="0" lang="tr-TR" sz="2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7" name="Rectangle 2"/>
          <p:cNvSpPr>
            <a:spLocks noGrp="1" noChangeArrowheads="1"/>
          </p:cNvSpPr>
          <p:nvPr>
            <p:ph type="title"/>
          </p:nvPr>
        </p:nvSpPr>
        <p:spPr>
          <a:xfrm>
            <a:off x="426098" y="0"/>
            <a:ext cx="10515600" cy="1325563"/>
          </a:xfrm>
        </p:spPr>
        <p:txBody>
          <a:bodyPr/>
          <a:lstStyle/>
          <a:p>
            <a:r>
              <a:rPr lang="tr-TR" sz="4200" dirty="0">
                <a:solidFill>
                  <a:srgbClr val="FF0000"/>
                </a:solidFill>
                <a:latin typeface="+mn-lt"/>
                <a:ea typeface="ＭＳ Ｐゴシック" panose="020B0600070205080204" pitchFamily="34" charset="-128"/>
              </a:rPr>
              <a:t>Olgu Takdimi-3 </a:t>
            </a:r>
            <a:br>
              <a:rPr lang="tr-TR" sz="4200" dirty="0">
                <a:solidFill>
                  <a:srgbClr val="FF0000"/>
                </a:solidFill>
                <a:latin typeface="+mn-lt"/>
                <a:ea typeface="ＭＳ Ｐゴシック" panose="020B0600070205080204" pitchFamily="34" charset="-128"/>
              </a:rPr>
            </a:br>
            <a:r>
              <a:rPr lang="tr-TR" sz="1600" dirty="0">
                <a:solidFill>
                  <a:srgbClr val="FF0000"/>
                </a:solidFill>
                <a:latin typeface="+mn-lt"/>
                <a:ea typeface="ＭＳ Ｐゴシック" panose="020B0600070205080204" pitchFamily="34" charset="-128"/>
              </a:rPr>
              <a:t>(Paul K. </a:t>
            </a:r>
            <a:r>
              <a:rPr lang="tr-TR" sz="1600" dirty="0" err="1">
                <a:solidFill>
                  <a:srgbClr val="FF0000"/>
                </a:solidFill>
                <a:latin typeface="+mn-lt"/>
                <a:ea typeface="ＭＳ Ｐゴシック" panose="020B0600070205080204" pitchFamily="34" charset="-128"/>
              </a:rPr>
              <a:t>Schick</a:t>
            </a:r>
            <a:r>
              <a:rPr lang="tr-TR" sz="1600" dirty="0">
                <a:solidFill>
                  <a:srgbClr val="FF0000"/>
                </a:solidFill>
                <a:latin typeface="+mn-lt"/>
                <a:ea typeface="ＭＳ Ｐゴシック" panose="020B0600070205080204" pitchFamily="34" charset="-128"/>
              </a:rPr>
              <a:t>) (ASH </a:t>
            </a:r>
            <a:r>
              <a:rPr lang="tr-TR" sz="1600" dirty="0" err="1">
                <a:solidFill>
                  <a:srgbClr val="FF0000"/>
                </a:solidFill>
                <a:latin typeface="+mn-lt"/>
                <a:ea typeface="ＭＳ Ｐゴシック" panose="020B0600070205080204" pitchFamily="34" charset="-128"/>
              </a:rPr>
              <a:t>Teaching</a:t>
            </a:r>
            <a:r>
              <a:rPr lang="tr-TR" sz="1600" dirty="0">
                <a:solidFill>
                  <a:srgbClr val="FF0000"/>
                </a:solidFill>
                <a:latin typeface="+mn-lt"/>
                <a:ea typeface="ＭＳ Ｐゴシック" panose="020B0600070205080204" pitchFamily="34" charset="-128"/>
              </a:rPr>
              <a:t> Cases)</a:t>
            </a:r>
          </a:p>
        </p:txBody>
      </p:sp>
    </p:spTree>
    <p:extLst>
      <p:ext uri="{BB962C8B-B14F-4D97-AF65-F5344CB8AC3E}">
        <p14:creationId xmlns:p14="http://schemas.microsoft.com/office/powerpoint/2010/main" val="3137189999"/>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p:cNvSpPr>
            <a:spLocks noGrp="1" noChangeArrowheads="1"/>
          </p:cNvSpPr>
          <p:nvPr>
            <p:ph type="sldNum" sz="quarter" idx="12"/>
          </p:nvPr>
        </p:nvSpPr>
        <p:spPr>
          <a:ln/>
        </p:spPr>
        <p:txBody>
          <a:bodyPr/>
          <a:lstStyle/>
          <a:p>
            <a:fld id="{68598892-EE2E-47D4-9957-87D783F2546C}" type="slidenum">
              <a:rPr lang="tr-TR"/>
              <a:pPr/>
              <a:t>78</a:t>
            </a:fld>
            <a:endParaRPr lang="tr-TR"/>
          </a:p>
        </p:txBody>
      </p:sp>
      <p:sp>
        <p:nvSpPr>
          <p:cNvPr id="54275" name="Rectangle 3"/>
          <p:cNvSpPr>
            <a:spLocks noGrp="1" noChangeArrowheads="1"/>
          </p:cNvSpPr>
          <p:nvPr>
            <p:ph type="body" idx="1"/>
          </p:nvPr>
        </p:nvSpPr>
        <p:spPr>
          <a:xfrm>
            <a:off x="426098" y="2118251"/>
            <a:ext cx="10515600" cy="3742928"/>
          </a:xfrm>
        </p:spPr>
        <p:txBody>
          <a:bodyPr/>
          <a:lstStyle/>
          <a:p>
            <a:pPr>
              <a:lnSpc>
                <a:spcPct val="200000"/>
              </a:lnSpc>
            </a:pPr>
            <a:r>
              <a:rPr lang="tr-TR" dirty="0" smtClean="0">
                <a:latin typeface="Comic Sans MS" panose="030F0702030302020204" pitchFamily="66" charset="0"/>
                <a:ea typeface="ＭＳ Ｐゴシック" panose="020B0600070205080204" pitchFamily="34" charset="-128"/>
              </a:rPr>
              <a:t>Anemi </a:t>
            </a:r>
            <a:r>
              <a:rPr lang="tr-TR" dirty="0" err="1" smtClean="0">
                <a:latin typeface="Comic Sans MS" panose="030F0702030302020204" pitchFamily="66" charset="0"/>
                <a:ea typeface="ＭＳ Ｐゴシック" panose="020B0600070205080204" pitchFamily="34" charset="-128"/>
              </a:rPr>
              <a:t>etyolojisi</a:t>
            </a:r>
            <a:r>
              <a:rPr lang="tr-TR" dirty="0" smtClean="0">
                <a:latin typeface="Comic Sans MS" panose="030F0702030302020204" pitchFamily="66" charset="0"/>
                <a:ea typeface="ＭＳ Ｐゴシック" panose="020B0600070205080204" pitchFamily="34" charset="-128"/>
              </a:rPr>
              <a:t> hızla yapılmalı</a:t>
            </a:r>
          </a:p>
          <a:p>
            <a:pPr>
              <a:lnSpc>
                <a:spcPct val="200000"/>
              </a:lnSpc>
            </a:pPr>
            <a:r>
              <a:rPr lang="tr-TR" dirty="0" smtClean="0">
                <a:latin typeface="Comic Sans MS" panose="030F0702030302020204" pitchFamily="66" charset="0"/>
                <a:ea typeface="ＭＳ Ｐゴシック" panose="020B0600070205080204" pitchFamily="34" charset="-128"/>
              </a:rPr>
              <a:t>Demir eksikliğinin nedeni belli değilse GİS taranmalıdır.</a:t>
            </a:r>
          </a:p>
        </p:txBody>
      </p:sp>
      <p:sp>
        <p:nvSpPr>
          <p:cNvPr id="6" name="Rectangle 2"/>
          <p:cNvSpPr>
            <a:spLocks noGrp="1" noChangeArrowheads="1"/>
          </p:cNvSpPr>
          <p:nvPr>
            <p:ph type="title"/>
          </p:nvPr>
        </p:nvSpPr>
        <p:spPr>
          <a:xfrm>
            <a:off x="426098" y="0"/>
            <a:ext cx="10515600" cy="1325563"/>
          </a:xfrm>
        </p:spPr>
        <p:txBody>
          <a:bodyPr/>
          <a:lstStyle/>
          <a:p>
            <a:r>
              <a:rPr lang="tr-TR" sz="4200" dirty="0">
                <a:solidFill>
                  <a:srgbClr val="FF0000"/>
                </a:solidFill>
                <a:latin typeface="+mn-lt"/>
                <a:ea typeface="ＭＳ Ｐゴシック" panose="020B0600070205080204" pitchFamily="34" charset="-128"/>
              </a:rPr>
              <a:t>Olgu Takdimi-3 </a:t>
            </a:r>
            <a:br>
              <a:rPr lang="tr-TR" sz="4200" dirty="0">
                <a:solidFill>
                  <a:srgbClr val="FF0000"/>
                </a:solidFill>
                <a:latin typeface="+mn-lt"/>
                <a:ea typeface="ＭＳ Ｐゴシック" panose="020B0600070205080204" pitchFamily="34" charset="-128"/>
              </a:rPr>
            </a:br>
            <a:r>
              <a:rPr lang="tr-TR" sz="1600" dirty="0">
                <a:solidFill>
                  <a:srgbClr val="FF0000"/>
                </a:solidFill>
                <a:latin typeface="+mn-lt"/>
                <a:ea typeface="ＭＳ Ｐゴシック" panose="020B0600070205080204" pitchFamily="34" charset="-128"/>
              </a:rPr>
              <a:t>(Paul K. </a:t>
            </a:r>
            <a:r>
              <a:rPr lang="tr-TR" sz="1600" dirty="0" err="1">
                <a:solidFill>
                  <a:srgbClr val="FF0000"/>
                </a:solidFill>
                <a:latin typeface="+mn-lt"/>
                <a:ea typeface="ＭＳ Ｐゴシック" panose="020B0600070205080204" pitchFamily="34" charset="-128"/>
              </a:rPr>
              <a:t>Schick</a:t>
            </a:r>
            <a:r>
              <a:rPr lang="tr-TR" sz="1600" dirty="0">
                <a:solidFill>
                  <a:srgbClr val="FF0000"/>
                </a:solidFill>
                <a:latin typeface="+mn-lt"/>
                <a:ea typeface="ＭＳ Ｐゴシック" panose="020B0600070205080204" pitchFamily="34" charset="-128"/>
              </a:rPr>
              <a:t>) (ASH </a:t>
            </a:r>
            <a:r>
              <a:rPr lang="tr-TR" sz="1600" dirty="0" err="1">
                <a:solidFill>
                  <a:srgbClr val="FF0000"/>
                </a:solidFill>
                <a:latin typeface="+mn-lt"/>
                <a:ea typeface="ＭＳ Ｐゴシック" panose="020B0600070205080204" pitchFamily="34" charset="-128"/>
              </a:rPr>
              <a:t>Teaching</a:t>
            </a:r>
            <a:r>
              <a:rPr lang="tr-TR" sz="1600" dirty="0">
                <a:solidFill>
                  <a:srgbClr val="FF0000"/>
                </a:solidFill>
                <a:latin typeface="+mn-lt"/>
                <a:ea typeface="ＭＳ Ｐゴシック" panose="020B0600070205080204" pitchFamily="34" charset="-128"/>
              </a:rPr>
              <a:t> Cases)</a:t>
            </a:r>
          </a:p>
        </p:txBody>
      </p:sp>
    </p:spTree>
    <p:extLst>
      <p:ext uri="{BB962C8B-B14F-4D97-AF65-F5344CB8AC3E}">
        <p14:creationId xmlns:p14="http://schemas.microsoft.com/office/powerpoint/2010/main" val="1151388560"/>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p:cNvSpPr>
            <a:spLocks noGrp="1" noChangeArrowheads="1"/>
          </p:cNvSpPr>
          <p:nvPr>
            <p:ph type="sldNum" sz="quarter" idx="12"/>
          </p:nvPr>
        </p:nvSpPr>
        <p:spPr>
          <a:ln/>
        </p:spPr>
        <p:txBody>
          <a:bodyPr/>
          <a:lstStyle/>
          <a:p>
            <a:fld id="{9E3689BC-4D8A-4E9E-95F4-C995DE58C3AD}" type="slidenum">
              <a:rPr lang="tr-TR"/>
              <a:pPr/>
              <a:t>79</a:t>
            </a:fld>
            <a:endParaRPr lang="tr-TR"/>
          </a:p>
        </p:txBody>
      </p:sp>
      <p:sp>
        <p:nvSpPr>
          <p:cNvPr id="55298" name="Rectangle 2"/>
          <p:cNvSpPr>
            <a:spLocks noGrp="1" noChangeArrowheads="1"/>
          </p:cNvSpPr>
          <p:nvPr>
            <p:ph type="title"/>
          </p:nvPr>
        </p:nvSpPr>
        <p:spPr>
          <a:xfrm>
            <a:off x="482082" y="48245"/>
            <a:ext cx="10515600" cy="1325563"/>
          </a:xfrm>
        </p:spPr>
        <p:txBody>
          <a:bodyPr/>
          <a:lstStyle/>
          <a:p>
            <a:r>
              <a:rPr lang="tr-TR" sz="3400" dirty="0">
                <a:solidFill>
                  <a:srgbClr val="FF0000"/>
                </a:solidFill>
                <a:latin typeface="+mn-lt"/>
                <a:ea typeface="ＭＳ Ｐゴシック" panose="020B0600070205080204" pitchFamily="34" charset="-128"/>
              </a:rPr>
              <a:t>Olgu Takdimi-4</a:t>
            </a:r>
            <a:br>
              <a:rPr lang="tr-TR" sz="3400" dirty="0">
                <a:solidFill>
                  <a:srgbClr val="FF0000"/>
                </a:solidFill>
                <a:latin typeface="+mn-lt"/>
                <a:ea typeface="ＭＳ Ｐゴシック" panose="020B0600070205080204" pitchFamily="34" charset="-128"/>
              </a:rPr>
            </a:br>
            <a:r>
              <a:rPr lang="tr-TR" sz="1600" dirty="0">
                <a:solidFill>
                  <a:srgbClr val="FF0000"/>
                </a:solidFill>
                <a:latin typeface="+mn-lt"/>
                <a:ea typeface="ＭＳ Ｐゴシック" panose="020B0600070205080204" pitchFamily="34" charset="-128"/>
              </a:rPr>
              <a:t>(</a:t>
            </a:r>
            <a:r>
              <a:rPr lang="tr-TR" sz="1600" dirty="0" err="1">
                <a:solidFill>
                  <a:srgbClr val="FF0000"/>
                </a:solidFill>
                <a:latin typeface="+mn-lt"/>
                <a:ea typeface="ＭＳ Ｐゴシック" panose="020B0600070205080204" pitchFamily="34" charset="-128"/>
              </a:rPr>
              <a:t>Emmanuel</a:t>
            </a:r>
            <a:r>
              <a:rPr lang="tr-TR" sz="1600" dirty="0">
                <a:solidFill>
                  <a:srgbClr val="FF0000"/>
                </a:solidFill>
                <a:latin typeface="+mn-lt"/>
                <a:ea typeface="ＭＳ Ｐゴシック" panose="020B0600070205080204" pitchFamily="34" charset="-128"/>
              </a:rPr>
              <a:t> C. </a:t>
            </a:r>
            <a:r>
              <a:rPr lang="tr-TR" sz="1600" dirty="0" err="1">
                <a:solidFill>
                  <a:srgbClr val="FF0000"/>
                </a:solidFill>
                <a:latin typeface="+mn-lt"/>
                <a:ea typeface="ＭＳ Ｐゴシック" panose="020B0600070205080204" pitchFamily="34" charset="-128"/>
              </a:rPr>
              <a:t>Besa</a:t>
            </a:r>
            <a:r>
              <a:rPr lang="tr-TR" sz="1600" dirty="0">
                <a:solidFill>
                  <a:srgbClr val="FF0000"/>
                </a:solidFill>
                <a:latin typeface="+mn-lt"/>
                <a:ea typeface="ＭＳ Ｐゴシック" panose="020B0600070205080204" pitchFamily="34" charset="-128"/>
              </a:rPr>
              <a:t>)</a:t>
            </a:r>
            <a:r>
              <a:rPr lang="tr-TR" sz="3400" dirty="0">
                <a:solidFill>
                  <a:srgbClr val="FF0000"/>
                </a:solidFill>
                <a:latin typeface="+mn-lt"/>
                <a:ea typeface="ＭＳ Ｐゴシック" panose="020B0600070205080204" pitchFamily="34" charset="-128"/>
              </a:rPr>
              <a:t> </a:t>
            </a:r>
            <a:r>
              <a:rPr lang="tr-TR" sz="1400" dirty="0">
                <a:solidFill>
                  <a:srgbClr val="FF0000"/>
                </a:solidFill>
                <a:latin typeface="+mn-lt"/>
                <a:ea typeface="ＭＳ Ｐゴシック" panose="020B0600070205080204" pitchFamily="34" charset="-128"/>
              </a:rPr>
              <a:t>(ASH </a:t>
            </a:r>
            <a:r>
              <a:rPr lang="tr-TR" sz="1400" dirty="0" err="1">
                <a:solidFill>
                  <a:srgbClr val="FF0000"/>
                </a:solidFill>
                <a:latin typeface="+mn-lt"/>
                <a:ea typeface="ＭＳ Ｐゴシック" panose="020B0600070205080204" pitchFamily="34" charset="-128"/>
              </a:rPr>
              <a:t>Teaching</a:t>
            </a:r>
            <a:r>
              <a:rPr lang="tr-TR" sz="1400" dirty="0">
                <a:solidFill>
                  <a:srgbClr val="FF0000"/>
                </a:solidFill>
                <a:latin typeface="+mn-lt"/>
                <a:ea typeface="ＭＳ Ｐゴシック" panose="020B0600070205080204" pitchFamily="34" charset="-128"/>
              </a:rPr>
              <a:t> Cases)</a:t>
            </a:r>
          </a:p>
        </p:txBody>
      </p:sp>
      <p:sp>
        <p:nvSpPr>
          <p:cNvPr id="55299" name="Rectangle 3"/>
          <p:cNvSpPr>
            <a:spLocks noGrp="1" noChangeArrowheads="1"/>
          </p:cNvSpPr>
          <p:nvPr>
            <p:ph type="body" idx="1"/>
          </p:nvPr>
        </p:nvSpPr>
        <p:spPr>
          <a:xfrm>
            <a:off x="1008388" y="1840971"/>
            <a:ext cx="8001000" cy="3814936"/>
          </a:xfrm>
        </p:spPr>
        <p:txBody>
          <a:bodyPr/>
          <a:lstStyle/>
          <a:p>
            <a:pPr>
              <a:lnSpc>
                <a:spcPct val="150000"/>
              </a:lnSpc>
            </a:pPr>
            <a:r>
              <a:rPr lang="tr-TR" dirty="0" smtClean="0">
                <a:latin typeface="Comic Sans MS" panose="030F0702030302020204" pitchFamily="66" charset="0"/>
                <a:ea typeface="ＭＳ Ｐゴシック" panose="020B0600070205080204" pitchFamily="34" charset="-128"/>
              </a:rPr>
              <a:t>78 yaşında kadın hasta</a:t>
            </a:r>
          </a:p>
          <a:p>
            <a:pPr>
              <a:lnSpc>
                <a:spcPct val="150000"/>
              </a:lnSpc>
            </a:pPr>
            <a:r>
              <a:rPr lang="tr-TR" dirty="0" err="1" smtClean="0">
                <a:latin typeface="Comic Sans MS" panose="030F0702030302020204" pitchFamily="66" charset="0"/>
                <a:ea typeface="ＭＳ Ｐゴシック" panose="020B0600070205080204" pitchFamily="34" charset="-128"/>
              </a:rPr>
              <a:t>Yorgunluk,çok</a:t>
            </a:r>
            <a:r>
              <a:rPr lang="tr-TR" dirty="0" smtClean="0">
                <a:latin typeface="Comic Sans MS" panose="030F0702030302020204" pitchFamily="66" charset="0"/>
                <a:ea typeface="ＭＳ Ｐゴシック" panose="020B0600070205080204" pitchFamily="34" charset="-128"/>
              </a:rPr>
              <a:t> uyuma</a:t>
            </a:r>
          </a:p>
          <a:p>
            <a:pPr>
              <a:lnSpc>
                <a:spcPct val="150000"/>
              </a:lnSpc>
            </a:pPr>
            <a:r>
              <a:rPr lang="tr-TR" dirty="0" smtClean="0">
                <a:latin typeface="Comic Sans MS" panose="030F0702030302020204" pitchFamily="66" charset="0"/>
                <a:ea typeface="ＭＳ Ｐゴシック" panose="020B0600070205080204" pitchFamily="34" charset="-128"/>
              </a:rPr>
              <a:t>Doktoru </a:t>
            </a:r>
            <a:r>
              <a:rPr lang="tr-TR" dirty="0" err="1" smtClean="0">
                <a:latin typeface="Comic Sans MS" panose="030F0702030302020204" pitchFamily="66" charset="0"/>
                <a:ea typeface="ＭＳ Ｐゴシック" panose="020B0600070205080204" pitchFamily="34" charset="-128"/>
              </a:rPr>
              <a:t>makrositoz</a:t>
            </a:r>
            <a:r>
              <a:rPr lang="tr-TR" dirty="0" smtClean="0">
                <a:latin typeface="Comic Sans MS" panose="030F0702030302020204" pitchFamily="66" charset="0"/>
                <a:ea typeface="ＭＳ Ｐゴシック" panose="020B0600070205080204" pitchFamily="34" charset="-128"/>
              </a:rPr>
              <a:t> saptamış</a:t>
            </a:r>
          </a:p>
          <a:p>
            <a:pPr>
              <a:lnSpc>
                <a:spcPct val="150000"/>
              </a:lnSpc>
            </a:pPr>
            <a:r>
              <a:rPr lang="tr-TR" dirty="0" smtClean="0">
                <a:latin typeface="Comic Sans MS" panose="030F0702030302020204" pitchFamily="66" charset="0"/>
                <a:ea typeface="ＭＳ Ｐゴシック" panose="020B0600070205080204" pitchFamily="34" charset="-128"/>
              </a:rPr>
              <a:t>Öz geçmişi: KOAH, HT ve </a:t>
            </a:r>
            <a:r>
              <a:rPr lang="tr-TR" dirty="0" err="1" smtClean="0">
                <a:latin typeface="Comic Sans MS" panose="030F0702030302020204" pitchFamily="66" charset="0"/>
                <a:ea typeface="ＭＳ Ｐゴシック" panose="020B0600070205080204" pitchFamily="34" charset="-128"/>
              </a:rPr>
              <a:t>piloroplasti</a:t>
            </a:r>
            <a:r>
              <a:rPr lang="tr-TR" dirty="0" smtClean="0">
                <a:latin typeface="Comic Sans MS" panose="030F0702030302020204" pitchFamily="66" charset="0"/>
                <a:ea typeface="ＭＳ Ｐゴシック" panose="020B0600070205080204" pitchFamily="34" charset="-128"/>
              </a:rPr>
              <a:t>. </a:t>
            </a:r>
          </a:p>
          <a:p>
            <a:pPr>
              <a:lnSpc>
                <a:spcPct val="150000"/>
              </a:lnSpc>
            </a:pPr>
            <a:r>
              <a:rPr lang="tr-TR" dirty="0" smtClean="0">
                <a:latin typeface="Comic Sans MS" panose="030F0702030302020204" pitchFamily="66" charset="0"/>
                <a:ea typeface="ＭＳ Ｐゴシック" panose="020B0600070205080204" pitchFamily="34" charset="-128"/>
              </a:rPr>
              <a:t>FM: </a:t>
            </a:r>
            <a:r>
              <a:rPr lang="tr-TR" dirty="0" err="1" smtClean="0">
                <a:latin typeface="Comic Sans MS" panose="030F0702030302020204" pitchFamily="66" charset="0"/>
                <a:ea typeface="ＭＳ Ｐゴシック" panose="020B0600070205080204" pitchFamily="34" charset="-128"/>
              </a:rPr>
              <a:t>Konjonktiva</a:t>
            </a:r>
            <a:r>
              <a:rPr lang="tr-TR" dirty="0" smtClean="0">
                <a:latin typeface="Comic Sans MS" panose="030F0702030302020204" pitchFamily="66" charset="0"/>
                <a:ea typeface="ＭＳ Ｐゴシック" panose="020B0600070205080204" pitchFamily="34" charset="-128"/>
              </a:rPr>
              <a:t> soluk, </a:t>
            </a:r>
            <a:r>
              <a:rPr lang="tr-TR" dirty="0" err="1" smtClean="0">
                <a:latin typeface="Comic Sans MS" panose="030F0702030302020204" pitchFamily="66" charset="0"/>
                <a:ea typeface="ＭＳ Ｐゴシック" panose="020B0600070205080204" pitchFamily="34" charset="-128"/>
              </a:rPr>
              <a:t>kifoskolyoz</a:t>
            </a:r>
            <a:endParaRPr lang="tr-TR" dirty="0" smtClean="0">
              <a:latin typeface="Comic Sans MS" panose="030F0702030302020204" pitchFamily="66" charset="0"/>
              <a:ea typeface="ＭＳ Ｐゴシック" panose="020B0600070205080204" pitchFamily="34" charset="-128"/>
            </a:endParaRPr>
          </a:p>
          <a:p>
            <a:pPr>
              <a:lnSpc>
                <a:spcPct val="150000"/>
              </a:lnSpc>
            </a:pPr>
            <a:endParaRPr lang="tr-TR" dirty="0" smtClean="0">
              <a:latin typeface="Comic Sans MS" panose="030F0702030302020204" pitchFamily="66" charset="0"/>
              <a:ea typeface="ＭＳ Ｐゴシック" panose="020B0600070205080204" pitchFamily="34" charset="-128"/>
            </a:endParaRPr>
          </a:p>
        </p:txBody>
      </p:sp>
    </p:spTree>
    <p:extLst>
      <p:ext uri="{BB962C8B-B14F-4D97-AF65-F5344CB8AC3E}">
        <p14:creationId xmlns:p14="http://schemas.microsoft.com/office/powerpoint/2010/main" val="3606585818"/>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8"/>
          <p:cNvSpPr>
            <a:spLocks noGrp="1" noChangeArrowheads="1"/>
          </p:cNvSpPr>
          <p:nvPr>
            <p:ph type="sldNum" sz="quarter" idx="12"/>
          </p:nvPr>
        </p:nvSpPr>
        <p:spPr>
          <a:ln/>
        </p:spPr>
        <p:txBody>
          <a:bodyPr/>
          <a:lstStyle/>
          <a:p>
            <a:fld id="{D6E36BE2-1D2C-4B58-A611-2397271B6E46}" type="slidenum">
              <a:rPr lang="tr-TR"/>
              <a:pPr/>
              <a:t>80</a:t>
            </a:fld>
            <a:endParaRPr lang="tr-TR"/>
          </a:p>
        </p:txBody>
      </p:sp>
      <p:graphicFrame>
        <p:nvGraphicFramePr>
          <p:cNvPr id="59528" name="Group 136"/>
          <p:cNvGraphicFramePr>
            <a:graphicFrameLocks noGrp="1"/>
          </p:cNvGraphicFramePr>
          <p:nvPr>
            <p:extLst>
              <p:ext uri="{D42A27DB-BD31-4B8C-83A1-F6EECF244321}">
                <p14:modId xmlns:p14="http://schemas.microsoft.com/office/powerpoint/2010/main" val="3974325488"/>
              </p:ext>
            </p:extLst>
          </p:nvPr>
        </p:nvGraphicFramePr>
        <p:xfrm>
          <a:off x="634550" y="1506286"/>
          <a:ext cx="9797074" cy="4549645"/>
        </p:xfrm>
        <a:graphic>
          <a:graphicData uri="http://schemas.openxmlformats.org/drawingml/2006/table">
            <a:tbl>
              <a:tblPr/>
              <a:tblGrid>
                <a:gridCol w="2449269"/>
                <a:gridCol w="2141324"/>
                <a:gridCol w="2099388"/>
                <a:gridCol w="3107093"/>
              </a:tblGrid>
              <a:tr h="298034">
                <a:tc gridSpan="4">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20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Mevcut Laboratuvar Değerleri </a:t>
                      </a:r>
                      <a:endParaRPr kumimoji="0" lang="tr-TR" sz="20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hMerge="1">
                  <a:txBody>
                    <a:bodyPr/>
                    <a:lstStyle/>
                    <a:p>
                      <a:endParaRPr lang="tr-TR"/>
                    </a:p>
                  </a:txBody>
                  <a:tcPr/>
                </a:tc>
                <a:tc hMerge="1">
                  <a:txBody>
                    <a:bodyPr/>
                    <a:lstStyle/>
                    <a:p>
                      <a:endParaRPr lang="tr-TR"/>
                    </a:p>
                  </a:txBody>
                  <a:tcPr/>
                </a:tc>
                <a:tc hMerge="1">
                  <a:txBody>
                    <a:bodyPr/>
                    <a:lstStyle/>
                    <a:p>
                      <a:endParaRPr lang="tr-TR"/>
                    </a:p>
                  </a:txBody>
                  <a:tcPr/>
                </a:tc>
              </a:tr>
              <a:tr h="298034">
                <a:tc gridSpan="2">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20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Test </a:t>
                      </a:r>
                      <a:endParaRPr kumimoji="0" lang="tr-TR" sz="2000" b="0" i="0" u="none" strike="noStrike" cap="none" normalizeH="0" baseline="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hMerge="1">
                  <a:txBody>
                    <a:bodyPr/>
                    <a:lstStyle/>
                    <a:p>
                      <a:endParaRPr lang="tr-TR"/>
                    </a:p>
                  </a:txBody>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20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Hasta Sonuçları </a:t>
                      </a:r>
                      <a:endParaRPr kumimoji="0" lang="tr-TR" sz="20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20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Normal Değerler</a:t>
                      </a:r>
                      <a:endParaRPr kumimoji="0" lang="tr-TR" sz="2000" b="0" i="0" u="none" strike="noStrike" cap="none" normalizeH="0" baseline="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1217636">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2000" b="1"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Tam Kan</a:t>
                      </a:r>
                      <a:endParaRPr kumimoji="0" lang="tr-TR" sz="20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6">
                        <a:lumMod val="40000"/>
                        <a:lumOff val="60000"/>
                      </a:schemeClr>
                    </a:solid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dirty="0" err="1"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Hb</a:t>
                      </a: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b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dirty="0" err="1"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Hct</a:t>
                      </a: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
                      </a:r>
                      <a:b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MCV </a:t>
                      </a:r>
                      <a:b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MCH</a:t>
                      </a:r>
                      <a:b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RDW </a:t>
                      </a:r>
                      <a:b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WBC </a:t>
                      </a:r>
                      <a:endParaRPr kumimoji="0" lang="tr-TR" sz="1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6">
                        <a:lumMod val="40000"/>
                        <a:lumOff val="60000"/>
                      </a:schemeClr>
                    </a:solid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dirty="0" smtClean="0">
                          <a:ln>
                            <a:noFill/>
                          </a:ln>
                          <a:solidFill>
                            <a:schemeClr val="accent2"/>
                          </a:solidFill>
                          <a:effectLst/>
                          <a:latin typeface="Times New Roman" panose="02020603050405020304" pitchFamily="18" charset="0"/>
                          <a:ea typeface="ＭＳ Ｐゴシック" panose="020B0600070205080204" pitchFamily="34" charset="-128"/>
                          <a:cs typeface="Times New Roman" panose="02020603050405020304" pitchFamily="18" charset="0"/>
                        </a:rPr>
                        <a:t>8.8 g/</a:t>
                      </a:r>
                      <a:r>
                        <a:rPr kumimoji="0" lang="tr-TR" sz="1400" b="0" i="0" u="none" strike="noStrike" cap="none" normalizeH="0" baseline="0" dirty="0" err="1" smtClean="0">
                          <a:ln>
                            <a:noFill/>
                          </a:ln>
                          <a:solidFill>
                            <a:schemeClr val="accent2"/>
                          </a:solidFill>
                          <a:effectLst/>
                          <a:latin typeface="Times New Roman" panose="02020603050405020304" pitchFamily="18" charset="0"/>
                          <a:ea typeface="ＭＳ Ｐゴシック" panose="020B0600070205080204" pitchFamily="34" charset="-128"/>
                          <a:cs typeface="Times New Roman" panose="02020603050405020304" pitchFamily="18" charset="0"/>
                        </a:rPr>
                        <a:t>dL</a:t>
                      </a: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
                      </a:r>
                      <a:b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26.5%</a:t>
                      </a:r>
                      <a:b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dirty="0" smtClean="0">
                          <a:ln>
                            <a:noFill/>
                          </a:ln>
                          <a:solidFill>
                            <a:schemeClr val="accent2"/>
                          </a:solidFill>
                          <a:effectLst/>
                          <a:latin typeface="Times New Roman" panose="02020603050405020304" pitchFamily="18" charset="0"/>
                          <a:ea typeface="ＭＳ Ｐゴシック" panose="020B0600070205080204" pitchFamily="34" charset="-128"/>
                          <a:cs typeface="Times New Roman" panose="02020603050405020304" pitchFamily="18" charset="0"/>
                        </a:rPr>
                        <a:t>119 </a:t>
                      </a:r>
                      <a:r>
                        <a:rPr kumimoji="0" lang="tr-TR" sz="1400" b="0" i="0" u="none" strike="noStrike" cap="none" normalizeH="0" baseline="0" dirty="0" err="1" smtClean="0">
                          <a:ln>
                            <a:noFill/>
                          </a:ln>
                          <a:solidFill>
                            <a:schemeClr val="accent2"/>
                          </a:solidFill>
                          <a:effectLst/>
                          <a:latin typeface="Times New Roman" panose="02020603050405020304" pitchFamily="18" charset="0"/>
                          <a:ea typeface="ＭＳ Ｐゴシック" panose="020B0600070205080204" pitchFamily="34" charset="-128"/>
                          <a:cs typeface="Times New Roman" panose="02020603050405020304" pitchFamily="18" charset="0"/>
                        </a:rPr>
                        <a:t>fL</a:t>
                      </a: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
                      </a:r>
                      <a:b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39.7 </a:t>
                      </a:r>
                      <a:r>
                        <a:rPr kumimoji="0" lang="tr-TR" sz="1400" b="0" i="0" u="none" strike="noStrike" cap="none" normalizeH="0" baseline="0" dirty="0" err="1"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pg</a:t>
                      </a: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
                      </a:r>
                      <a:b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dirty="0" smtClean="0">
                          <a:ln>
                            <a:noFill/>
                          </a:ln>
                          <a:solidFill>
                            <a:schemeClr val="accent2"/>
                          </a:solidFill>
                          <a:effectLst/>
                          <a:latin typeface="Times New Roman" panose="02020603050405020304" pitchFamily="18" charset="0"/>
                          <a:ea typeface="ＭＳ Ｐゴシック" panose="020B0600070205080204" pitchFamily="34" charset="-128"/>
                          <a:cs typeface="Times New Roman" panose="02020603050405020304" pitchFamily="18" charset="0"/>
                        </a:rPr>
                        <a:t>17.5 SD</a:t>
                      </a:r>
                      <a:br>
                        <a:rPr kumimoji="0" lang="tr-TR" sz="1400" b="0" i="0" u="none" strike="noStrike" cap="none" normalizeH="0" baseline="0" dirty="0" smtClean="0">
                          <a:ln>
                            <a:noFill/>
                          </a:ln>
                          <a:solidFill>
                            <a:schemeClr val="accent2"/>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5,200/</a:t>
                      </a:r>
                      <a:r>
                        <a:rPr kumimoji="0" lang="tr-TR" sz="1400" b="0" i="0" u="none" strike="noStrike" cap="none" normalizeH="0" baseline="0" dirty="0" err="1"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μL</a:t>
                      </a: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endParaRPr kumimoji="0" lang="tr-TR" sz="1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6">
                        <a:lumMod val="40000"/>
                        <a:lumOff val="60000"/>
                      </a:schemeClr>
                    </a:solid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(12-15.6)</a:t>
                      </a:r>
                      <a:b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(35-46)</a:t>
                      </a:r>
                      <a:b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(80-100)</a:t>
                      </a:r>
                      <a:b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(27-33)</a:t>
                      </a:r>
                      <a:b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(9-15)</a:t>
                      </a:r>
                      <a:b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(4,800-10,800) </a:t>
                      </a:r>
                      <a:endParaRPr kumimoji="0" lang="tr-TR" sz="1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6">
                        <a:lumMod val="40000"/>
                        <a:lumOff val="60000"/>
                      </a:schemeClr>
                    </a:solidFill>
                  </a:tcPr>
                </a:tc>
              </a:tr>
              <a:tr h="1024361">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2000" b="1"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Lökosit Formülü</a:t>
                      </a:r>
                      <a:r>
                        <a:rPr kumimoji="0" lang="tr-TR" sz="20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endParaRPr kumimoji="0" lang="tr-TR" sz="2000" b="0" i="0" u="none" strike="noStrike" cap="none" normalizeH="0" baseline="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Nötrofiller</a:t>
                      </a:r>
                      <a:br>
                        <a:rPr kumimoji="0" lang="tr-TR" sz="14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Lenfositler</a:t>
                      </a:r>
                      <a:br>
                        <a:rPr kumimoji="0" lang="tr-TR" sz="14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Monositler</a:t>
                      </a: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Eozinofiller </a:t>
                      </a:r>
                      <a:br>
                        <a:rPr kumimoji="0" lang="tr-TR" sz="14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Bazofiller</a:t>
                      </a:r>
                      <a:endParaRPr kumimoji="0" lang="tr-TR" sz="1400" b="0" i="0" u="none" strike="noStrike" cap="none" normalizeH="0" baseline="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67%</a:t>
                      </a:r>
                      <a:br>
                        <a:rPr kumimoji="0" lang="tr-TR" sz="14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30% </a:t>
                      </a:r>
                      <a:br>
                        <a:rPr kumimoji="0" lang="tr-TR" sz="14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8% </a:t>
                      </a:r>
                      <a:br>
                        <a:rPr kumimoji="0" lang="tr-TR" sz="14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3% </a:t>
                      </a:r>
                      <a:br>
                        <a:rPr kumimoji="0" lang="tr-TR" sz="14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2% </a:t>
                      </a:r>
                      <a:endParaRPr kumimoji="0" lang="tr-TR" sz="1400" b="0" i="0" u="none" strike="noStrike" cap="none" normalizeH="0" baseline="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(42-75)</a:t>
                      </a:r>
                      <a:b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(20-51)</a:t>
                      </a:r>
                      <a:b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(5-10)</a:t>
                      </a:r>
                      <a:b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(0-7)</a:t>
                      </a:r>
                      <a:b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(0-7) </a:t>
                      </a:r>
                      <a:endParaRPr kumimoji="0" lang="tr-TR" sz="1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298034">
                <a:tc gridSpan="2">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2000" b="1"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Trombosit</a:t>
                      </a:r>
                      <a:endParaRPr kumimoji="0" lang="tr-TR" sz="2000" b="0" i="0" u="none" strike="noStrike" cap="none" normalizeH="0" baseline="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hMerge="1">
                  <a:txBody>
                    <a:bodyPr/>
                    <a:lstStyle/>
                    <a:p>
                      <a:endParaRPr lang="tr-TR"/>
                    </a:p>
                  </a:txBody>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338,000/</a:t>
                      </a:r>
                      <a:r>
                        <a:rPr kumimoji="0" lang="tr-TR" sz="1400" b="0" i="0" u="none" strike="noStrike" cap="none" normalizeH="0" baseline="0" dirty="0" err="1"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μL</a:t>
                      </a: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endParaRPr kumimoji="0" lang="tr-TR" sz="1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(150,000-400,000) </a:t>
                      </a:r>
                      <a:endParaRPr kumimoji="0" lang="tr-TR" sz="1400" b="0" i="0" u="none" strike="noStrike" cap="none" normalizeH="0" baseline="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831085">
                <a:tc gridSpan="2">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20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Folik Asit</a:t>
                      </a:r>
                      <a:br>
                        <a:rPr kumimoji="0" lang="tr-TR" sz="20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20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B12 </a:t>
                      </a:r>
                      <a:endParaRPr kumimoji="0" lang="tr-TR" sz="20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solidFill>
                  </a:tcPr>
                </a:tc>
                <a:tc hMerge="1">
                  <a:txBody>
                    <a:bodyPr/>
                    <a:lstStyle/>
                    <a:p>
                      <a:endParaRPr lang="tr-TR"/>
                    </a:p>
                  </a:txBody>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6.4 </a:t>
                      </a:r>
                      <a:r>
                        <a:rPr kumimoji="0" lang="tr-TR" sz="1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cs typeface="Times New Roman" panose="02020603050405020304" pitchFamily="18" charset="0"/>
                        </a:rPr>
                        <a:t>µ</a:t>
                      </a: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g/d</a:t>
                      </a: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159 </a:t>
                      </a:r>
                      <a:r>
                        <a:rPr kumimoji="0" lang="tr-TR" sz="1400" b="0" i="0" u="none" strike="noStrike" cap="none" normalizeH="0" baseline="0" dirty="0" err="1"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pg</a:t>
                      </a: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a:t>
                      </a:r>
                      <a:r>
                        <a:rPr kumimoji="0" lang="tr-TR" sz="1400" b="0" i="0" u="none" strike="noStrike" cap="none" normalizeH="0" baseline="0" dirty="0" err="1"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mL</a:t>
                      </a: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endParaRPr kumimoji="0" lang="tr-TR" sz="1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solid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(&gt;1.9) (eksiklik &lt;1.7)</a:t>
                      </a:r>
                      <a:b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(232-1139) (eksiklik &lt;160) </a:t>
                      </a:r>
                      <a:endParaRPr kumimoji="0" lang="tr-TR" sz="1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solidFill>
                  </a:tcPr>
                </a:tc>
              </a:tr>
            </a:tbl>
          </a:graphicData>
        </a:graphic>
      </p:graphicFrame>
      <p:sp>
        <p:nvSpPr>
          <p:cNvPr id="5" name="Rectangle 2"/>
          <p:cNvSpPr txBox="1">
            <a:spLocks noChangeArrowheads="1"/>
          </p:cNvSpPr>
          <p:nvPr/>
        </p:nvSpPr>
        <p:spPr>
          <a:xfrm>
            <a:off x="482082" y="4824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3400" smtClean="0">
                <a:solidFill>
                  <a:srgbClr val="FF0000"/>
                </a:solidFill>
                <a:latin typeface="+mn-lt"/>
                <a:ea typeface="ＭＳ Ｐゴシック" panose="020B0600070205080204" pitchFamily="34" charset="-128"/>
              </a:rPr>
              <a:t>Olgu Takdimi-4</a:t>
            </a:r>
            <a:br>
              <a:rPr lang="tr-TR" sz="3400" smtClean="0">
                <a:solidFill>
                  <a:srgbClr val="FF0000"/>
                </a:solidFill>
                <a:latin typeface="+mn-lt"/>
                <a:ea typeface="ＭＳ Ｐゴシック" panose="020B0600070205080204" pitchFamily="34" charset="-128"/>
              </a:rPr>
            </a:br>
            <a:r>
              <a:rPr lang="tr-TR" sz="1600" smtClean="0">
                <a:solidFill>
                  <a:srgbClr val="FF0000"/>
                </a:solidFill>
                <a:latin typeface="+mn-lt"/>
                <a:ea typeface="ＭＳ Ｐゴシック" panose="020B0600070205080204" pitchFamily="34" charset="-128"/>
              </a:rPr>
              <a:t>(Emmanuel C. Besa)</a:t>
            </a:r>
            <a:r>
              <a:rPr lang="tr-TR" sz="3400" smtClean="0">
                <a:solidFill>
                  <a:srgbClr val="FF0000"/>
                </a:solidFill>
                <a:latin typeface="+mn-lt"/>
                <a:ea typeface="ＭＳ Ｐゴシック" panose="020B0600070205080204" pitchFamily="34" charset="-128"/>
              </a:rPr>
              <a:t> </a:t>
            </a:r>
            <a:r>
              <a:rPr lang="tr-TR" sz="1400" smtClean="0">
                <a:solidFill>
                  <a:srgbClr val="FF0000"/>
                </a:solidFill>
                <a:latin typeface="+mn-lt"/>
                <a:ea typeface="ＭＳ Ｐゴシック" panose="020B0600070205080204" pitchFamily="34" charset="-128"/>
              </a:rPr>
              <a:t>(ASH Teaching Cases)</a:t>
            </a:r>
            <a:endParaRPr lang="tr-TR" sz="1400" dirty="0">
              <a:solidFill>
                <a:srgbClr val="FF0000"/>
              </a:solidFill>
              <a:latin typeface="+mn-lt"/>
              <a:ea typeface="ＭＳ Ｐゴシック" panose="020B0600070205080204" pitchFamily="34" charset="-128"/>
            </a:endParaRPr>
          </a:p>
        </p:txBody>
      </p:sp>
    </p:spTree>
    <p:extLst>
      <p:ext uri="{BB962C8B-B14F-4D97-AF65-F5344CB8AC3E}">
        <p14:creationId xmlns:p14="http://schemas.microsoft.com/office/powerpoint/2010/main" val="4141279494"/>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Rectangle 8"/>
          <p:cNvSpPr>
            <a:spLocks noGrp="1" noChangeArrowheads="1"/>
          </p:cNvSpPr>
          <p:nvPr>
            <p:ph type="sldNum" sz="quarter" idx="12"/>
          </p:nvPr>
        </p:nvSpPr>
        <p:spPr>
          <a:ln/>
        </p:spPr>
        <p:txBody>
          <a:bodyPr/>
          <a:lstStyle/>
          <a:p>
            <a:fld id="{EEEBBFA8-B57B-46F9-9EA8-7C63FB8F43A4}" type="slidenum">
              <a:rPr lang="tr-TR"/>
              <a:pPr/>
              <a:t>81</a:t>
            </a:fld>
            <a:endParaRPr lang="tr-TR"/>
          </a:p>
        </p:txBody>
      </p:sp>
      <p:graphicFrame>
        <p:nvGraphicFramePr>
          <p:cNvPr id="60618" name="Group 202"/>
          <p:cNvGraphicFramePr>
            <a:graphicFrameLocks noGrp="1"/>
          </p:cNvGraphicFramePr>
          <p:nvPr>
            <p:extLst>
              <p:ext uri="{D42A27DB-BD31-4B8C-83A1-F6EECF244321}">
                <p14:modId xmlns:p14="http://schemas.microsoft.com/office/powerpoint/2010/main" val="4275836716"/>
              </p:ext>
            </p:extLst>
          </p:nvPr>
        </p:nvGraphicFramePr>
        <p:xfrm>
          <a:off x="625150" y="1373808"/>
          <a:ext cx="10114385" cy="4926843"/>
        </p:xfrm>
        <a:graphic>
          <a:graphicData uri="http://schemas.openxmlformats.org/drawingml/2006/table">
            <a:tbl>
              <a:tblPr/>
              <a:tblGrid>
                <a:gridCol w="3200401"/>
                <a:gridCol w="2976465"/>
                <a:gridCol w="3937519"/>
              </a:tblGrid>
              <a:tr h="387498">
                <a:tc gridSpan="3">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2000" b="1"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Laboratuvar Verileri</a:t>
                      </a:r>
                      <a:endParaRPr kumimoji="0" lang="tr-TR" sz="20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hMerge="1">
                  <a:txBody>
                    <a:bodyPr/>
                    <a:lstStyle/>
                    <a:p>
                      <a:endParaRPr lang="tr-TR"/>
                    </a:p>
                  </a:txBody>
                  <a:tcPr/>
                </a:tc>
                <a:tc hMerge="1">
                  <a:txBody>
                    <a:bodyPr/>
                    <a:lstStyle/>
                    <a:p>
                      <a:endParaRPr lang="tr-TR"/>
                    </a:p>
                  </a:txBody>
                  <a:tcPr/>
                </a:tc>
              </a:tr>
              <a:tr h="298076">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Test </a:t>
                      </a:r>
                      <a:endParaRPr kumimoji="0" lang="tr-TR" sz="1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Hasta Sonuçları</a:t>
                      </a:r>
                      <a:endParaRPr kumimoji="0" lang="tr-TR" sz="1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Normal </a:t>
                      </a:r>
                      <a:endParaRPr kumimoji="0" lang="tr-TR" sz="1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298076">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Retikülositler</a:t>
                      </a:r>
                      <a:endParaRPr kumimoji="0" lang="tr-TR" sz="1400" b="0" i="0" u="none" strike="noStrike" cap="none" normalizeH="0" baseline="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cs typeface="Times New Roman" panose="02020603050405020304" pitchFamily="18" charset="0"/>
                        </a:rPr>
                        <a:t> </a:t>
                      </a:r>
                      <a:endParaRPr kumimoji="0" lang="tr-TR" sz="1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cs typeface="Times New Roman" panose="02020603050405020304" pitchFamily="18" charset="0"/>
                        </a:rPr>
                        <a:t> </a:t>
                      </a:r>
                      <a:endParaRPr kumimoji="0" lang="tr-TR" sz="1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298076">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smtClean="0">
                          <a:ln>
                            <a:noFill/>
                          </a:ln>
                          <a:solidFill>
                            <a:schemeClr val="tx1"/>
                          </a:solidFill>
                          <a:effectLst/>
                          <a:latin typeface="Verdana" panose="020B0604030504040204" pitchFamily="34" charset="0"/>
                          <a:ea typeface="ＭＳ Ｐゴシック" panose="020B0600070205080204" pitchFamily="34" charset="-128"/>
                          <a:cs typeface="Times New Roman" panose="02020603050405020304" pitchFamily="18" charset="0"/>
                        </a:rPr>
                        <a:t>  </a:t>
                      </a:r>
                      <a:r>
                        <a:rPr kumimoji="0" lang="tr-TR" sz="14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Yüzde</a:t>
                      </a:r>
                      <a:endParaRPr kumimoji="0" lang="tr-TR" sz="1400" b="0" i="0" u="none" strike="noStrike" cap="none" normalizeH="0" baseline="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1.0% </a:t>
                      </a:r>
                      <a:endParaRPr kumimoji="0" lang="tr-TR" sz="1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(0.5-1.5) </a:t>
                      </a:r>
                      <a:endParaRPr kumimoji="0" lang="tr-TR" sz="1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490763">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smtClean="0">
                          <a:ln>
                            <a:noFill/>
                          </a:ln>
                          <a:solidFill>
                            <a:schemeClr val="tx1"/>
                          </a:solidFill>
                          <a:effectLst/>
                          <a:latin typeface="Verdana" panose="020B0604030504040204" pitchFamily="34" charset="0"/>
                          <a:ea typeface="ＭＳ Ｐゴシック" panose="020B0600070205080204" pitchFamily="34" charset="-128"/>
                          <a:cs typeface="Times New Roman" panose="02020603050405020304" pitchFamily="18" charset="0"/>
                        </a:rPr>
                        <a:t>  </a:t>
                      </a:r>
                      <a:r>
                        <a:rPr kumimoji="0" lang="tr-TR" sz="14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Mutlak Retikülosit Sayısı </a:t>
                      </a:r>
                      <a:endParaRPr kumimoji="0" lang="tr-TR" sz="1400" b="0" i="0" u="none" strike="noStrike" cap="none" normalizeH="0" baseline="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42,000/</a:t>
                      </a:r>
                      <a:r>
                        <a:rPr kumimoji="0" lang="tr-TR" sz="1400" b="0" i="0" u="none" strike="noStrike" cap="none" normalizeH="0" baseline="0" dirty="0" err="1"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dL</a:t>
                      </a:r>
                      <a:endParaRPr kumimoji="0" lang="tr-TR" sz="1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40,000-80,000</a:t>
                      </a:r>
                      <a:endParaRPr kumimoji="0" lang="tr-TR" sz="1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351760">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rPr>
                        <a:t>Eritrosit </a:t>
                      </a:r>
                      <a:r>
                        <a:rPr kumimoji="0" lang="tr-TR" sz="1400" b="0" i="0" u="none" strike="noStrike" cap="none" normalizeH="0" baseline="0" dirty="0" err="1" smtClean="0">
                          <a:ln>
                            <a:noFill/>
                          </a:ln>
                          <a:solidFill>
                            <a:schemeClr val="tx1"/>
                          </a:solidFill>
                          <a:effectLst/>
                          <a:latin typeface="Times New Roman" panose="02020603050405020304" pitchFamily="18" charset="0"/>
                          <a:ea typeface="ＭＳ Ｐゴシック" panose="020B0600070205080204" pitchFamily="34" charset="-128"/>
                        </a:rPr>
                        <a:t>Folatı</a:t>
                      </a:r>
                      <a:endPar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368.6 </a:t>
                      </a:r>
                      <a:r>
                        <a:rPr kumimoji="0" lang="tr-TR" sz="1400" b="0" i="0" u="none" strike="noStrike" cap="none" normalizeH="0" baseline="0" dirty="0" err="1"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ng</a:t>
                      </a: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a:t>
                      </a:r>
                      <a:r>
                        <a:rPr kumimoji="0" lang="tr-TR" sz="1400" b="0" i="0" u="none" strike="noStrike" cap="none" normalizeH="0" baseline="0" dirty="0" err="1"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mL</a:t>
                      </a: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endParaRPr kumimoji="0" lang="tr-TR" sz="1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(95-570) </a:t>
                      </a:r>
                      <a:endParaRPr kumimoji="0" lang="tr-TR" sz="1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298076">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Folik Asit</a:t>
                      </a:r>
                      <a:endParaRPr kumimoji="0" lang="tr-TR" sz="1400" b="0" i="0" u="none" strike="noStrike" cap="none" normalizeH="0" baseline="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6,4 </a:t>
                      </a:r>
                      <a:r>
                        <a:rPr kumimoji="0" lang="tr-TR" sz="1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cs typeface="Times New Roman" panose="02020603050405020304" pitchFamily="18" charset="0"/>
                        </a:rPr>
                        <a:t>µ</a:t>
                      </a: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g/</a:t>
                      </a:r>
                      <a:r>
                        <a:rPr kumimoji="0" lang="tr-TR" sz="1400" b="0" i="0" u="none" strike="noStrike" cap="none" normalizeH="0" baseline="0" dirty="0" err="1"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dL</a:t>
                      </a: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endParaRPr kumimoji="0" lang="tr-TR" sz="1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(&gt;1.9) (eksiklik &lt;1.7) </a:t>
                      </a:r>
                      <a:endParaRPr kumimoji="0" lang="tr-TR" sz="1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298076">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B12 </a:t>
                      </a:r>
                      <a:endParaRPr kumimoji="0" lang="tr-TR" sz="1400" b="0" i="0" u="none" strike="noStrike" cap="none" normalizeH="0" baseline="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159 </a:t>
                      </a:r>
                      <a:r>
                        <a:rPr kumimoji="0" lang="tr-TR" sz="1400" b="0" i="0" u="none" strike="noStrike" cap="none" normalizeH="0" baseline="0" dirty="0" err="1"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pg</a:t>
                      </a: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a:t>
                      </a:r>
                      <a:r>
                        <a:rPr kumimoji="0" lang="tr-TR" sz="1400" b="0" i="0" u="none" strike="noStrike" cap="none" normalizeH="0" baseline="0" dirty="0" err="1"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mL</a:t>
                      </a: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endParaRPr kumimoji="0" lang="tr-TR" sz="1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4"/>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(232-1139) (eksiklik &lt;160) </a:t>
                      </a:r>
                      <a:endParaRPr kumimoji="0" lang="tr-TR" sz="1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387498">
                <a:tc gridSpan="3">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20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LDH ile birlikte Karaciğer Testleri</a:t>
                      </a:r>
                      <a:endParaRPr kumimoji="0" lang="tr-TR" sz="20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hMerge="1">
                  <a:txBody>
                    <a:bodyPr/>
                    <a:lstStyle/>
                    <a:p>
                      <a:endParaRPr lang="tr-TR"/>
                    </a:p>
                  </a:txBody>
                  <a:tcPr/>
                </a:tc>
                <a:tc hMerge="1">
                  <a:txBody>
                    <a:bodyPr/>
                    <a:lstStyle/>
                    <a:p>
                      <a:endParaRPr lang="tr-TR"/>
                    </a:p>
                  </a:txBody>
                  <a:tcPr/>
                </a:tc>
              </a:tr>
              <a:tr h="1341340">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Total protein</a:t>
                      </a:r>
                      <a:b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dirty="0" err="1"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Albumin</a:t>
                      </a: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
                      </a:r>
                      <a:b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dirty="0" err="1"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Alkalen</a:t>
                      </a: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r>
                        <a:rPr kumimoji="0" lang="tr-TR" sz="1400" b="0" i="0" u="none" strike="noStrike" cap="none" normalizeH="0" baseline="0" dirty="0" err="1"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Fosfataz</a:t>
                      </a: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
                      </a:r>
                      <a:b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ALT(SGPT)</a:t>
                      </a:r>
                      <a:b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AST(SGOT)</a:t>
                      </a:r>
                      <a:b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LDH </a:t>
                      </a:r>
                      <a:endParaRPr kumimoji="0" lang="tr-TR" sz="1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6.2 g/</a:t>
                      </a:r>
                      <a:r>
                        <a:rPr kumimoji="0" lang="tr-TR" sz="1400" b="0" i="0" u="none" strike="noStrike" cap="none" normalizeH="0" baseline="0" dirty="0" err="1"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dL</a:t>
                      </a: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
                      </a:r>
                      <a:b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3.6 g/</a:t>
                      </a:r>
                      <a:r>
                        <a:rPr kumimoji="0" lang="tr-TR" sz="1400" b="0" i="0" u="none" strike="noStrike" cap="none" normalizeH="0" baseline="0" dirty="0" err="1"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dL</a:t>
                      </a: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
                      </a:r>
                      <a:b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78 U/L</a:t>
                      </a:r>
                      <a:b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23 U/L</a:t>
                      </a:r>
                      <a:b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24 U/L </a:t>
                      </a:r>
                      <a:b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1" i="0" u="none" strike="noStrike" cap="none" normalizeH="0" baseline="0" dirty="0" smtClean="0">
                          <a:ln>
                            <a:noFill/>
                          </a:ln>
                          <a:solidFill>
                            <a:srgbClr val="FF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249 U/L </a:t>
                      </a:r>
                      <a:endParaRPr kumimoji="0" lang="tr-TR" sz="1400" b="1" i="0" u="none" strike="noStrike" cap="none" normalizeH="0" baseline="0" dirty="0" smtClean="0">
                        <a:ln>
                          <a:noFill/>
                        </a:ln>
                        <a:solidFill>
                          <a:srgbClr val="FF0000"/>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(6.0-8.2)</a:t>
                      </a:r>
                      <a:b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(3.5-5.0)</a:t>
                      </a:r>
                      <a:b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(38-126)</a:t>
                      </a:r>
                      <a:b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(7-56)</a:t>
                      </a:r>
                      <a:b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(5-40) </a:t>
                      </a:r>
                      <a:b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br>
                      <a:r>
                        <a:rPr kumimoji="0" lang="tr-TR" sz="14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(100-200) </a:t>
                      </a:r>
                      <a:endParaRPr kumimoji="0" lang="tr-TR" sz="14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387498">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ＭＳ Ｐゴシック" panose="020B0600070205080204" pitchFamily="34" charset="-128"/>
                        </a:defRPr>
                      </a:lvl1pPr>
                      <a:lvl2pPr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ＭＳ Ｐゴシック" panose="020B0600070205080204" pitchFamily="34" charset="-128"/>
                        </a:defRPr>
                      </a:lvl2pPr>
                      <a:lvl3pPr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ＭＳ Ｐゴシック" panose="020B0600070205080204" pitchFamily="34" charset="-128"/>
                        </a:defRPr>
                      </a:lvl3pPr>
                      <a:lvl4pPr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4pPr>
                      <a:lvl5pPr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5pPr>
                      <a:lvl6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6pPr>
                      <a:lvl7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7pPr>
                      <a:lvl8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8pPr>
                      <a:lvl9pPr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2000" b="0" i="0" u="none" strike="noStrike" cap="none" normalizeH="0" baseline="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Total Bilirubin </a:t>
                      </a:r>
                      <a:endParaRPr kumimoji="0" lang="tr-TR" sz="2000" b="0" i="0" u="none" strike="noStrike" cap="none" normalizeH="0" baseline="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2000" b="1" i="0" u="none" strike="noStrike" cap="none" normalizeH="0" baseline="0" dirty="0" smtClean="0">
                          <a:ln>
                            <a:noFill/>
                          </a:ln>
                          <a:solidFill>
                            <a:srgbClr val="FF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1.64 mg/</a:t>
                      </a:r>
                      <a:r>
                        <a:rPr kumimoji="0" lang="tr-TR" sz="2000" b="1" i="0" u="none" strike="noStrike" cap="none" normalizeH="0" baseline="0" dirty="0" err="1" smtClean="0">
                          <a:ln>
                            <a:noFill/>
                          </a:ln>
                          <a:solidFill>
                            <a:srgbClr val="FF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dL</a:t>
                      </a:r>
                      <a:r>
                        <a:rPr kumimoji="0" lang="tr-TR" sz="2000" b="1" i="0" u="none" strike="noStrike" cap="none" normalizeH="0" baseline="0" dirty="0" smtClean="0">
                          <a:ln>
                            <a:noFill/>
                          </a:ln>
                          <a:solidFill>
                            <a:srgbClr val="FF0000"/>
                          </a:solidFill>
                          <a:effectLst/>
                          <a:latin typeface="Times New Roman" panose="02020603050405020304" pitchFamily="18" charset="0"/>
                          <a:ea typeface="ＭＳ Ｐゴシック" panose="020B0600070205080204" pitchFamily="34" charset="-128"/>
                          <a:cs typeface="Times New Roman" panose="02020603050405020304" pitchFamily="18" charset="0"/>
                        </a:rPr>
                        <a:t> </a:t>
                      </a:r>
                      <a:endParaRPr kumimoji="0" lang="tr-TR" sz="2000" b="1" i="0" u="none" strike="noStrike" cap="none" normalizeH="0" baseline="0" dirty="0" smtClean="0">
                        <a:ln>
                          <a:noFill/>
                        </a:ln>
                        <a:solidFill>
                          <a:srgbClr val="FF0000"/>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2000" b="0" i="0" u="none" strike="noStrike" cap="none" normalizeH="0" baseline="0" dirty="0" smtClean="0">
                          <a:ln>
                            <a:noFill/>
                          </a:ln>
                          <a:solidFill>
                            <a:schemeClr val="tx1"/>
                          </a:solidFill>
                          <a:effectLst/>
                          <a:latin typeface="Times New Roman" panose="02020603050405020304" pitchFamily="18" charset="0"/>
                          <a:ea typeface="ＭＳ Ｐゴシック" panose="020B0600070205080204" pitchFamily="34" charset="-128"/>
                          <a:cs typeface="Times New Roman" panose="02020603050405020304" pitchFamily="18" charset="0"/>
                        </a:rPr>
                        <a:t>(0-1.4) </a:t>
                      </a:r>
                      <a:endParaRPr kumimoji="0" lang="tr-TR" sz="2000" b="0" i="0" u="none" strike="noStrike" cap="none" normalizeH="0" baseline="0" dirty="0" smtClean="0">
                        <a:ln>
                          <a:noFill/>
                        </a:ln>
                        <a:solidFill>
                          <a:schemeClr val="tx1"/>
                        </a:solidFill>
                        <a:effectLst/>
                        <a:latin typeface="Verdana" panose="020B0604030504040204" pitchFamily="34" charset="0"/>
                        <a:ea typeface="ＭＳ Ｐゴシック" panose="020B060007020508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bl>
          </a:graphicData>
        </a:graphic>
      </p:graphicFrame>
      <p:sp>
        <p:nvSpPr>
          <p:cNvPr id="60613" name="Rectangle 197"/>
          <p:cNvSpPr>
            <a:spLocks noChangeArrowheads="1"/>
          </p:cNvSpPr>
          <p:nvPr/>
        </p:nvSpPr>
        <p:spPr bwMode="auto">
          <a:xfrm>
            <a:off x="1524001" y="516508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0" hangingPunct="0"/>
            <a:endParaRPr lang="tr-TR" sz="2400"/>
          </a:p>
        </p:txBody>
      </p:sp>
      <p:sp>
        <p:nvSpPr>
          <p:cNvPr id="6" name="Rectangle 2"/>
          <p:cNvSpPr txBox="1">
            <a:spLocks noChangeArrowheads="1"/>
          </p:cNvSpPr>
          <p:nvPr/>
        </p:nvSpPr>
        <p:spPr>
          <a:xfrm>
            <a:off x="482082" y="4824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3400" smtClean="0">
                <a:solidFill>
                  <a:srgbClr val="FF0000"/>
                </a:solidFill>
                <a:latin typeface="+mn-lt"/>
                <a:ea typeface="ＭＳ Ｐゴシック" panose="020B0600070205080204" pitchFamily="34" charset="-128"/>
              </a:rPr>
              <a:t>Olgu Takdimi-4</a:t>
            </a:r>
            <a:br>
              <a:rPr lang="tr-TR" sz="3400" smtClean="0">
                <a:solidFill>
                  <a:srgbClr val="FF0000"/>
                </a:solidFill>
                <a:latin typeface="+mn-lt"/>
                <a:ea typeface="ＭＳ Ｐゴシック" panose="020B0600070205080204" pitchFamily="34" charset="-128"/>
              </a:rPr>
            </a:br>
            <a:r>
              <a:rPr lang="tr-TR" sz="1600" smtClean="0">
                <a:solidFill>
                  <a:srgbClr val="FF0000"/>
                </a:solidFill>
                <a:latin typeface="+mn-lt"/>
                <a:ea typeface="ＭＳ Ｐゴシック" panose="020B0600070205080204" pitchFamily="34" charset="-128"/>
              </a:rPr>
              <a:t>(Emmanuel C. Besa)</a:t>
            </a:r>
            <a:r>
              <a:rPr lang="tr-TR" sz="3400" smtClean="0">
                <a:solidFill>
                  <a:srgbClr val="FF0000"/>
                </a:solidFill>
                <a:latin typeface="+mn-lt"/>
                <a:ea typeface="ＭＳ Ｐゴシック" panose="020B0600070205080204" pitchFamily="34" charset="-128"/>
              </a:rPr>
              <a:t> </a:t>
            </a:r>
            <a:r>
              <a:rPr lang="tr-TR" sz="1400" smtClean="0">
                <a:solidFill>
                  <a:srgbClr val="FF0000"/>
                </a:solidFill>
                <a:latin typeface="+mn-lt"/>
                <a:ea typeface="ＭＳ Ｐゴシック" panose="020B0600070205080204" pitchFamily="34" charset="-128"/>
              </a:rPr>
              <a:t>(ASH Teaching Cases)</a:t>
            </a:r>
            <a:endParaRPr lang="tr-TR" sz="1400" dirty="0">
              <a:solidFill>
                <a:srgbClr val="FF0000"/>
              </a:solidFill>
              <a:latin typeface="+mn-lt"/>
              <a:ea typeface="ＭＳ Ｐゴシック" panose="020B0600070205080204" pitchFamily="34" charset="-128"/>
            </a:endParaRPr>
          </a:p>
        </p:txBody>
      </p:sp>
    </p:spTree>
    <p:extLst>
      <p:ext uri="{BB962C8B-B14F-4D97-AF65-F5344CB8AC3E}">
        <p14:creationId xmlns:p14="http://schemas.microsoft.com/office/powerpoint/2010/main" val="4278004089"/>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p:cNvSpPr>
            <a:spLocks noGrp="1" noChangeArrowheads="1"/>
          </p:cNvSpPr>
          <p:nvPr>
            <p:ph type="sldNum" sz="quarter" idx="12"/>
          </p:nvPr>
        </p:nvSpPr>
        <p:spPr>
          <a:ln/>
        </p:spPr>
        <p:txBody>
          <a:bodyPr/>
          <a:lstStyle/>
          <a:p>
            <a:fld id="{EB4C31A2-4740-48C6-962D-7170E4D0277F}" type="slidenum">
              <a:rPr lang="tr-TR"/>
              <a:pPr/>
              <a:t>82</a:t>
            </a:fld>
            <a:endParaRPr lang="tr-TR"/>
          </a:p>
        </p:txBody>
      </p:sp>
      <p:sp>
        <p:nvSpPr>
          <p:cNvPr id="61443" name="Rectangle 3"/>
          <p:cNvSpPr>
            <a:spLocks noGrp="1" noChangeArrowheads="1"/>
          </p:cNvSpPr>
          <p:nvPr>
            <p:ph type="body" idx="1"/>
          </p:nvPr>
        </p:nvSpPr>
        <p:spPr>
          <a:xfrm>
            <a:off x="678024" y="2089150"/>
            <a:ext cx="10406742" cy="4267200"/>
          </a:xfrm>
        </p:spPr>
        <p:txBody>
          <a:bodyPr/>
          <a:lstStyle/>
          <a:p>
            <a:pPr>
              <a:lnSpc>
                <a:spcPct val="200000"/>
              </a:lnSpc>
              <a:buFont typeface="Wingdings" panose="05000000000000000000" pitchFamily="2" charset="2"/>
              <a:buNone/>
            </a:pPr>
            <a:r>
              <a:rPr lang="tr-TR" dirty="0" smtClean="0">
                <a:latin typeface="Comic Sans MS" panose="030F0702030302020204" pitchFamily="66" charset="0"/>
                <a:ea typeface="ＭＳ Ｐゴシック" panose="020B0600070205080204" pitchFamily="34" charset="-128"/>
              </a:rPr>
              <a:t>   Hastanın doktoru hastaya geçirdiği mide ameliyatı sonrası B12 </a:t>
            </a:r>
            <a:r>
              <a:rPr lang="tr-TR" dirty="0" err="1" smtClean="0">
                <a:latin typeface="Comic Sans MS" panose="030F0702030302020204" pitchFamily="66" charset="0"/>
                <a:ea typeface="ＭＳ Ｐゴシック" panose="020B0600070205080204" pitchFamily="34" charset="-128"/>
              </a:rPr>
              <a:t>vit</a:t>
            </a:r>
            <a:r>
              <a:rPr lang="tr-TR" dirty="0" smtClean="0">
                <a:latin typeface="Comic Sans MS" panose="030F0702030302020204" pitchFamily="66" charset="0"/>
                <a:ea typeface="ＭＳ Ｐゴシック" panose="020B0600070205080204" pitchFamily="34" charset="-128"/>
              </a:rPr>
              <a:t> eksikliği olabileceğini düşünerek zaman zaman B12 </a:t>
            </a:r>
            <a:r>
              <a:rPr lang="tr-TR" dirty="0" err="1" smtClean="0">
                <a:latin typeface="Comic Sans MS" panose="030F0702030302020204" pitchFamily="66" charset="0"/>
                <a:ea typeface="ＭＳ Ｐゴシック" panose="020B0600070205080204" pitchFamily="34" charset="-128"/>
              </a:rPr>
              <a:t>vit</a:t>
            </a:r>
            <a:r>
              <a:rPr lang="tr-TR" dirty="0" smtClean="0">
                <a:latin typeface="Comic Sans MS" panose="030F0702030302020204" pitchFamily="66" charset="0"/>
                <a:ea typeface="ＭＳ Ｐゴシック" panose="020B0600070205080204" pitchFamily="34" charset="-128"/>
              </a:rPr>
              <a:t> kullanmasını söylemiş </a:t>
            </a:r>
          </a:p>
        </p:txBody>
      </p:sp>
      <p:sp>
        <p:nvSpPr>
          <p:cNvPr id="6" name="Rectangle 2"/>
          <p:cNvSpPr>
            <a:spLocks noGrp="1" noChangeArrowheads="1"/>
          </p:cNvSpPr>
          <p:nvPr>
            <p:ph type="title"/>
          </p:nvPr>
        </p:nvSpPr>
        <p:spPr>
          <a:xfrm>
            <a:off x="482082" y="48245"/>
            <a:ext cx="10515600" cy="1325563"/>
          </a:xfrm>
        </p:spPr>
        <p:txBody>
          <a:bodyPr/>
          <a:lstStyle/>
          <a:p>
            <a:r>
              <a:rPr lang="tr-TR" sz="3400" dirty="0">
                <a:solidFill>
                  <a:srgbClr val="FF0000"/>
                </a:solidFill>
                <a:latin typeface="+mn-lt"/>
                <a:ea typeface="ＭＳ Ｐゴシック" panose="020B0600070205080204" pitchFamily="34" charset="-128"/>
              </a:rPr>
              <a:t>Olgu Takdimi-4</a:t>
            </a:r>
            <a:br>
              <a:rPr lang="tr-TR" sz="3400" dirty="0">
                <a:solidFill>
                  <a:srgbClr val="FF0000"/>
                </a:solidFill>
                <a:latin typeface="+mn-lt"/>
                <a:ea typeface="ＭＳ Ｐゴシック" panose="020B0600070205080204" pitchFamily="34" charset="-128"/>
              </a:rPr>
            </a:br>
            <a:r>
              <a:rPr lang="tr-TR" sz="1600" dirty="0">
                <a:solidFill>
                  <a:srgbClr val="FF0000"/>
                </a:solidFill>
                <a:latin typeface="+mn-lt"/>
                <a:ea typeface="ＭＳ Ｐゴシック" panose="020B0600070205080204" pitchFamily="34" charset="-128"/>
              </a:rPr>
              <a:t>(</a:t>
            </a:r>
            <a:r>
              <a:rPr lang="tr-TR" sz="1600" dirty="0" err="1">
                <a:solidFill>
                  <a:srgbClr val="FF0000"/>
                </a:solidFill>
                <a:latin typeface="+mn-lt"/>
                <a:ea typeface="ＭＳ Ｐゴシック" panose="020B0600070205080204" pitchFamily="34" charset="-128"/>
              </a:rPr>
              <a:t>Emmanuel</a:t>
            </a:r>
            <a:r>
              <a:rPr lang="tr-TR" sz="1600" dirty="0">
                <a:solidFill>
                  <a:srgbClr val="FF0000"/>
                </a:solidFill>
                <a:latin typeface="+mn-lt"/>
                <a:ea typeface="ＭＳ Ｐゴシック" panose="020B0600070205080204" pitchFamily="34" charset="-128"/>
              </a:rPr>
              <a:t> C. </a:t>
            </a:r>
            <a:r>
              <a:rPr lang="tr-TR" sz="1600" dirty="0" err="1">
                <a:solidFill>
                  <a:srgbClr val="FF0000"/>
                </a:solidFill>
                <a:latin typeface="+mn-lt"/>
                <a:ea typeface="ＭＳ Ｐゴシック" panose="020B0600070205080204" pitchFamily="34" charset="-128"/>
              </a:rPr>
              <a:t>Besa</a:t>
            </a:r>
            <a:r>
              <a:rPr lang="tr-TR" sz="1600" dirty="0">
                <a:solidFill>
                  <a:srgbClr val="FF0000"/>
                </a:solidFill>
                <a:latin typeface="+mn-lt"/>
                <a:ea typeface="ＭＳ Ｐゴシック" panose="020B0600070205080204" pitchFamily="34" charset="-128"/>
              </a:rPr>
              <a:t>)</a:t>
            </a:r>
            <a:r>
              <a:rPr lang="tr-TR" sz="3400" dirty="0">
                <a:solidFill>
                  <a:srgbClr val="FF0000"/>
                </a:solidFill>
                <a:latin typeface="+mn-lt"/>
                <a:ea typeface="ＭＳ Ｐゴシック" panose="020B0600070205080204" pitchFamily="34" charset="-128"/>
              </a:rPr>
              <a:t> </a:t>
            </a:r>
            <a:r>
              <a:rPr lang="tr-TR" sz="1400" dirty="0">
                <a:solidFill>
                  <a:srgbClr val="FF0000"/>
                </a:solidFill>
                <a:latin typeface="+mn-lt"/>
                <a:ea typeface="ＭＳ Ｐゴシック" panose="020B0600070205080204" pitchFamily="34" charset="-128"/>
              </a:rPr>
              <a:t>(ASH </a:t>
            </a:r>
            <a:r>
              <a:rPr lang="tr-TR" sz="1400" dirty="0" err="1">
                <a:solidFill>
                  <a:srgbClr val="FF0000"/>
                </a:solidFill>
                <a:latin typeface="+mn-lt"/>
                <a:ea typeface="ＭＳ Ｐゴシック" panose="020B0600070205080204" pitchFamily="34" charset="-128"/>
              </a:rPr>
              <a:t>Teaching</a:t>
            </a:r>
            <a:r>
              <a:rPr lang="tr-TR" sz="1400" dirty="0">
                <a:solidFill>
                  <a:srgbClr val="FF0000"/>
                </a:solidFill>
                <a:latin typeface="+mn-lt"/>
                <a:ea typeface="ＭＳ Ｐゴシック" panose="020B0600070205080204" pitchFamily="34" charset="-128"/>
              </a:rPr>
              <a:t> Cases)</a:t>
            </a:r>
          </a:p>
        </p:txBody>
      </p:sp>
    </p:spTree>
    <p:extLst>
      <p:ext uri="{BB962C8B-B14F-4D97-AF65-F5344CB8AC3E}">
        <p14:creationId xmlns:p14="http://schemas.microsoft.com/office/powerpoint/2010/main" val="42888053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512</TotalTime>
  <Words>3095</Words>
  <Application>Microsoft Office PowerPoint</Application>
  <PresentationFormat>Geniş ekran</PresentationFormat>
  <Paragraphs>859</Paragraphs>
  <Slides>82</Slides>
  <Notes>18</Notes>
  <HiddenSlides>1</HiddenSlides>
  <MMClips>0</MMClips>
  <ScaleCrop>false</ScaleCrop>
  <HeadingPairs>
    <vt:vector size="8" baseType="variant">
      <vt:variant>
        <vt:lpstr>Kullanılan Yazı Tipleri</vt:lpstr>
      </vt:variant>
      <vt:variant>
        <vt:i4>18</vt:i4>
      </vt:variant>
      <vt:variant>
        <vt:lpstr>Tema</vt:lpstr>
      </vt:variant>
      <vt:variant>
        <vt:i4>1</vt:i4>
      </vt:variant>
      <vt:variant>
        <vt:lpstr>Eklenmiş OLE Hizmet Programları</vt:lpstr>
      </vt:variant>
      <vt:variant>
        <vt:i4>2</vt:i4>
      </vt:variant>
      <vt:variant>
        <vt:lpstr>Slayt Başlıkları</vt:lpstr>
      </vt:variant>
      <vt:variant>
        <vt:i4>82</vt:i4>
      </vt:variant>
    </vt:vector>
  </HeadingPairs>
  <TitlesOfParts>
    <vt:vector size="103" baseType="lpstr">
      <vt:lpstr>ＭＳ Ｐゴシック</vt:lpstr>
      <vt:lpstr>SimSun</vt:lpstr>
      <vt:lpstr>Arial</vt:lpstr>
      <vt:lpstr>Arial Narrow</vt:lpstr>
      <vt:lpstr>Batang</vt:lpstr>
      <vt:lpstr>Berlin Sans FB</vt:lpstr>
      <vt:lpstr>Calibri</vt:lpstr>
      <vt:lpstr>Calibri Light</vt:lpstr>
      <vt:lpstr>Candara</vt:lpstr>
      <vt:lpstr>Comic Sans MS</vt:lpstr>
      <vt:lpstr>Impact</vt:lpstr>
      <vt:lpstr>Monotype Sorts</vt:lpstr>
      <vt:lpstr>Symbol</vt:lpstr>
      <vt:lpstr>Tahoma</vt:lpstr>
      <vt:lpstr>Times New Roman</vt:lpstr>
      <vt:lpstr>Verdana</vt:lpstr>
      <vt:lpstr>Wingdings</vt:lpstr>
      <vt:lpstr>Wingdings 2</vt:lpstr>
      <vt:lpstr>Office Teması</vt:lpstr>
      <vt:lpstr>Photo Editor Fotoğrafı</vt:lpstr>
      <vt:lpstr>Drawing</vt:lpstr>
      <vt:lpstr>Hematolojide Laboratuvar</vt:lpstr>
      <vt:lpstr>Hematolojide laboratuvar</vt:lpstr>
      <vt:lpstr>Hematolojide Sık kullanılan testler:</vt:lpstr>
      <vt:lpstr>Kan Alma</vt:lpstr>
      <vt:lpstr>Kan Alma Tüpleri</vt:lpstr>
      <vt:lpstr>Antikoagülan Maddeler</vt:lpstr>
      <vt:lpstr>Antikoagülanlı kan</vt:lpstr>
      <vt:lpstr>Antikoagülanlı kan</vt:lpstr>
      <vt:lpstr>Antikoagülansız kan (boş tüp)</vt:lpstr>
      <vt:lpstr>Çevresel Kan Yayması</vt:lpstr>
      <vt:lpstr>Normal TKS Raporu</vt:lpstr>
      <vt:lpstr>Normal TKS Raporu</vt:lpstr>
      <vt:lpstr>Tam Kan Sayımı Göstergeleri</vt:lpstr>
      <vt:lpstr>Tam Kan Eritrosit Göstergeleri</vt:lpstr>
      <vt:lpstr>Eritrosit /Hemoglobin</vt:lpstr>
      <vt:lpstr>OEH = MCV Ortalama Eritrosit Hacmi:</vt:lpstr>
      <vt:lpstr>OEH = MCV Ortalama Eritrosit Hacmi:</vt:lpstr>
      <vt:lpstr>OEHK = MCHC  Ortalama Eritrosit Hemoglobin Konsantrasyonu:</vt:lpstr>
      <vt:lpstr>OEHK = MCHC  Ortalama Eritrosit Hemoglobin Konsantrasyonu:</vt:lpstr>
      <vt:lpstr>OEHb = MCH Ortalama Eritrosit Hemoglobini: </vt:lpstr>
      <vt:lpstr>RDW Eritrosit dağılım genişliği</vt:lpstr>
      <vt:lpstr>Eritrositlerin  morfolojik bozuklukları</vt:lpstr>
      <vt:lpstr>PowerPoint Sunusu</vt:lpstr>
      <vt:lpstr>PowerPoint Sunusu</vt:lpstr>
      <vt:lpstr>PowerPoint Sunusu</vt:lpstr>
      <vt:lpstr>PowerPoint Sunusu</vt:lpstr>
      <vt:lpstr>PowerPoint Sunusu</vt:lpstr>
      <vt:lpstr>Makrositer anemi</vt:lpstr>
      <vt:lpstr>MCV ve RDW ile tanıya yaklaşım</vt:lpstr>
      <vt:lpstr>LÖKOSİTLER: Beyaz küreler</vt:lpstr>
      <vt:lpstr>Tam Kan Lökosit Göstergeleri</vt:lpstr>
      <vt:lpstr>Lökositler</vt:lpstr>
      <vt:lpstr>Lökositler</vt:lpstr>
      <vt:lpstr>Lökositler</vt:lpstr>
      <vt:lpstr>Lökositler</vt:lpstr>
      <vt:lpstr>Lökositler</vt:lpstr>
      <vt:lpstr>Lökositler</vt:lpstr>
      <vt:lpstr>PowerPoint Sunusu</vt:lpstr>
      <vt:lpstr>Monositoz</vt:lpstr>
      <vt:lpstr>Monositopeni</vt:lpstr>
      <vt:lpstr>Eozinofili</vt:lpstr>
      <vt:lpstr>Eozinopeni</vt:lpstr>
      <vt:lpstr>Bazofili</vt:lpstr>
      <vt:lpstr>Lenfositler</vt:lpstr>
      <vt:lpstr>Lenfopeni (lenfositopeni)</vt:lpstr>
      <vt:lpstr>PowerPoint Sunusu</vt:lpstr>
      <vt:lpstr>Trombosit Sayımı  (N:150.000 – 400.000/mm3)</vt:lpstr>
      <vt:lpstr>PowerPoint Sunusu</vt:lpstr>
      <vt:lpstr>PowerPoint Sunusu</vt:lpstr>
      <vt:lpstr>PowerPoint Sunusu</vt:lpstr>
      <vt:lpstr>Polisitemi</vt:lpstr>
      <vt:lpstr>Polisitemi</vt:lpstr>
      <vt:lpstr>Sekonder polisitemiler</vt:lpstr>
      <vt:lpstr>PowerPoint Sunusu</vt:lpstr>
      <vt:lpstr>PowerPoint Sunusu</vt:lpstr>
      <vt:lpstr>PowerPoint Sunusu</vt:lpstr>
      <vt:lpstr>PowerPoint Sunusu</vt:lpstr>
      <vt:lpstr>Kemik İliği İncelenmesi</vt:lpstr>
      <vt:lpstr>PowerPoint Sunusu</vt:lpstr>
      <vt:lpstr>PowerPoint Sunusu</vt:lpstr>
      <vt:lpstr>PowerPoint Sunusu</vt:lpstr>
      <vt:lpstr>Kemik İliği Kemik iliği biyopsisi İncelemesi </vt:lpstr>
      <vt:lpstr>PowerPoint Sunusu</vt:lpstr>
      <vt:lpstr>FLOWSİTOMETRİ (AKIMSİTOMETRİ)</vt:lpstr>
      <vt:lpstr>Klinikteki Önemi</vt:lpstr>
      <vt:lpstr>Kullanım Alanları</vt:lpstr>
      <vt:lpstr>Hücre Yüzey Belirleyicileri</vt:lpstr>
      <vt:lpstr>Örnekler</vt:lpstr>
      <vt:lpstr>klinik uygulamaları</vt:lpstr>
      <vt:lpstr>OLGU # 1</vt:lpstr>
      <vt:lpstr>OLGU # 1 (devam)</vt:lpstr>
      <vt:lpstr>OLGU # 2</vt:lpstr>
      <vt:lpstr>β-thalassemia minör’un Demir eksikliğinden ayrılması</vt:lpstr>
      <vt:lpstr>Olgu Takdimi-3  (Paul K. Schick) (ASH Teaching Cases)</vt:lpstr>
      <vt:lpstr>PowerPoint Sunusu</vt:lpstr>
      <vt:lpstr>Olgu Takdimi-3  (Paul K. Schick) (ASH Teaching Cases)</vt:lpstr>
      <vt:lpstr>Olgu Takdimi-3  (Paul K. Schick) (ASH Teaching Cases)</vt:lpstr>
      <vt:lpstr>Olgu Takdimi-3  (Paul K. Schick) (ASH Teaching Cases)</vt:lpstr>
      <vt:lpstr>Olgu Takdimi-4 (Emmanuel C. Besa) (ASH Teaching Cases)</vt:lpstr>
      <vt:lpstr>PowerPoint Sunusu</vt:lpstr>
      <vt:lpstr>PowerPoint Sunusu</vt:lpstr>
      <vt:lpstr>Olgu Takdimi-4 (Emmanuel C. Besa) (ASH Teaching Cases)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hp</dc:creator>
  <cp:lastModifiedBy>Mustafa çetin</cp:lastModifiedBy>
  <cp:revision>46</cp:revision>
  <dcterms:created xsi:type="dcterms:W3CDTF">2017-11-13T14:52:53Z</dcterms:created>
  <dcterms:modified xsi:type="dcterms:W3CDTF">2018-04-08T10:17:33Z</dcterms:modified>
</cp:coreProperties>
</file>